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0" r:id="rId4"/>
    <p:sldId id="266" r:id="rId5"/>
    <p:sldId id="290" r:id="rId6"/>
    <p:sldId id="261" r:id="rId7"/>
    <p:sldId id="309" r:id="rId8"/>
    <p:sldId id="310" r:id="rId9"/>
    <p:sldId id="270" r:id="rId10"/>
    <p:sldId id="262" r:id="rId11"/>
    <p:sldId id="297" r:id="rId12"/>
    <p:sldId id="298" r:id="rId13"/>
    <p:sldId id="276" r:id="rId14"/>
    <p:sldId id="311" r:id="rId15"/>
    <p:sldId id="312" r:id="rId16"/>
    <p:sldId id="313" r:id="rId17"/>
    <p:sldId id="305" r:id="rId18"/>
    <p:sldId id="306" r:id="rId19"/>
    <p:sldId id="307" r:id="rId20"/>
    <p:sldId id="303" r:id="rId21"/>
    <p:sldId id="304" r:id="rId22"/>
    <p:sldId id="308" r:id="rId23"/>
    <p:sldId id="315" r:id="rId24"/>
    <p:sldId id="317" r:id="rId25"/>
    <p:sldId id="257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671C2"/>
    <a:srgbClr val="99FFCC"/>
    <a:srgbClr val="199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710" autoAdjust="0"/>
  </p:normalViewPr>
  <p:slideViewPr>
    <p:cSldViewPr snapToGrid="0" showGuides="1">
      <p:cViewPr varScale="1">
        <p:scale>
          <a:sx n="79" d="100"/>
          <a:sy n="79" d="100"/>
        </p:scale>
        <p:origin x="85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esktop\Graduation%20Project\&#1601;&#1608;&#1575;&#1578;&#1610;&#1585;%20&#1575;&#1604;&#1605;&#1610;&#1575;&#1607;%20&#1605;&#1587;&#1578;&#1588;&#1601;&#1609;%20&#1585;&#1601;&#1610;&#1583;&#1610;&#157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esktop\1234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,</c:v>
          </c:tx>
          <c:xVal>
            <c:strRef>
              <c:f>Sheet1!$I$5:$I$16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 </c:v>
                </c:pt>
                <c:pt idx="7">
                  <c:v>augest</c:v>
                </c:pt>
                <c:pt idx="8">
                  <c:v>septemper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xVal>
          <c:yVal>
            <c:numRef>
              <c:f>Sheet1!$K$5:$K$16</c:f>
              <c:numCache>
                <c:formatCode>General</c:formatCode>
                <c:ptCount val="12"/>
                <c:pt idx="0">
                  <c:v>2274.6750000000002</c:v>
                </c:pt>
                <c:pt idx="1">
                  <c:v>2168.297</c:v>
                </c:pt>
                <c:pt idx="2">
                  <c:v>2800.0439999999999</c:v>
                </c:pt>
                <c:pt idx="3">
                  <c:v>2717.0069999999996</c:v>
                </c:pt>
                <c:pt idx="4">
                  <c:v>864.59699999999998</c:v>
                </c:pt>
                <c:pt idx="5">
                  <c:v>2260.6799999999998</c:v>
                </c:pt>
                <c:pt idx="6">
                  <c:v>2628.614</c:v>
                </c:pt>
                <c:pt idx="7">
                  <c:v>3279.5859999999998</c:v>
                </c:pt>
                <c:pt idx="8">
                  <c:v>2442.0540000000001</c:v>
                </c:pt>
                <c:pt idx="9">
                  <c:v>1939.327</c:v>
                </c:pt>
                <c:pt idx="10">
                  <c:v>2721.9549999999999</c:v>
                </c:pt>
                <c:pt idx="11">
                  <c:v>2629.8719999999998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FBE-4C36-9581-48811FB5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12224"/>
        <c:axId val="168614144"/>
      </c:scatterChart>
      <c:valAx>
        <c:axId val="168612224"/>
        <c:scaling>
          <c:orientation val="minMax"/>
          <c:max val="12"/>
          <c:min val="1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n>
                  <a:noFill/>
                </a:ln>
              </a:defRPr>
            </a:pPr>
            <a:endParaRPr lang="en-US"/>
          </a:p>
        </c:txPr>
        <c:crossAx val="168614144"/>
        <c:crosses val="autoZero"/>
        <c:crossBetween val="midCat"/>
        <c:majorUnit val="1"/>
      </c:valAx>
      <c:valAx>
        <c:axId val="1686141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Water</a:t>
                </a:r>
                <a:r>
                  <a:rPr lang="en-US" baseline="0"/>
                  <a:t> Consumption </a:t>
                </a:r>
              </a:p>
              <a:p>
                <a:pPr>
                  <a:defRPr/>
                </a:pPr>
                <a:r>
                  <a:rPr lang="en-US" baseline="0"/>
                  <a:t>(</a:t>
                </a:r>
                <a:r>
                  <a:rPr lang="en-US" sz="1000" b="1" i="0" u="none" strike="noStrike" baseline="0">
                    <a:effectLst/>
                  </a:rPr>
                  <a:t>m</a:t>
                </a:r>
                <a:r>
                  <a:rPr lang="en-US" sz="1000" b="1" i="0" u="none" strike="noStrike" baseline="30000">
                    <a:effectLst/>
                  </a:rPr>
                  <a:t>3</a:t>
                </a:r>
                <a:r>
                  <a:rPr lang="en-US" sz="1000" b="1" i="0" u="none" strike="noStrike" baseline="0">
                    <a:effectLst/>
                  </a:rPr>
                  <a:t> )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8612224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27975665152766649"/>
                  <c:y val="0.4663918064107577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600" baseline="0" dirty="0"/>
                      <a:t>y = 363.81x + 193567</a:t>
                    </a:r>
                    <a:br>
                      <a:rPr lang="en-US" sz="1600" baseline="0" dirty="0"/>
                    </a:br>
                    <a:r>
                      <a:rPr lang="en-US" sz="1600" baseline="0" dirty="0"/>
                      <a:t>R² = 0.845</a:t>
                    </a:r>
                    <a:endParaRPr lang="en-US" sz="1600" dirty="0"/>
                  </a:p>
                </c:rich>
              </c:tx>
              <c:numFmt formatCode="General" sourceLinked="0"/>
            </c:trendlineLbl>
          </c:trendline>
          <c:xVal>
            <c:numRef>
              <c:f>Sheet1!$F$10:$F$17</c:f>
              <c:numCache>
                <c:formatCode>General</c:formatCode>
                <c:ptCount val="8"/>
                <c:pt idx="0">
                  <c:v>20.999999999999979</c:v>
                </c:pt>
                <c:pt idx="1">
                  <c:v>114.69999999999997</c:v>
                </c:pt>
                <c:pt idx="2">
                  <c:v>200.99999999999997</c:v>
                </c:pt>
                <c:pt idx="3">
                  <c:v>269.7</c:v>
                </c:pt>
                <c:pt idx="4">
                  <c:v>269.7</c:v>
                </c:pt>
                <c:pt idx="5">
                  <c:v>230.99999999999997</c:v>
                </c:pt>
                <c:pt idx="6">
                  <c:v>145.69999999999999</c:v>
                </c:pt>
                <c:pt idx="7">
                  <c:v>20.999999999999979</c:v>
                </c:pt>
              </c:numCache>
            </c:numRef>
          </c:xVal>
          <c:yVal>
            <c:numRef>
              <c:f>Sheet1!$G$10:$G$17</c:f>
              <c:numCache>
                <c:formatCode>General</c:formatCode>
                <c:ptCount val="8"/>
                <c:pt idx="0">
                  <c:v>207947.86637931035</c:v>
                </c:pt>
                <c:pt idx="1">
                  <c:v>227359.44396551725</c:v>
                </c:pt>
                <c:pt idx="2">
                  <c:v>236434.39770114943</c:v>
                </c:pt>
                <c:pt idx="3">
                  <c:v>300639.50107526878</c:v>
                </c:pt>
                <c:pt idx="4">
                  <c:v>314230.93548387103</c:v>
                </c:pt>
                <c:pt idx="5">
                  <c:v>271762.62802419357</c:v>
                </c:pt>
                <c:pt idx="6">
                  <c:v>243245.67564655174</c:v>
                </c:pt>
                <c:pt idx="7">
                  <c:v>210340.98665183538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656-47FE-9874-6652BA0884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347776"/>
        <c:axId val="214345984"/>
      </c:scatterChart>
      <c:valAx>
        <c:axId val="214347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Cooling degree</a:t>
                </a:r>
                <a:r>
                  <a:rPr lang="en-US" baseline="0"/>
                  <a:t> day </a:t>
                </a:r>
                <a:endParaRPr lang="en-US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14345984"/>
        <c:crosses val="autoZero"/>
        <c:crossBetween val="midCat"/>
        <c:majorUnit val="25"/>
      </c:valAx>
      <c:valAx>
        <c:axId val="21434598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Consumption</a:t>
                </a:r>
                <a:r>
                  <a:rPr lang="en-US" baseline="0" dirty="0"/>
                  <a:t> (kWh)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1434777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22CBF-43D6-46F5-B57B-60264FF51F10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87BF4-016C-420C-9319-4A8131913F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321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342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241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484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88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1304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6863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0336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054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1304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873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376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828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646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36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848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357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715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7BF4-016C-420C-9319-4A8131913F3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238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39C0709F-33DD-4354-BA26-D2F6414AD2E4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167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D318F77-9C78-4323-8106-937A50BEAE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63"/>
          <a:stretch/>
        </p:blipFill>
        <p:spPr>
          <a:xfrm flipH="1">
            <a:off x="0" y="86614"/>
            <a:ext cx="12191998" cy="651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075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4AD006-A774-4188-8BCA-2CE9FED64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AE4B2CB-A603-4B17-9557-DBEBA808DF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EF585D-91AE-4468-AF04-D3FCFD8B9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6F17-E8DF-4AC4-A987-47B82A6FC001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AD2F37-870A-4B38-8004-AEEFA34B1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4EBC83-5C8F-42A6-9F3E-5E1F84767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6972-7178-4D70-8470-DB17A9C170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842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3AFC400-2BCD-4E7E-8E51-16293B6ECA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12E6145-E8CB-460B-BBF6-A6E90BEE2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FAE425-D6DF-48C8-9EAC-1D5F18E7D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6F17-E8DF-4AC4-A987-47B82A6FC001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C0F2D3-6E95-4C95-B0CD-AF4F46D8B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6CA4BC-4B54-4BA5-ABD0-29D637A94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6972-7178-4D70-8470-DB17A9C170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150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672F0E57-1467-4299-889C-5EC982F2864E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167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6587863-1294-4582-A311-192AF84672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63"/>
          <a:stretch/>
        </p:blipFill>
        <p:spPr>
          <a:xfrm>
            <a:off x="-1" y="86614"/>
            <a:ext cx="12191999" cy="651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84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A1D46C2A-E7E7-4474-A5C6-84BDBEBF0994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167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6D5453D-62E3-41B3-8AB9-27BB995608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72917"/>
            <a:ext cx="12192000" cy="740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023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B168BD-4714-4896-AE02-A7C2AF334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746A7B-9962-411A-8546-075FD4F1D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6C6A980-F573-465B-B137-27F76D2B2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1CED6F4-07C3-4CC4-BE8B-5B871AED5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6F17-E8DF-4AC4-A987-47B82A6FC001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DDCDBA-355C-44B7-A239-B02518E7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E2EF6E9-6347-4A71-B7A6-1FEB306CE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6972-7178-4D70-8470-DB17A9C170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90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2C6E57-7ED1-4F43-A7F1-97559296A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ED2F4F4-B3F6-46F2-9D3E-A848F9FB7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51C64BA-7008-4801-B50F-3840492C1B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3D6199B-0EAF-4D81-8871-5E0DCE9966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6F83E4F-4549-4C36-BA39-704F904964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36D9190-3ED5-474C-98B2-8AD9E74AA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6F17-E8DF-4AC4-A987-47B82A6FC001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F49291C-EADE-44A7-9651-43C9A5F7E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A2EDF6F-A4A6-4438-9786-98248A64D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6972-7178-4D70-8470-DB17A9C170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258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0DF1DD-AEF0-4473-B939-47E388B97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B915096-517F-477D-85B4-96CA0556B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6F17-E8DF-4AC4-A987-47B82A6FC001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7F11479-198D-4485-8F65-69A67CDA5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4DFAE3C-A250-4427-B7DC-63D61C0AC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6972-7178-4D70-8470-DB17A9C170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078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1B07BAE-40DB-440E-B128-56FB331E0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6F17-E8DF-4AC4-A987-47B82A6FC001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4F77EDF-1963-4958-AE21-A84E52D0B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D0DF19-2A2D-4F75-B27F-632870554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6972-7178-4D70-8470-DB17A9C170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840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B43384-10F3-47BD-B607-1DD26CBE5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B6149C-25E2-47A0-9B5E-BEB417D61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200DDF7-06AC-416E-AD4B-1685EF883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DEE3146-F837-47A5-B285-A1E2934E0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6F17-E8DF-4AC4-A987-47B82A6FC001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002AE1A-77EA-4213-9DE0-B9BA1541A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D99BDA4-8247-4F38-A6FE-81B961FB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6972-7178-4D70-8470-DB17A9C170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13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EBA58E-B99E-423C-85A9-D1A9A22EB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595DA59-32B9-405F-9F00-E4A574442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E939C40-920B-49AF-B110-16AA0700C9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95FC320-3923-47FB-8EBF-CF9DA67A0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6F17-E8DF-4AC4-A987-47B82A6FC001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124AAAD-3DCB-4217-AB0D-D75EBE260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B130F67-6077-4B0E-AE2A-D130C3A00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6972-7178-4D70-8470-DB17A9C170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175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6F2F934-3D33-434C-9D69-2AF605FA4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3ECCBF-5F50-4CDE-A0CF-3C5D88EC1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59EB5D-1373-4477-B65F-16A2F245F2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C6F17-E8DF-4AC4-A987-47B82A6FC001}" type="datetimeFigureOut">
              <a:rPr lang="zh-CN" altLang="en-US" smtClean="0"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753B77-43D3-4C5E-8D2F-27CC091F7F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E67DA2-14B6-4001-92EE-30D7545CAF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D6972-7178-4D70-8470-DB17A9C170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0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EB32D08B-9A21-4926-82A1-0F14E15D0E6C}"/>
              </a:ext>
            </a:extLst>
          </p:cNvPr>
          <p:cNvSpPr txBox="1"/>
          <p:nvPr/>
        </p:nvSpPr>
        <p:spPr>
          <a:xfrm>
            <a:off x="1877785" y="2760488"/>
            <a:ext cx="94854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rgbClr val="595959"/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ASHRAE Type 2 Energy Audit for Rafidia Hospital</a:t>
            </a:r>
            <a:endParaRPr lang="zh-CN" altLang="en-US" sz="4800" b="1" dirty="0">
              <a:solidFill>
                <a:srgbClr val="595959"/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95D0478-6C7A-4CCB-BADA-A514D38E1BA7}"/>
              </a:ext>
            </a:extLst>
          </p:cNvPr>
          <p:cNvSpPr txBox="1"/>
          <p:nvPr/>
        </p:nvSpPr>
        <p:spPr>
          <a:xfrm>
            <a:off x="2615558" y="4401010"/>
            <a:ext cx="78187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Yeseva One" panose="00000500000000000000"/>
                <a:ea typeface="字魂5号-无外润黑体" panose="00000500000000000000" pitchFamily="2" charset="-122"/>
              </a:rPr>
              <a:t>By:                                </a:t>
            </a:r>
          </a:p>
          <a:p>
            <a:pPr algn="ctr"/>
            <a:r>
              <a:rPr lang="en-US" altLang="zh-CN" sz="2000" dirty="0">
                <a:latin typeface="Yeseva One" panose="00000500000000000000"/>
                <a:ea typeface="字魂5号-无外润黑体" panose="00000500000000000000" pitchFamily="2" charset="-122"/>
              </a:rPr>
              <a:t>Ziad Tuffaha</a:t>
            </a:r>
          </a:p>
          <a:p>
            <a:pPr algn="ctr"/>
            <a:r>
              <a:rPr lang="en-US" altLang="zh-CN" sz="2000" dirty="0">
                <a:latin typeface="Yeseva One" panose="00000500000000000000"/>
                <a:ea typeface="字魂5号-无外润黑体" panose="00000500000000000000" pitchFamily="2" charset="-122"/>
              </a:rPr>
              <a:t>Majed Tayyem</a:t>
            </a:r>
          </a:p>
          <a:p>
            <a:pPr algn="ctr"/>
            <a:r>
              <a:rPr lang="en-US" altLang="zh-CN" sz="2000" dirty="0">
                <a:latin typeface="Yeseva One" panose="00000500000000000000"/>
                <a:ea typeface="字魂5号-无外润黑体" panose="00000500000000000000" pitchFamily="2" charset="-122"/>
              </a:rPr>
              <a:t>Supervisor: </a:t>
            </a:r>
            <a:r>
              <a:rPr lang="en-US" sz="2000" dirty="0">
                <a:latin typeface="Yeseva One" panose="00000500000000000000"/>
              </a:rPr>
              <a:t>Dr. Mohammed AlSayed</a:t>
            </a:r>
          </a:p>
          <a:p>
            <a:pPr algn="ctr"/>
            <a:r>
              <a:rPr lang="en-US" altLang="zh-CN" sz="2000" dirty="0">
                <a:solidFill>
                  <a:srgbClr val="595959"/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                </a:t>
            </a:r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876B692A-6039-460D-AD2D-D257326BF275}"/>
              </a:ext>
            </a:extLst>
          </p:cNvPr>
          <p:cNvSpPr/>
          <p:nvPr/>
        </p:nvSpPr>
        <p:spPr>
          <a:xfrm>
            <a:off x="5687401" y="1260983"/>
            <a:ext cx="1866266" cy="1085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78" y="16267"/>
                </a:moveTo>
                <a:cubicBezTo>
                  <a:pt x="20978" y="15467"/>
                  <a:pt x="20823" y="14933"/>
                  <a:pt x="20357" y="14933"/>
                </a:cubicBezTo>
                <a:cubicBezTo>
                  <a:pt x="20357" y="7200"/>
                  <a:pt x="20357" y="7200"/>
                  <a:pt x="20357" y="7200"/>
                </a:cubicBezTo>
                <a:cubicBezTo>
                  <a:pt x="21600" y="6400"/>
                  <a:pt x="21600" y="6400"/>
                  <a:pt x="21600" y="6400"/>
                </a:cubicBezTo>
                <a:cubicBezTo>
                  <a:pt x="10878" y="0"/>
                  <a:pt x="10878" y="0"/>
                  <a:pt x="10878" y="0"/>
                </a:cubicBezTo>
                <a:cubicBezTo>
                  <a:pt x="0" y="6400"/>
                  <a:pt x="0" y="6400"/>
                  <a:pt x="0" y="6400"/>
                </a:cubicBezTo>
                <a:cubicBezTo>
                  <a:pt x="10878" y="12800"/>
                  <a:pt x="10878" y="12800"/>
                  <a:pt x="10878" y="12800"/>
                </a:cubicBezTo>
                <a:cubicBezTo>
                  <a:pt x="19735" y="7467"/>
                  <a:pt x="19735" y="7467"/>
                  <a:pt x="19735" y="7467"/>
                </a:cubicBezTo>
                <a:cubicBezTo>
                  <a:pt x="19735" y="14933"/>
                  <a:pt x="19735" y="14933"/>
                  <a:pt x="19735" y="14933"/>
                </a:cubicBezTo>
                <a:cubicBezTo>
                  <a:pt x="19424" y="14933"/>
                  <a:pt x="19114" y="15467"/>
                  <a:pt x="19114" y="16267"/>
                </a:cubicBezTo>
                <a:cubicBezTo>
                  <a:pt x="19114" y="16800"/>
                  <a:pt x="19424" y="17067"/>
                  <a:pt x="19580" y="17067"/>
                </a:cubicBezTo>
                <a:cubicBezTo>
                  <a:pt x="19114" y="21600"/>
                  <a:pt x="19114" y="21600"/>
                  <a:pt x="19114" y="21600"/>
                </a:cubicBezTo>
                <a:cubicBezTo>
                  <a:pt x="20978" y="21600"/>
                  <a:pt x="20978" y="21600"/>
                  <a:pt x="20978" y="21600"/>
                </a:cubicBezTo>
                <a:cubicBezTo>
                  <a:pt x="20512" y="17067"/>
                  <a:pt x="20512" y="17067"/>
                  <a:pt x="20512" y="17067"/>
                </a:cubicBezTo>
                <a:cubicBezTo>
                  <a:pt x="20823" y="17067"/>
                  <a:pt x="20978" y="16800"/>
                  <a:pt x="20978" y="16267"/>
                </a:cubicBezTo>
                <a:close/>
                <a:moveTo>
                  <a:pt x="4351" y="11200"/>
                </a:moveTo>
                <a:cubicBezTo>
                  <a:pt x="4351" y="18400"/>
                  <a:pt x="4351" y="18400"/>
                  <a:pt x="4351" y="18400"/>
                </a:cubicBezTo>
                <a:cubicBezTo>
                  <a:pt x="4351" y="20267"/>
                  <a:pt x="7304" y="21600"/>
                  <a:pt x="10878" y="21600"/>
                </a:cubicBezTo>
                <a:cubicBezTo>
                  <a:pt x="14296" y="21600"/>
                  <a:pt x="17249" y="20267"/>
                  <a:pt x="17249" y="18400"/>
                </a:cubicBezTo>
                <a:cubicBezTo>
                  <a:pt x="17249" y="11200"/>
                  <a:pt x="17249" y="11200"/>
                  <a:pt x="17249" y="11200"/>
                </a:cubicBezTo>
                <a:cubicBezTo>
                  <a:pt x="10878" y="14933"/>
                  <a:pt x="10878" y="14933"/>
                  <a:pt x="10878" y="14933"/>
                </a:cubicBezTo>
                <a:lnTo>
                  <a:pt x="4351" y="11200"/>
                </a:lnTo>
                <a:close/>
              </a:path>
            </a:pathLst>
          </a:custGeom>
          <a:solidFill>
            <a:srgbClr val="1671C2"/>
          </a:solidFill>
          <a:ln w="12700" cap="flat">
            <a:noFill/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endParaRPr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46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886242B1-ED16-4B8B-A083-F7518C6BB0F5}"/>
              </a:ext>
            </a:extLst>
          </p:cNvPr>
          <p:cNvCxnSpPr>
            <a:cxnSpLocks/>
          </p:cNvCxnSpPr>
          <p:nvPr/>
        </p:nvCxnSpPr>
        <p:spPr>
          <a:xfrm>
            <a:off x="1884000" y="4234376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97E63982-77F1-4BA7-A8B7-0CB9B0A9407D}"/>
              </a:ext>
            </a:extLst>
          </p:cNvPr>
          <p:cNvCxnSpPr>
            <a:cxnSpLocks/>
          </p:cNvCxnSpPr>
          <p:nvPr/>
        </p:nvCxnSpPr>
        <p:spPr>
          <a:xfrm>
            <a:off x="1884000" y="2623943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817098D6-41C5-4B79-A58B-57B70C0EB1A3}"/>
              </a:ext>
            </a:extLst>
          </p:cNvPr>
          <p:cNvGrpSpPr/>
          <p:nvPr/>
        </p:nvGrpSpPr>
        <p:grpSpPr>
          <a:xfrm>
            <a:off x="2045025" y="2488758"/>
            <a:ext cx="8100493" cy="1785104"/>
            <a:chOff x="2508242" y="2488758"/>
            <a:chExt cx="8100493" cy="1785104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6B07AB33-2409-4774-A2DA-84ABC8F6B083}"/>
                </a:ext>
              </a:extLst>
            </p:cNvPr>
            <p:cNvSpPr txBox="1"/>
            <p:nvPr/>
          </p:nvSpPr>
          <p:spPr>
            <a:xfrm>
              <a:off x="4520082" y="3037781"/>
              <a:ext cx="608865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Data Collection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D96181BA-9848-4581-9421-5A5E17068057}"/>
                </a:ext>
              </a:extLst>
            </p:cNvPr>
            <p:cNvSpPr txBox="1"/>
            <p:nvPr/>
          </p:nvSpPr>
          <p:spPr>
            <a:xfrm>
              <a:off x="2508242" y="2488758"/>
              <a:ext cx="20118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03.</a:t>
              </a:r>
              <a:endParaRPr lang="zh-CN" altLang="en-US" sz="110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sp>
        <p:nvSpPr>
          <p:cNvPr id="2" name="Diamond 5">
            <a:extLst>
              <a:ext uri="{FF2B5EF4-FFF2-40B4-BE49-F238E27FC236}">
                <a16:creationId xmlns:a16="http://schemas.microsoft.com/office/drawing/2014/main" id="{A85A86F5-C58A-C2F6-B043-A1C9EF5195B5}"/>
              </a:ext>
            </a:extLst>
          </p:cNvPr>
          <p:cNvSpPr/>
          <p:nvPr/>
        </p:nvSpPr>
        <p:spPr>
          <a:xfrm>
            <a:off x="5834425" y="1642371"/>
            <a:ext cx="823827" cy="864316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23251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05E1E791-B17D-46A7-A8A1-D8017D740AE4}"/>
              </a:ext>
            </a:extLst>
          </p:cNvPr>
          <p:cNvGrpSpPr/>
          <p:nvPr/>
        </p:nvGrpSpPr>
        <p:grpSpPr>
          <a:xfrm>
            <a:off x="3530421" y="591668"/>
            <a:ext cx="6537932" cy="750862"/>
            <a:chOff x="798051" y="647498"/>
            <a:chExt cx="3892569" cy="25320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09B56DBD-806E-487C-A195-406670334867}"/>
                </a:ext>
              </a:extLst>
            </p:cNvPr>
            <p:cNvSpPr txBox="1"/>
            <p:nvPr/>
          </p:nvSpPr>
          <p:spPr>
            <a:xfrm>
              <a:off x="1076710" y="647498"/>
              <a:ext cx="3613910" cy="228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Electricity Consumption</a:t>
              </a:r>
              <a:endParaRPr lang="zh-CN" altLang="en-US" sz="38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86758E49-069F-453C-A786-D1CC18FF23B6}"/>
                </a:ext>
              </a:extLst>
            </p:cNvPr>
            <p:cNvCxnSpPr>
              <a:cxnSpLocks/>
            </p:cNvCxnSpPr>
            <p:nvPr/>
          </p:nvCxnSpPr>
          <p:spPr>
            <a:xfrm>
              <a:off x="798051" y="900706"/>
              <a:ext cx="3714799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F2B7934D-442A-4186-962C-249F0303FCA9}"/>
              </a:ext>
            </a:extLst>
          </p:cNvPr>
          <p:cNvSpPr/>
          <p:nvPr/>
        </p:nvSpPr>
        <p:spPr>
          <a:xfrm>
            <a:off x="-21260" y="1671857"/>
            <a:ext cx="12213259" cy="2657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 The electricity and water consumption for the hospital were obtained by analyzing and collecting the hospital’s electricity  and water bills from 2021.</a:t>
            </a:r>
          </a:p>
          <a:p>
            <a:pPr>
              <a:lnSpc>
                <a:spcPct val="150000"/>
              </a:lnSpc>
            </a:pPr>
            <a:endParaRPr lang="en-US" altLang="zh-CN" sz="22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EB01153-E69E-9C50-DB24-BCE147958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387" y="2657164"/>
            <a:ext cx="9234914" cy="3817951"/>
          </a:xfrm>
          <a:prstGeom prst="rect">
            <a:avLst/>
          </a:prstGeom>
        </p:spPr>
      </p:pic>
      <p:pic>
        <p:nvPicPr>
          <p:cNvPr id="4102" name="Picture 6" descr="Lightning Bolt PNG, Lightning Bolt Transparent Background - FreeIconsPNG">
            <a:extLst>
              <a:ext uri="{FF2B5EF4-FFF2-40B4-BE49-F238E27FC236}">
                <a16:creationId xmlns:a16="http://schemas.microsoft.com/office/drawing/2014/main" id="{DDD43378-F758-1281-B76D-C8C57FFEF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9345"/>
            <a:ext cx="3048000" cy="356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35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05E1E791-B17D-46A7-A8A1-D8017D740AE4}"/>
              </a:ext>
            </a:extLst>
          </p:cNvPr>
          <p:cNvGrpSpPr/>
          <p:nvPr/>
        </p:nvGrpSpPr>
        <p:grpSpPr>
          <a:xfrm>
            <a:off x="4297039" y="508689"/>
            <a:ext cx="6362441" cy="787808"/>
            <a:chOff x="902535" y="647498"/>
            <a:chExt cx="3788085" cy="265667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09B56DBD-806E-487C-A195-406670334867}"/>
                </a:ext>
              </a:extLst>
            </p:cNvPr>
            <p:cNvSpPr txBox="1"/>
            <p:nvPr/>
          </p:nvSpPr>
          <p:spPr>
            <a:xfrm>
              <a:off x="1076710" y="647498"/>
              <a:ext cx="3613910" cy="228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Water Consumption</a:t>
              </a:r>
              <a:endParaRPr lang="zh-CN" altLang="en-US" sz="38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86758E49-069F-453C-A786-D1CC18FF23B6}"/>
                </a:ext>
              </a:extLst>
            </p:cNvPr>
            <p:cNvCxnSpPr>
              <a:cxnSpLocks/>
            </p:cNvCxnSpPr>
            <p:nvPr/>
          </p:nvCxnSpPr>
          <p:spPr>
            <a:xfrm>
              <a:off x="902535" y="913165"/>
              <a:ext cx="2741343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F2B7934D-442A-4186-962C-249F0303FCA9}"/>
              </a:ext>
            </a:extLst>
          </p:cNvPr>
          <p:cNvSpPr/>
          <p:nvPr/>
        </p:nvSpPr>
        <p:spPr>
          <a:xfrm>
            <a:off x="-21260" y="1671857"/>
            <a:ext cx="12213259" cy="11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4112362"/>
              </p:ext>
            </p:extLst>
          </p:nvPr>
        </p:nvGraphicFramePr>
        <p:xfrm>
          <a:off x="3238722" y="1579634"/>
          <a:ext cx="8953278" cy="486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074" name="Picture 2" descr="Water Drop Icon Symbol PNG Transparent Background, Free Download #46388 -  FreeIconsPNG">
            <a:extLst>
              <a:ext uri="{FF2B5EF4-FFF2-40B4-BE49-F238E27FC236}">
                <a16:creationId xmlns:a16="http://schemas.microsoft.com/office/drawing/2014/main" id="{7728AAA5-E2F7-BF29-7D31-CCF266036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76" y="1899821"/>
            <a:ext cx="1756428" cy="252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0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05E1E791-B17D-46A7-A8A1-D8017D740AE4}"/>
              </a:ext>
            </a:extLst>
          </p:cNvPr>
          <p:cNvGrpSpPr/>
          <p:nvPr/>
        </p:nvGrpSpPr>
        <p:grpSpPr>
          <a:xfrm>
            <a:off x="3821743" y="224239"/>
            <a:ext cx="4276252" cy="707886"/>
            <a:chOff x="928246" y="557307"/>
            <a:chExt cx="4276252" cy="70788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09B56DBD-806E-487C-A195-406670334867}"/>
                </a:ext>
              </a:extLst>
            </p:cNvPr>
            <p:cNvSpPr txBox="1"/>
            <p:nvPr/>
          </p:nvSpPr>
          <p:spPr>
            <a:xfrm>
              <a:off x="928246" y="557307"/>
              <a:ext cx="42762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Utilities List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86758E49-069F-453C-A786-D1CC18FF23B6}"/>
                </a:ext>
              </a:extLst>
            </p:cNvPr>
            <p:cNvCxnSpPr>
              <a:cxnSpLocks/>
            </p:cNvCxnSpPr>
            <p:nvPr/>
          </p:nvCxnSpPr>
          <p:spPr>
            <a:xfrm>
              <a:off x="1903861" y="1131168"/>
              <a:ext cx="2374365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EACFB39-411C-C398-4348-AD50389E178D}"/>
              </a:ext>
            </a:extLst>
          </p:cNvPr>
          <p:cNvSpPr txBox="1"/>
          <p:nvPr/>
        </p:nvSpPr>
        <p:spPr>
          <a:xfrm>
            <a:off x="248574" y="1238812"/>
            <a:ext cx="1129239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The utilities  list was compiled during the walk-through analysis. Utilities with high rated power were registered into the list, which include: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Boilers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Walk-in Cold Rooms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Compressors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Washing Machines</a:t>
            </a:r>
          </a:p>
        </p:txBody>
      </p:sp>
    </p:spTree>
    <p:extLst>
      <p:ext uri="{BB962C8B-B14F-4D97-AF65-F5344CB8AC3E}">
        <p14:creationId xmlns:p14="http://schemas.microsoft.com/office/powerpoint/2010/main" val="177236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BF40CC2F-8257-470E-C36A-76D5E9C724CC}"/>
              </a:ext>
            </a:extLst>
          </p:cNvPr>
          <p:cNvGrpSpPr/>
          <p:nvPr/>
        </p:nvGrpSpPr>
        <p:grpSpPr>
          <a:xfrm>
            <a:off x="4743744" y="531679"/>
            <a:ext cx="6069898" cy="750862"/>
            <a:chOff x="1076710" y="647498"/>
            <a:chExt cx="3613910" cy="25320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6A14293B-A594-9B05-03E7-2A132EB3C9E5}"/>
                </a:ext>
              </a:extLst>
            </p:cNvPr>
            <p:cNvSpPr txBox="1"/>
            <p:nvPr/>
          </p:nvSpPr>
          <p:spPr>
            <a:xfrm>
              <a:off x="1076710" y="647498"/>
              <a:ext cx="3613910" cy="228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Cooling Degree Days</a:t>
              </a:r>
              <a:endParaRPr lang="zh-CN" altLang="en-US" sz="38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4" name="直接连接符 4">
              <a:extLst>
                <a:ext uri="{FF2B5EF4-FFF2-40B4-BE49-F238E27FC236}">
                  <a16:creationId xmlns:a16="http://schemas.microsoft.com/office/drawing/2014/main" id="{FDCB2ACA-52E2-B417-F7C4-5081BAA4409F}"/>
                </a:ext>
              </a:extLst>
            </p:cNvPr>
            <p:cNvCxnSpPr>
              <a:cxnSpLocks/>
            </p:cNvCxnSpPr>
            <p:nvPr/>
          </p:nvCxnSpPr>
          <p:spPr>
            <a:xfrm>
              <a:off x="1120383" y="900706"/>
              <a:ext cx="2419011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133063"/>
              </p:ext>
            </p:extLst>
          </p:nvPr>
        </p:nvGraphicFramePr>
        <p:xfrm>
          <a:off x="3611418" y="1661096"/>
          <a:ext cx="8483172" cy="4850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74EC307-F5D9-806F-09CE-E82AD1CC9D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441558"/>
              </p:ext>
            </p:extLst>
          </p:nvPr>
        </p:nvGraphicFramePr>
        <p:xfrm>
          <a:off x="97410" y="1373401"/>
          <a:ext cx="3412407" cy="5064343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705508">
                  <a:extLst>
                    <a:ext uri="{9D8B030D-6E8A-4147-A177-3AD203B41FA5}">
                      <a16:colId xmlns:a16="http://schemas.microsoft.com/office/drawing/2014/main" val="185004525"/>
                    </a:ext>
                  </a:extLst>
                </a:gridCol>
                <a:gridCol w="1706899">
                  <a:extLst>
                    <a:ext uri="{9D8B030D-6E8A-4147-A177-3AD203B41FA5}">
                      <a16:colId xmlns:a16="http://schemas.microsoft.com/office/drawing/2014/main" val="1070631482"/>
                    </a:ext>
                  </a:extLst>
                </a:gridCol>
              </a:tblGrid>
              <a:tr h="626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Month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Avg temp (°C)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1612508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Jan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13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81650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Feb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13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5115180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Mar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16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6156192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Apr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19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8901866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May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22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9296733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Jun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4358814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Jul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27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9453964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Aug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27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0256020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Sep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26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6482365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Oct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23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94566277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Nov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19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8643344"/>
                  </a:ext>
                </a:extLst>
              </a:tr>
              <a:tr h="3698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Dec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14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908" marR="639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6152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594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886242B1-ED16-4B8B-A083-F7518C6BB0F5}"/>
              </a:ext>
            </a:extLst>
          </p:cNvPr>
          <p:cNvCxnSpPr>
            <a:cxnSpLocks/>
          </p:cNvCxnSpPr>
          <p:nvPr/>
        </p:nvCxnSpPr>
        <p:spPr>
          <a:xfrm>
            <a:off x="1884000" y="4234376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97E63982-77F1-4BA7-A8B7-0CB9B0A9407D}"/>
              </a:ext>
            </a:extLst>
          </p:cNvPr>
          <p:cNvCxnSpPr>
            <a:cxnSpLocks/>
          </p:cNvCxnSpPr>
          <p:nvPr/>
        </p:nvCxnSpPr>
        <p:spPr>
          <a:xfrm>
            <a:off x="1884000" y="2623943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817098D6-41C5-4B79-A58B-57B70C0EB1A3}"/>
              </a:ext>
            </a:extLst>
          </p:cNvPr>
          <p:cNvGrpSpPr/>
          <p:nvPr/>
        </p:nvGrpSpPr>
        <p:grpSpPr>
          <a:xfrm>
            <a:off x="2045025" y="2488758"/>
            <a:ext cx="7989657" cy="1785104"/>
            <a:chOff x="2508242" y="2488758"/>
            <a:chExt cx="7989657" cy="1785104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6B07AB33-2409-4774-A2DA-84ABC8F6B083}"/>
                </a:ext>
              </a:extLst>
            </p:cNvPr>
            <p:cNvSpPr txBox="1"/>
            <p:nvPr/>
          </p:nvSpPr>
          <p:spPr>
            <a:xfrm>
              <a:off x="4409246" y="2741200"/>
              <a:ext cx="6088653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Information Management Systems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D96181BA-9848-4581-9421-5A5E17068057}"/>
                </a:ext>
              </a:extLst>
            </p:cNvPr>
            <p:cNvSpPr txBox="1"/>
            <p:nvPr/>
          </p:nvSpPr>
          <p:spPr>
            <a:xfrm>
              <a:off x="2508242" y="2488758"/>
              <a:ext cx="20118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04.</a:t>
              </a:r>
              <a:endParaRPr lang="zh-CN" altLang="en-US" sz="110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sp>
        <p:nvSpPr>
          <p:cNvPr id="3" name="Freeform 18">
            <a:extLst>
              <a:ext uri="{FF2B5EF4-FFF2-40B4-BE49-F238E27FC236}">
                <a16:creationId xmlns:a16="http://schemas.microsoft.com/office/drawing/2014/main" id="{95BEAE5E-056A-B334-F4D0-2850BE0E4EE8}"/>
              </a:ext>
            </a:extLst>
          </p:cNvPr>
          <p:cNvSpPr>
            <a:spLocks noEditPoints="1"/>
          </p:cNvSpPr>
          <p:nvPr/>
        </p:nvSpPr>
        <p:spPr bwMode="auto">
          <a:xfrm>
            <a:off x="5622611" y="1013511"/>
            <a:ext cx="1741104" cy="1493176"/>
          </a:xfrm>
          <a:custGeom>
            <a:avLst/>
            <a:gdLst>
              <a:gd name="T0" fmla="*/ 1777 w 1777"/>
              <a:gd name="T1" fmla="*/ 343 h 1773"/>
              <a:gd name="T2" fmla="*/ 1353 w 1777"/>
              <a:gd name="T3" fmla="*/ 283 h 1773"/>
              <a:gd name="T4" fmla="*/ 888 w 1777"/>
              <a:gd name="T5" fmla="*/ 0 h 1773"/>
              <a:gd name="T6" fmla="*/ 416 w 1777"/>
              <a:gd name="T7" fmla="*/ 283 h 1773"/>
              <a:gd name="T8" fmla="*/ 0 w 1777"/>
              <a:gd name="T9" fmla="*/ 343 h 1773"/>
              <a:gd name="T10" fmla="*/ 631 w 1777"/>
              <a:gd name="T11" fmla="*/ 1474 h 1773"/>
              <a:gd name="T12" fmla="*/ 444 w 1777"/>
              <a:gd name="T13" fmla="*/ 1648 h 1773"/>
              <a:gd name="T14" fmla="*/ 1332 w 1777"/>
              <a:gd name="T15" fmla="*/ 1773 h 1773"/>
              <a:gd name="T16" fmla="*/ 1145 w 1777"/>
              <a:gd name="T17" fmla="*/ 1648 h 1773"/>
              <a:gd name="T18" fmla="*/ 1777 w 1777"/>
              <a:gd name="T19" fmla="*/ 1474 h 1773"/>
              <a:gd name="T20" fmla="*/ 888 w 1777"/>
              <a:gd name="T21" fmla="*/ 556 h 1773"/>
              <a:gd name="T22" fmla="*/ 576 w 1777"/>
              <a:gd name="T23" fmla="*/ 280 h 1773"/>
              <a:gd name="T24" fmla="*/ 1194 w 1777"/>
              <a:gd name="T25" fmla="*/ 377 h 1773"/>
              <a:gd name="T26" fmla="*/ 1326 w 1777"/>
              <a:gd name="T27" fmla="*/ 332 h 1773"/>
              <a:gd name="T28" fmla="*/ 1326 w 1777"/>
              <a:gd name="T29" fmla="*/ 821 h 1773"/>
              <a:gd name="T30" fmla="*/ 444 w 1777"/>
              <a:gd name="T31" fmla="*/ 564 h 1773"/>
              <a:gd name="T32" fmla="*/ 888 w 1777"/>
              <a:gd name="T33" fmla="*/ 589 h 1773"/>
              <a:gd name="T34" fmla="*/ 416 w 1777"/>
              <a:gd name="T35" fmla="*/ 849 h 1773"/>
              <a:gd name="T36" fmla="*/ 1353 w 1777"/>
              <a:gd name="T37" fmla="*/ 564 h 1773"/>
              <a:gd name="T38" fmla="*/ 1659 w 1777"/>
              <a:gd name="T39" fmla="*/ 460 h 1773"/>
              <a:gd name="T40" fmla="*/ 118 w 1777"/>
              <a:gd name="T41" fmla="*/ 1356 h 1773"/>
              <a:gd name="T42" fmla="*/ 416 w 1777"/>
              <a:gd name="T43" fmla="*/ 460 h 1773"/>
              <a:gd name="T44" fmla="*/ 444 w 1777"/>
              <a:gd name="T45" fmla="*/ 295 h 1773"/>
              <a:gd name="T46" fmla="*/ 1326 w 1777"/>
              <a:gd name="T47" fmla="*/ 295 h 1773"/>
              <a:gd name="T48" fmla="*/ 1219 w 1777"/>
              <a:gd name="T49" fmla="*/ 362 h 1773"/>
              <a:gd name="T50" fmla="*/ 1222 w 1777"/>
              <a:gd name="T51" fmla="*/ 252 h 1773"/>
              <a:gd name="T52" fmla="*/ 548 w 1777"/>
              <a:gd name="T53" fmla="*/ 360 h 1773"/>
              <a:gd name="T54" fmla="*/ 444 w 1777"/>
              <a:gd name="T55" fmla="*/ 300 h 1773"/>
              <a:gd name="T56" fmla="*/ 28 w 1777"/>
              <a:gd name="T57" fmla="*/ 370 h 1773"/>
              <a:gd name="T58" fmla="*/ 416 w 1777"/>
              <a:gd name="T59" fmla="*/ 433 h 1773"/>
              <a:gd name="T60" fmla="*/ 90 w 1777"/>
              <a:gd name="T61" fmla="*/ 1384 h 1773"/>
              <a:gd name="T62" fmla="*/ 1686 w 1777"/>
              <a:gd name="T63" fmla="*/ 433 h 1773"/>
              <a:gd name="T64" fmla="*/ 1353 w 1777"/>
              <a:gd name="T65" fmla="*/ 370 h 1773"/>
              <a:gd name="T66" fmla="*/ 1749 w 1777"/>
              <a:gd name="T67" fmla="*/ 1446 h 1773"/>
              <a:gd name="T68" fmla="*/ 28 w 1777"/>
              <a:gd name="T69" fmla="*/ 370 h 1773"/>
              <a:gd name="T70" fmla="*/ 1305 w 1777"/>
              <a:gd name="T71" fmla="*/ 1745 h 1773"/>
              <a:gd name="T72" fmla="*/ 472 w 1777"/>
              <a:gd name="T73" fmla="*/ 1675 h 1773"/>
              <a:gd name="T74" fmla="*/ 1145 w 1777"/>
              <a:gd name="T75" fmla="*/ 1675 h 1773"/>
              <a:gd name="T76" fmla="*/ 1117 w 1777"/>
              <a:gd name="T77" fmla="*/ 1648 h 1773"/>
              <a:gd name="T78" fmla="*/ 659 w 1777"/>
              <a:gd name="T79" fmla="*/ 1474 h 1773"/>
              <a:gd name="T80" fmla="*/ 1117 w 1777"/>
              <a:gd name="T81" fmla="*/ 1648 h 1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77" h="1773">
                <a:moveTo>
                  <a:pt x="1777" y="1474"/>
                </a:moveTo>
                <a:lnTo>
                  <a:pt x="1777" y="343"/>
                </a:lnTo>
                <a:lnTo>
                  <a:pt x="1353" y="343"/>
                </a:lnTo>
                <a:lnTo>
                  <a:pt x="1353" y="283"/>
                </a:lnTo>
                <a:lnTo>
                  <a:pt x="1353" y="280"/>
                </a:lnTo>
                <a:lnTo>
                  <a:pt x="888" y="0"/>
                </a:lnTo>
                <a:lnTo>
                  <a:pt x="416" y="280"/>
                </a:lnTo>
                <a:lnTo>
                  <a:pt x="416" y="283"/>
                </a:lnTo>
                <a:lnTo>
                  <a:pt x="416" y="343"/>
                </a:lnTo>
                <a:lnTo>
                  <a:pt x="0" y="343"/>
                </a:lnTo>
                <a:lnTo>
                  <a:pt x="0" y="1474"/>
                </a:lnTo>
                <a:lnTo>
                  <a:pt x="631" y="1474"/>
                </a:lnTo>
                <a:lnTo>
                  <a:pt x="631" y="1648"/>
                </a:lnTo>
                <a:lnTo>
                  <a:pt x="444" y="1648"/>
                </a:lnTo>
                <a:lnTo>
                  <a:pt x="444" y="1773"/>
                </a:lnTo>
                <a:lnTo>
                  <a:pt x="1332" y="1773"/>
                </a:lnTo>
                <a:lnTo>
                  <a:pt x="1332" y="1648"/>
                </a:lnTo>
                <a:lnTo>
                  <a:pt x="1145" y="1648"/>
                </a:lnTo>
                <a:lnTo>
                  <a:pt x="1145" y="1474"/>
                </a:lnTo>
                <a:lnTo>
                  <a:pt x="1777" y="1474"/>
                </a:lnTo>
                <a:close/>
                <a:moveTo>
                  <a:pt x="1194" y="377"/>
                </a:moveTo>
                <a:lnTo>
                  <a:pt x="888" y="556"/>
                </a:lnTo>
                <a:lnTo>
                  <a:pt x="576" y="376"/>
                </a:lnTo>
                <a:lnTo>
                  <a:pt x="576" y="280"/>
                </a:lnTo>
                <a:lnTo>
                  <a:pt x="1194" y="280"/>
                </a:lnTo>
                <a:lnTo>
                  <a:pt x="1194" y="377"/>
                </a:lnTo>
                <a:close/>
                <a:moveTo>
                  <a:pt x="888" y="589"/>
                </a:moveTo>
                <a:lnTo>
                  <a:pt x="1326" y="332"/>
                </a:lnTo>
                <a:lnTo>
                  <a:pt x="1326" y="564"/>
                </a:lnTo>
                <a:lnTo>
                  <a:pt x="1326" y="821"/>
                </a:lnTo>
                <a:lnTo>
                  <a:pt x="444" y="821"/>
                </a:lnTo>
                <a:lnTo>
                  <a:pt x="444" y="564"/>
                </a:lnTo>
                <a:lnTo>
                  <a:pt x="444" y="332"/>
                </a:lnTo>
                <a:lnTo>
                  <a:pt x="888" y="589"/>
                </a:lnTo>
                <a:close/>
                <a:moveTo>
                  <a:pt x="416" y="564"/>
                </a:moveTo>
                <a:lnTo>
                  <a:pt x="416" y="849"/>
                </a:lnTo>
                <a:lnTo>
                  <a:pt x="1353" y="849"/>
                </a:lnTo>
                <a:lnTo>
                  <a:pt x="1353" y="564"/>
                </a:lnTo>
                <a:lnTo>
                  <a:pt x="1353" y="460"/>
                </a:lnTo>
                <a:lnTo>
                  <a:pt x="1659" y="460"/>
                </a:lnTo>
                <a:lnTo>
                  <a:pt x="1659" y="1356"/>
                </a:lnTo>
                <a:lnTo>
                  <a:pt x="118" y="1356"/>
                </a:lnTo>
                <a:lnTo>
                  <a:pt x="118" y="460"/>
                </a:lnTo>
                <a:lnTo>
                  <a:pt x="416" y="460"/>
                </a:lnTo>
                <a:lnTo>
                  <a:pt x="416" y="564"/>
                </a:lnTo>
                <a:close/>
                <a:moveTo>
                  <a:pt x="444" y="295"/>
                </a:moveTo>
                <a:lnTo>
                  <a:pt x="888" y="32"/>
                </a:lnTo>
                <a:lnTo>
                  <a:pt x="1326" y="295"/>
                </a:lnTo>
                <a:lnTo>
                  <a:pt x="1326" y="300"/>
                </a:lnTo>
                <a:lnTo>
                  <a:pt x="1219" y="362"/>
                </a:lnTo>
                <a:lnTo>
                  <a:pt x="1222" y="361"/>
                </a:lnTo>
                <a:lnTo>
                  <a:pt x="1222" y="252"/>
                </a:lnTo>
                <a:lnTo>
                  <a:pt x="548" y="252"/>
                </a:lnTo>
                <a:lnTo>
                  <a:pt x="548" y="360"/>
                </a:lnTo>
                <a:lnTo>
                  <a:pt x="573" y="374"/>
                </a:lnTo>
                <a:lnTo>
                  <a:pt x="444" y="300"/>
                </a:lnTo>
                <a:lnTo>
                  <a:pt x="444" y="295"/>
                </a:lnTo>
                <a:close/>
                <a:moveTo>
                  <a:pt x="28" y="370"/>
                </a:moveTo>
                <a:lnTo>
                  <a:pt x="416" y="370"/>
                </a:lnTo>
                <a:lnTo>
                  <a:pt x="416" y="433"/>
                </a:lnTo>
                <a:lnTo>
                  <a:pt x="90" y="433"/>
                </a:lnTo>
                <a:lnTo>
                  <a:pt x="90" y="1384"/>
                </a:lnTo>
                <a:lnTo>
                  <a:pt x="1686" y="1384"/>
                </a:lnTo>
                <a:lnTo>
                  <a:pt x="1686" y="433"/>
                </a:lnTo>
                <a:lnTo>
                  <a:pt x="1353" y="433"/>
                </a:lnTo>
                <a:lnTo>
                  <a:pt x="1353" y="370"/>
                </a:lnTo>
                <a:lnTo>
                  <a:pt x="1749" y="370"/>
                </a:lnTo>
                <a:lnTo>
                  <a:pt x="1749" y="1446"/>
                </a:lnTo>
                <a:lnTo>
                  <a:pt x="28" y="1446"/>
                </a:lnTo>
                <a:lnTo>
                  <a:pt x="28" y="370"/>
                </a:lnTo>
                <a:close/>
                <a:moveTo>
                  <a:pt x="1305" y="1675"/>
                </a:moveTo>
                <a:lnTo>
                  <a:pt x="1305" y="1745"/>
                </a:lnTo>
                <a:lnTo>
                  <a:pt x="472" y="1745"/>
                </a:lnTo>
                <a:lnTo>
                  <a:pt x="472" y="1675"/>
                </a:lnTo>
                <a:lnTo>
                  <a:pt x="631" y="1675"/>
                </a:lnTo>
                <a:lnTo>
                  <a:pt x="1145" y="1675"/>
                </a:lnTo>
                <a:lnTo>
                  <a:pt x="1305" y="1675"/>
                </a:lnTo>
                <a:close/>
                <a:moveTo>
                  <a:pt x="1117" y="1648"/>
                </a:moveTo>
                <a:lnTo>
                  <a:pt x="659" y="1648"/>
                </a:lnTo>
                <a:lnTo>
                  <a:pt x="659" y="1474"/>
                </a:lnTo>
                <a:lnTo>
                  <a:pt x="1117" y="1474"/>
                </a:lnTo>
                <a:lnTo>
                  <a:pt x="1117" y="16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98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5C913A-BA2C-F729-7812-4D8CDC9F8387}"/>
              </a:ext>
            </a:extLst>
          </p:cNvPr>
          <p:cNvSpPr txBox="1"/>
          <p:nvPr/>
        </p:nvSpPr>
        <p:spPr>
          <a:xfrm>
            <a:off x="58162" y="1373269"/>
            <a:ext cx="1207273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ultiple visits to the hospital showed that there were some gaps with the data in the hospital and the way information is logged and stored. </a:t>
            </a:r>
            <a:r>
              <a:rPr lang="en-US" sz="2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Information management systems are suggested such as:</a:t>
            </a:r>
            <a:endParaRPr lang="ar-SA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  <a:t>Electricity Tracking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SA" sz="2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2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  <a:t>Diesel Tracking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SA" sz="2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2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  <a:t>Updating the Layout and Plans</a:t>
            </a:r>
          </a:p>
          <a:p>
            <a:endParaRPr lang="en-US" sz="2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Arial" panose="020B0604020202020204" pitchFamily="34" charset="0"/>
              </a:rPr>
              <a:t>Labelling Electric Panels and Circuit Breakers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2200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3" name="组合 1">
            <a:extLst>
              <a:ext uri="{FF2B5EF4-FFF2-40B4-BE49-F238E27FC236}">
                <a16:creationId xmlns:a16="http://schemas.microsoft.com/office/drawing/2014/main" id="{D79E84BE-1AEC-8C16-2B07-C32C4AC9A0F6}"/>
              </a:ext>
            </a:extLst>
          </p:cNvPr>
          <p:cNvGrpSpPr/>
          <p:nvPr/>
        </p:nvGrpSpPr>
        <p:grpSpPr>
          <a:xfrm>
            <a:off x="2182526" y="369422"/>
            <a:ext cx="7826948" cy="969851"/>
            <a:chOff x="1076710" y="647498"/>
            <a:chExt cx="3613910" cy="643494"/>
          </a:xfrm>
        </p:grpSpPr>
        <p:sp>
          <p:nvSpPr>
            <p:cNvPr id="4" name="文本框 2">
              <a:extLst>
                <a:ext uri="{FF2B5EF4-FFF2-40B4-BE49-F238E27FC236}">
                  <a16:creationId xmlns:a16="http://schemas.microsoft.com/office/drawing/2014/main" id="{95AD4CEE-F173-090D-7E82-745FA705CBFE}"/>
                </a:ext>
              </a:extLst>
            </p:cNvPr>
            <p:cNvSpPr txBox="1"/>
            <p:nvPr/>
          </p:nvSpPr>
          <p:spPr>
            <a:xfrm>
              <a:off x="1076710" y="647498"/>
              <a:ext cx="3613910" cy="64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Information Management Systems</a:t>
              </a:r>
            </a:p>
            <a:p>
              <a:endParaRPr lang="zh-CN" altLang="en-US" sz="38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D3919BEE-9B47-8851-9053-17913987F3E9}"/>
                </a:ext>
              </a:extLst>
            </p:cNvPr>
            <p:cNvCxnSpPr>
              <a:cxnSpLocks/>
            </p:cNvCxnSpPr>
            <p:nvPr/>
          </p:nvCxnSpPr>
          <p:spPr>
            <a:xfrm>
              <a:off x="1124134" y="1060042"/>
              <a:ext cx="3519061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188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22E9CD77-E7DB-4297-BCBF-CC25B1946FA2}"/>
              </a:ext>
            </a:extLst>
          </p:cNvPr>
          <p:cNvCxnSpPr>
            <a:cxnSpLocks/>
          </p:cNvCxnSpPr>
          <p:nvPr/>
        </p:nvCxnSpPr>
        <p:spPr>
          <a:xfrm>
            <a:off x="1909400" y="4758274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965B034C-93F7-4932-9748-3ACEC4CEAADF}"/>
              </a:ext>
            </a:extLst>
          </p:cNvPr>
          <p:cNvCxnSpPr>
            <a:cxnSpLocks/>
          </p:cNvCxnSpPr>
          <p:nvPr/>
        </p:nvCxnSpPr>
        <p:spPr>
          <a:xfrm>
            <a:off x="1909400" y="3147841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E7C35F18-8987-4A22-9F65-AEB9839EF4C0}"/>
              </a:ext>
            </a:extLst>
          </p:cNvPr>
          <p:cNvGrpSpPr/>
          <p:nvPr/>
        </p:nvGrpSpPr>
        <p:grpSpPr>
          <a:xfrm>
            <a:off x="2070425" y="3012656"/>
            <a:ext cx="8051150" cy="1785104"/>
            <a:chOff x="2508242" y="2488758"/>
            <a:chExt cx="8051150" cy="1785104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BCF1FD45-B7DF-4DC9-9BC3-F90B79E4F31E}"/>
                </a:ext>
              </a:extLst>
            </p:cNvPr>
            <p:cNvSpPr txBox="1"/>
            <p:nvPr/>
          </p:nvSpPr>
          <p:spPr>
            <a:xfrm>
              <a:off x="4470739" y="3027367"/>
              <a:ext cx="60886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Saving Opportunities 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03815746-AC31-48B3-8D23-B107A8D08860}"/>
                </a:ext>
              </a:extLst>
            </p:cNvPr>
            <p:cNvSpPr txBox="1"/>
            <p:nvPr/>
          </p:nvSpPr>
          <p:spPr>
            <a:xfrm>
              <a:off x="2508242" y="2488758"/>
              <a:ext cx="20118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5.</a:t>
              </a:r>
              <a:endParaRPr lang="zh-CN" altLang="en-US" sz="110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2" name="Google Shape;5551;p88">
            <a:extLst>
              <a:ext uri="{FF2B5EF4-FFF2-40B4-BE49-F238E27FC236}">
                <a16:creationId xmlns:a16="http://schemas.microsoft.com/office/drawing/2014/main" id="{D358E64D-AA2B-1B1D-A8F6-26E14DE89443}"/>
              </a:ext>
            </a:extLst>
          </p:cNvPr>
          <p:cNvGrpSpPr/>
          <p:nvPr/>
        </p:nvGrpSpPr>
        <p:grpSpPr>
          <a:xfrm>
            <a:off x="5991874" y="1818226"/>
            <a:ext cx="1215958" cy="1194430"/>
            <a:chOff x="6239925" y="2032450"/>
            <a:chExt cx="472775" cy="472775"/>
          </a:xfrm>
          <a:solidFill>
            <a:schemeClr val="tx1"/>
          </a:solidFill>
        </p:grpSpPr>
        <p:sp>
          <p:nvSpPr>
            <p:cNvPr id="3" name="Google Shape;5552;p88">
              <a:extLst>
                <a:ext uri="{FF2B5EF4-FFF2-40B4-BE49-F238E27FC236}">
                  <a16:creationId xmlns:a16="http://schemas.microsoft.com/office/drawing/2014/main" id="{1C5E9FF7-97E1-2E96-CD84-8B986923EED3}"/>
                </a:ext>
              </a:extLst>
            </p:cNvPr>
            <p:cNvSpPr/>
            <p:nvPr/>
          </p:nvSpPr>
          <p:spPr>
            <a:xfrm>
              <a:off x="6239925" y="2032450"/>
              <a:ext cx="472775" cy="472775"/>
            </a:xfrm>
            <a:custGeom>
              <a:avLst/>
              <a:gdLst/>
              <a:ahLst/>
              <a:cxnLst/>
              <a:rect l="l" t="t" r="r" b="b"/>
              <a:pathLst>
                <a:path w="18911" h="18911" extrusionOk="0">
                  <a:moveTo>
                    <a:pt x="9455" y="2466"/>
                  </a:moveTo>
                  <a:cubicBezTo>
                    <a:pt x="13307" y="2466"/>
                    <a:pt x="16442" y="5601"/>
                    <a:pt x="16442" y="9456"/>
                  </a:cubicBezTo>
                  <a:cubicBezTo>
                    <a:pt x="16442" y="13310"/>
                    <a:pt x="13307" y="16445"/>
                    <a:pt x="9455" y="16445"/>
                  </a:cubicBezTo>
                  <a:cubicBezTo>
                    <a:pt x="5601" y="16445"/>
                    <a:pt x="2466" y="13310"/>
                    <a:pt x="2466" y="9456"/>
                  </a:cubicBezTo>
                  <a:cubicBezTo>
                    <a:pt x="2466" y="5601"/>
                    <a:pt x="5601" y="2466"/>
                    <a:pt x="9455" y="2466"/>
                  </a:cubicBezTo>
                  <a:close/>
                  <a:moveTo>
                    <a:pt x="9455" y="0"/>
                  </a:moveTo>
                  <a:cubicBezTo>
                    <a:pt x="4228" y="0"/>
                    <a:pt x="0" y="4228"/>
                    <a:pt x="0" y="9456"/>
                  </a:cubicBezTo>
                  <a:cubicBezTo>
                    <a:pt x="0" y="14683"/>
                    <a:pt x="4228" y="18911"/>
                    <a:pt x="9455" y="18911"/>
                  </a:cubicBezTo>
                  <a:cubicBezTo>
                    <a:pt x="14680" y="18911"/>
                    <a:pt x="18911" y="14683"/>
                    <a:pt x="18911" y="9456"/>
                  </a:cubicBezTo>
                  <a:cubicBezTo>
                    <a:pt x="18911" y="4231"/>
                    <a:pt x="14680" y="0"/>
                    <a:pt x="94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" name="Google Shape;5553;p88">
              <a:extLst>
                <a:ext uri="{FF2B5EF4-FFF2-40B4-BE49-F238E27FC236}">
                  <a16:creationId xmlns:a16="http://schemas.microsoft.com/office/drawing/2014/main" id="{91B6B50D-C7AC-2B28-FE64-1256C186475C}"/>
                </a:ext>
              </a:extLst>
            </p:cNvPr>
            <p:cNvSpPr/>
            <p:nvPr/>
          </p:nvSpPr>
          <p:spPr>
            <a:xfrm>
              <a:off x="6329800" y="2122325"/>
              <a:ext cx="292950" cy="293025"/>
            </a:xfrm>
            <a:custGeom>
              <a:avLst/>
              <a:gdLst/>
              <a:ahLst/>
              <a:cxnLst/>
              <a:rect l="l" t="t" r="r" b="b"/>
              <a:pathLst>
                <a:path w="11718" h="11721" extrusionOk="0">
                  <a:moveTo>
                    <a:pt x="5860" y="1043"/>
                  </a:moveTo>
                  <a:cubicBezTo>
                    <a:pt x="6171" y="1043"/>
                    <a:pt x="6424" y="1295"/>
                    <a:pt x="6424" y="1609"/>
                  </a:cubicBezTo>
                  <a:lnTo>
                    <a:pt x="6424" y="2542"/>
                  </a:lnTo>
                  <a:cubicBezTo>
                    <a:pt x="7264" y="2792"/>
                    <a:pt x="7839" y="3566"/>
                    <a:pt x="7842" y="4442"/>
                  </a:cubicBezTo>
                  <a:cubicBezTo>
                    <a:pt x="7842" y="4755"/>
                    <a:pt x="7589" y="5008"/>
                    <a:pt x="7276" y="5008"/>
                  </a:cubicBezTo>
                  <a:cubicBezTo>
                    <a:pt x="6966" y="5008"/>
                    <a:pt x="6713" y="4755"/>
                    <a:pt x="6713" y="4442"/>
                  </a:cubicBezTo>
                  <a:cubicBezTo>
                    <a:pt x="6713" y="3929"/>
                    <a:pt x="6292" y="3588"/>
                    <a:pt x="5853" y="3588"/>
                  </a:cubicBezTo>
                  <a:cubicBezTo>
                    <a:pt x="5644" y="3588"/>
                    <a:pt x="5429" y="3666"/>
                    <a:pt x="5255" y="3840"/>
                  </a:cubicBezTo>
                  <a:cubicBezTo>
                    <a:pt x="4719" y="4376"/>
                    <a:pt x="5099" y="5297"/>
                    <a:pt x="5860" y="5297"/>
                  </a:cubicBezTo>
                  <a:cubicBezTo>
                    <a:pt x="5862" y="5297"/>
                    <a:pt x="5865" y="5297"/>
                    <a:pt x="5867" y="5297"/>
                  </a:cubicBezTo>
                  <a:cubicBezTo>
                    <a:pt x="6849" y="5297"/>
                    <a:pt x="7680" y="6019"/>
                    <a:pt x="7821" y="6993"/>
                  </a:cubicBezTo>
                  <a:cubicBezTo>
                    <a:pt x="7962" y="7968"/>
                    <a:pt x="7369" y="8899"/>
                    <a:pt x="6424" y="9179"/>
                  </a:cubicBezTo>
                  <a:lnTo>
                    <a:pt x="6424" y="10115"/>
                  </a:lnTo>
                  <a:cubicBezTo>
                    <a:pt x="6424" y="10426"/>
                    <a:pt x="6171" y="10679"/>
                    <a:pt x="5860" y="10679"/>
                  </a:cubicBezTo>
                  <a:cubicBezTo>
                    <a:pt x="5547" y="10679"/>
                    <a:pt x="5294" y="10426"/>
                    <a:pt x="5294" y="10115"/>
                  </a:cubicBezTo>
                  <a:lnTo>
                    <a:pt x="5294" y="9179"/>
                  </a:lnTo>
                  <a:cubicBezTo>
                    <a:pt x="4454" y="8929"/>
                    <a:pt x="3879" y="8155"/>
                    <a:pt x="3876" y="7279"/>
                  </a:cubicBezTo>
                  <a:cubicBezTo>
                    <a:pt x="3876" y="6966"/>
                    <a:pt x="4129" y="6713"/>
                    <a:pt x="4442" y="6713"/>
                  </a:cubicBezTo>
                  <a:cubicBezTo>
                    <a:pt x="4752" y="6713"/>
                    <a:pt x="5005" y="6966"/>
                    <a:pt x="5005" y="7279"/>
                  </a:cubicBezTo>
                  <a:cubicBezTo>
                    <a:pt x="5005" y="7792"/>
                    <a:pt x="5426" y="8133"/>
                    <a:pt x="5865" y="8133"/>
                  </a:cubicBezTo>
                  <a:cubicBezTo>
                    <a:pt x="6074" y="8133"/>
                    <a:pt x="6288" y="8055"/>
                    <a:pt x="6463" y="7881"/>
                  </a:cubicBezTo>
                  <a:cubicBezTo>
                    <a:pt x="6999" y="7345"/>
                    <a:pt x="6619" y="6427"/>
                    <a:pt x="5860" y="6427"/>
                  </a:cubicBezTo>
                  <a:cubicBezTo>
                    <a:pt x="4873" y="6427"/>
                    <a:pt x="4039" y="5704"/>
                    <a:pt x="3897" y="4728"/>
                  </a:cubicBezTo>
                  <a:cubicBezTo>
                    <a:pt x="3756" y="3753"/>
                    <a:pt x="4349" y="2822"/>
                    <a:pt x="5294" y="2542"/>
                  </a:cubicBezTo>
                  <a:lnTo>
                    <a:pt x="5294" y="1609"/>
                  </a:lnTo>
                  <a:cubicBezTo>
                    <a:pt x="5294" y="1295"/>
                    <a:pt x="5547" y="1043"/>
                    <a:pt x="5860" y="1043"/>
                  </a:cubicBezTo>
                  <a:close/>
                  <a:moveTo>
                    <a:pt x="5860" y="1"/>
                  </a:moveTo>
                  <a:cubicBezTo>
                    <a:pt x="2629" y="1"/>
                    <a:pt x="1" y="2629"/>
                    <a:pt x="1" y="5861"/>
                  </a:cubicBezTo>
                  <a:cubicBezTo>
                    <a:pt x="1" y="9092"/>
                    <a:pt x="2629" y="11720"/>
                    <a:pt x="5860" y="11720"/>
                  </a:cubicBezTo>
                  <a:cubicBezTo>
                    <a:pt x="9088" y="11720"/>
                    <a:pt x="11717" y="9092"/>
                    <a:pt x="11717" y="5861"/>
                  </a:cubicBezTo>
                  <a:cubicBezTo>
                    <a:pt x="11717" y="2629"/>
                    <a:pt x="9088" y="1"/>
                    <a:pt x="5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90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FBE58027-D71E-E5CA-1010-A6A2E2477521}"/>
              </a:ext>
            </a:extLst>
          </p:cNvPr>
          <p:cNvGrpSpPr/>
          <p:nvPr/>
        </p:nvGrpSpPr>
        <p:grpSpPr>
          <a:xfrm>
            <a:off x="3931888" y="429499"/>
            <a:ext cx="5138221" cy="433725"/>
            <a:chOff x="781201" y="564635"/>
            <a:chExt cx="3770927" cy="433725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857464EF-ADD2-E147-7430-DE7472A21AA4}"/>
                </a:ext>
              </a:extLst>
            </p:cNvPr>
            <p:cNvSpPr txBox="1"/>
            <p:nvPr/>
          </p:nvSpPr>
          <p:spPr>
            <a:xfrm>
              <a:off x="781201" y="564635"/>
              <a:ext cx="37709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rPr>
                <a:t>Compressor Saving Opportunities 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4" name="直接连接符 4">
              <a:extLst>
                <a:ext uri="{FF2B5EF4-FFF2-40B4-BE49-F238E27FC236}">
                  <a16:creationId xmlns:a16="http://schemas.microsoft.com/office/drawing/2014/main" id="{317BD0C8-4078-7D63-40A1-AF3AC3CA38F2}"/>
                </a:ext>
              </a:extLst>
            </p:cNvPr>
            <p:cNvCxnSpPr>
              <a:cxnSpLocks/>
            </p:cNvCxnSpPr>
            <p:nvPr/>
          </p:nvCxnSpPr>
          <p:spPr>
            <a:xfrm>
              <a:off x="781201" y="998360"/>
              <a:ext cx="3323543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364FF406-D912-EC7B-863B-DD5243A16C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50" y="1285589"/>
            <a:ext cx="7200899" cy="515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67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DF5BB0BC-DD84-D9F8-C667-AE4E314FF56B}"/>
              </a:ext>
            </a:extLst>
          </p:cNvPr>
          <p:cNvGrpSpPr/>
          <p:nvPr/>
        </p:nvGrpSpPr>
        <p:grpSpPr>
          <a:xfrm>
            <a:off x="3904179" y="428750"/>
            <a:ext cx="5138221" cy="433725"/>
            <a:chOff x="781201" y="564635"/>
            <a:chExt cx="3770927" cy="433725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82FEE90E-3FE0-F1C0-1F8B-448543A68B20}"/>
                </a:ext>
              </a:extLst>
            </p:cNvPr>
            <p:cNvSpPr txBox="1"/>
            <p:nvPr/>
          </p:nvSpPr>
          <p:spPr>
            <a:xfrm>
              <a:off x="781201" y="564635"/>
              <a:ext cx="37709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rPr>
                <a:t>Compressor Saving Opportunities 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4" name="直接连接符 4">
              <a:extLst>
                <a:ext uri="{FF2B5EF4-FFF2-40B4-BE49-F238E27FC236}">
                  <a16:creationId xmlns:a16="http://schemas.microsoft.com/office/drawing/2014/main" id="{FB416944-32DD-8B6F-22D2-6476C5330C5A}"/>
                </a:ext>
              </a:extLst>
            </p:cNvPr>
            <p:cNvCxnSpPr>
              <a:cxnSpLocks/>
            </p:cNvCxnSpPr>
            <p:nvPr/>
          </p:nvCxnSpPr>
          <p:spPr>
            <a:xfrm>
              <a:off x="781201" y="998360"/>
              <a:ext cx="3323543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C0E00584-F8D0-1C0E-2CB1-A000CF73B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36" y="989617"/>
            <a:ext cx="12090400" cy="543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01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:a16="http://schemas.microsoft.com/office/drawing/2014/main" id="{70BAF6EC-C6F9-44A7-B59A-24409FC23976}"/>
              </a:ext>
            </a:extLst>
          </p:cNvPr>
          <p:cNvSpPr txBox="1"/>
          <p:nvPr/>
        </p:nvSpPr>
        <p:spPr>
          <a:xfrm>
            <a:off x="4587240" y="383953"/>
            <a:ext cx="301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1671C2"/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Outline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FF0C1FEF-9E77-42A9-BD92-F4FAE1BE95C9}"/>
              </a:ext>
            </a:extLst>
          </p:cNvPr>
          <p:cNvGrpSpPr/>
          <p:nvPr/>
        </p:nvGrpSpPr>
        <p:grpSpPr>
          <a:xfrm>
            <a:off x="294936" y="1645839"/>
            <a:ext cx="4464306" cy="800219"/>
            <a:chOff x="1315958" y="2802054"/>
            <a:chExt cx="4464306" cy="800219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94C57869-ED60-4650-9C98-C334FB8D913E}"/>
                </a:ext>
              </a:extLst>
            </p:cNvPr>
            <p:cNvSpPr txBox="1"/>
            <p:nvPr/>
          </p:nvSpPr>
          <p:spPr>
            <a:xfrm>
              <a:off x="2370774" y="2936336"/>
              <a:ext cx="34094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Introduction</a:t>
              </a:r>
              <a:endParaRPr lang="zh-CN" altLang="en-US" sz="32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A4FE2E44-7E57-4041-B4AE-B1CA15A24295}"/>
                </a:ext>
              </a:extLst>
            </p:cNvPr>
            <p:cNvSpPr txBox="1"/>
            <p:nvPr/>
          </p:nvSpPr>
          <p:spPr>
            <a:xfrm>
              <a:off x="1315958" y="2802054"/>
              <a:ext cx="939846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6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01.</a:t>
              </a:r>
              <a:endParaRPr lang="zh-CN" altLang="en-US" sz="46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0CF87C51-974D-4115-9E55-8903AFE79DCA}"/>
              </a:ext>
            </a:extLst>
          </p:cNvPr>
          <p:cNvGrpSpPr/>
          <p:nvPr/>
        </p:nvGrpSpPr>
        <p:grpSpPr>
          <a:xfrm>
            <a:off x="230281" y="2989546"/>
            <a:ext cx="4124040" cy="1123385"/>
            <a:chOff x="1404398" y="4168457"/>
            <a:chExt cx="4124040" cy="1123385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16457ABB-31AE-42F3-AFC7-32AA5B2CA561}"/>
                </a:ext>
              </a:extLst>
            </p:cNvPr>
            <p:cNvSpPr txBox="1"/>
            <p:nvPr/>
          </p:nvSpPr>
          <p:spPr>
            <a:xfrm>
              <a:off x="2344244" y="4168457"/>
              <a:ext cx="318419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3200" dirty="0">
                <a:latin typeface="Yeseva One" panose="00000500000000000000" pitchFamily="2" charset="0"/>
                <a:ea typeface="Yu Gothic" panose="020B0400000000000000" pitchFamily="34" charset="-128"/>
              </a:endParaRPr>
            </a:p>
            <a:p>
              <a:r>
                <a:rPr lang="en-US" altLang="zh-CN" sz="3200" dirty="0">
                  <a:latin typeface="Yeseva One" panose="00000500000000000000" pitchFamily="2" charset="0"/>
                  <a:ea typeface="Yu Gothic" panose="020B0400000000000000" pitchFamily="34" charset="-128"/>
                </a:rPr>
                <a:t>Data Collection </a:t>
              </a:r>
              <a:endParaRPr lang="zh-CN" altLang="en-US" sz="3200" dirty="0">
                <a:latin typeface="Yeseva One" panose="00000500000000000000" pitchFamily="2" charset="0"/>
                <a:ea typeface="Yu Gothic" panose="020B0400000000000000" pitchFamily="34" charset="-128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06C2D143-579D-4DAC-94C0-BD1D86BF1C4C}"/>
                </a:ext>
              </a:extLst>
            </p:cNvPr>
            <p:cNvSpPr txBox="1"/>
            <p:nvPr/>
          </p:nvSpPr>
          <p:spPr>
            <a:xfrm>
              <a:off x="1404398" y="4491623"/>
              <a:ext cx="939846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6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03.</a:t>
              </a:r>
              <a:endParaRPr lang="zh-CN" altLang="en-US" sz="46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D852C84A-13DE-429F-B2B1-D5C8657CDF73}"/>
              </a:ext>
            </a:extLst>
          </p:cNvPr>
          <p:cNvGrpSpPr/>
          <p:nvPr/>
        </p:nvGrpSpPr>
        <p:grpSpPr>
          <a:xfrm>
            <a:off x="7239517" y="1671437"/>
            <a:ext cx="4280344" cy="800219"/>
            <a:chOff x="6368934" y="2807932"/>
            <a:chExt cx="4280344" cy="800219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8D44CE2B-0A37-402A-B860-1266F166933F}"/>
                </a:ext>
              </a:extLst>
            </p:cNvPr>
            <p:cNvSpPr txBox="1"/>
            <p:nvPr/>
          </p:nvSpPr>
          <p:spPr>
            <a:xfrm>
              <a:off x="7465084" y="2807932"/>
              <a:ext cx="31841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Methodology</a:t>
              </a:r>
              <a:endParaRPr lang="zh-CN" altLang="en-US" sz="32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4C2CDE47-6E0E-4CD8-8556-CE87612CD35A}"/>
                </a:ext>
              </a:extLst>
            </p:cNvPr>
            <p:cNvSpPr txBox="1"/>
            <p:nvPr/>
          </p:nvSpPr>
          <p:spPr>
            <a:xfrm>
              <a:off x="6368934" y="2807932"/>
              <a:ext cx="99314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6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02.</a:t>
              </a:r>
              <a:endParaRPr lang="zh-CN" altLang="en-US" sz="46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04CD9341-116D-47F8-8A81-0E4E009CE304}"/>
              </a:ext>
            </a:extLst>
          </p:cNvPr>
          <p:cNvGrpSpPr/>
          <p:nvPr/>
        </p:nvGrpSpPr>
        <p:grpSpPr>
          <a:xfrm>
            <a:off x="7239517" y="2973937"/>
            <a:ext cx="5170347" cy="1877437"/>
            <a:chOff x="6473534" y="4352750"/>
            <a:chExt cx="4481991" cy="1877437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D52D3BF2-2E6A-4866-BA5E-6B201A5455CB}"/>
                </a:ext>
              </a:extLst>
            </p:cNvPr>
            <p:cNvSpPr txBox="1"/>
            <p:nvPr/>
          </p:nvSpPr>
          <p:spPr>
            <a:xfrm>
              <a:off x="7474805" y="4352750"/>
              <a:ext cx="3480720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20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  <a:p>
              <a:r>
                <a:rPr lang="en-US" altLang="zh-CN" sz="32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Information Management Systems</a:t>
              </a:r>
              <a:endParaRPr lang="zh-CN" altLang="en-US" sz="32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C4B25173-DF2D-45D1-85C2-8021DBBB05E3}"/>
                </a:ext>
              </a:extLst>
            </p:cNvPr>
            <p:cNvSpPr txBox="1"/>
            <p:nvPr/>
          </p:nvSpPr>
          <p:spPr>
            <a:xfrm>
              <a:off x="6473534" y="4491623"/>
              <a:ext cx="106934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6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04.</a:t>
              </a:r>
              <a:endParaRPr lang="zh-CN" altLang="en-US" sz="46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7" name="组合 17">
            <a:extLst>
              <a:ext uri="{FF2B5EF4-FFF2-40B4-BE49-F238E27FC236}">
                <a16:creationId xmlns:a16="http://schemas.microsoft.com/office/drawing/2014/main" id="{D2E4A40F-CC0B-DEF3-659E-539B927F0790}"/>
              </a:ext>
            </a:extLst>
          </p:cNvPr>
          <p:cNvGrpSpPr/>
          <p:nvPr/>
        </p:nvGrpSpPr>
        <p:grpSpPr>
          <a:xfrm>
            <a:off x="294936" y="4935164"/>
            <a:ext cx="4889269" cy="976342"/>
            <a:chOff x="1404398" y="4315500"/>
            <a:chExt cx="4124040" cy="976342"/>
          </a:xfrm>
        </p:grpSpPr>
        <p:sp>
          <p:nvSpPr>
            <p:cNvPr id="8" name="文本框 18">
              <a:extLst>
                <a:ext uri="{FF2B5EF4-FFF2-40B4-BE49-F238E27FC236}">
                  <a16:creationId xmlns:a16="http://schemas.microsoft.com/office/drawing/2014/main" id="{5FAB7874-6DCB-A01F-A5C3-09DF16776D50}"/>
                </a:ext>
              </a:extLst>
            </p:cNvPr>
            <p:cNvSpPr txBox="1"/>
            <p:nvPr/>
          </p:nvSpPr>
          <p:spPr>
            <a:xfrm>
              <a:off x="2344244" y="4315500"/>
              <a:ext cx="318419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2000" dirty="0">
                <a:latin typeface="Yeseva One" panose="00000500000000000000" pitchFamily="2" charset="0"/>
                <a:ea typeface="Yu Gothic" panose="020B0400000000000000" pitchFamily="34" charset="-128"/>
              </a:endParaRPr>
            </a:p>
            <a:p>
              <a:r>
                <a:rPr lang="en-US" altLang="zh-CN" sz="3200" dirty="0">
                  <a:latin typeface="Yeseva One" panose="00000500000000000000" pitchFamily="2" charset="0"/>
                  <a:ea typeface="Yu Gothic" panose="020B0400000000000000" pitchFamily="34" charset="-128"/>
                </a:rPr>
                <a:t>Saving Opportunities </a:t>
              </a:r>
              <a:endParaRPr lang="zh-CN" altLang="en-US" sz="3200" dirty="0">
                <a:latin typeface="Yeseva One" panose="00000500000000000000" pitchFamily="2" charset="0"/>
                <a:ea typeface="Yu Gothic" panose="020B0400000000000000" pitchFamily="34" charset="-128"/>
              </a:endParaRPr>
            </a:p>
          </p:txBody>
        </p:sp>
        <p:sp>
          <p:nvSpPr>
            <p:cNvPr id="9" name="文本框 19">
              <a:extLst>
                <a:ext uri="{FF2B5EF4-FFF2-40B4-BE49-F238E27FC236}">
                  <a16:creationId xmlns:a16="http://schemas.microsoft.com/office/drawing/2014/main" id="{80D30941-0A6F-A1B5-EB9F-39FF8A3C523A}"/>
                </a:ext>
              </a:extLst>
            </p:cNvPr>
            <p:cNvSpPr txBox="1"/>
            <p:nvPr/>
          </p:nvSpPr>
          <p:spPr>
            <a:xfrm>
              <a:off x="1404398" y="4491623"/>
              <a:ext cx="939846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6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</a:t>
              </a:r>
              <a:r>
                <a:rPr lang="ar-SA" altLang="zh-CN" sz="46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5</a:t>
              </a:r>
              <a:r>
                <a:rPr lang="en-US" altLang="zh-CN" sz="46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.</a:t>
              </a:r>
              <a:endParaRPr lang="zh-CN" altLang="en-US" sz="46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2" name="组合 17">
            <a:extLst>
              <a:ext uri="{FF2B5EF4-FFF2-40B4-BE49-F238E27FC236}">
                <a16:creationId xmlns:a16="http://schemas.microsoft.com/office/drawing/2014/main" id="{6DD2138E-FD87-B268-D986-9EE2CD809074}"/>
              </a:ext>
            </a:extLst>
          </p:cNvPr>
          <p:cNvGrpSpPr/>
          <p:nvPr/>
        </p:nvGrpSpPr>
        <p:grpSpPr>
          <a:xfrm>
            <a:off x="7143700" y="4851374"/>
            <a:ext cx="4889269" cy="976342"/>
            <a:chOff x="1404398" y="4315500"/>
            <a:chExt cx="4124040" cy="976342"/>
          </a:xfrm>
        </p:grpSpPr>
        <p:sp>
          <p:nvSpPr>
            <p:cNvPr id="3" name="文本框 18">
              <a:extLst>
                <a:ext uri="{FF2B5EF4-FFF2-40B4-BE49-F238E27FC236}">
                  <a16:creationId xmlns:a16="http://schemas.microsoft.com/office/drawing/2014/main" id="{FC373264-869F-BBAD-F316-E4591AC512D3}"/>
                </a:ext>
              </a:extLst>
            </p:cNvPr>
            <p:cNvSpPr txBox="1"/>
            <p:nvPr/>
          </p:nvSpPr>
          <p:spPr>
            <a:xfrm>
              <a:off x="2344244" y="4315500"/>
              <a:ext cx="318419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2000" dirty="0">
                <a:latin typeface="Yeseva One" panose="00000500000000000000" pitchFamily="2" charset="0"/>
                <a:ea typeface="Yu Gothic" panose="020B0400000000000000" pitchFamily="34" charset="-128"/>
              </a:endParaRPr>
            </a:p>
            <a:p>
              <a:r>
                <a:rPr lang="en-US" altLang="zh-CN" sz="3200" dirty="0">
                  <a:latin typeface="Yeseva One" panose="00000500000000000000" pitchFamily="2" charset="0"/>
                  <a:ea typeface="Yu Gothic" panose="020B0400000000000000" pitchFamily="34" charset="-128"/>
                </a:rPr>
                <a:t>Conclusion</a:t>
              </a:r>
              <a:endParaRPr lang="zh-CN" altLang="en-US" sz="3200" dirty="0">
                <a:latin typeface="Yeseva One" panose="00000500000000000000" pitchFamily="2" charset="0"/>
                <a:ea typeface="Yu Gothic" panose="020B0400000000000000" pitchFamily="34" charset="-128"/>
              </a:endParaRPr>
            </a:p>
          </p:txBody>
        </p:sp>
        <p:sp>
          <p:nvSpPr>
            <p:cNvPr id="4" name="文本框 19">
              <a:extLst>
                <a:ext uri="{FF2B5EF4-FFF2-40B4-BE49-F238E27FC236}">
                  <a16:creationId xmlns:a16="http://schemas.microsoft.com/office/drawing/2014/main" id="{EDF7DBD9-6518-5D96-42CF-23013E219024}"/>
                </a:ext>
              </a:extLst>
            </p:cNvPr>
            <p:cNvSpPr txBox="1"/>
            <p:nvPr/>
          </p:nvSpPr>
          <p:spPr>
            <a:xfrm>
              <a:off x="1404398" y="4491623"/>
              <a:ext cx="939846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6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06.</a:t>
              </a:r>
              <a:endParaRPr lang="zh-CN" altLang="en-US" sz="46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882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146">
            <a:extLst>
              <a:ext uri="{FF2B5EF4-FFF2-40B4-BE49-F238E27FC236}">
                <a16:creationId xmlns:a16="http://schemas.microsoft.com/office/drawing/2014/main" id="{323B47BC-EA65-2D2C-D76D-8543626679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10" y="1265382"/>
            <a:ext cx="10086108" cy="5227781"/>
          </a:xfrm>
          <a:prstGeom prst="rect">
            <a:avLst/>
          </a:prstGeom>
        </p:spPr>
      </p:pic>
      <p:grpSp>
        <p:nvGrpSpPr>
          <p:cNvPr id="148" name="组合 1">
            <a:extLst>
              <a:ext uri="{FF2B5EF4-FFF2-40B4-BE49-F238E27FC236}">
                <a16:creationId xmlns:a16="http://schemas.microsoft.com/office/drawing/2014/main" id="{E67C195C-EF67-1A8C-14CC-30494A560111}"/>
              </a:ext>
            </a:extLst>
          </p:cNvPr>
          <p:cNvGrpSpPr/>
          <p:nvPr/>
        </p:nvGrpSpPr>
        <p:grpSpPr>
          <a:xfrm>
            <a:off x="3904179" y="434385"/>
            <a:ext cx="5541241" cy="830997"/>
            <a:chOff x="781201" y="564635"/>
            <a:chExt cx="4066702" cy="830997"/>
          </a:xfrm>
        </p:grpSpPr>
        <p:sp>
          <p:nvSpPr>
            <p:cNvPr id="149" name="文本框 2">
              <a:extLst>
                <a:ext uri="{FF2B5EF4-FFF2-40B4-BE49-F238E27FC236}">
                  <a16:creationId xmlns:a16="http://schemas.microsoft.com/office/drawing/2014/main" id="{375E2D9D-ECA6-DA2E-ECDE-93546C7ECEAB}"/>
                </a:ext>
              </a:extLst>
            </p:cNvPr>
            <p:cNvSpPr txBox="1"/>
            <p:nvPr/>
          </p:nvSpPr>
          <p:spPr>
            <a:xfrm>
              <a:off x="781201" y="564635"/>
              <a:ext cx="4066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Steam Boiler Saving Opportunities </a:t>
              </a:r>
            </a:p>
            <a:p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150" name="直接连接符 4">
              <a:extLst>
                <a:ext uri="{FF2B5EF4-FFF2-40B4-BE49-F238E27FC236}">
                  <a16:creationId xmlns:a16="http://schemas.microsoft.com/office/drawing/2014/main" id="{CB0D8C45-53AF-269D-8574-72895F018D4B}"/>
                </a:ext>
              </a:extLst>
            </p:cNvPr>
            <p:cNvCxnSpPr>
              <a:cxnSpLocks/>
            </p:cNvCxnSpPr>
            <p:nvPr/>
          </p:nvCxnSpPr>
          <p:spPr>
            <a:xfrm>
              <a:off x="781201" y="998360"/>
              <a:ext cx="3714799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590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">
            <a:extLst>
              <a:ext uri="{FF2B5EF4-FFF2-40B4-BE49-F238E27FC236}">
                <a16:creationId xmlns:a16="http://schemas.microsoft.com/office/drawing/2014/main" id="{D44F0A0B-F6E4-A698-D393-303CE6CAF697}"/>
              </a:ext>
            </a:extLst>
          </p:cNvPr>
          <p:cNvGrpSpPr/>
          <p:nvPr/>
        </p:nvGrpSpPr>
        <p:grpSpPr>
          <a:xfrm>
            <a:off x="3875899" y="361831"/>
            <a:ext cx="5541241" cy="830997"/>
            <a:chOff x="781201" y="564635"/>
            <a:chExt cx="4066702" cy="830997"/>
          </a:xfrm>
        </p:grpSpPr>
        <p:sp>
          <p:nvSpPr>
            <p:cNvPr id="6" name="文本框 2">
              <a:extLst>
                <a:ext uri="{FF2B5EF4-FFF2-40B4-BE49-F238E27FC236}">
                  <a16:creationId xmlns:a16="http://schemas.microsoft.com/office/drawing/2014/main" id="{A2BCEF21-C571-12FF-33C0-9B6B4E26E383}"/>
                </a:ext>
              </a:extLst>
            </p:cNvPr>
            <p:cNvSpPr txBox="1"/>
            <p:nvPr/>
          </p:nvSpPr>
          <p:spPr>
            <a:xfrm>
              <a:off x="781201" y="564635"/>
              <a:ext cx="4066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Steam Boiler Saving Opportunities </a:t>
              </a:r>
            </a:p>
            <a:p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7" name="直接连接符 4">
              <a:extLst>
                <a:ext uri="{FF2B5EF4-FFF2-40B4-BE49-F238E27FC236}">
                  <a16:creationId xmlns:a16="http://schemas.microsoft.com/office/drawing/2014/main" id="{31BA6413-53E1-9037-B6DC-580ABA3437B1}"/>
                </a:ext>
              </a:extLst>
            </p:cNvPr>
            <p:cNvCxnSpPr>
              <a:cxnSpLocks/>
            </p:cNvCxnSpPr>
            <p:nvPr/>
          </p:nvCxnSpPr>
          <p:spPr>
            <a:xfrm>
              <a:off x="781201" y="998360"/>
              <a:ext cx="3714799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07666776-C591-09DF-5B0D-D76110AE8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8219"/>
            <a:ext cx="12192000" cy="562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37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D68078-D965-5537-4491-A8EDE3E6BC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09" y="1228438"/>
            <a:ext cx="10834255" cy="5294976"/>
          </a:xfrm>
          <a:prstGeom prst="rect">
            <a:avLst/>
          </a:prstGeom>
        </p:spPr>
      </p:pic>
      <p:grpSp>
        <p:nvGrpSpPr>
          <p:cNvPr id="3" name="组合 1">
            <a:extLst>
              <a:ext uri="{FF2B5EF4-FFF2-40B4-BE49-F238E27FC236}">
                <a16:creationId xmlns:a16="http://schemas.microsoft.com/office/drawing/2014/main" id="{A281A0C2-4AC9-DB97-255E-CD383D3B718A}"/>
              </a:ext>
            </a:extLst>
          </p:cNvPr>
          <p:cNvGrpSpPr/>
          <p:nvPr/>
        </p:nvGrpSpPr>
        <p:grpSpPr>
          <a:xfrm>
            <a:off x="3894371" y="426486"/>
            <a:ext cx="6256393" cy="1261884"/>
            <a:chOff x="781201" y="564635"/>
            <a:chExt cx="4066702" cy="1261884"/>
          </a:xfrm>
        </p:grpSpPr>
        <p:sp>
          <p:nvSpPr>
            <p:cNvPr id="4" name="文本框 2">
              <a:extLst>
                <a:ext uri="{FF2B5EF4-FFF2-40B4-BE49-F238E27FC236}">
                  <a16:creationId xmlns:a16="http://schemas.microsoft.com/office/drawing/2014/main" id="{1C39019E-6257-028D-804B-8659EA92CB9D}"/>
                </a:ext>
              </a:extLst>
            </p:cNvPr>
            <p:cNvSpPr txBox="1"/>
            <p:nvPr/>
          </p:nvSpPr>
          <p:spPr>
            <a:xfrm>
              <a:off x="781201" y="564635"/>
              <a:ext cx="4066702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Washing Machine Saving Opportunities </a:t>
              </a:r>
            </a:p>
            <a:p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19DABF21-D500-3718-8B7B-58486768A259}"/>
                </a:ext>
              </a:extLst>
            </p:cNvPr>
            <p:cNvCxnSpPr>
              <a:cxnSpLocks/>
            </p:cNvCxnSpPr>
            <p:nvPr/>
          </p:nvCxnSpPr>
          <p:spPr>
            <a:xfrm>
              <a:off x="781201" y="998360"/>
              <a:ext cx="3714799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870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22E9CD77-E7DB-4297-BCBF-CC25B1946FA2}"/>
              </a:ext>
            </a:extLst>
          </p:cNvPr>
          <p:cNvCxnSpPr>
            <a:cxnSpLocks/>
          </p:cNvCxnSpPr>
          <p:nvPr/>
        </p:nvCxnSpPr>
        <p:spPr>
          <a:xfrm>
            <a:off x="1909400" y="4758274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965B034C-93F7-4932-9748-3ACEC4CEAADF}"/>
              </a:ext>
            </a:extLst>
          </p:cNvPr>
          <p:cNvCxnSpPr>
            <a:cxnSpLocks/>
          </p:cNvCxnSpPr>
          <p:nvPr/>
        </p:nvCxnSpPr>
        <p:spPr>
          <a:xfrm>
            <a:off x="1909400" y="3147841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E7C35F18-8987-4A22-9F65-AEB9839EF4C0}"/>
              </a:ext>
            </a:extLst>
          </p:cNvPr>
          <p:cNvGrpSpPr/>
          <p:nvPr/>
        </p:nvGrpSpPr>
        <p:grpSpPr>
          <a:xfrm>
            <a:off x="2070425" y="3012656"/>
            <a:ext cx="8051150" cy="1785104"/>
            <a:chOff x="2508242" y="2488758"/>
            <a:chExt cx="8051150" cy="1785104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BCF1FD45-B7DF-4DC9-9BC3-F90B79E4F31E}"/>
                </a:ext>
              </a:extLst>
            </p:cNvPr>
            <p:cNvSpPr txBox="1"/>
            <p:nvPr/>
          </p:nvSpPr>
          <p:spPr>
            <a:xfrm>
              <a:off x="4470739" y="3027367"/>
              <a:ext cx="60886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Conclusion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03815746-AC31-48B3-8D23-B107A8D08860}"/>
                </a:ext>
              </a:extLst>
            </p:cNvPr>
            <p:cNvSpPr txBox="1"/>
            <p:nvPr/>
          </p:nvSpPr>
          <p:spPr>
            <a:xfrm>
              <a:off x="2508242" y="2488758"/>
              <a:ext cx="20118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6.</a:t>
              </a:r>
              <a:endParaRPr lang="zh-CN" altLang="en-US" sz="110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5" name="Google Shape;5538;p88">
            <a:extLst>
              <a:ext uri="{FF2B5EF4-FFF2-40B4-BE49-F238E27FC236}">
                <a16:creationId xmlns:a16="http://schemas.microsoft.com/office/drawing/2014/main" id="{902151A0-6310-968D-C9B6-B956B260BEE6}"/>
              </a:ext>
            </a:extLst>
          </p:cNvPr>
          <p:cNvGrpSpPr/>
          <p:nvPr/>
        </p:nvGrpSpPr>
        <p:grpSpPr>
          <a:xfrm>
            <a:off x="5976655" y="1455230"/>
            <a:ext cx="1763418" cy="1557426"/>
            <a:chOff x="5049725" y="2027900"/>
            <a:chExt cx="481750" cy="481850"/>
          </a:xfrm>
          <a:solidFill>
            <a:schemeClr val="tx1"/>
          </a:solidFill>
        </p:grpSpPr>
        <p:sp>
          <p:nvSpPr>
            <p:cNvPr id="6" name="Google Shape;5539;p88">
              <a:extLst>
                <a:ext uri="{FF2B5EF4-FFF2-40B4-BE49-F238E27FC236}">
                  <a16:creationId xmlns:a16="http://schemas.microsoft.com/office/drawing/2014/main" id="{CA63C6A8-DC85-08DF-2A69-1C1AABFB126F}"/>
                </a:ext>
              </a:extLst>
            </p:cNvPr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" name="Google Shape;5540;p88">
              <a:extLst>
                <a:ext uri="{FF2B5EF4-FFF2-40B4-BE49-F238E27FC236}">
                  <a16:creationId xmlns:a16="http://schemas.microsoft.com/office/drawing/2014/main" id="{1AB291DD-E196-87E5-1B74-325F2780FCC9}"/>
                </a:ext>
              </a:extLst>
            </p:cNvPr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8" name="Google Shape;5541;p88">
              <a:extLst>
                <a:ext uri="{FF2B5EF4-FFF2-40B4-BE49-F238E27FC236}">
                  <a16:creationId xmlns:a16="http://schemas.microsoft.com/office/drawing/2014/main" id="{487DB1ED-C29B-DF7D-4953-6A7C14051699}"/>
                </a:ext>
              </a:extLst>
            </p:cNvPr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" name="Google Shape;5542;p88">
              <a:extLst>
                <a:ext uri="{FF2B5EF4-FFF2-40B4-BE49-F238E27FC236}">
                  <a16:creationId xmlns:a16="http://schemas.microsoft.com/office/drawing/2014/main" id="{F7BDF940-0897-ED8E-3E41-35C565FC34C1}"/>
                </a:ext>
              </a:extLst>
            </p:cNvPr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" name="Google Shape;5543;p88">
              <a:extLst>
                <a:ext uri="{FF2B5EF4-FFF2-40B4-BE49-F238E27FC236}">
                  <a16:creationId xmlns:a16="http://schemas.microsoft.com/office/drawing/2014/main" id="{AB343472-28C8-40A0-8C2D-1C608705C785}"/>
                </a:ext>
              </a:extLst>
            </p:cNvPr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11" name="Google Shape;5544;p88">
              <a:extLst>
                <a:ext uri="{FF2B5EF4-FFF2-40B4-BE49-F238E27FC236}">
                  <a16:creationId xmlns:a16="http://schemas.microsoft.com/office/drawing/2014/main" id="{BA0A63D6-0CD6-CD12-3204-D7F247ECDF1A}"/>
                </a:ext>
              </a:extLst>
            </p:cNvPr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2" name="Google Shape;5545;p88">
              <a:extLst>
                <a:ext uri="{FF2B5EF4-FFF2-40B4-BE49-F238E27FC236}">
                  <a16:creationId xmlns:a16="http://schemas.microsoft.com/office/drawing/2014/main" id="{6692C995-C0AC-5355-4768-25FABC0EAE9E}"/>
                </a:ext>
              </a:extLst>
            </p:cNvPr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3" name="Google Shape;5546;p88">
              <a:extLst>
                <a:ext uri="{FF2B5EF4-FFF2-40B4-BE49-F238E27FC236}">
                  <a16:creationId xmlns:a16="http://schemas.microsoft.com/office/drawing/2014/main" id="{0F003910-6122-5189-2D70-D014DA3DB346}"/>
                </a:ext>
              </a:extLst>
            </p:cNvPr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855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05E1E791-B17D-46A7-A8A1-D8017D740AE4}"/>
              </a:ext>
            </a:extLst>
          </p:cNvPr>
          <p:cNvGrpSpPr/>
          <p:nvPr/>
        </p:nvGrpSpPr>
        <p:grpSpPr>
          <a:xfrm>
            <a:off x="5133425" y="290176"/>
            <a:ext cx="1776419" cy="523220"/>
            <a:chOff x="928246" y="557307"/>
            <a:chExt cx="1179384" cy="52322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09B56DBD-806E-487C-A195-406670334867}"/>
                </a:ext>
              </a:extLst>
            </p:cNvPr>
            <p:cNvSpPr txBox="1"/>
            <p:nvPr/>
          </p:nvSpPr>
          <p:spPr>
            <a:xfrm>
              <a:off x="928246" y="557307"/>
              <a:ext cx="11793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Conclusion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86758E49-069F-453C-A786-D1CC18FF23B6}"/>
                </a:ext>
              </a:extLst>
            </p:cNvPr>
            <p:cNvCxnSpPr>
              <a:cxnSpLocks/>
            </p:cNvCxnSpPr>
            <p:nvPr/>
          </p:nvCxnSpPr>
          <p:spPr>
            <a:xfrm>
              <a:off x="1028960" y="993071"/>
              <a:ext cx="1018957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093FC8AE-573D-46AF-80B1-5954B1994A16}"/>
              </a:ext>
            </a:extLst>
          </p:cNvPr>
          <p:cNvSpPr/>
          <p:nvPr/>
        </p:nvSpPr>
        <p:spPr>
          <a:xfrm>
            <a:off x="655783" y="3072418"/>
            <a:ext cx="3130758" cy="96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Meeting with Hospital Administration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8009BC0-1206-4E00-A8B0-C8CECC6A7B98}"/>
              </a:ext>
            </a:extLst>
          </p:cNvPr>
          <p:cNvGrpSpPr/>
          <p:nvPr/>
        </p:nvGrpSpPr>
        <p:grpSpPr>
          <a:xfrm>
            <a:off x="2607598" y="1281463"/>
            <a:ext cx="4882154" cy="967957"/>
            <a:chOff x="1452459" y="1420109"/>
            <a:chExt cx="2706663" cy="96795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77723DA-CB8D-4396-B027-533DACE90C5E}"/>
                </a:ext>
              </a:extLst>
            </p:cNvPr>
            <p:cNvSpPr/>
            <p:nvPr/>
          </p:nvSpPr>
          <p:spPr>
            <a:xfrm>
              <a:off x="2443986" y="1420109"/>
              <a:ext cx="1709920" cy="96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Utilizing an information management system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sp>
          <p:nvSpPr>
            <p:cNvPr id="12" name="矩形 25">
              <a:extLst>
                <a:ext uri="{FF2B5EF4-FFF2-40B4-BE49-F238E27FC236}">
                  <a16:creationId xmlns:a16="http://schemas.microsoft.com/office/drawing/2014/main" id="{C76D0C1D-41ED-476E-B72C-0140524A8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2459" y="1727677"/>
              <a:ext cx="2706663" cy="31636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endParaRPr lang="zh-CN" altLang="en-US" sz="1100"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D185833F-A1D2-48EC-8325-623CA268AD56}"/>
              </a:ext>
            </a:extLst>
          </p:cNvPr>
          <p:cNvGrpSpPr/>
          <p:nvPr/>
        </p:nvGrpSpPr>
        <p:grpSpPr>
          <a:xfrm>
            <a:off x="8293810" y="3186567"/>
            <a:ext cx="4350772" cy="1007764"/>
            <a:chOff x="8888818" y="3546673"/>
            <a:chExt cx="2538153" cy="967957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F0921AE6-44E5-4DC0-B29E-CF1A1E3636A7}"/>
                </a:ext>
              </a:extLst>
            </p:cNvPr>
            <p:cNvSpPr/>
            <p:nvPr/>
          </p:nvSpPr>
          <p:spPr>
            <a:xfrm>
              <a:off x="8888818" y="3546673"/>
              <a:ext cx="1818074" cy="96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Exploring more opportunities 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sp>
          <p:nvSpPr>
            <p:cNvPr id="18" name="矩形 25">
              <a:extLst>
                <a:ext uri="{FF2B5EF4-FFF2-40B4-BE49-F238E27FC236}">
                  <a16:creationId xmlns:a16="http://schemas.microsoft.com/office/drawing/2014/main" id="{A6FB0F85-604B-4F79-8CD8-710EDB215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8818" y="3910140"/>
              <a:ext cx="2538153" cy="316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zh-CN" altLang="en-US" sz="1100"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EEA688E-DD94-4B6C-83AB-E2C4A64D026F}"/>
              </a:ext>
            </a:extLst>
          </p:cNvPr>
          <p:cNvGrpSpPr/>
          <p:nvPr/>
        </p:nvGrpSpPr>
        <p:grpSpPr>
          <a:xfrm>
            <a:off x="3934540" y="2169106"/>
            <a:ext cx="4334985" cy="3819415"/>
            <a:chOff x="3345274" y="1567509"/>
            <a:chExt cx="5437512" cy="4790814"/>
          </a:xfrm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90DEF89-FBED-4DA7-B72B-95A86518AE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7435" y="2818924"/>
              <a:ext cx="2797008" cy="2797008"/>
            </a:xfrm>
            <a:custGeom>
              <a:avLst/>
              <a:gdLst>
                <a:gd name="T0" fmla="*/ 2189 w 3067"/>
                <a:gd name="T1" fmla="*/ 554 h 3062"/>
                <a:gd name="T2" fmla="*/ 878 w 3067"/>
                <a:gd name="T3" fmla="*/ 2507 h 3062"/>
                <a:gd name="T4" fmla="*/ 576 w 3067"/>
                <a:gd name="T5" fmla="*/ 2734 h 3062"/>
                <a:gd name="T6" fmla="*/ 968 w 3067"/>
                <a:gd name="T7" fmla="*/ 2704 h 3062"/>
                <a:gd name="T8" fmla="*/ 1122 w 3067"/>
                <a:gd name="T9" fmla="*/ 3013 h 3062"/>
                <a:gd name="T10" fmla="*/ 1474 w 3067"/>
                <a:gd name="T11" fmla="*/ 2829 h 3062"/>
                <a:gd name="T12" fmla="*/ 1712 w 3067"/>
                <a:gd name="T13" fmla="*/ 3062 h 3062"/>
                <a:gd name="T14" fmla="*/ 1968 w 3067"/>
                <a:gd name="T15" fmla="*/ 2754 h 3062"/>
                <a:gd name="T16" fmla="*/ 2309 w 3067"/>
                <a:gd name="T17" fmla="*/ 2867 h 3062"/>
                <a:gd name="T18" fmla="*/ 2420 w 3067"/>
                <a:gd name="T19" fmla="*/ 2480 h 3062"/>
                <a:gd name="T20" fmla="*/ 2744 w 3067"/>
                <a:gd name="T21" fmla="*/ 2493 h 3062"/>
                <a:gd name="T22" fmla="*/ 2704 w 3067"/>
                <a:gd name="T23" fmla="*/ 2092 h 3062"/>
                <a:gd name="T24" fmla="*/ 3017 w 3067"/>
                <a:gd name="T25" fmla="*/ 1964 h 3062"/>
                <a:gd name="T26" fmla="*/ 2830 w 3067"/>
                <a:gd name="T27" fmla="*/ 1608 h 3062"/>
                <a:gd name="T28" fmla="*/ 3067 w 3067"/>
                <a:gd name="T29" fmla="*/ 1361 h 3062"/>
                <a:gd name="T30" fmla="*/ 2760 w 3067"/>
                <a:gd name="T31" fmla="*/ 1104 h 3062"/>
                <a:gd name="T32" fmla="*/ 2889 w 3067"/>
                <a:gd name="T33" fmla="*/ 800 h 3062"/>
                <a:gd name="T34" fmla="*/ 2513 w 3067"/>
                <a:gd name="T35" fmla="*/ 674 h 3062"/>
                <a:gd name="T36" fmla="*/ 2492 w 3067"/>
                <a:gd name="T37" fmla="*/ 328 h 3062"/>
                <a:gd name="T38" fmla="*/ 2102 w 3067"/>
                <a:gd name="T39" fmla="*/ 355 h 3062"/>
                <a:gd name="T40" fmla="*/ 1945 w 3067"/>
                <a:gd name="T41" fmla="*/ 48 h 3062"/>
                <a:gd name="T42" fmla="*/ 1600 w 3067"/>
                <a:gd name="T43" fmla="*/ 220 h 3062"/>
                <a:gd name="T44" fmla="*/ 1355 w 3067"/>
                <a:gd name="T45" fmla="*/ 0 h 3062"/>
                <a:gd name="T46" fmla="*/ 1101 w 3067"/>
                <a:gd name="T47" fmla="*/ 285 h 3062"/>
                <a:gd name="T48" fmla="*/ 758 w 3067"/>
                <a:gd name="T49" fmla="*/ 195 h 3062"/>
                <a:gd name="T50" fmla="*/ 638 w 3067"/>
                <a:gd name="T51" fmla="*/ 556 h 3062"/>
                <a:gd name="T52" fmla="*/ 323 w 3067"/>
                <a:gd name="T53" fmla="*/ 568 h 3062"/>
                <a:gd name="T54" fmla="*/ 344 w 3067"/>
                <a:gd name="T55" fmla="*/ 948 h 3062"/>
                <a:gd name="T56" fmla="*/ 50 w 3067"/>
                <a:gd name="T57" fmla="*/ 1097 h 3062"/>
                <a:gd name="T58" fmla="*/ 216 w 3067"/>
                <a:gd name="T59" fmla="*/ 1443 h 3062"/>
                <a:gd name="T60" fmla="*/ 0 w 3067"/>
                <a:gd name="T61" fmla="*/ 1701 h 3062"/>
                <a:gd name="T62" fmla="*/ 290 w 3067"/>
                <a:gd name="T63" fmla="*/ 1956 h 3062"/>
                <a:gd name="T64" fmla="*/ 179 w 3067"/>
                <a:gd name="T65" fmla="*/ 2262 h 3062"/>
                <a:gd name="T66" fmla="*/ 547 w 3067"/>
                <a:gd name="T67" fmla="*/ 2390 h 3062"/>
                <a:gd name="T68" fmla="*/ 576 w 3067"/>
                <a:gd name="T69" fmla="*/ 2734 h 3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67" h="3062">
                  <a:moveTo>
                    <a:pt x="557" y="875"/>
                  </a:moveTo>
                  <a:cubicBezTo>
                    <a:pt x="919" y="336"/>
                    <a:pt x="1650" y="192"/>
                    <a:pt x="2189" y="554"/>
                  </a:cubicBezTo>
                  <a:cubicBezTo>
                    <a:pt x="2728" y="916"/>
                    <a:pt x="2872" y="1647"/>
                    <a:pt x="2510" y="2186"/>
                  </a:cubicBezTo>
                  <a:cubicBezTo>
                    <a:pt x="2148" y="2726"/>
                    <a:pt x="1418" y="2869"/>
                    <a:pt x="878" y="2507"/>
                  </a:cubicBezTo>
                  <a:cubicBezTo>
                    <a:pt x="339" y="2145"/>
                    <a:pt x="195" y="1415"/>
                    <a:pt x="557" y="875"/>
                  </a:cubicBezTo>
                  <a:close/>
                  <a:moveTo>
                    <a:pt x="576" y="2734"/>
                  </a:moveTo>
                  <a:lnTo>
                    <a:pt x="779" y="2870"/>
                  </a:lnTo>
                  <a:lnTo>
                    <a:pt x="968" y="2704"/>
                  </a:lnTo>
                  <a:cubicBezTo>
                    <a:pt x="1014" y="2726"/>
                    <a:pt x="1062" y="2745"/>
                    <a:pt x="1110" y="2761"/>
                  </a:cubicBezTo>
                  <a:lnTo>
                    <a:pt x="1122" y="3013"/>
                  </a:lnTo>
                  <a:lnTo>
                    <a:pt x="1363" y="3060"/>
                  </a:lnTo>
                  <a:lnTo>
                    <a:pt x="1474" y="2829"/>
                  </a:lnTo>
                  <a:cubicBezTo>
                    <a:pt x="1517" y="2831"/>
                    <a:pt x="1560" y="2830"/>
                    <a:pt x="1603" y="2828"/>
                  </a:cubicBezTo>
                  <a:lnTo>
                    <a:pt x="1712" y="3062"/>
                  </a:lnTo>
                  <a:lnTo>
                    <a:pt x="1952" y="3015"/>
                  </a:lnTo>
                  <a:lnTo>
                    <a:pt x="1968" y="2754"/>
                  </a:lnTo>
                  <a:cubicBezTo>
                    <a:pt x="2017" y="2737"/>
                    <a:pt x="2066" y="2716"/>
                    <a:pt x="2113" y="2692"/>
                  </a:cubicBezTo>
                  <a:lnTo>
                    <a:pt x="2309" y="2867"/>
                  </a:lnTo>
                  <a:lnTo>
                    <a:pt x="2510" y="2728"/>
                  </a:lnTo>
                  <a:lnTo>
                    <a:pt x="2420" y="2480"/>
                  </a:lnTo>
                  <a:cubicBezTo>
                    <a:pt x="2446" y="2455"/>
                    <a:pt x="2472" y="2429"/>
                    <a:pt x="2497" y="2401"/>
                  </a:cubicBezTo>
                  <a:lnTo>
                    <a:pt x="2744" y="2493"/>
                  </a:lnTo>
                  <a:lnTo>
                    <a:pt x="2880" y="2290"/>
                  </a:lnTo>
                  <a:lnTo>
                    <a:pt x="2704" y="2092"/>
                  </a:lnTo>
                  <a:cubicBezTo>
                    <a:pt x="2723" y="2053"/>
                    <a:pt x="2740" y="2013"/>
                    <a:pt x="2754" y="1973"/>
                  </a:cubicBezTo>
                  <a:lnTo>
                    <a:pt x="3017" y="1964"/>
                  </a:lnTo>
                  <a:lnTo>
                    <a:pt x="3066" y="1725"/>
                  </a:lnTo>
                  <a:lnTo>
                    <a:pt x="2830" y="1608"/>
                  </a:lnTo>
                  <a:cubicBezTo>
                    <a:pt x="2832" y="1562"/>
                    <a:pt x="2833" y="1515"/>
                    <a:pt x="2831" y="1469"/>
                  </a:cubicBezTo>
                  <a:lnTo>
                    <a:pt x="3067" y="1361"/>
                  </a:lnTo>
                  <a:lnTo>
                    <a:pt x="3019" y="1121"/>
                  </a:lnTo>
                  <a:lnTo>
                    <a:pt x="2760" y="1104"/>
                  </a:lnTo>
                  <a:cubicBezTo>
                    <a:pt x="2747" y="1064"/>
                    <a:pt x="2731" y="1024"/>
                    <a:pt x="2713" y="986"/>
                  </a:cubicBezTo>
                  <a:lnTo>
                    <a:pt x="2889" y="800"/>
                  </a:lnTo>
                  <a:lnTo>
                    <a:pt x="2754" y="595"/>
                  </a:lnTo>
                  <a:lnTo>
                    <a:pt x="2513" y="674"/>
                  </a:lnTo>
                  <a:cubicBezTo>
                    <a:pt x="2480" y="635"/>
                    <a:pt x="2444" y="598"/>
                    <a:pt x="2406" y="563"/>
                  </a:cubicBezTo>
                  <a:lnTo>
                    <a:pt x="2492" y="328"/>
                  </a:lnTo>
                  <a:lnTo>
                    <a:pt x="2288" y="191"/>
                  </a:lnTo>
                  <a:lnTo>
                    <a:pt x="2102" y="355"/>
                  </a:lnTo>
                  <a:cubicBezTo>
                    <a:pt x="2055" y="331"/>
                    <a:pt x="2006" y="310"/>
                    <a:pt x="1957" y="293"/>
                  </a:cubicBezTo>
                  <a:lnTo>
                    <a:pt x="1945" y="48"/>
                  </a:lnTo>
                  <a:lnTo>
                    <a:pt x="1705" y="1"/>
                  </a:lnTo>
                  <a:lnTo>
                    <a:pt x="1600" y="220"/>
                  </a:lnTo>
                  <a:cubicBezTo>
                    <a:pt x="1552" y="217"/>
                    <a:pt x="1504" y="216"/>
                    <a:pt x="1457" y="218"/>
                  </a:cubicBezTo>
                  <a:lnTo>
                    <a:pt x="1355" y="0"/>
                  </a:lnTo>
                  <a:lnTo>
                    <a:pt x="1115" y="46"/>
                  </a:lnTo>
                  <a:lnTo>
                    <a:pt x="1101" y="285"/>
                  </a:lnTo>
                  <a:cubicBezTo>
                    <a:pt x="1044" y="304"/>
                    <a:pt x="989" y="326"/>
                    <a:pt x="935" y="353"/>
                  </a:cubicBezTo>
                  <a:lnTo>
                    <a:pt x="758" y="195"/>
                  </a:lnTo>
                  <a:lnTo>
                    <a:pt x="557" y="333"/>
                  </a:lnTo>
                  <a:lnTo>
                    <a:pt x="638" y="556"/>
                  </a:lnTo>
                  <a:cubicBezTo>
                    <a:pt x="606" y="585"/>
                    <a:pt x="574" y="617"/>
                    <a:pt x="545" y="650"/>
                  </a:cubicBezTo>
                  <a:lnTo>
                    <a:pt x="323" y="568"/>
                  </a:lnTo>
                  <a:lnTo>
                    <a:pt x="187" y="771"/>
                  </a:lnTo>
                  <a:lnTo>
                    <a:pt x="344" y="948"/>
                  </a:lnTo>
                  <a:cubicBezTo>
                    <a:pt x="322" y="995"/>
                    <a:pt x="302" y="1042"/>
                    <a:pt x="285" y="1090"/>
                  </a:cubicBezTo>
                  <a:lnTo>
                    <a:pt x="50" y="1097"/>
                  </a:lnTo>
                  <a:lnTo>
                    <a:pt x="2" y="1337"/>
                  </a:lnTo>
                  <a:lnTo>
                    <a:pt x="216" y="1443"/>
                  </a:lnTo>
                  <a:cubicBezTo>
                    <a:pt x="213" y="1496"/>
                    <a:pt x="213" y="1549"/>
                    <a:pt x="216" y="1602"/>
                  </a:cubicBezTo>
                  <a:lnTo>
                    <a:pt x="0" y="1701"/>
                  </a:lnTo>
                  <a:lnTo>
                    <a:pt x="48" y="1941"/>
                  </a:lnTo>
                  <a:lnTo>
                    <a:pt x="290" y="1956"/>
                  </a:lnTo>
                  <a:cubicBezTo>
                    <a:pt x="305" y="2000"/>
                    <a:pt x="324" y="2044"/>
                    <a:pt x="344" y="2086"/>
                  </a:cubicBezTo>
                  <a:lnTo>
                    <a:pt x="179" y="2262"/>
                  </a:lnTo>
                  <a:lnTo>
                    <a:pt x="313" y="2467"/>
                  </a:lnTo>
                  <a:lnTo>
                    <a:pt x="547" y="2390"/>
                  </a:lnTo>
                  <a:cubicBezTo>
                    <a:pt x="582" y="2429"/>
                    <a:pt x="620" y="2466"/>
                    <a:pt x="661" y="2502"/>
                  </a:cubicBezTo>
                  <a:lnTo>
                    <a:pt x="576" y="2734"/>
                  </a:lnTo>
                  <a:close/>
                </a:path>
              </a:pathLst>
            </a:custGeom>
            <a:solidFill>
              <a:srgbClr val="F4F4F4"/>
            </a:solidFill>
            <a:ln>
              <a:solidFill>
                <a:srgbClr val="F4F4F4">
                  <a:lumMod val="75000"/>
                </a:srgb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021DA2AA-C5C1-43AA-9656-1A68F42498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6395" y="5278846"/>
              <a:ext cx="995205" cy="1079477"/>
            </a:xfrm>
            <a:custGeom>
              <a:avLst/>
              <a:gdLst>
                <a:gd name="T0" fmla="*/ 0 w 1094"/>
                <a:gd name="T1" fmla="*/ 0 h 1182"/>
                <a:gd name="T2" fmla="*/ 1094 w 1094"/>
                <a:gd name="T3" fmla="*/ 0 h 1182"/>
                <a:gd name="T4" fmla="*/ 1094 w 1094"/>
                <a:gd name="T5" fmla="*/ 511 h 1182"/>
                <a:gd name="T6" fmla="*/ 0 w 1094"/>
                <a:gd name="T7" fmla="*/ 511 h 1182"/>
                <a:gd name="T8" fmla="*/ 0 w 1094"/>
                <a:gd name="T9" fmla="*/ 0 h 1182"/>
                <a:gd name="T10" fmla="*/ 113 w 1094"/>
                <a:gd name="T11" fmla="*/ 567 h 1182"/>
                <a:gd name="T12" fmla="*/ 981 w 1094"/>
                <a:gd name="T13" fmla="*/ 567 h 1182"/>
                <a:gd name="T14" fmla="*/ 981 w 1094"/>
                <a:gd name="T15" fmla="*/ 774 h 1182"/>
                <a:gd name="T16" fmla="*/ 113 w 1094"/>
                <a:gd name="T17" fmla="*/ 774 h 1182"/>
                <a:gd name="T18" fmla="*/ 113 w 1094"/>
                <a:gd name="T19" fmla="*/ 567 h 1182"/>
                <a:gd name="T20" fmla="*/ 132 w 1094"/>
                <a:gd name="T21" fmla="*/ 822 h 1182"/>
                <a:gd name="T22" fmla="*/ 961 w 1094"/>
                <a:gd name="T23" fmla="*/ 822 h 1182"/>
                <a:gd name="T24" fmla="*/ 961 w 1094"/>
                <a:gd name="T25" fmla="*/ 979 h 1182"/>
                <a:gd name="T26" fmla="*/ 132 w 1094"/>
                <a:gd name="T27" fmla="*/ 979 h 1182"/>
                <a:gd name="T28" fmla="*/ 132 w 1094"/>
                <a:gd name="T29" fmla="*/ 822 h 1182"/>
                <a:gd name="T30" fmla="*/ 368 w 1094"/>
                <a:gd name="T31" fmla="*/ 1025 h 1182"/>
                <a:gd name="T32" fmla="*/ 725 w 1094"/>
                <a:gd name="T33" fmla="*/ 1025 h 1182"/>
                <a:gd name="T34" fmla="*/ 725 w 1094"/>
                <a:gd name="T35" fmla="*/ 1182 h 1182"/>
                <a:gd name="T36" fmla="*/ 368 w 1094"/>
                <a:gd name="T37" fmla="*/ 1182 h 1182"/>
                <a:gd name="T38" fmla="*/ 368 w 1094"/>
                <a:gd name="T39" fmla="*/ 1025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4" h="1182">
                  <a:moveTo>
                    <a:pt x="0" y="0"/>
                  </a:moveTo>
                  <a:lnTo>
                    <a:pt x="1094" y="0"/>
                  </a:lnTo>
                  <a:lnTo>
                    <a:pt x="1094" y="511"/>
                  </a:lnTo>
                  <a:lnTo>
                    <a:pt x="0" y="511"/>
                  </a:lnTo>
                  <a:lnTo>
                    <a:pt x="0" y="0"/>
                  </a:lnTo>
                  <a:close/>
                  <a:moveTo>
                    <a:pt x="113" y="567"/>
                  </a:moveTo>
                  <a:lnTo>
                    <a:pt x="981" y="567"/>
                  </a:lnTo>
                  <a:lnTo>
                    <a:pt x="981" y="774"/>
                  </a:lnTo>
                  <a:lnTo>
                    <a:pt x="113" y="774"/>
                  </a:lnTo>
                  <a:lnTo>
                    <a:pt x="113" y="567"/>
                  </a:lnTo>
                  <a:close/>
                  <a:moveTo>
                    <a:pt x="132" y="822"/>
                  </a:moveTo>
                  <a:lnTo>
                    <a:pt x="961" y="822"/>
                  </a:lnTo>
                  <a:lnTo>
                    <a:pt x="961" y="979"/>
                  </a:lnTo>
                  <a:lnTo>
                    <a:pt x="132" y="979"/>
                  </a:lnTo>
                  <a:lnTo>
                    <a:pt x="132" y="822"/>
                  </a:lnTo>
                  <a:close/>
                  <a:moveTo>
                    <a:pt x="368" y="1025"/>
                  </a:moveTo>
                  <a:lnTo>
                    <a:pt x="725" y="1025"/>
                  </a:lnTo>
                  <a:lnTo>
                    <a:pt x="725" y="1182"/>
                  </a:lnTo>
                  <a:lnTo>
                    <a:pt x="368" y="1182"/>
                  </a:lnTo>
                  <a:lnTo>
                    <a:pt x="368" y="1025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6273C67B-DF34-462A-95CD-C4471063940D}"/>
                </a:ext>
              </a:extLst>
            </p:cNvPr>
            <p:cNvGrpSpPr/>
            <p:nvPr/>
          </p:nvGrpSpPr>
          <p:grpSpPr>
            <a:xfrm>
              <a:off x="3345274" y="3641573"/>
              <a:ext cx="1264071" cy="1264071"/>
              <a:chOff x="3602100" y="4141250"/>
              <a:chExt cx="1264071" cy="1264071"/>
            </a:xfrm>
          </p:grpSpPr>
          <p:sp>
            <p:nvSpPr>
              <p:cNvPr id="38" name="Freeform 8">
                <a:extLst>
                  <a:ext uri="{FF2B5EF4-FFF2-40B4-BE49-F238E27FC236}">
                    <a16:creationId xmlns:a16="http://schemas.microsoft.com/office/drawing/2014/main" id="{4B6FBAA6-663D-44A3-8178-4007009701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02100" y="4141250"/>
                <a:ext cx="1264071" cy="1264071"/>
              </a:xfrm>
              <a:custGeom>
                <a:avLst/>
                <a:gdLst>
                  <a:gd name="T0" fmla="*/ 813 w 1386"/>
                  <a:gd name="T1" fmla="*/ 164 h 1385"/>
                  <a:gd name="T2" fmla="*/ 561 w 1386"/>
                  <a:gd name="T3" fmla="*/ 1218 h 1385"/>
                  <a:gd name="T4" fmla="*/ 477 w 1386"/>
                  <a:gd name="T5" fmla="*/ 1353 h 1385"/>
                  <a:gd name="T6" fmla="*/ 638 w 1386"/>
                  <a:gd name="T7" fmla="*/ 1279 h 1385"/>
                  <a:gd name="T8" fmla="*/ 751 w 1386"/>
                  <a:gd name="T9" fmla="*/ 1385 h 1385"/>
                  <a:gd name="T10" fmla="*/ 871 w 1386"/>
                  <a:gd name="T11" fmla="*/ 1251 h 1385"/>
                  <a:gd name="T12" fmla="*/ 1007 w 1386"/>
                  <a:gd name="T13" fmla="*/ 1312 h 1385"/>
                  <a:gd name="T14" fmla="*/ 1067 w 1386"/>
                  <a:gd name="T15" fmla="*/ 1142 h 1385"/>
                  <a:gd name="T16" fmla="*/ 1229 w 1386"/>
                  <a:gd name="T17" fmla="*/ 1135 h 1385"/>
                  <a:gd name="T18" fmla="*/ 1215 w 1386"/>
                  <a:gd name="T19" fmla="*/ 954 h 1385"/>
                  <a:gd name="T20" fmla="*/ 1354 w 1386"/>
                  <a:gd name="T21" fmla="*/ 908 h 1385"/>
                  <a:gd name="T22" fmla="*/ 1274 w 1386"/>
                  <a:gd name="T23" fmla="*/ 745 h 1385"/>
                  <a:gd name="T24" fmla="*/ 1386 w 1386"/>
                  <a:gd name="T25" fmla="*/ 641 h 1385"/>
                  <a:gd name="T26" fmla="*/ 1251 w 1386"/>
                  <a:gd name="T27" fmla="*/ 520 h 1385"/>
                  <a:gd name="T28" fmla="*/ 1313 w 1386"/>
                  <a:gd name="T29" fmla="*/ 378 h 1385"/>
                  <a:gd name="T30" fmla="*/ 1143 w 1386"/>
                  <a:gd name="T31" fmla="*/ 318 h 1385"/>
                  <a:gd name="T32" fmla="*/ 1150 w 1386"/>
                  <a:gd name="T33" fmla="*/ 168 h 1385"/>
                  <a:gd name="T34" fmla="*/ 972 w 1386"/>
                  <a:gd name="T35" fmla="*/ 175 h 1385"/>
                  <a:gd name="T36" fmla="*/ 909 w 1386"/>
                  <a:gd name="T37" fmla="*/ 32 h 1385"/>
                  <a:gd name="T38" fmla="*/ 748 w 1386"/>
                  <a:gd name="T39" fmla="*/ 105 h 1385"/>
                  <a:gd name="T40" fmla="*/ 634 w 1386"/>
                  <a:gd name="T41" fmla="*/ 0 h 1385"/>
                  <a:gd name="T42" fmla="*/ 516 w 1386"/>
                  <a:gd name="T43" fmla="*/ 127 h 1385"/>
                  <a:gd name="T44" fmla="*/ 378 w 1386"/>
                  <a:gd name="T45" fmla="*/ 72 h 1385"/>
                  <a:gd name="T46" fmla="*/ 315 w 1386"/>
                  <a:gd name="T47" fmla="*/ 233 h 1385"/>
                  <a:gd name="T48" fmla="*/ 157 w 1386"/>
                  <a:gd name="T49" fmla="*/ 250 h 1385"/>
                  <a:gd name="T50" fmla="*/ 163 w 1386"/>
                  <a:gd name="T51" fmla="*/ 421 h 1385"/>
                  <a:gd name="T52" fmla="*/ 32 w 1386"/>
                  <a:gd name="T53" fmla="*/ 476 h 1385"/>
                  <a:gd name="T54" fmla="*/ 100 w 1386"/>
                  <a:gd name="T55" fmla="*/ 634 h 1385"/>
                  <a:gd name="T56" fmla="*/ 0 w 1386"/>
                  <a:gd name="T57" fmla="*/ 744 h 1385"/>
                  <a:gd name="T58" fmla="*/ 123 w 1386"/>
                  <a:gd name="T59" fmla="*/ 864 h 1385"/>
                  <a:gd name="T60" fmla="*/ 73 w 1386"/>
                  <a:gd name="T61" fmla="*/ 1007 h 1385"/>
                  <a:gd name="T62" fmla="*/ 235 w 1386"/>
                  <a:gd name="T63" fmla="*/ 1069 h 1385"/>
                  <a:gd name="T64" fmla="*/ 236 w 1386"/>
                  <a:gd name="T65" fmla="*/ 1216 h 1385"/>
                  <a:gd name="T66" fmla="*/ 411 w 1386"/>
                  <a:gd name="T67" fmla="*/ 1212 h 1385"/>
                  <a:gd name="T68" fmla="*/ 477 w 1386"/>
                  <a:gd name="T69" fmla="*/ 1353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86" h="1385">
                    <a:moveTo>
                      <a:pt x="160" y="565"/>
                    </a:moveTo>
                    <a:cubicBezTo>
                      <a:pt x="229" y="274"/>
                      <a:pt x="522" y="94"/>
                      <a:pt x="813" y="164"/>
                    </a:cubicBezTo>
                    <a:cubicBezTo>
                      <a:pt x="1104" y="233"/>
                      <a:pt x="1284" y="526"/>
                      <a:pt x="1214" y="817"/>
                    </a:cubicBezTo>
                    <a:cubicBezTo>
                      <a:pt x="1145" y="1108"/>
                      <a:pt x="852" y="1288"/>
                      <a:pt x="561" y="1218"/>
                    </a:cubicBezTo>
                    <a:cubicBezTo>
                      <a:pt x="270" y="1149"/>
                      <a:pt x="90" y="856"/>
                      <a:pt x="160" y="565"/>
                    </a:cubicBezTo>
                    <a:close/>
                    <a:moveTo>
                      <a:pt x="477" y="1353"/>
                    </a:moveTo>
                    <a:lnTo>
                      <a:pt x="584" y="1379"/>
                    </a:lnTo>
                    <a:lnTo>
                      <a:pt x="638" y="1279"/>
                    </a:lnTo>
                    <a:cubicBezTo>
                      <a:pt x="661" y="1281"/>
                      <a:pt x="684" y="1281"/>
                      <a:pt x="706" y="1280"/>
                    </a:cubicBezTo>
                    <a:lnTo>
                      <a:pt x="751" y="1385"/>
                    </a:lnTo>
                    <a:lnTo>
                      <a:pt x="860" y="1367"/>
                    </a:lnTo>
                    <a:lnTo>
                      <a:pt x="871" y="1251"/>
                    </a:lnTo>
                    <a:cubicBezTo>
                      <a:pt x="889" y="1245"/>
                      <a:pt x="907" y="1238"/>
                      <a:pt x="925" y="1230"/>
                    </a:cubicBezTo>
                    <a:lnTo>
                      <a:pt x="1007" y="1312"/>
                    </a:lnTo>
                    <a:lnTo>
                      <a:pt x="1101" y="1255"/>
                    </a:lnTo>
                    <a:lnTo>
                      <a:pt x="1067" y="1142"/>
                    </a:lnTo>
                    <a:cubicBezTo>
                      <a:pt x="1085" y="1126"/>
                      <a:pt x="1103" y="1110"/>
                      <a:pt x="1119" y="1092"/>
                    </a:cubicBezTo>
                    <a:lnTo>
                      <a:pt x="1229" y="1135"/>
                    </a:lnTo>
                    <a:lnTo>
                      <a:pt x="1292" y="1045"/>
                    </a:lnTo>
                    <a:lnTo>
                      <a:pt x="1215" y="954"/>
                    </a:lnTo>
                    <a:cubicBezTo>
                      <a:pt x="1222" y="939"/>
                      <a:pt x="1229" y="924"/>
                      <a:pt x="1235" y="909"/>
                    </a:cubicBezTo>
                    <a:lnTo>
                      <a:pt x="1354" y="908"/>
                    </a:lnTo>
                    <a:lnTo>
                      <a:pt x="1379" y="801"/>
                    </a:lnTo>
                    <a:lnTo>
                      <a:pt x="1274" y="745"/>
                    </a:lnTo>
                    <a:cubicBezTo>
                      <a:pt x="1276" y="725"/>
                      <a:pt x="1277" y="706"/>
                      <a:pt x="1277" y="686"/>
                    </a:cubicBezTo>
                    <a:lnTo>
                      <a:pt x="1386" y="641"/>
                    </a:lnTo>
                    <a:lnTo>
                      <a:pt x="1369" y="532"/>
                    </a:lnTo>
                    <a:lnTo>
                      <a:pt x="1251" y="520"/>
                    </a:lnTo>
                    <a:cubicBezTo>
                      <a:pt x="1245" y="500"/>
                      <a:pt x="1238" y="480"/>
                      <a:pt x="1230" y="461"/>
                    </a:cubicBezTo>
                    <a:lnTo>
                      <a:pt x="1313" y="378"/>
                    </a:lnTo>
                    <a:lnTo>
                      <a:pt x="1255" y="284"/>
                    </a:lnTo>
                    <a:lnTo>
                      <a:pt x="1143" y="318"/>
                    </a:lnTo>
                    <a:cubicBezTo>
                      <a:pt x="1131" y="303"/>
                      <a:pt x="1118" y="289"/>
                      <a:pt x="1105" y="275"/>
                    </a:cubicBezTo>
                    <a:lnTo>
                      <a:pt x="1150" y="168"/>
                    </a:lnTo>
                    <a:lnTo>
                      <a:pt x="1061" y="103"/>
                    </a:lnTo>
                    <a:lnTo>
                      <a:pt x="972" y="175"/>
                    </a:lnTo>
                    <a:cubicBezTo>
                      <a:pt x="952" y="164"/>
                      <a:pt x="931" y="154"/>
                      <a:pt x="909" y="145"/>
                    </a:cubicBezTo>
                    <a:lnTo>
                      <a:pt x="909" y="32"/>
                    </a:lnTo>
                    <a:lnTo>
                      <a:pt x="801" y="6"/>
                    </a:lnTo>
                    <a:lnTo>
                      <a:pt x="748" y="105"/>
                    </a:lnTo>
                    <a:cubicBezTo>
                      <a:pt x="725" y="102"/>
                      <a:pt x="701" y="101"/>
                      <a:pt x="678" y="101"/>
                    </a:cubicBezTo>
                    <a:lnTo>
                      <a:pt x="634" y="0"/>
                    </a:lnTo>
                    <a:lnTo>
                      <a:pt x="526" y="18"/>
                    </a:lnTo>
                    <a:lnTo>
                      <a:pt x="516" y="127"/>
                    </a:lnTo>
                    <a:cubicBezTo>
                      <a:pt x="495" y="133"/>
                      <a:pt x="475" y="140"/>
                      <a:pt x="455" y="149"/>
                    </a:cubicBezTo>
                    <a:lnTo>
                      <a:pt x="378" y="72"/>
                    </a:lnTo>
                    <a:lnTo>
                      <a:pt x="284" y="130"/>
                    </a:lnTo>
                    <a:lnTo>
                      <a:pt x="315" y="233"/>
                    </a:lnTo>
                    <a:cubicBezTo>
                      <a:pt x="295" y="250"/>
                      <a:pt x="275" y="269"/>
                      <a:pt x="256" y="288"/>
                    </a:cubicBezTo>
                    <a:lnTo>
                      <a:pt x="157" y="250"/>
                    </a:lnTo>
                    <a:lnTo>
                      <a:pt x="94" y="340"/>
                    </a:lnTo>
                    <a:lnTo>
                      <a:pt x="163" y="421"/>
                    </a:lnTo>
                    <a:cubicBezTo>
                      <a:pt x="154" y="439"/>
                      <a:pt x="145" y="457"/>
                      <a:pt x="138" y="476"/>
                    </a:cubicBezTo>
                    <a:lnTo>
                      <a:pt x="32" y="476"/>
                    </a:lnTo>
                    <a:lnTo>
                      <a:pt x="6" y="584"/>
                    </a:lnTo>
                    <a:lnTo>
                      <a:pt x="100" y="634"/>
                    </a:lnTo>
                    <a:cubicBezTo>
                      <a:pt x="98" y="657"/>
                      <a:pt x="97" y="680"/>
                      <a:pt x="97" y="703"/>
                    </a:cubicBezTo>
                    <a:lnTo>
                      <a:pt x="0" y="744"/>
                    </a:lnTo>
                    <a:lnTo>
                      <a:pt x="17" y="853"/>
                    </a:lnTo>
                    <a:lnTo>
                      <a:pt x="123" y="864"/>
                    </a:lnTo>
                    <a:cubicBezTo>
                      <a:pt x="130" y="887"/>
                      <a:pt x="139" y="909"/>
                      <a:pt x="148" y="931"/>
                    </a:cubicBezTo>
                    <a:lnTo>
                      <a:pt x="73" y="1007"/>
                    </a:lnTo>
                    <a:lnTo>
                      <a:pt x="131" y="1101"/>
                    </a:lnTo>
                    <a:lnTo>
                      <a:pt x="235" y="1069"/>
                    </a:lnTo>
                    <a:cubicBezTo>
                      <a:pt x="248" y="1086"/>
                      <a:pt x="263" y="1101"/>
                      <a:pt x="278" y="1116"/>
                    </a:cubicBezTo>
                    <a:lnTo>
                      <a:pt x="236" y="1216"/>
                    </a:lnTo>
                    <a:lnTo>
                      <a:pt x="325" y="1282"/>
                    </a:lnTo>
                    <a:lnTo>
                      <a:pt x="411" y="1212"/>
                    </a:lnTo>
                    <a:cubicBezTo>
                      <a:pt x="432" y="1223"/>
                      <a:pt x="454" y="1233"/>
                      <a:pt x="477" y="1242"/>
                    </a:cubicBezTo>
                    <a:lnTo>
                      <a:pt x="477" y="1353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>
                <a:solidFill>
                  <a:srgbClr val="F4F4F4">
                    <a:lumMod val="75000"/>
                  </a:srgb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字魂5号-无外润黑体" panose="00000500000000000000" pitchFamily="2" charset="-122"/>
                  <a:ea typeface="字魂5号-无外润黑体" panose="00000500000000000000" pitchFamily="2" charset="-122"/>
                </a:endParaRPr>
              </a:p>
            </p:txBody>
          </p:sp>
          <p:sp>
            <p:nvSpPr>
              <p:cNvPr id="39" name="Freeform 9">
                <a:extLst>
                  <a:ext uri="{FF2B5EF4-FFF2-40B4-BE49-F238E27FC236}">
                    <a16:creationId xmlns:a16="http://schemas.microsoft.com/office/drawing/2014/main" id="{EB6E2D7D-FBD2-4741-9485-C25784CE43CF}"/>
                  </a:ext>
                </a:extLst>
              </p:cNvPr>
              <p:cNvSpPr/>
              <p:nvPr/>
            </p:nvSpPr>
            <p:spPr bwMode="auto">
              <a:xfrm>
                <a:off x="3714461" y="4257626"/>
                <a:ext cx="1027308" cy="1027308"/>
              </a:xfrm>
              <a:custGeom>
                <a:avLst/>
                <a:gdLst>
                  <a:gd name="T0" fmla="*/ 1062 w 1128"/>
                  <a:gd name="T1" fmla="*/ 683 h 1128"/>
                  <a:gd name="T2" fmla="*/ 683 w 1128"/>
                  <a:gd name="T3" fmla="*/ 66 h 1128"/>
                  <a:gd name="T4" fmla="*/ 66 w 1128"/>
                  <a:gd name="T5" fmla="*/ 445 h 1128"/>
                  <a:gd name="T6" fmla="*/ 445 w 1128"/>
                  <a:gd name="T7" fmla="*/ 1062 h 1128"/>
                  <a:gd name="T8" fmla="*/ 1062 w 1128"/>
                  <a:gd name="T9" fmla="*/ 683 h 1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128">
                    <a:moveTo>
                      <a:pt x="1062" y="683"/>
                    </a:moveTo>
                    <a:cubicBezTo>
                      <a:pt x="1128" y="408"/>
                      <a:pt x="958" y="132"/>
                      <a:pt x="683" y="66"/>
                    </a:cubicBezTo>
                    <a:cubicBezTo>
                      <a:pt x="408" y="0"/>
                      <a:pt x="132" y="170"/>
                      <a:pt x="66" y="445"/>
                    </a:cubicBezTo>
                    <a:cubicBezTo>
                      <a:pt x="0" y="720"/>
                      <a:pt x="170" y="996"/>
                      <a:pt x="445" y="1062"/>
                    </a:cubicBezTo>
                    <a:cubicBezTo>
                      <a:pt x="720" y="1128"/>
                      <a:pt x="996" y="958"/>
                      <a:pt x="1062" y="683"/>
                    </a:cubicBezTo>
                    <a:close/>
                  </a:path>
                </a:pathLst>
              </a:custGeom>
              <a:solidFill>
                <a:srgbClr val="1671C2"/>
              </a:solidFill>
              <a:ln>
                <a:solidFill>
                  <a:srgbClr val="303C8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字魂5号-无外润黑体" panose="00000500000000000000" pitchFamily="2" charset="-122"/>
                  <a:ea typeface="字魂5号-无外润黑体" panose="00000500000000000000" pitchFamily="2" charset="-122"/>
                </a:endParaRP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4B2D914-4529-4AF8-9D6B-7EAC207ADB14}"/>
                </a:ext>
              </a:extLst>
            </p:cNvPr>
            <p:cNvGrpSpPr/>
            <p:nvPr/>
          </p:nvGrpSpPr>
          <p:grpSpPr>
            <a:xfrm>
              <a:off x="5379390" y="1567509"/>
              <a:ext cx="1264071" cy="1264071"/>
              <a:chOff x="5688855" y="2006714"/>
              <a:chExt cx="1264071" cy="1264071"/>
            </a:xfrm>
          </p:grpSpPr>
          <p:sp>
            <p:nvSpPr>
              <p:cNvPr id="36" name="Freeform 10">
                <a:extLst>
                  <a:ext uri="{FF2B5EF4-FFF2-40B4-BE49-F238E27FC236}">
                    <a16:creationId xmlns:a16="http://schemas.microsoft.com/office/drawing/2014/main" id="{BC2C4457-4292-454C-9D32-9CC2E7B869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88855" y="2006714"/>
                <a:ext cx="1264071" cy="1264071"/>
              </a:xfrm>
              <a:custGeom>
                <a:avLst/>
                <a:gdLst>
                  <a:gd name="T0" fmla="*/ 813 w 1386"/>
                  <a:gd name="T1" fmla="*/ 164 h 1386"/>
                  <a:gd name="T2" fmla="*/ 561 w 1386"/>
                  <a:gd name="T3" fmla="*/ 1219 h 1386"/>
                  <a:gd name="T4" fmla="*/ 477 w 1386"/>
                  <a:gd name="T5" fmla="*/ 1354 h 1386"/>
                  <a:gd name="T6" fmla="*/ 638 w 1386"/>
                  <a:gd name="T7" fmla="*/ 1279 h 1386"/>
                  <a:gd name="T8" fmla="*/ 751 w 1386"/>
                  <a:gd name="T9" fmla="*/ 1386 h 1386"/>
                  <a:gd name="T10" fmla="*/ 871 w 1386"/>
                  <a:gd name="T11" fmla="*/ 1252 h 1386"/>
                  <a:gd name="T12" fmla="*/ 1008 w 1386"/>
                  <a:gd name="T13" fmla="*/ 1313 h 1386"/>
                  <a:gd name="T14" fmla="*/ 1067 w 1386"/>
                  <a:gd name="T15" fmla="*/ 1142 h 1386"/>
                  <a:gd name="T16" fmla="*/ 1229 w 1386"/>
                  <a:gd name="T17" fmla="*/ 1136 h 1386"/>
                  <a:gd name="T18" fmla="*/ 1215 w 1386"/>
                  <a:gd name="T19" fmla="*/ 955 h 1386"/>
                  <a:gd name="T20" fmla="*/ 1354 w 1386"/>
                  <a:gd name="T21" fmla="*/ 909 h 1386"/>
                  <a:gd name="T22" fmla="*/ 1274 w 1386"/>
                  <a:gd name="T23" fmla="*/ 745 h 1386"/>
                  <a:gd name="T24" fmla="*/ 1386 w 1386"/>
                  <a:gd name="T25" fmla="*/ 642 h 1386"/>
                  <a:gd name="T26" fmla="*/ 1251 w 1386"/>
                  <a:gd name="T27" fmla="*/ 521 h 1386"/>
                  <a:gd name="T28" fmla="*/ 1313 w 1386"/>
                  <a:gd name="T29" fmla="*/ 378 h 1386"/>
                  <a:gd name="T30" fmla="*/ 1143 w 1386"/>
                  <a:gd name="T31" fmla="*/ 318 h 1386"/>
                  <a:gd name="T32" fmla="*/ 1150 w 1386"/>
                  <a:gd name="T33" fmla="*/ 169 h 1386"/>
                  <a:gd name="T34" fmla="*/ 972 w 1386"/>
                  <a:gd name="T35" fmla="*/ 176 h 1386"/>
                  <a:gd name="T36" fmla="*/ 909 w 1386"/>
                  <a:gd name="T37" fmla="*/ 32 h 1386"/>
                  <a:gd name="T38" fmla="*/ 749 w 1386"/>
                  <a:gd name="T39" fmla="*/ 105 h 1386"/>
                  <a:gd name="T40" fmla="*/ 635 w 1386"/>
                  <a:gd name="T41" fmla="*/ 0 h 1386"/>
                  <a:gd name="T42" fmla="*/ 516 w 1386"/>
                  <a:gd name="T43" fmla="*/ 128 h 1386"/>
                  <a:gd name="T44" fmla="*/ 378 w 1386"/>
                  <a:gd name="T45" fmla="*/ 73 h 1386"/>
                  <a:gd name="T46" fmla="*/ 316 w 1386"/>
                  <a:gd name="T47" fmla="*/ 234 h 1386"/>
                  <a:gd name="T48" fmla="*/ 157 w 1386"/>
                  <a:gd name="T49" fmla="*/ 250 h 1386"/>
                  <a:gd name="T50" fmla="*/ 163 w 1386"/>
                  <a:gd name="T51" fmla="*/ 422 h 1386"/>
                  <a:gd name="T52" fmla="*/ 32 w 1386"/>
                  <a:gd name="T53" fmla="*/ 477 h 1386"/>
                  <a:gd name="T54" fmla="*/ 100 w 1386"/>
                  <a:gd name="T55" fmla="*/ 635 h 1386"/>
                  <a:gd name="T56" fmla="*/ 0 w 1386"/>
                  <a:gd name="T57" fmla="*/ 744 h 1386"/>
                  <a:gd name="T58" fmla="*/ 123 w 1386"/>
                  <a:gd name="T59" fmla="*/ 864 h 1386"/>
                  <a:gd name="T60" fmla="*/ 73 w 1386"/>
                  <a:gd name="T61" fmla="*/ 1008 h 1386"/>
                  <a:gd name="T62" fmla="*/ 235 w 1386"/>
                  <a:gd name="T63" fmla="*/ 1070 h 1386"/>
                  <a:gd name="T64" fmla="*/ 236 w 1386"/>
                  <a:gd name="T65" fmla="*/ 1217 h 1386"/>
                  <a:gd name="T66" fmla="*/ 411 w 1386"/>
                  <a:gd name="T67" fmla="*/ 1213 h 1386"/>
                  <a:gd name="T68" fmla="*/ 477 w 1386"/>
                  <a:gd name="T69" fmla="*/ 1354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86" h="1386">
                    <a:moveTo>
                      <a:pt x="160" y="566"/>
                    </a:moveTo>
                    <a:cubicBezTo>
                      <a:pt x="229" y="274"/>
                      <a:pt x="522" y="95"/>
                      <a:pt x="813" y="164"/>
                    </a:cubicBezTo>
                    <a:cubicBezTo>
                      <a:pt x="1105" y="234"/>
                      <a:pt x="1284" y="527"/>
                      <a:pt x="1215" y="818"/>
                    </a:cubicBezTo>
                    <a:cubicBezTo>
                      <a:pt x="1145" y="1109"/>
                      <a:pt x="852" y="1289"/>
                      <a:pt x="561" y="1219"/>
                    </a:cubicBezTo>
                    <a:cubicBezTo>
                      <a:pt x="270" y="1150"/>
                      <a:pt x="90" y="857"/>
                      <a:pt x="160" y="566"/>
                    </a:cubicBezTo>
                    <a:close/>
                    <a:moveTo>
                      <a:pt x="477" y="1354"/>
                    </a:moveTo>
                    <a:lnTo>
                      <a:pt x="584" y="1380"/>
                    </a:lnTo>
                    <a:lnTo>
                      <a:pt x="638" y="1279"/>
                    </a:lnTo>
                    <a:cubicBezTo>
                      <a:pt x="661" y="1281"/>
                      <a:pt x="684" y="1282"/>
                      <a:pt x="707" y="1281"/>
                    </a:cubicBezTo>
                    <a:lnTo>
                      <a:pt x="751" y="1386"/>
                    </a:lnTo>
                    <a:lnTo>
                      <a:pt x="860" y="1368"/>
                    </a:lnTo>
                    <a:lnTo>
                      <a:pt x="871" y="1252"/>
                    </a:lnTo>
                    <a:cubicBezTo>
                      <a:pt x="889" y="1246"/>
                      <a:pt x="907" y="1239"/>
                      <a:pt x="925" y="1231"/>
                    </a:cubicBezTo>
                    <a:lnTo>
                      <a:pt x="1008" y="1313"/>
                    </a:lnTo>
                    <a:lnTo>
                      <a:pt x="1102" y="1255"/>
                    </a:lnTo>
                    <a:lnTo>
                      <a:pt x="1067" y="1142"/>
                    </a:lnTo>
                    <a:cubicBezTo>
                      <a:pt x="1086" y="1127"/>
                      <a:pt x="1103" y="1111"/>
                      <a:pt x="1119" y="1093"/>
                    </a:cubicBezTo>
                    <a:lnTo>
                      <a:pt x="1229" y="1136"/>
                    </a:lnTo>
                    <a:lnTo>
                      <a:pt x="1292" y="1045"/>
                    </a:lnTo>
                    <a:lnTo>
                      <a:pt x="1215" y="955"/>
                    </a:lnTo>
                    <a:cubicBezTo>
                      <a:pt x="1222" y="940"/>
                      <a:pt x="1229" y="925"/>
                      <a:pt x="1235" y="909"/>
                    </a:cubicBezTo>
                    <a:lnTo>
                      <a:pt x="1354" y="909"/>
                    </a:lnTo>
                    <a:lnTo>
                      <a:pt x="1379" y="802"/>
                    </a:lnTo>
                    <a:lnTo>
                      <a:pt x="1274" y="745"/>
                    </a:lnTo>
                    <a:cubicBezTo>
                      <a:pt x="1276" y="726"/>
                      <a:pt x="1277" y="706"/>
                      <a:pt x="1277" y="687"/>
                    </a:cubicBezTo>
                    <a:lnTo>
                      <a:pt x="1386" y="642"/>
                    </a:lnTo>
                    <a:lnTo>
                      <a:pt x="1369" y="533"/>
                    </a:lnTo>
                    <a:lnTo>
                      <a:pt x="1251" y="521"/>
                    </a:lnTo>
                    <a:cubicBezTo>
                      <a:pt x="1245" y="501"/>
                      <a:pt x="1238" y="481"/>
                      <a:pt x="1230" y="462"/>
                    </a:cubicBezTo>
                    <a:lnTo>
                      <a:pt x="1313" y="378"/>
                    </a:lnTo>
                    <a:lnTo>
                      <a:pt x="1255" y="285"/>
                    </a:lnTo>
                    <a:lnTo>
                      <a:pt x="1143" y="318"/>
                    </a:lnTo>
                    <a:cubicBezTo>
                      <a:pt x="1131" y="304"/>
                      <a:pt x="1119" y="289"/>
                      <a:pt x="1105" y="276"/>
                    </a:cubicBezTo>
                    <a:lnTo>
                      <a:pt x="1150" y="169"/>
                    </a:lnTo>
                    <a:lnTo>
                      <a:pt x="1061" y="104"/>
                    </a:lnTo>
                    <a:lnTo>
                      <a:pt x="972" y="176"/>
                    </a:lnTo>
                    <a:cubicBezTo>
                      <a:pt x="952" y="164"/>
                      <a:pt x="931" y="154"/>
                      <a:pt x="909" y="145"/>
                    </a:cubicBezTo>
                    <a:lnTo>
                      <a:pt x="909" y="32"/>
                    </a:lnTo>
                    <a:lnTo>
                      <a:pt x="802" y="7"/>
                    </a:lnTo>
                    <a:lnTo>
                      <a:pt x="749" y="105"/>
                    </a:lnTo>
                    <a:cubicBezTo>
                      <a:pt x="725" y="103"/>
                      <a:pt x="701" y="102"/>
                      <a:pt x="678" y="102"/>
                    </a:cubicBezTo>
                    <a:lnTo>
                      <a:pt x="635" y="0"/>
                    </a:lnTo>
                    <a:lnTo>
                      <a:pt x="526" y="18"/>
                    </a:lnTo>
                    <a:lnTo>
                      <a:pt x="516" y="128"/>
                    </a:lnTo>
                    <a:cubicBezTo>
                      <a:pt x="495" y="134"/>
                      <a:pt x="475" y="141"/>
                      <a:pt x="455" y="150"/>
                    </a:cubicBezTo>
                    <a:lnTo>
                      <a:pt x="378" y="73"/>
                    </a:lnTo>
                    <a:lnTo>
                      <a:pt x="284" y="131"/>
                    </a:lnTo>
                    <a:lnTo>
                      <a:pt x="316" y="234"/>
                    </a:lnTo>
                    <a:cubicBezTo>
                      <a:pt x="295" y="251"/>
                      <a:pt x="275" y="269"/>
                      <a:pt x="256" y="289"/>
                    </a:cubicBezTo>
                    <a:lnTo>
                      <a:pt x="157" y="250"/>
                    </a:lnTo>
                    <a:lnTo>
                      <a:pt x="94" y="341"/>
                    </a:lnTo>
                    <a:lnTo>
                      <a:pt x="163" y="422"/>
                    </a:lnTo>
                    <a:cubicBezTo>
                      <a:pt x="154" y="440"/>
                      <a:pt x="146" y="458"/>
                      <a:pt x="138" y="477"/>
                    </a:cubicBezTo>
                    <a:lnTo>
                      <a:pt x="32" y="477"/>
                    </a:lnTo>
                    <a:lnTo>
                      <a:pt x="7" y="584"/>
                    </a:lnTo>
                    <a:lnTo>
                      <a:pt x="100" y="635"/>
                    </a:lnTo>
                    <a:cubicBezTo>
                      <a:pt x="98" y="658"/>
                      <a:pt x="97" y="681"/>
                      <a:pt x="98" y="704"/>
                    </a:cubicBezTo>
                    <a:lnTo>
                      <a:pt x="0" y="744"/>
                    </a:lnTo>
                    <a:lnTo>
                      <a:pt x="17" y="853"/>
                    </a:lnTo>
                    <a:lnTo>
                      <a:pt x="123" y="864"/>
                    </a:lnTo>
                    <a:cubicBezTo>
                      <a:pt x="130" y="887"/>
                      <a:pt x="139" y="910"/>
                      <a:pt x="149" y="932"/>
                    </a:cubicBezTo>
                    <a:lnTo>
                      <a:pt x="73" y="1008"/>
                    </a:lnTo>
                    <a:lnTo>
                      <a:pt x="131" y="1102"/>
                    </a:lnTo>
                    <a:lnTo>
                      <a:pt x="235" y="1070"/>
                    </a:lnTo>
                    <a:cubicBezTo>
                      <a:pt x="248" y="1086"/>
                      <a:pt x="263" y="1102"/>
                      <a:pt x="278" y="1116"/>
                    </a:cubicBezTo>
                    <a:lnTo>
                      <a:pt x="236" y="1217"/>
                    </a:lnTo>
                    <a:lnTo>
                      <a:pt x="325" y="1283"/>
                    </a:lnTo>
                    <a:lnTo>
                      <a:pt x="411" y="1213"/>
                    </a:lnTo>
                    <a:cubicBezTo>
                      <a:pt x="432" y="1224"/>
                      <a:pt x="454" y="1234"/>
                      <a:pt x="477" y="1242"/>
                    </a:cubicBezTo>
                    <a:lnTo>
                      <a:pt x="477" y="1354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>
                <a:solidFill>
                  <a:srgbClr val="F4F4F4">
                    <a:lumMod val="75000"/>
                  </a:srgb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字魂5号-无外润黑体" panose="00000500000000000000" pitchFamily="2" charset="-122"/>
                  <a:ea typeface="字魂5号-无外润黑体" panose="00000500000000000000" pitchFamily="2" charset="-122"/>
                </a:endParaRPr>
              </a:p>
            </p:txBody>
          </p:sp>
          <p:sp>
            <p:nvSpPr>
              <p:cNvPr id="37" name="Freeform 11">
                <a:extLst>
                  <a:ext uri="{FF2B5EF4-FFF2-40B4-BE49-F238E27FC236}">
                    <a16:creationId xmlns:a16="http://schemas.microsoft.com/office/drawing/2014/main" id="{D9C6CE25-4A04-4DC8-9C0F-221F8C28B096}"/>
                  </a:ext>
                </a:extLst>
              </p:cNvPr>
              <p:cNvSpPr/>
              <p:nvPr/>
            </p:nvSpPr>
            <p:spPr bwMode="auto">
              <a:xfrm>
                <a:off x="5803046" y="2107454"/>
                <a:ext cx="1027308" cy="1031320"/>
              </a:xfrm>
              <a:custGeom>
                <a:avLst/>
                <a:gdLst>
                  <a:gd name="T0" fmla="*/ 1062 w 1128"/>
                  <a:gd name="T1" fmla="*/ 683 h 1128"/>
                  <a:gd name="T2" fmla="*/ 683 w 1128"/>
                  <a:gd name="T3" fmla="*/ 66 h 1128"/>
                  <a:gd name="T4" fmla="*/ 66 w 1128"/>
                  <a:gd name="T5" fmla="*/ 445 h 1128"/>
                  <a:gd name="T6" fmla="*/ 445 w 1128"/>
                  <a:gd name="T7" fmla="*/ 1062 h 1128"/>
                  <a:gd name="T8" fmla="*/ 1062 w 1128"/>
                  <a:gd name="T9" fmla="*/ 683 h 1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128">
                    <a:moveTo>
                      <a:pt x="1062" y="683"/>
                    </a:moveTo>
                    <a:cubicBezTo>
                      <a:pt x="1128" y="408"/>
                      <a:pt x="958" y="131"/>
                      <a:pt x="683" y="66"/>
                    </a:cubicBezTo>
                    <a:cubicBezTo>
                      <a:pt x="408" y="0"/>
                      <a:pt x="132" y="170"/>
                      <a:pt x="66" y="445"/>
                    </a:cubicBezTo>
                    <a:cubicBezTo>
                      <a:pt x="0" y="720"/>
                      <a:pt x="170" y="996"/>
                      <a:pt x="445" y="1062"/>
                    </a:cubicBezTo>
                    <a:cubicBezTo>
                      <a:pt x="720" y="1128"/>
                      <a:pt x="997" y="958"/>
                      <a:pt x="1062" y="683"/>
                    </a:cubicBezTo>
                    <a:close/>
                  </a:path>
                </a:pathLst>
              </a:custGeom>
              <a:solidFill>
                <a:srgbClr val="1671C2"/>
              </a:solidFill>
              <a:ln>
                <a:solidFill>
                  <a:srgbClr val="303C8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字魂5号-无外润黑体" panose="00000500000000000000" pitchFamily="2" charset="-122"/>
                  <a:ea typeface="字魂5号-无外润黑体" panose="00000500000000000000" pitchFamily="2" charset="-122"/>
                </a:endParaRP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39FFDC55-B295-45E4-953E-26520C29C0C3}"/>
                </a:ext>
              </a:extLst>
            </p:cNvPr>
            <p:cNvGrpSpPr/>
            <p:nvPr/>
          </p:nvGrpSpPr>
          <p:grpSpPr>
            <a:xfrm>
              <a:off x="7518715" y="3641573"/>
              <a:ext cx="1264071" cy="1264071"/>
              <a:chOff x="7775541" y="4141250"/>
              <a:chExt cx="1264071" cy="1264071"/>
            </a:xfrm>
          </p:grpSpPr>
          <p:sp>
            <p:nvSpPr>
              <p:cNvPr id="32" name="Freeform 16">
                <a:extLst>
                  <a:ext uri="{FF2B5EF4-FFF2-40B4-BE49-F238E27FC236}">
                    <a16:creationId xmlns:a16="http://schemas.microsoft.com/office/drawing/2014/main" id="{133160EB-18C5-429E-A16C-23686D3257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75541" y="4141250"/>
                <a:ext cx="1264071" cy="1264071"/>
              </a:xfrm>
              <a:custGeom>
                <a:avLst/>
                <a:gdLst>
                  <a:gd name="T0" fmla="*/ 813 w 1386"/>
                  <a:gd name="T1" fmla="*/ 164 h 1385"/>
                  <a:gd name="T2" fmla="*/ 561 w 1386"/>
                  <a:gd name="T3" fmla="*/ 1218 h 1385"/>
                  <a:gd name="T4" fmla="*/ 477 w 1386"/>
                  <a:gd name="T5" fmla="*/ 1353 h 1385"/>
                  <a:gd name="T6" fmla="*/ 638 w 1386"/>
                  <a:gd name="T7" fmla="*/ 1279 h 1385"/>
                  <a:gd name="T8" fmla="*/ 751 w 1386"/>
                  <a:gd name="T9" fmla="*/ 1385 h 1385"/>
                  <a:gd name="T10" fmla="*/ 871 w 1386"/>
                  <a:gd name="T11" fmla="*/ 1251 h 1385"/>
                  <a:gd name="T12" fmla="*/ 1008 w 1386"/>
                  <a:gd name="T13" fmla="*/ 1312 h 1385"/>
                  <a:gd name="T14" fmla="*/ 1067 w 1386"/>
                  <a:gd name="T15" fmla="*/ 1142 h 1385"/>
                  <a:gd name="T16" fmla="*/ 1229 w 1386"/>
                  <a:gd name="T17" fmla="*/ 1135 h 1385"/>
                  <a:gd name="T18" fmla="*/ 1215 w 1386"/>
                  <a:gd name="T19" fmla="*/ 954 h 1385"/>
                  <a:gd name="T20" fmla="*/ 1354 w 1386"/>
                  <a:gd name="T21" fmla="*/ 908 h 1385"/>
                  <a:gd name="T22" fmla="*/ 1274 w 1386"/>
                  <a:gd name="T23" fmla="*/ 745 h 1385"/>
                  <a:gd name="T24" fmla="*/ 1386 w 1386"/>
                  <a:gd name="T25" fmla="*/ 641 h 1385"/>
                  <a:gd name="T26" fmla="*/ 1252 w 1386"/>
                  <a:gd name="T27" fmla="*/ 520 h 1385"/>
                  <a:gd name="T28" fmla="*/ 1313 w 1386"/>
                  <a:gd name="T29" fmla="*/ 378 h 1385"/>
                  <a:gd name="T30" fmla="*/ 1144 w 1386"/>
                  <a:gd name="T31" fmla="*/ 318 h 1385"/>
                  <a:gd name="T32" fmla="*/ 1150 w 1386"/>
                  <a:gd name="T33" fmla="*/ 168 h 1385"/>
                  <a:gd name="T34" fmla="*/ 972 w 1386"/>
                  <a:gd name="T35" fmla="*/ 175 h 1385"/>
                  <a:gd name="T36" fmla="*/ 909 w 1386"/>
                  <a:gd name="T37" fmla="*/ 32 h 1385"/>
                  <a:gd name="T38" fmla="*/ 749 w 1386"/>
                  <a:gd name="T39" fmla="*/ 105 h 1385"/>
                  <a:gd name="T40" fmla="*/ 635 w 1386"/>
                  <a:gd name="T41" fmla="*/ 0 h 1385"/>
                  <a:gd name="T42" fmla="*/ 516 w 1386"/>
                  <a:gd name="T43" fmla="*/ 127 h 1385"/>
                  <a:gd name="T44" fmla="*/ 378 w 1386"/>
                  <a:gd name="T45" fmla="*/ 72 h 1385"/>
                  <a:gd name="T46" fmla="*/ 316 w 1386"/>
                  <a:gd name="T47" fmla="*/ 233 h 1385"/>
                  <a:gd name="T48" fmla="*/ 157 w 1386"/>
                  <a:gd name="T49" fmla="*/ 250 h 1385"/>
                  <a:gd name="T50" fmla="*/ 163 w 1386"/>
                  <a:gd name="T51" fmla="*/ 421 h 1385"/>
                  <a:gd name="T52" fmla="*/ 32 w 1386"/>
                  <a:gd name="T53" fmla="*/ 476 h 1385"/>
                  <a:gd name="T54" fmla="*/ 101 w 1386"/>
                  <a:gd name="T55" fmla="*/ 634 h 1385"/>
                  <a:gd name="T56" fmla="*/ 0 w 1386"/>
                  <a:gd name="T57" fmla="*/ 744 h 1385"/>
                  <a:gd name="T58" fmla="*/ 124 w 1386"/>
                  <a:gd name="T59" fmla="*/ 864 h 1385"/>
                  <a:gd name="T60" fmla="*/ 73 w 1386"/>
                  <a:gd name="T61" fmla="*/ 1007 h 1385"/>
                  <a:gd name="T62" fmla="*/ 235 w 1386"/>
                  <a:gd name="T63" fmla="*/ 1069 h 1385"/>
                  <a:gd name="T64" fmla="*/ 236 w 1386"/>
                  <a:gd name="T65" fmla="*/ 1216 h 1385"/>
                  <a:gd name="T66" fmla="*/ 411 w 1386"/>
                  <a:gd name="T67" fmla="*/ 1212 h 1385"/>
                  <a:gd name="T68" fmla="*/ 477 w 1386"/>
                  <a:gd name="T69" fmla="*/ 1353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86" h="1385">
                    <a:moveTo>
                      <a:pt x="160" y="565"/>
                    </a:moveTo>
                    <a:cubicBezTo>
                      <a:pt x="230" y="274"/>
                      <a:pt x="522" y="94"/>
                      <a:pt x="813" y="164"/>
                    </a:cubicBezTo>
                    <a:cubicBezTo>
                      <a:pt x="1105" y="233"/>
                      <a:pt x="1284" y="526"/>
                      <a:pt x="1215" y="817"/>
                    </a:cubicBezTo>
                    <a:cubicBezTo>
                      <a:pt x="1145" y="1108"/>
                      <a:pt x="853" y="1288"/>
                      <a:pt x="561" y="1218"/>
                    </a:cubicBezTo>
                    <a:cubicBezTo>
                      <a:pt x="270" y="1149"/>
                      <a:pt x="90" y="856"/>
                      <a:pt x="160" y="565"/>
                    </a:cubicBezTo>
                    <a:close/>
                    <a:moveTo>
                      <a:pt x="477" y="1353"/>
                    </a:moveTo>
                    <a:lnTo>
                      <a:pt x="584" y="1379"/>
                    </a:lnTo>
                    <a:lnTo>
                      <a:pt x="638" y="1279"/>
                    </a:lnTo>
                    <a:cubicBezTo>
                      <a:pt x="661" y="1281"/>
                      <a:pt x="684" y="1281"/>
                      <a:pt x="707" y="1280"/>
                    </a:cubicBezTo>
                    <a:lnTo>
                      <a:pt x="751" y="1385"/>
                    </a:lnTo>
                    <a:lnTo>
                      <a:pt x="860" y="1367"/>
                    </a:lnTo>
                    <a:lnTo>
                      <a:pt x="871" y="1251"/>
                    </a:lnTo>
                    <a:cubicBezTo>
                      <a:pt x="889" y="1245"/>
                      <a:pt x="907" y="1238"/>
                      <a:pt x="925" y="1230"/>
                    </a:cubicBezTo>
                    <a:lnTo>
                      <a:pt x="1008" y="1312"/>
                    </a:lnTo>
                    <a:lnTo>
                      <a:pt x="1102" y="1255"/>
                    </a:lnTo>
                    <a:lnTo>
                      <a:pt x="1067" y="1142"/>
                    </a:lnTo>
                    <a:cubicBezTo>
                      <a:pt x="1086" y="1126"/>
                      <a:pt x="1103" y="1110"/>
                      <a:pt x="1119" y="1092"/>
                    </a:cubicBezTo>
                    <a:lnTo>
                      <a:pt x="1229" y="1135"/>
                    </a:lnTo>
                    <a:lnTo>
                      <a:pt x="1292" y="1045"/>
                    </a:lnTo>
                    <a:lnTo>
                      <a:pt x="1215" y="954"/>
                    </a:lnTo>
                    <a:cubicBezTo>
                      <a:pt x="1222" y="939"/>
                      <a:pt x="1229" y="924"/>
                      <a:pt x="1235" y="909"/>
                    </a:cubicBezTo>
                    <a:lnTo>
                      <a:pt x="1354" y="908"/>
                    </a:lnTo>
                    <a:lnTo>
                      <a:pt x="1379" y="801"/>
                    </a:lnTo>
                    <a:lnTo>
                      <a:pt x="1274" y="745"/>
                    </a:lnTo>
                    <a:cubicBezTo>
                      <a:pt x="1276" y="725"/>
                      <a:pt x="1277" y="706"/>
                      <a:pt x="1277" y="686"/>
                    </a:cubicBezTo>
                    <a:lnTo>
                      <a:pt x="1386" y="641"/>
                    </a:lnTo>
                    <a:lnTo>
                      <a:pt x="1369" y="532"/>
                    </a:lnTo>
                    <a:lnTo>
                      <a:pt x="1252" y="520"/>
                    </a:lnTo>
                    <a:cubicBezTo>
                      <a:pt x="1245" y="500"/>
                      <a:pt x="1238" y="480"/>
                      <a:pt x="1230" y="461"/>
                    </a:cubicBezTo>
                    <a:lnTo>
                      <a:pt x="1313" y="378"/>
                    </a:lnTo>
                    <a:lnTo>
                      <a:pt x="1255" y="284"/>
                    </a:lnTo>
                    <a:lnTo>
                      <a:pt x="1144" y="318"/>
                    </a:lnTo>
                    <a:cubicBezTo>
                      <a:pt x="1131" y="303"/>
                      <a:pt x="1119" y="289"/>
                      <a:pt x="1105" y="275"/>
                    </a:cubicBezTo>
                    <a:lnTo>
                      <a:pt x="1150" y="168"/>
                    </a:lnTo>
                    <a:lnTo>
                      <a:pt x="1061" y="103"/>
                    </a:lnTo>
                    <a:lnTo>
                      <a:pt x="972" y="175"/>
                    </a:lnTo>
                    <a:cubicBezTo>
                      <a:pt x="952" y="164"/>
                      <a:pt x="931" y="154"/>
                      <a:pt x="909" y="145"/>
                    </a:cubicBezTo>
                    <a:lnTo>
                      <a:pt x="909" y="32"/>
                    </a:lnTo>
                    <a:lnTo>
                      <a:pt x="802" y="6"/>
                    </a:lnTo>
                    <a:lnTo>
                      <a:pt x="749" y="105"/>
                    </a:lnTo>
                    <a:cubicBezTo>
                      <a:pt x="725" y="102"/>
                      <a:pt x="701" y="101"/>
                      <a:pt x="678" y="101"/>
                    </a:cubicBezTo>
                    <a:lnTo>
                      <a:pt x="635" y="0"/>
                    </a:lnTo>
                    <a:lnTo>
                      <a:pt x="526" y="18"/>
                    </a:lnTo>
                    <a:lnTo>
                      <a:pt x="516" y="127"/>
                    </a:lnTo>
                    <a:cubicBezTo>
                      <a:pt x="495" y="133"/>
                      <a:pt x="475" y="140"/>
                      <a:pt x="455" y="149"/>
                    </a:cubicBezTo>
                    <a:lnTo>
                      <a:pt x="378" y="72"/>
                    </a:lnTo>
                    <a:lnTo>
                      <a:pt x="285" y="130"/>
                    </a:lnTo>
                    <a:lnTo>
                      <a:pt x="316" y="233"/>
                    </a:lnTo>
                    <a:cubicBezTo>
                      <a:pt x="295" y="250"/>
                      <a:pt x="275" y="269"/>
                      <a:pt x="257" y="288"/>
                    </a:cubicBezTo>
                    <a:lnTo>
                      <a:pt x="157" y="250"/>
                    </a:lnTo>
                    <a:lnTo>
                      <a:pt x="94" y="340"/>
                    </a:lnTo>
                    <a:lnTo>
                      <a:pt x="163" y="421"/>
                    </a:lnTo>
                    <a:cubicBezTo>
                      <a:pt x="154" y="439"/>
                      <a:pt x="146" y="457"/>
                      <a:pt x="138" y="476"/>
                    </a:cubicBezTo>
                    <a:lnTo>
                      <a:pt x="32" y="476"/>
                    </a:lnTo>
                    <a:lnTo>
                      <a:pt x="7" y="584"/>
                    </a:lnTo>
                    <a:lnTo>
                      <a:pt x="101" y="634"/>
                    </a:lnTo>
                    <a:cubicBezTo>
                      <a:pt x="98" y="657"/>
                      <a:pt x="97" y="680"/>
                      <a:pt x="98" y="703"/>
                    </a:cubicBezTo>
                    <a:lnTo>
                      <a:pt x="0" y="744"/>
                    </a:lnTo>
                    <a:lnTo>
                      <a:pt x="17" y="853"/>
                    </a:lnTo>
                    <a:lnTo>
                      <a:pt x="124" y="864"/>
                    </a:lnTo>
                    <a:cubicBezTo>
                      <a:pt x="131" y="887"/>
                      <a:pt x="139" y="909"/>
                      <a:pt x="149" y="931"/>
                    </a:cubicBezTo>
                    <a:lnTo>
                      <a:pt x="73" y="1007"/>
                    </a:lnTo>
                    <a:lnTo>
                      <a:pt x="131" y="1101"/>
                    </a:lnTo>
                    <a:lnTo>
                      <a:pt x="235" y="1069"/>
                    </a:lnTo>
                    <a:cubicBezTo>
                      <a:pt x="249" y="1086"/>
                      <a:pt x="263" y="1101"/>
                      <a:pt x="278" y="1116"/>
                    </a:cubicBezTo>
                    <a:lnTo>
                      <a:pt x="236" y="1216"/>
                    </a:lnTo>
                    <a:lnTo>
                      <a:pt x="325" y="1282"/>
                    </a:lnTo>
                    <a:lnTo>
                      <a:pt x="411" y="1212"/>
                    </a:lnTo>
                    <a:cubicBezTo>
                      <a:pt x="432" y="1223"/>
                      <a:pt x="454" y="1233"/>
                      <a:pt x="477" y="1242"/>
                    </a:cubicBezTo>
                    <a:lnTo>
                      <a:pt x="477" y="1353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>
                <a:solidFill>
                  <a:srgbClr val="F4F4F4">
                    <a:lumMod val="75000"/>
                  </a:srgb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字魂5号-无外润黑体" panose="00000500000000000000" pitchFamily="2" charset="-122"/>
                  <a:ea typeface="字魂5号-无外润黑体" panose="00000500000000000000" pitchFamily="2" charset="-122"/>
                </a:endParaRPr>
              </a:p>
            </p:txBody>
          </p:sp>
          <p:sp>
            <p:nvSpPr>
              <p:cNvPr id="33" name="Freeform 17">
                <a:extLst>
                  <a:ext uri="{FF2B5EF4-FFF2-40B4-BE49-F238E27FC236}">
                    <a16:creationId xmlns:a16="http://schemas.microsoft.com/office/drawing/2014/main" id="{1D5FCF8C-05EA-4A93-B4FA-E03889A385D1}"/>
                  </a:ext>
                </a:extLst>
              </p:cNvPr>
              <p:cNvSpPr/>
              <p:nvPr/>
            </p:nvSpPr>
            <p:spPr bwMode="auto">
              <a:xfrm>
                <a:off x="7887903" y="4257626"/>
                <a:ext cx="1027308" cy="1027308"/>
              </a:xfrm>
              <a:custGeom>
                <a:avLst/>
                <a:gdLst>
                  <a:gd name="T0" fmla="*/ 1062 w 1128"/>
                  <a:gd name="T1" fmla="*/ 683 h 1128"/>
                  <a:gd name="T2" fmla="*/ 683 w 1128"/>
                  <a:gd name="T3" fmla="*/ 66 h 1128"/>
                  <a:gd name="T4" fmla="*/ 66 w 1128"/>
                  <a:gd name="T5" fmla="*/ 445 h 1128"/>
                  <a:gd name="T6" fmla="*/ 445 w 1128"/>
                  <a:gd name="T7" fmla="*/ 1062 h 1128"/>
                  <a:gd name="T8" fmla="*/ 1062 w 1128"/>
                  <a:gd name="T9" fmla="*/ 683 h 1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8" h="1128">
                    <a:moveTo>
                      <a:pt x="1062" y="683"/>
                    </a:moveTo>
                    <a:cubicBezTo>
                      <a:pt x="1128" y="408"/>
                      <a:pt x="958" y="132"/>
                      <a:pt x="683" y="66"/>
                    </a:cubicBezTo>
                    <a:cubicBezTo>
                      <a:pt x="408" y="0"/>
                      <a:pt x="132" y="170"/>
                      <a:pt x="66" y="445"/>
                    </a:cubicBezTo>
                    <a:cubicBezTo>
                      <a:pt x="0" y="720"/>
                      <a:pt x="170" y="996"/>
                      <a:pt x="445" y="1062"/>
                    </a:cubicBezTo>
                    <a:cubicBezTo>
                      <a:pt x="720" y="1128"/>
                      <a:pt x="997" y="958"/>
                      <a:pt x="1062" y="683"/>
                    </a:cubicBezTo>
                    <a:close/>
                  </a:path>
                </a:pathLst>
              </a:custGeom>
              <a:solidFill>
                <a:srgbClr val="1671C2"/>
              </a:solidFill>
              <a:ln>
                <a:solidFill>
                  <a:srgbClr val="303C8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字魂5号-无外润黑体" panose="00000500000000000000" pitchFamily="2" charset="-122"/>
                  <a:ea typeface="字魂5号-无外润黑体" panose="00000500000000000000" pitchFamily="2" charset="-122"/>
                </a:endParaRPr>
              </a:p>
            </p:txBody>
          </p:sp>
        </p:grp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E8BDAAD4-22BA-4693-9737-24B14A35F1B1}"/>
                </a:ext>
              </a:extLst>
            </p:cNvPr>
            <p:cNvSpPr/>
            <p:nvPr/>
          </p:nvSpPr>
          <p:spPr bwMode="auto">
            <a:xfrm>
              <a:off x="5006625" y="3176075"/>
              <a:ext cx="2070669" cy="2042578"/>
            </a:xfrm>
            <a:custGeom>
              <a:avLst/>
              <a:gdLst>
                <a:gd name="T0" fmla="*/ 810 w 2267"/>
                <a:gd name="T1" fmla="*/ 2236 h 2236"/>
                <a:gd name="T2" fmla="*/ 0 w 2267"/>
                <a:gd name="T3" fmla="*/ 1141 h 2236"/>
                <a:gd name="T4" fmla="*/ 1133 w 2267"/>
                <a:gd name="T5" fmla="*/ 0 h 2236"/>
                <a:gd name="T6" fmla="*/ 2267 w 2267"/>
                <a:gd name="T7" fmla="*/ 1141 h 2236"/>
                <a:gd name="T8" fmla="*/ 1456 w 2267"/>
                <a:gd name="T9" fmla="*/ 2236 h 2236"/>
                <a:gd name="T10" fmla="*/ 810 w 2267"/>
                <a:gd name="T11" fmla="*/ 2236 h 2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7" h="2236">
                  <a:moveTo>
                    <a:pt x="810" y="2236"/>
                  </a:moveTo>
                  <a:cubicBezTo>
                    <a:pt x="342" y="2096"/>
                    <a:pt x="0" y="1659"/>
                    <a:pt x="0" y="1141"/>
                  </a:cubicBezTo>
                  <a:cubicBezTo>
                    <a:pt x="0" y="511"/>
                    <a:pt x="507" y="0"/>
                    <a:pt x="1133" y="0"/>
                  </a:cubicBezTo>
                  <a:cubicBezTo>
                    <a:pt x="1759" y="0"/>
                    <a:pt x="2267" y="511"/>
                    <a:pt x="2267" y="1141"/>
                  </a:cubicBezTo>
                  <a:cubicBezTo>
                    <a:pt x="2267" y="1659"/>
                    <a:pt x="1925" y="2096"/>
                    <a:pt x="1456" y="2236"/>
                  </a:cubicBezTo>
                  <a:lnTo>
                    <a:pt x="810" y="2236"/>
                  </a:lnTo>
                  <a:close/>
                </a:path>
              </a:pathLst>
            </a:custGeom>
            <a:solidFill>
              <a:srgbClr val="199AD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772FA424-C073-4612-B028-9ACFC2044FBE}"/>
                </a:ext>
              </a:extLst>
            </p:cNvPr>
            <p:cNvSpPr/>
            <p:nvPr/>
          </p:nvSpPr>
          <p:spPr>
            <a:xfrm>
              <a:off x="5169880" y="3645226"/>
              <a:ext cx="1732116" cy="1104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Final Takeaways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D45C43C2-A34B-4603-8505-8B0019F4714C}"/>
                </a:ext>
              </a:extLst>
            </p:cNvPr>
            <p:cNvSpPr txBox="1"/>
            <p:nvPr/>
          </p:nvSpPr>
          <p:spPr>
            <a:xfrm>
              <a:off x="3603147" y="3970699"/>
              <a:ext cx="720233" cy="656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01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925A794D-DB0D-4D45-9FC9-6892B089DB96}"/>
                </a:ext>
              </a:extLst>
            </p:cNvPr>
            <p:cNvSpPr txBox="1"/>
            <p:nvPr/>
          </p:nvSpPr>
          <p:spPr>
            <a:xfrm>
              <a:off x="4556672" y="2095318"/>
              <a:ext cx="794628" cy="656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02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924E8514-E73B-457B-9FC8-53EBC5976B08}"/>
                </a:ext>
              </a:extLst>
            </p:cNvPr>
            <p:cNvSpPr txBox="1"/>
            <p:nvPr/>
          </p:nvSpPr>
          <p:spPr>
            <a:xfrm>
              <a:off x="7804691" y="3977121"/>
              <a:ext cx="690072" cy="656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03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sp>
        <p:nvSpPr>
          <p:cNvPr id="40" name="文本框 30">
            <a:extLst>
              <a:ext uri="{FF2B5EF4-FFF2-40B4-BE49-F238E27FC236}">
                <a16:creationId xmlns:a16="http://schemas.microsoft.com/office/drawing/2014/main" id="{4EA39C95-7B96-8085-3B02-F124DDC04F76}"/>
              </a:ext>
            </a:extLst>
          </p:cNvPr>
          <p:cNvSpPr txBox="1"/>
          <p:nvPr/>
        </p:nvSpPr>
        <p:spPr>
          <a:xfrm>
            <a:off x="5781677" y="2416034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eseva One" panose="00000500000000000000" pitchFamily="2" charset="0"/>
                <a:ea typeface="字魂5号-无外润黑体" panose="00000500000000000000" pitchFamily="2" charset="-122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607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:a16="http://schemas.microsoft.com/office/drawing/2014/main" id="{B89B18B9-870C-4646-998D-284D5D6B96C3}"/>
              </a:ext>
            </a:extLst>
          </p:cNvPr>
          <p:cNvSpPr txBox="1"/>
          <p:nvPr/>
        </p:nvSpPr>
        <p:spPr>
          <a:xfrm>
            <a:off x="1244054" y="2981980"/>
            <a:ext cx="79878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595959"/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Thank you for </a:t>
            </a:r>
          </a:p>
          <a:p>
            <a:pPr algn="ctr"/>
            <a:r>
              <a:rPr lang="en-US" altLang="zh-CN" sz="4400" b="1" dirty="0">
                <a:solidFill>
                  <a:srgbClr val="595959"/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listening!</a:t>
            </a:r>
            <a:endParaRPr lang="zh-CN" altLang="en-US" sz="4400" b="1" dirty="0">
              <a:solidFill>
                <a:srgbClr val="595959"/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38897DA8-617D-46D0-B55B-7AB8DBB5214F}"/>
              </a:ext>
            </a:extLst>
          </p:cNvPr>
          <p:cNvSpPr/>
          <p:nvPr/>
        </p:nvSpPr>
        <p:spPr>
          <a:xfrm>
            <a:off x="4304852" y="1896700"/>
            <a:ext cx="1866266" cy="1085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78" y="16267"/>
                </a:moveTo>
                <a:cubicBezTo>
                  <a:pt x="20978" y="15467"/>
                  <a:pt x="20823" y="14933"/>
                  <a:pt x="20357" y="14933"/>
                </a:cubicBezTo>
                <a:cubicBezTo>
                  <a:pt x="20357" y="7200"/>
                  <a:pt x="20357" y="7200"/>
                  <a:pt x="20357" y="7200"/>
                </a:cubicBezTo>
                <a:cubicBezTo>
                  <a:pt x="21600" y="6400"/>
                  <a:pt x="21600" y="6400"/>
                  <a:pt x="21600" y="6400"/>
                </a:cubicBezTo>
                <a:cubicBezTo>
                  <a:pt x="10878" y="0"/>
                  <a:pt x="10878" y="0"/>
                  <a:pt x="10878" y="0"/>
                </a:cubicBezTo>
                <a:cubicBezTo>
                  <a:pt x="0" y="6400"/>
                  <a:pt x="0" y="6400"/>
                  <a:pt x="0" y="6400"/>
                </a:cubicBezTo>
                <a:cubicBezTo>
                  <a:pt x="10878" y="12800"/>
                  <a:pt x="10878" y="12800"/>
                  <a:pt x="10878" y="12800"/>
                </a:cubicBezTo>
                <a:cubicBezTo>
                  <a:pt x="19735" y="7467"/>
                  <a:pt x="19735" y="7467"/>
                  <a:pt x="19735" y="7467"/>
                </a:cubicBezTo>
                <a:cubicBezTo>
                  <a:pt x="19735" y="14933"/>
                  <a:pt x="19735" y="14933"/>
                  <a:pt x="19735" y="14933"/>
                </a:cubicBezTo>
                <a:cubicBezTo>
                  <a:pt x="19424" y="14933"/>
                  <a:pt x="19114" y="15467"/>
                  <a:pt x="19114" y="16267"/>
                </a:cubicBezTo>
                <a:cubicBezTo>
                  <a:pt x="19114" y="16800"/>
                  <a:pt x="19424" y="17067"/>
                  <a:pt x="19580" y="17067"/>
                </a:cubicBezTo>
                <a:cubicBezTo>
                  <a:pt x="19114" y="21600"/>
                  <a:pt x="19114" y="21600"/>
                  <a:pt x="19114" y="21600"/>
                </a:cubicBezTo>
                <a:cubicBezTo>
                  <a:pt x="20978" y="21600"/>
                  <a:pt x="20978" y="21600"/>
                  <a:pt x="20978" y="21600"/>
                </a:cubicBezTo>
                <a:cubicBezTo>
                  <a:pt x="20512" y="17067"/>
                  <a:pt x="20512" y="17067"/>
                  <a:pt x="20512" y="17067"/>
                </a:cubicBezTo>
                <a:cubicBezTo>
                  <a:pt x="20823" y="17067"/>
                  <a:pt x="20978" y="16800"/>
                  <a:pt x="20978" y="16267"/>
                </a:cubicBezTo>
                <a:close/>
                <a:moveTo>
                  <a:pt x="4351" y="11200"/>
                </a:moveTo>
                <a:cubicBezTo>
                  <a:pt x="4351" y="18400"/>
                  <a:pt x="4351" y="18400"/>
                  <a:pt x="4351" y="18400"/>
                </a:cubicBezTo>
                <a:cubicBezTo>
                  <a:pt x="4351" y="20267"/>
                  <a:pt x="7304" y="21600"/>
                  <a:pt x="10878" y="21600"/>
                </a:cubicBezTo>
                <a:cubicBezTo>
                  <a:pt x="14296" y="21600"/>
                  <a:pt x="17249" y="20267"/>
                  <a:pt x="17249" y="18400"/>
                </a:cubicBezTo>
                <a:cubicBezTo>
                  <a:pt x="17249" y="11200"/>
                  <a:pt x="17249" y="11200"/>
                  <a:pt x="17249" y="11200"/>
                </a:cubicBezTo>
                <a:cubicBezTo>
                  <a:pt x="10878" y="14933"/>
                  <a:pt x="10878" y="14933"/>
                  <a:pt x="10878" y="14933"/>
                </a:cubicBezTo>
                <a:lnTo>
                  <a:pt x="4351" y="11200"/>
                </a:lnTo>
                <a:close/>
              </a:path>
            </a:pathLst>
          </a:custGeom>
          <a:solidFill>
            <a:srgbClr val="1671C2"/>
          </a:solidFill>
          <a:ln w="12700" cap="flat">
            <a:noFill/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endParaRPr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022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A300D5C0-5A2D-4566-B462-F779A743D293}"/>
              </a:ext>
            </a:extLst>
          </p:cNvPr>
          <p:cNvCxnSpPr>
            <a:cxnSpLocks/>
          </p:cNvCxnSpPr>
          <p:nvPr/>
        </p:nvCxnSpPr>
        <p:spPr>
          <a:xfrm>
            <a:off x="1877650" y="4758274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4CCB9CA6-03BF-44DF-8B41-9C7248C425E0}"/>
              </a:ext>
            </a:extLst>
          </p:cNvPr>
          <p:cNvCxnSpPr>
            <a:cxnSpLocks/>
          </p:cNvCxnSpPr>
          <p:nvPr/>
        </p:nvCxnSpPr>
        <p:spPr>
          <a:xfrm>
            <a:off x="1877650" y="3147841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ED674280-670A-4570-8D1A-B557603AB6EE}"/>
              </a:ext>
            </a:extLst>
          </p:cNvPr>
          <p:cNvGrpSpPr/>
          <p:nvPr/>
        </p:nvGrpSpPr>
        <p:grpSpPr>
          <a:xfrm>
            <a:off x="2038675" y="3012656"/>
            <a:ext cx="7402909" cy="1785104"/>
            <a:chOff x="2508242" y="2488758"/>
            <a:chExt cx="7402909" cy="1785104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6ADE981A-0C52-4FEA-8366-AF22518F339A}"/>
                </a:ext>
              </a:extLst>
            </p:cNvPr>
            <p:cNvSpPr txBox="1"/>
            <p:nvPr/>
          </p:nvSpPr>
          <p:spPr>
            <a:xfrm>
              <a:off x="3822498" y="3105994"/>
              <a:ext cx="608865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2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Introduction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E0D2056-7B33-43BE-BFF5-073FE32644E0}"/>
                </a:ext>
              </a:extLst>
            </p:cNvPr>
            <p:cNvSpPr txBox="1"/>
            <p:nvPr/>
          </p:nvSpPr>
          <p:spPr>
            <a:xfrm>
              <a:off x="2508242" y="2488758"/>
              <a:ext cx="20118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01.</a:t>
              </a:r>
              <a:endParaRPr lang="zh-CN" altLang="en-US" sz="110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sp>
        <p:nvSpPr>
          <p:cNvPr id="7" name="Freeform 27">
            <a:extLst>
              <a:ext uri="{FF2B5EF4-FFF2-40B4-BE49-F238E27FC236}">
                <a16:creationId xmlns:a16="http://schemas.microsoft.com/office/drawing/2014/main" id="{830170EF-4C39-439F-AC00-A3193987BD97}"/>
              </a:ext>
            </a:extLst>
          </p:cNvPr>
          <p:cNvSpPr/>
          <p:nvPr/>
        </p:nvSpPr>
        <p:spPr>
          <a:xfrm>
            <a:off x="5555311" y="1900088"/>
            <a:ext cx="1068678" cy="1078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92" h="20761" extrusionOk="0">
                <a:moveTo>
                  <a:pt x="20241" y="17586"/>
                </a:moveTo>
                <a:cubicBezTo>
                  <a:pt x="14805" y="12186"/>
                  <a:pt x="14805" y="12186"/>
                  <a:pt x="14805" y="12186"/>
                </a:cubicBezTo>
                <a:cubicBezTo>
                  <a:pt x="14364" y="11748"/>
                  <a:pt x="13923" y="11602"/>
                  <a:pt x="13335" y="11602"/>
                </a:cubicBezTo>
                <a:cubicBezTo>
                  <a:pt x="12160" y="10289"/>
                  <a:pt x="12160" y="10289"/>
                  <a:pt x="12160" y="10289"/>
                </a:cubicBezTo>
                <a:cubicBezTo>
                  <a:pt x="13923" y="7808"/>
                  <a:pt x="13629" y="4159"/>
                  <a:pt x="11278" y="1970"/>
                </a:cubicBezTo>
                <a:cubicBezTo>
                  <a:pt x="8780" y="-657"/>
                  <a:pt x="4519" y="-657"/>
                  <a:pt x="1874" y="1970"/>
                </a:cubicBezTo>
                <a:cubicBezTo>
                  <a:pt x="-624" y="4451"/>
                  <a:pt x="-624" y="8684"/>
                  <a:pt x="1874" y="11311"/>
                </a:cubicBezTo>
                <a:cubicBezTo>
                  <a:pt x="4225" y="13500"/>
                  <a:pt x="7752" y="13792"/>
                  <a:pt x="10396" y="12040"/>
                </a:cubicBezTo>
                <a:cubicBezTo>
                  <a:pt x="11719" y="13354"/>
                  <a:pt x="11719" y="13354"/>
                  <a:pt x="11719" y="13354"/>
                </a:cubicBezTo>
                <a:cubicBezTo>
                  <a:pt x="11719" y="13792"/>
                  <a:pt x="11866" y="14229"/>
                  <a:pt x="12160" y="14667"/>
                </a:cubicBezTo>
                <a:cubicBezTo>
                  <a:pt x="17743" y="20213"/>
                  <a:pt x="17743" y="20213"/>
                  <a:pt x="17743" y="20213"/>
                </a:cubicBezTo>
                <a:cubicBezTo>
                  <a:pt x="18478" y="20943"/>
                  <a:pt x="19654" y="20943"/>
                  <a:pt x="20241" y="20213"/>
                </a:cubicBezTo>
                <a:cubicBezTo>
                  <a:pt x="20976" y="19484"/>
                  <a:pt x="20976" y="18316"/>
                  <a:pt x="20241" y="17586"/>
                </a:cubicBezTo>
                <a:close/>
                <a:moveTo>
                  <a:pt x="10103" y="9997"/>
                </a:moveTo>
                <a:cubicBezTo>
                  <a:pt x="8192" y="11894"/>
                  <a:pt x="5107" y="11894"/>
                  <a:pt x="3196" y="9997"/>
                </a:cubicBezTo>
                <a:cubicBezTo>
                  <a:pt x="1286" y="8100"/>
                  <a:pt x="1286" y="5035"/>
                  <a:pt x="3196" y="3284"/>
                </a:cubicBezTo>
                <a:cubicBezTo>
                  <a:pt x="5107" y="1386"/>
                  <a:pt x="8192" y="1386"/>
                  <a:pt x="10103" y="3284"/>
                </a:cubicBezTo>
                <a:cubicBezTo>
                  <a:pt x="12013" y="5035"/>
                  <a:pt x="12013" y="8100"/>
                  <a:pt x="10103" y="9997"/>
                </a:cubicBezTo>
                <a:close/>
                <a:moveTo>
                  <a:pt x="7164" y="3284"/>
                </a:moveTo>
                <a:cubicBezTo>
                  <a:pt x="5107" y="2846"/>
                  <a:pt x="2756" y="5035"/>
                  <a:pt x="3196" y="7078"/>
                </a:cubicBezTo>
                <a:cubicBezTo>
                  <a:pt x="3490" y="7954"/>
                  <a:pt x="4225" y="8246"/>
                  <a:pt x="4372" y="7954"/>
                </a:cubicBezTo>
                <a:cubicBezTo>
                  <a:pt x="4666" y="7662"/>
                  <a:pt x="4372" y="7224"/>
                  <a:pt x="4372" y="6786"/>
                </a:cubicBezTo>
                <a:cubicBezTo>
                  <a:pt x="4078" y="5473"/>
                  <a:pt x="5547" y="4013"/>
                  <a:pt x="6870" y="4305"/>
                </a:cubicBezTo>
                <a:cubicBezTo>
                  <a:pt x="7311" y="4451"/>
                  <a:pt x="7752" y="4597"/>
                  <a:pt x="8045" y="4451"/>
                </a:cubicBezTo>
                <a:cubicBezTo>
                  <a:pt x="8339" y="4159"/>
                  <a:pt x="7898" y="3429"/>
                  <a:pt x="7164" y="3284"/>
                </a:cubicBezTo>
                <a:close/>
              </a:path>
            </a:pathLst>
          </a:custGeom>
          <a:solidFill>
            <a:srgbClr val="3F3B3A"/>
          </a:solidFill>
          <a:ln w="12700" cap="flat">
            <a:noFill/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endParaRPr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80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05E1E791-B17D-46A7-A8A1-D8017D740AE4}"/>
              </a:ext>
            </a:extLst>
          </p:cNvPr>
          <p:cNvGrpSpPr/>
          <p:nvPr/>
        </p:nvGrpSpPr>
        <p:grpSpPr>
          <a:xfrm>
            <a:off x="3288967" y="431437"/>
            <a:ext cx="7417502" cy="1938992"/>
            <a:chOff x="828459" y="554816"/>
            <a:chExt cx="3714799" cy="1938992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09B56DBD-806E-487C-A195-406670334867}"/>
                </a:ext>
              </a:extLst>
            </p:cNvPr>
            <p:cNvSpPr txBox="1"/>
            <p:nvPr/>
          </p:nvSpPr>
          <p:spPr>
            <a:xfrm>
              <a:off x="929348" y="554816"/>
              <a:ext cx="361391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Energy Management and Audits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86758E49-069F-453C-A786-D1CC18FF23B6}"/>
                </a:ext>
              </a:extLst>
            </p:cNvPr>
            <p:cNvCxnSpPr>
              <a:cxnSpLocks/>
            </p:cNvCxnSpPr>
            <p:nvPr/>
          </p:nvCxnSpPr>
          <p:spPr>
            <a:xfrm>
              <a:off x="828459" y="1193668"/>
              <a:ext cx="3714799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id="{B0CC7F24-6AA9-4B0E-B46D-6CB176C23CF3}"/>
              </a:ext>
            </a:extLst>
          </p:cNvPr>
          <p:cNvSpPr/>
          <p:nvPr/>
        </p:nvSpPr>
        <p:spPr bwMode="auto">
          <a:xfrm>
            <a:off x="4737161" y="1310162"/>
            <a:ext cx="6748391" cy="511640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2200" dirty="0">
                <a:latin typeface="Times New Roman" panose="02020603050405020304" pitchFamily="18" charset="0"/>
                <a:ea typeface="字魂5号-无外润黑体" panose="00000500000000000000" pitchFamily="2" charset="-122"/>
                <a:cs typeface="Times New Roman" panose="02020603050405020304" pitchFamily="18" charset="0"/>
              </a:rPr>
              <a:t>Energy audits are an integral part of energy management systems.</a:t>
            </a:r>
          </a:p>
          <a:p>
            <a:pPr>
              <a:lnSpc>
                <a:spcPct val="150000"/>
              </a:lnSpc>
              <a:defRPr/>
            </a:pPr>
            <a:endParaRPr lang="en-US" altLang="zh-CN" sz="2200" dirty="0"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Energy audits are a method to decrease energy consumption and increase energy efficiency without disrupting the output or quality of life of the audited establishment.</a:t>
            </a:r>
          </a:p>
          <a:p>
            <a:pPr>
              <a:lnSpc>
                <a:spcPct val="150000"/>
              </a:lnSpc>
              <a:defRPr/>
            </a:pPr>
            <a:endParaRPr lang="en-US" altLang="zh-CN" sz="2200" dirty="0">
              <a:latin typeface="Times New Roman" panose="02020603050405020304" pitchFamily="18" charset="0"/>
              <a:ea typeface="字魂5号-无外润黑体" panose="00000500000000000000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2200" dirty="0">
                <a:latin typeface="Times New Roman" panose="02020603050405020304" pitchFamily="18" charset="0"/>
                <a:ea typeface="字魂5号-无外润黑体" panose="00000500000000000000" pitchFamily="2" charset="-122"/>
              </a:rPr>
              <a:t>Energy audits aim to improve energy efficiency, decrease energy consumption and greenhouse gasses.</a:t>
            </a:r>
            <a:r>
              <a:rPr lang="en-US" altLang="zh-CN" sz="2200" dirty="0">
                <a:latin typeface="Yeseva One" panose="00000500000000000000" pitchFamily="2" charset="0"/>
                <a:ea typeface="字魂5号-无外润黑体" panose="00000500000000000000" pitchFamily="2" charset="-122"/>
              </a:rPr>
              <a:t> </a:t>
            </a:r>
            <a:endParaRPr lang="zh-CN" altLang="en-US" sz="2200" dirty="0"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7C5A2F9-5B69-8A1E-DE05-BAADC701A8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5" y="1279821"/>
            <a:ext cx="4346860" cy="450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41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1">
            <a:extLst>
              <a:ext uri="{FF2B5EF4-FFF2-40B4-BE49-F238E27FC236}">
                <a16:creationId xmlns:a16="http://schemas.microsoft.com/office/drawing/2014/main" id="{61029627-6F1F-5E4F-0885-3E0220B5FC8F}"/>
              </a:ext>
            </a:extLst>
          </p:cNvPr>
          <p:cNvGrpSpPr/>
          <p:nvPr/>
        </p:nvGrpSpPr>
        <p:grpSpPr>
          <a:xfrm>
            <a:off x="3502712" y="686902"/>
            <a:ext cx="7177126" cy="750862"/>
            <a:chOff x="798051" y="647498"/>
            <a:chExt cx="4273133" cy="253208"/>
          </a:xfrm>
        </p:grpSpPr>
        <p:sp>
          <p:nvSpPr>
            <p:cNvPr id="10" name="文本框 2">
              <a:extLst>
                <a:ext uri="{FF2B5EF4-FFF2-40B4-BE49-F238E27FC236}">
                  <a16:creationId xmlns:a16="http://schemas.microsoft.com/office/drawing/2014/main" id="{1D5A64B7-C010-EA87-DC52-3D1ABDF052B3}"/>
                </a:ext>
              </a:extLst>
            </p:cNvPr>
            <p:cNvSpPr txBox="1"/>
            <p:nvPr/>
          </p:nvSpPr>
          <p:spPr>
            <a:xfrm>
              <a:off x="1076710" y="647498"/>
              <a:ext cx="3994474" cy="238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Rafidia Hospital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12" name="直接连接符 4">
              <a:extLst>
                <a:ext uri="{FF2B5EF4-FFF2-40B4-BE49-F238E27FC236}">
                  <a16:creationId xmlns:a16="http://schemas.microsoft.com/office/drawing/2014/main" id="{22FEE2C5-62DC-D4CF-A101-D07790995EA4}"/>
                </a:ext>
              </a:extLst>
            </p:cNvPr>
            <p:cNvCxnSpPr>
              <a:cxnSpLocks/>
            </p:cNvCxnSpPr>
            <p:nvPr/>
          </p:nvCxnSpPr>
          <p:spPr>
            <a:xfrm>
              <a:off x="798051" y="900706"/>
              <a:ext cx="2428456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D465138-606F-3E1B-3DAD-E430901C63A9}"/>
              </a:ext>
            </a:extLst>
          </p:cNvPr>
          <p:cNvSpPr/>
          <p:nvPr/>
        </p:nvSpPr>
        <p:spPr>
          <a:xfrm>
            <a:off x="-18262" y="4399526"/>
            <a:ext cx="12204000" cy="72000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" name="Teardrop 2">
            <a:extLst>
              <a:ext uri="{FF2B5EF4-FFF2-40B4-BE49-F238E27FC236}">
                <a16:creationId xmlns:a16="http://schemas.microsoft.com/office/drawing/2014/main" id="{1EF061AC-6EDC-107C-4853-D70DBB411CCE}"/>
              </a:ext>
            </a:extLst>
          </p:cNvPr>
          <p:cNvSpPr/>
          <p:nvPr/>
        </p:nvSpPr>
        <p:spPr>
          <a:xfrm rot="18900000">
            <a:off x="2097932" y="2453973"/>
            <a:ext cx="1620000" cy="1620000"/>
          </a:xfrm>
          <a:prstGeom prst="teardrop">
            <a:avLst>
              <a:gd name="adj" fmla="val 133882"/>
            </a:avLst>
          </a:prstGeom>
          <a:solidFill>
            <a:schemeClr val="accent5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highlight>
                <a:srgbClr val="199ADD"/>
              </a:highlight>
            </a:endParaRPr>
          </a:p>
        </p:txBody>
      </p:sp>
      <p:sp>
        <p:nvSpPr>
          <p:cNvPr id="7" name="Teardrop 6">
            <a:extLst>
              <a:ext uri="{FF2B5EF4-FFF2-40B4-BE49-F238E27FC236}">
                <a16:creationId xmlns:a16="http://schemas.microsoft.com/office/drawing/2014/main" id="{22294315-995E-C36F-BF05-831E19161DE9}"/>
              </a:ext>
            </a:extLst>
          </p:cNvPr>
          <p:cNvSpPr/>
          <p:nvPr/>
        </p:nvSpPr>
        <p:spPr>
          <a:xfrm rot="18900000">
            <a:off x="4713868" y="2624823"/>
            <a:ext cx="1440000" cy="1440000"/>
          </a:xfrm>
          <a:prstGeom prst="teardrop">
            <a:avLst>
              <a:gd name="adj" fmla="val 133882"/>
            </a:avLst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Teardrop 7">
            <a:extLst>
              <a:ext uri="{FF2B5EF4-FFF2-40B4-BE49-F238E27FC236}">
                <a16:creationId xmlns:a16="http://schemas.microsoft.com/office/drawing/2014/main" id="{8CD89FC1-04A8-B0DA-10C0-56B5B6C01551}"/>
              </a:ext>
            </a:extLst>
          </p:cNvPr>
          <p:cNvSpPr/>
          <p:nvPr/>
        </p:nvSpPr>
        <p:spPr>
          <a:xfrm rot="18900000">
            <a:off x="7274485" y="2888532"/>
            <a:ext cx="1260000" cy="1260000"/>
          </a:xfrm>
          <a:prstGeom prst="teardrop">
            <a:avLst>
              <a:gd name="adj" fmla="val 133882"/>
            </a:avLst>
          </a:prstGeom>
          <a:solidFill>
            <a:schemeClr val="accent6">
              <a:lumMod val="60000"/>
              <a:lumOff val="4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4" name="Teardrop 13">
            <a:extLst>
              <a:ext uri="{FF2B5EF4-FFF2-40B4-BE49-F238E27FC236}">
                <a16:creationId xmlns:a16="http://schemas.microsoft.com/office/drawing/2014/main" id="{D364C6F3-9E11-A324-B96E-C49D3E2597E8}"/>
              </a:ext>
            </a:extLst>
          </p:cNvPr>
          <p:cNvSpPr/>
          <p:nvPr/>
        </p:nvSpPr>
        <p:spPr>
          <a:xfrm rot="18900000">
            <a:off x="9869974" y="3105811"/>
            <a:ext cx="1080000" cy="1080000"/>
          </a:xfrm>
          <a:prstGeom prst="teardrop">
            <a:avLst>
              <a:gd name="adj" fmla="val 133882"/>
            </a:avLst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C7D80D-74B8-BF48-AB75-DA485604BFE5}"/>
              </a:ext>
            </a:extLst>
          </p:cNvPr>
          <p:cNvSpPr txBox="1"/>
          <p:nvPr/>
        </p:nvSpPr>
        <p:spPr>
          <a:xfrm>
            <a:off x="4558691" y="4900887"/>
            <a:ext cx="16998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 number of beds in the hospital is 212.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4B8B7B-4922-8902-16D5-E664742FA4F1}"/>
              </a:ext>
            </a:extLst>
          </p:cNvPr>
          <p:cNvSpPr txBox="1"/>
          <p:nvPr/>
        </p:nvSpPr>
        <p:spPr>
          <a:xfrm>
            <a:off x="7059372" y="4900887"/>
            <a:ext cx="1699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hospital has an occupancy rate of 100%.</a:t>
            </a:r>
          </a:p>
          <a:p>
            <a:pPr algn="ct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226F9B3-6822-54F7-9A14-6478F0EF7897}"/>
              </a:ext>
            </a:extLst>
          </p:cNvPr>
          <p:cNvSpPr txBox="1"/>
          <p:nvPr/>
        </p:nvSpPr>
        <p:spPr>
          <a:xfrm>
            <a:off x="9560053" y="4725067"/>
            <a:ext cx="18122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The hospital ha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 an emergency department, a general operation department, and a specialized surgery department 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FBA069-FC46-2307-0BB3-5F1F1BB9069D}"/>
              </a:ext>
            </a:extLst>
          </p:cNvPr>
          <p:cNvSpPr/>
          <p:nvPr/>
        </p:nvSpPr>
        <p:spPr>
          <a:xfrm>
            <a:off x="2760109" y="4292504"/>
            <a:ext cx="266798" cy="266798"/>
          </a:xfrm>
          <a:prstGeom prst="ellipse">
            <a:avLst/>
          </a:prstGeom>
          <a:solidFill>
            <a:srgbClr val="199ADD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AF7C4A6-089A-E255-22A4-461C45D65B64}"/>
              </a:ext>
            </a:extLst>
          </p:cNvPr>
          <p:cNvSpPr/>
          <p:nvPr/>
        </p:nvSpPr>
        <p:spPr>
          <a:xfrm>
            <a:off x="5265598" y="4292504"/>
            <a:ext cx="266798" cy="266798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0519C92-4360-BB31-D9E1-B097F66EAC2C}"/>
              </a:ext>
            </a:extLst>
          </p:cNvPr>
          <p:cNvSpPr/>
          <p:nvPr/>
        </p:nvSpPr>
        <p:spPr>
          <a:xfrm>
            <a:off x="7771087" y="4292504"/>
            <a:ext cx="266798" cy="26679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28FD786-61D7-1619-860C-569343B22DF1}"/>
              </a:ext>
            </a:extLst>
          </p:cNvPr>
          <p:cNvSpPr/>
          <p:nvPr/>
        </p:nvSpPr>
        <p:spPr>
          <a:xfrm>
            <a:off x="10276575" y="4292505"/>
            <a:ext cx="266798" cy="266798"/>
          </a:xfrm>
          <a:prstGeom prst="ellipse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Heart 17">
            <a:extLst>
              <a:ext uri="{FF2B5EF4-FFF2-40B4-BE49-F238E27FC236}">
                <a16:creationId xmlns:a16="http://schemas.microsoft.com/office/drawing/2014/main" id="{48EF12F8-23C4-0494-0813-62FE052597F6}"/>
              </a:ext>
            </a:extLst>
          </p:cNvPr>
          <p:cNvSpPr/>
          <p:nvPr/>
        </p:nvSpPr>
        <p:spPr>
          <a:xfrm>
            <a:off x="2646180" y="3138472"/>
            <a:ext cx="465647" cy="456551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ounded Rectangle 25">
            <a:extLst>
              <a:ext uri="{FF2B5EF4-FFF2-40B4-BE49-F238E27FC236}">
                <a16:creationId xmlns:a16="http://schemas.microsoft.com/office/drawing/2014/main" id="{3D910CB0-4281-1D82-0FDB-34CBB59544F3}"/>
              </a:ext>
            </a:extLst>
          </p:cNvPr>
          <p:cNvSpPr/>
          <p:nvPr/>
        </p:nvSpPr>
        <p:spPr>
          <a:xfrm>
            <a:off x="10205288" y="3459973"/>
            <a:ext cx="462276" cy="38960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id="{5F44B838-F32F-D891-C046-79522AD7988E}"/>
              </a:ext>
            </a:extLst>
          </p:cNvPr>
          <p:cNvSpPr/>
          <p:nvPr/>
        </p:nvSpPr>
        <p:spPr>
          <a:xfrm rot="2942052">
            <a:off x="5168449" y="3175560"/>
            <a:ext cx="429704" cy="457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6" name="그룹 6">
            <a:extLst>
              <a:ext uri="{FF2B5EF4-FFF2-40B4-BE49-F238E27FC236}">
                <a16:creationId xmlns:a16="http://schemas.microsoft.com/office/drawing/2014/main" id="{64D009FE-8792-975B-2BA8-91B0CE6121C2}"/>
              </a:ext>
            </a:extLst>
          </p:cNvPr>
          <p:cNvGrpSpPr/>
          <p:nvPr/>
        </p:nvGrpSpPr>
        <p:grpSpPr>
          <a:xfrm>
            <a:off x="-18262" y="1687335"/>
            <a:ext cx="2578360" cy="645224"/>
            <a:chOff x="3837" y="1628802"/>
            <a:chExt cx="2726778" cy="579649"/>
          </a:xfrm>
          <a:solidFill>
            <a:schemeClr val="accent6"/>
          </a:solidFill>
        </p:grpSpPr>
        <p:sp>
          <p:nvSpPr>
            <p:cNvPr id="37" name="Round Same Side Corner Rectangle 9">
              <a:extLst>
                <a:ext uri="{FF2B5EF4-FFF2-40B4-BE49-F238E27FC236}">
                  <a16:creationId xmlns:a16="http://schemas.microsoft.com/office/drawing/2014/main" id="{B656FBB4-3DC7-9903-78E9-91E5BFA196F2}"/>
                </a:ext>
              </a:extLst>
            </p:cNvPr>
            <p:cNvSpPr/>
            <p:nvPr/>
          </p:nvSpPr>
          <p:spPr>
            <a:xfrm rot="5400000">
              <a:off x="414657" y="1217982"/>
              <a:ext cx="579649" cy="14012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38" name="Round Same Side Corner Rectangle 11">
              <a:extLst>
                <a:ext uri="{FF2B5EF4-FFF2-40B4-BE49-F238E27FC236}">
                  <a16:creationId xmlns:a16="http://schemas.microsoft.com/office/drawing/2014/main" id="{13E23F97-73D1-CC8C-4981-7D9F6FEBEE46}"/>
                </a:ext>
              </a:extLst>
            </p:cNvPr>
            <p:cNvSpPr/>
            <p:nvPr/>
          </p:nvSpPr>
          <p:spPr>
            <a:xfrm rot="5400000">
              <a:off x="437479" y="1263872"/>
              <a:ext cx="442225" cy="130950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39" name="Round Same Side Corner Rectangle 12">
              <a:extLst>
                <a:ext uri="{FF2B5EF4-FFF2-40B4-BE49-F238E27FC236}">
                  <a16:creationId xmlns:a16="http://schemas.microsoft.com/office/drawing/2014/main" id="{8CD50F55-3A7D-E1D4-EF40-3A400D28FC72}"/>
                </a:ext>
              </a:extLst>
            </p:cNvPr>
            <p:cNvSpPr/>
            <p:nvPr/>
          </p:nvSpPr>
          <p:spPr>
            <a:xfrm rot="5400000">
              <a:off x="1308847" y="1839861"/>
              <a:ext cx="221112" cy="15753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A4D574D-44F2-09DD-FFE2-6DFC2C81B7A6}"/>
                </a:ext>
              </a:extLst>
            </p:cNvPr>
            <p:cNvGrpSpPr/>
            <p:nvPr/>
          </p:nvGrpSpPr>
          <p:grpSpPr>
            <a:xfrm>
              <a:off x="1498169" y="1884394"/>
              <a:ext cx="1232446" cy="68463"/>
              <a:chOff x="3275856" y="2518047"/>
              <a:chExt cx="1944192" cy="108001"/>
            </a:xfrm>
            <a:grpFill/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6D8E52C-1B4E-0FBB-B357-0C415C067C0B}"/>
                  </a:ext>
                </a:extLst>
              </p:cNvPr>
              <p:cNvSpPr/>
              <p:nvPr/>
            </p:nvSpPr>
            <p:spPr>
              <a:xfrm>
                <a:off x="3275856" y="2518047"/>
                <a:ext cx="1728192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3" name="Right Triangle 42">
                <a:extLst>
                  <a:ext uri="{FF2B5EF4-FFF2-40B4-BE49-F238E27FC236}">
                    <a16:creationId xmlns:a16="http://schemas.microsoft.com/office/drawing/2014/main" id="{D593E66D-1BFC-B2CF-025E-F4F226D40030}"/>
                  </a:ext>
                </a:extLst>
              </p:cNvPr>
              <p:cNvSpPr/>
              <p:nvPr/>
            </p:nvSpPr>
            <p:spPr>
              <a:xfrm rot="5400000">
                <a:off x="5058048" y="2464048"/>
                <a:ext cx="108000" cy="216000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/>
              </a:p>
            </p:txBody>
          </p:sp>
        </p:grpSp>
        <p:sp>
          <p:nvSpPr>
            <p:cNvPr id="41" name="Round Same Side Corner Rectangle 16">
              <a:extLst>
                <a:ext uri="{FF2B5EF4-FFF2-40B4-BE49-F238E27FC236}">
                  <a16:creationId xmlns:a16="http://schemas.microsoft.com/office/drawing/2014/main" id="{701125CE-7F46-6735-F7E3-0BB6A259F9F8}"/>
                </a:ext>
              </a:extLst>
            </p:cNvPr>
            <p:cNvSpPr/>
            <p:nvPr/>
          </p:nvSpPr>
          <p:spPr>
            <a:xfrm rot="5400000">
              <a:off x="561835" y="1402946"/>
              <a:ext cx="359752" cy="10313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44" name="Oval 47">
            <a:extLst>
              <a:ext uri="{FF2B5EF4-FFF2-40B4-BE49-F238E27FC236}">
                <a16:creationId xmlns:a16="http://schemas.microsoft.com/office/drawing/2014/main" id="{44F292A1-79E1-35F6-75FF-15D59E65B54B}"/>
              </a:ext>
            </a:extLst>
          </p:cNvPr>
          <p:cNvSpPr>
            <a:spLocks noChangeAspect="1"/>
          </p:cNvSpPr>
          <p:nvPr/>
        </p:nvSpPr>
        <p:spPr>
          <a:xfrm>
            <a:off x="7668330" y="3239823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9B1161B-4795-4866-657C-6D575306A3D8}"/>
              </a:ext>
            </a:extLst>
          </p:cNvPr>
          <p:cNvSpPr txBox="1"/>
          <p:nvPr/>
        </p:nvSpPr>
        <p:spPr>
          <a:xfrm>
            <a:off x="2043584" y="4695274"/>
            <a:ext cx="16998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Built in 1976, it is one of the largest hospitals in the entire West Bank, providing services to an estimated population of 500,000</a:t>
            </a:r>
          </a:p>
        </p:txBody>
      </p:sp>
    </p:spTree>
    <p:extLst>
      <p:ext uri="{BB962C8B-B14F-4D97-AF65-F5344CB8AC3E}">
        <p14:creationId xmlns:p14="http://schemas.microsoft.com/office/powerpoint/2010/main" val="87266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22E9CD77-E7DB-4297-BCBF-CC25B1946FA2}"/>
              </a:ext>
            </a:extLst>
          </p:cNvPr>
          <p:cNvCxnSpPr>
            <a:cxnSpLocks/>
          </p:cNvCxnSpPr>
          <p:nvPr/>
        </p:nvCxnSpPr>
        <p:spPr>
          <a:xfrm>
            <a:off x="1909400" y="4758274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965B034C-93F7-4932-9748-3ACEC4CEAADF}"/>
              </a:ext>
            </a:extLst>
          </p:cNvPr>
          <p:cNvCxnSpPr>
            <a:cxnSpLocks/>
          </p:cNvCxnSpPr>
          <p:nvPr/>
        </p:nvCxnSpPr>
        <p:spPr>
          <a:xfrm>
            <a:off x="1909400" y="3147841"/>
            <a:ext cx="8424000" cy="0"/>
          </a:xfrm>
          <a:prstGeom prst="line">
            <a:avLst/>
          </a:prstGeom>
          <a:ln w="15875">
            <a:solidFill>
              <a:srgbClr val="3F3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E7C35F18-8987-4A22-9F65-AEB9839EF4C0}"/>
              </a:ext>
            </a:extLst>
          </p:cNvPr>
          <p:cNvGrpSpPr/>
          <p:nvPr/>
        </p:nvGrpSpPr>
        <p:grpSpPr>
          <a:xfrm>
            <a:off x="2070425" y="3012656"/>
            <a:ext cx="8051150" cy="1785104"/>
            <a:chOff x="2508242" y="2488758"/>
            <a:chExt cx="8051150" cy="1785104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BCF1FD45-B7DF-4DC9-9BC3-F90B79E4F31E}"/>
                </a:ext>
              </a:extLst>
            </p:cNvPr>
            <p:cNvSpPr txBox="1"/>
            <p:nvPr/>
          </p:nvSpPr>
          <p:spPr>
            <a:xfrm>
              <a:off x="4470739" y="3027367"/>
              <a:ext cx="60886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Methodology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03815746-AC31-48B3-8D23-B107A8D08860}"/>
                </a:ext>
              </a:extLst>
            </p:cNvPr>
            <p:cNvSpPr txBox="1"/>
            <p:nvPr/>
          </p:nvSpPr>
          <p:spPr>
            <a:xfrm>
              <a:off x="2508242" y="2488758"/>
              <a:ext cx="20118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0" dirty="0"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02.</a:t>
              </a:r>
              <a:endParaRPr lang="zh-CN" altLang="en-US" sz="11000" dirty="0"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</p:grpSp>
      <p:sp>
        <p:nvSpPr>
          <p:cNvPr id="37" name="Freeform 14">
            <a:extLst>
              <a:ext uri="{FF2B5EF4-FFF2-40B4-BE49-F238E27FC236}">
                <a16:creationId xmlns:a16="http://schemas.microsoft.com/office/drawing/2014/main" id="{6AF5F6AF-5BBC-4206-8233-071A55246DE4}"/>
              </a:ext>
            </a:extLst>
          </p:cNvPr>
          <p:cNvSpPr/>
          <p:nvPr/>
        </p:nvSpPr>
        <p:spPr>
          <a:xfrm>
            <a:off x="5566970" y="1917892"/>
            <a:ext cx="1108861" cy="1039289"/>
          </a:xfrm>
          <a:custGeom>
            <a:avLst/>
            <a:gdLst>
              <a:gd name="connsiteX0" fmla="*/ 388426 w 607282"/>
              <a:gd name="connsiteY0" fmla="*/ 385710 h 569180"/>
              <a:gd name="connsiteX1" fmla="*/ 431276 w 607282"/>
              <a:gd name="connsiteY1" fmla="*/ 385710 h 569180"/>
              <a:gd name="connsiteX2" fmla="*/ 431276 w 607282"/>
              <a:gd name="connsiteY2" fmla="*/ 438433 h 569180"/>
              <a:gd name="connsiteX3" fmla="*/ 522771 w 607282"/>
              <a:gd name="connsiteY3" fmla="*/ 529738 h 569180"/>
              <a:gd name="connsiteX4" fmla="*/ 522771 w 607282"/>
              <a:gd name="connsiteY4" fmla="*/ 559964 h 569180"/>
              <a:gd name="connsiteX5" fmla="*/ 492483 w 607282"/>
              <a:gd name="connsiteY5" fmla="*/ 559964 h 569180"/>
              <a:gd name="connsiteX6" fmla="*/ 431276 w 607282"/>
              <a:gd name="connsiteY6" fmla="*/ 498941 h 569180"/>
              <a:gd name="connsiteX7" fmla="*/ 431276 w 607282"/>
              <a:gd name="connsiteY7" fmla="*/ 547771 h 569180"/>
              <a:gd name="connsiteX8" fmla="*/ 409822 w 607282"/>
              <a:gd name="connsiteY8" fmla="*/ 569180 h 569180"/>
              <a:gd name="connsiteX9" fmla="*/ 388426 w 607282"/>
              <a:gd name="connsiteY9" fmla="*/ 547771 h 569180"/>
              <a:gd name="connsiteX10" fmla="*/ 388426 w 607282"/>
              <a:gd name="connsiteY10" fmla="*/ 498941 h 569180"/>
              <a:gd name="connsiteX11" fmla="*/ 327276 w 607282"/>
              <a:gd name="connsiteY11" fmla="*/ 559964 h 569180"/>
              <a:gd name="connsiteX12" fmla="*/ 296988 w 607282"/>
              <a:gd name="connsiteY12" fmla="*/ 559964 h 569180"/>
              <a:gd name="connsiteX13" fmla="*/ 296988 w 607282"/>
              <a:gd name="connsiteY13" fmla="*/ 529738 h 569180"/>
              <a:gd name="connsiteX14" fmla="*/ 296931 w 607282"/>
              <a:gd name="connsiteY14" fmla="*/ 529738 h 569180"/>
              <a:gd name="connsiteX15" fmla="*/ 388426 w 607282"/>
              <a:gd name="connsiteY15" fmla="*/ 438433 h 569180"/>
              <a:gd name="connsiteX16" fmla="*/ 388426 w 607282"/>
              <a:gd name="connsiteY16" fmla="*/ 434597 h 569180"/>
              <a:gd name="connsiteX17" fmla="*/ 38140 w 607282"/>
              <a:gd name="connsiteY17" fmla="*/ 145929 h 569180"/>
              <a:gd name="connsiteX18" fmla="*/ 38255 w 607282"/>
              <a:gd name="connsiteY18" fmla="*/ 145929 h 569180"/>
              <a:gd name="connsiteX19" fmla="*/ 66358 w 607282"/>
              <a:gd name="connsiteY19" fmla="*/ 145929 h 569180"/>
              <a:gd name="connsiteX20" fmla="*/ 68767 w 607282"/>
              <a:gd name="connsiteY20" fmla="*/ 161160 h 569180"/>
              <a:gd name="connsiteX21" fmla="*/ 76453 w 607282"/>
              <a:gd name="connsiteY21" fmla="*/ 208857 h 569180"/>
              <a:gd name="connsiteX22" fmla="*/ 82589 w 607282"/>
              <a:gd name="connsiteY22" fmla="*/ 246763 h 569180"/>
              <a:gd name="connsiteX23" fmla="*/ 92684 w 607282"/>
              <a:gd name="connsiteY23" fmla="*/ 246763 h 569180"/>
              <a:gd name="connsiteX24" fmla="*/ 99222 w 607282"/>
              <a:gd name="connsiteY24" fmla="*/ 172898 h 569180"/>
              <a:gd name="connsiteX25" fmla="*/ 91594 w 607282"/>
              <a:gd name="connsiteY25" fmla="*/ 145929 h 569180"/>
              <a:gd name="connsiteX26" fmla="*/ 136502 w 607282"/>
              <a:gd name="connsiteY26" fmla="*/ 145929 h 569180"/>
              <a:gd name="connsiteX27" fmla="*/ 128874 w 607282"/>
              <a:gd name="connsiteY27" fmla="*/ 172898 h 569180"/>
              <a:gd name="connsiteX28" fmla="*/ 135355 w 607282"/>
              <a:gd name="connsiteY28" fmla="*/ 246763 h 569180"/>
              <a:gd name="connsiteX29" fmla="*/ 145507 w 607282"/>
              <a:gd name="connsiteY29" fmla="*/ 246763 h 569180"/>
              <a:gd name="connsiteX30" fmla="*/ 153192 w 607282"/>
              <a:gd name="connsiteY30" fmla="*/ 198780 h 569180"/>
              <a:gd name="connsiteX31" fmla="*/ 161738 w 607282"/>
              <a:gd name="connsiteY31" fmla="*/ 145929 h 569180"/>
              <a:gd name="connsiteX32" fmla="*/ 336094 w 607282"/>
              <a:gd name="connsiteY32" fmla="*/ 145929 h 569180"/>
              <a:gd name="connsiteX33" fmla="*/ 374349 w 607282"/>
              <a:gd name="connsiteY33" fmla="*/ 184121 h 569180"/>
              <a:gd name="connsiteX34" fmla="*/ 336094 w 607282"/>
              <a:gd name="connsiteY34" fmla="*/ 222256 h 569180"/>
              <a:gd name="connsiteX35" fmla="*/ 189841 w 607282"/>
              <a:gd name="connsiteY35" fmla="*/ 222256 h 569180"/>
              <a:gd name="connsiteX36" fmla="*/ 189841 w 607282"/>
              <a:gd name="connsiteY36" fmla="*/ 298011 h 569180"/>
              <a:gd name="connsiteX37" fmla="*/ 189841 w 607282"/>
              <a:gd name="connsiteY37" fmla="*/ 365807 h 569180"/>
              <a:gd name="connsiteX38" fmla="*/ 189841 w 607282"/>
              <a:gd name="connsiteY38" fmla="*/ 528081 h 569180"/>
              <a:gd name="connsiteX39" fmla="*/ 151586 w 607282"/>
              <a:gd name="connsiteY39" fmla="*/ 566216 h 569180"/>
              <a:gd name="connsiteX40" fmla="*/ 114019 w 607282"/>
              <a:gd name="connsiteY40" fmla="*/ 535239 h 569180"/>
              <a:gd name="connsiteX41" fmla="*/ 76453 w 607282"/>
              <a:gd name="connsiteY41" fmla="*/ 566216 h 569180"/>
              <a:gd name="connsiteX42" fmla="*/ 38255 w 607282"/>
              <a:gd name="connsiteY42" fmla="*/ 528081 h 569180"/>
              <a:gd name="connsiteX43" fmla="*/ 38255 w 607282"/>
              <a:gd name="connsiteY43" fmla="*/ 384874 h 569180"/>
              <a:gd name="connsiteX44" fmla="*/ 0 w 607282"/>
              <a:gd name="connsiteY44" fmla="*/ 346739 h 569180"/>
              <a:gd name="connsiteX45" fmla="*/ 0 w 607282"/>
              <a:gd name="connsiteY45" fmla="*/ 184121 h 569180"/>
              <a:gd name="connsiteX46" fmla="*/ 38140 w 607282"/>
              <a:gd name="connsiteY46" fmla="*/ 145929 h 569180"/>
              <a:gd name="connsiteX47" fmla="*/ 545532 w 607282"/>
              <a:gd name="connsiteY47" fmla="*/ 89195 h 569180"/>
              <a:gd name="connsiteX48" fmla="*/ 587343 w 607282"/>
              <a:gd name="connsiteY48" fmla="*/ 89195 h 569180"/>
              <a:gd name="connsiteX49" fmla="*/ 587343 w 607282"/>
              <a:gd name="connsiteY49" fmla="*/ 124061 h 569180"/>
              <a:gd name="connsiteX50" fmla="*/ 587228 w 607282"/>
              <a:gd name="connsiteY50" fmla="*/ 124061 h 569180"/>
              <a:gd name="connsiteX51" fmla="*/ 587343 w 607282"/>
              <a:gd name="connsiteY51" fmla="*/ 324787 h 569180"/>
              <a:gd name="connsiteX52" fmla="*/ 541403 w 607282"/>
              <a:gd name="connsiteY52" fmla="*/ 370989 h 569180"/>
              <a:gd name="connsiteX53" fmla="*/ 278325 w 607282"/>
              <a:gd name="connsiteY53" fmla="*/ 370531 h 569180"/>
              <a:gd name="connsiteX54" fmla="*/ 233131 w 607282"/>
              <a:gd name="connsiteY54" fmla="*/ 331027 h 569180"/>
              <a:gd name="connsiteX55" fmla="*/ 232729 w 607282"/>
              <a:gd name="connsiteY55" fmla="*/ 233012 h 569180"/>
              <a:gd name="connsiteX56" fmla="*/ 272475 w 607282"/>
              <a:gd name="connsiteY56" fmla="*/ 233012 h 569180"/>
              <a:gd name="connsiteX57" fmla="*/ 272475 w 607282"/>
              <a:gd name="connsiteY57" fmla="*/ 330340 h 569180"/>
              <a:gd name="connsiteX58" fmla="*/ 545532 w 607282"/>
              <a:gd name="connsiteY58" fmla="*/ 329997 h 569180"/>
              <a:gd name="connsiteX59" fmla="*/ 545532 w 607282"/>
              <a:gd name="connsiteY59" fmla="*/ 124061 h 569180"/>
              <a:gd name="connsiteX60" fmla="*/ 231948 w 607282"/>
              <a:gd name="connsiteY60" fmla="*/ 89124 h 569180"/>
              <a:gd name="connsiteX61" fmla="*/ 273793 w 607282"/>
              <a:gd name="connsiteY61" fmla="*/ 89124 h 569180"/>
              <a:gd name="connsiteX62" fmla="*/ 273793 w 607282"/>
              <a:gd name="connsiteY62" fmla="*/ 135062 h 569180"/>
              <a:gd name="connsiteX63" fmla="*/ 272240 w 607282"/>
              <a:gd name="connsiteY63" fmla="*/ 135062 h 569180"/>
              <a:gd name="connsiteX64" fmla="*/ 233571 w 607282"/>
              <a:gd name="connsiteY64" fmla="*/ 135062 h 569180"/>
              <a:gd name="connsiteX65" fmla="*/ 231948 w 607282"/>
              <a:gd name="connsiteY65" fmla="*/ 135062 h 569180"/>
              <a:gd name="connsiteX66" fmla="*/ 409822 w 607282"/>
              <a:gd name="connsiteY66" fmla="*/ 10232 h 569180"/>
              <a:gd name="connsiteX67" fmla="*/ 437925 w 607282"/>
              <a:gd name="connsiteY67" fmla="*/ 35771 h 569180"/>
              <a:gd name="connsiteX68" fmla="*/ 447503 w 607282"/>
              <a:gd name="connsiteY68" fmla="*/ 35771 h 569180"/>
              <a:gd name="connsiteX69" fmla="*/ 578958 w 607282"/>
              <a:gd name="connsiteY69" fmla="*/ 35828 h 569180"/>
              <a:gd name="connsiteX70" fmla="*/ 593009 w 607282"/>
              <a:gd name="connsiteY70" fmla="*/ 37031 h 569180"/>
              <a:gd name="connsiteX71" fmla="*/ 607233 w 607282"/>
              <a:gd name="connsiteY71" fmla="*/ 57874 h 569180"/>
              <a:gd name="connsiteX72" fmla="*/ 587159 w 607282"/>
              <a:gd name="connsiteY72" fmla="*/ 76828 h 569180"/>
              <a:gd name="connsiteX73" fmla="*/ 579244 w 607282"/>
              <a:gd name="connsiteY73" fmla="*/ 76885 h 569180"/>
              <a:gd name="connsiteX74" fmla="*/ 241776 w 607282"/>
              <a:gd name="connsiteY74" fmla="*/ 76885 h 569180"/>
              <a:gd name="connsiteX75" fmla="*/ 233861 w 607282"/>
              <a:gd name="connsiteY75" fmla="*/ 76828 h 569180"/>
              <a:gd name="connsiteX76" fmla="*/ 212984 w 607282"/>
              <a:gd name="connsiteY76" fmla="*/ 56672 h 569180"/>
              <a:gd name="connsiteX77" fmla="*/ 233287 w 607282"/>
              <a:gd name="connsiteY77" fmla="*/ 35943 h 569180"/>
              <a:gd name="connsiteX78" fmla="*/ 244357 w 607282"/>
              <a:gd name="connsiteY78" fmla="*/ 35771 h 569180"/>
              <a:gd name="connsiteX79" fmla="*/ 371108 w 607282"/>
              <a:gd name="connsiteY79" fmla="*/ 35771 h 569180"/>
              <a:gd name="connsiteX80" fmla="*/ 381661 w 607282"/>
              <a:gd name="connsiteY80" fmla="*/ 35771 h 569180"/>
              <a:gd name="connsiteX81" fmla="*/ 409822 w 607282"/>
              <a:gd name="connsiteY81" fmla="*/ 10232 h 569180"/>
              <a:gd name="connsiteX82" fmla="*/ 114034 w 607282"/>
              <a:gd name="connsiteY82" fmla="*/ 0 h 569180"/>
              <a:gd name="connsiteX83" fmla="*/ 182130 w 607282"/>
              <a:gd name="connsiteY83" fmla="*/ 67990 h 569180"/>
              <a:gd name="connsiteX84" fmla="*/ 114034 w 607282"/>
              <a:gd name="connsiteY84" fmla="*/ 135980 h 569180"/>
              <a:gd name="connsiteX85" fmla="*/ 45938 w 607282"/>
              <a:gd name="connsiteY85" fmla="*/ 67990 h 569180"/>
              <a:gd name="connsiteX86" fmla="*/ 114034 w 607282"/>
              <a:gd name="connsiteY86" fmla="*/ 0 h 56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607282" h="569180">
                <a:moveTo>
                  <a:pt x="388426" y="385710"/>
                </a:moveTo>
                <a:lnTo>
                  <a:pt x="431276" y="385710"/>
                </a:lnTo>
                <a:lnTo>
                  <a:pt x="431276" y="438433"/>
                </a:lnTo>
                <a:lnTo>
                  <a:pt x="522771" y="529738"/>
                </a:lnTo>
                <a:cubicBezTo>
                  <a:pt x="531146" y="538096"/>
                  <a:pt x="531146" y="551606"/>
                  <a:pt x="522771" y="559964"/>
                </a:cubicBezTo>
                <a:cubicBezTo>
                  <a:pt x="514396" y="568321"/>
                  <a:pt x="500858" y="568321"/>
                  <a:pt x="492483" y="559964"/>
                </a:cubicBezTo>
                <a:lnTo>
                  <a:pt x="431276" y="498941"/>
                </a:lnTo>
                <a:lnTo>
                  <a:pt x="431276" y="547771"/>
                </a:lnTo>
                <a:cubicBezTo>
                  <a:pt x="431276" y="559563"/>
                  <a:pt x="421697" y="569180"/>
                  <a:pt x="409822" y="569180"/>
                </a:cubicBezTo>
                <a:cubicBezTo>
                  <a:pt x="398005" y="569180"/>
                  <a:pt x="388426" y="559563"/>
                  <a:pt x="388426" y="547771"/>
                </a:cubicBezTo>
                <a:lnTo>
                  <a:pt x="388426" y="498941"/>
                </a:lnTo>
                <a:lnTo>
                  <a:pt x="327276" y="559964"/>
                </a:lnTo>
                <a:cubicBezTo>
                  <a:pt x="318901" y="568321"/>
                  <a:pt x="305306" y="568321"/>
                  <a:pt x="296988" y="559964"/>
                </a:cubicBezTo>
                <a:cubicBezTo>
                  <a:pt x="288613" y="551606"/>
                  <a:pt x="288613" y="538096"/>
                  <a:pt x="296988" y="529738"/>
                </a:cubicBezTo>
                <a:lnTo>
                  <a:pt x="296931" y="529738"/>
                </a:lnTo>
                <a:lnTo>
                  <a:pt x="388426" y="438433"/>
                </a:lnTo>
                <a:lnTo>
                  <a:pt x="388426" y="434597"/>
                </a:lnTo>
                <a:close/>
                <a:moveTo>
                  <a:pt x="38140" y="145929"/>
                </a:moveTo>
                <a:lnTo>
                  <a:pt x="38255" y="145929"/>
                </a:lnTo>
                <a:lnTo>
                  <a:pt x="66358" y="145929"/>
                </a:lnTo>
                <a:lnTo>
                  <a:pt x="68767" y="161160"/>
                </a:lnTo>
                <a:lnTo>
                  <a:pt x="76453" y="208857"/>
                </a:lnTo>
                <a:lnTo>
                  <a:pt x="82589" y="246763"/>
                </a:lnTo>
                <a:lnTo>
                  <a:pt x="92684" y="246763"/>
                </a:lnTo>
                <a:lnTo>
                  <a:pt x="99222" y="172898"/>
                </a:lnTo>
                <a:lnTo>
                  <a:pt x="91594" y="145929"/>
                </a:lnTo>
                <a:lnTo>
                  <a:pt x="136502" y="145929"/>
                </a:lnTo>
                <a:lnTo>
                  <a:pt x="128874" y="172898"/>
                </a:lnTo>
                <a:lnTo>
                  <a:pt x="135355" y="246763"/>
                </a:lnTo>
                <a:lnTo>
                  <a:pt x="145507" y="246763"/>
                </a:lnTo>
                <a:lnTo>
                  <a:pt x="153192" y="198780"/>
                </a:lnTo>
                <a:lnTo>
                  <a:pt x="161738" y="145929"/>
                </a:lnTo>
                <a:lnTo>
                  <a:pt x="336094" y="145929"/>
                </a:lnTo>
                <a:cubicBezTo>
                  <a:pt x="357200" y="145929"/>
                  <a:pt x="374349" y="162992"/>
                  <a:pt x="374349" y="184121"/>
                </a:cubicBezTo>
                <a:cubicBezTo>
                  <a:pt x="374349" y="205193"/>
                  <a:pt x="357200" y="222256"/>
                  <a:pt x="336094" y="222256"/>
                </a:cubicBezTo>
                <a:lnTo>
                  <a:pt x="189841" y="222256"/>
                </a:lnTo>
                <a:lnTo>
                  <a:pt x="189841" y="298011"/>
                </a:lnTo>
                <a:lnTo>
                  <a:pt x="189841" y="365807"/>
                </a:lnTo>
                <a:lnTo>
                  <a:pt x="189841" y="528081"/>
                </a:lnTo>
                <a:cubicBezTo>
                  <a:pt x="189841" y="549153"/>
                  <a:pt x="172692" y="566216"/>
                  <a:pt x="151586" y="566216"/>
                </a:cubicBezTo>
                <a:cubicBezTo>
                  <a:pt x="132889" y="566216"/>
                  <a:pt x="117403" y="552875"/>
                  <a:pt x="114019" y="535239"/>
                </a:cubicBezTo>
                <a:cubicBezTo>
                  <a:pt x="110693" y="552875"/>
                  <a:pt x="95150" y="566216"/>
                  <a:pt x="76453" y="566216"/>
                </a:cubicBezTo>
                <a:cubicBezTo>
                  <a:pt x="55346" y="566216"/>
                  <a:pt x="38255" y="549153"/>
                  <a:pt x="38255" y="528081"/>
                </a:cubicBezTo>
                <a:lnTo>
                  <a:pt x="38255" y="384874"/>
                </a:lnTo>
                <a:cubicBezTo>
                  <a:pt x="17091" y="384874"/>
                  <a:pt x="0" y="367811"/>
                  <a:pt x="0" y="346739"/>
                </a:cubicBezTo>
                <a:lnTo>
                  <a:pt x="0" y="184121"/>
                </a:lnTo>
                <a:cubicBezTo>
                  <a:pt x="0" y="163050"/>
                  <a:pt x="17091" y="145986"/>
                  <a:pt x="38140" y="145929"/>
                </a:cubicBezTo>
                <a:close/>
                <a:moveTo>
                  <a:pt x="545532" y="89195"/>
                </a:moveTo>
                <a:lnTo>
                  <a:pt x="587343" y="89195"/>
                </a:lnTo>
                <a:lnTo>
                  <a:pt x="587343" y="124061"/>
                </a:lnTo>
                <a:lnTo>
                  <a:pt x="587228" y="124061"/>
                </a:lnTo>
                <a:cubicBezTo>
                  <a:pt x="587228" y="190989"/>
                  <a:pt x="587056" y="257859"/>
                  <a:pt x="587343" y="324787"/>
                </a:cubicBezTo>
                <a:cubicBezTo>
                  <a:pt x="587457" y="352669"/>
                  <a:pt x="567498" y="371104"/>
                  <a:pt x="541403" y="370989"/>
                </a:cubicBezTo>
                <a:cubicBezTo>
                  <a:pt x="453710" y="370646"/>
                  <a:pt x="366018" y="370703"/>
                  <a:pt x="278325" y="370531"/>
                </a:cubicBezTo>
                <a:cubicBezTo>
                  <a:pt x="255441" y="370474"/>
                  <a:pt x="234278" y="353527"/>
                  <a:pt x="233131" y="331027"/>
                </a:cubicBezTo>
                <a:cubicBezTo>
                  <a:pt x="231525" y="299024"/>
                  <a:pt x="232729" y="266905"/>
                  <a:pt x="232729" y="233012"/>
                </a:cubicBezTo>
                <a:lnTo>
                  <a:pt x="272475" y="233012"/>
                </a:lnTo>
                <a:lnTo>
                  <a:pt x="272475" y="330340"/>
                </a:lnTo>
                <a:cubicBezTo>
                  <a:pt x="364010" y="330512"/>
                  <a:pt x="453997" y="330398"/>
                  <a:pt x="545532" y="329997"/>
                </a:cubicBezTo>
                <a:lnTo>
                  <a:pt x="545532" y="124061"/>
                </a:lnTo>
                <a:close/>
                <a:moveTo>
                  <a:pt x="231948" y="89124"/>
                </a:moveTo>
                <a:lnTo>
                  <a:pt x="273793" y="89124"/>
                </a:lnTo>
                <a:lnTo>
                  <a:pt x="273793" y="135062"/>
                </a:lnTo>
                <a:lnTo>
                  <a:pt x="272240" y="135062"/>
                </a:lnTo>
                <a:lnTo>
                  <a:pt x="233571" y="135062"/>
                </a:lnTo>
                <a:lnTo>
                  <a:pt x="231948" y="135062"/>
                </a:lnTo>
                <a:close/>
                <a:moveTo>
                  <a:pt x="409822" y="10232"/>
                </a:moveTo>
                <a:cubicBezTo>
                  <a:pt x="424505" y="10232"/>
                  <a:pt x="436606" y="21455"/>
                  <a:pt x="437925" y="35771"/>
                </a:cubicBezTo>
                <a:lnTo>
                  <a:pt x="447503" y="35771"/>
                </a:lnTo>
                <a:cubicBezTo>
                  <a:pt x="491321" y="35771"/>
                  <a:pt x="535140" y="35771"/>
                  <a:pt x="578958" y="35828"/>
                </a:cubicBezTo>
                <a:cubicBezTo>
                  <a:pt x="583661" y="35828"/>
                  <a:pt x="588650" y="35599"/>
                  <a:pt x="593009" y="37031"/>
                </a:cubicBezTo>
                <a:cubicBezTo>
                  <a:pt x="601326" y="39665"/>
                  <a:pt x="607921" y="50144"/>
                  <a:pt x="607233" y="57874"/>
                </a:cubicBezTo>
                <a:cubicBezTo>
                  <a:pt x="606315" y="67380"/>
                  <a:pt x="597368" y="75912"/>
                  <a:pt x="587159" y="76828"/>
                </a:cubicBezTo>
                <a:cubicBezTo>
                  <a:pt x="584521" y="77057"/>
                  <a:pt x="581883" y="76885"/>
                  <a:pt x="579244" y="76885"/>
                </a:cubicBezTo>
                <a:cubicBezTo>
                  <a:pt x="466774" y="76885"/>
                  <a:pt x="354304" y="76885"/>
                  <a:pt x="241776" y="76885"/>
                </a:cubicBezTo>
                <a:cubicBezTo>
                  <a:pt x="239137" y="76885"/>
                  <a:pt x="236499" y="77057"/>
                  <a:pt x="233861" y="76828"/>
                </a:cubicBezTo>
                <a:cubicBezTo>
                  <a:pt x="223078" y="75740"/>
                  <a:pt x="213156" y="66120"/>
                  <a:pt x="212984" y="56672"/>
                </a:cubicBezTo>
                <a:cubicBezTo>
                  <a:pt x="212755" y="47166"/>
                  <a:pt x="222448" y="37088"/>
                  <a:pt x="233287" y="35943"/>
                </a:cubicBezTo>
                <a:cubicBezTo>
                  <a:pt x="236958" y="35542"/>
                  <a:pt x="240686" y="35771"/>
                  <a:pt x="244357" y="35771"/>
                </a:cubicBezTo>
                <a:cubicBezTo>
                  <a:pt x="286626" y="35771"/>
                  <a:pt x="328839" y="35771"/>
                  <a:pt x="371108" y="35771"/>
                </a:cubicBezTo>
                <a:lnTo>
                  <a:pt x="381661" y="35771"/>
                </a:lnTo>
                <a:cubicBezTo>
                  <a:pt x="382981" y="21455"/>
                  <a:pt x="395082" y="10232"/>
                  <a:pt x="409822" y="10232"/>
                </a:cubicBezTo>
                <a:close/>
                <a:moveTo>
                  <a:pt x="114034" y="0"/>
                </a:moveTo>
                <a:cubicBezTo>
                  <a:pt x="151642" y="0"/>
                  <a:pt x="182130" y="30440"/>
                  <a:pt x="182130" y="67990"/>
                </a:cubicBezTo>
                <a:cubicBezTo>
                  <a:pt x="182130" y="105540"/>
                  <a:pt x="151642" y="135980"/>
                  <a:pt x="114034" y="135980"/>
                </a:cubicBezTo>
                <a:cubicBezTo>
                  <a:pt x="76426" y="135980"/>
                  <a:pt x="45938" y="105540"/>
                  <a:pt x="45938" y="67990"/>
                </a:cubicBezTo>
                <a:cubicBezTo>
                  <a:pt x="45938" y="30440"/>
                  <a:pt x="76426" y="0"/>
                  <a:pt x="114034" y="0"/>
                </a:cubicBezTo>
                <a:close/>
              </a:path>
            </a:pathLst>
          </a:custGeom>
          <a:solidFill>
            <a:srgbClr val="3F3B3A"/>
          </a:solidFill>
          <a:ln w="12700" cap="flat">
            <a:noFill/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063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31">
            <a:extLst>
              <a:ext uri="{FF2B5EF4-FFF2-40B4-BE49-F238E27FC236}">
                <a16:creationId xmlns:a16="http://schemas.microsoft.com/office/drawing/2014/main" id="{0A3C7E99-B05F-4B7A-8538-1C6BE8B7221B}"/>
              </a:ext>
            </a:extLst>
          </p:cNvPr>
          <p:cNvCxnSpPr/>
          <p:nvPr/>
        </p:nvCxnSpPr>
        <p:spPr>
          <a:xfrm>
            <a:off x="1337734" y="3111646"/>
            <a:ext cx="951653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14">
            <a:extLst>
              <a:ext uri="{FF2B5EF4-FFF2-40B4-BE49-F238E27FC236}">
                <a16:creationId xmlns:a16="http://schemas.microsoft.com/office/drawing/2014/main" id="{7AF90371-EDA7-CF05-09A9-2EFFE66B7D69}"/>
              </a:ext>
            </a:extLst>
          </p:cNvPr>
          <p:cNvSpPr/>
          <p:nvPr/>
        </p:nvSpPr>
        <p:spPr bwMode="auto">
          <a:xfrm>
            <a:off x="8283552" y="2215238"/>
            <a:ext cx="1790700" cy="1792816"/>
          </a:xfrm>
          <a:prstGeom prst="ellipse">
            <a:avLst/>
          </a:prstGeom>
          <a:solidFill>
            <a:srgbClr val="167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en-US" altLang="zh-CN" sz="1465" b="1" dirty="0">
              <a:solidFill>
                <a:srgbClr val="FFFFFF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5E1E791-B17D-46A7-A8A1-D8017D740AE4}"/>
              </a:ext>
            </a:extLst>
          </p:cNvPr>
          <p:cNvGrpSpPr/>
          <p:nvPr/>
        </p:nvGrpSpPr>
        <p:grpSpPr>
          <a:xfrm>
            <a:off x="3192698" y="487834"/>
            <a:ext cx="5743104" cy="830997"/>
            <a:chOff x="781201" y="564636"/>
            <a:chExt cx="4214849" cy="830997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09B56DBD-806E-487C-A195-406670334867}"/>
                </a:ext>
              </a:extLst>
            </p:cNvPr>
            <p:cNvSpPr txBox="1"/>
            <p:nvPr/>
          </p:nvSpPr>
          <p:spPr>
            <a:xfrm>
              <a:off x="929348" y="564636"/>
              <a:ext cx="4066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ASHRAE Type 2 Energy Audits</a:t>
              </a:r>
            </a:p>
            <a:p>
              <a:pPr algn="ctr"/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86758E49-069F-453C-A786-D1CC18FF23B6}"/>
                </a:ext>
              </a:extLst>
            </p:cNvPr>
            <p:cNvCxnSpPr>
              <a:cxnSpLocks/>
            </p:cNvCxnSpPr>
            <p:nvPr/>
          </p:nvCxnSpPr>
          <p:spPr>
            <a:xfrm>
              <a:off x="781201" y="998360"/>
              <a:ext cx="3714799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16">
            <a:extLst>
              <a:ext uri="{FF2B5EF4-FFF2-40B4-BE49-F238E27FC236}">
                <a16:creationId xmlns:a16="http://schemas.microsoft.com/office/drawing/2014/main" id="{BAEA07F7-26F8-4155-9BD3-8FB9F2A6E46C}"/>
              </a:ext>
            </a:extLst>
          </p:cNvPr>
          <p:cNvSpPr/>
          <p:nvPr/>
        </p:nvSpPr>
        <p:spPr bwMode="auto">
          <a:xfrm>
            <a:off x="4912784" y="2008862"/>
            <a:ext cx="2302933" cy="2305051"/>
          </a:xfrm>
          <a:prstGeom prst="ellipse">
            <a:avLst/>
          </a:prstGeom>
          <a:solidFill>
            <a:srgbClr val="199ADD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en-US" altLang="zh-CN" sz="1465" b="1" dirty="0">
              <a:solidFill>
                <a:srgbClr val="FFFFFF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  <a:p>
            <a:pPr algn="ctr"/>
            <a:endParaRPr lang="en-US" altLang="zh-CN" sz="1465" b="1" dirty="0">
              <a:solidFill>
                <a:srgbClr val="FFFFFF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p:sp>
        <p:nvSpPr>
          <p:cNvPr id="10" name="Oval 14">
            <a:extLst>
              <a:ext uri="{FF2B5EF4-FFF2-40B4-BE49-F238E27FC236}">
                <a16:creationId xmlns:a16="http://schemas.microsoft.com/office/drawing/2014/main" id="{B720F170-BF71-494C-BB14-60774E8F069B}"/>
              </a:ext>
            </a:extLst>
          </p:cNvPr>
          <p:cNvSpPr/>
          <p:nvPr/>
        </p:nvSpPr>
        <p:spPr bwMode="auto">
          <a:xfrm>
            <a:off x="2144185" y="2260746"/>
            <a:ext cx="1790700" cy="1792816"/>
          </a:xfrm>
          <a:prstGeom prst="ellipse">
            <a:avLst/>
          </a:prstGeom>
          <a:solidFill>
            <a:srgbClr val="167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en-US" altLang="zh-CN" sz="1465" b="1" dirty="0">
              <a:solidFill>
                <a:srgbClr val="FFFFFF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94F942BB-4F5F-4CCA-8C82-FAE2AE9512C0}"/>
              </a:ext>
            </a:extLst>
          </p:cNvPr>
          <p:cNvSpPr>
            <a:spLocks noEditPoints="1"/>
          </p:cNvSpPr>
          <p:nvPr/>
        </p:nvSpPr>
        <p:spPr bwMode="auto">
          <a:xfrm>
            <a:off x="2825503" y="2684846"/>
            <a:ext cx="428061" cy="427428"/>
          </a:xfrm>
          <a:custGeom>
            <a:avLst/>
            <a:gdLst>
              <a:gd name="T0" fmla="*/ 7051 w 319"/>
              <a:gd name="T1" fmla="*/ 293269 h 318"/>
              <a:gd name="T2" fmla="*/ 26190 w 319"/>
              <a:gd name="T3" fmla="*/ 312417 h 318"/>
              <a:gd name="T4" fmla="*/ 53388 w 319"/>
              <a:gd name="T5" fmla="*/ 312417 h 318"/>
              <a:gd name="T6" fmla="*/ 129943 w 319"/>
              <a:gd name="T7" fmla="*/ 235824 h 318"/>
              <a:gd name="T8" fmla="*/ 192397 w 319"/>
              <a:gd name="T9" fmla="*/ 252957 h 318"/>
              <a:gd name="T10" fmla="*/ 321333 w 319"/>
              <a:gd name="T11" fmla="*/ 124967 h 318"/>
              <a:gd name="T12" fmla="*/ 196426 w 319"/>
              <a:gd name="T13" fmla="*/ 0 h 318"/>
              <a:gd name="T14" fmla="*/ 67490 w 319"/>
              <a:gd name="T15" fmla="*/ 127990 h 318"/>
              <a:gd name="T16" fmla="*/ 85622 w 319"/>
              <a:gd name="T17" fmla="*/ 193497 h 318"/>
              <a:gd name="T18" fmla="*/ 10073 w 319"/>
              <a:gd name="T19" fmla="*/ 269081 h 318"/>
              <a:gd name="T20" fmla="*/ 7051 w 319"/>
              <a:gd name="T21" fmla="*/ 293269 h 318"/>
              <a:gd name="T22" fmla="*/ 192397 w 319"/>
              <a:gd name="T23" fmla="*/ 214660 h 318"/>
              <a:gd name="T24" fmla="*/ 106775 w 319"/>
              <a:gd name="T25" fmla="*/ 127990 h 318"/>
              <a:gd name="T26" fmla="*/ 196426 w 319"/>
              <a:gd name="T27" fmla="*/ 38296 h 318"/>
              <a:gd name="T28" fmla="*/ 283055 w 319"/>
              <a:gd name="T29" fmla="*/ 124967 h 318"/>
              <a:gd name="T30" fmla="*/ 192397 w 319"/>
              <a:gd name="T31" fmla="*/ 214660 h 31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19" h="318">
                <a:moveTo>
                  <a:pt x="7" y="291"/>
                </a:moveTo>
                <a:cubicBezTo>
                  <a:pt x="26" y="310"/>
                  <a:pt x="26" y="310"/>
                  <a:pt x="26" y="310"/>
                </a:cubicBezTo>
                <a:cubicBezTo>
                  <a:pt x="33" y="318"/>
                  <a:pt x="46" y="318"/>
                  <a:pt x="53" y="310"/>
                </a:cubicBezTo>
                <a:cubicBezTo>
                  <a:pt x="129" y="234"/>
                  <a:pt x="129" y="234"/>
                  <a:pt x="129" y="234"/>
                </a:cubicBezTo>
                <a:cubicBezTo>
                  <a:pt x="147" y="245"/>
                  <a:pt x="169" y="251"/>
                  <a:pt x="191" y="251"/>
                </a:cubicBezTo>
                <a:cubicBezTo>
                  <a:pt x="260" y="251"/>
                  <a:pt x="319" y="192"/>
                  <a:pt x="319" y="124"/>
                </a:cubicBezTo>
                <a:cubicBezTo>
                  <a:pt x="319" y="55"/>
                  <a:pt x="263" y="0"/>
                  <a:pt x="195" y="0"/>
                </a:cubicBezTo>
                <a:cubicBezTo>
                  <a:pt x="127" y="0"/>
                  <a:pt x="67" y="59"/>
                  <a:pt x="67" y="127"/>
                </a:cubicBezTo>
                <a:cubicBezTo>
                  <a:pt x="67" y="151"/>
                  <a:pt x="74" y="173"/>
                  <a:pt x="85" y="192"/>
                </a:cubicBezTo>
                <a:cubicBezTo>
                  <a:pt x="10" y="267"/>
                  <a:pt x="10" y="267"/>
                  <a:pt x="10" y="267"/>
                </a:cubicBezTo>
                <a:cubicBezTo>
                  <a:pt x="2" y="275"/>
                  <a:pt x="0" y="284"/>
                  <a:pt x="7" y="291"/>
                </a:cubicBezTo>
                <a:close/>
                <a:moveTo>
                  <a:pt x="191" y="213"/>
                </a:moveTo>
                <a:cubicBezTo>
                  <a:pt x="144" y="213"/>
                  <a:pt x="106" y="175"/>
                  <a:pt x="106" y="127"/>
                </a:cubicBezTo>
                <a:cubicBezTo>
                  <a:pt x="106" y="80"/>
                  <a:pt x="148" y="38"/>
                  <a:pt x="195" y="38"/>
                </a:cubicBezTo>
                <a:cubicBezTo>
                  <a:pt x="242" y="38"/>
                  <a:pt x="281" y="76"/>
                  <a:pt x="281" y="124"/>
                </a:cubicBezTo>
                <a:cubicBezTo>
                  <a:pt x="281" y="171"/>
                  <a:pt x="239" y="213"/>
                  <a:pt x="191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E9A0463-5325-4181-9357-C2103164FD1F}"/>
              </a:ext>
            </a:extLst>
          </p:cNvPr>
          <p:cNvSpPr txBox="1"/>
          <p:nvPr/>
        </p:nvSpPr>
        <p:spPr bwMode="auto">
          <a:xfrm>
            <a:off x="1627717" y="4188137"/>
            <a:ext cx="2791883" cy="912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zh-CN" sz="2665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Walk-through Analysis</a:t>
            </a:r>
          </a:p>
        </p:txBody>
      </p:sp>
      <p:sp>
        <p:nvSpPr>
          <p:cNvPr id="15" name="Title 13">
            <a:extLst>
              <a:ext uri="{FF2B5EF4-FFF2-40B4-BE49-F238E27FC236}">
                <a16:creationId xmlns:a16="http://schemas.microsoft.com/office/drawing/2014/main" id="{280166E2-9DB3-4361-ADD5-76253C0D0E94}"/>
              </a:ext>
            </a:extLst>
          </p:cNvPr>
          <p:cNvSpPr txBox="1"/>
          <p:nvPr/>
        </p:nvSpPr>
        <p:spPr bwMode="auto">
          <a:xfrm>
            <a:off x="4688417" y="4228917"/>
            <a:ext cx="27918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2400" dirty="0">
                <a:latin typeface="Yeseva One" panose="00000500000000000000"/>
              </a:rPr>
              <a:t>Energy Survey and Engineering Analysis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Yeseva One" panose="00000500000000000000"/>
              <a:ea typeface="字魂5号-无外润黑体" panose="00000500000000000000" pitchFamily="2" charset="-122"/>
            </a:endParaRPr>
          </a:p>
        </p:txBody>
      </p:sp>
      <p:sp>
        <p:nvSpPr>
          <p:cNvPr id="16" name="Title 13">
            <a:extLst>
              <a:ext uri="{FF2B5EF4-FFF2-40B4-BE49-F238E27FC236}">
                <a16:creationId xmlns:a16="http://schemas.microsoft.com/office/drawing/2014/main" id="{1E94CAAC-ED99-4C2F-B660-245ADDAE95C9}"/>
              </a:ext>
            </a:extLst>
          </p:cNvPr>
          <p:cNvSpPr txBox="1"/>
          <p:nvPr/>
        </p:nvSpPr>
        <p:spPr bwMode="auto">
          <a:xfrm>
            <a:off x="7749117" y="4008054"/>
            <a:ext cx="2791883" cy="1610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2400" dirty="0">
                <a:latin typeface="Yeseva One" panose="00000500000000000000"/>
              </a:rPr>
              <a:t>Detailed Analysis of Capital-Intensive Modifications</a:t>
            </a:r>
          </a:p>
          <a:p>
            <a:pPr algn="ctr"/>
            <a:endParaRPr lang="en-US" altLang="zh-CN" sz="2665" dirty="0">
              <a:solidFill>
                <a:schemeClr val="tx1">
                  <a:lumMod val="75000"/>
                  <a:lumOff val="25000"/>
                </a:schemeClr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0F58250-3413-4D7F-877B-728A651A17C1}"/>
              </a:ext>
            </a:extLst>
          </p:cNvPr>
          <p:cNvSpPr txBox="1"/>
          <p:nvPr/>
        </p:nvSpPr>
        <p:spPr>
          <a:xfrm>
            <a:off x="2343101" y="3221307"/>
            <a:ext cx="1361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Level 1</a:t>
            </a:r>
            <a:endParaRPr lang="zh-CN" altLang="en-US" sz="2400" dirty="0">
              <a:solidFill>
                <a:schemeClr val="bg1"/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1DAFEF8-F2CE-499B-8932-FF16450CB3AD}"/>
              </a:ext>
            </a:extLst>
          </p:cNvPr>
          <p:cNvSpPr txBox="1"/>
          <p:nvPr/>
        </p:nvSpPr>
        <p:spPr>
          <a:xfrm>
            <a:off x="5383693" y="3342719"/>
            <a:ext cx="1361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Level 2</a:t>
            </a:r>
            <a:endParaRPr lang="zh-CN" altLang="en-US" sz="2400" dirty="0">
              <a:solidFill>
                <a:schemeClr val="bg1"/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29" name="ïşḷîḋè">
            <a:extLst>
              <a:ext uri="{FF2B5EF4-FFF2-40B4-BE49-F238E27FC236}">
                <a16:creationId xmlns:a16="http://schemas.microsoft.com/office/drawing/2014/main" id="{5947050B-EB82-ED14-C44D-6253046CADC8}"/>
              </a:ext>
            </a:extLst>
          </p:cNvPr>
          <p:cNvSpPr>
            <a:spLocks/>
          </p:cNvSpPr>
          <p:nvPr/>
        </p:nvSpPr>
        <p:spPr bwMode="auto">
          <a:xfrm>
            <a:off x="8953936" y="2718863"/>
            <a:ext cx="438954" cy="438291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p:sp>
        <p:nvSpPr>
          <p:cNvPr id="30" name="文本框 17">
            <a:extLst>
              <a:ext uri="{FF2B5EF4-FFF2-40B4-BE49-F238E27FC236}">
                <a16:creationId xmlns:a16="http://schemas.microsoft.com/office/drawing/2014/main" id="{CAC0B8BB-AA56-156D-31F6-AAE9A065DAEC}"/>
              </a:ext>
            </a:extLst>
          </p:cNvPr>
          <p:cNvSpPr txBox="1"/>
          <p:nvPr/>
        </p:nvSpPr>
        <p:spPr>
          <a:xfrm>
            <a:off x="8460268" y="3315870"/>
            <a:ext cx="1361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Level 3</a:t>
            </a:r>
            <a:endParaRPr lang="zh-CN" altLang="en-US" sz="2400" dirty="0">
              <a:solidFill>
                <a:schemeClr val="bg1"/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32" name="Freeform 24">
            <a:extLst>
              <a:ext uri="{FF2B5EF4-FFF2-40B4-BE49-F238E27FC236}">
                <a16:creationId xmlns:a16="http://schemas.microsoft.com/office/drawing/2014/main" id="{E29BC3FC-7D97-F708-5C35-338BE2068377}"/>
              </a:ext>
            </a:extLst>
          </p:cNvPr>
          <p:cNvSpPr/>
          <p:nvPr/>
        </p:nvSpPr>
        <p:spPr bwMode="auto">
          <a:xfrm>
            <a:off x="5833758" y="2719116"/>
            <a:ext cx="524483" cy="645591"/>
          </a:xfrm>
          <a:custGeom>
            <a:avLst/>
            <a:gdLst>
              <a:gd name="T0" fmla="*/ 277 w 537"/>
              <a:gd name="T1" fmla="*/ 580 h 661"/>
              <a:gd name="T2" fmla="*/ 83 w 537"/>
              <a:gd name="T3" fmla="*/ 580 h 661"/>
              <a:gd name="T4" fmla="*/ 83 w 537"/>
              <a:gd name="T5" fmla="*/ 84 h 661"/>
              <a:gd name="T6" fmla="*/ 312 w 537"/>
              <a:gd name="T7" fmla="*/ 84 h 661"/>
              <a:gd name="T8" fmla="*/ 437 w 537"/>
              <a:gd name="T9" fmla="*/ 208 h 661"/>
              <a:gd name="T10" fmla="*/ 537 w 537"/>
              <a:gd name="T11" fmla="*/ 208 h 661"/>
              <a:gd name="T12" fmla="*/ 537 w 537"/>
              <a:gd name="T13" fmla="*/ 189 h 661"/>
              <a:gd name="T14" fmla="*/ 348 w 537"/>
              <a:gd name="T15" fmla="*/ 0 h 661"/>
              <a:gd name="T16" fmla="*/ 0 w 537"/>
              <a:gd name="T17" fmla="*/ 0 h 661"/>
              <a:gd name="T18" fmla="*/ 0 w 537"/>
              <a:gd name="T19" fmla="*/ 661 h 661"/>
              <a:gd name="T20" fmla="*/ 355 w 537"/>
              <a:gd name="T21" fmla="*/ 661 h 661"/>
              <a:gd name="T22" fmla="*/ 279 w 537"/>
              <a:gd name="T23" fmla="*/ 580 h 661"/>
              <a:gd name="T24" fmla="*/ 277 w 537"/>
              <a:gd name="T25" fmla="*/ 58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37" h="661">
                <a:moveTo>
                  <a:pt x="277" y="580"/>
                </a:moveTo>
                <a:lnTo>
                  <a:pt x="83" y="580"/>
                </a:lnTo>
                <a:lnTo>
                  <a:pt x="83" y="84"/>
                </a:lnTo>
                <a:lnTo>
                  <a:pt x="312" y="84"/>
                </a:lnTo>
                <a:lnTo>
                  <a:pt x="437" y="208"/>
                </a:lnTo>
                <a:lnTo>
                  <a:pt x="537" y="208"/>
                </a:lnTo>
                <a:lnTo>
                  <a:pt x="537" y="189"/>
                </a:lnTo>
                <a:lnTo>
                  <a:pt x="348" y="0"/>
                </a:lnTo>
                <a:lnTo>
                  <a:pt x="0" y="0"/>
                </a:lnTo>
                <a:lnTo>
                  <a:pt x="0" y="661"/>
                </a:lnTo>
                <a:lnTo>
                  <a:pt x="355" y="661"/>
                </a:lnTo>
                <a:lnTo>
                  <a:pt x="279" y="580"/>
                </a:lnTo>
                <a:lnTo>
                  <a:pt x="277" y="5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p:sp>
        <p:nvSpPr>
          <p:cNvPr id="33" name="Freeform 23">
            <a:extLst>
              <a:ext uri="{FF2B5EF4-FFF2-40B4-BE49-F238E27FC236}">
                <a16:creationId xmlns:a16="http://schemas.microsoft.com/office/drawing/2014/main" id="{38DEDA60-1DF7-ACB3-3519-107DE09FBEA8}"/>
              </a:ext>
            </a:extLst>
          </p:cNvPr>
          <p:cNvSpPr>
            <a:spLocks noEditPoints="1"/>
          </p:cNvSpPr>
          <p:nvPr/>
        </p:nvSpPr>
        <p:spPr bwMode="auto">
          <a:xfrm>
            <a:off x="6188195" y="3048767"/>
            <a:ext cx="242219" cy="403372"/>
          </a:xfrm>
          <a:custGeom>
            <a:avLst/>
            <a:gdLst>
              <a:gd name="T0" fmla="*/ 52 w 104"/>
              <a:gd name="T1" fmla="*/ 0 h 173"/>
              <a:gd name="T2" fmla="*/ 0 w 104"/>
              <a:gd name="T3" fmla="*/ 52 h 173"/>
              <a:gd name="T4" fmla="*/ 17 w 104"/>
              <a:gd name="T5" fmla="*/ 90 h 173"/>
              <a:gd name="T6" fmla="*/ 17 w 104"/>
              <a:gd name="T7" fmla="*/ 173 h 173"/>
              <a:gd name="T8" fmla="*/ 52 w 104"/>
              <a:gd name="T9" fmla="*/ 139 h 173"/>
              <a:gd name="T10" fmla="*/ 87 w 104"/>
              <a:gd name="T11" fmla="*/ 173 h 173"/>
              <a:gd name="T12" fmla="*/ 87 w 104"/>
              <a:gd name="T13" fmla="*/ 90 h 173"/>
              <a:gd name="T14" fmla="*/ 104 w 104"/>
              <a:gd name="T15" fmla="*/ 52 h 173"/>
              <a:gd name="T16" fmla="*/ 52 w 104"/>
              <a:gd name="T17" fmla="*/ 0 h 173"/>
              <a:gd name="T18" fmla="*/ 52 w 104"/>
              <a:gd name="T19" fmla="*/ 87 h 173"/>
              <a:gd name="T20" fmla="*/ 17 w 104"/>
              <a:gd name="T21" fmla="*/ 52 h 173"/>
              <a:gd name="T22" fmla="*/ 52 w 104"/>
              <a:gd name="T23" fmla="*/ 17 h 173"/>
              <a:gd name="T24" fmla="*/ 87 w 104"/>
              <a:gd name="T25" fmla="*/ 52 h 173"/>
              <a:gd name="T26" fmla="*/ 52 w 104"/>
              <a:gd name="T27" fmla="*/ 87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4" h="173">
                <a:moveTo>
                  <a:pt x="52" y="0"/>
                </a:moveTo>
                <a:cubicBezTo>
                  <a:pt x="23" y="0"/>
                  <a:pt x="0" y="23"/>
                  <a:pt x="0" y="52"/>
                </a:cubicBezTo>
                <a:cubicBezTo>
                  <a:pt x="0" y="67"/>
                  <a:pt x="7" y="81"/>
                  <a:pt x="17" y="90"/>
                </a:cubicBezTo>
                <a:cubicBezTo>
                  <a:pt x="17" y="173"/>
                  <a:pt x="17" y="173"/>
                  <a:pt x="17" y="173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87" y="173"/>
                  <a:pt x="87" y="173"/>
                  <a:pt x="87" y="173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81"/>
                  <a:pt x="104" y="67"/>
                  <a:pt x="104" y="52"/>
                </a:cubicBezTo>
                <a:cubicBezTo>
                  <a:pt x="104" y="23"/>
                  <a:pt x="81" y="0"/>
                  <a:pt x="52" y="0"/>
                </a:cubicBezTo>
                <a:close/>
                <a:moveTo>
                  <a:pt x="52" y="87"/>
                </a:moveTo>
                <a:cubicBezTo>
                  <a:pt x="33" y="87"/>
                  <a:pt x="17" y="71"/>
                  <a:pt x="17" y="52"/>
                </a:cubicBezTo>
                <a:cubicBezTo>
                  <a:pt x="17" y="33"/>
                  <a:pt x="33" y="17"/>
                  <a:pt x="52" y="17"/>
                </a:cubicBezTo>
                <a:cubicBezTo>
                  <a:pt x="71" y="17"/>
                  <a:pt x="87" y="33"/>
                  <a:pt x="87" y="52"/>
                </a:cubicBezTo>
                <a:cubicBezTo>
                  <a:pt x="87" y="71"/>
                  <a:pt x="71" y="87"/>
                  <a:pt x="52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3A5ABE5-1F22-0E15-1E3E-449A1ED82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4423" y="2952918"/>
            <a:ext cx="203152" cy="41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881FA1B-68A6-1F6B-B765-F2CE4043F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4423" y="3049829"/>
            <a:ext cx="203152" cy="41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940F18D-5606-7A94-47C9-9370BB8B2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2083" y="3140388"/>
            <a:ext cx="203152" cy="41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011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8" grpId="0" animBg="1"/>
      <p:bldP spid="10" grpId="0" animBg="1"/>
      <p:bldP spid="11" grpId="0" animBg="1"/>
      <p:bldP spid="14" grpId="0"/>
      <p:bldP spid="15" grpId="0"/>
      <p:bldP spid="16" grpId="0"/>
      <p:bldP spid="17" grpId="0"/>
      <p:bldP spid="1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05E1E791-B17D-46A7-A8A1-D8017D740AE4}"/>
              </a:ext>
            </a:extLst>
          </p:cNvPr>
          <p:cNvGrpSpPr/>
          <p:nvPr/>
        </p:nvGrpSpPr>
        <p:grpSpPr>
          <a:xfrm>
            <a:off x="4366760" y="451418"/>
            <a:ext cx="3714799" cy="584775"/>
            <a:chOff x="828459" y="565278"/>
            <a:chExt cx="3714799" cy="584775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09B56DBD-806E-487C-A195-406670334867}"/>
                </a:ext>
              </a:extLst>
            </p:cNvPr>
            <p:cNvSpPr txBox="1"/>
            <p:nvPr/>
          </p:nvSpPr>
          <p:spPr>
            <a:xfrm>
              <a:off x="929348" y="565278"/>
              <a:ext cx="36139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eseva One" panose="00000500000000000000" pitchFamily="2" charset="0"/>
                  <a:ea typeface="字魂5号-无外润黑体" panose="00000500000000000000" pitchFamily="2" charset="-122"/>
                </a:rPr>
                <a:t>Equipment List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86758E49-069F-453C-A786-D1CC18FF23B6}"/>
                </a:ext>
              </a:extLst>
            </p:cNvPr>
            <p:cNvCxnSpPr>
              <a:cxnSpLocks/>
            </p:cNvCxnSpPr>
            <p:nvPr/>
          </p:nvCxnSpPr>
          <p:spPr>
            <a:xfrm>
              <a:off x="828459" y="1150053"/>
              <a:ext cx="2796129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85">
            <a:extLst>
              <a:ext uri="{FF2B5EF4-FFF2-40B4-BE49-F238E27FC236}">
                <a16:creationId xmlns:a16="http://schemas.microsoft.com/office/drawing/2014/main" id="{91297D69-FD38-4E62-A083-E2973F0BBCB7}"/>
              </a:ext>
            </a:extLst>
          </p:cNvPr>
          <p:cNvGrpSpPr/>
          <p:nvPr/>
        </p:nvGrpSpPr>
        <p:grpSpPr>
          <a:xfrm>
            <a:off x="940800" y="1617863"/>
            <a:ext cx="1594380" cy="1780219"/>
            <a:chOff x="2603197" y="2764496"/>
            <a:chExt cx="1166390" cy="1349647"/>
          </a:xfrm>
        </p:grpSpPr>
        <p:sp>
          <p:nvSpPr>
            <p:cNvPr id="12" name="iṣ1îḋe">
              <a:extLst>
                <a:ext uri="{FF2B5EF4-FFF2-40B4-BE49-F238E27FC236}">
                  <a16:creationId xmlns:a16="http://schemas.microsoft.com/office/drawing/2014/main" id="{4B404BCF-854E-4E07-A3C4-6229D807C225}"/>
                </a:ext>
              </a:extLst>
            </p:cNvPr>
            <p:cNvSpPr/>
            <p:nvPr/>
          </p:nvSpPr>
          <p:spPr>
            <a:xfrm rot="18900000">
              <a:off x="2603197" y="2947753"/>
              <a:ext cx="1166390" cy="1166390"/>
            </a:xfrm>
            <a:prstGeom prst="rect">
              <a:avLst/>
            </a:prstGeom>
            <a:solidFill>
              <a:srgbClr val="199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13" name="ï$ľîḋè">
              <a:extLst>
                <a:ext uri="{FF2B5EF4-FFF2-40B4-BE49-F238E27FC236}">
                  <a16:creationId xmlns:a16="http://schemas.microsoft.com/office/drawing/2014/main" id="{7F69010A-5A68-42C9-97DF-E29A1518F5B7}"/>
                </a:ext>
              </a:extLst>
            </p:cNvPr>
            <p:cNvSpPr/>
            <p:nvPr/>
          </p:nvSpPr>
          <p:spPr>
            <a:xfrm rot="18900000">
              <a:off x="2603197" y="2764496"/>
              <a:ext cx="1166390" cy="1166390"/>
            </a:xfrm>
            <a:prstGeom prst="rect">
              <a:avLst/>
            </a:prstGeom>
            <a:solidFill>
              <a:srgbClr val="1671C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19" name="组合 84">
            <a:extLst>
              <a:ext uri="{FF2B5EF4-FFF2-40B4-BE49-F238E27FC236}">
                <a16:creationId xmlns:a16="http://schemas.microsoft.com/office/drawing/2014/main" id="{C8653B3E-A876-4CF8-8A46-CAA1D19CB6BE}"/>
              </a:ext>
            </a:extLst>
          </p:cNvPr>
          <p:cNvGrpSpPr/>
          <p:nvPr/>
        </p:nvGrpSpPr>
        <p:grpSpPr>
          <a:xfrm>
            <a:off x="3548130" y="1453307"/>
            <a:ext cx="1637261" cy="1886232"/>
            <a:chOff x="4555000" y="2608031"/>
            <a:chExt cx="1166390" cy="1322855"/>
          </a:xfrm>
        </p:grpSpPr>
        <p:sp>
          <p:nvSpPr>
            <p:cNvPr id="20" name="íṧ1íḑê">
              <a:extLst>
                <a:ext uri="{FF2B5EF4-FFF2-40B4-BE49-F238E27FC236}">
                  <a16:creationId xmlns:a16="http://schemas.microsoft.com/office/drawing/2014/main" id="{28270C17-91CF-4E13-8BFD-EFBF77606C5E}"/>
                </a:ext>
              </a:extLst>
            </p:cNvPr>
            <p:cNvSpPr/>
            <p:nvPr/>
          </p:nvSpPr>
          <p:spPr>
            <a:xfrm rot="18900000">
              <a:off x="4555000" y="2608031"/>
              <a:ext cx="1166390" cy="1166390"/>
            </a:xfrm>
            <a:prstGeom prst="rect">
              <a:avLst/>
            </a:prstGeom>
            <a:solidFill>
              <a:srgbClr val="1671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21" name="iṩlíḓê">
              <a:extLst>
                <a:ext uri="{FF2B5EF4-FFF2-40B4-BE49-F238E27FC236}">
                  <a16:creationId xmlns:a16="http://schemas.microsoft.com/office/drawing/2014/main" id="{DAB41118-C763-4D18-B634-42D337226025}"/>
                </a:ext>
              </a:extLst>
            </p:cNvPr>
            <p:cNvSpPr/>
            <p:nvPr/>
          </p:nvSpPr>
          <p:spPr>
            <a:xfrm rot="18900000">
              <a:off x="4555000" y="2764496"/>
              <a:ext cx="1166390" cy="1166390"/>
            </a:xfrm>
            <a:prstGeom prst="rect">
              <a:avLst/>
            </a:prstGeom>
            <a:solidFill>
              <a:srgbClr val="199AD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55171B23-C8BB-4103-B735-D0F2768ACB39}"/>
              </a:ext>
            </a:extLst>
          </p:cNvPr>
          <p:cNvSpPr txBox="1"/>
          <p:nvPr/>
        </p:nvSpPr>
        <p:spPr>
          <a:xfrm>
            <a:off x="636480" y="3733045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Flue Gas Analyzer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09C90195-7628-4C55-B1EA-EBDC5B94B9D4}"/>
              </a:ext>
            </a:extLst>
          </p:cNvPr>
          <p:cNvSpPr txBox="1"/>
          <p:nvPr/>
        </p:nvSpPr>
        <p:spPr>
          <a:xfrm>
            <a:off x="6096000" y="3710878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Thermal Camera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076F703-D11A-49C1-BCBC-5C78F56AEF1C}"/>
              </a:ext>
            </a:extLst>
          </p:cNvPr>
          <p:cNvSpPr txBox="1"/>
          <p:nvPr/>
        </p:nvSpPr>
        <p:spPr>
          <a:xfrm>
            <a:off x="1638469" y="567426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Clamp Meter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E31F21F-0CCF-C9BA-B1CB-A755334C6F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18" y="1738502"/>
            <a:ext cx="1415902" cy="1197709"/>
          </a:xfrm>
          <a:prstGeom prst="rect">
            <a:avLst/>
          </a:prstGeom>
        </p:spPr>
      </p:pic>
      <p:pic>
        <p:nvPicPr>
          <p:cNvPr id="1040" name="Picture 16" descr="Leak detector for compressed air and gas systems - LD 500/LD 510">
            <a:extLst>
              <a:ext uri="{FF2B5EF4-FFF2-40B4-BE49-F238E27FC236}">
                <a16:creationId xmlns:a16="http://schemas.microsoft.com/office/drawing/2014/main" id="{A166E0E3-12EE-29F6-3C57-797A3C457B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17"/>
          <a:stretch/>
        </p:blipFill>
        <p:spPr bwMode="auto">
          <a:xfrm>
            <a:off x="3432586" y="1868324"/>
            <a:ext cx="1512840" cy="136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组合 85">
            <a:extLst>
              <a:ext uri="{FF2B5EF4-FFF2-40B4-BE49-F238E27FC236}">
                <a16:creationId xmlns:a16="http://schemas.microsoft.com/office/drawing/2014/main" id="{1A6B07C5-00CD-CF7F-DA59-EFC81DA50D2E}"/>
              </a:ext>
            </a:extLst>
          </p:cNvPr>
          <p:cNvGrpSpPr/>
          <p:nvPr/>
        </p:nvGrpSpPr>
        <p:grpSpPr>
          <a:xfrm>
            <a:off x="6265623" y="1568108"/>
            <a:ext cx="1594380" cy="1780219"/>
            <a:chOff x="2603197" y="2764496"/>
            <a:chExt cx="1166390" cy="1349647"/>
          </a:xfrm>
        </p:grpSpPr>
        <p:sp>
          <p:nvSpPr>
            <p:cNvPr id="37" name="iṣ1îḋe">
              <a:extLst>
                <a:ext uri="{FF2B5EF4-FFF2-40B4-BE49-F238E27FC236}">
                  <a16:creationId xmlns:a16="http://schemas.microsoft.com/office/drawing/2014/main" id="{AC29EC45-CEFA-BDD2-C086-4DDE98835140}"/>
                </a:ext>
              </a:extLst>
            </p:cNvPr>
            <p:cNvSpPr/>
            <p:nvPr/>
          </p:nvSpPr>
          <p:spPr>
            <a:xfrm rot="18900000">
              <a:off x="2603197" y="2947753"/>
              <a:ext cx="1166390" cy="1166390"/>
            </a:xfrm>
            <a:prstGeom prst="rect">
              <a:avLst/>
            </a:prstGeom>
            <a:solidFill>
              <a:srgbClr val="199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38" name="ï$ľîḋè">
              <a:extLst>
                <a:ext uri="{FF2B5EF4-FFF2-40B4-BE49-F238E27FC236}">
                  <a16:creationId xmlns:a16="http://schemas.microsoft.com/office/drawing/2014/main" id="{E4DDC3DC-F062-DBF8-8E92-1C3BE2B212D0}"/>
                </a:ext>
              </a:extLst>
            </p:cNvPr>
            <p:cNvSpPr/>
            <p:nvPr/>
          </p:nvSpPr>
          <p:spPr>
            <a:xfrm rot="18900000">
              <a:off x="2603197" y="2764496"/>
              <a:ext cx="1166390" cy="1166390"/>
            </a:xfrm>
            <a:prstGeom prst="rect">
              <a:avLst/>
            </a:prstGeom>
            <a:solidFill>
              <a:srgbClr val="1671C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42" name="组合 84">
            <a:extLst>
              <a:ext uri="{FF2B5EF4-FFF2-40B4-BE49-F238E27FC236}">
                <a16:creationId xmlns:a16="http://schemas.microsoft.com/office/drawing/2014/main" id="{A97197B0-E714-7A49-EA60-ED8BE6B74AFD}"/>
              </a:ext>
            </a:extLst>
          </p:cNvPr>
          <p:cNvGrpSpPr/>
          <p:nvPr/>
        </p:nvGrpSpPr>
        <p:grpSpPr>
          <a:xfrm>
            <a:off x="9105644" y="1565507"/>
            <a:ext cx="1637261" cy="1886232"/>
            <a:chOff x="4555000" y="2608031"/>
            <a:chExt cx="1166390" cy="1322855"/>
          </a:xfrm>
        </p:grpSpPr>
        <p:sp>
          <p:nvSpPr>
            <p:cNvPr id="43" name="íṧ1íḑê">
              <a:extLst>
                <a:ext uri="{FF2B5EF4-FFF2-40B4-BE49-F238E27FC236}">
                  <a16:creationId xmlns:a16="http://schemas.microsoft.com/office/drawing/2014/main" id="{40897DAB-077B-3F5B-F9B4-27686239BBBE}"/>
                </a:ext>
              </a:extLst>
            </p:cNvPr>
            <p:cNvSpPr/>
            <p:nvPr/>
          </p:nvSpPr>
          <p:spPr>
            <a:xfrm rot="18900000">
              <a:off x="4555000" y="2608031"/>
              <a:ext cx="1166390" cy="1166390"/>
            </a:xfrm>
            <a:prstGeom prst="rect">
              <a:avLst/>
            </a:prstGeom>
            <a:solidFill>
              <a:srgbClr val="1671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44" name="iṩlíḓê">
              <a:extLst>
                <a:ext uri="{FF2B5EF4-FFF2-40B4-BE49-F238E27FC236}">
                  <a16:creationId xmlns:a16="http://schemas.microsoft.com/office/drawing/2014/main" id="{011262AE-9E37-0026-6CE1-23D518DECC21}"/>
                </a:ext>
              </a:extLst>
            </p:cNvPr>
            <p:cNvSpPr/>
            <p:nvPr/>
          </p:nvSpPr>
          <p:spPr>
            <a:xfrm rot="18900000">
              <a:off x="4555000" y="2764496"/>
              <a:ext cx="1166390" cy="1166390"/>
            </a:xfrm>
            <a:prstGeom prst="rect">
              <a:avLst/>
            </a:prstGeom>
            <a:solidFill>
              <a:srgbClr val="199AD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942A475D-96E9-9475-CFEB-06115CF4B1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924" y="1439208"/>
            <a:ext cx="1626101" cy="1748672"/>
          </a:xfrm>
          <a:prstGeom prst="rect">
            <a:avLst/>
          </a:prstGeom>
        </p:spPr>
      </p:pic>
      <p:grpSp>
        <p:nvGrpSpPr>
          <p:cNvPr id="52" name="组合 85">
            <a:extLst>
              <a:ext uri="{FF2B5EF4-FFF2-40B4-BE49-F238E27FC236}">
                <a16:creationId xmlns:a16="http://schemas.microsoft.com/office/drawing/2014/main" id="{256E8BDE-9D96-7740-FE1C-DADA37B47233}"/>
              </a:ext>
            </a:extLst>
          </p:cNvPr>
          <p:cNvGrpSpPr/>
          <p:nvPr/>
        </p:nvGrpSpPr>
        <p:grpSpPr>
          <a:xfrm>
            <a:off x="6265623" y="4553633"/>
            <a:ext cx="1546053" cy="1586190"/>
            <a:chOff x="2603197" y="2764496"/>
            <a:chExt cx="1166390" cy="1349647"/>
          </a:xfrm>
        </p:grpSpPr>
        <p:sp>
          <p:nvSpPr>
            <p:cNvPr id="53" name="iṣ1îḋe">
              <a:extLst>
                <a:ext uri="{FF2B5EF4-FFF2-40B4-BE49-F238E27FC236}">
                  <a16:creationId xmlns:a16="http://schemas.microsoft.com/office/drawing/2014/main" id="{9897318A-A643-ED90-74B1-CFB7419028CE}"/>
                </a:ext>
              </a:extLst>
            </p:cNvPr>
            <p:cNvSpPr/>
            <p:nvPr/>
          </p:nvSpPr>
          <p:spPr>
            <a:xfrm rot="18900000">
              <a:off x="2603197" y="2947753"/>
              <a:ext cx="1166390" cy="1166390"/>
            </a:xfrm>
            <a:prstGeom prst="rect">
              <a:avLst/>
            </a:prstGeom>
            <a:solidFill>
              <a:srgbClr val="199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54" name="ï$ľîḋè">
              <a:extLst>
                <a:ext uri="{FF2B5EF4-FFF2-40B4-BE49-F238E27FC236}">
                  <a16:creationId xmlns:a16="http://schemas.microsoft.com/office/drawing/2014/main" id="{148A7EC4-2655-9D5B-8C6F-B41A749FD64F}"/>
                </a:ext>
              </a:extLst>
            </p:cNvPr>
            <p:cNvSpPr/>
            <p:nvPr/>
          </p:nvSpPr>
          <p:spPr>
            <a:xfrm rot="18900000">
              <a:off x="2603197" y="2764496"/>
              <a:ext cx="1166390" cy="1166390"/>
            </a:xfrm>
            <a:prstGeom prst="rect">
              <a:avLst/>
            </a:prstGeom>
            <a:solidFill>
              <a:srgbClr val="1671C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B3F197ED-F30D-3F45-1FAE-F618DEFE65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07" t="20203"/>
          <a:stretch/>
        </p:blipFill>
        <p:spPr>
          <a:xfrm>
            <a:off x="6156222" y="4398092"/>
            <a:ext cx="1546053" cy="1370534"/>
          </a:xfrm>
          <a:prstGeom prst="rect">
            <a:avLst/>
          </a:prstGeom>
        </p:spPr>
      </p:pic>
      <p:grpSp>
        <p:nvGrpSpPr>
          <p:cNvPr id="55" name="组合 85">
            <a:extLst>
              <a:ext uri="{FF2B5EF4-FFF2-40B4-BE49-F238E27FC236}">
                <a16:creationId xmlns:a16="http://schemas.microsoft.com/office/drawing/2014/main" id="{DE6F80E6-04AE-DCB6-9FC5-C994FA742E69}"/>
              </a:ext>
            </a:extLst>
          </p:cNvPr>
          <p:cNvGrpSpPr/>
          <p:nvPr/>
        </p:nvGrpSpPr>
        <p:grpSpPr>
          <a:xfrm>
            <a:off x="3632882" y="4643021"/>
            <a:ext cx="1356368" cy="1487214"/>
            <a:chOff x="2603197" y="2764496"/>
            <a:chExt cx="1166390" cy="1349647"/>
          </a:xfrm>
        </p:grpSpPr>
        <p:sp>
          <p:nvSpPr>
            <p:cNvPr id="56" name="iṣ1îḋe">
              <a:extLst>
                <a:ext uri="{FF2B5EF4-FFF2-40B4-BE49-F238E27FC236}">
                  <a16:creationId xmlns:a16="http://schemas.microsoft.com/office/drawing/2014/main" id="{243FAEA3-4819-C4AD-6D59-379EC7D7E706}"/>
                </a:ext>
              </a:extLst>
            </p:cNvPr>
            <p:cNvSpPr/>
            <p:nvPr/>
          </p:nvSpPr>
          <p:spPr>
            <a:xfrm rot="18900000">
              <a:off x="2603197" y="2947753"/>
              <a:ext cx="1166390" cy="1166390"/>
            </a:xfrm>
            <a:prstGeom prst="rect">
              <a:avLst/>
            </a:prstGeom>
            <a:solidFill>
              <a:srgbClr val="199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57" name="ï$ľîḋè">
              <a:extLst>
                <a:ext uri="{FF2B5EF4-FFF2-40B4-BE49-F238E27FC236}">
                  <a16:creationId xmlns:a16="http://schemas.microsoft.com/office/drawing/2014/main" id="{0C7800AB-D3B7-E810-291C-B39CCBD06963}"/>
                </a:ext>
              </a:extLst>
            </p:cNvPr>
            <p:cNvSpPr/>
            <p:nvPr/>
          </p:nvSpPr>
          <p:spPr>
            <a:xfrm rot="18900000">
              <a:off x="2603197" y="2764496"/>
              <a:ext cx="1166390" cy="1166390"/>
            </a:xfrm>
            <a:prstGeom prst="rect">
              <a:avLst/>
            </a:prstGeom>
            <a:solidFill>
              <a:srgbClr val="1671C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6444F2AC-547C-1C2D-E58F-634E88117A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644" y="4696287"/>
            <a:ext cx="530555" cy="1342968"/>
          </a:xfrm>
          <a:prstGeom prst="rect">
            <a:avLst/>
          </a:prstGeom>
        </p:spPr>
      </p:pic>
      <p:sp>
        <p:nvSpPr>
          <p:cNvPr id="60" name="文本框 29">
            <a:extLst>
              <a:ext uri="{FF2B5EF4-FFF2-40B4-BE49-F238E27FC236}">
                <a16:creationId xmlns:a16="http://schemas.microsoft.com/office/drawing/2014/main" id="{62A08190-0F2C-F2FB-EAC5-D79E1A0C3783}"/>
              </a:ext>
            </a:extLst>
          </p:cNvPr>
          <p:cNvSpPr txBox="1"/>
          <p:nvPr/>
        </p:nvSpPr>
        <p:spPr>
          <a:xfrm>
            <a:off x="3317710" y="3733045"/>
            <a:ext cx="21337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Ultra Sonic Leak </a:t>
            </a:r>
          </a:p>
          <a:p>
            <a:pPr lvl="0"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Detector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61" name="文本框 29">
            <a:extLst>
              <a:ext uri="{FF2B5EF4-FFF2-40B4-BE49-F238E27FC236}">
                <a16:creationId xmlns:a16="http://schemas.microsoft.com/office/drawing/2014/main" id="{EE26257A-7683-4AB2-2CC2-C0D619436544}"/>
              </a:ext>
            </a:extLst>
          </p:cNvPr>
          <p:cNvSpPr txBox="1"/>
          <p:nvPr/>
        </p:nvSpPr>
        <p:spPr>
          <a:xfrm>
            <a:off x="7702275" y="5691648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Power Analyzer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077D39-6261-6F15-E658-FD5C956FB2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792" y="1738502"/>
            <a:ext cx="782424" cy="1601813"/>
          </a:xfrm>
          <a:prstGeom prst="rect">
            <a:avLst/>
          </a:prstGeom>
        </p:spPr>
      </p:pic>
      <p:sp>
        <p:nvSpPr>
          <p:cNvPr id="14" name="文本框 29">
            <a:extLst>
              <a:ext uri="{FF2B5EF4-FFF2-40B4-BE49-F238E27FC236}">
                <a16:creationId xmlns:a16="http://schemas.microsoft.com/office/drawing/2014/main" id="{D8204F9C-36EC-9347-50E6-73AFC9352050}"/>
              </a:ext>
            </a:extLst>
          </p:cNvPr>
          <p:cNvSpPr txBox="1"/>
          <p:nvPr/>
        </p:nvSpPr>
        <p:spPr>
          <a:xfrm>
            <a:off x="9146215" y="3710878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Yeseva One" panose="00000500000000000000" pitchFamily="2" charset="0"/>
                <a:ea typeface="字魂5号-无外润黑体" panose="00000500000000000000" pitchFamily="2" charset="-122"/>
              </a:rPr>
              <a:t>Thermal Gun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008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E643D54D-B9CC-4587-87DC-6AF61A531B2E}"/>
              </a:ext>
            </a:extLst>
          </p:cNvPr>
          <p:cNvGrpSpPr/>
          <p:nvPr/>
        </p:nvGrpSpPr>
        <p:grpSpPr>
          <a:xfrm>
            <a:off x="494466" y="2033037"/>
            <a:ext cx="11203067" cy="3438574"/>
            <a:chOff x="966745" y="2476060"/>
            <a:chExt cx="10166386" cy="3120384"/>
          </a:xfrm>
        </p:grpSpPr>
        <p:sp>
          <p:nvSpPr>
            <p:cNvPr id="11" name="Rectangle 35">
              <a:extLst>
                <a:ext uri="{FF2B5EF4-FFF2-40B4-BE49-F238E27FC236}">
                  <a16:creationId xmlns:a16="http://schemas.microsoft.com/office/drawing/2014/main" id="{A3E23E34-4676-4561-8A02-711976FBBB28}"/>
                </a:ext>
              </a:extLst>
            </p:cNvPr>
            <p:cNvSpPr/>
            <p:nvPr/>
          </p:nvSpPr>
          <p:spPr>
            <a:xfrm>
              <a:off x="6049938" y="4039616"/>
              <a:ext cx="5083193" cy="15568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9F09F911-4D83-4A6E-9883-5047D4266982}"/>
                </a:ext>
              </a:extLst>
            </p:cNvPr>
            <p:cNvSpPr/>
            <p:nvPr/>
          </p:nvSpPr>
          <p:spPr>
            <a:xfrm>
              <a:off x="966745" y="2476060"/>
              <a:ext cx="5083193" cy="155682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9" name="Rectangle 33">
              <a:extLst>
                <a:ext uri="{FF2B5EF4-FFF2-40B4-BE49-F238E27FC236}">
                  <a16:creationId xmlns:a16="http://schemas.microsoft.com/office/drawing/2014/main" id="{FA4D5BDE-6D8D-4197-B0FB-8821CC6B6668}"/>
                </a:ext>
              </a:extLst>
            </p:cNvPr>
            <p:cNvSpPr/>
            <p:nvPr/>
          </p:nvSpPr>
          <p:spPr>
            <a:xfrm>
              <a:off x="6049938" y="2479423"/>
              <a:ext cx="5083193" cy="156019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sp>
          <p:nvSpPr>
            <p:cNvPr id="10" name="Rectangle 34">
              <a:extLst>
                <a:ext uri="{FF2B5EF4-FFF2-40B4-BE49-F238E27FC236}">
                  <a16:creationId xmlns:a16="http://schemas.microsoft.com/office/drawing/2014/main" id="{8D015B7C-4AB0-4C8E-B948-1DC547BD3444}"/>
                </a:ext>
              </a:extLst>
            </p:cNvPr>
            <p:cNvSpPr/>
            <p:nvPr/>
          </p:nvSpPr>
          <p:spPr>
            <a:xfrm>
              <a:off x="966745" y="4032888"/>
              <a:ext cx="5083193" cy="155682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05E1E791-B17D-46A7-A8A1-D8017D740AE4}"/>
              </a:ext>
            </a:extLst>
          </p:cNvPr>
          <p:cNvGrpSpPr/>
          <p:nvPr/>
        </p:nvGrpSpPr>
        <p:grpSpPr>
          <a:xfrm>
            <a:off x="3152899" y="585910"/>
            <a:ext cx="5886202" cy="707886"/>
            <a:chOff x="989003" y="562152"/>
            <a:chExt cx="4066702" cy="70788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09B56DBD-806E-487C-A195-406670334867}"/>
                </a:ext>
              </a:extLst>
            </p:cNvPr>
            <p:cNvSpPr txBox="1"/>
            <p:nvPr/>
          </p:nvSpPr>
          <p:spPr>
            <a:xfrm>
              <a:off x="989003" y="562152"/>
              <a:ext cx="40667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rPr>
                <a:t>Economic Evaluation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86758E49-069F-453C-A786-D1CC18FF23B6}"/>
                </a:ext>
              </a:extLst>
            </p:cNvPr>
            <p:cNvCxnSpPr>
              <a:cxnSpLocks/>
            </p:cNvCxnSpPr>
            <p:nvPr/>
          </p:nvCxnSpPr>
          <p:spPr>
            <a:xfrm>
              <a:off x="989003" y="1149281"/>
              <a:ext cx="3625092" cy="0"/>
            </a:xfrm>
            <a:prstGeom prst="line">
              <a:avLst/>
            </a:prstGeom>
            <a:ln w="15875">
              <a:solidFill>
                <a:srgbClr val="1671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8B9DE1A2-3F55-4C74-AB3A-6CED8409DC7B}"/>
                  </a:ext>
                </a:extLst>
              </p:cNvPr>
              <p:cNvSpPr txBox="1"/>
              <p:nvPr/>
            </p:nvSpPr>
            <p:spPr>
              <a:xfrm>
                <a:off x="641350" y="2732376"/>
                <a:ext cx="3629078" cy="1014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2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𝑆𝑃𝑃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𝐼𝑛𝑣𝑒𝑠𝑡𝑚𝑒𝑛𝑡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𝑠𝑎𝑣𝑖𝑛𝑔𝑠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𝑝𝑒𝑟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𝑦𝑒𝑎𝑟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algn="r">
                  <a:lnSpc>
                    <a:spcPct val="125000"/>
                  </a:lnSpc>
                </a:pPr>
                <a:endParaRPr lang="zh-CN" altLang="en-US" sz="1200" dirty="0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endParaRPr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8B9DE1A2-3F55-4C74-AB3A-6CED8409D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350" y="2732376"/>
                <a:ext cx="3629078" cy="10141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文本框 31">
            <a:extLst>
              <a:ext uri="{FF2B5EF4-FFF2-40B4-BE49-F238E27FC236}">
                <a16:creationId xmlns:a16="http://schemas.microsoft.com/office/drawing/2014/main" id="{260A71EA-14CD-4B33-95DD-98390F7E7983}"/>
              </a:ext>
            </a:extLst>
          </p:cNvPr>
          <p:cNvSpPr txBox="1"/>
          <p:nvPr/>
        </p:nvSpPr>
        <p:spPr>
          <a:xfrm>
            <a:off x="1230372" y="2182530"/>
            <a:ext cx="3186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200" b="1" dirty="0">
                <a:latin typeface="Yeseva One" panose="00000500000000000000" pitchFamily="2" charset="0"/>
                <a:ea typeface="字魂5号-无外润黑体" panose="00000500000000000000" pitchFamily="2" charset="-122"/>
              </a:rPr>
              <a:t>Simple Payback Period</a:t>
            </a:r>
            <a:endParaRPr lang="zh-CN" altLang="en-US" sz="2200" b="1" dirty="0"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4C80DDCB-0422-44AF-8F07-8A48C2DC9791}"/>
              </a:ext>
            </a:extLst>
          </p:cNvPr>
          <p:cNvSpPr txBox="1"/>
          <p:nvPr/>
        </p:nvSpPr>
        <p:spPr>
          <a:xfrm>
            <a:off x="8104584" y="2182530"/>
            <a:ext cx="22305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dirty="0">
                <a:latin typeface="Yeseva One" panose="00000500000000000000" pitchFamily="2" charset="0"/>
                <a:ea typeface="字魂5号-无外润黑体" panose="00000500000000000000" pitchFamily="2" charset="-122"/>
              </a:rPr>
              <a:t>Rate of Return</a:t>
            </a:r>
            <a:endParaRPr lang="zh-CN" altLang="en-US" sz="2200" b="1" dirty="0"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  <p:sp>
        <p:nvSpPr>
          <p:cNvPr id="20" name="ïşḷîḋè">
            <a:extLst>
              <a:ext uri="{FF2B5EF4-FFF2-40B4-BE49-F238E27FC236}">
                <a16:creationId xmlns:a16="http://schemas.microsoft.com/office/drawing/2014/main" id="{06217E23-7181-8CD3-1342-28D7D005783F}"/>
              </a:ext>
            </a:extLst>
          </p:cNvPr>
          <p:cNvSpPr>
            <a:spLocks/>
          </p:cNvSpPr>
          <p:nvPr/>
        </p:nvSpPr>
        <p:spPr bwMode="auto">
          <a:xfrm>
            <a:off x="5461167" y="2497401"/>
            <a:ext cx="1255578" cy="1649854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字魂5号-无外润黑体" panose="00000500000000000000" pitchFamily="2" charset="-122"/>
              <a:ea typeface="字魂5号-无外润黑体" panose="00000500000000000000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DFE84BF-F5C8-FC77-AD2A-522D33450E77}"/>
                  </a:ext>
                </a:extLst>
              </p:cNvPr>
              <p:cNvSpPr txBox="1"/>
              <p:nvPr/>
            </p:nvSpPr>
            <p:spPr>
              <a:xfrm>
                <a:off x="3048739" y="4716046"/>
                <a:ext cx="60945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DFE84BF-F5C8-FC77-AD2A-522D33450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739" y="4716046"/>
                <a:ext cx="6094520" cy="369332"/>
              </a:xfrm>
              <a:prstGeom prst="rect">
                <a:avLst/>
              </a:prstGeom>
              <a:blipFill>
                <a:blip r:embed="rId4"/>
                <a:stretch>
                  <a:fillRect t="-118333" b="-18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1F1D61E-0683-78FE-592A-4081BB232CE9}"/>
                  </a:ext>
                </a:extLst>
              </p:cNvPr>
              <p:cNvSpPr txBox="1"/>
              <p:nvPr/>
            </p:nvSpPr>
            <p:spPr>
              <a:xfrm>
                <a:off x="7451337" y="3054772"/>
                <a:ext cx="4825822" cy="763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𝑃𝑉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investmen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𝑃𝑉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revenues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1F1D61E-0683-78FE-592A-4081BB232C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1337" y="3054772"/>
                <a:ext cx="4825822" cy="7630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文本框 29">
            <a:extLst>
              <a:ext uri="{FF2B5EF4-FFF2-40B4-BE49-F238E27FC236}">
                <a16:creationId xmlns:a16="http://schemas.microsoft.com/office/drawing/2014/main" id="{1622D7E4-9BE0-4EF5-9965-817283256BB1}"/>
              </a:ext>
            </a:extLst>
          </p:cNvPr>
          <p:cNvSpPr txBox="1"/>
          <p:nvPr/>
        </p:nvSpPr>
        <p:spPr>
          <a:xfrm>
            <a:off x="4980715" y="4345920"/>
            <a:ext cx="22305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latin typeface="Yeseva One" panose="00000500000000000000" pitchFamily="2" charset="0"/>
                <a:ea typeface="字魂5号-无外润黑体" panose="00000500000000000000" pitchFamily="2" charset="-122"/>
              </a:rPr>
              <a:t>Present Value</a:t>
            </a:r>
            <a:endParaRPr lang="zh-CN" altLang="en-US" sz="2200" b="1" dirty="0">
              <a:latin typeface="Yeseva One" panose="00000500000000000000" pitchFamily="2" charset="0"/>
              <a:ea typeface="字魂5号-无外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898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6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3851</TotalTime>
  <Words>470</Words>
  <Application>Microsoft Office PowerPoint</Application>
  <PresentationFormat>Widescreen</PresentationFormat>
  <Paragraphs>168</Paragraphs>
  <Slides>25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等线</vt:lpstr>
      <vt:lpstr>等线 Light</vt:lpstr>
      <vt:lpstr>Arial</vt:lpstr>
      <vt:lpstr>Calibri</vt:lpstr>
      <vt:lpstr>Cambria Math</vt:lpstr>
      <vt:lpstr>Times New Roman</vt:lpstr>
      <vt:lpstr>Yeseva One</vt:lpstr>
      <vt:lpstr>字魂5号-无外润黑体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Anzichen</dc:creator>
  <cp:lastModifiedBy>ziad tuffaha</cp:lastModifiedBy>
  <cp:revision>49</cp:revision>
  <dcterms:created xsi:type="dcterms:W3CDTF">2019-05-23T07:10:44Z</dcterms:created>
  <dcterms:modified xsi:type="dcterms:W3CDTF">2023-06-10T11:44:26Z</dcterms:modified>
</cp:coreProperties>
</file>