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64" r:id="rId2"/>
    <p:sldId id="268" r:id="rId3"/>
    <p:sldId id="274" r:id="rId4"/>
    <p:sldId id="270" r:id="rId5"/>
    <p:sldId id="273" r:id="rId6"/>
    <p:sldId id="276" r:id="rId7"/>
    <p:sldId id="278" r:id="rId8"/>
    <p:sldId id="315" r:id="rId9"/>
    <p:sldId id="281" r:id="rId10"/>
    <p:sldId id="316" r:id="rId11"/>
    <p:sldId id="317" r:id="rId12"/>
    <p:sldId id="338" r:id="rId13"/>
    <p:sldId id="318" r:id="rId14"/>
    <p:sldId id="319" r:id="rId15"/>
    <p:sldId id="323" r:id="rId16"/>
    <p:sldId id="320" r:id="rId17"/>
    <p:sldId id="322" r:id="rId18"/>
    <p:sldId id="324" r:id="rId19"/>
    <p:sldId id="325" r:id="rId20"/>
    <p:sldId id="326" r:id="rId21"/>
    <p:sldId id="339" r:id="rId22"/>
    <p:sldId id="328" r:id="rId23"/>
    <p:sldId id="329" r:id="rId24"/>
    <p:sldId id="330" r:id="rId25"/>
    <p:sldId id="331" r:id="rId26"/>
    <p:sldId id="332" r:id="rId27"/>
    <p:sldId id="335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82" r:id="rId39"/>
    <p:sldId id="352" r:id="rId40"/>
    <p:sldId id="353" r:id="rId41"/>
    <p:sldId id="355" r:id="rId42"/>
    <p:sldId id="356" r:id="rId43"/>
    <p:sldId id="357" r:id="rId44"/>
    <p:sldId id="358" r:id="rId45"/>
    <p:sldId id="360" r:id="rId46"/>
    <p:sldId id="361" r:id="rId47"/>
    <p:sldId id="362" r:id="rId48"/>
    <p:sldId id="364" r:id="rId49"/>
    <p:sldId id="365" r:id="rId50"/>
    <p:sldId id="366" r:id="rId51"/>
    <p:sldId id="367" r:id="rId52"/>
    <p:sldId id="368" r:id="rId53"/>
    <p:sldId id="369" r:id="rId54"/>
    <p:sldId id="370" r:id="rId55"/>
    <p:sldId id="371" r:id="rId56"/>
    <p:sldId id="372" r:id="rId57"/>
    <p:sldId id="373" r:id="rId58"/>
    <p:sldId id="376" r:id="rId59"/>
    <p:sldId id="374" r:id="rId60"/>
    <p:sldId id="375" r:id="rId61"/>
    <p:sldId id="377" r:id="rId62"/>
    <p:sldId id="378" r:id="rId63"/>
    <p:sldId id="379" r:id="rId64"/>
    <p:sldId id="383" r:id="rId65"/>
    <p:sldId id="384" r:id="rId66"/>
    <p:sldId id="385" r:id="rId67"/>
    <p:sldId id="386" r:id="rId68"/>
    <p:sldId id="380" r:id="rId69"/>
    <p:sldId id="381" r:id="rId70"/>
    <p:sldId id="336" r:id="rId7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" initials="D" lastIdx="1" clrIdx="0">
    <p:extLst>
      <p:ext uri="{19B8F6BF-5375-455C-9EA6-DF929625EA0E}">
        <p15:presenceInfo xmlns="" xmlns:p15="http://schemas.microsoft.com/office/powerpoint/2012/main" userId="De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A8"/>
    <a:srgbClr val="FEC630"/>
    <a:srgbClr val="52CBBE"/>
    <a:srgbClr val="FF5969"/>
    <a:srgbClr val="5D7373"/>
    <a:srgbClr val="52C9BD"/>
    <a:srgbClr val="F0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660B408-B3CF-4A94-85FC-2B1E0A45F4A2}" styleName="نمط داكن 2 - تمييز 1/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88" autoAdjust="0"/>
    <p:restoredTop sz="94660"/>
  </p:normalViewPr>
  <p:slideViewPr>
    <p:cSldViewPr snapToGrid="0">
      <p:cViewPr varScale="1">
        <p:scale>
          <a:sx n="71" d="100"/>
          <a:sy n="71" d="100"/>
        </p:scale>
        <p:origin x="-882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5-30T21:05:30.646" idx="1">
    <p:pos x="5667" y="2046"/>
    <p:text/>
    <p:extLst>
      <p:ext uri="{C676402C-5697-4E1C-873F-D02D1690AC5C}">
        <p15:threadingInfo xmlns=""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216037-1A38-4FA1-86D2-D86EEA79EE89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91254B-59E3-4E7C-BD8D-C33C39131CEA}">
      <dgm:prSet phldrT="[نص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xfrm>
          <a:off x="2322789" y="1680625"/>
          <a:ext cx="1051602" cy="1051602"/>
        </a:xfrm>
        <a:prstGeom prst="ellipse">
          <a:avLst/>
        </a:prstGeom>
        <a:solidFill>
          <a:sysClr val="window" lastClr="FFFFFF"/>
        </a:solidFill>
        <a:ln w="25400" cap="flat" cmpd="sng" algn="ctr">
          <a:solidFill>
            <a:srgbClr val="F79646"/>
          </a:solidFill>
          <a:prstDash val="solid"/>
        </a:ln>
        <a:effectLst/>
      </dgm:spPr>
      <dgm:t>
        <a:bodyPr/>
        <a:lstStyle/>
        <a:p>
          <a:r>
            <a:rPr lang="en-US" sz="11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Main entrance</a:t>
          </a:r>
        </a:p>
      </dgm:t>
    </dgm:pt>
    <dgm:pt modelId="{5C445303-1969-48F2-B039-83E15642F6F8}" type="parTrans" cxnId="{3702FEF1-1CA5-4D4E-B7B0-F6E905B01896}">
      <dgm:prSet/>
      <dgm:spPr/>
      <dgm:t>
        <a:bodyPr/>
        <a:lstStyle/>
        <a:p>
          <a:endParaRPr lang="en-US"/>
        </a:p>
      </dgm:t>
    </dgm:pt>
    <dgm:pt modelId="{6338D163-7365-462B-8764-A8636B4381DB}" type="sibTrans" cxnId="{3702FEF1-1CA5-4D4E-B7B0-F6E905B01896}">
      <dgm:prSet/>
      <dgm:spPr/>
      <dgm:t>
        <a:bodyPr/>
        <a:lstStyle/>
        <a:p>
          <a:endParaRPr lang="en-US"/>
        </a:p>
      </dgm:t>
    </dgm:pt>
    <dgm:pt modelId="{1847D104-C387-4ECC-93F5-8913094BDFCD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xfrm>
          <a:off x="2375369" y="203320"/>
          <a:ext cx="946442" cy="946442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1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Reception</a:t>
          </a:r>
        </a:p>
      </dgm:t>
    </dgm:pt>
    <dgm:pt modelId="{EB46E2D0-6557-4A3D-8995-E09DCFC6A5FB}" type="parTrans" cxnId="{140385FF-5110-4659-B7BF-A3904AB8928B}">
      <dgm:prSet/>
      <dgm:spPr>
        <a:xfrm rot="16200000">
          <a:off x="2610914" y="1244384"/>
          <a:ext cx="475353" cy="3575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4F34CF9-01BF-4D29-91B1-472720C9FEC0}" type="sibTrans" cxnId="{140385FF-5110-4659-B7BF-A3904AB8928B}">
      <dgm:prSet/>
      <dgm:spPr/>
      <dgm:t>
        <a:bodyPr/>
        <a:lstStyle/>
        <a:p>
          <a:endParaRPr lang="en-US"/>
        </a:p>
      </dgm:t>
    </dgm:pt>
    <dgm:pt modelId="{DE8DFFB8-5C00-4BB4-9A12-3B161024F5F8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xfrm>
          <a:off x="3514002" y="594572"/>
          <a:ext cx="946442" cy="946442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1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Clinics</a:t>
          </a:r>
        </a:p>
      </dgm:t>
    </dgm:pt>
    <dgm:pt modelId="{E62574AF-3F1B-4231-940E-AED2531286F8}" type="parTrans" cxnId="{807AFFA6-7B2D-4DE9-9767-AA06179938E3}">
      <dgm:prSet/>
      <dgm:spPr>
        <a:xfrm rot="18900000">
          <a:off x="3178772" y="1446231"/>
          <a:ext cx="502483" cy="3575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E22CED4-D735-4275-8483-559F1E4566EA}" type="sibTrans" cxnId="{807AFFA6-7B2D-4DE9-9767-AA06179938E3}">
      <dgm:prSet/>
      <dgm:spPr/>
      <dgm:t>
        <a:bodyPr/>
        <a:lstStyle/>
        <a:p>
          <a:endParaRPr lang="en-US"/>
        </a:p>
      </dgm:t>
    </dgm:pt>
    <dgm:pt modelId="{DD6D92FC-A050-41F1-8873-2A5A5894D5E0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xfrm>
          <a:off x="3985602" y="1733167"/>
          <a:ext cx="946518" cy="946518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1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Pharmecy </a:t>
          </a:r>
        </a:p>
      </dgm:t>
    </dgm:pt>
    <dgm:pt modelId="{BE222232-D31C-4566-8EA9-70A610DD2EDB}" type="parTrans" cxnId="{00E91841-A83F-4F2E-BAF7-321875FCB988}">
      <dgm:prSet/>
      <dgm:spPr>
        <a:xfrm>
          <a:off x="3402903" y="2027654"/>
          <a:ext cx="535850" cy="3575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EB007EF-FD9F-4B99-A829-9273048BECDC}" type="sibTrans" cxnId="{00E91841-A83F-4F2E-BAF7-321875FCB988}">
      <dgm:prSet/>
      <dgm:spPr/>
      <dgm:t>
        <a:bodyPr/>
        <a:lstStyle/>
        <a:p>
          <a:endParaRPr lang="en-US"/>
        </a:p>
      </dgm:t>
    </dgm:pt>
    <dgm:pt modelId="{C8B8D248-F6CA-4377-841E-C023C4A1FDDC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xfrm>
          <a:off x="1086029" y="2349362"/>
          <a:ext cx="946442" cy="946442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1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X-ray room</a:t>
          </a:r>
        </a:p>
      </dgm:t>
    </dgm:pt>
    <dgm:pt modelId="{7DCAB5F0-3E13-4878-AB15-592A524CA34F}" type="parTrans" cxnId="{1BEBC4F6-3FD8-42FC-81B9-AC0D82C3AC2F}">
      <dgm:prSet/>
      <dgm:spPr>
        <a:xfrm rot="9267453">
          <a:off x="1976689" y="2373835"/>
          <a:ext cx="378277" cy="3575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D985FE5-49FC-4741-8099-5242CEF48FD3}" type="sibTrans" cxnId="{1BEBC4F6-3FD8-42FC-81B9-AC0D82C3AC2F}">
      <dgm:prSet/>
      <dgm:spPr/>
      <dgm:t>
        <a:bodyPr/>
        <a:lstStyle/>
        <a:p>
          <a:endParaRPr lang="en-US"/>
        </a:p>
      </dgm:t>
    </dgm:pt>
    <dgm:pt modelId="{825AC678-ADB1-43B2-9118-B689CA527E82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xfrm>
          <a:off x="3784865" y="3028875"/>
          <a:ext cx="698143" cy="550157"/>
        </a:xfrm>
        <a:prstGeom prst="ellipse">
          <a:avLst/>
        </a:prstGeom>
        <a:gradFill rotWithShape="1">
          <a:gsLst>
            <a:gs pos="0">
              <a:srgbClr val="F79646">
                <a:shade val="51000"/>
                <a:satMod val="130000"/>
              </a:srgbClr>
            </a:gs>
            <a:gs pos="80000">
              <a:srgbClr val="F79646">
                <a:shade val="93000"/>
                <a:satMod val="130000"/>
              </a:srgbClr>
            </a:gs>
            <a:gs pos="100000">
              <a:srgbClr val="F79646"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1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Store</a:t>
          </a:r>
        </a:p>
      </dgm:t>
    </dgm:pt>
    <dgm:pt modelId="{93FB9717-EB67-4DA1-9966-0B9C28230236}" type="parTrans" cxnId="{CC630AA0-251A-48B8-9EA9-27B299633BE4}">
      <dgm:prSet/>
      <dgm:spPr>
        <a:xfrm rot="6429655">
          <a:off x="4279623" y="2752248"/>
          <a:ext cx="307024" cy="327446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3101EAF-F028-4D9D-80F4-F3BB26802BBC}" type="sibTrans" cxnId="{CC630AA0-251A-48B8-9EA9-27B299633BE4}">
      <dgm:prSet/>
      <dgm:spPr/>
      <dgm:t>
        <a:bodyPr/>
        <a:lstStyle/>
        <a:p>
          <a:endParaRPr lang="en-US"/>
        </a:p>
      </dgm:t>
    </dgm:pt>
    <dgm:pt modelId="{86BDD9A9-C60E-40B5-9676-E0C85E4EBF58}">
      <dgm:prSet/>
      <dgm:spPr/>
      <dgm:t>
        <a:bodyPr/>
        <a:lstStyle/>
        <a:p>
          <a:endParaRPr lang="en-US"/>
        </a:p>
      </dgm:t>
    </dgm:pt>
    <dgm:pt modelId="{A55A202A-52B6-4CCB-923C-A8CE924C8725}" type="parTrans" cxnId="{E4C751AC-E119-49F5-98C8-246B3E9E20A2}">
      <dgm:prSet/>
      <dgm:spPr/>
      <dgm:t>
        <a:bodyPr/>
        <a:lstStyle/>
        <a:p>
          <a:endParaRPr lang="en-US"/>
        </a:p>
      </dgm:t>
    </dgm:pt>
    <dgm:pt modelId="{B3730B2E-708B-4F31-AED0-EE2A39C65BF2}" type="sibTrans" cxnId="{E4C751AC-E119-49F5-98C8-246B3E9E20A2}">
      <dgm:prSet/>
      <dgm:spPr/>
      <dgm:t>
        <a:bodyPr/>
        <a:lstStyle/>
        <a:p>
          <a:endParaRPr lang="en-US"/>
        </a:p>
      </dgm:t>
    </dgm:pt>
    <dgm:pt modelId="{ED6DC0CB-AC28-4CF1-AD43-F7EAB0E9B968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xfrm>
          <a:off x="1237341" y="912387"/>
          <a:ext cx="946442" cy="946442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1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laboratory</a:t>
          </a:r>
        </a:p>
      </dgm:t>
    </dgm:pt>
    <dgm:pt modelId="{99A83927-0D45-46A6-A14A-75888221FDA8}" type="parTrans" cxnId="{239AC8D2-9129-4630-94AF-443F532AB021}">
      <dgm:prSet/>
      <dgm:spPr>
        <a:xfrm rot="12948093">
          <a:off x="2065455" y="1595365"/>
          <a:ext cx="335149" cy="35754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47DEA29-D684-4B5B-AA97-E491E85BC568}" type="sibTrans" cxnId="{239AC8D2-9129-4630-94AF-443F532AB021}">
      <dgm:prSet/>
      <dgm:spPr/>
      <dgm:t>
        <a:bodyPr/>
        <a:lstStyle/>
        <a:p>
          <a:endParaRPr lang="en-US"/>
        </a:p>
      </dgm:t>
    </dgm:pt>
    <dgm:pt modelId="{2EFEC4A0-59E7-4D2F-A3B9-D8E1D1B1A007}">
      <dgm:prSet/>
      <dgm:spPr/>
      <dgm:t>
        <a:bodyPr/>
        <a:lstStyle/>
        <a:p>
          <a:endParaRPr lang="en-US"/>
        </a:p>
      </dgm:t>
    </dgm:pt>
    <dgm:pt modelId="{55633279-6746-4BF7-BF59-4E14292368E5}" type="parTrans" cxnId="{7B234836-69ED-4032-9298-4480301B8755}">
      <dgm:prSet/>
      <dgm:spPr/>
      <dgm:t>
        <a:bodyPr/>
        <a:lstStyle/>
        <a:p>
          <a:endParaRPr lang="en-US"/>
        </a:p>
      </dgm:t>
    </dgm:pt>
    <dgm:pt modelId="{250C6DD6-DA78-4531-9C7F-822511E143D6}" type="sibTrans" cxnId="{7B234836-69ED-4032-9298-4480301B8755}">
      <dgm:prSet/>
      <dgm:spPr/>
      <dgm:t>
        <a:bodyPr/>
        <a:lstStyle/>
        <a:p>
          <a:endParaRPr lang="en-US"/>
        </a:p>
      </dgm:t>
    </dgm:pt>
    <dgm:pt modelId="{9A25346B-705D-40F2-802D-E8D5EAC618B9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xfrm>
          <a:off x="2775651" y="3499909"/>
          <a:ext cx="712623" cy="520515"/>
        </a:xfrm>
        <a:prstGeom prst="ellipse">
          <a:avLst/>
        </a:prstGeom>
        <a:gradFill rotWithShape="1">
          <a:gsLst>
            <a:gs pos="0">
              <a:srgbClr val="F79646">
                <a:shade val="51000"/>
                <a:satMod val="130000"/>
              </a:srgbClr>
            </a:gs>
            <a:gs pos="80000">
              <a:srgbClr val="F79646">
                <a:shade val="93000"/>
                <a:satMod val="130000"/>
              </a:srgbClr>
            </a:gs>
            <a:gs pos="100000">
              <a:srgbClr val="F79646"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11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back door</a:t>
          </a:r>
        </a:p>
      </dgm:t>
    </dgm:pt>
    <dgm:pt modelId="{D8AC3FB9-AAAA-424B-911F-2DF3392C651C}" type="parTrans" cxnId="{03E08998-2D35-4563-BEC3-FFD539AB0AFB}">
      <dgm:prSet/>
      <dgm:spPr>
        <a:xfrm rot="19495207" flipH="1">
          <a:off x="3459326" y="3490226"/>
          <a:ext cx="402794" cy="289039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21A20A0-A66E-466E-92E4-9A37CD234D02}" type="sibTrans" cxnId="{03E08998-2D35-4563-BEC3-FFD539AB0AFB}">
      <dgm:prSet/>
      <dgm:spPr/>
      <dgm:t>
        <a:bodyPr/>
        <a:lstStyle/>
        <a:p>
          <a:endParaRPr lang="en-US"/>
        </a:p>
      </dgm:t>
    </dgm:pt>
    <dgm:pt modelId="{A6E97BC6-4771-4D46-9B4E-43E2502A9C13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xfrm>
          <a:off x="1356529" y="3470958"/>
          <a:ext cx="765577" cy="588280"/>
        </a:xfrm>
        <a:prstGeom prst="ellipse">
          <a:avLst/>
        </a:prstGeom>
        <a:gradFill rotWithShape="1">
          <a:gsLst>
            <a:gs pos="0">
              <a:srgbClr val="F79646">
                <a:shade val="51000"/>
                <a:satMod val="130000"/>
              </a:srgbClr>
            </a:gs>
            <a:gs pos="80000">
              <a:srgbClr val="F79646">
                <a:shade val="93000"/>
                <a:satMod val="130000"/>
              </a:srgbClr>
            </a:gs>
            <a:gs pos="100000">
              <a:srgbClr val="F79646"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sz="8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mechanical room </a:t>
          </a:r>
        </a:p>
      </dgm:t>
    </dgm:pt>
    <dgm:pt modelId="{DAAE14E5-1B73-462F-98E0-116868DC9449}" type="parTrans" cxnId="{3BEA7E5B-AF5B-4230-BF26-9D6F8860CE3D}">
      <dgm:prSet/>
      <dgm:spPr>
        <a:xfrm rot="10804220">
          <a:off x="2197918" y="3650289"/>
          <a:ext cx="487243" cy="241911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E69373F-76E3-4C7D-8FBF-BA129D67BA21}" type="sibTrans" cxnId="{3BEA7E5B-AF5B-4230-BF26-9D6F8860CE3D}">
      <dgm:prSet/>
      <dgm:spPr/>
      <dgm:t>
        <a:bodyPr/>
        <a:lstStyle/>
        <a:p>
          <a:endParaRPr lang="en-US"/>
        </a:p>
      </dgm:t>
    </dgm:pt>
    <dgm:pt modelId="{BB3DBEE7-AE06-4A64-AEE4-EDA1635747B1}" type="pres">
      <dgm:prSet presAssocID="{47216037-1A38-4FA1-86D2-D86EEA79EE8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8CCC25-5BE6-4537-BC64-B268A1F13F45}" type="pres">
      <dgm:prSet presAssocID="{1291254B-59E3-4E7C-BD8D-C33C39131CEA}" presName="centerShape" presStyleLbl="node0" presStyleIdx="0" presStyleCnt="1"/>
      <dgm:spPr/>
      <dgm:t>
        <a:bodyPr/>
        <a:lstStyle/>
        <a:p>
          <a:endParaRPr lang="en-US"/>
        </a:p>
      </dgm:t>
    </dgm:pt>
    <dgm:pt modelId="{B3CC5336-1B7A-4B64-9903-47AEA1FDFAA4}" type="pres">
      <dgm:prSet presAssocID="{EB46E2D0-6557-4A3D-8995-E09DCFC6A5FB}" presName="parTrans" presStyleLbl="sibTrans2D1" presStyleIdx="0" presStyleCnt="8" custScaleX="168950"/>
      <dgm:spPr/>
      <dgm:t>
        <a:bodyPr/>
        <a:lstStyle/>
        <a:p>
          <a:endParaRPr lang="en-US"/>
        </a:p>
      </dgm:t>
    </dgm:pt>
    <dgm:pt modelId="{36E7FDBA-CE3D-491C-A061-B0F979CC640B}" type="pres">
      <dgm:prSet presAssocID="{EB46E2D0-6557-4A3D-8995-E09DCFC6A5FB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9AAF411E-BD0B-4F70-92D2-41220BE3C313}" type="pres">
      <dgm:prSet presAssocID="{1847D104-C387-4ECC-93F5-8913094BDFCD}" presName="node" presStyleLbl="node1" presStyleIdx="0" presStyleCnt="8" custRadScaleRad="950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67297-C6F4-47F0-AE8E-7A7962DC3B10}" type="pres">
      <dgm:prSet presAssocID="{E62574AF-3F1B-4231-940E-AED2531286F8}" presName="parTrans" presStyleLbl="sibTrans2D1" presStyleIdx="1" presStyleCnt="8" custScaleX="155106"/>
      <dgm:spPr/>
      <dgm:t>
        <a:bodyPr/>
        <a:lstStyle/>
        <a:p>
          <a:endParaRPr lang="en-US"/>
        </a:p>
      </dgm:t>
    </dgm:pt>
    <dgm:pt modelId="{027BF8DF-598A-4A8B-92E3-609F8BEC4D50}" type="pres">
      <dgm:prSet presAssocID="{E62574AF-3F1B-4231-940E-AED2531286F8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42178BFA-B383-41B0-A800-98C270FA984C}" type="pres">
      <dgm:prSet presAssocID="{DE8DFFB8-5C00-4BB4-9A12-3B161024F5F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107FDF-0B42-4ADA-9247-F8E1977D180B}" type="pres">
      <dgm:prSet presAssocID="{BE222232-D31C-4566-8EA9-70A610DD2EDB}" presName="parTrans" presStyleLbl="sibTrans2D1" presStyleIdx="2" presStyleCnt="8" custScaleX="165416"/>
      <dgm:spPr/>
      <dgm:t>
        <a:bodyPr/>
        <a:lstStyle/>
        <a:p>
          <a:endParaRPr lang="en-US"/>
        </a:p>
      </dgm:t>
    </dgm:pt>
    <dgm:pt modelId="{98146DF1-F2CB-460F-880A-322D88DB9453}" type="pres">
      <dgm:prSet presAssocID="{BE222232-D31C-4566-8EA9-70A610DD2EDB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2773F01A-7868-4101-8E3A-4B83EE11E2C1}" type="pres">
      <dgm:prSet presAssocID="{DD6D92FC-A050-41F1-8873-2A5A5894D5E0}" presName="node" presStyleLbl="node1" presStyleIdx="2" presStyleCnt="8" custScaleX="100008" custScaleY="1000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1E63F-69F6-4AB5-B22B-178A8DA13DED}" type="pres">
      <dgm:prSet presAssocID="{93FB9717-EB67-4DA1-9966-0B9C28230236}" presName="parTrans" presStyleLbl="sibTrans2D1" presStyleIdx="3" presStyleCnt="8" custAng="4000060" custScaleX="67907" custScaleY="91582" custLinFactX="92434" custLinFactNeighborX="100000" custLinFactNeighborY="27814"/>
      <dgm:spPr/>
      <dgm:t>
        <a:bodyPr/>
        <a:lstStyle/>
        <a:p>
          <a:endParaRPr lang="en-US"/>
        </a:p>
      </dgm:t>
    </dgm:pt>
    <dgm:pt modelId="{B5DB7B47-ED75-4783-A5DE-B48407571148}" type="pres">
      <dgm:prSet presAssocID="{93FB9717-EB67-4DA1-9966-0B9C28230236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92626882-F893-49D8-8728-DCAEA58C4423}" type="pres">
      <dgm:prSet presAssocID="{825AC678-ADB1-43B2-9118-B689CA527E82}" presName="node" presStyleLbl="node1" presStyleIdx="3" presStyleCnt="8" custScaleX="73765" custScaleY="58129" custRadScaleRad="104962" custRadScaleInc="-20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EAC99-34DA-4750-A33C-D12CDDCB1955}" type="pres">
      <dgm:prSet presAssocID="{D8AC3FB9-AAAA-424B-911F-2DF3392C651C}" presName="parTrans" presStyleLbl="sibTrans2D1" presStyleIdx="4" presStyleCnt="8" custAng="18924956" custFlipHor="1" custScaleX="96039" custScaleY="80840" custLinFactX="54726" custLinFactY="49207" custLinFactNeighborX="100000" custLinFactNeighborY="100000"/>
      <dgm:spPr/>
      <dgm:t>
        <a:bodyPr/>
        <a:lstStyle/>
        <a:p>
          <a:endParaRPr lang="en-US"/>
        </a:p>
      </dgm:t>
    </dgm:pt>
    <dgm:pt modelId="{26A78F39-617D-4452-A407-D37D0C709DD6}" type="pres">
      <dgm:prSet presAssocID="{D8AC3FB9-AAAA-424B-911F-2DF3392C651C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09FD77FA-7654-4ABF-A9A2-A7A7C0AA8155}" type="pres">
      <dgm:prSet presAssocID="{9A25346B-705D-40F2-802D-E8D5EAC618B9}" presName="node" presStyleLbl="node1" presStyleIdx="4" presStyleCnt="8" custScaleX="75295" custScaleY="54997" custRadScaleRad="98081" custRadScaleInc="-459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CB423F-6133-4B6B-AD13-64DA688E3611}" type="pres">
      <dgm:prSet presAssocID="{7DCAB5F0-3E13-4878-AB15-592A524CA34F}" presName="parTrans" presStyleLbl="sibTrans2D1" presStyleIdx="5" presStyleCnt="8" custScaleX="165992" custLinFactNeighborX="-8860" custLinFactNeighborY="8264"/>
      <dgm:spPr/>
      <dgm:t>
        <a:bodyPr/>
        <a:lstStyle/>
        <a:p>
          <a:endParaRPr lang="en-US"/>
        </a:p>
      </dgm:t>
    </dgm:pt>
    <dgm:pt modelId="{758C09DB-FF95-4AEB-B4B4-457EF22F0B71}" type="pres">
      <dgm:prSet presAssocID="{7DCAB5F0-3E13-4878-AB15-592A524CA34F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BE002FAD-7032-4875-9A8B-724C47DAB3C5}" type="pres">
      <dgm:prSet presAssocID="{C8B8D248-F6CA-4377-841E-C023C4A1FDDC}" presName="node" presStyleLbl="node1" presStyleIdx="5" presStyleCnt="8" custRadScaleRad="88743" custRadScaleInc="864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18BB0C-B8AA-4EA7-961B-D60C32951321}" type="pres">
      <dgm:prSet presAssocID="{99A83927-0D45-46A6-A14A-75888221FDA8}" presName="parTrans" presStyleLbl="sibTrans2D1" presStyleIdx="6" presStyleCnt="8" custScaleX="156472" custLinFactNeighborX="-14072" custLinFactNeighborY="-2810"/>
      <dgm:spPr/>
      <dgm:t>
        <a:bodyPr/>
        <a:lstStyle/>
        <a:p>
          <a:endParaRPr lang="en-US"/>
        </a:p>
      </dgm:t>
    </dgm:pt>
    <dgm:pt modelId="{9E5EEC8E-D5C7-489D-B282-B8DA12038CB2}" type="pres">
      <dgm:prSet presAssocID="{99A83927-0D45-46A6-A14A-75888221FDA8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5CE01408-081F-42BA-8AF6-B5C9F71D983D}" type="pres">
      <dgm:prSet presAssocID="{ED6DC0CB-AC28-4CF1-AD43-F7EAB0E9B968}" presName="node" presStyleLbl="node1" presStyleIdx="6" presStyleCnt="8" custRadScaleRad="87138" custRadScaleInc="1591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11D70-437A-4D2D-B6B0-8346935DE926}" type="pres">
      <dgm:prSet presAssocID="{DAAE14E5-1B73-462F-98E0-116868DC9449}" presName="parTrans" presStyleLbl="sibTrans2D1" presStyleIdx="7" presStyleCnt="8" custAng="3277902" custScaleX="85875" custScaleY="67659" custLinFactY="99529" custLinFactNeighborX="35052" custLinFactNeighborY="100000"/>
      <dgm:spPr/>
      <dgm:t>
        <a:bodyPr/>
        <a:lstStyle/>
        <a:p>
          <a:endParaRPr lang="en-US"/>
        </a:p>
      </dgm:t>
    </dgm:pt>
    <dgm:pt modelId="{8305D464-A6C7-46EA-A291-AFAF57807F22}" type="pres">
      <dgm:prSet presAssocID="{DAAE14E5-1B73-462F-98E0-116868DC9449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D19D656F-1413-47FA-AF5D-589BB735CB5D}" type="pres">
      <dgm:prSet presAssocID="{A6E97BC6-4771-4D46-9B4E-43E2502A9C13}" presName="node" presStyleLbl="node1" presStyleIdx="7" presStyleCnt="8" custScaleX="80890" custScaleY="62157" custRadScaleRad="118806" custRadScaleInc="-4424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2DAAF7-3B69-4C0F-94D1-D0F16D9C4FC6}" type="presOf" srcId="{9A25346B-705D-40F2-802D-E8D5EAC618B9}" destId="{09FD77FA-7654-4ABF-A9A2-A7A7C0AA8155}" srcOrd="0" destOrd="0" presId="urn:microsoft.com/office/officeart/2005/8/layout/radial5"/>
    <dgm:cxn modelId="{03E08998-2D35-4563-BEC3-FFD539AB0AFB}" srcId="{1291254B-59E3-4E7C-BD8D-C33C39131CEA}" destId="{9A25346B-705D-40F2-802D-E8D5EAC618B9}" srcOrd="4" destOrd="0" parTransId="{D8AC3FB9-AAAA-424B-911F-2DF3392C651C}" sibTransId="{921A20A0-A66E-466E-92E4-9A37CD234D02}"/>
    <dgm:cxn modelId="{9E219AA6-C87F-4F5E-B59C-51194274DB25}" type="presOf" srcId="{EB46E2D0-6557-4A3D-8995-E09DCFC6A5FB}" destId="{36E7FDBA-CE3D-491C-A061-B0F979CC640B}" srcOrd="1" destOrd="0" presId="urn:microsoft.com/office/officeart/2005/8/layout/radial5"/>
    <dgm:cxn modelId="{E55BB40A-C082-48D0-87F1-AA9D2471620F}" type="presOf" srcId="{E62574AF-3F1B-4231-940E-AED2531286F8}" destId="{86167297-C6F4-47F0-AE8E-7A7962DC3B10}" srcOrd="0" destOrd="0" presId="urn:microsoft.com/office/officeart/2005/8/layout/radial5"/>
    <dgm:cxn modelId="{9DFFBAAB-69B4-4B02-99BF-ADE7F11EDA1C}" type="presOf" srcId="{EB46E2D0-6557-4A3D-8995-E09DCFC6A5FB}" destId="{B3CC5336-1B7A-4B64-9903-47AEA1FDFAA4}" srcOrd="0" destOrd="0" presId="urn:microsoft.com/office/officeart/2005/8/layout/radial5"/>
    <dgm:cxn modelId="{587940A6-FDFD-4D04-9D11-30EC729EEB31}" type="presOf" srcId="{47216037-1A38-4FA1-86D2-D86EEA79EE89}" destId="{BB3DBEE7-AE06-4A64-AEE4-EDA1635747B1}" srcOrd="0" destOrd="0" presId="urn:microsoft.com/office/officeart/2005/8/layout/radial5"/>
    <dgm:cxn modelId="{DB4084FD-3B34-4A4E-94CB-C3E3E3817B85}" type="presOf" srcId="{A6E97BC6-4771-4D46-9B4E-43E2502A9C13}" destId="{D19D656F-1413-47FA-AF5D-589BB735CB5D}" srcOrd="0" destOrd="0" presId="urn:microsoft.com/office/officeart/2005/8/layout/radial5"/>
    <dgm:cxn modelId="{7404CC2E-DB4E-43B5-B102-14D19ED2CEE8}" type="presOf" srcId="{ED6DC0CB-AC28-4CF1-AD43-F7EAB0E9B968}" destId="{5CE01408-081F-42BA-8AF6-B5C9F71D983D}" srcOrd="0" destOrd="0" presId="urn:microsoft.com/office/officeart/2005/8/layout/radial5"/>
    <dgm:cxn modelId="{E4C751AC-E119-49F5-98C8-246B3E9E20A2}" srcId="{47216037-1A38-4FA1-86D2-D86EEA79EE89}" destId="{86BDD9A9-C60E-40B5-9676-E0C85E4EBF58}" srcOrd="1" destOrd="0" parTransId="{A55A202A-52B6-4CCB-923C-A8CE924C8725}" sibTransId="{B3730B2E-708B-4F31-AED0-EE2A39C65BF2}"/>
    <dgm:cxn modelId="{CC630AA0-251A-48B8-9EA9-27B299633BE4}" srcId="{1291254B-59E3-4E7C-BD8D-C33C39131CEA}" destId="{825AC678-ADB1-43B2-9118-B689CA527E82}" srcOrd="3" destOrd="0" parTransId="{93FB9717-EB67-4DA1-9966-0B9C28230236}" sibTransId="{23101EAF-F028-4D9D-80F4-F3BB26802BBC}"/>
    <dgm:cxn modelId="{1BEBC4F6-3FD8-42FC-81B9-AC0D82C3AC2F}" srcId="{1291254B-59E3-4E7C-BD8D-C33C39131CEA}" destId="{C8B8D248-F6CA-4377-841E-C023C4A1FDDC}" srcOrd="5" destOrd="0" parTransId="{7DCAB5F0-3E13-4878-AB15-592A524CA34F}" sibTransId="{3D985FE5-49FC-4741-8099-5242CEF48FD3}"/>
    <dgm:cxn modelId="{239AC8D2-9129-4630-94AF-443F532AB021}" srcId="{1291254B-59E3-4E7C-BD8D-C33C39131CEA}" destId="{ED6DC0CB-AC28-4CF1-AD43-F7EAB0E9B968}" srcOrd="6" destOrd="0" parTransId="{99A83927-0D45-46A6-A14A-75888221FDA8}" sibTransId="{747DEA29-D684-4B5B-AA97-E491E85BC568}"/>
    <dgm:cxn modelId="{3702FEF1-1CA5-4D4E-B7B0-F6E905B01896}" srcId="{47216037-1A38-4FA1-86D2-D86EEA79EE89}" destId="{1291254B-59E3-4E7C-BD8D-C33C39131CEA}" srcOrd="0" destOrd="0" parTransId="{5C445303-1969-48F2-B039-83E15642F6F8}" sibTransId="{6338D163-7365-462B-8764-A8636B4381DB}"/>
    <dgm:cxn modelId="{00E91841-A83F-4F2E-BAF7-321875FCB988}" srcId="{1291254B-59E3-4E7C-BD8D-C33C39131CEA}" destId="{DD6D92FC-A050-41F1-8873-2A5A5894D5E0}" srcOrd="2" destOrd="0" parTransId="{BE222232-D31C-4566-8EA9-70A610DD2EDB}" sibTransId="{3EB007EF-FD9F-4B99-A829-9273048BECDC}"/>
    <dgm:cxn modelId="{7B234836-69ED-4032-9298-4480301B8755}" srcId="{47216037-1A38-4FA1-86D2-D86EEA79EE89}" destId="{2EFEC4A0-59E7-4D2F-A3B9-D8E1D1B1A007}" srcOrd="2" destOrd="0" parTransId="{55633279-6746-4BF7-BF59-4E14292368E5}" sibTransId="{250C6DD6-DA78-4531-9C7F-822511E143D6}"/>
    <dgm:cxn modelId="{72DAFAB7-88A1-4FEF-B1CB-5B1206E3099C}" type="presOf" srcId="{99A83927-0D45-46A6-A14A-75888221FDA8}" destId="{0F18BB0C-B8AA-4EA7-961B-D60C32951321}" srcOrd="0" destOrd="0" presId="urn:microsoft.com/office/officeart/2005/8/layout/radial5"/>
    <dgm:cxn modelId="{3090A16F-B3C1-41D5-A15A-F63CE292ACF7}" type="presOf" srcId="{93FB9717-EB67-4DA1-9966-0B9C28230236}" destId="{B5DB7B47-ED75-4783-A5DE-B48407571148}" srcOrd="1" destOrd="0" presId="urn:microsoft.com/office/officeart/2005/8/layout/radial5"/>
    <dgm:cxn modelId="{2C9E7CBD-44E8-4D72-A698-3CDC37DF1322}" type="presOf" srcId="{D8AC3FB9-AAAA-424B-911F-2DF3392C651C}" destId="{26A78F39-617D-4452-A407-D37D0C709DD6}" srcOrd="1" destOrd="0" presId="urn:microsoft.com/office/officeart/2005/8/layout/radial5"/>
    <dgm:cxn modelId="{FBD7F279-45C9-4216-9365-4278C138B467}" type="presOf" srcId="{825AC678-ADB1-43B2-9118-B689CA527E82}" destId="{92626882-F893-49D8-8728-DCAEA58C4423}" srcOrd="0" destOrd="0" presId="urn:microsoft.com/office/officeart/2005/8/layout/radial5"/>
    <dgm:cxn modelId="{16948A76-F794-4CC2-988B-81C2A92F3CD0}" type="presOf" srcId="{7DCAB5F0-3E13-4878-AB15-592A524CA34F}" destId="{02CB423F-6133-4B6B-AD13-64DA688E3611}" srcOrd="0" destOrd="0" presId="urn:microsoft.com/office/officeart/2005/8/layout/radial5"/>
    <dgm:cxn modelId="{807AFFA6-7B2D-4DE9-9767-AA06179938E3}" srcId="{1291254B-59E3-4E7C-BD8D-C33C39131CEA}" destId="{DE8DFFB8-5C00-4BB4-9A12-3B161024F5F8}" srcOrd="1" destOrd="0" parTransId="{E62574AF-3F1B-4231-940E-AED2531286F8}" sibTransId="{EE22CED4-D735-4275-8483-559F1E4566EA}"/>
    <dgm:cxn modelId="{1EE0BD06-0184-450C-AE77-1AAF79F7DFFC}" type="presOf" srcId="{DD6D92FC-A050-41F1-8873-2A5A5894D5E0}" destId="{2773F01A-7868-4101-8E3A-4B83EE11E2C1}" srcOrd="0" destOrd="0" presId="urn:microsoft.com/office/officeart/2005/8/layout/radial5"/>
    <dgm:cxn modelId="{3074674B-C6BE-4AA8-A32C-E26538342B4B}" type="presOf" srcId="{BE222232-D31C-4566-8EA9-70A610DD2EDB}" destId="{98146DF1-F2CB-460F-880A-322D88DB9453}" srcOrd="1" destOrd="0" presId="urn:microsoft.com/office/officeart/2005/8/layout/radial5"/>
    <dgm:cxn modelId="{045D0D6C-A290-45DB-B3A2-FC6E53C4D4B7}" type="presOf" srcId="{E62574AF-3F1B-4231-940E-AED2531286F8}" destId="{027BF8DF-598A-4A8B-92E3-609F8BEC4D50}" srcOrd="1" destOrd="0" presId="urn:microsoft.com/office/officeart/2005/8/layout/radial5"/>
    <dgm:cxn modelId="{140385FF-5110-4659-B7BF-A3904AB8928B}" srcId="{1291254B-59E3-4E7C-BD8D-C33C39131CEA}" destId="{1847D104-C387-4ECC-93F5-8913094BDFCD}" srcOrd="0" destOrd="0" parTransId="{EB46E2D0-6557-4A3D-8995-E09DCFC6A5FB}" sibTransId="{44F34CF9-01BF-4D29-91B1-472720C9FEC0}"/>
    <dgm:cxn modelId="{3BEA7E5B-AF5B-4230-BF26-9D6F8860CE3D}" srcId="{1291254B-59E3-4E7C-BD8D-C33C39131CEA}" destId="{A6E97BC6-4771-4D46-9B4E-43E2502A9C13}" srcOrd="7" destOrd="0" parTransId="{DAAE14E5-1B73-462F-98E0-116868DC9449}" sibTransId="{5E69373F-76E3-4C7D-8FBF-BA129D67BA21}"/>
    <dgm:cxn modelId="{7D15D722-53B5-426F-B401-2B46A2D16A3C}" type="presOf" srcId="{93FB9717-EB67-4DA1-9966-0B9C28230236}" destId="{9591E63F-69F6-4AB5-B22B-178A8DA13DED}" srcOrd="0" destOrd="0" presId="urn:microsoft.com/office/officeart/2005/8/layout/radial5"/>
    <dgm:cxn modelId="{09AFF100-CBB9-469D-AACC-E1BDC3B2BB49}" type="presOf" srcId="{1291254B-59E3-4E7C-BD8D-C33C39131CEA}" destId="{0A8CCC25-5BE6-4537-BC64-B268A1F13F45}" srcOrd="0" destOrd="0" presId="urn:microsoft.com/office/officeart/2005/8/layout/radial5"/>
    <dgm:cxn modelId="{DFAA32DC-BE25-4C44-B130-575CADFCD2DC}" type="presOf" srcId="{D8AC3FB9-AAAA-424B-911F-2DF3392C651C}" destId="{1AEEAC99-34DA-4750-A33C-D12CDDCB1955}" srcOrd="0" destOrd="0" presId="urn:microsoft.com/office/officeart/2005/8/layout/radial5"/>
    <dgm:cxn modelId="{353831B0-5695-4B6C-B0F9-2D2CE1B561ED}" type="presOf" srcId="{1847D104-C387-4ECC-93F5-8913094BDFCD}" destId="{9AAF411E-BD0B-4F70-92D2-41220BE3C313}" srcOrd="0" destOrd="0" presId="urn:microsoft.com/office/officeart/2005/8/layout/radial5"/>
    <dgm:cxn modelId="{2F5FD6C9-9C3F-4306-A592-40D800472869}" type="presOf" srcId="{99A83927-0D45-46A6-A14A-75888221FDA8}" destId="{9E5EEC8E-D5C7-489D-B282-B8DA12038CB2}" srcOrd="1" destOrd="0" presId="urn:microsoft.com/office/officeart/2005/8/layout/radial5"/>
    <dgm:cxn modelId="{85A88E0A-FB1E-43B8-ABE3-2F24FB5D03C0}" type="presOf" srcId="{BE222232-D31C-4566-8EA9-70A610DD2EDB}" destId="{79107FDF-0B42-4ADA-9247-F8E1977D180B}" srcOrd="0" destOrd="0" presId="urn:microsoft.com/office/officeart/2005/8/layout/radial5"/>
    <dgm:cxn modelId="{81E1B8B6-5F0F-4D48-A957-35F968F024CD}" type="presOf" srcId="{DE8DFFB8-5C00-4BB4-9A12-3B161024F5F8}" destId="{42178BFA-B383-41B0-A800-98C270FA984C}" srcOrd="0" destOrd="0" presId="urn:microsoft.com/office/officeart/2005/8/layout/radial5"/>
    <dgm:cxn modelId="{B093AE27-7730-409D-ACAF-C8BC51512B27}" type="presOf" srcId="{C8B8D248-F6CA-4377-841E-C023C4A1FDDC}" destId="{BE002FAD-7032-4875-9A8B-724C47DAB3C5}" srcOrd="0" destOrd="0" presId="urn:microsoft.com/office/officeart/2005/8/layout/radial5"/>
    <dgm:cxn modelId="{78A1A629-5EBB-4301-8721-15EFD385A25E}" type="presOf" srcId="{DAAE14E5-1B73-462F-98E0-116868DC9449}" destId="{3C511D70-437A-4D2D-B6B0-8346935DE926}" srcOrd="0" destOrd="0" presId="urn:microsoft.com/office/officeart/2005/8/layout/radial5"/>
    <dgm:cxn modelId="{8497C068-160F-4F1D-A26D-AB266B16370E}" type="presOf" srcId="{7DCAB5F0-3E13-4878-AB15-592A524CA34F}" destId="{758C09DB-FF95-4AEB-B4B4-457EF22F0B71}" srcOrd="1" destOrd="0" presId="urn:microsoft.com/office/officeart/2005/8/layout/radial5"/>
    <dgm:cxn modelId="{40549A86-E9DD-4D74-BFCD-F94011688363}" type="presOf" srcId="{DAAE14E5-1B73-462F-98E0-116868DC9449}" destId="{8305D464-A6C7-46EA-A291-AFAF57807F22}" srcOrd="1" destOrd="0" presId="urn:microsoft.com/office/officeart/2005/8/layout/radial5"/>
    <dgm:cxn modelId="{CB82BA2E-3BFD-4251-B120-97944A863A95}" type="presParOf" srcId="{BB3DBEE7-AE06-4A64-AEE4-EDA1635747B1}" destId="{0A8CCC25-5BE6-4537-BC64-B268A1F13F45}" srcOrd="0" destOrd="0" presId="urn:microsoft.com/office/officeart/2005/8/layout/radial5"/>
    <dgm:cxn modelId="{1AE65EE7-EABE-4D04-8FBD-2951F3E754C4}" type="presParOf" srcId="{BB3DBEE7-AE06-4A64-AEE4-EDA1635747B1}" destId="{B3CC5336-1B7A-4B64-9903-47AEA1FDFAA4}" srcOrd="1" destOrd="0" presId="urn:microsoft.com/office/officeart/2005/8/layout/radial5"/>
    <dgm:cxn modelId="{D047DD5F-6D93-407F-80D2-B6034D25AD2E}" type="presParOf" srcId="{B3CC5336-1B7A-4B64-9903-47AEA1FDFAA4}" destId="{36E7FDBA-CE3D-491C-A061-B0F979CC640B}" srcOrd="0" destOrd="0" presId="urn:microsoft.com/office/officeart/2005/8/layout/radial5"/>
    <dgm:cxn modelId="{45AABA0F-C07D-45AF-8017-7DC04F8A8774}" type="presParOf" srcId="{BB3DBEE7-AE06-4A64-AEE4-EDA1635747B1}" destId="{9AAF411E-BD0B-4F70-92D2-41220BE3C313}" srcOrd="2" destOrd="0" presId="urn:microsoft.com/office/officeart/2005/8/layout/radial5"/>
    <dgm:cxn modelId="{30351A8C-694D-43FE-A1EE-95BC9B029BE7}" type="presParOf" srcId="{BB3DBEE7-AE06-4A64-AEE4-EDA1635747B1}" destId="{86167297-C6F4-47F0-AE8E-7A7962DC3B10}" srcOrd="3" destOrd="0" presId="urn:microsoft.com/office/officeart/2005/8/layout/radial5"/>
    <dgm:cxn modelId="{E154A03F-C5C9-4568-B24D-9295771549EE}" type="presParOf" srcId="{86167297-C6F4-47F0-AE8E-7A7962DC3B10}" destId="{027BF8DF-598A-4A8B-92E3-609F8BEC4D50}" srcOrd="0" destOrd="0" presId="urn:microsoft.com/office/officeart/2005/8/layout/radial5"/>
    <dgm:cxn modelId="{645A5402-BADA-45BA-BE9B-11EB5B2EC0EF}" type="presParOf" srcId="{BB3DBEE7-AE06-4A64-AEE4-EDA1635747B1}" destId="{42178BFA-B383-41B0-A800-98C270FA984C}" srcOrd="4" destOrd="0" presId="urn:microsoft.com/office/officeart/2005/8/layout/radial5"/>
    <dgm:cxn modelId="{33D3878B-080B-46B3-96D7-2F9DAE1EFA23}" type="presParOf" srcId="{BB3DBEE7-AE06-4A64-AEE4-EDA1635747B1}" destId="{79107FDF-0B42-4ADA-9247-F8E1977D180B}" srcOrd="5" destOrd="0" presId="urn:microsoft.com/office/officeart/2005/8/layout/radial5"/>
    <dgm:cxn modelId="{40695066-E134-4679-8979-560C56D068C1}" type="presParOf" srcId="{79107FDF-0B42-4ADA-9247-F8E1977D180B}" destId="{98146DF1-F2CB-460F-880A-322D88DB9453}" srcOrd="0" destOrd="0" presId="urn:microsoft.com/office/officeart/2005/8/layout/radial5"/>
    <dgm:cxn modelId="{69539784-B5A8-4542-A4E1-87A223BD4B0D}" type="presParOf" srcId="{BB3DBEE7-AE06-4A64-AEE4-EDA1635747B1}" destId="{2773F01A-7868-4101-8E3A-4B83EE11E2C1}" srcOrd="6" destOrd="0" presId="urn:microsoft.com/office/officeart/2005/8/layout/radial5"/>
    <dgm:cxn modelId="{2CA415D0-4B35-4472-8EF9-4B58DAD61C39}" type="presParOf" srcId="{BB3DBEE7-AE06-4A64-AEE4-EDA1635747B1}" destId="{9591E63F-69F6-4AB5-B22B-178A8DA13DED}" srcOrd="7" destOrd="0" presId="urn:microsoft.com/office/officeart/2005/8/layout/radial5"/>
    <dgm:cxn modelId="{142E4AF4-4357-43DB-AA08-68A7A113C8DB}" type="presParOf" srcId="{9591E63F-69F6-4AB5-B22B-178A8DA13DED}" destId="{B5DB7B47-ED75-4783-A5DE-B48407571148}" srcOrd="0" destOrd="0" presId="urn:microsoft.com/office/officeart/2005/8/layout/radial5"/>
    <dgm:cxn modelId="{85A5A6E0-D649-4146-B40E-DB6A4CD8210C}" type="presParOf" srcId="{BB3DBEE7-AE06-4A64-AEE4-EDA1635747B1}" destId="{92626882-F893-49D8-8728-DCAEA58C4423}" srcOrd="8" destOrd="0" presId="urn:microsoft.com/office/officeart/2005/8/layout/radial5"/>
    <dgm:cxn modelId="{FF713E07-ED83-4122-93D3-54BDA8EBD48B}" type="presParOf" srcId="{BB3DBEE7-AE06-4A64-AEE4-EDA1635747B1}" destId="{1AEEAC99-34DA-4750-A33C-D12CDDCB1955}" srcOrd="9" destOrd="0" presId="urn:microsoft.com/office/officeart/2005/8/layout/radial5"/>
    <dgm:cxn modelId="{A2BDF3FE-8DCC-41D1-BE23-21198C2F2F29}" type="presParOf" srcId="{1AEEAC99-34DA-4750-A33C-D12CDDCB1955}" destId="{26A78F39-617D-4452-A407-D37D0C709DD6}" srcOrd="0" destOrd="0" presId="urn:microsoft.com/office/officeart/2005/8/layout/radial5"/>
    <dgm:cxn modelId="{56AE5C5F-8442-456C-8D4D-DE969A4AD9F1}" type="presParOf" srcId="{BB3DBEE7-AE06-4A64-AEE4-EDA1635747B1}" destId="{09FD77FA-7654-4ABF-A9A2-A7A7C0AA8155}" srcOrd="10" destOrd="0" presId="urn:microsoft.com/office/officeart/2005/8/layout/radial5"/>
    <dgm:cxn modelId="{402C71BE-E497-4CE5-81BF-D92A415C8794}" type="presParOf" srcId="{BB3DBEE7-AE06-4A64-AEE4-EDA1635747B1}" destId="{02CB423F-6133-4B6B-AD13-64DA688E3611}" srcOrd="11" destOrd="0" presId="urn:microsoft.com/office/officeart/2005/8/layout/radial5"/>
    <dgm:cxn modelId="{193C4577-83F6-4775-A243-0BC1FE5A07D3}" type="presParOf" srcId="{02CB423F-6133-4B6B-AD13-64DA688E3611}" destId="{758C09DB-FF95-4AEB-B4B4-457EF22F0B71}" srcOrd="0" destOrd="0" presId="urn:microsoft.com/office/officeart/2005/8/layout/radial5"/>
    <dgm:cxn modelId="{00B8B621-49D7-4F38-8DDB-315C80EF8A74}" type="presParOf" srcId="{BB3DBEE7-AE06-4A64-AEE4-EDA1635747B1}" destId="{BE002FAD-7032-4875-9A8B-724C47DAB3C5}" srcOrd="12" destOrd="0" presId="urn:microsoft.com/office/officeart/2005/8/layout/radial5"/>
    <dgm:cxn modelId="{8E209A5F-3602-4C82-B2E2-F9029FFBC6D6}" type="presParOf" srcId="{BB3DBEE7-AE06-4A64-AEE4-EDA1635747B1}" destId="{0F18BB0C-B8AA-4EA7-961B-D60C32951321}" srcOrd="13" destOrd="0" presId="urn:microsoft.com/office/officeart/2005/8/layout/radial5"/>
    <dgm:cxn modelId="{DE339505-1B3C-4D61-8D32-A039E14EAD94}" type="presParOf" srcId="{0F18BB0C-B8AA-4EA7-961B-D60C32951321}" destId="{9E5EEC8E-D5C7-489D-B282-B8DA12038CB2}" srcOrd="0" destOrd="0" presId="urn:microsoft.com/office/officeart/2005/8/layout/radial5"/>
    <dgm:cxn modelId="{8078E849-0DC1-4D36-8058-92B506C1D890}" type="presParOf" srcId="{BB3DBEE7-AE06-4A64-AEE4-EDA1635747B1}" destId="{5CE01408-081F-42BA-8AF6-B5C9F71D983D}" srcOrd="14" destOrd="0" presId="urn:microsoft.com/office/officeart/2005/8/layout/radial5"/>
    <dgm:cxn modelId="{B59372C3-971B-4118-B2BE-F0BC97B66987}" type="presParOf" srcId="{BB3DBEE7-AE06-4A64-AEE4-EDA1635747B1}" destId="{3C511D70-437A-4D2D-B6B0-8346935DE926}" srcOrd="15" destOrd="0" presId="urn:microsoft.com/office/officeart/2005/8/layout/radial5"/>
    <dgm:cxn modelId="{5C458211-60B4-488A-B34E-C467EAD83072}" type="presParOf" srcId="{3C511D70-437A-4D2D-B6B0-8346935DE926}" destId="{8305D464-A6C7-46EA-A291-AFAF57807F22}" srcOrd="0" destOrd="0" presId="urn:microsoft.com/office/officeart/2005/8/layout/radial5"/>
    <dgm:cxn modelId="{32FB1C96-C107-4F0A-B067-3287933D7A0A}" type="presParOf" srcId="{BB3DBEE7-AE06-4A64-AEE4-EDA1635747B1}" destId="{D19D656F-1413-47FA-AF5D-589BB735CB5D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CCC25-5BE6-4537-BC64-B268A1F13F45}">
      <dsp:nvSpPr>
        <dsp:cNvPr id="0" name=""/>
        <dsp:cNvSpPr/>
      </dsp:nvSpPr>
      <dsp:spPr>
        <a:xfrm>
          <a:off x="2514117" y="2290670"/>
          <a:ext cx="1433857" cy="1433857"/>
        </a:xfrm>
        <a:prstGeom prst="ellipse">
          <a:avLst/>
        </a:prstGeom>
        <a:solidFill>
          <a:sysClr val="window" lastClr="FFFFFF"/>
        </a:solidFill>
        <a:ln w="25400" cap="flat" cmpd="sng" algn="ctr">
          <a:solidFill>
            <a:srgbClr val="F79646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Main entrance</a:t>
          </a:r>
        </a:p>
      </dsp:txBody>
      <dsp:txXfrm>
        <a:off x="2724100" y="2500653"/>
        <a:ext cx="1013891" cy="1013891"/>
      </dsp:txXfrm>
    </dsp:sp>
    <dsp:sp modelId="{B3CC5336-1B7A-4B64-9903-47AEA1FDFAA4}">
      <dsp:nvSpPr>
        <dsp:cNvPr id="0" name=""/>
        <dsp:cNvSpPr/>
      </dsp:nvSpPr>
      <dsp:spPr>
        <a:xfrm rot="16200000">
          <a:off x="2907179" y="1696080"/>
          <a:ext cx="647731" cy="487511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980306" y="1866709"/>
        <a:ext cx="501478" cy="292507"/>
      </dsp:txXfrm>
    </dsp:sp>
    <dsp:sp modelId="{9AAF411E-BD0B-4F70-92D2-41220BE3C313}">
      <dsp:nvSpPr>
        <dsp:cNvPr id="0" name=""/>
        <dsp:cNvSpPr/>
      </dsp:nvSpPr>
      <dsp:spPr>
        <a:xfrm>
          <a:off x="2585810" y="276828"/>
          <a:ext cx="1290471" cy="1290471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Reception</a:t>
          </a:r>
        </a:p>
      </dsp:txBody>
      <dsp:txXfrm>
        <a:off x="2774795" y="465813"/>
        <a:ext cx="912501" cy="912501"/>
      </dsp:txXfrm>
    </dsp:sp>
    <dsp:sp modelId="{86167297-C6F4-47F0-AE8E-7A7962DC3B10}">
      <dsp:nvSpPr>
        <dsp:cNvPr id="0" name=""/>
        <dsp:cNvSpPr/>
      </dsp:nvSpPr>
      <dsp:spPr>
        <a:xfrm rot="18900000">
          <a:off x="3681279" y="1971240"/>
          <a:ext cx="684737" cy="487511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702697" y="2120450"/>
        <a:ext cx="538484" cy="292507"/>
      </dsp:txXfrm>
    </dsp:sp>
    <dsp:sp modelId="{42178BFA-B383-41B0-A800-98C270FA984C}">
      <dsp:nvSpPr>
        <dsp:cNvPr id="0" name=""/>
        <dsp:cNvSpPr/>
      </dsp:nvSpPr>
      <dsp:spPr>
        <a:xfrm>
          <a:off x="4137990" y="810182"/>
          <a:ext cx="1290471" cy="1290471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Clinics</a:t>
          </a:r>
        </a:p>
      </dsp:txBody>
      <dsp:txXfrm>
        <a:off x="4326975" y="999167"/>
        <a:ext cx="912501" cy="912501"/>
      </dsp:txXfrm>
    </dsp:sp>
    <dsp:sp modelId="{79107FDF-0B42-4ADA-9247-F8E1977D180B}">
      <dsp:nvSpPr>
        <dsp:cNvPr id="0" name=""/>
        <dsp:cNvSpPr/>
      </dsp:nvSpPr>
      <dsp:spPr>
        <a:xfrm>
          <a:off x="3986826" y="2763843"/>
          <a:ext cx="730206" cy="487511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986826" y="2861345"/>
        <a:ext cx="583953" cy="292507"/>
      </dsp:txXfrm>
    </dsp:sp>
    <dsp:sp modelId="{2773F01A-7868-4101-8E3A-4B83EE11E2C1}">
      <dsp:nvSpPr>
        <dsp:cNvPr id="0" name=""/>
        <dsp:cNvSpPr/>
      </dsp:nvSpPr>
      <dsp:spPr>
        <a:xfrm>
          <a:off x="4780873" y="2362311"/>
          <a:ext cx="1290574" cy="1290574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Pharmecy </a:t>
          </a:r>
        </a:p>
      </dsp:txBody>
      <dsp:txXfrm>
        <a:off x="4969873" y="2551311"/>
        <a:ext cx="912574" cy="912574"/>
      </dsp:txXfrm>
    </dsp:sp>
    <dsp:sp modelId="{9591E63F-69F6-4AB5-B22B-178A8DA13DED}">
      <dsp:nvSpPr>
        <dsp:cNvPr id="0" name=""/>
        <dsp:cNvSpPr/>
      </dsp:nvSpPr>
      <dsp:spPr>
        <a:xfrm rot="6429655">
          <a:off x="5181640" y="3751665"/>
          <a:ext cx="418444" cy="446472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262926" y="3780987"/>
        <a:ext cx="292911" cy="267884"/>
      </dsp:txXfrm>
    </dsp:sp>
    <dsp:sp modelId="{92626882-F893-49D8-8728-DCAEA58C4423}">
      <dsp:nvSpPr>
        <dsp:cNvPr id="0" name=""/>
        <dsp:cNvSpPr/>
      </dsp:nvSpPr>
      <dsp:spPr>
        <a:xfrm>
          <a:off x="4507267" y="4128675"/>
          <a:ext cx="951916" cy="750138"/>
        </a:xfrm>
        <a:prstGeom prst="ellipse">
          <a:avLst/>
        </a:prstGeom>
        <a:gradFill rotWithShape="1">
          <a:gsLst>
            <a:gs pos="0">
              <a:srgbClr val="F79646">
                <a:shade val="51000"/>
                <a:satMod val="130000"/>
              </a:srgbClr>
            </a:gs>
            <a:gs pos="80000">
              <a:srgbClr val="F79646">
                <a:shade val="93000"/>
                <a:satMod val="130000"/>
              </a:srgbClr>
            </a:gs>
            <a:gs pos="100000">
              <a:srgbClr val="F79646"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Store</a:t>
          </a:r>
        </a:p>
      </dsp:txBody>
      <dsp:txXfrm>
        <a:off x="4646672" y="4238530"/>
        <a:ext cx="673106" cy="530428"/>
      </dsp:txXfrm>
    </dsp:sp>
    <dsp:sp modelId="{1AEEAC99-34DA-4750-A33C-D12CDDCB1955}">
      <dsp:nvSpPr>
        <dsp:cNvPr id="0" name=""/>
        <dsp:cNvSpPr/>
      </dsp:nvSpPr>
      <dsp:spPr>
        <a:xfrm rot="19495207" flipH="1">
          <a:off x="4063472" y="4757830"/>
          <a:ext cx="548967" cy="394104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170965" y="4802676"/>
        <a:ext cx="430736" cy="236462"/>
      </dsp:txXfrm>
    </dsp:sp>
    <dsp:sp modelId="{09FD77FA-7654-4ABF-A9A2-A7A7C0AA8155}">
      <dsp:nvSpPr>
        <dsp:cNvPr id="0" name=""/>
        <dsp:cNvSpPr/>
      </dsp:nvSpPr>
      <dsp:spPr>
        <a:xfrm>
          <a:off x="3131507" y="4770791"/>
          <a:ext cx="971660" cy="709720"/>
        </a:xfrm>
        <a:prstGeom prst="ellipse">
          <a:avLst/>
        </a:prstGeom>
        <a:gradFill rotWithShape="1">
          <a:gsLst>
            <a:gs pos="0">
              <a:srgbClr val="F79646">
                <a:shade val="51000"/>
                <a:satMod val="130000"/>
              </a:srgbClr>
            </a:gs>
            <a:gs pos="80000">
              <a:srgbClr val="F79646">
                <a:shade val="93000"/>
                <a:satMod val="130000"/>
              </a:srgbClr>
            </a:gs>
            <a:gs pos="100000">
              <a:srgbClr val="F79646"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back door</a:t>
          </a:r>
        </a:p>
      </dsp:txBody>
      <dsp:txXfrm>
        <a:off x="3273803" y="4874727"/>
        <a:ext cx="687068" cy="501848"/>
      </dsp:txXfrm>
    </dsp:sp>
    <dsp:sp modelId="{02CB423F-6133-4B6B-AD13-64DA688E3611}">
      <dsp:nvSpPr>
        <dsp:cNvPr id="0" name=""/>
        <dsp:cNvSpPr/>
      </dsp:nvSpPr>
      <dsp:spPr>
        <a:xfrm rot="9267453">
          <a:off x="2042607" y="3235769"/>
          <a:ext cx="515403" cy="487511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2181713" y="3301740"/>
        <a:ext cx="369150" cy="292507"/>
      </dsp:txXfrm>
    </dsp:sp>
    <dsp:sp modelId="{BE002FAD-7032-4875-9A8B-724C47DAB3C5}">
      <dsp:nvSpPr>
        <dsp:cNvPr id="0" name=""/>
        <dsp:cNvSpPr/>
      </dsp:nvSpPr>
      <dsp:spPr>
        <a:xfrm>
          <a:off x="828185" y="3202306"/>
          <a:ext cx="1290471" cy="1290471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X-ray room</a:t>
          </a:r>
        </a:p>
      </dsp:txBody>
      <dsp:txXfrm>
        <a:off x="1017170" y="3391291"/>
        <a:ext cx="912501" cy="912501"/>
      </dsp:txXfrm>
    </dsp:sp>
    <dsp:sp modelId="{0F18BB0C-B8AA-4EA7-961B-D60C32951321}">
      <dsp:nvSpPr>
        <dsp:cNvPr id="0" name=""/>
        <dsp:cNvSpPr/>
      </dsp:nvSpPr>
      <dsp:spPr>
        <a:xfrm rot="12948093">
          <a:off x="2163614" y="2174538"/>
          <a:ext cx="456625" cy="487511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2287659" y="2312107"/>
        <a:ext cx="319638" cy="292507"/>
      </dsp:txXfrm>
    </dsp:sp>
    <dsp:sp modelId="{5CE01408-081F-42BA-8AF6-B5C9F71D983D}">
      <dsp:nvSpPr>
        <dsp:cNvPr id="0" name=""/>
        <dsp:cNvSpPr/>
      </dsp:nvSpPr>
      <dsp:spPr>
        <a:xfrm>
          <a:off x="1034454" y="1243426"/>
          <a:ext cx="1290471" cy="1290471"/>
        </a:xfrm>
        <a:prstGeom prst="ellipse">
          <a:avLst/>
        </a:prstGeom>
        <a:gradFill rotWithShape="1">
          <a:gsLst>
            <a:gs pos="0">
              <a:srgbClr val="4F81BD">
                <a:shade val="51000"/>
                <a:satMod val="130000"/>
              </a:srgbClr>
            </a:gs>
            <a:gs pos="80000">
              <a:srgbClr val="4F81BD">
                <a:shade val="93000"/>
                <a:satMod val="130000"/>
              </a:srgbClr>
            </a:gs>
            <a:gs pos="100000">
              <a:srgbClr val="4F81BD"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 laboratory</a:t>
          </a:r>
        </a:p>
      </dsp:txBody>
      <dsp:txXfrm>
        <a:off x="1223439" y="1432411"/>
        <a:ext cx="912501" cy="912501"/>
      </dsp:txXfrm>
    </dsp:sp>
    <dsp:sp modelId="{3C511D70-437A-4D2D-B6B0-8346935DE926}">
      <dsp:nvSpPr>
        <dsp:cNvPr id="0" name=""/>
        <dsp:cNvSpPr/>
      </dsp:nvSpPr>
      <dsp:spPr>
        <a:xfrm rot="10804220">
          <a:off x="2344041" y="4976073"/>
          <a:ext cx="664094" cy="329845"/>
        </a:xfrm>
        <a:prstGeom prst="rightArrow">
          <a:avLst>
            <a:gd name="adj1" fmla="val 60000"/>
            <a:gd name="adj2" fmla="val 50000"/>
          </a:avLst>
        </a:prstGeom>
        <a:solidFill>
          <a:srgbClr val="4F81BD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10800000">
        <a:off x="2442994" y="5042103"/>
        <a:ext cx="565141" cy="197907"/>
      </dsp:txXfrm>
    </dsp:sp>
    <dsp:sp modelId="{D19D656F-1413-47FA-AF5D-589BB735CB5D}">
      <dsp:nvSpPr>
        <dsp:cNvPr id="0" name=""/>
        <dsp:cNvSpPr/>
      </dsp:nvSpPr>
      <dsp:spPr>
        <a:xfrm>
          <a:off x="1196958" y="4731315"/>
          <a:ext cx="1043862" cy="802118"/>
        </a:xfrm>
        <a:prstGeom prst="ellipse">
          <a:avLst/>
        </a:prstGeom>
        <a:gradFill rotWithShape="1">
          <a:gsLst>
            <a:gs pos="0">
              <a:srgbClr val="F79646">
                <a:shade val="51000"/>
                <a:satMod val="130000"/>
              </a:srgbClr>
            </a:gs>
            <a:gs pos="80000">
              <a:srgbClr val="F79646">
                <a:shade val="93000"/>
                <a:satMod val="130000"/>
              </a:srgbClr>
            </a:gs>
            <a:gs pos="100000">
              <a:srgbClr val="F79646">
                <a:shade val="94000"/>
                <a:satMod val="135000"/>
              </a:srgbClr>
            </a:gs>
          </a:gsLst>
          <a:lin ang="16200000" scaled="0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mechanical room </a:t>
          </a:r>
        </a:p>
      </dsp:txBody>
      <dsp:txXfrm>
        <a:off x="1349828" y="4848782"/>
        <a:ext cx="738122" cy="567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CC738-6F40-4CC1-9706-0F5B46E28EF9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80794-F6A5-4D61-B3D0-2E6DACEA9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2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F4B98-DBC7-4D92-ACFF-B179D0673E2E}" type="datetime1">
              <a:rPr lang="de-DE" smtClean="0"/>
              <a:t>06.06.2020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36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EA0B-E837-4B43-90F5-4AFB5DD89C58}" type="datetime1">
              <a:rPr lang="de-DE" smtClean="0"/>
              <a:t>06.06.2020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63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27C62-88DC-4890-9DED-C3FFE17D2380}" type="datetime1">
              <a:rPr lang="de-DE" smtClean="0"/>
              <a:t>06.06.2020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71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E7F6-B81A-4778-9A7B-44B74DA2BC82}" type="datetime1">
              <a:rPr lang="de-DE" smtClean="0"/>
              <a:t>06.06.2020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677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3BBAB-5A6A-459E-B985-B8D874EE2DAC}" type="datetime1">
              <a:rPr lang="de-DE" smtClean="0"/>
              <a:t>06.06.2020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36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0039-C175-4AF3-BF7C-2E22216BDF2B}" type="datetime1">
              <a:rPr lang="de-DE" smtClean="0"/>
              <a:t>06.06.2020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03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3FAF9-EC0F-459A-8B1E-A5176096E350}" type="datetime1">
              <a:rPr lang="de-DE" smtClean="0"/>
              <a:t>06.06.2020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77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2480F-1B92-49C3-B849-957548434AEA}" type="datetime1">
              <a:rPr lang="de-DE" smtClean="0"/>
              <a:t>06.06.2020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33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DD7F-1E88-4B87-BC53-1BD48219FADD}" type="datetime1">
              <a:rPr lang="de-DE" smtClean="0"/>
              <a:t>06.06.2020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867542" y="6364896"/>
            <a:ext cx="2743200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w Cen MT Condensed" pitchFamily="34" charset="0"/>
              </a:defRPr>
            </a:lvl1pPr>
          </a:lstStyle>
          <a:p>
            <a:fld id="{A4489FD0-501B-4C6F-9CB2-8996B7BF4EF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1956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ECF8-5587-4906-BC40-67BD7B72DAA7}" type="datetime1">
              <a:rPr lang="de-DE" smtClean="0"/>
              <a:t>06.06.2020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004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699C1-806F-4410-8A14-C9C7E383E5FB}" type="datetime1">
              <a:rPr lang="de-DE" smtClean="0"/>
              <a:t>06.06.2020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89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E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F7A90-3714-4C2D-9BF1-8E5064ECF372}" type="datetime1">
              <a:rPr lang="de-DE" smtClean="0"/>
              <a:t>06.06.2020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9FD0-501B-4C6F-9CB2-8996B7BF4EF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87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53.png"/><Relationship Id="rId4" Type="http://schemas.microsoft.com/office/2007/relationships/hdphoto" Target="../media/hdphoto4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C8A16B82-6A3C-46F5-8D32-072FDF89864A}"/>
              </a:ext>
            </a:extLst>
          </p:cNvPr>
          <p:cNvGrpSpPr/>
          <p:nvPr/>
        </p:nvGrpSpPr>
        <p:grpSpPr>
          <a:xfrm>
            <a:off x="-9302800" y="0"/>
            <a:ext cx="12482920" cy="6858000"/>
            <a:chOff x="-290920" y="0"/>
            <a:chExt cx="12482920" cy="6858000"/>
          </a:xfrm>
        </p:grpSpPr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2F391CEE-E392-4A9D-BD11-6954B994FB42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7AC43ACA-5000-40E2-80D3-19833F9F1A3F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BE022673-C77C-4E8F-AF41-8B283703E87E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="" xmlns:a16="http://schemas.microsoft.com/office/drawing/2014/main" id="{E8AD023B-AE8D-405F-90E6-27B0D4707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69A27401-3327-4871-86AC-B461CA62C3AC}"/>
              </a:ext>
            </a:extLst>
          </p:cNvPr>
          <p:cNvGrpSpPr/>
          <p:nvPr/>
        </p:nvGrpSpPr>
        <p:grpSpPr>
          <a:xfrm>
            <a:off x="-8798784" y="0"/>
            <a:ext cx="11447501" cy="6858000"/>
            <a:chOff x="213096" y="0"/>
            <a:chExt cx="11447501" cy="6858000"/>
          </a:xfrm>
        </p:grpSpPr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706C029B-A799-4206-A656-A006D8F83990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63328131-EC42-4D6D-A247-91FD3D23E58C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3A728384-87ED-4E87-8F78-97EB653FDC67}"/>
                </a:ext>
              </a:extLst>
            </p:cNvPr>
            <p:cNvSpPr txBox="1"/>
            <p:nvPr/>
          </p:nvSpPr>
          <p:spPr>
            <a:xfrm rot="16200000">
              <a:off x="10341391" y="3167389"/>
              <a:ext cx="1992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8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="" xmlns:a16="http://schemas.microsoft.com/office/drawing/2014/main" id="{2B44F548-697F-412D-9B99-861C27246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C0099890-786A-4F87-960D-5DADE5168909}"/>
              </a:ext>
            </a:extLst>
          </p:cNvPr>
          <p:cNvGrpSpPr/>
          <p:nvPr/>
        </p:nvGrpSpPr>
        <p:grpSpPr>
          <a:xfrm>
            <a:off x="-7847639" y="0"/>
            <a:ext cx="9961092" cy="6858000"/>
            <a:chOff x="491575" y="0"/>
            <a:chExt cx="9961092" cy="6858000"/>
          </a:xfrm>
        </p:grpSpPr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CE9AAB1E-3A13-4745-A574-9EE6806378C9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1BC0F905-3F71-4932-B130-39D508C4D117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93EC5869-A976-4328-A864-2BB04E7E7BFC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="" xmlns:a16="http://schemas.microsoft.com/office/drawing/2014/main" id="{7C8E4AB7-ADC0-4FEE-AE7A-994F5DAD3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0E4F6447-6163-4D6A-A8D2-BD63B6CB3A42}"/>
              </a:ext>
            </a:extLst>
          </p:cNvPr>
          <p:cNvGrpSpPr/>
          <p:nvPr/>
        </p:nvGrpSpPr>
        <p:grpSpPr>
          <a:xfrm>
            <a:off x="-7985197" y="0"/>
            <a:ext cx="9574094" cy="6858000"/>
            <a:chOff x="491575" y="0"/>
            <a:chExt cx="9574094" cy="6858000"/>
          </a:xfrm>
        </p:grpSpPr>
        <p:sp>
          <p:nvSpPr>
            <p:cNvPr id="35" name="Rectangle 34">
              <a:extLst>
                <a:ext uri="{FF2B5EF4-FFF2-40B4-BE49-F238E27FC236}">
                  <a16:creationId xmlns="" xmlns:a16="http://schemas.microsoft.com/office/drawing/2014/main" id="{5CB8CB55-9DEC-4367-900E-7257FE1B874F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9DBAEDD6-7153-4AFF-BDC7-5A225B4B5642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12F9D37B-DE70-4087-8A7F-BBA0BAF5B6CF}"/>
                </a:ext>
              </a:extLst>
            </p:cNvPr>
            <p:cNvSpPr txBox="1"/>
            <p:nvPr/>
          </p:nvSpPr>
          <p:spPr>
            <a:xfrm rot="16200000">
              <a:off x="8746453" y="3281942"/>
              <a:ext cx="1992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4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38" name="Picture 37">
              <a:extLst>
                <a:ext uri="{FF2B5EF4-FFF2-40B4-BE49-F238E27FC236}">
                  <a16:creationId xmlns="" xmlns:a16="http://schemas.microsoft.com/office/drawing/2014/main" id="{6FA13E8D-3FCC-4EC2-BD8C-6CE7CA0EC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71382190-201C-4BAE-91F3-296A26671C96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3FD3EE0D-FD02-4885-9AC0-03F414A9888F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41" name="Rectangle 40">
              <a:extLst>
                <a:ext uri="{FF2B5EF4-FFF2-40B4-BE49-F238E27FC236}">
                  <a16:creationId xmlns="" xmlns:a16="http://schemas.microsoft.com/office/drawing/2014/main" id="{60A9D552-2EF0-4DB4-9DC6-F52F2FD55E3C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DA27D1F1-923F-4591-A07A-39E775B734F9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0E895421-2372-4C7F-93D2-3B0353A6E7BD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44" name="Picture 43">
              <a:extLst>
                <a:ext uri="{FF2B5EF4-FFF2-40B4-BE49-F238E27FC236}">
                  <a16:creationId xmlns="" xmlns:a16="http://schemas.microsoft.com/office/drawing/2014/main" id="{1A9D6167-F7B8-4BFF-8BC5-2D13EF0CF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76789F00-2688-429D-926C-15F83152FDBE}"/>
              </a:ext>
            </a:extLst>
          </p:cNvPr>
          <p:cNvGrpSpPr/>
          <p:nvPr/>
        </p:nvGrpSpPr>
        <p:grpSpPr>
          <a:xfrm>
            <a:off x="-9395082" y="-1"/>
            <a:ext cx="10010313" cy="6858000"/>
            <a:chOff x="-9337032" y="-1"/>
            <a:chExt cx="10010313" cy="6858000"/>
          </a:xfrm>
        </p:grpSpPr>
        <p:sp>
          <p:nvSpPr>
            <p:cNvPr id="46" name="Rectangle 45">
              <a:extLst>
                <a:ext uri="{FF2B5EF4-FFF2-40B4-BE49-F238E27FC236}">
                  <a16:creationId xmlns="" xmlns:a16="http://schemas.microsoft.com/office/drawing/2014/main" id="{FF862AB6-114D-4C6A-B849-5A11B3650265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30105858-8A3E-4676-96A7-18C1A74E36F4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8A634BD7-1512-45B6-AFE4-1EEA636625CB}"/>
                </a:ext>
              </a:extLst>
            </p:cNvPr>
            <p:cNvSpPr txBox="1"/>
            <p:nvPr/>
          </p:nvSpPr>
          <p:spPr>
            <a:xfrm rot="16200000">
              <a:off x="-738260" y="3097275"/>
              <a:ext cx="19920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4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49" name="Picture 48">
              <a:extLst>
                <a:ext uri="{FF2B5EF4-FFF2-40B4-BE49-F238E27FC236}">
                  <a16:creationId xmlns="" xmlns:a16="http://schemas.microsoft.com/office/drawing/2014/main" id="{F08704A4-CABE-4989-8BF7-C10A6BB40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60" name="TextBox 59"/>
          <p:cNvSpPr txBox="1"/>
          <p:nvPr/>
        </p:nvSpPr>
        <p:spPr>
          <a:xfrm>
            <a:off x="3029078" y="563366"/>
            <a:ext cx="830156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Faculty of Engineering &amp; Information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Technology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Department of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Building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Engineering</a:t>
            </a:r>
          </a:p>
          <a:p>
            <a:pPr algn="ctr"/>
            <a:endParaRPr lang="en-US" dirty="0" smtClean="0"/>
          </a:p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“Design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of Health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Center  ” </a:t>
            </a:r>
          </a:p>
          <a:p>
            <a:pPr algn="ctr"/>
            <a:endParaRPr lang="en-US" sz="3200" dirty="0">
              <a:latin typeface="Tw Cen MT Condensed Extra Bold" pitchFamily="34" charset="0"/>
            </a:endParaRPr>
          </a:p>
          <a:p>
            <a:pPr algn="ctr"/>
            <a:r>
              <a:rPr lang="en-US" sz="2800" dirty="0">
                <a:ln w="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Supervisor </a:t>
            </a:r>
            <a:r>
              <a:rPr lang="en-US" sz="2800" dirty="0" smtClean="0">
                <a:ln w="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en-US" sz="2800" dirty="0" smtClean="0">
                <a:latin typeface="Tw Cen MT Condensed Extra Bold" pitchFamily="34" charset="0"/>
              </a:rPr>
              <a:t> </a:t>
            </a:r>
            <a:r>
              <a:rPr lang="en-US" sz="2800" b="1" dirty="0">
                <a:ln w="0"/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800" b="1" dirty="0" err="1">
                <a:ln w="0"/>
                <a:latin typeface="Times New Roman" pitchFamily="18" charset="0"/>
                <a:cs typeface="Times New Roman" pitchFamily="18" charset="0"/>
              </a:rPr>
              <a:t>Nirmeen</a:t>
            </a:r>
            <a:r>
              <a:rPr lang="en-US" sz="2800" b="1" dirty="0">
                <a:ln w="0"/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800" b="1" dirty="0" err="1">
                <a:ln w="0"/>
                <a:latin typeface="Times New Roman" pitchFamily="18" charset="0"/>
                <a:cs typeface="Times New Roman" pitchFamily="18" charset="0"/>
              </a:rPr>
              <a:t>Barq</a:t>
            </a:r>
            <a:endParaRPr lang="en-US" sz="2800" b="1" dirty="0">
              <a:ln w="0"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dirty="0">
              <a:ln w="0"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>
                <a:ln w="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Prepared By:  </a:t>
            </a:r>
            <a:endParaRPr lang="en-US" sz="2800" dirty="0" smtClean="0">
              <a:ln w="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n w="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dirty="0" err="1" smtClean="0">
                <a:ln w="0"/>
                <a:latin typeface="Times New Roman" pitchFamily="18" charset="0"/>
                <a:cs typeface="Times New Roman" pitchFamily="18" charset="0"/>
              </a:rPr>
              <a:t>Razan</a:t>
            </a:r>
            <a:r>
              <a:rPr lang="en-US" sz="2800" b="1" dirty="0" smtClean="0">
                <a:ln w="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n w="0"/>
                <a:latin typeface="Times New Roman" pitchFamily="18" charset="0"/>
                <a:cs typeface="Times New Roman" pitchFamily="18" charset="0"/>
              </a:rPr>
              <a:t>Qablawi</a:t>
            </a:r>
            <a:endParaRPr lang="en-US" sz="2800" b="1" dirty="0" smtClean="0">
              <a:ln w="0"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>
                <a:ln w="0"/>
                <a:latin typeface="Times New Roman" pitchFamily="18" charset="0"/>
                <a:cs typeface="Times New Roman" pitchFamily="18" charset="0"/>
              </a:rPr>
              <a:t>&amp;</a:t>
            </a:r>
            <a:br>
              <a:rPr lang="en-US" sz="2800" b="1" dirty="0">
                <a:ln w="0"/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n w="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n w="0"/>
                <a:latin typeface="Times New Roman" pitchFamily="18" charset="0"/>
                <a:cs typeface="Times New Roman" pitchFamily="18" charset="0"/>
              </a:rPr>
              <a:t>Taimaa</a:t>
            </a:r>
            <a:r>
              <a:rPr lang="en-US" sz="2800" b="1" dirty="0">
                <a:ln w="0"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n w="0"/>
                <a:latin typeface="Times New Roman" pitchFamily="18" charset="0"/>
                <a:cs typeface="Times New Roman" pitchFamily="18" charset="0"/>
              </a:rPr>
              <a:t>Nazzal</a:t>
            </a:r>
            <a:r>
              <a:rPr lang="en-US" sz="2800" b="1" dirty="0">
                <a:ln w="0"/>
                <a:solidFill>
                  <a:prstClr val="black"/>
                </a:solidFill>
                <a:latin typeface="Calibri" panose="020F0502020204030204" pitchFamily="34" charset="0"/>
              </a:rPr>
              <a:t/>
            </a:r>
            <a:br>
              <a:rPr lang="en-US" sz="2800" b="1" dirty="0">
                <a:ln w="0"/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800" b="1" dirty="0" smtClean="0">
              <a:ln w="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n w="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2020</a:t>
            </a:r>
            <a:r>
              <a:rPr lang="en-US" sz="2800" b="1" dirty="0">
                <a:ln w="0"/>
                <a:solidFill>
                  <a:prstClr val="black"/>
                </a:solidFill>
                <a:latin typeface="Calibri" panose="020F0502020204030204" pitchFamily="34" charset="0"/>
              </a:rPr>
              <a:t/>
            </a:r>
            <a:br>
              <a:rPr lang="en-US" sz="2800" b="1" dirty="0">
                <a:ln w="0"/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800" b="1" dirty="0">
              <a:latin typeface="Tw Cen MT Condensed Extra Bold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9617541" y="5116473"/>
            <a:ext cx="184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3200" dirty="0">
              <a:solidFill>
                <a:srgbClr val="03A1A4"/>
              </a:solidFill>
              <a:latin typeface="Tw Cen MT" panose="020B0602020104020603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087494" y="5158967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3200" dirty="0">
              <a:solidFill>
                <a:srgbClr val="03A1A4"/>
              </a:solidFill>
              <a:latin typeface="Tw Cen MT" panose="020B0602020104020603" pitchFamily="34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624" y="13408"/>
            <a:ext cx="1359673" cy="1645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1445629" y="13408"/>
            <a:ext cx="113310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1283012" y="2397277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4579" y="2648867"/>
            <a:ext cx="530600" cy="530600"/>
          </a:xfrm>
          <a:prstGeom prst="rect">
            <a:avLst/>
          </a:prstGeom>
        </p:spPr>
      </p:pic>
      <p:sp>
        <p:nvSpPr>
          <p:cNvPr id="74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1283012" y="2337438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75" name="Picture 74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4579" y="2589028"/>
            <a:ext cx="530600" cy="530600"/>
          </a:xfrm>
          <a:prstGeom prst="rect">
            <a:avLst/>
          </a:prstGeom>
        </p:spPr>
      </p:pic>
      <p:sp>
        <p:nvSpPr>
          <p:cNvPr id="76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1302379" y="2375665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946" y="262725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935" y="2627255"/>
            <a:ext cx="1994705" cy="2694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86610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10</a:t>
            </a:fld>
            <a:endParaRPr lang="de-DE"/>
          </a:p>
        </p:txBody>
      </p:sp>
      <p:sp>
        <p:nvSpPr>
          <p:cNvPr id="3" name="مستطيل 2"/>
          <p:cNvSpPr/>
          <p:nvPr/>
        </p:nvSpPr>
        <p:spPr>
          <a:xfrm>
            <a:off x="1051930" y="550314"/>
            <a:ext cx="1675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17017" y="989462"/>
            <a:ext cx="8094938" cy="39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ln w="15773" cap="flat" cmpd="sng" algn="ctr">
                  <a:gradFill>
                    <a:gsLst>
                      <a:gs pos="70000">
                        <a:srgbClr val="F16700"/>
                      </a:gs>
                      <a:gs pos="0">
                        <a:srgbClr val="FFAA65"/>
                      </a:gs>
                    </a:gsLst>
                    <a:lin ang="5400000" scaled="0"/>
                  </a:gradFill>
                  <a:prstDash val="solid"/>
                  <a:round/>
                </a:ln>
                <a:effectLst>
                  <a:outerShdw blurRad="50800" dist="40005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Calibri"/>
                <a:cs typeface="Arial"/>
              </a:rPr>
              <a:t>♦ Parking </a:t>
            </a:r>
            <a:endParaRPr lang="en-US" sz="1600" dirty="0">
              <a:ea typeface="Calibri"/>
              <a:cs typeface="Arial"/>
            </a:endParaRPr>
          </a:p>
        </p:txBody>
      </p:sp>
      <p:pic>
        <p:nvPicPr>
          <p:cNvPr id="40" name="عنصر نائب للمحتوى 5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3816"/>
          <a:stretch/>
        </p:blipFill>
        <p:spPr bwMode="auto">
          <a:xfrm>
            <a:off x="1184133" y="3358511"/>
            <a:ext cx="4915674" cy="29854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" name="صورة 40"/>
          <p:cNvPicPr/>
          <p:nvPr/>
        </p:nvPicPr>
        <p:blipFill rotWithShape="1">
          <a:blip r:embed="rId4"/>
          <a:srcRect l="4807" r="3389"/>
          <a:stretch/>
        </p:blipFill>
        <p:spPr bwMode="auto">
          <a:xfrm>
            <a:off x="2924637" y="328871"/>
            <a:ext cx="5388891" cy="2748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" name="رابط منحني 4"/>
          <p:cNvCxnSpPr/>
          <p:nvPr/>
        </p:nvCxnSpPr>
        <p:spPr>
          <a:xfrm rot="10800000" flipV="1">
            <a:off x="6164680" y="3247474"/>
            <a:ext cx="1607723" cy="1546398"/>
          </a:xfrm>
          <a:prstGeom prst="curvedConnector3">
            <a:avLst/>
          </a:prstGeom>
          <a:ln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42060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11</a:t>
            </a:fld>
            <a:endParaRPr lang="de-DE"/>
          </a:p>
        </p:txBody>
      </p:sp>
      <p:sp>
        <p:nvSpPr>
          <p:cNvPr id="3" name="مستطيل 2"/>
          <p:cNvSpPr/>
          <p:nvPr/>
        </p:nvSpPr>
        <p:spPr>
          <a:xfrm>
            <a:off x="1051930" y="550314"/>
            <a:ext cx="1675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17017" y="989462"/>
            <a:ext cx="8094938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ln w="15773" cap="flat" cmpd="sng" algn="ctr">
                  <a:gradFill>
                    <a:gsLst>
                      <a:gs pos="70000">
                        <a:srgbClr val="F16700"/>
                      </a:gs>
                      <a:gs pos="0">
                        <a:srgbClr val="FFAA65"/>
                      </a:gs>
                    </a:gsLst>
                    <a:lin ang="5400000" scaled="0"/>
                  </a:gradFill>
                  <a:prstDash val="solid"/>
                  <a:round/>
                </a:ln>
                <a:solidFill>
                  <a:srgbClr val="FFF0E7"/>
                </a:solidFill>
                <a:effectLst>
                  <a:outerShdw blurRad="50800" dist="40005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Calibri"/>
                <a:cs typeface="Arial"/>
              </a:rPr>
              <a:t>♦ </a:t>
            </a:r>
            <a:r>
              <a:rPr lang="en-US" b="1" dirty="0" smtClean="0">
                <a:ln w="15773" cap="flat" cmpd="sng" algn="ctr">
                  <a:gradFill>
                    <a:gsLst>
                      <a:gs pos="70000">
                        <a:srgbClr val="F16700"/>
                      </a:gs>
                      <a:gs pos="0">
                        <a:srgbClr val="FFAA65"/>
                      </a:gs>
                    </a:gsLst>
                    <a:lin ang="5400000" scaled="0"/>
                  </a:gradFill>
                  <a:prstDash val="solid"/>
                  <a:round/>
                </a:ln>
                <a:effectLst>
                  <a:outerShdw blurRad="50800" dist="40005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Calibri"/>
                <a:cs typeface="Arial"/>
              </a:rPr>
              <a:t>Ground Floor</a:t>
            </a:r>
            <a:endParaRPr lang="en-US" sz="1600" dirty="0">
              <a:ea typeface="Calibri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188" y="2010685"/>
            <a:ext cx="7317764" cy="3032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807012" y="5043499"/>
            <a:ext cx="74847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Before</a:t>
            </a:r>
            <a:endParaRPr lang="en-US" sz="1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39142" y="5028110"/>
            <a:ext cx="672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After</a:t>
            </a:r>
            <a:endParaRPr lang="en-US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56962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12</a:t>
            </a:fld>
            <a:endParaRPr lang="de-DE"/>
          </a:p>
        </p:txBody>
      </p:sp>
      <p:sp>
        <p:nvSpPr>
          <p:cNvPr id="3" name="مستطيل 2"/>
          <p:cNvSpPr/>
          <p:nvPr/>
        </p:nvSpPr>
        <p:spPr>
          <a:xfrm>
            <a:off x="1051930" y="550314"/>
            <a:ext cx="1675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17017" y="989462"/>
            <a:ext cx="809493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ln w="15773" cap="flat" cmpd="sng" algn="ctr">
                  <a:gradFill>
                    <a:gsLst>
                      <a:gs pos="70000">
                        <a:srgbClr val="F16700"/>
                      </a:gs>
                      <a:gs pos="0">
                        <a:srgbClr val="FFAA65"/>
                      </a:gs>
                    </a:gsLst>
                    <a:lin ang="5400000" scaled="0"/>
                  </a:gradFill>
                  <a:prstDash val="solid"/>
                  <a:round/>
                </a:ln>
                <a:solidFill>
                  <a:srgbClr val="FFF0E7"/>
                </a:solidFill>
                <a:effectLst>
                  <a:outerShdw blurRad="50800" dist="40005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Calibri"/>
                <a:cs typeface="Arial"/>
              </a:rPr>
              <a:t>♦ </a:t>
            </a:r>
            <a:r>
              <a:rPr lang="en-US" b="1" dirty="0" smtClean="0">
                <a:ln w="15773" cap="flat" cmpd="sng" algn="ctr">
                  <a:gradFill>
                    <a:gsLst>
                      <a:gs pos="70000">
                        <a:srgbClr val="F16700"/>
                      </a:gs>
                      <a:gs pos="0">
                        <a:srgbClr val="FFAA65"/>
                      </a:gs>
                    </a:gsLst>
                    <a:lin ang="5400000" scaled="0"/>
                  </a:gradFill>
                  <a:prstDash val="solid"/>
                  <a:round/>
                </a:ln>
                <a:effectLst>
                  <a:outerShdw blurRad="50800" dist="40005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Calibri"/>
                <a:cs typeface="Arial"/>
              </a:rPr>
              <a:t>First Floor</a:t>
            </a:r>
            <a:endParaRPr lang="en-US" sz="1600" dirty="0">
              <a:ea typeface="Calibri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084" y="1834371"/>
            <a:ext cx="5191213" cy="3442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45432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869496" y="323165"/>
            <a:ext cx="2472152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model 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13</a:t>
            </a:fld>
            <a:endParaRPr lang="de-DE"/>
          </a:p>
        </p:txBody>
      </p:sp>
      <p:pic>
        <p:nvPicPr>
          <p:cNvPr id="40" name="صورة 39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194" y="953379"/>
            <a:ext cx="6551682" cy="3164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" name="صورة 40"/>
          <p:cNvPicPr/>
          <p:nvPr/>
        </p:nvPicPr>
        <p:blipFill>
          <a:blip r:embed="rId5"/>
          <a:stretch>
            <a:fillRect/>
          </a:stretch>
        </p:blipFill>
        <p:spPr>
          <a:xfrm>
            <a:off x="1805057" y="4425040"/>
            <a:ext cx="5777230" cy="1868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55271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14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04633" y="583352"/>
            <a:ext cx="40703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2" name="مستطيل 41"/>
          <p:cNvSpPr/>
          <p:nvPr/>
        </p:nvSpPr>
        <p:spPr>
          <a:xfrm>
            <a:off x="1347943" y="1362028"/>
            <a:ext cx="6850126" cy="35394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model Design builder and materials 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Shadow analysis 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 lighting </a:t>
            </a:r>
          </a:p>
          <a:p>
            <a:pPr lvl="0"/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Solar analysis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" name="صورة 42"/>
          <p:cNvPicPr/>
          <p:nvPr/>
        </p:nvPicPr>
        <p:blipFill>
          <a:blip r:embed="rId3"/>
          <a:stretch>
            <a:fillRect/>
          </a:stretch>
        </p:blipFill>
        <p:spPr>
          <a:xfrm>
            <a:off x="4352293" y="3342513"/>
            <a:ext cx="3865347" cy="2987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34130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15</a:t>
            </a:fld>
            <a:endParaRPr lang="de-DE"/>
          </a:p>
        </p:txBody>
      </p:sp>
      <p:sp>
        <p:nvSpPr>
          <p:cNvPr id="42" name="مستطيل 41"/>
          <p:cNvSpPr/>
          <p:nvPr/>
        </p:nvSpPr>
        <p:spPr>
          <a:xfrm>
            <a:off x="1025405" y="407921"/>
            <a:ext cx="685012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model Design and materials  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82228" y="1362028"/>
            <a:ext cx="7849341" cy="1198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 smtClean="0">
                <a:ln w="8890" cap="flat" cmpd="sng" algn="ctr">
                  <a:solidFill>
                    <a:srgbClr val="FCFCFD"/>
                  </a:solidFill>
                  <a:prstDash val="solid"/>
                  <a:miter lim="0"/>
                </a:ln>
                <a:gradFill>
                  <a:gsLst>
                    <a:gs pos="10000">
                      <a:srgbClr val="84B1FF"/>
                    </a:gs>
                    <a:gs pos="90000">
                      <a:srgbClr val="385D8A"/>
                    </a:gs>
                  </a:gsLst>
                  <a:lin ang="5400000" scaled="0"/>
                </a:gra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♦</a:t>
            </a:r>
            <a:r>
              <a:rPr lang="en-US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 U-Glass(double </a:t>
            </a:r>
            <a:r>
              <a:rPr lang="en-US" sz="1600" dirty="0">
                <a:latin typeface="Times New Roman" pitchFamily="18" charset="0"/>
                <a:ea typeface="Calibri"/>
                <a:cs typeface="Times New Roman" pitchFamily="18" charset="0"/>
              </a:rPr>
              <a:t>clear) =2.67 W/m</a:t>
            </a:r>
            <a:r>
              <a:rPr lang="en-US" sz="1600" baseline="30000" dirty="0"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ea typeface="Calibri"/>
                <a:cs typeface="Times New Roman" pitchFamily="18" charset="0"/>
              </a:rPr>
              <a:t>-k </a:t>
            </a:r>
            <a:r>
              <a:rPr lang="en-US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</a:t>
            </a:r>
            <a:r>
              <a:rPr lang="en-US" sz="1600" dirty="0">
                <a:latin typeface="Times New Roman" pitchFamily="18" charset="0"/>
                <a:ea typeface="Calibri"/>
                <a:cs typeface="Times New Roman" pitchFamily="18" charset="0"/>
              </a:rPr>
              <a:t>  U-Glass(double glazing clear </a:t>
            </a:r>
            <a:r>
              <a:rPr lang="en-US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)= </a:t>
            </a:r>
            <a:r>
              <a:rPr lang="en-US" sz="1600" dirty="0">
                <a:latin typeface="Times New Roman" pitchFamily="18" charset="0"/>
                <a:ea typeface="Calibri"/>
                <a:cs typeface="Times New Roman" pitchFamily="18" charset="0"/>
              </a:rPr>
              <a:t>1.5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>
                <a:ln w="8890" cap="flat" cmpd="sng" algn="ctr">
                  <a:solidFill>
                    <a:srgbClr val="FCFCFD"/>
                  </a:solidFill>
                  <a:prstDash val="solid"/>
                  <a:miter lim="0"/>
                </a:ln>
                <a:gradFill>
                  <a:gsLst>
                    <a:gs pos="10000">
                      <a:srgbClr val="84B1FF"/>
                    </a:gs>
                    <a:gs pos="90000">
                      <a:srgbClr val="385D8A"/>
                    </a:gs>
                  </a:gsLst>
                  <a:lin ang="5400000" scaled="0"/>
                </a:gra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♦</a:t>
            </a:r>
            <a:r>
              <a:rPr lang="en-US" sz="1600" b="1" dirty="0">
                <a:ln w="15773" cap="flat" cmpd="sng" algn="ctr">
                  <a:gradFill>
                    <a:gsLst>
                      <a:gs pos="70000">
                        <a:srgbClr val="F16700"/>
                      </a:gs>
                      <a:gs pos="0">
                        <a:srgbClr val="FFAA65"/>
                      </a:gs>
                    </a:gsLst>
                    <a:lin ang="5400000" scaled="0"/>
                  </a:gradFill>
                  <a:prstDash val="solid"/>
                  <a:round/>
                </a:ln>
                <a:solidFill>
                  <a:srgbClr val="FFF0E7"/>
                </a:solidFill>
                <a:effectLst>
                  <a:outerShdw blurRad="50800" dist="40005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ea typeface="Calibri"/>
                <a:cs typeface="Times New Roman" pitchFamily="18" charset="0"/>
              </a:rPr>
              <a:t>U-wall = 0.807    </a:t>
            </a:r>
            <a:r>
              <a:rPr lang="en-US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W/m</a:t>
            </a:r>
            <a:r>
              <a:rPr lang="en-US" sz="1600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-k</a:t>
            </a:r>
            <a:r>
              <a:rPr lang="en-US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 </a:t>
            </a:r>
            <a:r>
              <a:rPr lang="en-US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  <a:sym typeface="Wingdings"/>
              </a:rPr>
              <a:t>                   </a:t>
            </a:r>
            <a:r>
              <a:rPr lang="en-US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 U-wall </a:t>
            </a:r>
            <a:r>
              <a:rPr lang="en-US" sz="1600" dirty="0">
                <a:latin typeface="Times New Roman" pitchFamily="18" charset="0"/>
                <a:ea typeface="Calibri"/>
                <a:cs typeface="Times New Roman" pitchFamily="18" charset="0"/>
              </a:rPr>
              <a:t>= 0.49 </a:t>
            </a:r>
            <a:r>
              <a:rPr lang="en-US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W/m</a:t>
            </a:r>
            <a:r>
              <a:rPr lang="en-US" sz="1600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-k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>
                <a:ln w="8890" cap="flat" cmpd="sng" algn="ctr">
                  <a:solidFill>
                    <a:srgbClr val="FCFCFD"/>
                  </a:solidFill>
                  <a:prstDash val="solid"/>
                  <a:miter lim="0"/>
                </a:ln>
                <a:gradFill>
                  <a:gsLst>
                    <a:gs pos="10000">
                      <a:srgbClr val="84B1FF"/>
                    </a:gs>
                    <a:gs pos="90000">
                      <a:srgbClr val="385D8A"/>
                    </a:gs>
                  </a:gsLst>
                  <a:lin ang="5400000" scaled="0"/>
                </a:gra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♦ </a:t>
            </a:r>
            <a:r>
              <a:rPr lang="en-US" sz="1600" b="1" dirty="0" smtClean="0">
                <a:ln w="8890" cap="flat" cmpd="sng" algn="ctr">
                  <a:solidFill>
                    <a:srgbClr val="FCFCFD"/>
                  </a:solidFill>
                  <a:prstDash val="solid"/>
                  <a:miter lim="0"/>
                </a:ln>
                <a:gradFill>
                  <a:gsLst>
                    <a:gs pos="10000">
                      <a:srgbClr val="84B1FF"/>
                    </a:gs>
                    <a:gs pos="90000">
                      <a:srgbClr val="385D8A"/>
                    </a:gs>
                  </a:gsLst>
                  <a:lin ang="5400000" scaled="0"/>
                </a:gra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U-Roof=0.396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W/m2-k which is approximately less than 0.39 W/m2-k</a:t>
            </a:r>
            <a:endParaRPr lang="en-US" sz="16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1" name="صورة 4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99" y="2676154"/>
            <a:ext cx="3245897" cy="2117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571" y="2676154"/>
            <a:ext cx="3334215" cy="2157252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836" y="5056094"/>
            <a:ext cx="3658111" cy="166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7490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16</a:t>
            </a:fld>
            <a:endParaRPr lang="de-DE"/>
          </a:p>
        </p:txBody>
      </p:sp>
      <p:sp>
        <p:nvSpPr>
          <p:cNvPr id="42" name="مستطيل 41"/>
          <p:cNvSpPr/>
          <p:nvPr/>
        </p:nvSpPr>
        <p:spPr>
          <a:xfrm>
            <a:off x="1025405" y="407921"/>
            <a:ext cx="783661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model Design builder and materials  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pic>
        <p:nvPicPr>
          <p:cNvPr id="40" name="عنصر نائب للمحتوى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05" y="3613413"/>
            <a:ext cx="4125748" cy="2927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صورة 4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069" y="1087821"/>
            <a:ext cx="4723480" cy="2430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رابط منحني 3"/>
          <p:cNvCxnSpPr/>
          <p:nvPr/>
        </p:nvCxnSpPr>
        <p:spPr>
          <a:xfrm rot="10800000" flipV="1">
            <a:off x="5309581" y="3778071"/>
            <a:ext cx="1710196" cy="1254749"/>
          </a:xfrm>
          <a:prstGeom prst="curvedConnector3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9495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17</a:t>
            </a:fld>
            <a:endParaRPr lang="de-DE"/>
          </a:p>
        </p:txBody>
      </p:sp>
      <p:sp>
        <p:nvSpPr>
          <p:cNvPr id="42" name="مستطيل 41"/>
          <p:cNvSpPr/>
          <p:nvPr/>
        </p:nvSpPr>
        <p:spPr>
          <a:xfrm>
            <a:off x="1025405" y="407921"/>
            <a:ext cx="685012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Shadow analysis 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89102" y="1249689"/>
            <a:ext cx="8237481" cy="309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Arial"/>
              </a:rPr>
              <a:t>♦ 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The shadow analysis </a:t>
            </a:r>
            <a:r>
              <a:rPr lang="en-US" dirty="0"/>
              <a:t>was done </a:t>
            </a:r>
            <a:r>
              <a:rPr lang="en-US" dirty="0" smtClean="0"/>
              <a:t>at </a:t>
            </a:r>
            <a:r>
              <a:rPr lang="en-US" dirty="0"/>
              <a:t>8 AM, 12 PM, 14 </a:t>
            </a:r>
            <a:r>
              <a:rPr lang="en-US" dirty="0" smtClean="0"/>
              <a:t>PM , the 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results  :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/>
              <a:buChar char="à"/>
            </a:pPr>
            <a:r>
              <a:rPr lang="en-US" dirty="0" smtClean="0">
                <a:latin typeface="Times New Roman"/>
                <a:ea typeface="Calibri"/>
                <a:cs typeface="Arial"/>
              </a:rPr>
              <a:t>in </a:t>
            </a:r>
            <a:r>
              <a:rPr lang="en-US" dirty="0">
                <a:latin typeface="Times New Roman"/>
                <a:ea typeface="Calibri"/>
                <a:cs typeface="Arial"/>
              </a:rPr>
              <a:t>morning is semi 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shaded at  21 – January  &amp; 21 – June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                                                         Winter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Times New Roman"/>
              <a:ea typeface="Calibri"/>
              <a:cs typeface="Arial"/>
            </a:endParaRPr>
          </a:p>
        </p:txBody>
      </p:sp>
      <p:pic>
        <p:nvPicPr>
          <p:cNvPr id="43" name="صورة 4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10" y="2507552"/>
            <a:ext cx="2632195" cy="16456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4" name="صورة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64" y="2586974"/>
            <a:ext cx="2774731" cy="15110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سهم إلى اليمين 3"/>
          <p:cNvSpPr/>
          <p:nvPr/>
        </p:nvSpPr>
        <p:spPr>
          <a:xfrm>
            <a:off x="4203813" y="3188233"/>
            <a:ext cx="493309" cy="416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صورة 4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57" y="4702469"/>
            <a:ext cx="2632195" cy="1492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6" name="سهم إلى اليمين 45"/>
          <p:cNvSpPr/>
          <p:nvPr/>
        </p:nvSpPr>
        <p:spPr>
          <a:xfrm>
            <a:off x="4203813" y="5305406"/>
            <a:ext cx="493309" cy="416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64" y="4833406"/>
            <a:ext cx="2774731" cy="14013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4010790" y="4749330"/>
            <a:ext cx="1024639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Summer </a:t>
            </a:r>
            <a:endParaRPr lang="en-US" dirty="0">
              <a:latin typeface="Times New Roman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37112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18</a:t>
            </a:fld>
            <a:endParaRPr lang="de-DE"/>
          </a:p>
        </p:txBody>
      </p:sp>
      <p:sp>
        <p:nvSpPr>
          <p:cNvPr id="42" name="مستطيل 41"/>
          <p:cNvSpPr/>
          <p:nvPr/>
        </p:nvSpPr>
        <p:spPr>
          <a:xfrm>
            <a:off x="1025405" y="407921"/>
            <a:ext cx="685012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Shadow analysis 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89102" y="1249689"/>
            <a:ext cx="8237481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Calibri"/>
                <a:cs typeface="Arial"/>
                <a:sym typeface="Wingdings" pitchFamily="2" charset="2"/>
              </a:rPr>
              <a:t></a:t>
            </a:r>
            <a:r>
              <a:rPr lang="en-US" dirty="0" smtClean="0">
                <a:latin typeface="Times New Roman"/>
                <a:ea typeface="Calibri"/>
                <a:cs typeface="Arial"/>
                <a:sym typeface="Wingdings" pitchFamily="2" charset="2"/>
              </a:rPr>
              <a:t> </a:t>
            </a:r>
            <a:r>
              <a:rPr lang="en-US" dirty="0" smtClean="0">
                <a:latin typeface="Times New Roman"/>
                <a:ea typeface="Calibri"/>
                <a:cs typeface="Arial"/>
              </a:rPr>
              <a:t>In afternoon is  full exposed to sun</a:t>
            </a:r>
            <a:endParaRPr lang="en-US" sz="1600" dirty="0">
              <a:ea typeface="Calibri"/>
              <a:cs typeface="Arial"/>
            </a:endParaRPr>
          </a:p>
        </p:txBody>
      </p:sp>
      <p:pic>
        <p:nvPicPr>
          <p:cNvPr id="45" name="صورة 4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05" y="2102309"/>
            <a:ext cx="2439648" cy="16757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6" name="صورة 4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05" y="4399403"/>
            <a:ext cx="2439648" cy="16757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841" y="2102310"/>
            <a:ext cx="3274461" cy="16757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917" y="4448563"/>
            <a:ext cx="2266570" cy="1626381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487" y="4448563"/>
            <a:ext cx="2247534" cy="1626381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3531283" y="4588431"/>
            <a:ext cx="81663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/>
                <a:ea typeface="Calibri"/>
                <a:cs typeface="Arial"/>
              </a:rPr>
              <a:t>Winter</a:t>
            </a:r>
          </a:p>
        </p:txBody>
      </p:sp>
      <p:sp>
        <p:nvSpPr>
          <p:cNvPr id="65" name="سهم إلى اليمين 64"/>
          <p:cNvSpPr/>
          <p:nvPr/>
        </p:nvSpPr>
        <p:spPr>
          <a:xfrm>
            <a:off x="3957159" y="2811913"/>
            <a:ext cx="493309" cy="416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سهم إلى اليمين 68"/>
          <p:cNvSpPr/>
          <p:nvPr/>
        </p:nvSpPr>
        <p:spPr>
          <a:xfrm>
            <a:off x="3710504" y="5028792"/>
            <a:ext cx="493309" cy="416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مستطيل 69"/>
          <p:cNvSpPr/>
          <p:nvPr/>
        </p:nvSpPr>
        <p:spPr>
          <a:xfrm>
            <a:off x="3741679" y="2337441"/>
            <a:ext cx="1024639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Summer </a:t>
            </a:r>
            <a:endParaRPr lang="en-US" dirty="0">
              <a:latin typeface="Times New Roman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19798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19</a:t>
            </a:fld>
            <a:endParaRPr lang="de-DE"/>
          </a:p>
        </p:txBody>
      </p:sp>
      <p:sp>
        <p:nvSpPr>
          <p:cNvPr id="42" name="مستطيل 41"/>
          <p:cNvSpPr/>
          <p:nvPr/>
        </p:nvSpPr>
        <p:spPr>
          <a:xfrm>
            <a:off x="1025405" y="407921"/>
            <a:ext cx="685012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 lighting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14232" y="1107003"/>
            <a:ext cx="83656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lighting analysis is made to make a thermally comfortable spaces in building by making a solution for the room that have  a day light factor less than 2 % and more than 6 %.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en-US" b="1" i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 lighting  For the  Existing building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615" y="2584331"/>
            <a:ext cx="5686606" cy="335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278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066ACF4C-6F8C-46FC-8362-2E05C90EEAFA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4F373113-18F1-4443-9A8E-5EF06C1D2FEA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8F99D053-FB83-41F1-B2CB-C10918BC99BC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7F4373C1-3934-47C3-8F36-E2FB2615CA87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5A5E18E8-5A3E-4F1D-8254-6193AA55C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150C247F-7990-4945-869D-5E2A900F477F}"/>
              </a:ext>
            </a:extLst>
          </p:cNvPr>
          <p:cNvGrpSpPr/>
          <p:nvPr/>
        </p:nvGrpSpPr>
        <p:grpSpPr>
          <a:xfrm>
            <a:off x="-8798784" y="0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6D2C93AC-EBE3-4E67-A867-76D5D6BEDB10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35DBD2B9-E73C-4AE9-91C9-698379867E98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CD6BDC4B-8313-4203-9F42-C28AC214EB64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44037FC5-8E34-4772-9A87-813F2AD5E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BC916508-F80D-434E-B066-812949E5DB94}"/>
              </a:ext>
            </a:extLst>
          </p:cNvPr>
          <p:cNvGrpSpPr/>
          <p:nvPr/>
        </p:nvGrpSpPr>
        <p:grpSpPr>
          <a:xfrm>
            <a:off x="-7847639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CE9E3B68-B936-49FB-94D8-7AC0076CF488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0D3F9516-66C4-44E6-9877-6C0374B5112C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32DF4D80-460D-4455-B80A-3BC0C6A12DA2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7AB39DAF-3109-4CEA-BD1D-C123179FF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92B7020D-701A-4EE7-BDA2-CD171993C203}"/>
              </a:ext>
            </a:extLst>
          </p:cNvPr>
          <p:cNvGrpSpPr/>
          <p:nvPr/>
        </p:nvGrpSpPr>
        <p:grpSpPr>
          <a:xfrm>
            <a:off x="-7985197" y="0"/>
            <a:ext cx="9574094" cy="6858000"/>
            <a:chOff x="491575" y="0"/>
            <a:chExt cx="9574094" cy="6858000"/>
          </a:xfrm>
        </p:grpSpPr>
        <p:sp>
          <p:nvSpPr>
            <p:cNvPr id="66" name="Rectangle 65">
              <a:extLst>
                <a:ext uri="{FF2B5EF4-FFF2-40B4-BE49-F238E27FC236}">
                  <a16:creationId xmlns="" xmlns:a16="http://schemas.microsoft.com/office/drawing/2014/main" id="{3B77930A-0489-40A5-B3D7-053D64BD29C4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3ED749F6-F5EB-48BD-A697-16D473CCCFE8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8070AD46-78F1-4169-9AE3-EDECC43BD39B}"/>
                </a:ext>
              </a:extLst>
            </p:cNvPr>
            <p:cNvSpPr txBox="1"/>
            <p:nvPr/>
          </p:nvSpPr>
          <p:spPr>
            <a:xfrm rot="16200000">
              <a:off x="8746452" y="3312717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="" xmlns:a16="http://schemas.microsoft.com/office/drawing/2014/main" id="{22B026A5-B1AC-46D4-AE84-DF77E5A29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371C6EE2-CCA6-4F94-870B-CB9D61CEBE17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20422D8F-B19E-425C-93A8-F750F60A06A7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3278AF09-2D0C-4E81-816C-BC1D04E40DC2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C2E1C67-7A8F-4EB5-AB00-3C754858084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67795C74-0308-4781-BEE6-B62AE6D17152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45C46027-B464-4ADA-A3B8-14FF4471BA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C1D48DDF-B760-4AB3-A520-29238CC2C408}"/>
              </a:ext>
            </a:extLst>
          </p:cNvPr>
          <p:cNvGrpSpPr/>
          <p:nvPr/>
        </p:nvGrpSpPr>
        <p:grpSpPr>
          <a:xfrm>
            <a:off x="-9395082" y="-1"/>
            <a:ext cx="9948758" cy="6858000"/>
            <a:chOff x="-9337032" y="-1"/>
            <a:chExt cx="9948758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FA696B4D-5BCF-47C3-8B8C-BE87154A63B4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AAA7B45-7DAF-4C4D-A930-ABA45AC955DD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701F5CFD-7EE1-475C-A36F-330184D5C6EC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B9F42291-FBD0-4239-8D69-22035DCB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A14E1B91-C212-4889-8705-49BCDB383225}"/>
              </a:ext>
            </a:extLst>
          </p:cNvPr>
          <p:cNvGrpSpPr/>
          <p:nvPr/>
        </p:nvGrpSpPr>
        <p:grpSpPr>
          <a:xfrm>
            <a:off x="3641368" y="3428999"/>
            <a:ext cx="6791601" cy="1695915"/>
            <a:chOff x="2795389" y="3874286"/>
            <a:chExt cx="6791601" cy="1695915"/>
          </a:xfrm>
        </p:grpSpPr>
        <p:sp>
          <p:nvSpPr>
            <p:cNvPr id="83" name="TextBox 82">
              <a:extLst>
                <a:ext uri="{FF2B5EF4-FFF2-40B4-BE49-F238E27FC236}">
                  <a16:creationId xmlns="" xmlns:a16="http://schemas.microsoft.com/office/drawing/2014/main" id="{A94C4F95-2EDE-46B0-8B26-C72D6D3C8DB3}"/>
                </a:ext>
              </a:extLst>
            </p:cNvPr>
            <p:cNvSpPr txBox="1"/>
            <p:nvPr/>
          </p:nvSpPr>
          <p:spPr>
            <a:xfrm>
              <a:off x="4168474" y="3874286"/>
              <a:ext cx="40454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3200" dirty="0">
                <a:solidFill>
                  <a:srgbClr val="03A1A4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7DC9F996-36A0-4A1D-8C4B-F6DAF0FDA7C8}"/>
                </a:ext>
              </a:extLst>
            </p:cNvPr>
            <p:cNvSpPr txBox="1"/>
            <p:nvPr/>
          </p:nvSpPr>
          <p:spPr>
            <a:xfrm>
              <a:off x="4868805" y="4379315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4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="" xmlns:a16="http://schemas.microsoft.com/office/drawing/2014/main" id="{9EDE56FF-3E69-4484-9673-AC7FA14D3D89}"/>
                </a:ext>
              </a:extLst>
            </p:cNvPr>
            <p:cNvSpPr txBox="1"/>
            <p:nvPr/>
          </p:nvSpPr>
          <p:spPr>
            <a:xfrm>
              <a:off x="4868805" y="4816926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="" xmlns:a16="http://schemas.microsoft.com/office/drawing/2014/main" id="{944799B2-E7B9-4C01-A37D-BB60C6C75D12}"/>
                </a:ext>
              </a:extLst>
            </p:cNvPr>
            <p:cNvSpPr txBox="1"/>
            <p:nvPr/>
          </p:nvSpPr>
          <p:spPr>
            <a:xfrm>
              <a:off x="2795389" y="5200869"/>
              <a:ext cx="6791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F4ED2619-FB4E-4744-80CA-850CE814B9A0}"/>
              </a:ext>
            </a:extLst>
          </p:cNvPr>
          <p:cNvGrpSpPr/>
          <p:nvPr/>
        </p:nvGrpSpPr>
        <p:grpSpPr>
          <a:xfrm>
            <a:off x="3638922" y="3517706"/>
            <a:ext cx="211094" cy="211094"/>
            <a:chOff x="1677812" y="4248152"/>
            <a:chExt cx="211094" cy="211094"/>
          </a:xfrm>
        </p:grpSpPr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A8D127EB-1E25-4885-9582-99C5618F2AF7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="" xmlns:a16="http://schemas.microsoft.com/office/drawing/2014/main" id="{2832D986-AC1D-4645-8DF4-FFEC5B85EFBE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4D9DF94B-8AE8-473C-A27F-4E3521F5F1EE}"/>
              </a:ext>
            </a:extLst>
          </p:cNvPr>
          <p:cNvGrpSpPr/>
          <p:nvPr/>
        </p:nvGrpSpPr>
        <p:grpSpPr>
          <a:xfrm>
            <a:off x="5816929" y="3517706"/>
            <a:ext cx="211094" cy="211094"/>
            <a:chOff x="3855819" y="4248152"/>
            <a:chExt cx="211094" cy="211094"/>
          </a:xfrm>
        </p:grpSpPr>
        <p:sp>
          <p:nvSpPr>
            <p:cNvPr id="43" name="Oval 42">
              <a:extLst>
                <a:ext uri="{FF2B5EF4-FFF2-40B4-BE49-F238E27FC236}">
                  <a16:creationId xmlns="" xmlns:a16="http://schemas.microsoft.com/office/drawing/2014/main" id="{E8C68062-C800-4297-9977-926658657E97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="" xmlns:a16="http://schemas.microsoft.com/office/drawing/2014/main" id="{3C07B6AD-D0E2-4E20-876B-80FB39FCC130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458D0B34-5E7E-4FDF-8157-D26FC3520F7A}"/>
              </a:ext>
            </a:extLst>
          </p:cNvPr>
          <p:cNvGrpSpPr/>
          <p:nvPr/>
        </p:nvGrpSpPr>
        <p:grpSpPr>
          <a:xfrm>
            <a:off x="7934360" y="3517706"/>
            <a:ext cx="211094" cy="211094"/>
            <a:chOff x="5973250" y="4248152"/>
            <a:chExt cx="211094" cy="211094"/>
          </a:xfrm>
        </p:grpSpPr>
        <p:sp>
          <p:nvSpPr>
            <p:cNvPr id="46" name="Oval 45">
              <a:extLst>
                <a:ext uri="{FF2B5EF4-FFF2-40B4-BE49-F238E27FC236}">
                  <a16:creationId xmlns="" xmlns:a16="http://schemas.microsoft.com/office/drawing/2014/main" id="{89110154-B239-41C7-B1E3-F5864B1F15BC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="" xmlns:a16="http://schemas.microsoft.com/office/drawing/2014/main" id="{8ADB50F0-F24E-4FA7-A567-D7A18A824B29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B43C90B0-AD49-4825-8095-D028BACA7B0D}"/>
              </a:ext>
            </a:extLst>
          </p:cNvPr>
          <p:cNvSpPr txBox="1"/>
          <p:nvPr/>
        </p:nvSpPr>
        <p:spPr>
          <a:xfrm>
            <a:off x="2594536" y="4142156"/>
            <a:ext cx="2289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rPr>
              <a:t>Case Study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4E146A83-5DB9-4383-ADEE-113AAB6D901B}"/>
              </a:ext>
            </a:extLst>
          </p:cNvPr>
          <p:cNvSpPr txBox="1"/>
          <p:nvPr/>
        </p:nvSpPr>
        <p:spPr>
          <a:xfrm>
            <a:off x="2594536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5969"/>
                </a:solidFill>
                <a:latin typeface="Tw Cen MT" panose="020B0602020104020603" pitchFamily="34" charset="0"/>
              </a:rPr>
              <a:t>1</a:t>
            </a:r>
            <a:endParaRPr lang="en-US" sz="2800" b="1" dirty="0">
              <a:solidFill>
                <a:srgbClr val="FF5969"/>
              </a:solidFill>
              <a:latin typeface="Tw Cen MT" panose="020B0602020104020603" pitchFamily="34" charset="0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="" xmlns:a16="http://schemas.microsoft.com/office/drawing/2014/main" id="{3A792260-8341-4EBD-95F3-CE36AD2DA103}"/>
              </a:ext>
            </a:extLst>
          </p:cNvPr>
          <p:cNvGrpSpPr/>
          <p:nvPr/>
        </p:nvGrpSpPr>
        <p:grpSpPr>
          <a:xfrm>
            <a:off x="4783446" y="4142156"/>
            <a:ext cx="2289049" cy="1384995"/>
            <a:chOff x="1514240" y="4816886"/>
            <a:chExt cx="2289049" cy="1384995"/>
          </a:xfrm>
        </p:grpSpPr>
        <p:sp>
          <p:nvSpPr>
            <p:cNvPr id="90" name="TextBox 89">
              <a:extLst>
                <a:ext uri="{FF2B5EF4-FFF2-40B4-BE49-F238E27FC236}">
                  <a16:creationId xmlns="" xmlns:a16="http://schemas.microsoft.com/office/drawing/2014/main" id="{75EF1565-F241-42AF-950B-AA899A547509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Architectural Aspect and analysis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="" xmlns:a16="http://schemas.microsoft.com/office/drawing/2014/main" id="{7C12FB83-5D6E-49D2-891A-FB25DCB108FE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AE210F32-395F-49C6-B1E4-C74E9B68D9B3}"/>
              </a:ext>
            </a:extLst>
          </p:cNvPr>
          <p:cNvSpPr txBox="1"/>
          <p:nvPr/>
        </p:nvSpPr>
        <p:spPr>
          <a:xfrm>
            <a:off x="4783446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52CBBE"/>
                </a:solidFill>
                <a:latin typeface="Tw Cen MT" panose="020B0602020104020603" pitchFamily="34" charset="0"/>
              </a:rPr>
              <a:t>2</a:t>
            </a:r>
            <a:endParaRPr lang="en-US" sz="2800" b="1" dirty="0">
              <a:solidFill>
                <a:srgbClr val="52CBBE"/>
              </a:solidFill>
              <a:latin typeface="Tw Cen MT" panose="020B0602020104020603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44F0CC1C-E69D-42DB-B5AA-EE426836F1EA}"/>
              </a:ext>
            </a:extLst>
          </p:cNvPr>
          <p:cNvGrpSpPr/>
          <p:nvPr/>
        </p:nvGrpSpPr>
        <p:grpSpPr>
          <a:xfrm>
            <a:off x="6912585" y="4142156"/>
            <a:ext cx="2565370" cy="1077218"/>
            <a:chOff x="1514240" y="4816886"/>
            <a:chExt cx="2565370" cy="1077218"/>
          </a:xfrm>
        </p:grpSpPr>
        <p:sp>
          <p:nvSpPr>
            <p:cNvPr id="94" name="TextBox 93">
              <a:extLst>
                <a:ext uri="{FF2B5EF4-FFF2-40B4-BE49-F238E27FC236}">
                  <a16:creationId xmlns="" xmlns:a16="http://schemas.microsoft.com/office/drawing/2014/main" id="{3B17FFC2-1730-4238-B844-307EB2647E2C}"/>
                </a:ext>
              </a:extLst>
            </p:cNvPr>
            <p:cNvSpPr txBox="1"/>
            <p:nvPr/>
          </p:nvSpPr>
          <p:spPr>
            <a:xfrm>
              <a:off x="1514240" y="4816886"/>
              <a:ext cx="25653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Structural Design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="" xmlns:a16="http://schemas.microsoft.com/office/drawing/2014/main" id="{7AC13C20-5621-4641-AAF9-BE817266C6B4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D7176C20-781A-4B3A-B456-7D1FB4467DF2}"/>
              </a:ext>
            </a:extLst>
          </p:cNvPr>
          <p:cNvSpPr txBox="1"/>
          <p:nvPr/>
        </p:nvSpPr>
        <p:spPr>
          <a:xfrm>
            <a:off x="6912585" y="370915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EC630"/>
                </a:solidFill>
                <a:latin typeface="Tw Cen MT" panose="020B0602020104020603" pitchFamily="34" charset="0"/>
              </a:rPr>
              <a:t>3</a:t>
            </a:r>
            <a:endParaRPr lang="en-US" sz="2800" b="1" dirty="0">
              <a:solidFill>
                <a:srgbClr val="FEC630"/>
              </a:solidFill>
              <a:latin typeface="Tw Cen MT" panose="020B0602020104020603" pitchFamily="34" charset="0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="" xmlns:a16="http://schemas.microsoft.com/office/drawing/2014/main" id="{E3A084E9-5DAF-4B12-A774-003E52126BE5}"/>
              </a:ext>
            </a:extLst>
          </p:cNvPr>
          <p:cNvGrpSpPr/>
          <p:nvPr/>
        </p:nvGrpSpPr>
        <p:grpSpPr>
          <a:xfrm>
            <a:off x="3101220" y="1755914"/>
            <a:ext cx="1275682" cy="1275682"/>
            <a:chOff x="3063120" y="1755914"/>
            <a:chExt cx="1275682" cy="1275682"/>
          </a:xfrm>
        </p:grpSpPr>
        <p:sp>
          <p:nvSpPr>
            <p:cNvPr id="98" name="Teardrop 97">
              <a:extLst>
                <a:ext uri="{FF2B5EF4-FFF2-40B4-BE49-F238E27FC236}">
                  <a16:creationId xmlns="" xmlns:a16="http://schemas.microsoft.com/office/drawing/2014/main" id="{D73C6296-6AED-4D46-834C-6DA3690FB7BE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="" xmlns:a16="http://schemas.microsoft.com/office/drawing/2014/main" id="{99400693-A758-499E-B4DB-E42B43C986B2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0" name="Picture 99">
              <a:extLst>
                <a:ext uri="{FF2B5EF4-FFF2-40B4-BE49-F238E27FC236}">
                  <a16:creationId xmlns="" xmlns:a16="http://schemas.microsoft.com/office/drawing/2014/main" id="{D05CAD30-8C3B-4A19-954F-E6EB68A3E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696" y="2066644"/>
              <a:ext cx="627392" cy="627390"/>
            </a:xfrm>
            <a:prstGeom prst="rect">
              <a:avLst/>
            </a:prstGeom>
          </p:spPr>
        </p:pic>
      </p:grpSp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82CCEC14-30D1-46A8-A873-1969A9A8F9FA}"/>
              </a:ext>
            </a:extLst>
          </p:cNvPr>
          <p:cNvGrpSpPr/>
          <p:nvPr/>
        </p:nvGrpSpPr>
        <p:grpSpPr>
          <a:xfrm>
            <a:off x="5280540" y="1755914"/>
            <a:ext cx="1275682" cy="1275682"/>
            <a:chOff x="5242440" y="1755914"/>
            <a:chExt cx="1275682" cy="1275682"/>
          </a:xfrm>
        </p:grpSpPr>
        <p:sp>
          <p:nvSpPr>
            <p:cNvPr id="102" name="Teardrop 101">
              <a:extLst>
                <a:ext uri="{FF2B5EF4-FFF2-40B4-BE49-F238E27FC236}">
                  <a16:creationId xmlns="" xmlns:a16="http://schemas.microsoft.com/office/drawing/2014/main" id="{B9DC9BA6-01DC-4EFB-82E3-2717FF8B7CE5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="" xmlns:a16="http://schemas.microsoft.com/office/drawing/2014/main" id="{CA935319-4C0B-4B63-9DE3-377694C94B0E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="" xmlns:a16="http://schemas.microsoft.com/office/drawing/2014/main" id="{361F359C-E77E-4273-998D-B500B7A8C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681" y="2061164"/>
              <a:ext cx="659146" cy="659144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="" xmlns:a16="http://schemas.microsoft.com/office/drawing/2014/main" id="{5E91A0C4-16D9-4262-BC92-0E8535F56EB2}"/>
              </a:ext>
            </a:extLst>
          </p:cNvPr>
          <p:cNvGrpSpPr/>
          <p:nvPr/>
        </p:nvGrpSpPr>
        <p:grpSpPr>
          <a:xfrm>
            <a:off x="7391281" y="1755914"/>
            <a:ext cx="1275682" cy="1275682"/>
            <a:chOff x="7353181" y="1755914"/>
            <a:chExt cx="1275682" cy="1275682"/>
          </a:xfrm>
        </p:grpSpPr>
        <p:sp>
          <p:nvSpPr>
            <p:cNvPr id="106" name="Teardrop 105">
              <a:extLst>
                <a:ext uri="{FF2B5EF4-FFF2-40B4-BE49-F238E27FC236}">
                  <a16:creationId xmlns="" xmlns:a16="http://schemas.microsoft.com/office/drawing/2014/main" id="{3013F73C-52D7-40FA-AE5E-6E4F53D400F5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="" xmlns:a16="http://schemas.microsoft.com/office/drawing/2014/main" id="{8B5C085C-26ED-4457-A4BB-7BBE95D872FF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="" xmlns:a16="http://schemas.microsoft.com/office/drawing/2014/main" id="{F7C4E964-A5F3-4163-83E1-B0DF4D48D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</p:spPr>
        </p:pic>
      </p:grpSp>
      <p:sp>
        <p:nvSpPr>
          <p:cNvPr id="109" name="TextBox 108"/>
          <p:cNvSpPr txBox="1"/>
          <p:nvPr/>
        </p:nvSpPr>
        <p:spPr>
          <a:xfrm>
            <a:off x="2594536" y="596348"/>
            <a:ext cx="165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w Cen MT Condensed" pitchFamily="34" charset="0"/>
              </a:rPr>
              <a:t>Contents</a:t>
            </a:r>
            <a:endParaRPr lang="en-US" sz="3600" dirty="0">
              <a:latin typeface="Tw Cen MT Condensed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=""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1331017" y="-1"/>
            <a:ext cx="113310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1168400" y="232989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114" name="Picture 11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5872" y="2478171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7061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5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2" grpId="0"/>
      <p:bldP spid="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20</a:t>
            </a:fld>
            <a:endParaRPr lang="de-DE"/>
          </a:p>
        </p:txBody>
      </p:sp>
      <p:sp>
        <p:nvSpPr>
          <p:cNvPr id="42" name="مستطيل 41"/>
          <p:cNvSpPr/>
          <p:nvPr/>
        </p:nvSpPr>
        <p:spPr>
          <a:xfrm>
            <a:off x="1025405" y="407921"/>
            <a:ext cx="685012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 lighting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14232" y="1107003"/>
            <a:ext cx="8365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91116"/>
              </p:ext>
            </p:extLst>
          </p:nvPr>
        </p:nvGraphicFramePr>
        <p:xfrm>
          <a:off x="923121" y="1107003"/>
          <a:ext cx="7543148" cy="1962912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18857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57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8578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857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27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D.F%(before)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Solutions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D.F %(after)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4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0%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Kitchen , corridors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Area of Window is </a:t>
                      </a:r>
                      <a:r>
                        <a:rPr lang="en-US" sz="1400" dirty="0">
                          <a:effectLst/>
                        </a:rPr>
                        <a:t>expanded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2% - 6%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8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0%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Vaccination room , X-ray, storage and laundry room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Artificial lighting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4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10%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The </a:t>
                      </a:r>
                      <a:r>
                        <a:rPr lang="en-US" sz="1400" dirty="0">
                          <a:effectLst/>
                        </a:rPr>
                        <a:t>lab and Clinics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Use a double glass window and louvers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2%-6%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2195395" y="3247471"/>
            <a:ext cx="7086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 lighting </a:t>
            </a:r>
            <a:r>
              <a:rPr lang="ar-SA" b="1" i="1" dirty="0" smtClean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b="1" i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  <a:r>
              <a:rPr lang="ar-SA" b="1" i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i="1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solution)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No description availab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982" y="3680231"/>
            <a:ext cx="5086350" cy="28575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8611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21</a:t>
            </a:fld>
            <a:endParaRPr lang="de-DE"/>
          </a:p>
        </p:txBody>
      </p:sp>
      <p:sp>
        <p:nvSpPr>
          <p:cNvPr id="42" name="مستطيل 41"/>
          <p:cNvSpPr/>
          <p:nvPr/>
        </p:nvSpPr>
        <p:spPr>
          <a:xfrm>
            <a:off x="1025405" y="407921"/>
            <a:ext cx="685012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Shadow analysis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14232" y="1107003"/>
            <a:ext cx="8365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770921" y="3908652"/>
            <a:ext cx="1830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2050" name="Picture 2" descr="No description availab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683" y="2337439"/>
            <a:ext cx="5357996" cy="3073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02467" y="1307498"/>
            <a:ext cx="78130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5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This </a:t>
            </a:r>
            <a:r>
              <a:rPr lang="en-US" dirty="0">
                <a:solidFill>
                  <a:srgbClr val="05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is done to prevent direct sun to pass through windows and to minimize the electrical usage, this is done by using Design Builder and </a:t>
            </a:r>
            <a:r>
              <a:rPr lang="en-US" dirty="0" err="1">
                <a:solidFill>
                  <a:srgbClr val="05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Ecotect</a:t>
            </a:r>
            <a:r>
              <a:rPr lang="en-US" dirty="0">
                <a:solidFill>
                  <a:srgbClr val="05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programs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No description available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860" y="2190190"/>
            <a:ext cx="2900028" cy="3221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6338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22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322876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r>
              <a:rPr lang="ar-S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1362028"/>
            <a:ext cx="70159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distribution</a:t>
            </a: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ETAB Modeling </a:t>
            </a: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 check </a:t>
            </a: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</a:t>
            </a: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Footing , G.B and column layout</a:t>
            </a:r>
            <a:endParaRPr lang="en-US" sz="28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Elements 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940" y="3778071"/>
            <a:ext cx="4690795" cy="2671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61290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23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3664786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</a:t>
            </a: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  <a:p>
            <a:pPr lvl="0"/>
            <a:r>
              <a:rPr lang="ar-SA" sz="2800" b="1" dirty="0" smtClean="0">
                <a:cs typeface="+mj-cs"/>
              </a:rPr>
              <a:t/>
            </a:r>
            <a:br>
              <a:rPr lang="ar-SA" sz="2800" b="1" dirty="0" smtClean="0">
                <a:cs typeface="+mj-cs"/>
              </a:rPr>
            </a:br>
            <a:r>
              <a:rPr lang="en-US" sz="2800" b="1" dirty="0" smtClean="0">
                <a:cs typeface="+mj-cs"/>
              </a:rPr>
              <a:t/>
            </a:r>
            <a:br>
              <a:rPr lang="en-US" sz="2800" b="1" dirty="0" smtClean="0">
                <a:cs typeface="+mj-cs"/>
              </a:rPr>
            </a:br>
            <a:endParaRPr lang="en-US" sz="2800" dirty="0">
              <a:solidFill>
                <a:prstClr val="black"/>
              </a:solidFill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356" y="1498722"/>
            <a:ext cx="6781634" cy="4028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28395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24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314118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ETAB modeling </a:t>
            </a:r>
            <a:r>
              <a:rPr lang="ar-S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49062" y="689190"/>
            <a:ext cx="688165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640973" y="2218927"/>
            <a:ext cx="242374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latin typeface="Times New Roman"/>
                <a:ea typeface="Calibri"/>
                <a:cs typeface="Arial"/>
              </a:rPr>
              <a:t>.</a:t>
            </a:r>
            <a:endParaRPr lang="en-US" sz="1600" dirty="0">
              <a:ea typeface="Calibri"/>
              <a:cs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314493"/>
              </p:ext>
            </p:extLst>
          </p:nvPr>
        </p:nvGraphicFramePr>
        <p:xfrm>
          <a:off x="1661773" y="2599339"/>
          <a:ext cx="6772542" cy="3303678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3115450">
                  <a:extLst>
                    <a:ext uri="{9D8B030D-6E8A-4147-A177-3AD203B41FA5}">
                      <a16:colId xmlns="" xmlns:a16="http://schemas.microsoft.com/office/drawing/2014/main" val="2693801775"/>
                    </a:ext>
                  </a:extLst>
                </a:gridCol>
                <a:gridCol w="3657092">
                  <a:extLst>
                    <a:ext uri="{9D8B030D-6E8A-4147-A177-3AD203B41FA5}">
                      <a16:colId xmlns="" xmlns:a16="http://schemas.microsoft.com/office/drawing/2014/main" val="952758335"/>
                    </a:ext>
                  </a:extLst>
                </a:gridCol>
              </a:tblGrid>
              <a:tr h="4233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Section type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The defined </a:t>
                      </a:r>
                      <a:r>
                        <a:rPr lang="en-US" sz="1800" dirty="0" smtClean="0">
                          <a:effectLst/>
                        </a:rPr>
                        <a:t>dimensions </a:t>
                      </a:r>
                      <a:r>
                        <a:rPr lang="en-US" sz="1800" dirty="0">
                          <a:effectLst/>
                        </a:rPr>
                        <a:t>(mm)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0580370"/>
                  </a:ext>
                </a:extLst>
              </a:tr>
              <a:tr h="377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corner columns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(</a:t>
                      </a:r>
                      <a:r>
                        <a:rPr lang="en-US" sz="1800" dirty="0" smtClean="0">
                          <a:effectLst/>
                        </a:rPr>
                        <a:t>300*750)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4724691"/>
                  </a:ext>
                </a:extLst>
              </a:tr>
              <a:tr h="377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side columns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(300*750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947513510"/>
                  </a:ext>
                </a:extLst>
              </a:tr>
              <a:tr h="377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middle columns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(</a:t>
                      </a:r>
                      <a:r>
                        <a:rPr lang="en-US" sz="1800" dirty="0" smtClean="0">
                          <a:effectLst/>
                        </a:rPr>
                        <a:t>400*800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088467"/>
                  </a:ext>
                </a:extLst>
              </a:tr>
              <a:tr h="377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Beam 1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(400*900)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06176882"/>
                  </a:ext>
                </a:extLst>
              </a:tr>
              <a:tr h="377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Beam 2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(700*400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006092693"/>
                  </a:ext>
                </a:extLst>
              </a:tr>
              <a:tr h="377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Beam 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(900*500)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22643365"/>
                  </a:ext>
                </a:extLst>
              </a:tr>
              <a:tr h="377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Slab 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7937039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39645" y="1037872"/>
            <a:ext cx="863497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  <a:tabLst>
                <a:tab pos="17145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Compressive strength for columns and wall Concrete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f′</a:t>
            </a:r>
            <a:r>
              <a:rPr lang="en-US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28MPa and for beams and slab Concrete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f′c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24MPa.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17145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Yielding strength of steel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fy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420MPa.</a:t>
            </a:r>
          </a:p>
        </p:txBody>
      </p:sp>
    </p:spTree>
    <p:extLst>
      <p:ext uri="{BB962C8B-B14F-4D97-AF65-F5344CB8AC3E}">
        <p14:creationId xmlns:p14="http://schemas.microsoft.com/office/powerpoint/2010/main" val="3380436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25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248497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sz="2800" b="1" dirty="0" smtClean="0">
                <a:cs typeface="+mj-cs"/>
              </a:rPr>
              <a:t>Model check </a:t>
            </a:r>
            <a:r>
              <a:rPr lang="ar-SA" sz="2800" b="1" dirty="0">
                <a:cs typeface="+mj-cs"/>
              </a:rPr>
              <a:t/>
            </a:r>
            <a:br>
              <a:rPr lang="ar-SA" sz="2800" b="1" dirty="0">
                <a:cs typeface="+mj-cs"/>
              </a:rPr>
            </a:br>
            <a:r>
              <a:rPr lang="en-US" sz="2800" b="1" dirty="0">
                <a:cs typeface="+mj-cs"/>
              </a:rPr>
              <a:t/>
            </a:r>
            <a:br>
              <a:rPr lang="en-US" sz="2800" b="1" dirty="0">
                <a:cs typeface="+mj-cs"/>
              </a:rPr>
            </a:br>
            <a:endParaRPr lang="en-US" sz="2800" dirty="0">
              <a:solidFill>
                <a:prstClr val="black"/>
              </a:solidFill>
              <a:cs typeface="+mj-c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1362028"/>
            <a:ext cx="688165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</a:p>
          <a:p>
            <a:pPr lvl="0"/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1917" y="2021293"/>
            <a:ext cx="5169539" cy="3764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449115" y="1263245"/>
            <a:ext cx="29434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1-Compatibility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39938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74054" y="-3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26</a:t>
            </a:fld>
            <a:endParaRPr lang="de-DE"/>
          </a:p>
        </p:txBody>
      </p:sp>
      <p:sp>
        <p:nvSpPr>
          <p:cNvPr id="3" name="مستطيل 2"/>
          <p:cNvSpPr/>
          <p:nvPr/>
        </p:nvSpPr>
        <p:spPr>
          <a:xfrm>
            <a:off x="1282391" y="689190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30494" y="1227799"/>
            <a:ext cx="5794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2-Equilibrium check : All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errors are less than 10%. </a:t>
            </a:r>
            <a:r>
              <a:rPr lang="en-US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</a:p>
          <a:p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1195212" y="304469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 </a:t>
            </a:r>
            <a:r>
              <a:rPr lang="ar-S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464542"/>
              </p:ext>
            </p:extLst>
          </p:nvPr>
        </p:nvGraphicFramePr>
        <p:xfrm>
          <a:off x="1195212" y="2191726"/>
          <a:ext cx="6992506" cy="236946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748127">
                  <a:extLst>
                    <a:ext uri="{9D8B030D-6E8A-4147-A177-3AD203B41FA5}">
                      <a16:colId xmlns="" xmlns:a16="http://schemas.microsoft.com/office/drawing/2014/main" val="2455758939"/>
                    </a:ext>
                  </a:extLst>
                </a:gridCol>
                <a:gridCol w="2110563">
                  <a:extLst>
                    <a:ext uri="{9D8B030D-6E8A-4147-A177-3AD203B41FA5}">
                      <a16:colId xmlns="" xmlns:a16="http://schemas.microsoft.com/office/drawing/2014/main" val="846290147"/>
                    </a:ext>
                  </a:extLst>
                </a:gridCol>
                <a:gridCol w="2003612">
                  <a:extLst>
                    <a:ext uri="{9D8B030D-6E8A-4147-A177-3AD203B41FA5}">
                      <a16:colId xmlns="" xmlns:a16="http://schemas.microsoft.com/office/drawing/2014/main" val="510878751"/>
                    </a:ext>
                  </a:extLst>
                </a:gridCol>
                <a:gridCol w="1130204">
                  <a:extLst>
                    <a:ext uri="{9D8B030D-6E8A-4147-A177-3AD203B41FA5}">
                      <a16:colId xmlns="" xmlns:a16="http://schemas.microsoft.com/office/drawing/2014/main" val="2461603733"/>
                    </a:ext>
                  </a:extLst>
                </a:gridCol>
              </a:tblGrid>
              <a:tr h="661740">
                <a:tc>
                  <a:txBody>
                    <a:bodyPr/>
                    <a:lstStyle/>
                    <a:p>
                      <a:r>
                        <a:rPr lang="en-US" dirty="0" smtClean="0"/>
                        <a:t>Load case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Reaction from </a:t>
                      </a:r>
                      <a:r>
                        <a:rPr lang="en-US" sz="18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Etabs</a:t>
                      </a:r>
                      <a:r>
                        <a:rPr lang="en-US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(KN)</a:t>
                      </a:r>
                      <a:endParaRPr lang="en-US" sz="18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Manual reaction (KN)</a:t>
                      </a:r>
                      <a:endParaRPr lang="en-US" sz="18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Erro</a:t>
                      </a:r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85992052"/>
                  </a:ext>
                </a:extLst>
              </a:tr>
              <a:tr h="476074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dead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21587.5336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22537.9</a:t>
                      </a:r>
                      <a:endParaRPr lang="en-US" sz="18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4.22%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53477712"/>
                  </a:ext>
                </a:extLst>
              </a:tr>
              <a:tr h="476074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Live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6172.0617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6171.99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0.0011%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6285536"/>
                  </a:ext>
                </a:extLst>
              </a:tr>
              <a:tr h="476074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SD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14151.5801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15451.7289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4720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59670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87197" y="-257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27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141427" y="958043"/>
            <a:ext cx="7409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3-Stress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strain check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216" y="405089"/>
            <a:ext cx="2217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355325"/>
              </p:ext>
            </p:extLst>
          </p:nvPr>
        </p:nvGraphicFramePr>
        <p:xfrm>
          <a:off x="2404579" y="1481263"/>
          <a:ext cx="6291501" cy="966438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812726">
                  <a:extLst>
                    <a:ext uri="{9D8B030D-6E8A-4147-A177-3AD203B41FA5}">
                      <a16:colId xmlns="" xmlns:a16="http://schemas.microsoft.com/office/drawing/2014/main" val="3318138149"/>
                    </a:ext>
                  </a:extLst>
                </a:gridCol>
                <a:gridCol w="1824924">
                  <a:extLst>
                    <a:ext uri="{9D8B030D-6E8A-4147-A177-3AD203B41FA5}">
                      <a16:colId xmlns="" xmlns:a16="http://schemas.microsoft.com/office/drawing/2014/main" val="3725130359"/>
                    </a:ext>
                  </a:extLst>
                </a:gridCol>
                <a:gridCol w="1690104">
                  <a:extLst>
                    <a:ext uri="{9D8B030D-6E8A-4147-A177-3AD203B41FA5}">
                      <a16:colId xmlns="" xmlns:a16="http://schemas.microsoft.com/office/drawing/2014/main" val="377573971"/>
                    </a:ext>
                  </a:extLst>
                </a:gridCol>
                <a:gridCol w="963747">
                  <a:extLst>
                    <a:ext uri="{9D8B030D-6E8A-4147-A177-3AD203B41FA5}">
                      <a16:colId xmlns="" xmlns:a16="http://schemas.microsoft.com/office/drawing/2014/main" val="1869343384"/>
                    </a:ext>
                  </a:extLst>
                </a:gridCol>
              </a:tblGrid>
              <a:tr h="5089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ETABS Value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Manual Value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Error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1490744"/>
                  </a:ext>
                </a:extLst>
              </a:tr>
              <a:tr h="457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Beam 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375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405 </a:t>
                      </a:r>
                      <a:r>
                        <a:rPr lang="en-US" sz="1600" dirty="0" err="1" smtClean="0"/>
                        <a:t>kN.m</a:t>
                      </a:r>
                      <a:r>
                        <a:rPr lang="en-US" sz="1600" dirty="0" smtClean="0"/>
                        <a:t> 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7.75 %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37460586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198322" y="3054256"/>
            <a:ext cx="77026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4-Check wide beam shear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values is within the range (-249.33-249.33), slabs So, no shear design is required, use 3ø10 stirrups per meter in rib.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95857" y="4268315"/>
            <a:ext cx="4490788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thickness for shear: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ØVc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=249.33 KN/m </a:t>
            </a:r>
          </a:p>
        </p:txBody>
      </p:sp>
    </p:spTree>
    <p:extLst>
      <p:ext uri="{BB962C8B-B14F-4D97-AF65-F5344CB8AC3E}">
        <p14:creationId xmlns:p14="http://schemas.microsoft.com/office/powerpoint/2010/main" val="21563800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87197" y="-257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28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141427" y="958043"/>
            <a:ext cx="7409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3-Deflection check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216" y="405089"/>
            <a:ext cx="2217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94922" y="1562229"/>
            <a:ext cx="6171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cs typeface="+mj-cs"/>
              </a:rPr>
              <a:t> ✓</a:t>
            </a:r>
            <a:r>
              <a:rPr lang="ar-SA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Immediate </a:t>
            </a:r>
            <a:r>
              <a:rPr lang="en-US" dirty="0">
                <a:cs typeface="+mj-cs"/>
              </a:rPr>
              <a:t>deflection due to live </a:t>
            </a:r>
            <a:r>
              <a:rPr lang="en-US" dirty="0" smtClean="0">
                <a:cs typeface="+mj-cs"/>
              </a:rPr>
              <a:t>load : </a:t>
            </a:r>
            <a:r>
              <a:rPr lang="en-US" dirty="0">
                <a:cs typeface="+mj-cs"/>
              </a:rPr>
              <a:t>9.13/360 = 25.36 mm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51694" y="2195720"/>
            <a:ext cx="6097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Immediate deflection due to service load: 9.13/240 = 38 mm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78282" y="2834790"/>
            <a:ext cx="66156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deflection of beams in GF around the purple area = 20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183" y="3899170"/>
            <a:ext cx="3739867" cy="2314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Rectangle 19"/>
          <p:cNvSpPr/>
          <p:nvPr/>
        </p:nvSpPr>
        <p:spPr>
          <a:xfrm>
            <a:off x="1045154" y="3423769"/>
            <a:ext cx="7657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deflection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43-20 = 23 mm &lt;&lt; 38 mm &lt; ok </a:t>
            </a:r>
          </a:p>
        </p:txBody>
      </p:sp>
    </p:spTree>
    <p:extLst>
      <p:ext uri="{BB962C8B-B14F-4D97-AF65-F5344CB8AC3E}">
        <p14:creationId xmlns:p14="http://schemas.microsoft.com/office/powerpoint/2010/main" val="6885069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87197" y="-257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29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8287" y="604298"/>
            <a:ext cx="30844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Seismic design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zone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2B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which has a micro zonation factor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(Z)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=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0.20.</a:t>
            </a: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Soil profile type of very dense soil and soft rock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en-US" b="1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Sc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).</a:t>
            </a: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Seismic importance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factor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(I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=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1.00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Building frame concrete system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(R)=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5.5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dirty="0"/>
              <a:t>Acceleration seismic </a:t>
            </a:r>
            <a:r>
              <a:rPr lang="en-US" dirty="0" smtClean="0"/>
              <a:t>coefficient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Ca)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0.24.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571500" marR="0" lvl="0" indent="-571500" algn="just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  <a:tabLst>
                <a:tab pos="285750" algn="l"/>
              </a:tabLst>
            </a:pPr>
            <a:r>
              <a:rPr lang="en-US" dirty="0"/>
              <a:t>velocity seismic coefficient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(</a:t>
            </a:r>
            <a:r>
              <a:rPr lang="en-US" b="1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Cv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0.32.</a:t>
            </a: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0354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066ACF4C-6F8C-46FC-8362-2E05C90EEAFA}"/>
              </a:ext>
            </a:extLst>
          </p:cNvPr>
          <p:cNvGrpSpPr/>
          <p:nvPr/>
        </p:nvGrpSpPr>
        <p:grpSpPr>
          <a:xfrm>
            <a:off x="-290921" y="-2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4F373113-18F1-4443-9A8E-5EF06C1D2FEA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8F99D053-FB83-41F1-B2CB-C10918BC99BC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7F4373C1-3934-47C3-8F36-E2FB2615CA87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5A5E18E8-5A3E-4F1D-8254-6193AA55C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150C247F-7990-4945-869D-5E2A900F477F}"/>
              </a:ext>
            </a:extLst>
          </p:cNvPr>
          <p:cNvGrpSpPr/>
          <p:nvPr/>
        </p:nvGrpSpPr>
        <p:grpSpPr>
          <a:xfrm>
            <a:off x="-8798784" y="0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6D2C93AC-EBE3-4E67-A867-76D5D6BEDB10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35DBD2B9-E73C-4AE9-91C9-698379867E98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CD6BDC4B-8313-4203-9F42-C28AC214EB64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44037FC5-8E34-4772-9A87-813F2AD5E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BC916508-F80D-434E-B066-812949E5DB94}"/>
              </a:ext>
            </a:extLst>
          </p:cNvPr>
          <p:cNvGrpSpPr/>
          <p:nvPr/>
        </p:nvGrpSpPr>
        <p:grpSpPr>
          <a:xfrm>
            <a:off x="-7847639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CE9E3B68-B936-49FB-94D8-7AC0076CF488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0D3F9516-66C4-44E6-9877-6C0374B5112C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32DF4D80-460D-4455-B80A-3BC0C6A12DA2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7AB39DAF-3109-4CEA-BD1D-C123179FF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92B7020D-701A-4EE7-BDA2-CD171993C203}"/>
              </a:ext>
            </a:extLst>
          </p:cNvPr>
          <p:cNvGrpSpPr/>
          <p:nvPr/>
        </p:nvGrpSpPr>
        <p:grpSpPr>
          <a:xfrm>
            <a:off x="-7985197" y="0"/>
            <a:ext cx="9574094" cy="6858000"/>
            <a:chOff x="491575" y="0"/>
            <a:chExt cx="9574094" cy="6858000"/>
          </a:xfrm>
        </p:grpSpPr>
        <p:sp>
          <p:nvSpPr>
            <p:cNvPr id="66" name="Rectangle 65">
              <a:extLst>
                <a:ext uri="{FF2B5EF4-FFF2-40B4-BE49-F238E27FC236}">
                  <a16:creationId xmlns="" xmlns:a16="http://schemas.microsoft.com/office/drawing/2014/main" id="{3B77930A-0489-40A5-B3D7-053D64BD29C4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3ED749F6-F5EB-48BD-A697-16D473CCCFE8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8070AD46-78F1-4169-9AE3-EDECC43BD39B}"/>
                </a:ext>
              </a:extLst>
            </p:cNvPr>
            <p:cNvSpPr txBox="1"/>
            <p:nvPr/>
          </p:nvSpPr>
          <p:spPr>
            <a:xfrm rot="16200000">
              <a:off x="8746452" y="3312717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="" xmlns:a16="http://schemas.microsoft.com/office/drawing/2014/main" id="{22B026A5-B1AC-46D4-AE84-DF77E5A29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371C6EE2-CCA6-4F94-870B-CB9D61CEBE17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20422D8F-B19E-425C-93A8-F750F60A06A7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3278AF09-2D0C-4E81-816C-BC1D04E40DC2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C2E1C67-7A8F-4EB5-AB00-3C754858084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67795C74-0308-4781-BEE6-B62AE6D17152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45C46027-B464-4ADA-A3B8-14FF4471BA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C1D48DDF-B760-4AB3-A520-29238CC2C408}"/>
              </a:ext>
            </a:extLst>
          </p:cNvPr>
          <p:cNvGrpSpPr/>
          <p:nvPr/>
        </p:nvGrpSpPr>
        <p:grpSpPr>
          <a:xfrm>
            <a:off x="-9395082" y="-1"/>
            <a:ext cx="9948758" cy="6858000"/>
            <a:chOff x="-9337032" y="-1"/>
            <a:chExt cx="9948758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FA696B4D-5BCF-47C3-8B8C-BE87154A63B4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AAA7B45-7DAF-4C4D-A930-ABA45AC955DD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701F5CFD-7EE1-475C-A36F-330184D5C6EC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B9F42291-FBD0-4239-8D69-22035DCB4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A14E1B91-C212-4889-8705-49BCDB383225}"/>
              </a:ext>
            </a:extLst>
          </p:cNvPr>
          <p:cNvGrpSpPr/>
          <p:nvPr/>
        </p:nvGrpSpPr>
        <p:grpSpPr>
          <a:xfrm>
            <a:off x="3641368" y="3428999"/>
            <a:ext cx="6791601" cy="1695915"/>
            <a:chOff x="2795389" y="3874286"/>
            <a:chExt cx="6791601" cy="1695915"/>
          </a:xfrm>
        </p:grpSpPr>
        <p:sp>
          <p:nvSpPr>
            <p:cNvPr id="83" name="TextBox 82">
              <a:extLst>
                <a:ext uri="{FF2B5EF4-FFF2-40B4-BE49-F238E27FC236}">
                  <a16:creationId xmlns="" xmlns:a16="http://schemas.microsoft.com/office/drawing/2014/main" id="{A94C4F95-2EDE-46B0-8B26-C72D6D3C8DB3}"/>
                </a:ext>
              </a:extLst>
            </p:cNvPr>
            <p:cNvSpPr txBox="1"/>
            <p:nvPr/>
          </p:nvSpPr>
          <p:spPr>
            <a:xfrm>
              <a:off x="4168474" y="3874286"/>
              <a:ext cx="40454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3200" dirty="0">
                <a:solidFill>
                  <a:srgbClr val="03A1A4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7DC9F996-36A0-4A1D-8C4B-F6DAF0FDA7C8}"/>
                </a:ext>
              </a:extLst>
            </p:cNvPr>
            <p:cNvSpPr txBox="1"/>
            <p:nvPr/>
          </p:nvSpPr>
          <p:spPr>
            <a:xfrm>
              <a:off x="4868805" y="4379315"/>
              <a:ext cx="264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400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="" xmlns:a16="http://schemas.microsoft.com/office/drawing/2014/main" id="{9EDE56FF-3E69-4484-9673-AC7FA14D3D89}"/>
                </a:ext>
              </a:extLst>
            </p:cNvPr>
            <p:cNvSpPr txBox="1"/>
            <p:nvPr/>
          </p:nvSpPr>
          <p:spPr>
            <a:xfrm>
              <a:off x="4868805" y="4816926"/>
              <a:ext cx="26447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="" xmlns:a16="http://schemas.microsoft.com/office/drawing/2014/main" id="{944799B2-E7B9-4C01-A37D-BB60C6C75D12}"/>
                </a:ext>
              </a:extLst>
            </p:cNvPr>
            <p:cNvSpPr txBox="1"/>
            <p:nvPr/>
          </p:nvSpPr>
          <p:spPr>
            <a:xfrm>
              <a:off x="2795389" y="5200869"/>
              <a:ext cx="6791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2594536" y="596348"/>
            <a:ext cx="165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w Cen MT Condensed" pitchFamily="34" charset="0"/>
              </a:rPr>
              <a:t>Contents</a:t>
            </a:r>
            <a:endParaRPr lang="en-US" sz="3600" dirty="0">
              <a:latin typeface="Tw Cen MT Condensed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=""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1331017" y="-1"/>
            <a:ext cx="113310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1168400" y="232989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114" name="Picture 11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5872" y="2478171"/>
            <a:ext cx="530600" cy="530600"/>
          </a:xfrm>
          <a:prstGeom prst="rect">
            <a:avLst/>
          </a:prstGeom>
        </p:spPr>
      </p:pic>
      <p:cxnSp>
        <p:nvCxnSpPr>
          <p:cNvPr id="81" name="Straight Connector 80">
            <a:extLst>
              <a:ext uri="{FF2B5EF4-FFF2-40B4-BE49-F238E27FC236}">
                <a16:creationId xmlns="" xmlns:a16="http://schemas.microsoft.com/office/drawing/2014/main" id="{DBB365B6-43C3-4DE6-843D-D9BD190AD8EB}"/>
              </a:ext>
            </a:extLst>
          </p:cNvPr>
          <p:cNvCxnSpPr/>
          <p:nvPr/>
        </p:nvCxnSpPr>
        <p:spPr>
          <a:xfrm>
            <a:off x="3672612" y="3741220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>
            <a:extLst>
              <a:ext uri="{FF2B5EF4-FFF2-40B4-BE49-F238E27FC236}">
                <a16:creationId xmlns="" xmlns:a16="http://schemas.microsoft.com/office/drawing/2014/main" id="{F4ED2619-FB4E-4744-80CA-850CE814B9A0}"/>
              </a:ext>
            </a:extLst>
          </p:cNvPr>
          <p:cNvGrpSpPr/>
          <p:nvPr/>
        </p:nvGrpSpPr>
        <p:grpSpPr>
          <a:xfrm>
            <a:off x="3641368" y="3642808"/>
            <a:ext cx="211094" cy="211094"/>
            <a:chOff x="1677812" y="4248152"/>
            <a:chExt cx="211094" cy="211094"/>
          </a:xfrm>
        </p:grpSpPr>
        <p:sp>
          <p:nvSpPr>
            <p:cNvPr id="112" name="Oval 111">
              <a:extLst>
                <a:ext uri="{FF2B5EF4-FFF2-40B4-BE49-F238E27FC236}">
                  <a16:creationId xmlns="" xmlns:a16="http://schemas.microsoft.com/office/drawing/2014/main" id="{A8D127EB-1E25-4885-9582-99C5618F2AF7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="" xmlns:a16="http://schemas.microsoft.com/office/drawing/2014/main" id="{2832D986-AC1D-4645-8DF4-FFEC5B85EFBE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6" name="Straight Connector 115">
            <a:extLst>
              <a:ext uri="{FF2B5EF4-FFF2-40B4-BE49-F238E27FC236}">
                <a16:creationId xmlns="" xmlns:a16="http://schemas.microsoft.com/office/drawing/2014/main" id="{B8857015-8C14-4834-ADF5-3ED0356AF43F}"/>
              </a:ext>
            </a:extLst>
          </p:cNvPr>
          <p:cNvCxnSpPr/>
          <p:nvPr/>
        </p:nvCxnSpPr>
        <p:spPr>
          <a:xfrm>
            <a:off x="5686907" y="3721386"/>
            <a:ext cx="1966913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>
            <a:extLst>
              <a:ext uri="{FF2B5EF4-FFF2-40B4-BE49-F238E27FC236}">
                <a16:creationId xmlns="" xmlns:a16="http://schemas.microsoft.com/office/drawing/2014/main" id="{4D9DF94B-8AE8-473C-A27F-4E3521F5F1EE}"/>
              </a:ext>
            </a:extLst>
          </p:cNvPr>
          <p:cNvGrpSpPr/>
          <p:nvPr/>
        </p:nvGrpSpPr>
        <p:grpSpPr>
          <a:xfrm>
            <a:off x="5609237" y="3587194"/>
            <a:ext cx="211094" cy="211094"/>
            <a:chOff x="3855819" y="4248152"/>
            <a:chExt cx="211094" cy="211094"/>
          </a:xfrm>
        </p:grpSpPr>
        <p:sp>
          <p:nvSpPr>
            <p:cNvPr id="118" name="Oval 117">
              <a:extLst>
                <a:ext uri="{FF2B5EF4-FFF2-40B4-BE49-F238E27FC236}">
                  <a16:creationId xmlns="" xmlns:a16="http://schemas.microsoft.com/office/drawing/2014/main" id="{E8C68062-C800-4297-9977-926658657E97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="" xmlns:a16="http://schemas.microsoft.com/office/drawing/2014/main" id="{3C07B6AD-D0E2-4E20-876B-80FB39FCC130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="" xmlns:a16="http://schemas.microsoft.com/office/drawing/2014/main" id="{458D0B34-5E7E-4FDF-8157-D26FC3520F7A}"/>
              </a:ext>
            </a:extLst>
          </p:cNvPr>
          <p:cNvGrpSpPr/>
          <p:nvPr/>
        </p:nvGrpSpPr>
        <p:grpSpPr>
          <a:xfrm>
            <a:off x="7468212" y="3542114"/>
            <a:ext cx="211094" cy="211094"/>
            <a:chOff x="5973250" y="4248152"/>
            <a:chExt cx="211094" cy="211094"/>
          </a:xfrm>
        </p:grpSpPr>
        <p:sp>
          <p:nvSpPr>
            <p:cNvPr id="121" name="Oval 120">
              <a:extLst>
                <a:ext uri="{FF2B5EF4-FFF2-40B4-BE49-F238E27FC236}">
                  <a16:creationId xmlns="" xmlns:a16="http://schemas.microsoft.com/office/drawing/2014/main" id="{89110154-B239-41C7-B1E3-F5864B1F15BC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="" xmlns:a16="http://schemas.microsoft.com/office/drawing/2014/main" id="{8ADB50F0-F24E-4FA7-A567-D7A18A824B29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="" xmlns:a16="http://schemas.microsoft.com/office/drawing/2014/main" id="{E1E48926-6034-40AD-A6FD-1659F27E8AC6}"/>
              </a:ext>
            </a:extLst>
          </p:cNvPr>
          <p:cNvGrpSpPr/>
          <p:nvPr/>
        </p:nvGrpSpPr>
        <p:grpSpPr>
          <a:xfrm>
            <a:off x="1988083" y="4152203"/>
            <a:ext cx="5253348" cy="1077218"/>
            <a:chOff x="-312357" y="4787733"/>
            <a:chExt cx="3895988" cy="1077218"/>
          </a:xfrm>
        </p:grpSpPr>
        <p:sp>
          <p:nvSpPr>
            <p:cNvPr id="124" name="TextBox 123">
              <a:extLst>
                <a:ext uri="{FF2B5EF4-FFF2-40B4-BE49-F238E27FC236}">
                  <a16:creationId xmlns="" xmlns:a16="http://schemas.microsoft.com/office/drawing/2014/main" id="{B43C90B0-AD49-4825-8095-D028BACA7B0D}"/>
                </a:ext>
              </a:extLst>
            </p:cNvPr>
            <p:cNvSpPr txBox="1"/>
            <p:nvPr/>
          </p:nvSpPr>
          <p:spPr>
            <a:xfrm>
              <a:off x="-312357" y="4787733"/>
              <a:ext cx="284207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Electro-</a:t>
              </a:r>
            </a:p>
            <a:p>
              <a:pPr algn="ctr"/>
              <a:r>
                <a:rPr 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Mechanical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="" xmlns:a16="http://schemas.microsoft.com/office/drawing/2014/main" id="{D7D7D831-9319-4165-817A-77DBCE8A2742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="" xmlns:a16="http://schemas.microsoft.com/office/drawing/2014/main" id="{4E146A83-5DB9-4383-ADEE-113AAB6D901B}"/>
              </a:ext>
            </a:extLst>
          </p:cNvPr>
          <p:cNvSpPr txBox="1"/>
          <p:nvPr/>
        </p:nvSpPr>
        <p:spPr>
          <a:xfrm>
            <a:off x="2626446" y="3823614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5969"/>
                </a:solidFill>
                <a:latin typeface="Tw Cen MT" panose="020B0602020104020603" pitchFamily="34" charset="0"/>
              </a:rPr>
              <a:t>4</a:t>
            </a:r>
            <a:endParaRPr lang="en-US" sz="2800" b="1" dirty="0">
              <a:solidFill>
                <a:srgbClr val="FF5969"/>
              </a:solidFill>
              <a:latin typeface="Tw Cen MT" panose="020B0602020104020603" pitchFamily="34" charset="0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="" xmlns:a16="http://schemas.microsoft.com/office/drawing/2014/main" id="{3A792260-8341-4EBD-95F3-CE36AD2DA103}"/>
              </a:ext>
            </a:extLst>
          </p:cNvPr>
          <p:cNvGrpSpPr/>
          <p:nvPr/>
        </p:nvGrpSpPr>
        <p:grpSpPr>
          <a:xfrm>
            <a:off x="4806015" y="4136074"/>
            <a:ext cx="2289049" cy="1077218"/>
            <a:chOff x="1514240" y="4816886"/>
            <a:chExt cx="2289049" cy="1077218"/>
          </a:xfrm>
        </p:grpSpPr>
        <p:sp>
          <p:nvSpPr>
            <p:cNvPr id="128" name="TextBox 127">
              <a:extLst>
                <a:ext uri="{FF2B5EF4-FFF2-40B4-BE49-F238E27FC236}">
                  <a16:creationId xmlns="" xmlns:a16="http://schemas.microsoft.com/office/drawing/2014/main" id="{75EF1565-F241-42AF-950B-AA899A547509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Fire Fighting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="" xmlns:a16="http://schemas.microsoft.com/office/drawing/2014/main" id="{7C12FB83-5D6E-49D2-891A-FB25DCB108FE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130" name="TextBox 129">
            <a:extLst>
              <a:ext uri="{FF2B5EF4-FFF2-40B4-BE49-F238E27FC236}">
                <a16:creationId xmlns="" xmlns:a16="http://schemas.microsoft.com/office/drawing/2014/main" id="{AE210F32-395F-49C6-B1E4-C74E9B68D9B3}"/>
              </a:ext>
            </a:extLst>
          </p:cNvPr>
          <p:cNvSpPr txBox="1"/>
          <p:nvPr/>
        </p:nvSpPr>
        <p:spPr>
          <a:xfrm>
            <a:off x="4645518" y="3798288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52CBBE"/>
                </a:solidFill>
                <a:latin typeface="Tw Cen MT" panose="020B0602020104020603" pitchFamily="34" charset="0"/>
              </a:rPr>
              <a:t>5</a:t>
            </a:r>
            <a:endParaRPr lang="en-US" sz="2800" b="1" dirty="0">
              <a:solidFill>
                <a:srgbClr val="52CBBE"/>
              </a:solidFill>
              <a:latin typeface="Tw Cen MT" panose="020B0602020104020603" pitchFamily="34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="" xmlns:a16="http://schemas.microsoft.com/office/drawing/2014/main" id="{44F0CC1C-E69D-42DB-B5AA-EE426836F1EA}"/>
              </a:ext>
            </a:extLst>
          </p:cNvPr>
          <p:cNvGrpSpPr/>
          <p:nvPr/>
        </p:nvGrpSpPr>
        <p:grpSpPr>
          <a:xfrm>
            <a:off x="8780864" y="4118775"/>
            <a:ext cx="2289049" cy="1077218"/>
            <a:chOff x="1514240" y="4816886"/>
            <a:chExt cx="2289049" cy="1077218"/>
          </a:xfrm>
        </p:grpSpPr>
        <p:sp>
          <p:nvSpPr>
            <p:cNvPr id="132" name="TextBox 131">
              <a:extLst>
                <a:ext uri="{FF2B5EF4-FFF2-40B4-BE49-F238E27FC236}">
                  <a16:creationId xmlns="" xmlns:a16="http://schemas.microsoft.com/office/drawing/2014/main" id="{3B17FFC2-1730-4238-B844-307EB2647E2C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Cost Estimation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="" xmlns:a16="http://schemas.microsoft.com/office/drawing/2014/main" id="{7AC13C20-5621-4641-AAF9-BE817266C6B4}"/>
                </a:ext>
              </a:extLst>
            </p:cNvPr>
            <p:cNvSpPr txBox="1"/>
            <p:nvPr/>
          </p:nvSpPr>
          <p:spPr>
            <a:xfrm>
              <a:off x="1757453" y="5088543"/>
              <a:ext cx="1849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="" xmlns:a16="http://schemas.microsoft.com/office/drawing/2014/main" id="{D7176C20-781A-4B3A-B456-7D1FB4467DF2}"/>
              </a:ext>
            </a:extLst>
          </p:cNvPr>
          <p:cNvSpPr txBox="1"/>
          <p:nvPr/>
        </p:nvSpPr>
        <p:spPr>
          <a:xfrm>
            <a:off x="6353975" y="3805761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EC630"/>
                </a:solidFill>
                <a:latin typeface="Tw Cen MT" panose="020B0602020104020603" pitchFamily="34" charset="0"/>
              </a:rPr>
              <a:t>6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="" xmlns:a16="http://schemas.microsoft.com/office/drawing/2014/main" id="{E3A084E9-5DAF-4B12-A774-003E52126BE5}"/>
              </a:ext>
            </a:extLst>
          </p:cNvPr>
          <p:cNvGrpSpPr/>
          <p:nvPr/>
        </p:nvGrpSpPr>
        <p:grpSpPr>
          <a:xfrm>
            <a:off x="3101220" y="1840330"/>
            <a:ext cx="1275682" cy="1275682"/>
            <a:chOff x="3063120" y="1755914"/>
            <a:chExt cx="1275682" cy="1275682"/>
          </a:xfrm>
        </p:grpSpPr>
        <p:sp>
          <p:nvSpPr>
            <p:cNvPr id="136" name="Teardrop 135">
              <a:extLst>
                <a:ext uri="{FF2B5EF4-FFF2-40B4-BE49-F238E27FC236}">
                  <a16:creationId xmlns="" xmlns:a16="http://schemas.microsoft.com/office/drawing/2014/main" id="{D73C6296-6AED-4D46-834C-6DA3690FB7BE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="" xmlns:a16="http://schemas.microsoft.com/office/drawing/2014/main" id="{99400693-A758-499E-B4DB-E42B43C986B2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8" name="Picture 137">
              <a:extLst>
                <a:ext uri="{FF2B5EF4-FFF2-40B4-BE49-F238E27FC236}">
                  <a16:creationId xmlns="" xmlns:a16="http://schemas.microsoft.com/office/drawing/2014/main" id="{D05CAD30-8C3B-4A19-954F-E6EB68A3E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696" y="2066644"/>
              <a:ext cx="627392" cy="627390"/>
            </a:xfrm>
            <a:prstGeom prst="rect">
              <a:avLst/>
            </a:prstGeom>
          </p:spPr>
        </p:pic>
      </p:grpSp>
      <p:grpSp>
        <p:nvGrpSpPr>
          <p:cNvPr id="139" name="Group 138">
            <a:extLst>
              <a:ext uri="{FF2B5EF4-FFF2-40B4-BE49-F238E27FC236}">
                <a16:creationId xmlns="" xmlns:a16="http://schemas.microsoft.com/office/drawing/2014/main" id="{82CCEC14-30D1-46A8-A873-1969A9A8F9FA}"/>
              </a:ext>
            </a:extLst>
          </p:cNvPr>
          <p:cNvGrpSpPr/>
          <p:nvPr/>
        </p:nvGrpSpPr>
        <p:grpSpPr>
          <a:xfrm>
            <a:off x="5076943" y="1840330"/>
            <a:ext cx="1275682" cy="1275682"/>
            <a:chOff x="5242440" y="1755914"/>
            <a:chExt cx="1275682" cy="1275682"/>
          </a:xfrm>
        </p:grpSpPr>
        <p:sp>
          <p:nvSpPr>
            <p:cNvPr id="140" name="Teardrop 139">
              <a:extLst>
                <a:ext uri="{FF2B5EF4-FFF2-40B4-BE49-F238E27FC236}">
                  <a16:creationId xmlns="" xmlns:a16="http://schemas.microsoft.com/office/drawing/2014/main" id="{B9DC9BA6-01DC-4EFB-82E3-2717FF8B7CE5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="" xmlns:a16="http://schemas.microsoft.com/office/drawing/2014/main" id="{CA935319-4C0B-4B63-9DE3-377694C94B0E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2" name="Picture 141">
              <a:extLst>
                <a:ext uri="{FF2B5EF4-FFF2-40B4-BE49-F238E27FC236}">
                  <a16:creationId xmlns="" xmlns:a16="http://schemas.microsoft.com/office/drawing/2014/main" id="{361F359C-E77E-4273-998D-B500B7A8C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681" y="2061164"/>
              <a:ext cx="659146" cy="659144"/>
            </a:xfrm>
            <a:prstGeom prst="rect">
              <a:avLst/>
            </a:prstGeom>
          </p:spPr>
        </p:pic>
      </p:grpSp>
      <p:grpSp>
        <p:nvGrpSpPr>
          <p:cNvPr id="143" name="Group 142">
            <a:extLst>
              <a:ext uri="{FF2B5EF4-FFF2-40B4-BE49-F238E27FC236}">
                <a16:creationId xmlns="" xmlns:a16="http://schemas.microsoft.com/office/drawing/2014/main" id="{5E91A0C4-16D9-4262-BC92-0E8535F56EB2}"/>
              </a:ext>
            </a:extLst>
          </p:cNvPr>
          <p:cNvGrpSpPr/>
          <p:nvPr/>
        </p:nvGrpSpPr>
        <p:grpSpPr>
          <a:xfrm>
            <a:off x="6934567" y="1800595"/>
            <a:ext cx="1275682" cy="1275682"/>
            <a:chOff x="7353181" y="1755914"/>
            <a:chExt cx="1275682" cy="1275682"/>
          </a:xfrm>
        </p:grpSpPr>
        <p:sp>
          <p:nvSpPr>
            <p:cNvPr id="144" name="Teardrop 143">
              <a:extLst>
                <a:ext uri="{FF2B5EF4-FFF2-40B4-BE49-F238E27FC236}">
                  <a16:creationId xmlns="" xmlns:a16="http://schemas.microsoft.com/office/drawing/2014/main" id="{3013F73C-52D7-40FA-AE5E-6E4F53D400F5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="" xmlns:a16="http://schemas.microsoft.com/office/drawing/2014/main" id="{8B5C085C-26ED-4457-A4BB-7BBE95D872FF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6" name="Picture 145">
              <a:extLst>
                <a:ext uri="{FF2B5EF4-FFF2-40B4-BE49-F238E27FC236}">
                  <a16:creationId xmlns="" xmlns:a16="http://schemas.microsoft.com/office/drawing/2014/main" id="{F7C4E964-A5F3-4163-83E1-B0DF4D48D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</a:t>
            </a:fld>
            <a:endParaRPr lang="de-DE" dirty="0"/>
          </a:p>
        </p:txBody>
      </p:sp>
      <p:grpSp>
        <p:nvGrpSpPr>
          <p:cNvPr id="87" name="Group 142">
            <a:extLst>
              <a:ext uri="{FF2B5EF4-FFF2-40B4-BE49-F238E27FC236}">
                <a16:creationId xmlns="" xmlns:a16="http://schemas.microsoft.com/office/drawing/2014/main" id="{5E91A0C4-16D9-4262-BC92-0E8535F56EB2}"/>
              </a:ext>
            </a:extLst>
          </p:cNvPr>
          <p:cNvGrpSpPr/>
          <p:nvPr/>
        </p:nvGrpSpPr>
        <p:grpSpPr>
          <a:xfrm>
            <a:off x="8867935" y="1878888"/>
            <a:ext cx="1275682" cy="1275682"/>
            <a:chOff x="7353181" y="1755914"/>
            <a:chExt cx="1275682" cy="1275682"/>
          </a:xfrm>
          <a:solidFill>
            <a:srgbClr val="00A0A8"/>
          </a:solidFill>
        </p:grpSpPr>
        <p:sp>
          <p:nvSpPr>
            <p:cNvPr id="88" name="Teardrop 143">
              <a:extLst>
                <a:ext uri="{FF2B5EF4-FFF2-40B4-BE49-F238E27FC236}">
                  <a16:creationId xmlns="" xmlns:a16="http://schemas.microsoft.com/office/drawing/2014/main" id="{3013F73C-52D7-40FA-AE5E-6E4F53D400F5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144">
              <a:extLst>
                <a:ext uri="{FF2B5EF4-FFF2-40B4-BE49-F238E27FC236}">
                  <a16:creationId xmlns="" xmlns:a16="http://schemas.microsoft.com/office/drawing/2014/main" id="{8B5C085C-26ED-4457-A4BB-7BBE95D872FF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0" name="Picture 145">
              <a:extLst>
                <a:ext uri="{FF2B5EF4-FFF2-40B4-BE49-F238E27FC236}">
                  <a16:creationId xmlns="" xmlns:a16="http://schemas.microsoft.com/office/drawing/2014/main" id="{F7C4E964-A5F3-4163-83E1-B0DF4D48D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  <a:grpFill/>
          </p:spPr>
        </p:pic>
      </p:grpSp>
      <p:grpSp>
        <p:nvGrpSpPr>
          <p:cNvPr id="91" name="Group 119">
            <a:extLst>
              <a:ext uri="{FF2B5EF4-FFF2-40B4-BE49-F238E27FC236}">
                <a16:creationId xmlns="" xmlns:a16="http://schemas.microsoft.com/office/drawing/2014/main" id="{458D0B34-5E7E-4FDF-8157-D26FC3520F7A}"/>
              </a:ext>
            </a:extLst>
          </p:cNvPr>
          <p:cNvGrpSpPr/>
          <p:nvPr/>
        </p:nvGrpSpPr>
        <p:grpSpPr>
          <a:xfrm>
            <a:off x="9371348" y="3572402"/>
            <a:ext cx="211094" cy="211094"/>
            <a:chOff x="5973250" y="4248152"/>
            <a:chExt cx="211094" cy="211094"/>
          </a:xfrm>
        </p:grpSpPr>
        <p:sp>
          <p:nvSpPr>
            <p:cNvPr id="92" name="Oval 120">
              <a:extLst>
                <a:ext uri="{FF2B5EF4-FFF2-40B4-BE49-F238E27FC236}">
                  <a16:creationId xmlns="" xmlns:a16="http://schemas.microsoft.com/office/drawing/2014/main" id="{89110154-B239-41C7-B1E3-F5864B1F15BC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121">
              <a:extLst>
                <a:ext uri="{FF2B5EF4-FFF2-40B4-BE49-F238E27FC236}">
                  <a16:creationId xmlns="" xmlns:a16="http://schemas.microsoft.com/office/drawing/2014/main" id="{8ADB50F0-F24E-4FA7-A567-D7A18A824B29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</a:endParaRPr>
            </a:p>
          </p:txBody>
        </p:sp>
      </p:grpSp>
      <p:cxnSp>
        <p:nvCxnSpPr>
          <p:cNvPr id="94" name="Straight Connector 115">
            <a:extLst>
              <a:ext uri="{FF2B5EF4-FFF2-40B4-BE49-F238E27FC236}">
                <a16:creationId xmlns="" xmlns:a16="http://schemas.microsoft.com/office/drawing/2014/main" id="{B8857015-8C14-4834-ADF5-3ED0356AF43F}"/>
              </a:ext>
            </a:extLst>
          </p:cNvPr>
          <p:cNvCxnSpPr>
            <a:endCxn id="93" idx="2"/>
          </p:cNvCxnSpPr>
          <p:nvPr/>
        </p:nvCxnSpPr>
        <p:spPr>
          <a:xfrm flipV="1">
            <a:off x="7597437" y="3677949"/>
            <a:ext cx="1804199" cy="1911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133">
            <a:extLst>
              <a:ext uri="{FF2B5EF4-FFF2-40B4-BE49-F238E27FC236}">
                <a16:creationId xmlns="" xmlns:a16="http://schemas.microsoft.com/office/drawing/2014/main" id="{D7176C20-781A-4B3A-B456-7D1FB4467DF2}"/>
              </a:ext>
            </a:extLst>
          </p:cNvPr>
          <p:cNvSpPr txBox="1"/>
          <p:nvPr/>
        </p:nvSpPr>
        <p:spPr>
          <a:xfrm>
            <a:off x="8407629" y="3805761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  <a:latin typeface="Tw Cen MT" panose="020B0602020104020603" pitchFamily="34" charset="0"/>
              </a:rPr>
              <a:t>7</a:t>
            </a:r>
            <a:endParaRPr lang="en-US" sz="2800" b="1" dirty="0">
              <a:solidFill>
                <a:srgbClr val="0070C0"/>
              </a:solidFill>
              <a:latin typeface="Tw Cen MT" panose="020B0602020104020603" pitchFamily="34" charset="0"/>
            </a:endParaRPr>
          </a:p>
        </p:txBody>
      </p:sp>
      <p:grpSp>
        <p:nvGrpSpPr>
          <p:cNvPr id="96" name="Group 130">
            <a:extLst>
              <a:ext uri="{FF2B5EF4-FFF2-40B4-BE49-F238E27FC236}">
                <a16:creationId xmlns="" xmlns:a16="http://schemas.microsoft.com/office/drawing/2014/main" id="{44F0CC1C-E69D-42DB-B5AA-EE426836F1EA}"/>
              </a:ext>
            </a:extLst>
          </p:cNvPr>
          <p:cNvGrpSpPr/>
          <p:nvPr/>
        </p:nvGrpSpPr>
        <p:grpSpPr>
          <a:xfrm>
            <a:off x="6534781" y="4281222"/>
            <a:ext cx="2289049" cy="1077218"/>
            <a:chOff x="1514240" y="4816886"/>
            <a:chExt cx="2289049" cy="1077218"/>
          </a:xfrm>
        </p:grpSpPr>
        <p:sp>
          <p:nvSpPr>
            <p:cNvPr id="97" name="TextBox 131">
              <a:extLst>
                <a:ext uri="{FF2B5EF4-FFF2-40B4-BE49-F238E27FC236}">
                  <a16:creationId xmlns="" xmlns:a16="http://schemas.microsoft.com/office/drawing/2014/main" id="{3B17FFC2-1730-4238-B844-307EB2647E2C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Acoustical</a:t>
              </a:r>
            </a:p>
            <a:p>
              <a:pPr algn="ctr"/>
              <a:r>
                <a:rPr 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w Cen MT" panose="020B0602020104020603" pitchFamily="34" charset="0"/>
                </a:rPr>
                <a:t>Design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98" name="TextBox 132">
              <a:extLst>
                <a:ext uri="{FF2B5EF4-FFF2-40B4-BE49-F238E27FC236}">
                  <a16:creationId xmlns="" xmlns:a16="http://schemas.microsoft.com/office/drawing/2014/main" id="{7AC13C20-5621-4641-AAF9-BE817266C6B4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65371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5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5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75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30" grpId="0"/>
      <p:bldP spid="134" grpId="0"/>
      <p:bldP spid="9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87197" y="-257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30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8287" y="604298"/>
            <a:ext cx="60516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Footings, G.B and columns layout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713" y="1398177"/>
            <a:ext cx="7574269" cy="4754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54472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87197" y="-257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31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8287" y="604298"/>
            <a:ext cx="32464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Footings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367" t="1183" r="1986" b="2958"/>
          <a:stretch/>
        </p:blipFill>
        <p:spPr>
          <a:xfrm>
            <a:off x="1347944" y="1887392"/>
            <a:ext cx="7428573" cy="288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606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87197" y="-257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32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8287" y="604298"/>
            <a:ext cx="32464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Footings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773" y="1460643"/>
            <a:ext cx="3938696" cy="4448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8108" y="1460643"/>
            <a:ext cx="3826788" cy="444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16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46539" y="-1729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33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8287" y="604298"/>
            <a:ext cx="32464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Footings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318" y="1229256"/>
            <a:ext cx="3674108" cy="4491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5780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46539" y="-1729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34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8287" y="604298"/>
            <a:ext cx="420814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Ground beams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711417"/>
              </p:ext>
            </p:extLst>
          </p:nvPr>
        </p:nvGraphicFramePr>
        <p:xfrm>
          <a:off x="1848790" y="1323971"/>
          <a:ext cx="7128903" cy="1364843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858829">
                  <a:extLst>
                    <a:ext uri="{9D8B030D-6E8A-4147-A177-3AD203B41FA5}">
                      <a16:colId xmlns="" xmlns:a16="http://schemas.microsoft.com/office/drawing/2014/main" val="13776108"/>
                    </a:ext>
                  </a:extLst>
                </a:gridCol>
                <a:gridCol w="1272797">
                  <a:extLst>
                    <a:ext uri="{9D8B030D-6E8A-4147-A177-3AD203B41FA5}">
                      <a16:colId xmlns="" xmlns:a16="http://schemas.microsoft.com/office/drawing/2014/main" val="3391145995"/>
                    </a:ext>
                  </a:extLst>
                </a:gridCol>
                <a:gridCol w="873889">
                  <a:extLst>
                    <a:ext uri="{9D8B030D-6E8A-4147-A177-3AD203B41FA5}">
                      <a16:colId xmlns="" xmlns:a16="http://schemas.microsoft.com/office/drawing/2014/main" val="2932119864"/>
                    </a:ext>
                  </a:extLst>
                </a:gridCol>
                <a:gridCol w="1030847">
                  <a:extLst>
                    <a:ext uri="{9D8B030D-6E8A-4147-A177-3AD203B41FA5}">
                      <a16:colId xmlns="" xmlns:a16="http://schemas.microsoft.com/office/drawing/2014/main" val="4007465843"/>
                    </a:ext>
                  </a:extLst>
                </a:gridCol>
                <a:gridCol w="1030847">
                  <a:extLst>
                    <a:ext uri="{9D8B030D-6E8A-4147-A177-3AD203B41FA5}">
                      <a16:colId xmlns="" xmlns:a16="http://schemas.microsoft.com/office/drawing/2014/main" val="3846951079"/>
                    </a:ext>
                  </a:extLst>
                </a:gridCol>
                <a:gridCol w="1030847">
                  <a:extLst>
                    <a:ext uri="{9D8B030D-6E8A-4147-A177-3AD203B41FA5}">
                      <a16:colId xmlns="" xmlns:a16="http://schemas.microsoft.com/office/drawing/2014/main" val="716328974"/>
                    </a:ext>
                  </a:extLst>
                </a:gridCol>
                <a:gridCol w="1030847">
                  <a:extLst>
                    <a:ext uri="{9D8B030D-6E8A-4147-A177-3AD203B41FA5}">
                      <a16:colId xmlns="" xmlns:a16="http://schemas.microsoft.com/office/drawing/2014/main" val="291751742"/>
                    </a:ext>
                  </a:extLst>
                </a:gridCol>
              </a:tblGrid>
              <a:tr h="531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</a:t>
                      </a: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Depth (cm)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Width 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Length 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T </a:t>
                      </a:r>
                      <a:r>
                        <a:rPr lang="en-US" sz="1600" dirty="0" err="1" smtClean="0"/>
                        <a:t>reinf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B </a:t>
                      </a:r>
                      <a:r>
                        <a:rPr lang="en-US" sz="1600" dirty="0" err="1" smtClean="0"/>
                        <a:t>Reinf</a:t>
                      </a:r>
                      <a:r>
                        <a:rPr lang="en-US" sz="1600" dirty="0" smtClean="0"/>
                        <a:t>.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Stirrups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02654614"/>
                  </a:ext>
                </a:extLst>
              </a:tr>
              <a:tr h="5736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G.Beam</a:t>
                      </a: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50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25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2.55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3Ø14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3Ø14</a:t>
                      </a:r>
                      <a:endParaRPr lang="en-US" sz="16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1Ø10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694741696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721" y="2831143"/>
            <a:ext cx="6028972" cy="277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b="7860"/>
          <a:stretch/>
        </p:blipFill>
        <p:spPr>
          <a:xfrm>
            <a:off x="978595" y="3181990"/>
            <a:ext cx="1985207" cy="2193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13011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46539" y="-1729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35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8287" y="604298"/>
            <a:ext cx="330731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Columns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544" y="1248601"/>
            <a:ext cx="3990975" cy="24288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3936095"/>
            <a:ext cx="4006221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4099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46539" y="-1729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36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8287" y="604298"/>
            <a:ext cx="254691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Wall design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915840"/>
              </p:ext>
            </p:extLst>
          </p:nvPr>
        </p:nvGraphicFramePr>
        <p:xfrm>
          <a:off x="2410093" y="1427854"/>
          <a:ext cx="5777363" cy="763224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229266">
                  <a:extLst>
                    <a:ext uri="{9D8B030D-6E8A-4147-A177-3AD203B41FA5}">
                      <a16:colId xmlns="" xmlns:a16="http://schemas.microsoft.com/office/drawing/2014/main" val="1726808694"/>
                    </a:ext>
                  </a:extLst>
                </a:gridCol>
                <a:gridCol w="1821793">
                  <a:extLst>
                    <a:ext uri="{9D8B030D-6E8A-4147-A177-3AD203B41FA5}">
                      <a16:colId xmlns="" xmlns:a16="http://schemas.microsoft.com/office/drawing/2014/main" val="278944761"/>
                    </a:ext>
                  </a:extLst>
                </a:gridCol>
                <a:gridCol w="1250823">
                  <a:extLst>
                    <a:ext uri="{9D8B030D-6E8A-4147-A177-3AD203B41FA5}">
                      <a16:colId xmlns="" xmlns:a16="http://schemas.microsoft.com/office/drawing/2014/main" val="1680954724"/>
                    </a:ext>
                  </a:extLst>
                </a:gridCol>
                <a:gridCol w="1475481">
                  <a:extLst>
                    <a:ext uri="{9D8B030D-6E8A-4147-A177-3AD203B41FA5}">
                      <a16:colId xmlns="" xmlns:a16="http://schemas.microsoft.com/office/drawing/2014/main" val="3166077993"/>
                    </a:ext>
                  </a:extLst>
                </a:gridCol>
              </a:tblGrid>
              <a:tr h="1644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</a:t>
                      </a:r>
                      <a:r>
                        <a:rPr lang="en-US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Depth (cm)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Width 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Reinforcement.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09058111"/>
                  </a:ext>
                </a:extLst>
              </a:tr>
              <a:tr h="3974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Wall 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200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 smtClean="0"/>
                        <a:t>---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5Ø12/20 cm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39394451"/>
                  </a:ext>
                </a:extLst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036" y="2463039"/>
            <a:ext cx="3409193" cy="3462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06391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37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28456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35327" y="657744"/>
            <a:ext cx="7262532" cy="2986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8979" y="3753625"/>
            <a:ext cx="5333531" cy="2684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Oval 18"/>
          <p:cNvSpPr/>
          <p:nvPr/>
        </p:nvSpPr>
        <p:spPr>
          <a:xfrm>
            <a:off x="1681436" y="753035"/>
            <a:ext cx="2643610" cy="1859096"/>
          </a:xfrm>
          <a:prstGeom prst="ellipse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rved Right Arrow 27"/>
          <p:cNvSpPr/>
          <p:nvPr/>
        </p:nvSpPr>
        <p:spPr>
          <a:xfrm rot="20836144">
            <a:off x="1023409" y="2332544"/>
            <a:ext cx="687027" cy="2144823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400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38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28456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Beams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712" y="1166244"/>
            <a:ext cx="6943382" cy="495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2686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39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2509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Slab design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7349" y="1091311"/>
            <a:ext cx="7440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֍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/>
              <a:t>For </a:t>
            </a:r>
            <a:r>
              <a:rPr lang="en-US" dirty="0"/>
              <a:t>main steel: Use 2Ø16/ rib Top and bottom steel </a:t>
            </a:r>
            <a:endParaRPr lang="en-US" dirty="0" smtClean="0"/>
          </a:p>
          <a:p>
            <a:r>
              <a:rPr lang="en-US" dirty="0">
                <a:ln w="0"/>
                <a:solidFill>
                  <a:srgbClr val="92D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֍</a:t>
            </a:r>
            <a:r>
              <a:rPr lang="en-US" dirty="0" smtClean="0"/>
              <a:t> For </a:t>
            </a:r>
            <a:r>
              <a:rPr lang="en-US" dirty="0"/>
              <a:t>shrinkage steel: </a:t>
            </a:r>
            <a:r>
              <a:rPr lang="en-US" dirty="0" smtClean="0"/>
              <a:t>4 </a:t>
            </a:r>
            <a:r>
              <a:rPr lang="en-US" dirty="0"/>
              <a:t>Ø8 /m 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944" y="2415553"/>
            <a:ext cx="7355265" cy="220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8996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038E6734-F7ED-4197-AE1C-DE222063D26D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B7FF06C6-EDB2-4E2A-B33F-9667DAB48738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DD389168-73D4-4CCF-B806-15F4C9CFBC65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FD36EBE0-2C84-494E-9C0B-54A6EFA86DA6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FE3F6E56-804E-434E-AD42-D62A42CB30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208D727C-49D3-4C59-91D3-816C0DD22E21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A369AF8C-7DC3-4D77-B3F1-5B8A444D2822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6A173B44-EE6F-4236-9AB2-49524EA553D7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B40A12D7-9F13-43EC-95DE-B85ADBCAA6B6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BA271034-9DEF-432C-A1F3-B6470D255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7728BA24-99D1-4E44-98AC-50745A94AD6C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1079FD4E-778D-428A-B08F-1B97893971C7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67DB4514-65BA-420D-BBB3-CCF0A5B397C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F86CE46E-7143-4535-BF09-36D36B082851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4E9D2CC3-AE8C-4CF7-AC14-0BF3748D6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2704DBF9-F2DF-4744-9CBE-8384BF790E0F}"/>
              </a:ext>
            </a:extLst>
          </p:cNvPr>
          <p:cNvGrpSpPr/>
          <p:nvPr/>
        </p:nvGrpSpPr>
        <p:grpSpPr>
          <a:xfrm>
            <a:off x="-7985197" y="0"/>
            <a:ext cx="9574094" cy="6858000"/>
            <a:chOff x="491575" y="0"/>
            <a:chExt cx="9574094" cy="6858000"/>
          </a:xfrm>
        </p:grpSpPr>
        <p:sp>
          <p:nvSpPr>
            <p:cNvPr id="66" name="Rectangle 65">
              <a:extLst>
                <a:ext uri="{FF2B5EF4-FFF2-40B4-BE49-F238E27FC236}">
                  <a16:creationId xmlns="" xmlns:a16="http://schemas.microsoft.com/office/drawing/2014/main" id="{D409FCBC-490E-4134-BE82-9429CE5AB00A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484E2370-4D03-4FD0-B29C-F763767296D4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CE5F8F51-D3FD-42A1-8372-1B4B1B7C336A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="" xmlns:a16="http://schemas.microsoft.com/office/drawing/2014/main" id="{05E43CA3-886C-4010-B3E2-837CCC6F5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87E322DA-3D39-4A36-A521-33E75DDBFF71}"/>
              </a:ext>
            </a:extLst>
          </p:cNvPr>
          <p:cNvSpPr/>
          <p:nvPr/>
        </p:nvSpPr>
        <p:spPr>
          <a:xfrm>
            <a:off x="-7962177" y="-1"/>
            <a:ext cx="5781368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831F8BD9-F71B-4D2D-8A60-61BABDC384BB}"/>
              </a:ext>
            </a:extLst>
          </p:cNvPr>
          <p:cNvGrpSpPr/>
          <p:nvPr/>
        </p:nvGrpSpPr>
        <p:grpSpPr>
          <a:xfrm>
            <a:off x="-7638543" y="-1"/>
            <a:ext cx="8692332" cy="6858000"/>
            <a:chOff x="718505" y="-1"/>
            <a:chExt cx="8692332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B470067C-2D0B-4A65-B940-C052473E9422}"/>
                </a:ext>
              </a:extLst>
            </p:cNvPr>
            <p:cNvSpPr/>
            <p:nvPr/>
          </p:nvSpPr>
          <p:spPr>
            <a:xfrm>
              <a:off x="718505" y="-1"/>
              <a:ext cx="869233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66B5D93C-8112-48DA-975B-9DDD27DEADD9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6D3577A8-E9FC-43B7-B3E2-76EDDA51C160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36FD3106-E967-44D6-AB4D-A0DA183F7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3E930874-288B-4537-8AA6-A601044D9580}"/>
              </a:ext>
            </a:extLst>
          </p:cNvPr>
          <p:cNvGrpSpPr/>
          <p:nvPr/>
        </p:nvGrpSpPr>
        <p:grpSpPr>
          <a:xfrm>
            <a:off x="-9395082" y="-1"/>
            <a:ext cx="9948758" cy="6858000"/>
            <a:chOff x="-9337032" y="-1"/>
            <a:chExt cx="9948758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225CDF0F-0FD1-40B0-BD29-F7D200A3A066}"/>
                </a:ext>
              </a:extLst>
            </p:cNvPr>
            <p:cNvSpPr/>
            <p:nvPr/>
          </p:nvSpPr>
          <p:spPr>
            <a:xfrm>
              <a:off x="-9337032" y="-1"/>
              <a:ext cx="992350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A02216B9-43DC-4135-9F3E-7EFEAD2EB420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37342E0B-2429-4B98-AF6A-1DB087CBDE83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29879508-5AD7-4FE2-AD55-8AF69ECDB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111" name="Group 110">
            <a:extLst>
              <a:ext uri="{FF2B5EF4-FFF2-40B4-BE49-F238E27FC236}">
                <a16:creationId xmlns="" xmlns:a16="http://schemas.microsoft.com/office/drawing/2014/main" id="{EEB19012-A13E-4E01-97E1-4BD9BE0B2C4A}"/>
              </a:ext>
            </a:extLst>
          </p:cNvPr>
          <p:cNvGrpSpPr/>
          <p:nvPr/>
        </p:nvGrpSpPr>
        <p:grpSpPr>
          <a:xfrm>
            <a:off x="4783446" y="4142156"/>
            <a:ext cx="2289049" cy="548656"/>
            <a:chOff x="1514240" y="4816886"/>
            <a:chExt cx="2289049" cy="548656"/>
          </a:xfrm>
        </p:grpSpPr>
        <p:sp>
          <p:nvSpPr>
            <p:cNvPr id="112" name="TextBox 111">
              <a:extLst>
                <a:ext uri="{FF2B5EF4-FFF2-40B4-BE49-F238E27FC236}">
                  <a16:creationId xmlns="" xmlns:a16="http://schemas.microsoft.com/office/drawing/2014/main" id="{5FF83314-6443-4064-B8AD-715FDF38C0B1}"/>
                </a:ext>
              </a:extLst>
            </p:cNvPr>
            <p:cNvSpPr txBox="1"/>
            <p:nvPr/>
          </p:nvSpPr>
          <p:spPr>
            <a:xfrm>
              <a:off x="1514240" y="4816886"/>
              <a:ext cx="2289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="" xmlns:a16="http://schemas.microsoft.com/office/drawing/2014/main" id="{AFB0129A-D09E-4693-96AE-20F4A2C31E42}"/>
                </a:ext>
              </a:extLst>
            </p:cNvPr>
            <p:cNvSpPr txBox="1"/>
            <p:nvPr/>
          </p:nvSpPr>
          <p:spPr>
            <a:xfrm>
              <a:off x="1733898" y="5088543"/>
              <a:ext cx="1849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3A79A714-CB74-4EFD-9BC1-A7F2F993842A}"/>
              </a:ext>
            </a:extLst>
          </p:cNvPr>
          <p:cNvSpPr/>
          <p:nvPr/>
        </p:nvSpPr>
        <p:spPr>
          <a:xfrm>
            <a:off x="-11382795" y="0"/>
            <a:ext cx="11331017" cy="6858000"/>
          </a:xfrm>
          <a:prstGeom prst="rect">
            <a:avLst/>
          </a:prstGeom>
          <a:solidFill>
            <a:srgbClr val="F0EEF0"/>
          </a:solidFill>
          <a:ln>
            <a:noFill/>
          </a:ln>
          <a:effectLst>
            <a:outerShdw blurRad="215900" dist="38100" sx="101000" sy="101000" algn="l" rotWithShape="0">
              <a:schemeClr val="tx1">
                <a:lumMod val="65000"/>
                <a:lumOff val="35000"/>
                <a:alpha val="3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1220178" y="2332312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5" name="Picture 84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4033" y="2428734"/>
            <a:ext cx="530600" cy="530600"/>
          </a:xfrm>
          <a:prstGeom prst="rect">
            <a:avLst/>
          </a:prstGeom>
        </p:spPr>
      </p:pic>
      <p:sp>
        <p:nvSpPr>
          <p:cNvPr id="86" name="Rectangle 85"/>
          <p:cNvSpPr/>
          <p:nvPr/>
        </p:nvSpPr>
        <p:spPr>
          <a:xfrm>
            <a:off x="3299792" y="1097116"/>
            <a:ext cx="6096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>
              <a:buFont typeface="Wingdings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reach and understand the design requirements.</a:t>
            </a:r>
          </a:p>
          <a:p>
            <a:pPr marL="457200" lvl="0" indent="-457200">
              <a:buFont typeface="Wingdings" pitchFamily="2" charset="2"/>
              <a:buChar char="§"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study.</a:t>
            </a:r>
          </a:p>
          <a:p>
            <a:pPr marL="457200" lvl="0" indent="-457200">
              <a:buFont typeface="Wingdings" pitchFamily="2" charset="2"/>
              <a:buChar char="§"/>
            </a:pPr>
            <a:endParaRPr lang="en-US" sz="3200" dirty="0">
              <a:solidFill>
                <a:prstClr val="black"/>
              </a:solidFill>
              <a:latin typeface="Tw Cen MT Condensed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188472" y="341905"/>
            <a:ext cx="121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w Cen MT Condensed" pitchFamily="34" charset="0"/>
              </a:rPr>
              <a:t>Task</a:t>
            </a:r>
            <a:endParaRPr lang="en-US" sz="2800" dirty="0">
              <a:latin typeface="Tw Cen MT Condensed" pitchFamily="34" charset="0"/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="" xmlns:a16="http://schemas.microsoft.com/office/drawing/2014/main" id="{F7C4E964-A5F3-4163-83E1-B0DF4D48D9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455" y="148095"/>
            <a:ext cx="717032" cy="71703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</a:t>
            </a:fld>
            <a:endParaRPr lang="de-DE"/>
          </a:p>
        </p:txBody>
      </p:sp>
      <p:pic>
        <p:nvPicPr>
          <p:cNvPr id="44" name="صورة 4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511" y="2694035"/>
            <a:ext cx="6180082" cy="3185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44992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40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2581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Stair design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794" y="1166244"/>
            <a:ext cx="7952970" cy="444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649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41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40543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Retaining wall design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07530" y="58348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Times New Roman" panose="02020603050405020304" pitchFamily="18" charset="0"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Friction angle (ϕ) = 30</a:t>
            </a:r>
            <a:r>
              <a:rPr lang="en-US" baseline="300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γ (soil) = 20 </a:t>
            </a:r>
            <a:r>
              <a:rPr lang="en-US" dirty="0" err="1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/m</a:t>
            </a:r>
            <a:r>
              <a:rPr lang="en-US" baseline="300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height of basement wall is 3 m.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41712" y="193231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Service Loads on the wall:</a:t>
            </a:r>
          </a:p>
          <a:p>
            <a:pPr marL="742950" marR="0" lvl="1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Surcharge Load= 15kN/m2</a:t>
            </a:r>
          </a:p>
          <a:p>
            <a:pPr marL="742950" marR="0" lvl="1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Q1= </a:t>
            </a: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7.5 </a:t>
            </a:r>
            <a:r>
              <a:rPr lang="en-US" dirty="0" err="1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/m</a:t>
            </a:r>
          </a:p>
          <a:p>
            <a:pPr marL="742950" marR="0" lvl="1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Q2= </a:t>
            </a: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30 </a:t>
            </a:r>
            <a:r>
              <a:rPr lang="en-US" dirty="0" err="1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/m</a:t>
            </a:r>
          </a:p>
        </p:txBody>
      </p:sp>
      <p:pic>
        <p:nvPicPr>
          <p:cNvPr id="43" name="Picture 4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254" y="640149"/>
            <a:ext cx="1915770" cy="2424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Picture 4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308" y="3790569"/>
            <a:ext cx="6667500" cy="2167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3183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42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2768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Ramp design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26902" y="748966"/>
            <a:ext cx="6096000" cy="13901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200"/>
              </a:spcBef>
              <a:buFont typeface="Wingdings" panose="05000000000000000000" pitchFamily="2" charset="2"/>
              <a:buChar char=""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 on the ramp</a:t>
            </a:r>
            <a:endParaRPr lang="en-US" sz="1200" b="1" i="1" dirty="0">
              <a:solidFill>
                <a:schemeClr val="accent6">
                  <a:lumMod val="75000"/>
                </a:schemeClr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3200" marR="1769745" algn="just">
              <a:lnSpc>
                <a:spcPct val="150000"/>
              </a:lnSpc>
              <a:spcBef>
                <a:spcPts val="18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Dead load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12.5KN/m2</a:t>
            </a:r>
          </a:p>
          <a:p>
            <a:pPr marL="203200" marR="1769745" algn="just">
              <a:lnSpc>
                <a:spcPct val="150000"/>
              </a:lnSpc>
              <a:spcBef>
                <a:spcPts val="180"/>
              </a:spcBef>
              <a:spcAft>
                <a:spcPts val="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Live load = 5 KN/m2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8427" y="2253026"/>
            <a:ext cx="288412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>
              <a:lnSpc>
                <a:spcPct val="150000"/>
              </a:lnSpc>
              <a:buSzPts val="1200"/>
              <a:tabLst>
                <a:tab pos="661035" algn="l"/>
              </a:tabLst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1.Check Compatibility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6334" y="2869198"/>
            <a:ext cx="6877050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02654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43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2768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Ramp design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68678" y="854619"/>
            <a:ext cx="2781531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>
              <a:lnSpc>
                <a:spcPct val="150000"/>
              </a:lnSpc>
              <a:buSzPts val="1200"/>
              <a:tabLst>
                <a:tab pos="661035" algn="l"/>
              </a:tabLst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Equilibrium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14454"/>
              </p:ext>
            </p:extLst>
          </p:nvPr>
        </p:nvGraphicFramePr>
        <p:xfrm>
          <a:off x="2157911" y="1722714"/>
          <a:ext cx="5443560" cy="12679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{68D230F3-CF80-4859-8CE7-A43EE81993B5}</a:tableStyleId>
              </a:tblPr>
              <a:tblGrid>
                <a:gridCol w="1357852">
                  <a:extLst>
                    <a:ext uri="{9D8B030D-6E8A-4147-A177-3AD203B41FA5}">
                      <a16:colId xmlns="" xmlns:a16="http://schemas.microsoft.com/office/drawing/2014/main" val="3904439279"/>
                    </a:ext>
                  </a:extLst>
                </a:gridCol>
                <a:gridCol w="1364248">
                  <a:extLst>
                    <a:ext uri="{9D8B030D-6E8A-4147-A177-3AD203B41FA5}">
                      <a16:colId xmlns="" xmlns:a16="http://schemas.microsoft.com/office/drawing/2014/main" val="4154288831"/>
                    </a:ext>
                  </a:extLst>
                </a:gridCol>
                <a:gridCol w="1363608">
                  <a:extLst>
                    <a:ext uri="{9D8B030D-6E8A-4147-A177-3AD203B41FA5}">
                      <a16:colId xmlns="" xmlns:a16="http://schemas.microsoft.com/office/drawing/2014/main" val="3352534795"/>
                    </a:ext>
                  </a:extLst>
                </a:gridCol>
                <a:gridCol w="1357852">
                  <a:extLst>
                    <a:ext uri="{9D8B030D-6E8A-4147-A177-3AD203B41FA5}">
                      <a16:colId xmlns="" xmlns:a16="http://schemas.microsoft.com/office/drawing/2014/main" val="1515551006"/>
                    </a:ext>
                  </a:extLst>
                </a:gridCol>
              </a:tblGrid>
              <a:tr h="422653">
                <a:tc>
                  <a:txBody>
                    <a:bodyPr/>
                    <a:lstStyle/>
                    <a:p>
                      <a:pPr marL="635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type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16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results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21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Sap results (KN)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Differences 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714465646"/>
                  </a:ext>
                </a:extLst>
              </a:tr>
              <a:tr h="422653">
                <a:tc>
                  <a:txBody>
                    <a:bodyPr/>
                    <a:lstStyle/>
                    <a:p>
                      <a:pPr marL="635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16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21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794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0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&lt; 5 OK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3356091116"/>
                  </a:ext>
                </a:extLst>
              </a:tr>
              <a:tr h="422653">
                <a:tc>
                  <a:txBody>
                    <a:bodyPr/>
                    <a:lstStyle/>
                    <a:p>
                      <a:pPr marL="6350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16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413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317.5</a:t>
                      </a:r>
                      <a:endParaRPr lang="en-US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96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&lt; 5 OK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668889566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630398" y="3349859"/>
            <a:ext cx="1777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3.Internal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11717" y="4030044"/>
            <a:ext cx="3392295" cy="1294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40"/>
              </a:spcBef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Mu(hand)=203KN.m/m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Mu(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Etab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)= 223KN.m/m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0"/>
              </a:spcBef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%error =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&lt;10 % (accepted)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58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44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2768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Ramp design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5387" y="935237"/>
            <a:ext cx="2518639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>
              <a:lnSpc>
                <a:spcPct val="150000"/>
              </a:lnSpc>
              <a:buSzPts val="1200"/>
              <a:tabLst>
                <a:tab pos="358775" algn="l"/>
              </a:tabLst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4-Deflection  check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8354" y="1645309"/>
            <a:ext cx="609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03200" marR="0" algn="just">
              <a:lnSpc>
                <a:spcPct val="150000"/>
              </a:lnSpc>
              <a:spcBef>
                <a:spcPts val="18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Deflection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0.02 mm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Deflection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allowable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=35mm&gt;0,02mm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OK </a:t>
            </a:r>
            <a:endParaRPr lang="en-US" dirty="0"/>
          </a:p>
        </p:txBody>
      </p:sp>
      <p:grpSp>
        <p:nvGrpSpPr>
          <p:cNvPr id="47" name="Group 46"/>
          <p:cNvGrpSpPr>
            <a:grpSpLocks/>
          </p:cNvGrpSpPr>
          <p:nvPr/>
        </p:nvGrpSpPr>
        <p:grpSpPr bwMode="auto">
          <a:xfrm>
            <a:off x="2449031" y="2643172"/>
            <a:ext cx="4882288" cy="3073177"/>
            <a:chOff x="2872" y="415"/>
            <a:chExt cx="6466" cy="4020"/>
          </a:xfrm>
        </p:grpSpPr>
        <p:pic>
          <p:nvPicPr>
            <p:cNvPr id="48" name="Picture 4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" y="415"/>
              <a:ext cx="6466" cy="4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4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" y="498"/>
              <a:ext cx="6213" cy="3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2926" y="468"/>
              <a:ext cx="6273" cy="3824"/>
            </a:xfrm>
            <a:prstGeom prst="rect">
              <a:avLst/>
            </a:prstGeom>
            <a:noFill/>
            <a:ln w="3810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4323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45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467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Water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supply system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145" y="1692731"/>
            <a:ext cx="3429000" cy="3714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9533" y="1829975"/>
            <a:ext cx="3600450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9918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46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0585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Drainage system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35676" y="1308177"/>
            <a:ext cx="6094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2" diameter sewer from sinks and lavatories to floor trap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45399" y="1749841"/>
            <a:ext cx="4940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4"diameter sewer from floor trap to the risers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730" y="2418935"/>
            <a:ext cx="49625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103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47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0585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Drainage system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92052" y="1376704"/>
            <a:ext cx="5934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6"diameter used between manholes with a slope of 1%.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595" y="2167724"/>
            <a:ext cx="5467417" cy="356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628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48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48407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HVAC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system (VRF)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1-outdoor unit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34083" y="1591158"/>
            <a:ext cx="4363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maximum cooling load equal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47.87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kW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828" y="3036648"/>
            <a:ext cx="5623289" cy="294432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839072" y="2000024"/>
            <a:ext cx="7300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5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LG company a two model of MULTI V 5 were selected with 8 tons for the ground floor and 6 Tons for the second floor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0617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49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48407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HVAC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system (VRF)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469" y="1283426"/>
            <a:ext cx="6756321" cy="498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332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CASE STUDY 1</a:t>
            </a:r>
            <a:endParaRPr lang="en-US" sz="24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" y="2688277"/>
            <a:ext cx="530600" cy="530600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886747" y="275921"/>
            <a:ext cx="54519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w Cen MT Condensed" pitchFamily="34" charset="0"/>
              </a:rPr>
              <a:t>Case study analysis</a:t>
            </a:r>
          </a:p>
          <a:p>
            <a:endParaRPr lang="en-US" sz="2800" dirty="0" smtClean="0">
              <a:latin typeface="Tw Cen MT Condensed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n-US" sz="2800" dirty="0">
              <a:latin typeface="Tw Cen MT Condensed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n-US" sz="2800" dirty="0" smtClean="0">
              <a:latin typeface="Tw Cen MT Condensed" pitchFamily="34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en-US" sz="2800" dirty="0" smtClean="0">
              <a:latin typeface="Tw Cen MT Condensed" pitchFamily="34" charset="0"/>
            </a:endParaRPr>
          </a:p>
          <a:p>
            <a:endParaRPr lang="en-US" sz="2800" dirty="0">
              <a:latin typeface="Tw Cen MT Condensed" pitchFamily="34" charset="0"/>
            </a:endParaRPr>
          </a:p>
        </p:txBody>
      </p:sp>
      <p:pic>
        <p:nvPicPr>
          <p:cNvPr id="86" name="Picture 85">
            <a:extLst>
              <a:ext uri="{FF2B5EF4-FFF2-40B4-BE49-F238E27FC236}">
                <a16:creationId xmlns="" xmlns:a16="http://schemas.microsoft.com/office/drawing/2014/main" id="{F7C4E964-A5F3-4163-83E1-B0DF4D48D9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135" y="241445"/>
            <a:ext cx="493083" cy="49308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</a:t>
            </a:fld>
            <a:endParaRPr lang="de-DE"/>
          </a:p>
        </p:txBody>
      </p:sp>
      <p:pic>
        <p:nvPicPr>
          <p:cNvPr id="40" name="صورة 39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7" y="1225142"/>
            <a:ext cx="4256690" cy="23882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مستطيل 1"/>
          <p:cNvSpPr/>
          <p:nvPr/>
        </p:nvSpPr>
        <p:spPr>
          <a:xfrm>
            <a:off x="5264444" y="1225142"/>
            <a:ext cx="2910858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353535"/>
              </a:buClr>
              <a:buFont typeface="Wingdings 3" charset="2"/>
              <a:buChar char="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name :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Center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defTabSz="457200" fontAlgn="base">
              <a:spcBef>
                <a:spcPts val="1000"/>
              </a:spcBef>
              <a:buClr>
                <a:srgbClr val="353535"/>
              </a:buClr>
              <a:buFont typeface="Wingdings 3" charset="2"/>
              <a:buChar char="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Project location : Spain.</a:t>
            </a:r>
          </a:p>
          <a:p>
            <a:pPr marL="342900" lvl="0" indent="-342900" defTabSz="457200" fontAlgn="base">
              <a:spcBef>
                <a:spcPts val="1000"/>
              </a:spcBef>
              <a:buClr>
                <a:srgbClr val="353535"/>
              </a:buClr>
              <a:buFont typeface="Wingdings 3" charset="2"/>
              <a:buChar char="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Area : 3981.0 </a:t>
            </a:r>
            <a:r>
              <a:rPr lang="en-US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sqm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</a:p>
          <a:p>
            <a:pPr marL="342900" lvl="0" indent="-342900" defTabSz="457200" fontAlgn="base">
              <a:spcBef>
                <a:spcPts val="1000"/>
              </a:spcBef>
              <a:buClr>
                <a:srgbClr val="353535"/>
              </a:buClr>
              <a:buFont typeface="Wingdings 3" charset="2"/>
              <a:buChar char="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Year : 2006-2009 </a:t>
            </a:r>
          </a:p>
        </p:txBody>
      </p:sp>
      <p:pic>
        <p:nvPicPr>
          <p:cNvPr id="42" name="عنصر نائب للمحتوى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423" y="4030323"/>
            <a:ext cx="4916314" cy="2533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72394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605314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50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32044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HVAC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system (VRF) for G.F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3491" y="1265069"/>
            <a:ext cx="7131935" cy="477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577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64973" y="-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51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1163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Artificial lighting 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609" r="4411" b="527"/>
          <a:stretch/>
        </p:blipFill>
        <p:spPr>
          <a:xfrm>
            <a:off x="1893591" y="2483726"/>
            <a:ext cx="7012912" cy="3646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5924" y="247826"/>
            <a:ext cx="3462381" cy="1953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37456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64973" y="-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52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17405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Artificial lighting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386" y="1357008"/>
            <a:ext cx="7739458" cy="50078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52661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64973" y="-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53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11634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Artificial lighting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1-Clinic Room 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640" y="1651213"/>
            <a:ext cx="3896996" cy="33107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984" y="1678933"/>
            <a:ext cx="4086225" cy="3283032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694" y="5069541"/>
            <a:ext cx="1500059" cy="1387087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84" y="5069541"/>
            <a:ext cx="4970203" cy="155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613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974326" y="-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54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1163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Artificial lighting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2-Meeting room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712" y="1708829"/>
            <a:ext cx="3702281" cy="32396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394" y="1645309"/>
            <a:ext cx="4058415" cy="3303209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659" y="5136776"/>
            <a:ext cx="1788459" cy="1304891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94" y="5136776"/>
            <a:ext cx="4796265" cy="130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435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64973" y="-3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55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38222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Artificial lighting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for ground floor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745" y="1329635"/>
            <a:ext cx="7170530" cy="476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2624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24632" y="46167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56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393928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Artificial lighting  for ground floor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098" t="1032" r="1476" b="1149"/>
          <a:stretch/>
        </p:blipFill>
        <p:spPr>
          <a:xfrm>
            <a:off x="1607970" y="1468134"/>
            <a:ext cx="7253316" cy="411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7971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24632" y="46167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57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6187" y="721979"/>
            <a:ext cx="21547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system 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50164" y="1481838"/>
            <a:ext cx="77024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♦The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power for lighting for ground floor is 35750 watts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♦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number of ring circuit needed for the G.F is 41 loop circuit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♦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 circuit have 8 A max rating.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♦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size for every rings is 2.5 mm^2.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♦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C.B for every rings is 16 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♦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 factor has used for lighting is 40%. </a:t>
            </a:r>
          </a:p>
        </p:txBody>
      </p:sp>
    </p:spTree>
    <p:extLst>
      <p:ext uri="{BB962C8B-B14F-4D97-AF65-F5344CB8AC3E}">
        <p14:creationId xmlns:p14="http://schemas.microsoft.com/office/powerpoint/2010/main" val="23776175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24632" y="46167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58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1547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system 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672" y="1331259"/>
            <a:ext cx="5602947" cy="496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11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24632" y="46167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59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55133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system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 smtClean="0"/>
              <a:t>   The </a:t>
            </a:r>
            <a:r>
              <a:rPr lang="en-US" dirty="0"/>
              <a:t>distribution of circuit breaker in distribution board.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873" y="1604526"/>
            <a:ext cx="6697551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4984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lvl="0" algn="ctr"/>
            <a:endParaRPr lang="en-US" sz="2400" b="1" dirty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lvl="0" algn="ctr"/>
            <a:r>
              <a:rPr lang="en-US" sz="24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CASE </a:t>
            </a:r>
            <a:r>
              <a:rPr lang="en-US" sz="2400" b="1" dirty="0">
                <a:solidFill>
                  <a:srgbClr val="F0EEF0"/>
                </a:solidFill>
                <a:latin typeface="Tw Cen MT" panose="020B0602020104020603" pitchFamily="34" charset="0"/>
              </a:rPr>
              <a:t>STUDY 1</a:t>
            </a: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</a:t>
            </a:fld>
            <a:endParaRPr lang="de-DE"/>
          </a:p>
        </p:txBody>
      </p:sp>
      <p:sp>
        <p:nvSpPr>
          <p:cNvPr id="40" name="TextBox 39"/>
          <p:cNvSpPr txBox="1"/>
          <p:nvPr/>
        </p:nvSpPr>
        <p:spPr>
          <a:xfrm>
            <a:off x="644710" y="414945"/>
            <a:ext cx="1107616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/>
          </a:p>
          <a:p>
            <a:pPr marL="342900" indent="-342900">
              <a:buAutoNum type="alphaUcParenR"/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IDEA :A single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 H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shaped</a:t>
            </a:r>
          </a:p>
          <a:p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the design idea for our project </a:t>
            </a:r>
            <a:endParaRPr lang="en-US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solidFill>
                  <a:prstClr val="black"/>
                </a:solidFill>
              </a:rPr>
              <a:t> </a:t>
            </a:r>
            <a:endParaRPr lang="en-US" sz="1600" b="1" dirty="0" smtClean="0">
              <a:solidFill>
                <a:prstClr val="black"/>
              </a:solidFill>
            </a:endParaRPr>
          </a:p>
          <a:p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B)The 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 and functions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building.</a:t>
            </a:r>
            <a:endParaRPr lang="en-US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b="1" dirty="0">
              <a:solidFill>
                <a:prstClr val="black"/>
              </a:solidFill>
            </a:endParaRPr>
          </a:p>
          <a:p>
            <a:endParaRPr lang="en-US" sz="1600" b="1" dirty="0">
              <a:solidFill>
                <a:prstClr val="black"/>
              </a:solidFill>
              <a:latin typeface="Tw Cen MT Condensed" pitchFamily="34" charset="0"/>
            </a:endParaRPr>
          </a:p>
          <a:p>
            <a:pPr marL="742950" indent="-742950">
              <a:buFont typeface="+mj-lt"/>
              <a:buAutoNum type="alphaUcPeriod"/>
            </a:pPr>
            <a:endParaRPr lang="en-US" sz="2800" dirty="0" smtClean="0">
              <a:latin typeface="Tw Cen MT Condensed" pitchFamily="34" charset="0"/>
            </a:endParaRPr>
          </a:p>
          <a:p>
            <a:pPr marL="742950" indent="-742950">
              <a:buFont typeface="+mj-lt"/>
              <a:buAutoNum type="alphaUcPeriod"/>
            </a:pPr>
            <a:endParaRPr lang="en-US" sz="2800" dirty="0" smtClean="0">
              <a:latin typeface="Tw Cen MT Condensed" pitchFamily="34" charset="0"/>
            </a:endParaRPr>
          </a:p>
          <a:p>
            <a:endParaRPr lang="en-US" sz="3600" dirty="0"/>
          </a:p>
        </p:txBody>
      </p:sp>
      <p:pic>
        <p:nvPicPr>
          <p:cNvPr id="42" name="عنصر نائب للمحتوى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005" y="591829"/>
            <a:ext cx="3098981" cy="2241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" name="صورة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47" y="3133220"/>
            <a:ext cx="5880537" cy="3130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00044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24632" y="46167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60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46967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system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 smtClean="0"/>
              <a:t>   The </a:t>
            </a:r>
            <a:r>
              <a:rPr lang="en-US" dirty="0"/>
              <a:t>demand factor for </a:t>
            </a:r>
            <a:r>
              <a:rPr lang="en-US" dirty="0" smtClean="0"/>
              <a:t>some </a:t>
            </a:r>
            <a:r>
              <a:rPr lang="en-US" dirty="0"/>
              <a:t>kinds of buildings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837" t="1543" r="1747"/>
          <a:stretch/>
        </p:blipFill>
        <p:spPr>
          <a:xfrm>
            <a:off x="2097741" y="1613647"/>
            <a:ext cx="6185648" cy="426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8698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24632" y="46167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61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1547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system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/>
              <a:t> </a:t>
            </a:r>
            <a:r>
              <a:rPr lang="en-US" dirty="0" smtClean="0"/>
              <a:t>    The </a:t>
            </a:r>
            <a:r>
              <a:rPr lang="en-US" dirty="0"/>
              <a:t>SDB for G.F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3718" y="1802686"/>
            <a:ext cx="4943475" cy="423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04217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57007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62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1547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system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/>
              <a:t> </a:t>
            </a:r>
            <a:r>
              <a:rPr lang="en-US" dirty="0" smtClean="0"/>
              <a:t>  Grounding  design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68376" y="150296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● </a:t>
            </a:r>
            <a:r>
              <a:rPr lang="en-US" dirty="0" smtClean="0"/>
              <a:t>d=0.019m.</a:t>
            </a:r>
          </a:p>
          <a:p>
            <a:r>
              <a:rPr lang="en-US" dirty="0" smtClean="0"/>
              <a:t>●L= </a:t>
            </a:r>
            <a:r>
              <a:rPr lang="en-US" dirty="0"/>
              <a:t>1.5m long. </a:t>
            </a:r>
            <a:endParaRPr lang="en-US" dirty="0" smtClean="0"/>
          </a:p>
          <a:p>
            <a:r>
              <a:rPr lang="en-US" dirty="0" smtClean="0"/>
              <a:t>●N=3m.</a:t>
            </a:r>
          </a:p>
          <a:p>
            <a:r>
              <a:rPr lang="en-US" dirty="0" smtClean="0"/>
              <a:t>●R</a:t>
            </a:r>
            <a:r>
              <a:rPr lang="am-ET" dirty="0" smtClean="0"/>
              <a:t>=57 </a:t>
            </a:r>
            <a:endParaRPr lang="en-US" dirty="0" smtClean="0"/>
          </a:p>
          <a:p>
            <a:r>
              <a:rPr lang="en-US" dirty="0" smtClean="0"/>
              <a:t>●Rn</a:t>
            </a:r>
            <a:r>
              <a:rPr lang="or-IN" dirty="0" smtClean="0"/>
              <a:t>=19.2 </a:t>
            </a:r>
            <a:r>
              <a:rPr lang="el-GR" dirty="0"/>
              <a:t>Ω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975" y="575982"/>
            <a:ext cx="4064530" cy="2664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1811" y="3237138"/>
            <a:ext cx="5865491" cy="3113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26317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57007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63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1547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system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70209" y="1427854"/>
            <a:ext cx="694106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Electricity </a:t>
            </a:r>
            <a:r>
              <a:rPr lang="en-US" b="1" dirty="0"/>
              <a:t>consumption </a:t>
            </a:r>
            <a:endParaRPr lang="en-US" b="1" dirty="0" smtClean="0"/>
          </a:p>
          <a:p>
            <a:r>
              <a:rPr lang="en-US" dirty="0" smtClean="0"/>
              <a:t>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working hours in month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156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hrs./month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daily Power for ground floor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22755.6 watt/day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power for the ground floor =22.76 Kw/day.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consumption of lighting power per month = 591.78 kW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consumption for ground floor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384.66 Nis/Month.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Cost of consumption for the building = 576 Nis/month. </a:t>
            </a:r>
          </a:p>
        </p:txBody>
      </p:sp>
    </p:spTree>
    <p:extLst>
      <p:ext uri="{BB962C8B-B14F-4D97-AF65-F5344CB8AC3E}">
        <p14:creationId xmlns:p14="http://schemas.microsoft.com/office/powerpoint/2010/main" val="16465941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57007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64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5032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♦Fire Fighting system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70209" y="1427854"/>
            <a:ext cx="6941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638" y="1427854"/>
            <a:ext cx="2945088" cy="3518355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43" y="1460643"/>
            <a:ext cx="3673113" cy="2701705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635" y="4513943"/>
            <a:ext cx="941077" cy="1389316"/>
          </a:xfrm>
          <a:prstGeom prst="rect">
            <a:avLst/>
          </a:prstGeom>
        </p:spPr>
      </p:pic>
      <p:cxnSp>
        <p:nvCxnSpPr>
          <p:cNvPr id="16" name="رابط كسهم مستقيم 15"/>
          <p:cNvCxnSpPr/>
          <p:nvPr/>
        </p:nvCxnSpPr>
        <p:spPr>
          <a:xfrm>
            <a:off x="5567082" y="3428994"/>
            <a:ext cx="1129553" cy="12086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صورة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741" y="5208601"/>
            <a:ext cx="1573306" cy="1209844"/>
          </a:xfrm>
          <a:prstGeom prst="rect">
            <a:avLst/>
          </a:prstGeom>
        </p:spPr>
      </p:pic>
      <p:cxnSp>
        <p:nvCxnSpPr>
          <p:cNvPr id="20" name="رابط كسهم مستقيم 19"/>
          <p:cNvCxnSpPr/>
          <p:nvPr/>
        </p:nvCxnSpPr>
        <p:spPr>
          <a:xfrm flipH="1">
            <a:off x="3173507" y="4508813"/>
            <a:ext cx="497540" cy="8162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صورة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159" y="5208601"/>
            <a:ext cx="1521923" cy="1209844"/>
          </a:xfrm>
          <a:prstGeom prst="rect">
            <a:avLst/>
          </a:prstGeom>
        </p:spPr>
      </p:pic>
      <p:cxnSp>
        <p:nvCxnSpPr>
          <p:cNvPr id="25" name="رابط كسهم مستقيم 24"/>
          <p:cNvCxnSpPr/>
          <p:nvPr/>
        </p:nvCxnSpPr>
        <p:spPr>
          <a:xfrm>
            <a:off x="3671047" y="4268315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5992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57007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65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6038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Electromechanical</a:t>
            </a: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19367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evacuation plan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56" y="1466255"/>
            <a:ext cx="6343268" cy="4396337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400" y="2696531"/>
            <a:ext cx="1371487" cy="1164240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400" y="1656501"/>
            <a:ext cx="1371487" cy="93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992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57007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66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48364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Acoustical Design</a:t>
            </a:r>
            <a:endParaRPr lang="en-US" sz="2800" b="1" dirty="0">
              <a:solidFill>
                <a:srgbClr val="2A3340">
                  <a:lumMod val="50000"/>
                </a:srgbClr>
              </a:solidFill>
              <a:latin typeface="Times New Roman" pitchFamily="18" charset="0"/>
              <a:ea typeface="Lato" panose="020F0502020204030203" pitchFamily="34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47944" y="721979"/>
            <a:ext cx="77979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Sound Transmission Loss (STC)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sound transmission loss (STC) for the internal walls between different spaces.</a:t>
            </a:r>
          </a:p>
        </p:txBody>
      </p:sp>
      <p:sp>
        <p:nvSpPr>
          <p:cNvPr id="44" name="Rectangle 3"/>
          <p:cNvSpPr/>
          <p:nvPr/>
        </p:nvSpPr>
        <p:spPr>
          <a:xfrm>
            <a:off x="1121815" y="3240751"/>
            <a:ext cx="79149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sound transmission loss (STC) for the internal walls between different spaces.</a:t>
            </a:r>
          </a:p>
          <a:p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944" y="1829975"/>
            <a:ext cx="3578770" cy="80564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379" y="1686760"/>
            <a:ext cx="838317" cy="14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2746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557007" y="-6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67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62157" y="98363"/>
            <a:ext cx="348364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Acoustical Design</a:t>
            </a:r>
            <a:endParaRPr lang="en-US" sz="2800" b="1" dirty="0">
              <a:solidFill>
                <a:srgbClr val="2A3340">
                  <a:lumMod val="50000"/>
                </a:srgbClr>
              </a:solidFill>
              <a:latin typeface="Times New Roman" pitchFamily="18" charset="0"/>
              <a:ea typeface="Lato" panose="020F0502020204030203" pitchFamily="34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8039" y="779409"/>
            <a:ext cx="910878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Reverberation Time (RT60)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The reverberation time for the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Clinic room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according to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Sabine</a:t>
            </a:r>
          </a:p>
          <a:p>
            <a:pPr algn="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The reverberation time for the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Office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room according to Sabine</a:t>
            </a:r>
          </a:p>
          <a:p>
            <a:pPr algn="r"/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40" y="1760715"/>
            <a:ext cx="3777763" cy="207674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62" y="3993777"/>
            <a:ext cx="3596741" cy="2148870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62" y="6120709"/>
            <a:ext cx="3540650" cy="293537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014" y="1760715"/>
            <a:ext cx="3415515" cy="2076740"/>
          </a:xfrm>
          <a:prstGeom prst="rect">
            <a:avLst/>
          </a:prstGeom>
        </p:spPr>
      </p:pic>
      <p:pic>
        <p:nvPicPr>
          <p:cNvPr id="17" name="صورة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014" y="3969844"/>
            <a:ext cx="3415515" cy="1648055"/>
          </a:xfrm>
          <a:prstGeom prst="rect">
            <a:avLst/>
          </a:prstGeom>
        </p:spPr>
      </p:pic>
      <p:pic>
        <p:nvPicPr>
          <p:cNvPr id="18" name="صورة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013" y="5617899"/>
            <a:ext cx="3415516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2746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494541" y="46167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68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22716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Cost Estimation</a:t>
            </a:r>
            <a:endParaRPr lang="en-US" sz="2800" b="1" dirty="0">
              <a:solidFill>
                <a:srgbClr val="2A3340">
                  <a:lumMod val="50000"/>
                </a:srgbClr>
              </a:solidFill>
              <a:latin typeface="Times New Roman" pitchFamily="18" charset="0"/>
              <a:ea typeface="Lato" panose="020F0502020204030203" pitchFamily="34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23663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b="1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Quantity </a:t>
            </a:r>
            <a:r>
              <a:rPr lang="en-US" b="1" dirty="0" smtClean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Surveying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714563" y="1449836"/>
                <a:ext cx="7211120" cy="1022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  The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total cost of the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building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is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3,380,642.23NIS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and the total area of the 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building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is 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2026.54</a:t>
                </a:r>
                <a:r>
                  <a:rPr lang="en-US" sz="2000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which means that the total unit cost per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is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1668.18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NIS/</a:t>
                </a:r>
                <a:r>
                  <a:rPr lang="en-US" sz="2000" b="1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63" y="1449836"/>
                <a:ext cx="7211120" cy="1022652"/>
              </a:xfrm>
              <a:prstGeom prst="rect">
                <a:avLst/>
              </a:prstGeom>
              <a:blipFill>
                <a:blip r:embed="rId3"/>
                <a:stretch>
                  <a:fillRect l="-845" t="-3571" r="-169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538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494541" y="46167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69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904634"/>
            <a:ext cx="688165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w Cen MT Condensed" pitchFamily="34" charset="0"/>
              </a:rPr>
              <a:t>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w Cen MT Condensed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567667" y="426831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1403089" y="14606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1815" y="111810"/>
            <a:ext cx="322716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Cost Estimation</a:t>
            </a:r>
            <a:endParaRPr lang="en-US" sz="2800" b="1" dirty="0">
              <a:solidFill>
                <a:srgbClr val="2A3340">
                  <a:lumMod val="50000"/>
                </a:srgbClr>
              </a:solidFill>
              <a:latin typeface="Times New Roman" pitchFamily="18" charset="0"/>
              <a:ea typeface="Lato" panose="020F0502020204030203" pitchFamily="34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1712" y="1427854"/>
            <a:ext cx="6096000" cy="5619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lvl="0" indent="-571500" algn="just">
              <a:lnSpc>
                <a:spcPct val="200000"/>
              </a:lnSpc>
              <a:buFont typeface="Wingdings" pitchFamily="2" charset="2"/>
              <a:buChar char="§"/>
              <a:tabLst>
                <a:tab pos="285750" algn="l"/>
              </a:tabLst>
            </a:pPr>
            <a:endParaRPr lang="en-US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3526" y="867970"/>
            <a:ext cx="54697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Percentage for each work from total cost of the faculty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1276B888-A33A-D94C-9DAA-971A259BB926}"/>
              </a:ext>
            </a:extLst>
          </p:cNvPr>
          <p:cNvGrpSpPr/>
          <p:nvPr/>
        </p:nvGrpSpPr>
        <p:grpSpPr>
          <a:xfrm>
            <a:off x="2001698" y="1714111"/>
            <a:ext cx="5855320" cy="2669217"/>
            <a:chOff x="2057536" y="5471220"/>
            <a:chExt cx="11142684" cy="8400511"/>
          </a:xfrm>
        </p:grpSpPr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D794A8F6-E9BF-4D45-BA88-87576AF8F283}"/>
                </a:ext>
              </a:extLst>
            </p:cNvPr>
            <p:cNvSpPr txBox="1"/>
            <p:nvPr/>
          </p:nvSpPr>
          <p:spPr>
            <a:xfrm>
              <a:off x="3820326" y="5568515"/>
              <a:ext cx="1561500" cy="1496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  <a:latin typeface="Times New Roman" pitchFamily="18" charset="0"/>
                  <a:ea typeface="Lato Black" panose="020F0502020204030203" pitchFamily="34" charset="0"/>
                  <a:cs typeface="Times New Roman" pitchFamily="18" charset="0"/>
                </a:rPr>
                <a:t>Project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="" xmlns:a16="http://schemas.microsoft.com/office/drawing/2014/main" id="{37C76A0B-C3F9-5D41-B147-F4B864ED0796}"/>
                </a:ext>
              </a:extLst>
            </p:cNvPr>
            <p:cNvSpPr/>
            <p:nvPr/>
          </p:nvSpPr>
          <p:spPr>
            <a:xfrm>
              <a:off x="2057536" y="6065606"/>
              <a:ext cx="4543312" cy="3600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80"/>
                </a:lnSpc>
              </a:pPr>
              <a:r>
                <a:rPr lang="en-US" sz="1600" b="1" dirty="0" smtClean="0">
                  <a:solidFill>
                    <a:srgbClr val="FF0000"/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Electrical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 </a:t>
              </a:r>
              <a:r>
                <a:rPr lang="en-US" sz="1600" dirty="0" smtClean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works cost is equal to 40066.62 NIS</a:t>
              </a:r>
              <a:r>
                <a:rPr lang="en-US" sz="1600" dirty="0" smtClean="0">
                  <a:solidFill>
                    <a:schemeClr val="tx1">
                      <a:lumMod val="50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.</a:t>
              </a:r>
              <a:endParaRPr lang="en-US" sz="1600" dirty="0">
                <a:solidFill>
                  <a:schemeClr val="tx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2DAEF631-3568-CA43-A66E-25F77EFA12FF}"/>
                </a:ext>
              </a:extLst>
            </p:cNvPr>
            <p:cNvSpPr txBox="1"/>
            <p:nvPr/>
          </p:nvSpPr>
          <p:spPr>
            <a:xfrm>
              <a:off x="3697082" y="9851228"/>
              <a:ext cx="1561500" cy="1496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  <a:latin typeface="Times New Roman" pitchFamily="18" charset="0"/>
                  <a:ea typeface="Lato Black" panose="020F0502020204030203" pitchFamily="34" charset="0"/>
                  <a:cs typeface="Times New Roman" pitchFamily="18" charset="0"/>
                </a:rPr>
                <a:t>Project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="" xmlns:a16="http://schemas.microsoft.com/office/drawing/2014/main" id="{5B3D3717-EAA0-094D-9FB9-C2FC5333AF0E}"/>
                </a:ext>
              </a:extLst>
            </p:cNvPr>
            <p:cNvSpPr/>
            <p:nvPr/>
          </p:nvSpPr>
          <p:spPr>
            <a:xfrm>
              <a:off x="2057536" y="10271660"/>
              <a:ext cx="4778574" cy="3600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80"/>
                </a:lnSpc>
              </a:pPr>
              <a:r>
                <a:rPr lang="en-US" sz="1600" b="1" dirty="0">
                  <a:solidFill>
                    <a:srgbClr val="FF0000"/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Structural</a:t>
              </a:r>
              <a:r>
                <a:rPr lang="en-US" sz="1600" dirty="0" smtClean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 works cost is equal to 2196404.97 NIS.</a:t>
              </a:r>
              <a:endParaRPr lang="en-US" sz="16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Lato Light" panose="020F0502020204030203" pitchFamily="34" charset="0"/>
                <a:cs typeface="Times New Roman" pitchFamily="18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E94EC049-94AB-8245-BB02-2A190B1A8FB2}"/>
                </a:ext>
              </a:extLst>
            </p:cNvPr>
            <p:cNvSpPr txBox="1"/>
            <p:nvPr/>
          </p:nvSpPr>
          <p:spPr>
            <a:xfrm>
              <a:off x="9551237" y="5522500"/>
              <a:ext cx="1561500" cy="1496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  <a:latin typeface="Times New Roman" pitchFamily="18" charset="0"/>
                  <a:ea typeface="Lato Black" panose="020F0502020204030203" pitchFamily="34" charset="0"/>
                  <a:cs typeface="Times New Roman" pitchFamily="18" charset="0"/>
                </a:rPr>
                <a:t>Project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="" xmlns:a16="http://schemas.microsoft.com/office/drawing/2014/main" id="{9AE09076-A92D-D740-888C-B37AF7F133C5}"/>
                </a:ext>
              </a:extLst>
            </p:cNvPr>
            <p:cNvSpPr/>
            <p:nvPr/>
          </p:nvSpPr>
          <p:spPr>
            <a:xfrm>
              <a:off x="7680240" y="6065606"/>
              <a:ext cx="5278645" cy="3600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80"/>
                </a:lnSpc>
              </a:pPr>
              <a:r>
                <a:rPr lang="en-US" sz="1600" b="1" dirty="0">
                  <a:solidFill>
                    <a:srgbClr val="FF0000"/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Mechanical</a:t>
              </a:r>
              <a:r>
                <a:rPr lang="en-US" sz="1600" dirty="0" smtClean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 works cost is equal to 360043.25 NIS .</a:t>
              </a:r>
              <a:endParaRPr lang="en-US" sz="16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Lato Light" panose="020F0502020204030203" pitchFamily="34" charset="0"/>
                <a:cs typeface="Times New Roman" pitchFamily="18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F741B442-DB7F-C944-935F-DAB7BE2C9B88}"/>
                </a:ext>
              </a:extLst>
            </p:cNvPr>
            <p:cNvSpPr txBox="1"/>
            <p:nvPr/>
          </p:nvSpPr>
          <p:spPr>
            <a:xfrm>
              <a:off x="9528226" y="9722861"/>
              <a:ext cx="1561500" cy="1496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  <a:latin typeface="Times New Roman" pitchFamily="18" charset="0"/>
                  <a:ea typeface="Lato Black" panose="020F0502020204030203" pitchFamily="34" charset="0"/>
                  <a:cs typeface="Times New Roman" pitchFamily="18" charset="0"/>
                </a:rPr>
                <a:t>Project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="" xmlns:a16="http://schemas.microsoft.com/office/drawing/2014/main" id="{76087D51-BD7E-4C42-91E0-61AC5312BCD5}"/>
                </a:ext>
              </a:extLst>
            </p:cNvPr>
            <p:cNvSpPr/>
            <p:nvPr/>
          </p:nvSpPr>
          <p:spPr>
            <a:xfrm>
              <a:off x="7680240" y="10271660"/>
              <a:ext cx="5519980" cy="3600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80"/>
                </a:lnSpc>
              </a:pPr>
              <a:r>
                <a:rPr lang="en-US" sz="1600" b="1" dirty="0">
                  <a:solidFill>
                    <a:srgbClr val="FF0000"/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Architectural</a:t>
              </a:r>
              <a:r>
                <a:rPr lang="en-US" sz="1600" dirty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 works cost is equal to </a:t>
              </a:r>
              <a:r>
                <a:rPr lang="en-US" sz="1600" dirty="0" smtClean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ea typeface="Lato Light" panose="020F0502020204030203" pitchFamily="34" charset="0"/>
                  <a:cs typeface="Times New Roman" pitchFamily="18" charset="0"/>
                </a:rPr>
                <a:t>656662.61 NIS.</a:t>
              </a:r>
              <a:endParaRPr lang="en-US" sz="1600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Lato Light" panose="020F0502020204030203" pitchFamily="34" charset="0"/>
                <a:cs typeface="Times New Roman" pitchFamily="18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C6C5E838-6484-6142-8A90-9D42197CED29}"/>
                </a:ext>
              </a:extLst>
            </p:cNvPr>
            <p:cNvSpPr txBox="1"/>
            <p:nvPr/>
          </p:nvSpPr>
          <p:spPr>
            <a:xfrm>
              <a:off x="2648886" y="5565522"/>
              <a:ext cx="937120" cy="1065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1"/>
                  </a:solidFill>
                  <a:latin typeface="Times New Roman" pitchFamily="18" charset="0"/>
                  <a:ea typeface="Lato Black" panose="020F0502020204030203" pitchFamily="34" charset="0"/>
                  <a:cs typeface="Times New Roman" pitchFamily="18" charset="0"/>
                </a:rPr>
                <a:t>4%</a:t>
              </a:r>
              <a:endParaRPr lang="en-US" sz="1600" b="1" dirty="0">
                <a:solidFill>
                  <a:schemeClr val="accent1"/>
                </a:solidFill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501D8C46-4EDB-7D42-8AA8-761F45ECB80A}"/>
                </a:ext>
              </a:extLst>
            </p:cNvPr>
            <p:cNvSpPr txBox="1"/>
            <p:nvPr/>
          </p:nvSpPr>
          <p:spPr>
            <a:xfrm>
              <a:off x="2596141" y="9823410"/>
              <a:ext cx="1132353" cy="1065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ea typeface="Lato Black" panose="020F0502020204030203" pitchFamily="34" charset="0"/>
                  <a:cs typeface="Times New Roman" pitchFamily="18" charset="0"/>
                </a:rPr>
                <a:t>65%</a:t>
              </a:r>
              <a:endParaRPr lang="en-US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31D8DC27-4243-474C-84E5-E9CC7B85D3FF}"/>
                </a:ext>
              </a:extLst>
            </p:cNvPr>
            <p:cNvSpPr txBox="1"/>
            <p:nvPr/>
          </p:nvSpPr>
          <p:spPr>
            <a:xfrm>
              <a:off x="8110288" y="5471220"/>
              <a:ext cx="1110755" cy="1065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2"/>
                  </a:solidFill>
                  <a:latin typeface="Times New Roman" pitchFamily="18" charset="0"/>
                  <a:ea typeface="Lato Black" panose="020F0502020204030203" pitchFamily="34" charset="0"/>
                  <a:cs typeface="Times New Roman" pitchFamily="18" charset="0"/>
                </a:rPr>
                <a:t>11%</a:t>
              </a:r>
              <a:endParaRPr lang="en-US" sz="1600" b="1" dirty="0">
                <a:solidFill>
                  <a:schemeClr val="accent2"/>
                </a:solidFill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664C4AD9-0B1D-0247-A909-3678A3AAD103}"/>
                </a:ext>
              </a:extLst>
            </p:cNvPr>
            <p:cNvSpPr txBox="1"/>
            <p:nvPr/>
          </p:nvSpPr>
          <p:spPr>
            <a:xfrm>
              <a:off x="8088217" y="9683924"/>
              <a:ext cx="1132353" cy="1065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Times New Roman" pitchFamily="18" charset="0"/>
                  <a:ea typeface="Lato Black" panose="020F0502020204030203" pitchFamily="34" charset="0"/>
                  <a:cs typeface="Times New Roman" pitchFamily="18" charset="0"/>
                </a:rPr>
                <a:t>20%</a:t>
              </a:r>
              <a:endParaRPr lang="en-US" sz="1600" b="1" dirty="0">
                <a:solidFill>
                  <a:schemeClr val="accent4"/>
                </a:solidFill>
                <a:latin typeface="Times New Roman" pitchFamily="18" charset="0"/>
                <a:ea typeface="Lato Black" panose="020F0502020204030203" pitchFamily="34" charset="0"/>
                <a:cs typeface="Times New Roman" pitchFamily="18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8FB36AE9-667F-B446-AFB1-18E570C766E6}"/>
              </a:ext>
            </a:extLst>
          </p:cNvPr>
          <p:cNvGrpSpPr/>
          <p:nvPr/>
        </p:nvGrpSpPr>
        <p:grpSpPr>
          <a:xfrm>
            <a:off x="3119952" y="4833406"/>
            <a:ext cx="3380138" cy="1181345"/>
            <a:chOff x="2158054" y="4167660"/>
            <a:chExt cx="6157271" cy="7632952"/>
          </a:xfrm>
        </p:grpSpPr>
        <p:sp>
          <p:nvSpPr>
            <p:cNvPr id="80" name="Freeform 2356">
              <a:extLst>
                <a:ext uri="{FF2B5EF4-FFF2-40B4-BE49-F238E27FC236}">
                  <a16:creationId xmlns="" xmlns:a16="http://schemas.microsoft.com/office/drawing/2014/main" id="{3DAC334C-A5D5-364F-A9A1-2BCAE070B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8054" y="11329841"/>
              <a:ext cx="928046" cy="470769"/>
            </a:xfrm>
            <a:custGeom>
              <a:avLst/>
              <a:gdLst>
                <a:gd name="T0" fmla="*/ 293 w 294"/>
                <a:gd name="T1" fmla="*/ 0 h 3671"/>
                <a:gd name="T2" fmla="*/ 0 w 294"/>
                <a:gd name="T3" fmla="*/ 0 h 3671"/>
                <a:gd name="T4" fmla="*/ 0 w 294"/>
                <a:gd name="T5" fmla="*/ 3670 h 3671"/>
                <a:gd name="T6" fmla="*/ 293 w 294"/>
                <a:gd name="T7" fmla="*/ 3670 h 3671"/>
                <a:gd name="T8" fmla="*/ 293 w 294"/>
                <a:gd name="T9" fmla="*/ 0 h 3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4" h="3671">
                  <a:moveTo>
                    <a:pt x="293" y="0"/>
                  </a:moveTo>
                  <a:lnTo>
                    <a:pt x="0" y="0"/>
                  </a:lnTo>
                  <a:lnTo>
                    <a:pt x="0" y="3670"/>
                  </a:lnTo>
                  <a:lnTo>
                    <a:pt x="293" y="3670"/>
                  </a:lnTo>
                  <a:lnTo>
                    <a:pt x="293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9600"/>
            </a:p>
          </p:txBody>
        </p:sp>
        <p:sp>
          <p:nvSpPr>
            <p:cNvPr id="81" name="Freeform 2356">
              <a:extLst>
                <a:ext uri="{FF2B5EF4-FFF2-40B4-BE49-F238E27FC236}">
                  <a16:creationId xmlns="" xmlns:a16="http://schemas.microsoft.com/office/drawing/2014/main" id="{9978EFB0-7EF5-CC46-A4B4-DD34931B6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1128" y="10385155"/>
              <a:ext cx="928047" cy="1415457"/>
            </a:xfrm>
            <a:custGeom>
              <a:avLst/>
              <a:gdLst>
                <a:gd name="T0" fmla="*/ 293 w 294"/>
                <a:gd name="T1" fmla="*/ 0 h 3671"/>
                <a:gd name="T2" fmla="*/ 0 w 294"/>
                <a:gd name="T3" fmla="*/ 0 h 3671"/>
                <a:gd name="T4" fmla="*/ 0 w 294"/>
                <a:gd name="T5" fmla="*/ 3670 h 3671"/>
                <a:gd name="T6" fmla="*/ 293 w 294"/>
                <a:gd name="T7" fmla="*/ 3670 h 3671"/>
                <a:gd name="T8" fmla="*/ 293 w 294"/>
                <a:gd name="T9" fmla="*/ 0 h 3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4" h="3671">
                  <a:moveTo>
                    <a:pt x="293" y="0"/>
                  </a:moveTo>
                  <a:lnTo>
                    <a:pt x="0" y="0"/>
                  </a:lnTo>
                  <a:lnTo>
                    <a:pt x="0" y="3670"/>
                  </a:lnTo>
                  <a:lnTo>
                    <a:pt x="293" y="3670"/>
                  </a:lnTo>
                  <a:lnTo>
                    <a:pt x="293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9600"/>
            </a:p>
          </p:txBody>
        </p:sp>
        <p:sp>
          <p:nvSpPr>
            <p:cNvPr id="82" name="Freeform 2356">
              <a:extLst>
                <a:ext uri="{FF2B5EF4-FFF2-40B4-BE49-F238E27FC236}">
                  <a16:creationId xmlns="" xmlns:a16="http://schemas.microsoft.com/office/drawing/2014/main" id="{CA33ED27-8391-F240-800A-8AB12B873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204" y="9255659"/>
              <a:ext cx="928047" cy="2544953"/>
            </a:xfrm>
            <a:custGeom>
              <a:avLst/>
              <a:gdLst>
                <a:gd name="T0" fmla="*/ 293 w 294"/>
                <a:gd name="T1" fmla="*/ 0 h 3671"/>
                <a:gd name="T2" fmla="*/ 0 w 294"/>
                <a:gd name="T3" fmla="*/ 0 h 3671"/>
                <a:gd name="T4" fmla="*/ 0 w 294"/>
                <a:gd name="T5" fmla="*/ 3670 h 3671"/>
                <a:gd name="T6" fmla="*/ 293 w 294"/>
                <a:gd name="T7" fmla="*/ 3670 h 3671"/>
                <a:gd name="T8" fmla="*/ 293 w 294"/>
                <a:gd name="T9" fmla="*/ 0 h 3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4" h="3671">
                  <a:moveTo>
                    <a:pt x="293" y="0"/>
                  </a:moveTo>
                  <a:lnTo>
                    <a:pt x="0" y="0"/>
                  </a:lnTo>
                  <a:lnTo>
                    <a:pt x="0" y="3670"/>
                  </a:lnTo>
                  <a:lnTo>
                    <a:pt x="293" y="3670"/>
                  </a:lnTo>
                  <a:lnTo>
                    <a:pt x="293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9600"/>
            </a:p>
          </p:txBody>
        </p:sp>
        <p:sp>
          <p:nvSpPr>
            <p:cNvPr id="85" name="Freeform 2356">
              <a:extLst>
                <a:ext uri="{FF2B5EF4-FFF2-40B4-BE49-F238E27FC236}">
                  <a16:creationId xmlns="" xmlns:a16="http://schemas.microsoft.com/office/drawing/2014/main" id="{329CFE66-2889-7C42-9106-649849BE6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7278" y="4167660"/>
              <a:ext cx="928047" cy="7632952"/>
            </a:xfrm>
            <a:custGeom>
              <a:avLst/>
              <a:gdLst>
                <a:gd name="T0" fmla="*/ 293 w 294"/>
                <a:gd name="T1" fmla="*/ 0 h 3671"/>
                <a:gd name="T2" fmla="*/ 0 w 294"/>
                <a:gd name="T3" fmla="*/ 0 h 3671"/>
                <a:gd name="T4" fmla="*/ 0 w 294"/>
                <a:gd name="T5" fmla="*/ 3670 h 3671"/>
                <a:gd name="T6" fmla="*/ 293 w 294"/>
                <a:gd name="T7" fmla="*/ 3670 h 3671"/>
                <a:gd name="T8" fmla="*/ 293 w 294"/>
                <a:gd name="T9" fmla="*/ 0 h 3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4" h="3671">
                  <a:moveTo>
                    <a:pt x="293" y="0"/>
                  </a:moveTo>
                  <a:lnTo>
                    <a:pt x="0" y="0"/>
                  </a:lnTo>
                  <a:lnTo>
                    <a:pt x="0" y="3670"/>
                  </a:lnTo>
                  <a:lnTo>
                    <a:pt x="293" y="3670"/>
                  </a:lnTo>
                  <a:lnTo>
                    <a:pt x="293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9600"/>
            </a:p>
          </p:txBody>
        </p:sp>
      </p:grpSp>
    </p:spTree>
    <p:extLst>
      <p:ext uri="{BB962C8B-B14F-4D97-AF65-F5344CB8AC3E}">
        <p14:creationId xmlns:p14="http://schemas.microsoft.com/office/powerpoint/2010/main" val="13251109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F0EE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The existing building</a:t>
            </a:r>
            <a:endParaRPr lang="en-US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90" y="2799085"/>
            <a:ext cx="530600" cy="530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7</a:t>
            </a:fld>
            <a:endParaRPr lang="de-DE"/>
          </a:p>
        </p:txBody>
      </p:sp>
      <p:sp>
        <p:nvSpPr>
          <p:cNvPr id="2" name="مستطيل 1"/>
          <p:cNvSpPr/>
          <p:nvPr/>
        </p:nvSpPr>
        <p:spPr>
          <a:xfrm>
            <a:off x="1049062" y="504525"/>
            <a:ext cx="4725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</a:t>
            </a:r>
            <a:r>
              <a:rPr lang="en-US" sz="2800" dirty="0" smtClean="0">
                <a:solidFill>
                  <a:prstClr val="black"/>
                </a:solidFill>
                <a:latin typeface="Tw Cen MT Condensed" pitchFamily="34" charset="0"/>
              </a:rPr>
              <a:t> aspect and analysis </a:t>
            </a:r>
            <a:r>
              <a:rPr lang="en-US" sz="2800" dirty="0" smtClean="0">
                <a:solidFill>
                  <a:prstClr val="black"/>
                </a:solidFill>
              </a:rPr>
              <a:t>: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47944" y="1362028"/>
            <a:ext cx="3756138" cy="31085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Standard </a:t>
            </a:r>
          </a:p>
          <a:p>
            <a:pPr marL="571500" lvl="0" indent="-571500">
              <a:buFont typeface="Wingdings" pitchFamily="2" charset="2"/>
              <a:buChar char="§"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Bubble Diagram</a:t>
            </a:r>
          </a:p>
          <a:p>
            <a:pPr lvl="0"/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model  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6621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pPr/>
              <a:t>70</a:t>
            </a:fld>
            <a:endParaRPr lang="de-DE" dirty="0"/>
          </a:p>
        </p:txBody>
      </p:sp>
      <p:pic>
        <p:nvPicPr>
          <p:cNvPr id="3" name="عنصر نائب للمحتوى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7995"/>
            <a:ext cx="12192000" cy="709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0364" y="37628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8</a:t>
            </a:fld>
            <a:endParaRPr lang="de-DE"/>
          </a:p>
        </p:txBody>
      </p:sp>
      <p:sp>
        <p:nvSpPr>
          <p:cNvPr id="4" name="مستطيل 3"/>
          <p:cNvSpPr/>
          <p:nvPr/>
        </p:nvSpPr>
        <p:spPr>
          <a:xfrm>
            <a:off x="1034773" y="1264729"/>
            <a:ext cx="7437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353535"/>
              </a:buClr>
              <a:buFont typeface="Wingdings 3" charset="2"/>
              <a:buChar char=""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 and </a:t>
            </a: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of the movement of the </a:t>
            </a: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and wind </a:t>
            </a: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. </a:t>
            </a:r>
            <a:endParaRPr lang="en-US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</p:txBody>
      </p:sp>
      <p:pic>
        <p:nvPicPr>
          <p:cNvPr id="40" name="صورة 3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352" y="2029463"/>
            <a:ext cx="6180175" cy="3572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1132844" y="533567"/>
            <a:ext cx="3236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sz="2800" dirty="0">
                <a:solidFill>
                  <a:prstClr val="black"/>
                </a:solidFill>
                <a:latin typeface="Tw Cen MT Condensed" pitchFamily="34" charset="0"/>
              </a:rPr>
              <a:t>Architectural 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n-US" sz="2800" dirty="0">
                <a:solidFill>
                  <a:prstClr val="black"/>
                </a:solidFill>
                <a:latin typeface="Tw Cen MT Condensed" pitchFamily="34" charset="0"/>
              </a:rPr>
              <a:t> </a:t>
            </a:r>
            <a:r>
              <a:rPr lang="en-US" sz="2800" dirty="0">
                <a:solidFill>
                  <a:prstClr val="black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697297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10781169-B7A4-446E-BD33-B9650367A7F9}"/>
              </a:ext>
            </a:extLst>
          </p:cNvPr>
          <p:cNvGrpSpPr/>
          <p:nvPr/>
        </p:nvGrpSpPr>
        <p:grpSpPr>
          <a:xfrm>
            <a:off x="-290920" y="0"/>
            <a:ext cx="12482920" cy="6858000"/>
            <a:chOff x="-290920" y="0"/>
            <a:chExt cx="12482920" cy="6858000"/>
          </a:xfrm>
        </p:grpSpPr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CED3AF08-30FC-4AFF-9C5C-99D0A7099514}"/>
                </a:ext>
              </a:extLst>
            </p:cNvPr>
            <p:cNvSpPr/>
            <p:nvPr/>
          </p:nvSpPr>
          <p:spPr>
            <a:xfrm>
              <a:off x="-290920" y="0"/>
              <a:ext cx="124829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99AF1FBA-9557-484A-B305-EE590A192E96}"/>
                </a:ext>
              </a:extLst>
            </p:cNvPr>
            <p:cNvSpPr/>
            <p:nvPr/>
          </p:nvSpPr>
          <p:spPr>
            <a:xfrm>
              <a:off x="11023600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407E3AA2-679E-4924-AC1B-FE6C3A02C251}"/>
                </a:ext>
              </a:extLst>
            </p:cNvPr>
            <p:cNvSpPr txBox="1"/>
            <p:nvPr/>
          </p:nvSpPr>
          <p:spPr>
            <a:xfrm rot="16200000">
              <a:off x="10872792" y="3194734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Contents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="" xmlns:a16="http://schemas.microsoft.com/office/drawing/2014/main" id="{CD9846FC-755F-4A0E-BAD3-A5D51C0E1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112999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F00A67C9-4929-4EFF-9CB6-292640CD2738}"/>
              </a:ext>
            </a:extLst>
          </p:cNvPr>
          <p:cNvGrpSpPr/>
          <p:nvPr/>
        </p:nvGrpSpPr>
        <p:grpSpPr>
          <a:xfrm>
            <a:off x="226788" y="-2"/>
            <a:ext cx="11447501" cy="6858000"/>
            <a:chOff x="213096" y="0"/>
            <a:chExt cx="11447501" cy="6858000"/>
          </a:xfrm>
        </p:grpSpPr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3E8CDB02-4760-4298-BC44-93A18EB02F13}"/>
                </a:ext>
              </a:extLst>
            </p:cNvPr>
            <p:cNvSpPr/>
            <p:nvPr/>
          </p:nvSpPr>
          <p:spPr>
            <a:xfrm>
              <a:off x="213096" y="0"/>
              <a:ext cx="11447501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7C0FD50-5E69-463E-A01B-65E9D864A386}"/>
                </a:ext>
              </a:extLst>
            </p:cNvPr>
            <p:cNvSpPr/>
            <p:nvPr/>
          </p:nvSpPr>
          <p:spPr>
            <a:xfrm>
              <a:off x="10492197" y="2337441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2CD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04CBFB1D-37FD-419F-B98C-860BF5217905}"/>
                </a:ext>
              </a:extLst>
            </p:cNvPr>
            <p:cNvSpPr txBox="1"/>
            <p:nvPr/>
          </p:nvSpPr>
          <p:spPr>
            <a:xfrm rot="16200000">
              <a:off x="10341391" y="3228944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Motivation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59" name="Picture 58">
              <a:extLst>
                <a:ext uri="{FF2B5EF4-FFF2-40B4-BE49-F238E27FC236}">
                  <a16:creationId xmlns="" xmlns:a16="http://schemas.microsoft.com/office/drawing/2014/main" id="{60B383F7-52C5-4FB7-AEC3-35A48D735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600933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6F7667A6-1C16-4F0A-A162-61BD16E6BE6B}"/>
              </a:ext>
            </a:extLst>
          </p:cNvPr>
          <p:cNvGrpSpPr/>
          <p:nvPr/>
        </p:nvGrpSpPr>
        <p:grpSpPr>
          <a:xfrm>
            <a:off x="1184133" y="0"/>
            <a:ext cx="9961092" cy="6858000"/>
            <a:chOff x="491575" y="0"/>
            <a:chExt cx="9961092" cy="6858000"/>
          </a:xfrm>
        </p:grpSpPr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0E8C29A9-4AAB-442C-A7A4-40DCCE0A9694}"/>
                </a:ext>
              </a:extLst>
            </p:cNvPr>
            <p:cNvSpPr/>
            <p:nvPr/>
          </p:nvSpPr>
          <p:spPr>
            <a:xfrm>
              <a:off x="491575" y="0"/>
              <a:ext cx="9961092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1520FE7-5699-4290-9C3C-51E0C60ECC6B}"/>
                </a:ext>
              </a:extLst>
            </p:cNvPr>
            <p:cNvSpPr/>
            <p:nvPr/>
          </p:nvSpPr>
          <p:spPr>
            <a:xfrm>
              <a:off x="9284267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FFC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AFD50D6F-822B-4109-8B0C-BA004A0B7145}"/>
                </a:ext>
              </a:extLst>
            </p:cNvPr>
            <p:cNvSpPr txBox="1"/>
            <p:nvPr/>
          </p:nvSpPr>
          <p:spPr>
            <a:xfrm rot="16200000">
              <a:off x="9117129" y="3189611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Task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="" xmlns:a16="http://schemas.microsoft.com/office/drawing/2014/main" id="{0376C61F-147B-441E-B32E-45D5BC1B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9385467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4E70D3F9-D583-4ACD-8480-0F4A65ED3C83}"/>
              </a:ext>
            </a:extLst>
          </p:cNvPr>
          <p:cNvGrpSpPr/>
          <p:nvPr/>
        </p:nvGrpSpPr>
        <p:grpSpPr>
          <a:xfrm>
            <a:off x="1049062" y="0"/>
            <a:ext cx="9574094" cy="6858000"/>
            <a:chOff x="491575" y="0"/>
            <a:chExt cx="9574094" cy="6858000"/>
          </a:xfrm>
        </p:grpSpPr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321108FC-08B5-45CC-AB47-1104119B25FD}"/>
                </a:ext>
              </a:extLst>
            </p:cNvPr>
            <p:cNvSpPr/>
            <p:nvPr/>
          </p:nvSpPr>
          <p:spPr>
            <a:xfrm>
              <a:off x="491575" y="0"/>
              <a:ext cx="9574094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96A47C8C-7F88-484E-817B-572BEDC2BC69}"/>
                </a:ext>
              </a:extLst>
            </p:cNvPr>
            <p:cNvSpPr/>
            <p:nvPr/>
          </p:nvSpPr>
          <p:spPr>
            <a:xfrm>
              <a:off x="8897260" y="2337440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E3DB5570-AC77-4396-9748-4183DF7C8396}"/>
                </a:ext>
              </a:extLst>
            </p:cNvPr>
            <p:cNvSpPr txBox="1"/>
            <p:nvPr/>
          </p:nvSpPr>
          <p:spPr>
            <a:xfrm rot="16200000">
              <a:off x="8746453" y="3312720"/>
              <a:ext cx="19920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Methodology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="" xmlns:a16="http://schemas.microsoft.com/office/drawing/2014/main" id="{F6ED4041-CDD9-443D-802E-47D438790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992269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E7044FAB-DB4A-4E59-B111-8CA4168E7FA4}"/>
              </a:ext>
            </a:extLst>
          </p:cNvPr>
          <p:cNvGrpSpPr/>
          <p:nvPr/>
        </p:nvGrpSpPr>
        <p:grpSpPr>
          <a:xfrm>
            <a:off x="-1780364" y="-1"/>
            <a:ext cx="11860720" cy="6858000"/>
            <a:chOff x="-2449883" y="-1"/>
            <a:chExt cx="11860720" cy="6858000"/>
          </a:xfrm>
        </p:grpSpPr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824F072A-08CC-4CC6-B5EF-C1833A244FA3}"/>
                </a:ext>
              </a:extLst>
            </p:cNvPr>
            <p:cNvSpPr/>
            <p:nvPr/>
          </p:nvSpPr>
          <p:spPr>
            <a:xfrm>
              <a:off x="-2449883" y="-1"/>
              <a:ext cx="11860720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3C6C4A9-8B6A-429B-980E-26CD0C3A573E}"/>
                </a:ext>
              </a:extLst>
            </p:cNvPr>
            <p:cNvSpPr/>
            <p:nvPr/>
          </p:nvSpPr>
          <p:spPr>
            <a:xfrm>
              <a:off x="8242436" y="233743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58AC381-BFD1-4A89-AE49-8ADC853A6849}"/>
                </a:ext>
              </a:extLst>
            </p:cNvPr>
            <p:cNvSpPr txBox="1"/>
            <p:nvPr/>
          </p:nvSpPr>
          <p:spPr>
            <a:xfrm rot="16200000">
              <a:off x="8091629" y="3189609"/>
              <a:ext cx="199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Codes</a:t>
              </a:r>
              <a:endParaRPr lang="en-US" sz="36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9DF2E944-82FA-495B-8A5C-9BDE2635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34047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786364" y="0"/>
            <a:ext cx="11356271" cy="6858000"/>
            <a:chOff x="-10744545" y="-1"/>
            <a:chExt cx="11356271" cy="6858000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0744545" y="-1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577928" y="2337438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95AECC6C-A520-4756-9163-08D14835D791}"/>
                </a:ext>
              </a:extLst>
            </p:cNvPr>
            <p:cNvSpPr txBox="1"/>
            <p:nvPr/>
          </p:nvSpPr>
          <p:spPr>
            <a:xfrm rot="16200000">
              <a:off x="-738260" y="3158830"/>
              <a:ext cx="19920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0EEF0"/>
                  </a:solidFill>
                  <a:latin typeface="Tw Cen MT" panose="020B0602020104020603" pitchFamily="34" charset="0"/>
                </a:rPr>
                <a:t>Case study analysis</a:t>
              </a:r>
              <a:endParaRPr lang="en-US" sz="2000" b="1" dirty="0">
                <a:solidFill>
                  <a:srgbClr val="F0EEF0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0F8A56B9-A504-4035-8439-53ED4617B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491912" y="3247473"/>
              <a:ext cx="530600" cy="53060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0E31D48-090A-4A9C-AF5C-4B0C49C47C7D}"/>
              </a:ext>
            </a:extLst>
          </p:cNvPr>
          <p:cNvGrpSpPr/>
          <p:nvPr/>
        </p:nvGrpSpPr>
        <p:grpSpPr>
          <a:xfrm>
            <a:off x="-10714089" y="-3"/>
            <a:ext cx="11345306" cy="6858000"/>
            <a:chOff x="-11396400" y="-249462"/>
            <a:chExt cx="11345306" cy="685800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A79A714-CB74-4EFD-9BC1-A7F2F993842A}"/>
                </a:ext>
              </a:extLst>
            </p:cNvPr>
            <p:cNvSpPr/>
            <p:nvPr/>
          </p:nvSpPr>
          <p:spPr>
            <a:xfrm>
              <a:off x="-11396400" y="-249462"/>
              <a:ext cx="11331017" cy="6858000"/>
            </a:xfrm>
            <a:prstGeom prst="rect">
              <a:avLst/>
            </a:prstGeom>
            <a:solidFill>
              <a:srgbClr val="F0EEF0"/>
            </a:solidFill>
            <a:ln>
              <a:noFill/>
            </a:ln>
            <a:effectLst>
              <a:outerShdw blurRad="215900" dist="38100" sx="101000" sy="101000" algn="l" rotWithShape="0">
                <a:schemeClr val="tx1">
                  <a:lumMod val="65000"/>
                  <a:lumOff val="35000"/>
                  <a:alpha val="3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77">
              <a:extLst>
                <a:ext uri="{FF2B5EF4-FFF2-40B4-BE49-F238E27FC236}">
                  <a16:creationId xmlns="" xmlns:a16="http://schemas.microsoft.com/office/drawing/2014/main" id="{B006C60A-833A-41C2-A553-8132E7B3A7DB}"/>
                </a:ext>
              </a:extLst>
            </p:cNvPr>
            <p:cNvSpPr/>
            <p:nvPr/>
          </p:nvSpPr>
          <p:spPr>
            <a:xfrm>
              <a:off x="-1219494" y="2223029"/>
              <a:ext cx="1168400" cy="2360918"/>
            </a:xfrm>
            <a:custGeom>
              <a:avLst/>
              <a:gdLst>
                <a:gd name="connsiteX0" fmla="*/ 1168400 w 1168400"/>
                <a:gd name="connsiteY0" fmla="*/ 0 h 2360918"/>
                <a:gd name="connsiteX1" fmla="*/ 1168400 w 1168400"/>
                <a:gd name="connsiteY1" fmla="*/ 2360918 h 2360918"/>
                <a:gd name="connsiteX2" fmla="*/ 1060340 w 1168400"/>
                <a:gd name="connsiteY2" fmla="*/ 2355461 h 2360918"/>
                <a:gd name="connsiteX3" fmla="*/ 0 w 1168400"/>
                <a:gd name="connsiteY3" fmla="*/ 1180459 h 2360918"/>
                <a:gd name="connsiteX4" fmla="*/ 1060340 w 1168400"/>
                <a:gd name="connsiteY4" fmla="*/ 5457 h 236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400" h="2360918">
                  <a:moveTo>
                    <a:pt x="1168400" y="0"/>
                  </a:moveTo>
                  <a:lnTo>
                    <a:pt x="1168400" y="2360918"/>
                  </a:lnTo>
                  <a:lnTo>
                    <a:pt x="1060340" y="2355461"/>
                  </a:lnTo>
                  <a:cubicBezTo>
                    <a:pt x="464762" y="2294977"/>
                    <a:pt x="0" y="1791994"/>
                    <a:pt x="0" y="1180459"/>
                  </a:cubicBezTo>
                  <a:cubicBezTo>
                    <a:pt x="0" y="568924"/>
                    <a:pt x="464762" y="65941"/>
                    <a:pt x="1060340" y="545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3" name="Freeform: Shape 77">
            <a:extLst>
              <a:ext uri="{FF2B5EF4-FFF2-40B4-BE49-F238E27FC236}">
                <a16:creationId xmlns="" xmlns:a16="http://schemas.microsoft.com/office/drawing/2014/main" id="{B006C60A-833A-41C2-A553-8132E7B3A7DB}"/>
              </a:ext>
            </a:extLst>
          </p:cNvPr>
          <p:cNvSpPr/>
          <p:nvPr/>
        </p:nvSpPr>
        <p:spPr>
          <a:xfrm>
            <a:off x="-523690" y="2432954"/>
            <a:ext cx="1168400" cy="2360918"/>
          </a:xfrm>
          <a:custGeom>
            <a:avLst/>
            <a:gdLst>
              <a:gd name="connsiteX0" fmla="*/ 1168400 w 1168400"/>
              <a:gd name="connsiteY0" fmla="*/ 0 h 2360918"/>
              <a:gd name="connsiteX1" fmla="*/ 1168400 w 1168400"/>
              <a:gd name="connsiteY1" fmla="*/ 2360918 h 2360918"/>
              <a:gd name="connsiteX2" fmla="*/ 1060340 w 1168400"/>
              <a:gd name="connsiteY2" fmla="*/ 2355461 h 2360918"/>
              <a:gd name="connsiteX3" fmla="*/ 0 w 1168400"/>
              <a:gd name="connsiteY3" fmla="*/ 1180459 h 2360918"/>
              <a:gd name="connsiteX4" fmla="*/ 1060340 w 1168400"/>
              <a:gd name="connsiteY4" fmla="*/ 5457 h 236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2360918">
                <a:moveTo>
                  <a:pt x="1168400" y="0"/>
                </a:moveTo>
                <a:lnTo>
                  <a:pt x="1168400" y="2360918"/>
                </a:lnTo>
                <a:lnTo>
                  <a:pt x="1060340" y="2355461"/>
                </a:lnTo>
                <a:cubicBezTo>
                  <a:pt x="464762" y="2294977"/>
                  <a:pt x="0" y="1791994"/>
                  <a:pt x="0" y="1180459"/>
                </a:cubicBezTo>
                <a:cubicBezTo>
                  <a:pt x="0" y="568924"/>
                  <a:pt x="464762" y="65941"/>
                  <a:pt x="1060340" y="545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0EEF0"/>
                </a:solidFill>
                <a:latin typeface="Tw Cen MT" panose="020B0602020104020603" pitchFamily="34" charset="0"/>
              </a:rPr>
              <a:t>New design</a:t>
            </a:r>
            <a:endParaRPr lang="en-US" sz="2800" b="1" dirty="0">
              <a:solidFill>
                <a:srgbClr val="F0EEF0"/>
              </a:solidFill>
              <a:latin typeface="Tw Cen MT" panose="020B0602020104020603" pitchFamily="34" charset="0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="" xmlns:a16="http://schemas.microsoft.com/office/drawing/2014/main" id="{0F8A56B9-A504-4035-8439-53ED4617B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12" y="2811913"/>
            <a:ext cx="530600" cy="5306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869496" y="323165"/>
            <a:ext cx="339548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lvl="0" indent="-571500">
              <a:buFont typeface="Wingdings" pitchFamily="2" charset="2"/>
              <a:buChar char="§"/>
            </a:pPr>
            <a:r>
              <a:rPr lang="en-US" sz="2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Bubble Diagram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9FD0-501B-4C6F-9CB2-8996B7BF4EFE}" type="slidenum">
              <a:rPr lang="de-DE" smtClean="0"/>
              <a:t>9</a:t>
            </a:fld>
            <a:endParaRPr lang="de-DE"/>
          </a:p>
        </p:txBody>
      </p:sp>
      <p:graphicFrame>
        <p:nvGraphicFramePr>
          <p:cNvPr id="46" name="رسم تخطيطي 45"/>
          <p:cNvGraphicFramePr/>
          <p:nvPr>
            <p:extLst>
              <p:ext uri="{D42A27DB-BD31-4B8C-83A1-F6EECF244321}">
                <p14:modId xmlns:p14="http://schemas.microsoft.com/office/powerpoint/2010/main" val="3364988421"/>
              </p:ext>
            </p:extLst>
          </p:nvPr>
        </p:nvGraphicFramePr>
        <p:xfrm>
          <a:off x="1184133" y="723273"/>
          <a:ext cx="6462143" cy="5724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234747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4582</TotalTime>
  <Words>2231</Words>
  <Application>Microsoft Office PowerPoint</Application>
  <PresentationFormat>مخصص</PresentationFormat>
  <Paragraphs>996</Paragraphs>
  <Slides>70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70</vt:i4>
      </vt:variant>
    </vt:vector>
  </HeadingPairs>
  <TitlesOfParts>
    <vt:vector size="71" baseType="lpstr">
      <vt:lpstr>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Zähringer</dc:creator>
  <cp:lastModifiedBy>user</cp:lastModifiedBy>
  <cp:revision>220</cp:revision>
  <dcterms:created xsi:type="dcterms:W3CDTF">2017-01-05T13:17:27Z</dcterms:created>
  <dcterms:modified xsi:type="dcterms:W3CDTF">2020-06-06T14:47:41Z</dcterms:modified>
</cp:coreProperties>
</file>