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sldIdLst>
    <p:sldId id="256" r:id="rId2"/>
    <p:sldId id="269" r:id="rId3"/>
    <p:sldId id="270" r:id="rId4"/>
    <p:sldId id="271" r:id="rId5"/>
    <p:sldId id="258" r:id="rId6"/>
    <p:sldId id="259" r:id="rId7"/>
    <p:sldId id="274" r:id="rId8"/>
    <p:sldId id="275" r:id="rId9"/>
    <p:sldId id="260" r:id="rId10"/>
    <p:sldId id="261" r:id="rId11"/>
    <p:sldId id="264" r:id="rId12"/>
    <p:sldId id="266" r:id="rId13"/>
    <p:sldId id="267" r:id="rId14"/>
    <p:sldId id="268"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110" d="100"/>
          <a:sy n="110" d="100"/>
        </p:scale>
        <p:origin x="81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FB4290-6522-4139-852E-05BD9E7F0D2E}" type="datetime1">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B955F9-81EA-47C5-8059-9E5C2B437C70}" type="datetime1">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EF607B-A47E-422C-9BEF-122CCDB7C526}" type="datetime1">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2/18/2019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0D295D-4A77-4DEB-B04C-9F4282A8BC04}" type="datetime1">
              <a:rPr lang="en-US" smtClean="0"/>
              <a:pPr/>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B28685-4D0C-42D5-8013-B5904CD1FCBC}" type="datetime1">
              <a:rPr lang="en-US" smtClean="0"/>
              <a:pPr/>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2/18/2019</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2/18/2019</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9045" y="1332411"/>
            <a:ext cx="7543800" cy="1737359"/>
          </a:xfrm>
        </p:spPr>
        <p:txBody>
          <a:bodyPr/>
          <a:lstStyle/>
          <a:p>
            <a:pPr algn="ctr"/>
            <a:r>
              <a:rPr lang="en-US" sz="4400" b="1" dirty="0">
                <a:effectLst>
                  <a:outerShdw blurRad="38100" dist="38100" dir="2700000" algn="tl">
                    <a:srgbClr val="000000">
                      <a:alpha val="43137"/>
                    </a:srgbClr>
                  </a:outerShdw>
                </a:effectLst>
              </a:rPr>
              <a:t>IOTV: Internet Over TV Band </a:t>
            </a:r>
          </a:p>
        </p:txBody>
      </p:sp>
      <p:sp>
        <p:nvSpPr>
          <p:cNvPr id="3" name="Subtitle 2"/>
          <p:cNvSpPr>
            <a:spLocks noGrp="1"/>
          </p:cNvSpPr>
          <p:nvPr>
            <p:ph type="subTitle" idx="1"/>
          </p:nvPr>
        </p:nvSpPr>
        <p:spPr>
          <a:xfrm>
            <a:off x="685800" y="3879669"/>
            <a:ext cx="6461760" cy="1066800"/>
          </a:xfrm>
        </p:spPr>
        <p:txBody>
          <a:bodyPr/>
          <a:lstStyle/>
          <a:p>
            <a:r>
              <a:rPr lang="en-US" sz="3200" dirty="0">
                <a:solidFill>
                  <a:schemeClr val="tx1"/>
                </a:solidFill>
                <a:effectLst>
                  <a:outerShdw blurRad="38100" dist="38100" dir="2700000" algn="tl">
                    <a:srgbClr val="000000">
                      <a:alpha val="43137"/>
                    </a:srgbClr>
                  </a:outerShdw>
                </a:effectLst>
              </a:rPr>
              <a:t>Prepared by: </a:t>
            </a:r>
            <a:r>
              <a:rPr lang="en-US" sz="3200" dirty="0" err="1">
                <a:solidFill>
                  <a:schemeClr val="tx1"/>
                </a:solidFill>
                <a:effectLst>
                  <a:outerShdw blurRad="38100" dist="38100" dir="2700000" algn="tl">
                    <a:srgbClr val="000000">
                      <a:alpha val="43137"/>
                    </a:srgbClr>
                  </a:outerShdw>
                </a:effectLst>
              </a:rPr>
              <a:t>Ruba</a:t>
            </a:r>
            <a:r>
              <a:rPr lang="en-US" sz="3200" dirty="0">
                <a:solidFill>
                  <a:schemeClr val="tx1"/>
                </a:solidFill>
                <a:effectLst>
                  <a:outerShdw blurRad="38100" dist="38100" dir="2700000" algn="tl">
                    <a:srgbClr val="000000">
                      <a:alpha val="43137"/>
                    </a:srgbClr>
                  </a:outerShdw>
                </a:effectLst>
              </a:rPr>
              <a:t> </a:t>
            </a:r>
            <a:r>
              <a:rPr lang="en-US" sz="3200" dirty="0" err="1">
                <a:solidFill>
                  <a:schemeClr val="tx1"/>
                </a:solidFill>
                <a:effectLst>
                  <a:outerShdw blurRad="38100" dist="38100" dir="2700000" algn="tl">
                    <a:srgbClr val="000000">
                      <a:alpha val="43137"/>
                    </a:srgbClr>
                  </a:outerShdw>
                </a:effectLst>
              </a:rPr>
              <a:t>Daragmeh</a:t>
            </a:r>
            <a:br>
              <a:rPr lang="en-US" sz="3200" dirty="0">
                <a:solidFill>
                  <a:schemeClr val="tx1"/>
                </a:solidFill>
                <a:effectLst>
                  <a:outerShdw blurRad="38100" dist="38100" dir="2700000" algn="tl">
                    <a:srgbClr val="000000">
                      <a:alpha val="43137"/>
                    </a:srgbClr>
                  </a:outerShdw>
                </a:effectLst>
              </a:rPr>
            </a:br>
            <a:r>
              <a:rPr lang="en-US" sz="3200" dirty="0">
                <a:solidFill>
                  <a:schemeClr val="tx1"/>
                </a:solidFill>
                <a:effectLst>
                  <a:outerShdw blurRad="38100" dist="38100" dir="2700000" algn="tl">
                    <a:srgbClr val="000000">
                      <a:alpha val="43137"/>
                    </a:srgbClr>
                  </a:outerShdw>
                </a:effectLst>
              </a:rPr>
              <a:t>                        </a:t>
            </a:r>
            <a:r>
              <a:rPr lang="en-US" sz="3200" dirty="0" err="1">
                <a:solidFill>
                  <a:schemeClr val="tx1"/>
                </a:solidFill>
                <a:effectLst>
                  <a:outerShdw blurRad="38100" dist="38100" dir="2700000" algn="tl">
                    <a:srgbClr val="000000">
                      <a:alpha val="43137"/>
                    </a:srgbClr>
                  </a:outerShdw>
                </a:effectLst>
              </a:rPr>
              <a:t>Aseel</a:t>
            </a:r>
            <a:r>
              <a:rPr lang="en-US" sz="3200" dirty="0">
                <a:solidFill>
                  <a:schemeClr val="tx1"/>
                </a:solidFill>
                <a:effectLst>
                  <a:outerShdw blurRad="38100" dist="38100" dir="2700000" algn="tl">
                    <a:srgbClr val="000000">
                      <a:alpha val="43137"/>
                    </a:srgbClr>
                  </a:outerShdw>
                </a:effectLst>
              </a:rPr>
              <a:t> </a:t>
            </a:r>
            <a:r>
              <a:rPr lang="en-US" sz="3200" dirty="0" err="1">
                <a:solidFill>
                  <a:schemeClr val="tx1"/>
                </a:solidFill>
                <a:effectLst>
                  <a:outerShdw blurRad="38100" dist="38100" dir="2700000" algn="tl">
                    <a:srgbClr val="000000">
                      <a:alpha val="43137"/>
                    </a:srgbClr>
                  </a:outerShdw>
                </a:effectLst>
              </a:rPr>
              <a:t>Darawseh</a:t>
            </a:r>
            <a:r>
              <a:rPr lang="en-US" sz="3200" dirty="0">
                <a:solidFill>
                  <a:schemeClr val="tx1"/>
                </a:solidFill>
                <a:effectLst>
                  <a:outerShdw blurRad="38100" dist="38100" dir="2700000" algn="tl">
                    <a:srgbClr val="000000">
                      <a:alpha val="43137"/>
                    </a:srgbClr>
                  </a:outerShdw>
                </a:effectLst>
              </a:rPr>
              <a:t> </a:t>
            </a:r>
          </a:p>
          <a:p>
            <a:endParaRPr lang="en-US" dirty="0">
              <a:solidFill>
                <a:schemeClr val="tx1"/>
              </a:solidFill>
            </a:endParaRPr>
          </a:p>
        </p:txBody>
      </p:sp>
      <p:sp>
        <p:nvSpPr>
          <p:cNvPr id="4" name="Slide Number Placeholder 3"/>
          <p:cNvSpPr>
            <a:spLocks noGrp="1"/>
          </p:cNvSpPr>
          <p:nvPr>
            <p:ph type="sldNum" sz="quarter" idx="12"/>
          </p:nvPr>
        </p:nvSpPr>
        <p:spPr/>
        <p:txBody>
          <a:bodyPr/>
          <a:lstStyle/>
          <a:p>
            <a:fld id="{6E2D2B3B-882E-40F3-A32F-6DD516915044}" type="slidenum">
              <a:rPr lang="en-US" smtClean="0"/>
              <a:pPr/>
              <a:t>1</a:t>
            </a:fld>
            <a:endParaRPr lang="en-US" dirty="0"/>
          </a:p>
        </p:txBody>
      </p:sp>
    </p:spTree>
    <p:extLst>
      <p:ext uri="{BB962C8B-B14F-4D97-AF65-F5344CB8AC3E}">
        <p14:creationId xmlns:p14="http://schemas.microsoft.com/office/powerpoint/2010/main" val="33288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b="1" dirty="0">
                <a:effectLst>
                  <a:outerShdw blurRad="38100" dist="38100" dir="2700000" algn="tl">
                    <a:srgbClr val="000000">
                      <a:alpha val="43137"/>
                    </a:srgbClr>
                  </a:outerShdw>
                </a:effectLst>
              </a:rPr>
              <a:t>Classification of amplifier </a:t>
            </a:r>
          </a:p>
        </p:txBody>
      </p:sp>
      <p:sp>
        <p:nvSpPr>
          <p:cNvPr id="3" name="عنصر نائب للمحتوى 2"/>
          <p:cNvSpPr>
            <a:spLocks noGrp="1"/>
          </p:cNvSpPr>
          <p:nvPr>
            <p:ph idx="1"/>
          </p:nvPr>
        </p:nvSpPr>
        <p:spPr/>
        <p:txBody>
          <a:bodyPr/>
          <a:lstStyle/>
          <a:p>
            <a:pPr algn="just">
              <a:buNone/>
            </a:pPr>
            <a:r>
              <a:rPr lang="en-US" dirty="0"/>
              <a:t>There are several types of amplifiers, categorized by their operation, application or characteristics. Some of them are:</a:t>
            </a:r>
            <a:endParaRPr lang="ar-JO" dirty="0"/>
          </a:p>
          <a:p>
            <a:r>
              <a:rPr lang="en-US" dirty="0"/>
              <a:t>Transistor Amplifiers.</a:t>
            </a:r>
            <a:br>
              <a:rPr lang="ar-JO" dirty="0"/>
            </a:br>
            <a:endParaRPr lang="en-US" dirty="0"/>
          </a:p>
          <a:p>
            <a:r>
              <a:rPr lang="en-US" dirty="0"/>
              <a:t>Power Amplifiers.</a:t>
            </a:r>
            <a:br>
              <a:rPr lang="ar-JO" dirty="0"/>
            </a:br>
            <a:endParaRPr lang="en-US" dirty="0"/>
          </a:p>
          <a:p>
            <a:r>
              <a:rPr lang="en-US" dirty="0"/>
              <a:t>Differential Amplifiers.</a:t>
            </a:r>
            <a:br>
              <a:rPr lang="ar-JO" dirty="0"/>
            </a:br>
            <a:endParaRPr lang="en-US" dirty="0"/>
          </a:p>
          <a:p>
            <a:r>
              <a:rPr lang="en-US" dirty="0"/>
              <a:t>operational Amplifiers.</a:t>
            </a:r>
            <a:br>
              <a:rPr lang="ar-JO" dirty="0"/>
            </a:br>
            <a:endParaRPr lang="en-US" dirty="0"/>
          </a:p>
          <a:p>
            <a:r>
              <a:rPr lang="en-US" b="1" dirty="0"/>
              <a:t> </a:t>
            </a:r>
            <a:r>
              <a:rPr lang="en-US" dirty="0"/>
              <a:t>valve (or) Vacuum Amplifiers.</a:t>
            </a:r>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0263" y="1084535"/>
            <a:ext cx="7620000" cy="1143000"/>
          </a:xfrm>
        </p:spPr>
        <p:txBody>
          <a:bodyPr/>
          <a:lstStyle/>
          <a:p>
            <a:r>
              <a:rPr lang="en-US" sz="3600" b="1" dirty="0">
                <a:effectLst>
                  <a:outerShdw blurRad="38100" dist="38100" dir="2700000" algn="tl">
                    <a:srgbClr val="000000">
                      <a:alpha val="43137"/>
                    </a:srgbClr>
                  </a:outerShdw>
                </a:effectLst>
              </a:rPr>
              <a:t>Microwave transistor amplifier</a:t>
            </a:r>
            <a:br>
              <a:rPr lang="en-US" sz="3600" dirty="0"/>
            </a:br>
            <a:r>
              <a:rPr lang="en-US" sz="3600" dirty="0"/>
              <a:t> </a:t>
            </a:r>
            <a:r>
              <a:rPr lang="en-US" sz="2000" dirty="0">
                <a:solidFill>
                  <a:schemeClr val="tx1"/>
                </a:solidFill>
              </a:rPr>
              <a:t>The achievable gain for a single stage was 9.107dB and this is good since the desired gain from the whole amplifier is 20 dB </a:t>
            </a:r>
            <a:r>
              <a:rPr lang="en-US" sz="3600" dirty="0"/>
              <a:t>.</a:t>
            </a:r>
            <a:br>
              <a:rPr lang="en-US" sz="3600" dirty="0"/>
            </a:br>
            <a:endParaRPr lang="en-US" sz="3600" dirty="0"/>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11</a:t>
            </a:fld>
            <a:endParaRPr lang="en-US"/>
          </a:p>
        </p:txBody>
      </p:sp>
      <p:pic>
        <p:nvPicPr>
          <p:cNvPr id="5" name="عنصر نائب للمحتوى 4"/>
          <p:cNvPicPr>
            <a:picLocks noGrp="1"/>
          </p:cNvPicPr>
          <p:nvPr>
            <p:ph idx="1"/>
          </p:nvPr>
        </p:nvPicPr>
        <p:blipFill>
          <a:blip r:embed="rId2" cstate="print"/>
          <a:srcRect/>
          <a:stretch>
            <a:fillRect/>
          </a:stretch>
        </p:blipFill>
        <p:spPr bwMode="auto">
          <a:xfrm>
            <a:off x="508907" y="2521133"/>
            <a:ext cx="6884670" cy="293914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0263" y="405267"/>
            <a:ext cx="7620000" cy="1143000"/>
          </a:xfrm>
        </p:spPr>
        <p:txBody>
          <a:bodyPr/>
          <a:lstStyle/>
          <a:p>
            <a:r>
              <a:rPr lang="en-US" b="1" dirty="0">
                <a:effectLst>
                  <a:outerShdw blurRad="38100" dist="38100" dir="2700000" algn="tl">
                    <a:srgbClr val="000000">
                      <a:alpha val="43137"/>
                    </a:srgbClr>
                  </a:outerShdw>
                </a:effectLst>
              </a:rPr>
              <a:t>conclusion</a:t>
            </a:r>
          </a:p>
        </p:txBody>
      </p:sp>
      <p:sp>
        <p:nvSpPr>
          <p:cNvPr id="3" name="عنصر نائب للمحتوى 2"/>
          <p:cNvSpPr>
            <a:spLocks noGrp="1"/>
          </p:cNvSpPr>
          <p:nvPr>
            <p:ph idx="1"/>
          </p:nvPr>
        </p:nvSpPr>
        <p:spPr>
          <a:xfrm>
            <a:off x="287383" y="1704703"/>
            <a:ext cx="7620000" cy="4800600"/>
          </a:xfrm>
        </p:spPr>
        <p:txBody>
          <a:bodyPr/>
          <a:lstStyle/>
          <a:p>
            <a:pPr algn="just">
              <a:buNone/>
            </a:pPr>
            <a:r>
              <a:rPr lang="en-US" dirty="0"/>
              <a:t>   The design and simulation of Local Oscillator and Microwave Transistor Amplifier was done in this part of the project. The design and simulation of these circuits was done by ADS.</a:t>
            </a:r>
          </a:p>
          <a:p>
            <a:pPr algn="just">
              <a:buNone/>
            </a:pPr>
            <a:endParaRPr lang="en-US" dirty="0"/>
          </a:p>
          <a:p>
            <a:pPr algn="just">
              <a:buNone/>
            </a:pPr>
            <a:r>
              <a:rPr lang="en-US" dirty="0"/>
              <a:t>   The amplifier was designed at F=2Ghz and with  a sufficient gain in order to  amplify the signal generated by the LO at F= 2GHz before it enters the double balanced mixer which shift the signal to a lower frequency equal to 450MHz and this frequency lies on the TV band.</a:t>
            </a:r>
          </a:p>
          <a:p>
            <a:endParaRPr lang="en-US" dirty="0"/>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effectLst>
                  <a:outerShdw blurRad="38100" dist="38100" dir="2700000" algn="tl">
                    <a:srgbClr val="000000">
                      <a:alpha val="43137"/>
                    </a:srgbClr>
                  </a:outerShdw>
                </a:effectLst>
              </a:rPr>
              <a:t>Future work</a:t>
            </a:r>
          </a:p>
        </p:txBody>
      </p:sp>
      <p:sp>
        <p:nvSpPr>
          <p:cNvPr id="3" name="عنصر نائب للمحتوى 2"/>
          <p:cNvSpPr>
            <a:spLocks noGrp="1"/>
          </p:cNvSpPr>
          <p:nvPr>
            <p:ph idx="1"/>
          </p:nvPr>
        </p:nvSpPr>
        <p:spPr/>
        <p:txBody>
          <a:bodyPr/>
          <a:lstStyle/>
          <a:p>
            <a:pPr lvl="0"/>
            <a:r>
              <a:rPr lang="en-US" dirty="0"/>
              <a:t>Implement the LO and the amplifier and do measurements for both.</a:t>
            </a:r>
            <a:br>
              <a:rPr lang="en-US" dirty="0"/>
            </a:br>
            <a:endParaRPr lang="en-US" dirty="0"/>
          </a:p>
          <a:p>
            <a:pPr lvl="0"/>
            <a:r>
              <a:rPr lang="en-US" dirty="0"/>
              <a:t> Complete the double balanced mixer which was implemented by a group in  An-</a:t>
            </a:r>
            <a:r>
              <a:rPr lang="en-US" dirty="0" err="1"/>
              <a:t>Najah</a:t>
            </a:r>
            <a:r>
              <a:rPr lang="en-US" dirty="0"/>
              <a:t> National University in their graduation project (DOUBLE BALNCE MIXER) and not completed.</a:t>
            </a:r>
          </a:p>
          <a:p>
            <a:pPr lvl="0">
              <a:buNone/>
            </a:pPr>
            <a:endParaRPr lang="en-US" dirty="0"/>
          </a:p>
          <a:p>
            <a:pPr lvl="0"/>
            <a:r>
              <a:rPr lang="en-US" dirty="0"/>
              <a:t>Build a chip contain all of these component LO, Amplifier, Double Balance Mixer.</a:t>
            </a:r>
          </a:p>
          <a:p>
            <a:pPr lvl="0">
              <a:buNone/>
            </a:pPr>
            <a:endParaRPr lang="en-US" dirty="0"/>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6E2D2B3B-882E-40F3-A32F-6DD516915044}" type="slidenum">
              <a:rPr lang="en-US" smtClean="0"/>
              <a:pPr/>
              <a:t>14</a:t>
            </a:fld>
            <a:endParaRPr lang="en-US"/>
          </a:p>
        </p:txBody>
      </p:sp>
      <p:pic>
        <p:nvPicPr>
          <p:cNvPr id="3078" name="Picture 6"/>
          <p:cNvPicPr>
            <a:picLocks noGrp="1" noChangeAspect="1" noChangeArrowheads="1"/>
          </p:cNvPicPr>
          <p:nvPr>
            <p:ph idx="1"/>
          </p:nvPr>
        </p:nvPicPr>
        <p:blipFill>
          <a:blip r:embed="rId2" cstate="print"/>
          <a:srcRect/>
          <a:stretch>
            <a:fillRect/>
          </a:stretch>
        </p:blipFill>
        <p:spPr bwMode="auto">
          <a:xfrm>
            <a:off x="300038" y="1372717"/>
            <a:ext cx="7620000" cy="421818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B6A4-267F-4A38-808A-B87F57977A18}"/>
              </a:ext>
            </a:extLst>
          </p:cNvPr>
          <p:cNvSpPr>
            <a:spLocks noGrp="1"/>
          </p:cNvSpPr>
          <p:nvPr>
            <p:ph type="title"/>
          </p:nvPr>
        </p:nvSpPr>
        <p:spPr/>
        <p:txBody>
          <a:bodyPr/>
          <a:lstStyle/>
          <a:p>
            <a:r>
              <a:rPr lang="en-US" sz="4400" b="1" i="1" spc="0" dirty="0">
                <a:effectLst>
                  <a:outerShdw blurRad="38100" dist="38100" dir="2700000" algn="tl">
                    <a:srgbClr val="000000">
                      <a:alpha val="43137"/>
                    </a:srgbClr>
                  </a:outerShdw>
                </a:effectLst>
              </a:rPr>
              <a:t>OUTLINES</a:t>
            </a:r>
          </a:p>
        </p:txBody>
      </p:sp>
      <p:sp>
        <p:nvSpPr>
          <p:cNvPr id="3" name="Content Placeholder 2">
            <a:extLst>
              <a:ext uri="{FF2B5EF4-FFF2-40B4-BE49-F238E27FC236}">
                <a16:creationId xmlns:a16="http://schemas.microsoft.com/office/drawing/2014/main" id="{287D29A7-CD8C-4D5C-8D01-EBF23D3BEA5E}"/>
              </a:ext>
            </a:extLst>
          </p:cNvPr>
          <p:cNvSpPr>
            <a:spLocks noGrp="1"/>
          </p:cNvSpPr>
          <p:nvPr>
            <p:ph idx="1"/>
          </p:nvPr>
        </p:nvSpPr>
        <p:spPr/>
        <p:txBody>
          <a:bodyPr>
            <a:normAutofit/>
          </a:bodyPr>
          <a:lstStyle/>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Objectives</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Importance of work</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IOTV</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Problems of old oscillator design</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New Oscillator design</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Microwave transistor amplifier</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Conclusion</a:t>
            </a:r>
          </a:p>
          <a:p>
            <a:pPr algn="just">
              <a:buClr>
                <a:schemeClr val="tx1"/>
              </a:buClr>
              <a:buFont typeface="Wingdings" panose="05000000000000000000" pitchFamily="2" charset="2"/>
              <a:buChar char="q"/>
            </a:pPr>
            <a:r>
              <a:rPr lang="en-US" sz="2800" dirty="0">
                <a:effectLst>
                  <a:outerShdw blurRad="38100" dist="38100" dir="2700000" algn="tl">
                    <a:srgbClr val="000000">
                      <a:alpha val="43137"/>
                    </a:srgbClr>
                  </a:outerShdw>
                </a:effectLst>
              </a:rPr>
              <a:t>  Future work</a:t>
            </a:r>
          </a:p>
          <a:p>
            <a:pPr marL="114300" indent="0" algn="just">
              <a:buClr>
                <a:schemeClr val="tx1"/>
              </a:buClr>
              <a:buNone/>
            </a:pPr>
            <a:endParaRPr lang="en-US" sz="2800" dirty="0"/>
          </a:p>
          <a:p>
            <a:pPr marL="114300" indent="0">
              <a:buClr>
                <a:schemeClr val="tx1"/>
              </a:buClr>
              <a:buSzPct val="103000"/>
              <a:buNone/>
            </a:pPr>
            <a:endParaRPr lang="en-US" dirty="0"/>
          </a:p>
        </p:txBody>
      </p:sp>
      <p:sp>
        <p:nvSpPr>
          <p:cNvPr id="4" name="Slide Number Placeholder 3">
            <a:extLst>
              <a:ext uri="{FF2B5EF4-FFF2-40B4-BE49-F238E27FC236}">
                <a16:creationId xmlns:a16="http://schemas.microsoft.com/office/drawing/2014/main" id="{F5F89008-16F5-4D9F-8B83-01F78D43451A}"/>
              </a:ext>
            </a:extLst>
          </p:cNvPr>
          <p:cNvSpPr>
            <a:spLocks noGrp="1"/>
          </p:cNvSpPr>
          <p:nvPr>
            <p:ph type="sldNum" sz="quarter" idx="12"/>
          </p:nvPr>
        </p:nvSpPr>
        <p:spPr/>
        <p:txBody>
          <a:bodyPr/>
          <a:lstStyle/>
          <a:p>
            <a:fld id="{6E2D2B3B-882E-40F3-A32F-6DD516915044}" type="slidenum">
              <a:rPr lang="en-US" smtClean="0"/>
              <a:pPr/>
              <a:t>2</a:t>
            </a:fld>
            <a:endParaRPr lang="en-US"/>
          </a:p>
        </p:txBody>
      </p:sp>
    </p:spTree>
    <p:extLst>
      <p:ext uri="{BB962C8B-B14F-4D97-AF65-F5344CB8AC3E}">
        <p14:creationId xmlns:p14="http://schemas.microsoft.com/office/powerpoint/2010/main" val="61543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8A2E6-635B-4101-9158-259D781F3950}"/>
              </a:ext>
            </a:extLst>
          </p:cNvPr>
          <p:cNvSpPr>
            <a:spLocks noGrp="1"/>
          </p:cNvSpPr>
          <p:nvPr>
            <p:ph type="title"/>
          </p:nvPr>
        </p:nvSpPr>
        <p:spPr/>
        <p:txBody>
          <a:bodyPr/>
          <a:lstStyle/>
          <a:p>
            <a:br>
              <a:rPr lang="ar-SA" sz="4400" b="1" i="1" spc="0" dirty="0">
                <a:solidFill>
                  <a:schemeClr val="tx1"/>
                </a:solidFill>
                <a:effectLst>
                  <a:outerShdw blurRad="38100" dist="38100" dir="2700000" algn="tl">
                    <a:srgbClr val="000000">
                      <a:alpha val="43137"/>
                    </a:srgbClr>
                  </a:outerShdw>
                </a:effectLst>
              </a:rPr>
            </a:br>
            <a:r>
              <a:rPr lang="en-US" sz="4400" b="1" i="1" spc="0" dirty="0">
                <a:effectLst>
                  <a:outerShdw blurRad="38100" dist="38100" dir="2700000" algn="tl">
                    <a:srgbClr val="000000">
                      <a:alpha val="43137"/>
                    </a:srgbClr>
                  </a:outerShdw>
                </a:effectLst>
              </a:rPr>
              <a:t>Objectives</a:t>
            </a:r>
            <a:br>
              <a:rPr lang="en-US" sz="4800" i="1" spc="0" dirty="0">
                <a:solidFill>
                  <a:schemeClr val="tx1"/>
                </a:solidFill>
                <a:effectLst>
                  <a:outerShdw blurRad="38100" dist="38100" dir="2700000" algn="tl">
                    <a:srgbClr val="000000">
                      <a:alpha val="43137"/>
                    </a:srgbClr>
                  </a:outerShdw>
                </a:effectLst>
              </a:rPr>
            </a:br>
            <a:endParaRPr lang="en-US" spc="0" dirty="0"/>
          </a:p>
        </p:txBody>
      </p:sp>
      <p:sp>
        <p:nvSpPr>
          <p:cNvPr id="3" name="Content Placeholder 2">
            <a:extLst>
              <a:ext uri="{FF2B5EF4-FFF2-40B4-BE49-F238E27FC236}">
                <a16:creationId xmlns:a16="http://schemas.microsoft.com/office/drawing/2014/main" id="{F9F5C873-B50E-4DEA-A4B1-77173BA75B32}"/>
              </a:ext>
            </a:extLst>
          </p:cNvPr>
          <p:cNvSpPr>
            <a:spLocks noGrp="1"/>
          </p:cNvSpPr>
          <p:nvPr>
            <p:ph idx="1"/>
          </p:nvPr>
        </p:nvSpPr>
        <p:spPr>
          <a:xfrm>
            <a:off x="457199" y="1232452"/>
            <a:ext cx="7851914" cy="5350910"/>
          </a:xfrm>
        </p:spPr>
        <p:txBody>
          <a:bodyPr/>
          <a:lstStyle/>
          <a:p>
            <a:pPr algn="just">
              <a:buClr>
                <a:schemeClr val="tx1"/>
              </a:buClr>
              <a:buFont typeface="Wingdings" panose="05000000000000000000" pitchFamily="2" charset="2"/>
              <a:buChar char="q"/>
            </a:pPr>
            <a:endParaRPr lang="ar-SA" sz="3200" dirty="0">
              <a:effectLst>
                <a:outerShdw blurRad="38100" dist="38100" dir="2700000" algn="tl">
                  <a:srgbClr val="000000">
                    <a:alpha val="43137"/>
                  </a:srgbClr>
                </a:outerShdw>
              </a:effectLst>
            </a:endParaRPr>
          </a:p>
          <a:p>
            <a:pPr algn="just">
              <a:buClr>
                <a:schemeClr val="tx1"/>
              </a:buClr>
              <a:buFont typeface="Wingdings" panose="05000000000000000000" pitchFamily="2" charset="2"/>
              <a:buChar char="q"/>
            </a:pPr>
            <a:r>
              <a:rPr lang="en-US" sz="3200" dirty="0">
                <a:effectLst>
                  <a:outerShdw blurRad="38100" dist="38100" dir="2700000" algn="tl">
                    <a:srgbClr val="000000">
                      <a:alpha val="43137"/>
                    </a:srgbClr>
                  </a:outerShdw>
                </a:effectLst>
              </a:rPr>
              <a:t> </a:t>
            </a:r>
            <a:r>
              <a:rPr lang="en-US" sz="3200" dirty="0">
                <a:cs typeface="Calibri Light" panose="020F0302020204030204" pitchFamily="34" charset="0"/>
              </a:rPr>
              <a:t>Redesign of  local oscillator </a:t>
            </a:r>
            <a:r>
              <a:rPr lang="ar-SA" sz="3200" dirty="0">
                <a:cs typeface="Calibri Light" panose="020F0302020204030204" pitchFamily="34" charset="0"/>
              </a:rPr>
              <a:t> </a:t>
            </a:r>
            <a:endParaRPr lang="en-US" sz="3200" dirty="0">
              <a:cs typeface="Calibri Light" panose="020F0302020204030204" pitchFamily="34" charset="0"/>
            </a:endParaRPr>
          </a:p>
          <a:p>
            <a:pPr marL="114300" indent="0" algn="just">
              <a:buClr>
                <a:schemeClr val="tx1"/>
              </a:buClr>
              <a:buNone/>
            </a:pPr>
            <a:endParaRPr lang="en-US" sz="3200" dirty="0">
              <a:latin typeface="Calibri Light" panose="020F0302020204030204" pitchFamily="34" charset="0"/>
              <a:cs typeface="Calibri Light" panose="020F0302020204030204" pitchFamily="34" charset="0"/>
            </a:endParaRPr>
          </a:p>
          <a:p>
            <a:pPr algn="just">
              <a:buClr>
                <a:schemeClr val="tx1"/>
              </a:buClr>
              <a:buFont typeface="Wingdings" panose="05000000000000000000" pitchFamily="2" charset="2"/>
              <a:buChar char="q"/>
            </a:pPr>
            <a:r>
              <a:rPr lang="en-US" sz="3200" dirty="0">
                <a:latin typeface="Calibri Light" panose="020F0302020204030204" pitchFamily="34" charset="0"/>
                <a:cs typeface="Calibri Light" panose="020F0302020204030204" pitchFamily="34" charset="0"/>
              </a:rPr>
              <a:t> </a:t>
            </a:r>
            <a:r>
              <a:rPr lang="en-US" sz="3200" dirty="0">
                <a:cs typeface="Calibri Light" panose="020F0302020204030204" pitchFamily="34" charset="0"/>
              </a:rPr>
              <a:t>Design a transistor microwave amplifier </a:t>
            </a:r>
          </a:p>
          <a:p>
            <a:pPr algn="just">
              <a:buClr>
                <a:schemeClr val="tx1"/>
              </a:buClr>
              <a:buFont typeface="Wingdings" panose="05000000000000000000" pitchFamily="2" charset="2"/>
              <a:buChar char="q"/>
            </a:pPr>
            <a:endParaRPr lang="en-US" sz="3200" dirty="0">
              <a:cs typeface="Calibri Light" panose="020F0302020204030204" pitchFamily="34" charset="0"/>
            </a:endParaRPr>
          </a:p>
          <a:p>
            <a:pPr algn="just">
              <a:buClr>
                <a:schemeClr val="tx1"/>
              </a:buClr>
              <a:buFont typeface="Wingdings" panose="05000000000000000000" pitchFamily="2" charset="2"/>
              <a:buChar char="q"/>
            </a:pPr>
            <a:r>
              <a:rPr lang="ar-SA" sz="3200" dirty="0">
                <a:cs typeface="Calibri Light" panose="020F0302020204030204" pitchFamily="34" charset="0"/>
              </a:rPr>
              <a:t> </a:t>
            </a:r>
            <a:r>
              <a:rPr lang="en-US" sz="3200" dirty="0"/>
              <a:t>exploit unused TV band</a:t>
            </a:r>
            <a:endParaRPr lang="ar-SA" sz="3200" dirty="0">
              <a:cs typeface="Calibri Light" panose="020F0302020204030204" pitchFamily="34" charset="0"/>
            </a:endParaRPr>
          </a:p>
        </p:txBody>
      </p:sp>
      <p:sp>
        <p:nvSpPr>
          <p:cNvPr id="4" name="Slide Number Placeholder 3">
            <a:extLst>
              <a:ext uri="{FF2B5EF4-FFF2-40B4-BE49-F238E27FC236}">
                <a16:creationId xmlns:a16="http://schemas.microsoft.com/office/drawing/2014/main" id="{4E7C1BE3-D883-46E3-BDB5-26637F0E33CB}"/>
              </a:ext>
            </a:extLst>
          </p:cNvPr>
          <p:cNvSpPr>
            <a:spLocks noGrp="1"/>
          </p:cNvSpPr>
          <p:nvPr>
            <p:ph type="sldNum" sz="quarter" idx="12"/>
          </p:nvPr>
        </p:nvSpPr>
        <p:spPr/>
        <p:txBody>
          <a:bodyPr/>
          <a:lstStyle/>
          <a:p>
            <a:fld id="{6E2D2B3B-882E-40F3-A32F-6DD516915044}" type="slidenum">
              <a:rPr lang="en-US" smtClean="0"/>
              <a:pPr/>
              <a:t>3</a:t>
            </a:fld>
            <a:endParaRPr lang="en-US"/>
          </a:p>
        </p:txBody>
      </p:sp>
    </p:spTree>
    <p:extLst>
      <p:ext uri="{BB962C8B-B14F-4D97-AF65-F5344CB8AC3E}">
        <p14:creationId xmlns:p14="http://schemas.microsoft.com/office/powerpoint/2010/main" val="7260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832B2-580A-4F51-8BF0-E71E92B8202F}"/>
              </a:ext>
            </a:extLst>
          </p:cNvPr>
          <p:cNvSpPr>
            <a:spLocks noGrp="1"/>
          </p:cNvSpPr>
          <p:nvPr>
            <p:ph type="title"/>
          </p:nvPr>
        </p:nvSpPr>
        <p:spPr/>
        <p:txBody>
          <a:bodyPr/>
          <a:lstStyle/>
          <a:p>
            <a:br>
              <a:rPr lang="ar-SA" sz="4400" b="1" dirty="0">
                <a:effectLst>
                  <a:outerShdw blurRad="38100" dist="38100" dir="2700000" algn="tl">
                    <a:srgbClr val="000000">
                      <a:alpha val="43137"/>
                    </a:srgbClr>
                  </a:outerShdw>
                </a:effectLst>
              </a:rPr>
            </a:br>
            <a:r>
              <a:rPr lang="en-US" sz="4400" b="1" dirty="0">
                <a:effectLst>
                  <a:outerShdw blurRad="38100" dist="38100" dir="2700000" algn="tl">
                    <a:srgbClr val="000000">
                      <a:alpha val="43137"/>
                    </a:srgbClr>
                  </a:outerShdw>
                </a:effectLst>
              </a:rPr>
              <a:t>Importance of work</a:t>
            </a:r>
            <a:br>
              <a:rPr lang="en-US" sz="4400" b="1" dirty="0">
                <a:effectLst>
                  <a:outerShdw blurRad="38100" dist="38100" dir="2700000" algn="tl">
                    <a:srgbClr val="000000">
                      <a:alpha val="43137"/>
                    </a:srgbClr>
                  </a:outerShdw>
                </a:effectLst>
              </a:rPr>
            </a:br>
            <a:endParaRPr lang="en-US" sz="4400" b="1"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7ECFE22B-F123-4451-9978-46D64FF2A0EF}"/>
              </a:ext>
            </a:extLst>
          </p:cNvPr>
          <p:cNvSpPr>
            <a:spLocks noGrp="1"/>
          </p:cNvSpPr>
          <p:nvPr>
            <p:ph idx="1"/>
          </p:nvPr>
        </p:nvSpPr>
        <p:spPr/>
        <p:txBody>
          <a:bodyPr/>
          <a:lstStyle/>
          <a:p>
            <a:pPr algn="just">
              <a:buClr>
                <a:schemeClr val="tx1"/>
              </a:buClr>
              <a:buFont typeface="Wingdings" panose="05000000000000000000" pitchFamily="2" charset="2"/>
              <a:buChar char="q"/>
            </a:pPr>
            <a:r>
              <a:rPr lang="en-US" dirty="0">
                <a:solidFill>
                  <a:prstClr val="black"/>
                </a:solidFill>
              </a:rPr>
              <a:t>The importance of this work come from that 2.4 GHz which is free band frequency used for WIFI, Bluetooth, Zigbee,… etc. This frequency  really crowded and the coverage area doesn't exceeds some meters, so We would like to utilize the unused TV band spectrum band from 400 to 800 MHz So we could provide broadband internet services to rural areas.</a:t>
            </a:r>
          </a:p>
          <a:p>
            <a:pPr marL="114300" lvl="0" indent="0" algn="just">
              <a:buClr>
                <a:schemeClr val="tx1"/>
              </a:buClr>
              <a:buNone/>
            </a:pPr>
            <a:endParaRPr lang="en-US" dirty="0"/>
          </a:p>
          <a:p>
            <a:endParaRPr lang="en-US" dirty="0"/>
          </a:p>
        </p:txBody>
      </p:sp>
      <p:sp>
        <p:nvSpPr>
          <p:cNvPr id="4" name="Slide Number Placeholder 3">
            <a:extLst>
              <a:ext uri="{FF2B5EF4-FFF2-40B4-BE49-F238E27FC236}">
                <a16:creationId xmlns:a16="http://schemas.microsoft.com/office/drawing/2014/main" id="{753DCC4F-A33A-46FA-8763-3041FAC67739}"/>
              </a:ext>
            </a:extLst>
          </p:cNvPr>
          <p:cNvSpPr>
            <a:spLocks noGrp="1"/>
          </p:cNvSpPr>
          <p:nvPr>
            <p:ph type="sldNum" sz="quarter" idx="12"/>
          </p:nvPr>
        </p:nvSpPr>
        <p:spPr/>
        <p:txBody>
          <a:bodyPr/>
          <a:lstStyle/>
          <a:p>
            <a:fld id="{6E2D2B3B-882E-40F3-A32F-6DD516915044}" type="slidenum">
              <a:rPr lang="en-US" smtClean="0"/>
              <a:pPr/>
              <a:t>4</a:t>
            </a:fld>
            <a:endParaRPr lang="en-US"/>
          </a:p>
        </p:txBody>
      </p:sp>
    </p:spTree>
    <p:extLst>
      <p:ext uri="{BB962C8B-B14F-4D97-AF65-F5344CB8AC3E}">
        <p14:creationId xmlns:p14="http://schemas.microsoft.com/office/powerpoint/2010/main" val="1988070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0263" y="888592"/>
            <a:ext cx="7620000" cy="1143000"/>
          </a:xfrm>
        </p:spPr>
        <p:txBody>
          <a:bodyPr/>
          <a:lstStyle/>
          <a:p>
            <a:r>
              <a:rPr lang="en-US" sz="4400" b="1" dirty="0">
                <a:effectLst>
                  <a:outerShdw blurRad="38100" dist="38100" dir="2700000" algn="tl">
                    <a:srgbClr val="000000">
                      <a:alpha val="43137"/>
                    </a:srgbClr>
                  </a:outerShdw>
                </a:effectLst>
              </a:rPr>
              <a:t>IOTV</a:t>
            </a:r>
            <a:br>
              <a:rPr lang="en-US" sz="2000" dirty="0"/>
            </a:br>
            <a:r>
              <a:rPr lang="en-US" sz="2000" dirty="0"/>
              <a:t>IOTV: Is a project aims to transfer the Wi-Fi signals over the TV band instead of 2.54 GHz ISM band based on </a:t>
            </a:r>
            <a:r>
              <a:rPr lang="en-US" sz="2000" dirty="0">
                <a:solidFill>
                  <a:srgbClr val="FF0000"/>
                </a:solidFill>
              </a:rPr>
              <a:t>Cognitive Radio </a:t>
            </a:r>
            <a:r>
              <a:rPr lang="en-US" sz="2000" dirty="0"/>
              <a:t>technique, and utilizing the </a:t>
            </a:r>
            <a:r>
              <a:rPr lang="en-US" sz="2000" dirty="0">
                <a:solidFill>
                  <a:srgbClr val="FF0000"/>
                </a:solidFill>
              </a:rPr>
              <a:t>white space</a:t>
            </a:r>
            <a:r>
              <a:rPr lang="en-US" sz="2000" dirty="0"/>
              <a:t>. In order to cover </a:t>
            </a:r>
            <a:r>
              <a:rPr lang="en-US" sz="2000" dirty="0">
                <a:solidFill>
                  <a:srgbClr val="0070C0"/>
                </a:solidFill>
              </a:rPr>
              <a:t>rural</a:t>
            </a:r>
            <a:r>
              <a:rPr lang="en-US" sz="2000" dirty="0"/>
              <a:t> and </a:t>
            </a:r>
            <a:r>
              <a:rPr lang="en-US" sz="2000" dirty="0">
                <a:solidFill>
                  <a:srgbClr val="0070C0"/>
                </a:solidFill>
              </a:rPr>
              <a:t>remote</a:t>
            </a:r>
            <a:r>
              <a:rPr lang="en-US" sz="2000" dirty="0"/>
              <a:t> areas. </a:t>
            </a:r>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5</a:t>
            </a:fld>
            <a:endParaRPr lang="en-US"/>
          </a:p>
        </p:txBody>
      </p:sp>
      <p:pic>
        <p:nvPicPr>
          <p:cNvPr id="2051" name="Picture 3"/>
          <p:cNvPicPr>
            <a:picLocks noGrp="1" noChangeAspect="1" noChangeArrowheads="1"/>
          </p:cNvPicPr>
          <p:nvPr>
            <p:ph idx="1"/>
          </p:nvPr>
        </p:nvPicPr>
        <p:blipFill>
          <a:blip r:embed="rId2" cstate="print"/>
          <a:srcRect/>
          <a:stretch>
            <a:fillRect/>
          </a:stretch>
        </p:blipFill>
        <p:spPr bwMode="auto">
          <a:xfrm>
            <a:off x="561703" y="2513103"/>
            <a:ext cx="7161712" cy="271204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3326" y="1436914"/>
            <a:ext cx="7620000" cy="999626"/>
          </a:xfrm>
        </p:spPr>
        <p:txBody>
          <a:bodyPr/>
          <a:lstStyle/>
          <a:p>
            <a:r>
              <a:rPr lang="en-US" sz="4400" b="1" dirty="0">
                <a:effectLst>
                  <a:outerShdw blurRad="38100" dist="38100" dir="2700000" algn="tl">
                    <a:srgbClr val="000000">
                      <a:alpha val="43137"/>
                    </a:srgbClr>
                  </a:outerShdw>
                </a:effectLst>
              </a:rPr>
              <a:t>IOTV</a:t>
            </a:r>
            <a:br>
              <a:rPr lang="en-US" dirty="0"/>
            </a:br>
            <a:r>
              <a:rPr lang="en-US" sz="2000" dirty="0"/>
              <a:t>Down frequency converter circuit for  downshift WIFI frequency[2.45 GHz]  into TV frequency band  [400-800]MHz  .</a:t>
            </a:r>
            <a:br>
              <a:rPr lang="en-US" dirty="0"/>
            </a:br>
            <a:endParaRPr lang="en-US" dirty="0"/>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6</a:t>
            </a:fld>
            <a:endParaRPr lang="en-US"/>
          </a:p>
        </p:txBody>
      </p:sp>
      <p:pic>
        <p:nvPicPr>
          <p:cNvPr id="5" name="عنصر نائب للمحتوى 4"/>
          <p:cNvPicPr>
            <a:picLocks noGrp="1"/>
          </p:cNvPicPr>
          <p:nvPr>
            <p:ph idx="1"/>
          </p:nvPr>
        </p:nvPicPr>
        <p:blipFill>
          <a:blip r:embed="rId2" cstate="print"/>
          <a:srcRect/>
          <a:stretch>
            <a:fillRect/>
          </a:stretch>
        </p:blipFill>
        <p:spPr bwMode="auto">
          <a:xfrm>
            <a:off x="1293223" y="2710678"/>
            <a:ext cx="5773783" cy="333742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1A80D-28D7-4558-B6A2-0449701221D3}"/>
              </a:ext>
            </a:extLst>
          </p:cNvPr>
          <p:cNvSpPr>
            <a:spLocks noGrp="1"/>
          </p:cNvSpPr>
          <p:nvPr>
            <p:ph type="title"/>
          </p:nvPr>
        </p:nvSpPr>
        <p:spPr>
          <a:xfrm>
            <a:off x="457200" y="248134"/>
            <a:ext cx="7620000" cy="1143000"/>
          </a:xfrm>
        </p:spPr>
        <p:txBody>
          <a:bodyPr/>
          <a:lstStyle/>
          <a:p>
            <a:br>
              <a:rPr lang="ar-SA" sz="4800" dirty="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New Oscillator design</a:t>
            </a:r>
            <a:br>
              <a:rPr lang="en-US" sz="4800" dirty="0">
                <a:effectLst>
                  <a:outerShdw blurRad="38100" dist="38100" dir="2700000" algn="tl">
                    <a:srgbClr val="000000">
                      <a:alpha val="43137"/>
                    </a:srgbClr>
                  </a:outerShdw>
                </a:effectLst>
              </a:rPr>
            </a:br>
            <a:endParaRPr lang="en-US" dirty="0"/>
          </a:p>
        </p:txBody>
      </p:sp>
      <p:sp>
        <p:nvSpPr>
          <p:cNvPr id="3" name="Content Placeholder 2">
            <a:extLst>
              <a:ext uri="{FF2B5EF4-FFF2-40B4-BE49-F238E27FC236}">
                <a16:creationId xmlns:a16="http://schemas.microsoft.com/office/drawing/2014/main" id="{F1B6C242-AB9A-4CEB-A23F-487A41398D4B}"/>
              </a:ext>
            </a:extLst>
          </p:cNvPr>
          <p:cNvSpPr>
            <a:spLocks noGrp="1"/>
          </p:cNvSpPr>
          <p:nvPr>
            <p:ph idx="1"/>
          </p:nvPr>
        </p:nvSpPr>
        <p:spPr/>
        <p:txBody>
          <a:bodyPr/>
          <a:lstStyle/>
          <a:p>
            <a:pPr>
              <a:buFont typeface="Wingdings" panose="05000000000000000000" pitchFamily="2" charset="2"/>
              <a:buChar char="q"/>
            </a:pPr>
            <a:r>
              <a:rPr lang="en-US" dirty="0"/>
              <a:t> New oscillator design satisfied the 2GHz resonance frequency and improved stability by using varactor diode.</a:t>
            </a:r>
          </a:p>
          <a:p>
            <a:pPr marL="114300" indent="0">
              <a:buNone/>
            </a:pPr>
            <a:endParaRPr lang="en-US" dirty="0"/>
          </a:p>
          <a:p>
            <a:pPr marL="114300" indent="0">
              <a:buNone/>
            </a:pPr>
            <a:r>
              <a:rPr lang="en-US" dirty="0"/>
              <a:t> </a:t>
            </a:r>
          </a:p>
        </p:txBody>
      </p:sp>
      <p:sp>
        <p:nvSpPr>
          <p:cNvPr id="4" name="Slide Number Placeholder 3">
            <a:extLst>
              <a:ext uri="{FF2B5EF4-FFF2-40B4-BE49-F238E27FC236}">
                <a16:creationId xmlns:a16="http://schemas.microsoft.com/office/drawing/2014/main" id="{B706B77F-EE65-4076-B3AC-3FC7F2A2799A}"/>
              </a:ext>
            </a:extLst>
          </p:cNvPr>
          <p:cNvSpPr>
            <a:spLocks noGrp="1"/>
          </p:cNvSpPr>
          <p:nvPr>
            <p:ph type="sldNum" sz="quarter" idx="12"/>
          </p:nvPr>
        </p:nvSpPr>
        <p:spPr/>
        <p:txBody>
          <a:bodyPr/>
          <a:lstStyle/>
          <a:p>
            <a:fld id="{6E2D2B3B-882E-40F3-A32F-6DD516915044}" type="slidenum">
              <a:rPr lang="en-US" smtClean="0"/>
              <a:pPr/>
              <a:t>7</a:t>
            </a:fld>
            <a:endParaRPr lang="en-US"/>
          </a:p>
        </p:txBody>
      </p:sp>
    </p:spTree>
    <p:extLst>
      <p:ext uri="{BB962C8B-B14F-4D97-AF65-F5344CB8AC3E}">
        <p14:creationId xmlns:p14="http://schemas.microsoft.com/office/powerpoint/2010/main" val="1427033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8E330-BC2F-4999-82C5-090C6B4C13C3}"/>
              </a:ext>
            </a:extLst>
          </p:cNvPr>
          <p:cNvSpPr>
            <a:spLocks noGrp="1"/>
          </p:cNvSpPr>
          <p:nvPr>
            <p:ph type="title"/>
          </p:nvPr>
        </p:nvSpPr>
        <p:spPr/>
        <p:txBody>
          <a:bodyPr/>
          <a:lstStyle/>
          <a:p>
            <a:br>
              <a:rPr lang="en-US" sz="2800" dirty="0"/>
            </a:br>
            <a:br>
              <a:rPr lang="en-US" sz="2800" dirty="0"/>
            </a:br>
            <a:br>
              <a:rPr lang="en-US" dirty="0"/>
            </a:br>
            <a:endParaRPr lang="en-US" dirty="0"/>
          </a:p>
        </p:txBody>
      </p:sp>
      <p:sp>
        <p:nvSpPr>
          <p:cNvPr id="4" name="Slide Number Placeholder 3">
            <a:extLst>
              <a:ext uri="{FF2B5EF4-FFF2-40B4-BE49-F238E27FC236}">
                <a16:creationId xmlns:a16="http://schemas.microsoft.com/office/drawing/2014/main" id="{FFA1E5E0-91C9-4F2F-BEAC-08EF7E3CBC47}"/>
              </a:ext>
            </a:extLst>
          </p:cNvPr>
          <p:cNvSpPr>
            <a:spLocks noGrp="1"/>
          </p:cNvSpPr>
          <p:nvPr>
            <p:ph type="sldNum" sz="quarter" idx="12"/>
          </p:nvPr>
        </p:nvSpPr>
        <p:spPr/>
        <p:txBody>
          <a:bodyPr/>
          <a:lstStyle/>
          <a:p>
            <a:fld id="{6E2D2B3B-882E-40F3-A32F-6DD516915044}" type="slidenum">
              <a:rPr lang="en-US" smtClean="0"/>
              <a:pPr/>
              <a:t>8</a:t>
            </a:fld>
            <a:endParaRPr lang="en-US"/>
          </a:p>
        </p:txBody>
      </p:sp>
      <p:sp>
        <p:nvSpPr>
          <p:cNvPr id="11" name="Content Placeholder 10">
            <a:extLst>
              <a:ext uri="{FF2B5EF4-FFF2-40B4-BE49-F238E27FC236}">
                <a16:creationId xmlns:a16="http://schemas.microsoft.com/office/drawing/2014/main" id="{95FFF889-D49E-4183-8C7B-32DFCC7515AB}"/>
              </a:ext>
            </a:extLst>
          </p:cNvPr>
          <p:cNvSpPr>
            <a:spLocks noGrp="1"/>
          </p:cNvSpPr>
          <p:nvPr>
            <p:ph idx="1"/>
          </p:nvPr>
        </p:nvSpPr>
        <p:spPr>
          <a:xfrm>
            <a:off x="457200" y="0"/>
            <a:ext cx="7620000" cy="6857999"/>
          </a:xfrm>
        </p:spPr>
        <p:txBody>
          <a:bodyPr/>
          <a:lstStyle/>
          <a:p>
            <a:pPr marL="114300" indent="0">
              <a:buNone/>
            </a:pPr>
            <a:br>
              <a:rPr lang="en-US" sz="1800" dirty="0"/>
            </a:br>
            <a:r>
              <a:rPr lang="en-US" sz="1800" dirty="0"/>
              <a:t>LO new design representation in time domain and frequency domain using ADS program.</a:t>
            </a:r>
            <a:endParaRPr lang="ar-SA" sz="1800" dirty="0"/>
          </a:p>
          <a:p>
            <a:pPr marL="114300" indent="0">
              <a:buNone/>
            </a:pPr>
            <a:r>
              <a:rPr lang="en-US" sz="1800" dirty="0"/>
              <a:t>The output signal of the LO satisfy the requirement oscillation at frequency 2GHz .</a:t>
            </a:r>
            <a:endParaRPr lang="ar-SA" sz="1800" dirty="0"/>
          </a:p>
          <a:p>
            <a:pPr marL="114300" indent="0">
              <a:buNone/>
            </a:pPr>
            <a:endParaRPr lang="en-US" sz="2400" dirty="0">
              <a:effectLst>
                <a:outerShdw blurRad="38100" dist="38100" dir="2700000" algn="tl">
                  <a:srgbClr val="000000">
                    <a:alpha val="43137"/>
                  </a:srgbClr>
                </a:outerShdw>
              </a:effectLst>
            </a:endParaRPr>
          </a:p>
          <a:p>
            <a:pPr marL="114300" indent="0">
              <a:buNone/>
            </a:pPr>
            <a:endParaRPr lang="en-US" dirty="0">
              <a:effectLst>
                <a:outerShdw blurRad="38100" dist="38100" dir="2700000" algn="tl">
                  <a:srgbClr val="000000">
                    <a:alpha val="43137"/>
                  </a:srgbClr>
                </a:outerShdw>
              </a:effectLst>
            </a:endParaRPr>
          </a:p>
        </p:txBody>
      </p:sp>
      <p:pic>
        <p:nvPicPr>
          <p:cNvPr id="12" name="صورة 61">
            <a:extLst>
              <a:ext uri="{FF2B5EF4-FFF2-40B4-BE49-F238E27FC236}">
                <a16:creationId xmlns:a16="http://schemas.microsoft.com/office/drawing/2014/main" id="{0963DFD9-73C7-4D0B-8CCE-CDACE545E8A7}"/>
              </a:ext>
            </a:extLst>
          </p:cNvPr>
          <p:cNvPicPr/>
          <p:nvPr/>
        </p:nvPicPr>
        <p:blipFill>
          <a:blip r:embed="rId2" cstate="print"/>
          <a:srcRect/>
          <a:stretch>
            <a:fillRect/>
          </a:stretch>
        </p:blipFill>
        <p:spPr bwMode="auto">
          <a:xfrm>
            <a:off x="1250950" y="1502229"/>
            <a:ext cx="5644046" cy="2565283"/>
          </a:xfrm>
          <a:prstGeom prst="rect">
            <a:avLst/>
          </a:prstGeom>
          <a:noFill/>
          <a:ln w="9525">
            <a:noFill/>
            <a:miter lim="800000"/>
            <a:headEnd/>
            <a:tailEnd/>
          </a:ln>
        </p:spPr>
      </p:pic>
      <p:pic>
        <p:nvPicPr>
          <p:cNvPr id="13" name="صورة 64">
            <a:extLst>
              <a:ext uri="{FF2B5EF4-FFF2-40B4-BE49-F238E27FC236}">
                <a16:creationId xmlns:a16="http://schemas.microsoft.com/office/drawing/2014/main" id="{FE62D3DB-01AE-476F-9489-E886B105FE50}"/>
              </a:ext>
            </a:extLst>
          </p:cNvPr>
          <p:cNvPicPr/>
          <p:nvPr/>
        </p:nvPicPr>
        <p:blipFill>
          <a:blip r:embed="rId3" cstate="print"/>
          <a:srcRect/>
          <a:stretch>
            <a:fillRect/>
          </a:stretch>
        </p:blipFill>
        <p:spPr bwMode="auto">
          <a:xfrm>
            <a:off x="1250950" y="4067513"/>
            <a:ext cx="5746198" cy="2790486"/>
          </a:xfrm>
          <a:prstGeom prst="rect">
            <a:avLst/>
          </a:prstGeom>
          <a:noFill/>
          <a:ln w="9525">
            <a:noFill/>
            <a:miter lim="800000"/>
            <a:headEnd/>
            <a:tailEnd/>
          </a:ln>
        </p:spPr>
      </p:pic>
    </p:spTree>
    <p:extLst>
      <p:ext uri="{BB962C8B-B14F-4D97-AF65-F5344CB8AC3E}">
        <p14:creationId xmlns:p14="http://schemas.microsoft.com/office/powerpoint/2010/main" val="3105201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83644"/>
            <a:ext cx="7620000" cy="1143000"/>
          </a:xfrm>
        </p:spPr>
        <p:txBody>
          <a:bodyPr/>
          <a:lstStyle/>
          <a:p>
            <a:r>
              <a:rPr lang="en-US" sz="3600" b="1" dirty="0">
                <a:effectLst>
                  <a:outerShdw blurRad="38100" dist="38100" dir="2700000" algn="tl">
                    <a:srgbClr val="000000">
                      <a:alpha val="43137"/>
                    </a:srgbClr>
                  </a:outerShdw>
                </a:effectLst>
              </a:rPr>
              <a:t>Microwave transistor amplifier </a:t>
            </a:r>
          </a:p>
        </p:txBody>
      </p:sp>
      <p:sp>
        <p:nvSpPr>
          <p:cNvPr id="3" name="عنصر نائب للمحتوى 2"/>
          <p:cNvSpPr>
            <a:spLocks noGrp="1"/>
          </p:cNvSpPr>
          <p:nvPr>
            <p:ph idx="1"/>
          </p:nvPr>
        </p:nvSpPr>
        <p:spPr>
          <a:xfrm>
            <a:off x="457200" y="1959428"/>
            <a:ext cx="7620000" cy="3944983"/>
          </a:xfrm>
        </p:spPr>
        <p:txBody>
          <a:bodyPr>
            <a:normAutofit lnSpcReduction="10000"/>
          </a:bodyPr>
          <a:lstStyle/>
          <a:p>
            <a:pPr algn="just"/>
            <a:r>
              <a:rPr lang="en-US" dirty="0"/>
              <a:t>When the strength of a weak signal is increased by a device,  the device along with its matching and biasing circuitry is known as an </a:t>
            </a:r>
            <a:r>
              <a:rPr lang="en-US" dirty="0">
                <a:solidFill>
                  <a:srgbClr val="FF0000"/>
                </a:solidFill>
              </a:rPr>
              <a:t>amplifier.</a:t>
            </a:r>
          </a:p>
          <a:p>
            <a:endParaRPr lang="ar-JO" dirty="0">
              <a:solidFill>
                <a:srgbClr val="FF0000"/>
              </a:solidFill>
            </a:endParaRPr>
          </a:p>
          <a:p>
            <a:endParaRPr lang="ar-JO" dirty="0">
              <a:solidFill>
                <a:srgbClr val="FF0000"/>
              </a:solidFill>
            </a:endParaRPr>
          </a:p>
          <a:p>
            <a:pPr marL="342900" lvl="1" algn="just">
              <a:buClr>
                <a:schemeClr val="accent1"/>
              </a:buClr>
            </a:pPr>
            <a:r>
              <a:rPr lang="en-US" sz="2200" dirty="0"/>
              <a:t>Microwave transistor amplifier was designed in order to increase the gain of  signals that generated by the  local oscillator.</a:t>
            </a:r>
          </a:p>
          <a:p>
            <a:pPr marL="342900" lvl="1" algn="just">
              <a:buClr>
                <a:schemeClr val="accent1"/>
              </a:buClr>
            </a:pPr>
            <a:endParaRPr lang="en-US" sz="2200" dirty="0"/>
          </a:p>
          <a:p>
            <a:pPr marL="342900" lvl="1" algn="just">
              <a:buClr>
                <a:schemeClr val="accent1"/>
              </a:buClr>
            </a:pPr>
            <a:endParaRPr lang="en-US" sz="2200" dirty="0"/>
          </a:p>
          <a:p>
            <a:pPr marL="342900" lvl="1" algn="just">
              <a:buClr>
                <a:schemeClr val="accent1"/>
              </a:buClr>
              <a:buNone/>
            </a:pPr>
            <a:r>
              <a:rPr lang="en-US" sz="2200" dirty="0"/>
              <a:t> </a:t>
            </a:r>
          </a:p>
          <a:p>
            <a:endParaRPr lang="en-US" dirty="0">
              <a:solidFill>
                <a:srgbClr val="FF0000"/>
              </a:solidFill>
            </a:endParaRPr>
          </a:p>
        </p:txBody>
      </p:sp>
      <p:sp>
        <p:nvSpPr>
          <p:cNvPr id="4" name="عنصر نائب لرقم الشريحة 3"/>
          <p:cNvSpPr>
            <a:spLocks noGrp="1"/>
          </p:cNvSpPr>
          <p:nvPr>
            <p:ph type="sldNum" sz="quarter" idx="12"/>
          </p:nvPr>
        </p:nvSpPr>
        <p:spPr/>
        <p:txBody>
          <a:bodyPr/>
          <a:lstStyle/>
          <a:p>
            <a:fld id="{6E2D2B3B-882E-40F3-A32F-6DD516915044}"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281</TotalTime>
  <Words>340</Words>
  <Application>Microsoft Office PowerPoint</Application>
  <PresentationFormat>On-screen Show (4:3)</PresentationFormat>
  <Paragraphs>68</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Cambria</vt:lpstr>
      <vt:lpstr>Wingdings</vt:lpstr>
      <vt:lpstr>Adjacency</vt:lpstr>
      <vt:lpstr>IOTV: Internet Over TV Band </vt:lpstr>
      <vt:lpstr>OUTLINES</vt:lpstr>
      <vt:lpstr> Objectives </vt:lpstr>
      <vt:lpstr> Importance of work </vt:lpstr>
      <vt:lpstr>IOTV IOTV: Is a project aims to transfer the Wi-Fi signals over the TV band instead of 2.54 GHz ISM band based on Cognitive Radio technique, and utilizing the white space. In order to cover rural and remote areas. </vt:lpstr>
      <vt:lpstr>IOTV Down frequency converter circuit for  downshift WIFI frequency[2.45 GHz]  into TV frequency band  [400-800]MHz  . </vt:lpstr>
      <vt:lpstr> New Oscillator design </vt:lpstr>
      <vt:lpstr>   </vt:lpstr>
      <vt:lpstr>Microwave transistor amplifier </vt:lpstr>
      <vt:lpstr>Classification of amplifier </vt:lpstr>
      <vt:lpstr>Microwave transistor amplifier  The achievable gain for a single stage was 9.107dB and this is good since the desired gain from the whole amplifier is 20 dB . </vt:lpstr>
      <vt:lpstr>conclusion</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student</cp:lastModifiedBy>
  <cp:revision>31</cp:revision>
  <dcterms:created xsi:type="dcterms:W3CDTF">2014-09-16T21:27:06Z</dcterms:created>
  <dcterms:modified xsi:type="dcterms:W3CDTF">2019-02-18T09:12:00Z</dcterms:modified>
</cp:coreProperties>
</file>