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98" r:id="rId3"/>
    <p:sldId id="275" r:id="rId4"/>
    <p:sldId id="274" r:id="rId5"/>
    <p:sldId id="290" r:id="rId6"/>
    <p:sldId id="291" r:id="rId7"/>
    <p:sldId id="292" r:id="rId8"/>
    <p:sldId id="293" r:id="rId9"/>
    <p:sldId id="277" r:id="rId10"/>
    <p:sldId id="294" r:id="rId11"/>
    <p:sldId id="278" r:id="rId12"/>
    <p:sldId id="279" r:id="rId13"/>
    <p:sldId id="296" r:id="rId14"/>
    <p:sldId id="281" r:id="rId15"/>
    <p:sldId id="287" r:id="rId16"/>
    <p:sldId id="283" r:id="rId17"/>
    <p:sldId id="284" r:id="rId18"/>
    <p:sldId id="285" r:id="rId19"/>
    <p:sldId id="289" r:id="rId20"/>
    <p:sldId id="286" r:id="rId21"/>
    <p:sldId id="288" r:id="rId22"/>
    <p:sldId id="257" r:id="rId23"/>
    <p:sldId id="258" r:id="rId24"/>
    <p:sldId id="259" r:id="rId25"/>
    <p:sldId id="260" r:id="rId26"/>
    <p:sldId id="261" r:id="rId27"/>
    <p:sldId id="262" r:id="rId28"/>
    <p:sldId id="263" r:id="rId29"/>
    <p:sldId id="264" r:id="rId30"/>
    <p:sldId id="265" r:id="rId31"/>
    <p:sldId id="266" r:id="rId32"/>
    <p:sldId id="267" r:id="rId33"/>
    <p:sldId id="268" r:id="rId34"/>
    <p:sldId id="270" r:id="rId35"/>
    <p:sldId id="271" r:id="rId36"/>
    <p:sldId id="282" r:id="rId37"/>
    <p:sldId id="272" r:id="rId38"/>
    <p:sldId id="273" r:id="rId39"/>
    <p:sldId id="297"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pPr/>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pPr/>
              <a:t>5/2/2018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pPr/>
              <a:t>5/2/2018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google.ps/url?sa=i&amp;rct=j&amp;q=&amp;esrc=s&amp;source=images&amp;cd=&amp;cad=rja&amp;uact=8&amp;ved=0ahUKEwjN88nuo5bYAhUQJ1AKHfV5C4UQjRwIBw&amp;url=https://www.emaze.com/@AFCOFZFC/Presentation-Name&amp;psig=AOvVaw1ACNiASM1lVBg_x6o9wjVD&amp;ust=151377989621068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373AD-52AC-4F24-AC16-8124358AEE0D}"/>
              </a:ext>
            </a:extLst>
          </p:cNvPr>
          <p:cNvSpPr>
            <a:spLocks noGrp="1"/>
          </p:cNvSpPr>
          <p:nvPr>
            <p:ph type="ctrTitle"/>
          </p:nvPr>
        </p:nvSpPr>
        <p:spPr>
          <a:xfrm>
            <a:off x="1405719" y="655091"/>
            <a:ext cx="9116705" cy="491319"/>
          </a:xfrm>
        </p:spPr>
        <p:txBody>
          <a:bodyPr/>
          <a:lstStyle/>
          <a:p>
            <a:pPr algn="ctr"/>
            <a:r>
              <a:rPr lang="en-US" sz="2800" dirty="0">
                <a:solidFill>
                  <a:schemeClr val="tx2">
                    <a:lumMod val="60000"/>
                    <a:lumOff val="40000"/>
                  </a:schemeClr>
                </a:solidFill>
                <a:latin typeface="Arial" pitchFamily="34" charset="0"/>
                <a:cs typeface="Arial" pitchFamily="34" charset="0"/>
              </a:rPr>
              <a:t>Studying the performance of wireless network using simulation tool- Horse’s monitoring </a:t>
            </a:r>
          </a:p>
        </p:txBody>
      </p:sp>
      <p:pic>
        <p:nvPicPr>
          <p:cNvPr id="1026" name="Picture 2" descr="https://scontent.fjrs4-1.fna.fbcdn.net/v/t34.18173-12/30777128_587621638269903_194418406_n.png?_nc_cat=0&amp;oh=e676bfe0da7c5162348eede304134c35&amp;oe=5AEB4C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4901" y="1460310"/>
            <a:ext cx="8352430" cy="3671248"/>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a:extLst>
              <a:ext uri="{FF2B5EF4-FFF2-40B4-BE49-F238E27FC236}">
                <a16:creationId xmlns:a16="http://schemas.microsoft.com/office/drawing/2014/main" id="{055373AD-52AC-4F24-AC16-8124358AEE0D}"/>
              </a:ext>
            </a:extLst>
          </p:cNvPr>
          <p:cNvSpPr txBox="1">
            <a:spLocks/>
          </p:cNvSpPr>
          <p:nvPr/>
        </p:nvSpPr>
        <p:spPr>
          <a:xfrm>
            <a:off x="0" y="6257498"/>
            <a:ext cx="11300346" cy="457201"/>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2000" dirty="0">
                <a:solidFill>
                  <a:schemeClr val="tx2">
                    <a:lumMod val="60000"/>
                    <a:lumOff val="40000"/>
                  </a:schemeClr>
                </a:solidFill>
                <a:latin typeface="Arial" pitchFamily="34" charset="0"/>
                <a:cs typeface="Arial" pitchFamily="34" charset="0"/>
              </a:rPr>
              <a:t>            Prepared by : Razan Hamadni                Rahma Sawalha                   Islam Zamel  </a:t>
            </a:r>
          </a:p>
          <a:p>
            <a:pPr algn="l"/>
            <a:r>
              <a:rPr lang="en-US" sz="2000" dirty="0">
                <a:solidFill>
                  <a:schemeClr val="accent1">
                    <a:lumMod val="50000"/>
                  </a:schemeClr>
                </a:solidFill>
                <a:latin typeface="Arial" pitchFamily="34" charset="0"/>
                <a:cs typeface="Arial" pitchFamily="34" charset="0"/>
              </a:rPr>
              <a:t> </a:t>
            </a:r>
          </a:p>
          <a:p>
            <a:pPr algn="l"/>
            <a:endParaRPr lang="en-US" sz="2000" dirty="0">
              <a:solidFill>
                <a:schemeClr val="accent1">
                  <a:lumMod val="50000"/>
                </a:schemeClr>
              </a:solidFill>
              <a:latin typeface="Arial" pitchFamily="34" charset="0"/>
              <a:cs typeface="Arial" pitchFamily="34" charset="0"/>
            </a:endParaRPr>
          </a:p>
          <a:p>
            <a:pPr algn="l"/>
            <a:r>
              <a:rPr lang="en-US" sz="2000" dirty="0">
                <a:solidFill>
                  <a:schemeClr val="tx2">
                    <a:lumMod val="60000"/>
                    <a:lumOff val="40000"/>
                  </a:schemeClr>
                </a:solidFill>
                <a:latin typeface="Arial" pitchFamily="34" charset="0"/>
                <a:cs typeface="Arial" pitchFamily="34" charset="0"/>
              </a:rPr>
              <a:t>                                                             To : Dr- Saed Tarapiah </a:t>
            </a:r>
          </a:p>
        </p:txBody>
      </p:sp>
    </p:spTree>
    <p:extLst>
      <p:ext uri="{BB962C8B-B14F-4D97-AF65-F5344CB8AC3E}">
        <p14:creationId xmlns:p14="http://schemas.microsoft.com/office/powerpoint/2010/main" val="19507643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67901" y="672983"/>
            <a:ext cx="8596668" cy="3880773"/>
          </a:xfrm>
        </p:spPr>
        <p:txBody>
          <a:bodyPr>
            <a:normAutofit/>
          </a:bodyPr>
          <a:lstStyle/>
          <a:p>
            <a:r>
              <a:rPr lang="en-US" sz="2800" b="1" dirty="0">
                <a:solidFill>
                  <a:schemeClr val="tx2">
                    <a:lumMod val="60000"/>
                    <a:lumOff val="40000"/>
                  </a:schemeClr>
                </a:solidFill>
                <a:latin typeface="Arial" pitchFamily="34" charset="0"/>
                <a:cs typeface="Arial" pitchFamily="34" charset="0"/>
              </a:rPr>
              <a:t>We use WSN based on mobility in different applications:</a:t>
            </a:r>
            <a:br>
              <a:rPr lang="en-US" sz="2800" dirty="0">
                <a:solidFill>
                  <a:schemeClr val="tx2"/>
                </a:solidFill>
                <a:latin typeface="Arial" pitchFamily="34" charset="0"/>
                <a:cs typeface="Arial" pitchFamily="34" charset="0"/>
              </a:rPr>
            </a:br>
            <a:r>
              <a:rPr lang="en-US" sz="2800" dirty="0">
                <a:solidFill>
                  <a:schemeClr val="tx2"/>
                </a:solidFill>
                <a:latin typeface="Arial" pitchFamily="34" charset="0"/>
                <a:cs typeface="Arial" pitchFamily="34" charset="0"/>
              </a:rPr>
              <a:t>1. Horse's farming .</a:t>
            </a:r>
            <a:br>
              <a:rPr lang="en-US" sz="2800" dirty="0">
                <a:solidFill>
                  <a:schemeClr val="tx2"/>
                </a:solidFill>
                <a:latin typeface="Arial" pitchFamily="34" charset="0"/>
                <a:cs typeface="Arial" pitchFamily="34" charset="0"/>
              </a:rPr>
            </a:br>
            <a:r>
              <a:rPr lang="en-US" sz="2800" dirty="0">
                <a:solidFill>
                  <a:schemeClr val="tx2"/>
                </a:solidFill>
                <a:latin typeface="Arial" pitchFamily="34" charset="0"/>
                <a:cs typeface="Arial" pitchFamily="34" charset="0"/>
              </a:rPr>
              <a:t>2. Zoos.</a:t>
            </a:r>
            <a:br>
              <a:rPr lang="en-US" sz="2800" dirty="0">
                <a:solidFill>
                  <a:schemeClr val="tx2"/>
                </a:solidFill>
                <a:latin typeface="Arial" pitchFamily="34" charset="0"/>
                <a:cs typeface="Arial" pitchFamily="34" charset="0"/>
              </a:rPr>
            </a:br>
            <a:r>
              <a:rPr lang="en-US" sz="2800" dirty="0">
                <a:solidFill>
                  <a:schemeClr val="tx2"/>
                </a:solidFill>
                <a:latin typeface="Arial" pitchFamily="34" charset="0"/>
                <a:cs typeface="Arial" pitchFamily="34" charset="0"/>
              </a:rPr>
              <a:t>3. Cars and bus stations…. etc.</a:t>
            </a:r>
          </a:p>
          <a:p>
            <a:pPr marL="0" indent="0">
              <a:buNone/>
            </a:pPr>
            <a:br>
              <a:rPr lang="en-US" sz="2800" dirty="0">
                <a:solidFill>
                  <a:schemeClr val="tx2"/>
                </a:solidFill>
                <a:latin typeface="Arial" pitchFamily="34" charset="0"/>
                <a:cs typeface="Arial" pitchFamily="34" charset="0"/>
              </a:rPr>
            </a:br>
            <a:r>
              <a:rPr lang="en-US" sz="2800" dirty="0">
                <a:solidFill>
                  <a:schemeClr val="tx2"/>
                </a:solidFill>
                <a:latin typeface="Arial" pitchFamily="34" charset="0"/>
                <a:cs typeface="Arial" pitchFamily="34" charset="0"/>
              </a:rPr>
              <a:t>We will study about horse's monitoring in farms in our project</a:t>
            </a:r>
            <a:endParaRPr lang="ar-IQ" sz="2800" dirty="0">
              <a:latin typeface="Arial" pitchFamily="34" charset="0"/>
              <a:cs typeface="Arial"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511" y="5200650"/>
            <a:ext cx="2752725"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0930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a:extLst>
              <a:ext uri="{FF2B5EF4-FFF2-40B4-BE49-F238E27FC236}">
                <a16:creationId xmlns:a16="http://schemas.microsoft.com/office/drawing/2014/main" id="{8AAB4D4C-7619-4EE6-A245-42C255D12993}"/>
              </a:ext>
            </a:extLst>
          </p:cNvPr>
          <p:cNvSpPr>
            <a:spLocks noGrp="1"/>
          </p:cNvSpPr>
          <p:nvPr>
            <p:ph type="title"/>
          </p:nvPr>
        </p:nvSpPr>
        <p:spPr>
          <a:xfrm>
            <a:off x="856445" y="467821"/>
            <a:ext cx="8229600" cy="1143000"/>
          </a:xfrm>
        </p:spPr>
        <p:txBody>
          <a:bodyPr>
            <a:normAutofit fontScale="90000"/>
          </a:bodyPr>
          <a:lstStyle/>
          <a:p>
            <a:r>
              <a:rPr lang="en-US" dirty="0">
                <a:solidFill>
                  <a:schemeClr val="tx2">
                    <a:lumMod val="60000"/>
                    <a:lumOff val="40000"/>
                  </a:schemeClr>
                </a:solidFill>
                <a:latin typeface="Arial" pitchFamily="34" charset="0"/>
                <a:cs typeface="Arial" pitchFamily="34" charset="0"/>
              </a:rPr>
              <a:t>Why we need to monitor the horses?</a:t>
            </a:r>
            <a:br>
              <a:rPr lang="en-US" dirty="0">
                <a:solidFill>
                  <a:schemeClr val="tx2">
                    <a:lumMod val="60000"/>
                    <a:lumOff val="40000"/>
                  </a:schemeClr>
                </a:solidFill>
                <a:latin typeface="Arial" pitchFamily="34" charset="0"/>
                <a:cs typeface="Arial" pitchFamily="34" charset="0"/>
              </a:rPr>
            </a:br>
            <a:endParaRPr lang="ar-IQ" dirty="0">
              <a:solidFill>
                <a:schemeClr val="tx2">
                  <a:lumMod val="60000"/>
                  <a:lumOff val="40000"/>
                </a:schemeClr>
              </a:solidFill>
              <a:latin typeface="Arial" pitchFamily="34" charset="0"/>
              <a:cs typeface="Arial" pitchFamily="34" charset="0"/>
            </a:endParaRPr>
          </a:p>
        </p:txBody>
      </p:sp>
      <p:sp>
        <p:nvSpPr>
          <p:cNvPr id="6" name="عنصر نائب للمحتوى 2">
            <a:extLst>
              <a:ext uri="{FF2B5EF4-FFF2-40B4-BE49-F238E27FC236}">
                <a16:creationId xmlns:a16="http://schemas.microsoft.com/office/drawing/2014/main" id="{D63AF338-1E8F-499A-8EB8-61AAE4863A14}"/>
              </a:ext>
            </a:extLst>
          </p:cNvPr>
          <p:cNvSpPr>
            <a:spLocks noGrp="1"/>
          </p:cNvSpPr>
          <p:nvPr>
            <p:ph idx="1"/>
          </p:nvPr>
        </p:nvSpPr>
        <p:spPr>
          <a:xfrm>
            <a:off x="577403" y="2170100"/>
            <a:ext cx="8229600" cy="3944098"/>
          </a:xfrm>
        </p:spPr>
        <p:txBody>
          <a:bodyPr/>
          <a:lstStyle/>
          <a:p>
            <a:pPr algn="just"/>
            <a:r>
              <a:rPr lang="en-US" sz="2400" dirty="0">
                <a:latin typeface="Arial" pitchFamily="34" charset="0"/>
                <a:cs typeface="Arial" pitchFamily="34" charset="0"/>
              </a:rPr>
              <a:t>Horse monitoring is essential for a number of reasons, including the fact that horses are prone to sudden illness, such as colic, which may cause death. Being able to remotely and constantly monitor horses can, thus, be very important, in order to be aware of their condition and act as quickly as possible in case of need</a:t>
            </a:r>
            <a:r>
              <a:rPr lang="en-US" dirty="0"/>
              <a:t>.</a:t>
            </a:r>
            <a:endParaRPr lang="ar-IQ" dirty="0"/>
          </a:p>
        </p:txBody>
      </p:sp>
    </p:spTree>
    <p:extLst>
      <p:ext uri="{BB962C8B-B14F-4D97-AF65-F5344CB8AC3E}">
        <p14:creationId xmlns:p14="http://schemas.microsoft.com/office/powerpoint/2010/main" val="40055530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a:extLst>
              <a:ext uri="{FF2B5EF4-FFF2-40B4-BE49-F238E27FC236}">
                <a16:creationId xmlns:a16="http://schemas.microsoft.com/office/drawing/2014/main" id="{5E2E0D9A-B745-4CF3-9BF5-1A46B6CB84B2}"/>
              </a:ext>
            </a:extLst>
          </p:cNvPr>
          <p:cNvSpPr>
            <a:spLocks noGrp="1"/>
          </p:cNvSpPr>
          <p:nvPr>
            <p:ph idx="1"/>
          </p:nvPr>
        </p:nvSpPr>
        <p:spPr/>
        <p:txBody>
          <a:bodyPr>
            <a:normAutofit lnSpcReduction="10000"/>
          </a:bodyPr>
          <a:lstStyle/>
          <a:p>
            <a:pPr algn="just"/>
            <a:r>
              <a:rPr lang="en-US" sz="2400" dirty="0">
                <a:latin typeface="Arial" pitchFamily="34" charset="0"/>
                <a:cs typeface="Arial" pitchFamily="34" charset="0"/>
              </a:rPr>
              <a:t>random waypoint model</a:t>
            </a:r>
          </a:p>
          <a:p>
            <a:pPr algn="just"/>
            <a:r>
              <a:rPr lang="en-US" sz="2400" dirty="0">
                <a:latin typeface="Arial" pitchFamily="34" charset="0"/>
                <a:cs typeface="Arial" pitchFamily="34" charset="0"/>
              </a:rPr>
              <a:t>the random waypoint model is a random model for the movement of mobile users, and how their location, velocity and acceleration change over time</a:t>
            </a:r>
          </a:p>
          <a:p>
            <a:r>
              <a:rPr lang="en-US" sz="2400" dirty="0"/>
              <a:t>It is a very simple model based on pause time between changing direction/speed. It has many parameters :</a:t>
            </a:r>
          </a:p>
          <a:p>
            <a:r>
              <a:rPr lang="en-US" sz="2400" dirty="0"/>
              <a:t>1. the mobility area ( X,Y) positions.</a:t>
            </a:r>
          </a:p>
          <a:p>
            <a:r>
              <a:rPr lang="en-US" sz="2400" dirty="0"/>
              <a:t>2.number of nodes .</a:t>
            </a:r>
          </a:p>
          <a:p>
            <a:r>
              <a:rPr lang="en-US" sz="2400" dirty="0"/>
              <a:t>3. max and min speed of nodes</a:t>
            </a:r>
            <a:endParaRPr lang="ar-IQ" sz="2400" dirty="0">
              <a:latin typeface="Arial" pitchFamily="34" charset="0"/>
              <a:cs typeface="Arial" pitchFamily="34" charset="0"/>
            </a:endParaRPr>
          </a:p>
        </p:txBody>
      </p:sp>
      <p:sp>
        <p:nvSpPr>
          <p:cNvPr id="5" name="عنوان 1">
            <a:extLst>
              <a:ext uri="{FF2B5EF4-FFF2-40B4-BE49-F238E27FC236}">
                <a16:creationId xmlns:a16="http://schemas.microsoft.com/office/drawing/2014/main" id="{C1AC4107-7CCA-4538-B37A-9A8319FC362B}"/>
              </a:ext>
            </a:extLst>
          </p:cNvPr>
          <p:cNvSpPr>
            <a:spLocks noGrp="1"/>
          </p:cNvSpPr>
          <p:nvPr>
            <p:ph type="title"/>
          </p:nvPr>
        </p:nvSpPr>
        <p:spPr/>
        <p:txBody>
          <a:bodyPr>
            <a:normAutofit/>
          </a:bodyPr>
          <a:lstStyle/>
          <a:p>
            <a:r>
              <a:rPr lang="en-US" dirty="0">
                <a:latin typeface="Arial" pitchFamily="34" charset="0"/>
                <a:cs typeface="Arial" pitchFamily="34" charset="0"/>
              </a:rPr>
              <a:t>Mobility models:</a:t>
            </a:r>
            <a:endParaRPr lang="ar-IQ" dirty="0">
              <a:latin typeface="Arial" pitchFamily="34" charset="0"/>
              <a:cs typeface="Arial" pitchFamily="34" charset="0"/>
            </a:endParaRPr>
          </a:p>
        </p:txBody>
      </p:sp>
    </p:spTree>
    <p:extLst>
      <p:ext uri="{BB962C8B-B14F-4D97-AF65-F5344CB8AC3E}">
        <p14:creationId xmlns:p14="http://schemas.microsoft.com/office/powerpoint/2010/main" val="29410715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latin typeface="Arial" pitchFamily="34" charset="0"/>
                <a:cs typeface="Arial" pitchFamily="34" charset="0"/>
              </a:rPr>
              <a:t>Description of the model :</a:t>
            </a:r>
            <a:endParaRPr lang="ar-IQ" dirty="0">
              <a:latin typeface="Arial" pitchFamily="34" charset="0"/>
              <a:cs typeface="Arial" pitchFamily="34"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528549"/>
            <a:ext cx="6550139"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2366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a:extLst>
              <a:ext uri="{FF2B5EF4-FFF2-40B4-BE49-F238E27FC236}">
                <a16:creationId xmlns:a16="http://schemas.microsoft.com/office/drawing/2014/main" id="{58DC75AD-1415-4DFA-9E01-47D294155850}"/>
              </a:ext>
            </a:extLst>
          </p:cNvPr>
          <p:cNvSpPr>
            <a:spLocks noGrp="1"/>
          </p:cNvSpPr>
          <p:nvPr>
            <p:ph type="title"/>
          </p:nvPr>
        </p:nvSpPr>
        <p:spPr/>
        <p:txBody>
          <a:bodyPr>
            <a:normAutofit/>
          </a:bodyPr>
          <a:lstStyle/>
          <a:p>
            <a:r>
              <a:rPr lang="en-US" dirty="0">
                <a:solidFill>
                  <a:schemeClr val="tx2">
                    <a:lumMod val="60000"/>
                    <a:lumOff val="40000"/>
                  </a:schemeClr>
                </a:solidFill>
                <a:latin typeface="Arial" pitchFamily="34" charset="0"/>
                <a:cs typeface="Arial" pitchFamily="34" charset="0"/>
              </a:rPr>
              <a:t>software components and </a:t>
            </a:r>
            <a:r>
              <a:rPr lang="ar-IQ" dirty="0">
                <a:solidFill>
                  <a:schemeClr val="tx2">
                    <a:lumMod val="60000"/>
                    <a:lumOff val="40000"/>
                  </a:schemeClr>
                </a:solidFill>
                <a:latin typeface="Arial" pitchFamily="34" charset="0"/>
                <a:cs typeface="Arial" pitchFamily="34" charset="0"/>
              </a:rPr>
              <a:t>:</a:t>
            </a:r>
            <a:r>
              <a:rPr lang="en-US" dirty="0">
                <a:solidFill>
                  <a:schemeClr val="tx2">
                    <a:lumMod val="60000"/>
                    <a:lumOff val="40000"/>
                  </a:schemeClr>
                </a:solidFill>
                <a:latin typeface="Arial" pitchFamily="34" charset="0"/>
                <a:cs typeface="Arial" pitchFamily="34" charset="0"/>
              </a:rPr>
              <a:t>programming language:</a:t>
            </a:r>
            <a:endParaRPr lang="ar-IQ" dirty="0">
              <a:solidFill>
                <a:schemeClr val="tx2">
                  <a:lumMod val="60000"/>
                  <a:lumOff val="40000"/>
                </a:schemeClr>
              </a:solidFill>
              <a:latin typeface="Arial" pitchFamily="34" charset="0"/>
              <a:cs typeface="Arial" pitchFamily="34" charset="0"/>
            </a:endParaRPr>
          </a:p>
        </p:txBody>
      </p:sp>
      <p:sp>
        <p:nvSpPr>
          <p:cNvPr id="5" name="عنصر نائب للمحتوى 2">
            <a:extLst>
              <a:ext uri="{FF2B5EF4-FFF2-40B4-BE49-F238E27FC236}">
                <a16:creationId xmlns:a16="http://schemas.microsoft.com/office/drawing/2014/main" id="{217B05BB-D8A0-4849-AAFF-61B8E6F0965C}"/>
              </a:ext>
            </a:extLst>
          </p:cNvPr>
          <p:cNvSpPr>
            <a:spLocks noGrp="1"/>
          </p:cNvSpPr>
          <p:nvPr>
            <p:ph idx="1"/>
          </p:nvPr>
        </p:nvSpPr>
        <p:spPr>
          <a:xfrm>
            <a:off x="696036" y="1901282"/>
            <a:ext cx="8596668" cy="3530527"/>
          </a:xfrm>
        </p:spPr>
        <p:txBody>
          <a:bodyPr>
            <a:normAutofit fontScale="92500" lnSpcReduction="10000"/>
          </a:bodyPr>
          <a:lstStyle/>
          <a:p>
            <a:r>
              <a:rPr lang="en-US" sz="2000" b="1" dirty="0" err="1">
                <a:solidFill>
                  <a:schemeClr val="tx2"/>
                </a:solidFill>
                <a:latin typeface="Arial" pitchFamily="34" charset="0"/>
                <a:cs typeface="Arial" pitchFamily="34" charset="0"/>
              </a:rPr>
              <a:t>Contiki</a:t>
            </a:r>
            <a:r>
              <a:rPr lang="en-US" sz="2000" b="1" dirty="0">
                <a:solidFill>
                  <a:schemeClr val="tx2"/>
                </a:solidFill>
                <a:latin typeface="Arial" pitchFamily="34" charset="0"/>
                <a:cs typeface="Arial" pitchFamily="34" charset="0"/>
              </a:rPr>
              <a:t> and </a:t>
            </a:r>
            <a:r>
              <a:rPr lang="en-US" sz="2000" b="1" dirty="0" err="1">
                <a:solidFill>
                  <a:schemeClr val="tx2"/>
                </a:solidFill>
                <a:latin typeface="Arial" pitchFamily="34" charset="0"/>
                <a:cs typeface="Arial" pitchFamily="34" charset="0"/>
              </a:rPr>
              <a:t>Cooja</a:t>
            </a:r>
            <a:endParaRPr lang="en-US" sz="2000" b="1" dirty="0">
              <a:solidFill>
                <a:schemeClr val="tx2"/>
              </a:solidFill>
              <a:latin typeface="Arial" pitchFamily="34" charset="0"/>
              <a:cs typeface="Arial" pitchFamily="34" charset="0"/>
            </a:endParaRPr>
          </a:p>
          <a:p>
            <a:pPr marL="0" indent="0">
              <a:buNone/>
            </a:pPr>
            <a:endParaRPr lang="en-US" dirty="0"/>
          </a:p>
          <a:p>
            <a:r>
              <a:rPr lang="en-US" sz="2000" dirty="0" err="1">
                <a:latin typeface="Arial" pitchFamily="34" charset="0"/>
                <a:cs typeface="Arial" pitchFamily="34" charset="0"/>
              </a:rPr>
              <a:t>Contiki</a:t>
            </a:r>
            <a:r>
              <a:rPr lang="en-US" sz="2000" dirty="0">
                <a:latin typeface="Arial" pitchFamily="34" charset="0"/>
                <a:cs typeface="Arial" pitchFamily="34" charset="0"/>
              </a:rPr>
              <a:t> is an open source, it was chosen as the operating system for the sensor nodes which used C language as the programming language. It has many advantages compared with other sensor network operating systems. </a:t>
            </a:r>
          </a:p>
          <a:p>
            <a:r>
              <a:rPr lang="en-US" sz="2000" dirty="0">
                <a:latin typeface="Arial" pitchFamily="34" charset="0"/>
                <a:cs typeface="Arial" pitchFamily="34" charset="0"/>
              </a:rPr>
              <a:t>It includes an embedded simulation tool: COOJA, which can compile and simulate the application software conveniently and fast.</a:t>
            </a:r>
          </a:p>
          <a:p>
            <a:r>
              <a:rPr lang="en-US" sz="2000" dirty="0" err="1">
                <a:latin typeface="Arial" pitchFamily="34" charset="0"/>
                <a:cs typeface="Arial" pitchFamily="34" charset="0"/>
              </a:rPr>
              <a:t>Cooja</a:t>
            </a:r>
            <a:r>
              <a:rPr lang="en-US" sz="2000" dirty="0">
                <a:latin typeface="Arial" pitchFamily="34" charset="0"/>
                <a:cs typeface="Arial" pitchFamily="34" charset="0"/>
              </a:rPr>
              <a:t> makes is a low-power protocols and mechanisms thereby increasing the understanding of the behavior of sensor network</a:t>
            </a:r>
            <a:endParaRPr lang="ar-IQ" sz="2000" dirty="0">
              <a:latin typeface="Arial" pitchFamily="34" charset="0"/>
              <a:cs typeface="Arial" pitchFamily="34" charset="0"/>
            </a:endParaRPr>
          </a:p>
          <a:p>
            <a:r>
              <a:rPr lang="en-US" dirty="0"/>
              <a:t> </a:t>
            </a:r>
          </a:p>
          <a:p>
            <a:endParaRPr lang="ar-IQ" dirty="0"/>
          </a:p>
        </p:txBody>
      </p:sp>
      <p:pic>
        <p:nvPicPr>
          <p:cNvPr id="6" name="Picture 2" descr="Image result for cooja ic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036" y="4885899"/>
            <a:ext cx="8325133" cy="1972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05862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1057" y="1143008"/>
            <a:ext cx="7315200" cy="994893"/>
          </a:xfrm>
        </p:spPr>
        <p:txBody>
          <a:bodyPr>
            <a:noAutofit/>
          </a:bodyPr>
          <a:lstStyle/>
          <a:p>
            <a:pPr algn="l"/>
            <a:r>
              <a:rPr lang="en-US" sz="3600" b="1" dirty="0">
                <a:latin typeface="Arial" pitchFamily="34" charset="0"/>
                <a:cs typeface="Arial" pitchFamily="34" charset="0"/>
              </a:rPr>
              <a:t>Analysis Tool:</a:t>
            </a:r>
            <a:br>
              <a:rPr lang="en-US" sz="3600" b="1" dirty="0"/>
            </a:br>
            <a:endParaRPr lang="en-US" sz="3600" dirty="0"/>
          </a:p>
        </p:txBody>
      </p:sp>
      <p:sp>
        <p:nvSpPr>
          <p:cNvPr id="5" name="Subtitle 2"/>
          <p:cNvSpPr txBox="1">
            <a:spLocks noGrp="1"/>
          </p:cNvSpPr>
          <p:nvPr>
            <p:ph type="subTitle" idx="1"/>
          </p:nvPr>
        </p:nvSpPr>
        <p:spPr>
          <a:xfrm>
            <a:off x="1507067" y="1719618"/>
            <a:ext cx="7766936" cy="4612943"/>
          </a:xfrm>
          <a:prstGeom prst="rect">
            <a:avLst/>
          </a:prstGeom>
        </p:spPr>
        <p:txBody>
          <a:bodyPr vert="horz">
            <a:normAutofit/>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lang="en-US" sz="2000" dirty="0">
                <a:solidFill>
                  <a:schemeClr val="tx1">
                    <a:lumMod val="75000"/>
                    <a:lumOff val="25000"/>
                  </a:schemeClr>
                </a:solidFill>
                <a:latin typeface="Arial" pitchFamily="34" charset="0"/>
                <a:cs typeface="Arial" pitchFamily="34" charset="0"/>
              </a:rPr>
              <a:t>Bonn Motion</a:t>
            </a: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lang="en-US" sz="2000" dirty="0">
                <a:solidFill>
                  <a:schemeClr val="tx1">
                    <a:lumMod val="75000"/>
                    <a:lumOff val="25000"/>
                  </a:schemeClr>
                </a:solidFill>
                <a:latin typeface="Arial" pitchFamily="34" charset="0"/>
                <a:cs typeface="Arial" pitchFamily="34" charset="0"/>
              </a:rPr>
              <a:t>Bonn Motion is one of the tool to generate mobility scenarios based on random waypoint model and many other mobility models </a:t>
            </a: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lang="en-US" sz="2000" dirty="0">
              <a:solidFill>
                <a:schemeClr val="tx1">
                  <a:lumMod val="75000"/>
                  <a:lumOff val="25000"/>
                </a:schemeClr>
              </a:solidFill>
              <a:latin typeface="Arial" pitchFamily="34" charset="0"/>
              <a:cs typeface="Arial" pitchFamily="34" charset="0"/>
            </a:endParaRP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lang="en-US" sz="2000" dirty="0">
              <a:solidFill>
                <a:schemeClr val="tx1">
                  <a:lumMod val="75000"/>
                  <a:lumOff val="25000"/>
                </a:schemeClr>
              </a:solidFill>
              <a:latin typeface="Arial" pitchFamily="34" charset="0"/>
              <a:cs typeface="Arial" pitchFamily="34" charset="0"/>
            </a:endParaRP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lang="en-US" sz="2000" dirty="0">
                <a:solidFill>
                  <a:schemeClr val="tx1">
                    <a:lumMod val="75000"/>
                    <a:lumOff val="25000"/>
                  </a:schemeClr>
                </a:solidFill>
                <a:latin typeface="Arial" pitchFamily="34" charset="0"/>
                <a:cs typeface="Arial" pitchFamily="34" charset="0"/>
              </a:rPr>
              <a:t>it is a Java software which creates analyzes mobility scenarios </a:t>
            </a: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lang="en-US" sz="2000" dirty="0">
                <a:solidFill>
                  <a:schemeClr val="tx1">
                    <a:lumMod val="75000"/>
                    <a:lumOff val="25000"/>
                  </a:schemeClr>
                </a:solidFill>
                <a:latin typeface="Arial" pitchFamily="34" charset="0"/>
                <a:cs typeface="Arial" pitchFamily="34" charset="0"/>
              </a:rPr>
              <a:t>used as a tool for the investigation of mobile ad hoc network characteristics. </a:t>
            </a: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lang="en-US" sz="2000" dirty="0">
                <a:solidFill>
                  <a:schemeClr val="tx1">
                    <a:lumMod val="75000"/>
                    <a:lumOff val="25000"/>
                  </a:schemeClr>
                </a:solidFill>
                <a:latin typeface="Arial" pitchFamily="34" charset="0"/>
                <a:cs typeface="Arial" pitchFamily="34" charset="0"/>
              </a:rPr>
              <a:t>can also be exported for several network simulators, such as ns-2, ns-3, COOJA</a:t>
            </a: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kumimoji="0" lang="en-US" sz="17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8578292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123C5154-7ACE-4777-BDB3-51ACEC399D35}"/>
              </a:ext>
            </a:extLst>
          </p:cNvPr>
          <p:cNvSpPr>
            <a:spLocks noGrp="1"/>
          </p:cNvSpPr>
          <p:nvPr>
            <p:ph idx="1"/>
          </p:nvPr>
        </p:nvSpPr>
        <p:spPr>
          <a:xfrm>
            <a:off x="677334" y="1351129"/>
            <a:ext cx="8596668" cy="4690234"/>
          </a:xfrm>
        </p:spPr>
        <p:txBody>
          <a:bodyPr/>
          <a:lstStyle/>
          <a:p>
            <a:r>
              <a:rPr lang="en-US" sz="2000" dirty="0" err="1">
                <a:latin typeface="Arial" pitchFamily="34" charset="0"/>
                <a:cs typeface="Arial" pitchFamily="34" charset="0"/>
              </a:rPr>
              <a:t>Bonmotion</a:t>
            </a:r>
            <a:r>
              <a:rPr lang="en-US" sz="2000" dirty="0">
                <a:latin typeface="Arial" pitchFamily="34" charset="0"/>
                <a:cs typeface="Arial" pitchFamily="34" charset="0"/>
              </a:rPr>
              <a:t> commands </a:t>
            </a:r>
          </a:p>
          <a:p>
            <a:pPr>
              <a:buFont typeface="+mj-lt"/>
              <a:buAutoNum type="arabicPeriod"/>
            </a:pPr>
            <a:r>
              <a:rPr lang="en-US" sz="2000" dirty="0">
                <a:latin typeface="Arial" pitchFamily="34" charset="0"/>
                <a:cs typeface="Arial" pitchFamily="34" charset="0"/>
              </a:rPr>
              <a:t>./</a:t>
            </a:r>
            <a:r>
              <a:rPr lang="en-US" sz="2000" dirty="0" err="1">
                <a:latin typeface="Arial" pitchFamily="34" charset="0"/>
                <a:cs typeface="Arial" pitchFamily="34" charset="0"/>
              </a:rPr>
              <a:t>bm</a:t>
            </a:r>
            <a:r>
              <a:rPr lang="en-US" sz="2000" dirty="0">
                <a:latin typeface="Arial" pitchFamily="34" charset="0"/>
                <a:cs typeface="Arial" pitchFamily="34" charset="0"/>
              </a:rPr>
              <a:t> -f test1 Random Waypoint -n  -d  -</a:t>
            </a:r>
            <a:r>
              <a:rPr lang="en-US" sz="2000" dirty="0" err="1">
                <a:latin typeface="Arial" pitchFamily="34" charset="0"/>
                <a:cs typeface="Arial" pitchFamily="34" charset="0"/>
              </a:rPr>
              <a:t>i</a:t>
            </a:r>
            <a:r>
              <a:rPr lang="en-US" sz="2000" dirty="0">
                <a:latin typeface="Arial" pitchFamily="34" charset="0"/>
                <a:cs typeface="Arial" pitchFamily="34" charset="0"/>
              </a:rPr>
              <a:t>  -x  -y  -h  -l </a:t>
            </a:r>
          </a:p>
          <a:p>
            <a:pPr>
              <a:buNone/>
            </a:pPr>
            <a:r>
              <a:rPr lang="en-US" sz="2000" dirty="0">
                <a:latin typeface="Arial" pitchFamily="34" charset="0"/>
                <a:cs typeface="Arial" pitchFamily="34" charset="0"/>
              </a:rPr>
              <a:t> where n: number of nodes, d: mobility duration, x and y: mobility area, i: initial phase to be skipped</a:t>
            </a:r>
          </a:p>
          <a:p>
            <a:pPr>
              <a:buNone/>
            </a:pPr>
            <a:r>
              <a:rPr lang="en-US" sz="2000" dirty="0">
                <a:latin typeface="Arial" pitchFamily="34" charset="0"/>
                <a:cs typeface="Arial" pitchFamily="34" charset="0"/>
              </a:rPr>
              <a:t>     h, l: The maximum and minimum speeds of the motes respectively.</a:t>
            </a:r>
          </a:p>
          <a:p>
            <a:pPr marL="0" indent="0">
              <a:buNone/>
            </a:pPr>
            <a:endParaRPr lang="en-US" sz="2000" dirty="0">
              <a:latin typeface="Arial" pitchFamily="34" charset="0"/>
              <a:cs typeface="Arial" pitchFamily="34" charset="0"/>
            </a:endParaRPr>
          </a:p>
          <a:p>
            <a:pPr>
              <a:buAutoNum type="arabicPeriod" startAt="2"/>
            </a:pPr>
            <a:r>
              <a:rPr lang="en-US" sz="2000" dirty="0">
                <a:latin typeface="Arial" pitchFamily="34" charset="0"/>
                <a:cs typeface="Arial" pitchFamily="34" charset="0"/>
              </a:rPr>
              <a:t>:./</a:t>
            </a:r>
            <a:r>
              <a:rPr lang="en-US" sz="2000" dirty="0" err="1">
                <a:latin typeface="Arial" pitchFamily="34" charset="0"/>
                <a:cs typeface="Arial" pitchFamily="34" charset="0"/>
              </a:rPr>
              <a:t>bmWiseML</a:t>
            </a:r>
            <a:r>
              <a:rPr lang="en-US" sz="2000" dirty="0">
                <a:latin typeface="Arial" pitchFamily="34" charset="0"/>
                <a:cs typeface="Arial" pitchFamily="34" charset="0"/>
              </a:rPr>
              <a:t> -f test1 -L 1 –I.</a:t>
            </a:r>
          </a:p>
          <a:p>
            <a:pPr>
              <a:buAutoNum type="arabicPeriod" startAt="2"/>
            </a:pPr>
            <a:r>
              <a:rPr lang="en-US" sz="2000" dirty="0">
                <a:latin typeface="Arial" pitchFamily="34" charset="0"/>
                <a:cs typeface="Arial" pitchFamily="34" charset="0"/>
              </a:rPr>
              <a:t> ./wml2dat test1.wml positions.dat.</a:t>
            </a:r>
          </a:p>
          <a:p>
            <a:pPr>
              <a:buNone/>
            </a:pPr>
            <a:endParaRPr lang="en-US" dirty="0"/>
          </a:p>
        </p:txBody>
      </p:sp>
    </p:spTree>
    <p:extLst>
      <p:ext uri="{BB962C8B-B14F-4D97-AF65-F5344CB8AC3E}">
        <p14:creationId xmlns:p14="http://schemas.microsoft.com/office/powerpoint/2010/main" val="24140305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BC15BD7-FCD4-40EC-8EDB-A2FB3FA0E301}"/>
              </a:ext>
            </a:extLst>
          </p:cNvPr>
          <p:cNvSpPr>
            <a:spLocks noGrp="1"/>
          </p:cNvSpPr>
          <p:nvPr>
            <p:ph type="title"/>
          </p:nvPr>
        </p:nvSpPr>
        <p:spPr/>
        <p:txBody>
          <a:bodyPr/>
          <a:lstStyle/>
          <a:p>
            <a:r>
              <a:rPr lang="en-US" dirty="0">
                <a:latin typeface="Arial" pitchFamily="34" charset="0"/>
                <a:cs typeface="Arial" pitchFamily="34" charset="0"/>
              </a:rPr>
              <a:t>System Model:</a:t>
            </a:r>
          </a:p>
        </p:txBody>
      </p:sp>
      <p:pic>
        <p:nvPicPr>
          <p:cNvPr id="5" name="Content Placeholder 3" descr="system model1.PNG">
            <a:extLst>
              <a:ext uri="{FF2B5EF4-FFF2-40B4-BE49-F238E27FC236}">
                <a16:creationId xmlns:a16="http://schemas.microsoft.com/office/drawing/2014/main" id="{8663899E-F4FD-43B6-AF96-C1D786769F6F}"/>
              </a:ext>
            </a:extLst>
          </p:cNvPr>
          <p:cNvPicPr>
            <a:picLocks noGrp="1"/>
          </p:cNvPicPr>
          <p:nvPr>
            <p:ph idx="1"/>
          </p:nvPr>
        </p:nvPicPr>
        <p:blipFill>
          <a:blip r:embed="rId2"/>
          <a:stretch>
            <a:fillRect/>
          </a:stretch>
        </p:blipFill>
        <p:spPr>
          <a:xfrm>
            <a:off x="1037230" y="1310185"/>
            <a:ext cx="7492621" cy="4094328"/>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1219200" y="6019800"/>
            <a:ext cx="6934200" cy="646331"/>
          </a:xfrm>
          <a:prstGeom prst="rect">
            <a:avLst/>
          </a:prstGeom>
          <a:noFill/>
        </p:spPr>
        <p:txBody>
          <a:bodyPr wrap="square" rtlCol="0">
            <a:spAutoFit/>
          </a:bodyPr>
          <a:lstStyle/>
          <a:p>
            <a:pPr algn="ctr"/>
            <a:r>
              <a:rPr lang="en-US" dirty="0"/>
              <a:t> our Monitoring horses scenario relies on a set of sensors that communicate with a central point</a:t>
            </a:r>
          </a:p>
        </p:txBody>
      </p:sp>
    </p:spTree>
    <p:extLst>
      <p:ext uri="{BB962C8B-B14F-4D97-AF65-F5344CB8AC3E}">
        <p14:creationId xmlns:p14="http://schemas.microsoft.com/office/powerpoint/2010/main" val="23179496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6A9CC9F-B4CE-49F6-8964-E832755F7684}"/>
              </a:ext>
            </a:extLst>
          </p:cNvPr>
          <p:cNvSpPr>
            <a:spLocks noGrp="1"/>
          </p:cNvSpPr>
          <p:nvPr>
            <p:ph type="title"/>
          </p:nvPr>
        </p:nvSpPr>
        <p:spPr/>
        <p:txBody>
          <a:bodyPr>
            <a:normAutofit/>
          </a:bodyPr>
          <a:lstStyle/>
          <a:p>
            <a:r>
              <a:rPr lang="en-US" sz="2800" dirty="0">
                <a:latin typeface="Arial" pitchFamily="34" charset="0"/>
                <a:cs typeface="Arial" pitchFamily="34" charset="0"/>
              </a:rPr>
              <a:t>Normal Vital Signs </a:t>
            </a:r>
          </a:p>
        </p:txBody>
      </p:sp>
      <p:pic>
        <p:nvPicPr>
          <p:cNvPr id="5" name="Content Placeholder 4" descr="1.PNG">
            <a:extLst>
              <a:ext uri="{FF2B5EF4-FFF2-40B4-BE49-F238E27FC236}">
                <a16:creationId xmlns:a16="http://schemas.microsoft.com/office/drawing/2014/main" id="{7C3C76A6-3CD0-4A7D-95C2-697DAE017FFE}"/>
              </a:ext>
            </a:extLst>
          </p:cNvPr>
          <p:cNvPicPr>
            <a:picLocks noGrp="1" noChangeAspect="1"/>
          </p:cNvPicPr>
          <p:nvPr>
            <p:ph idx="1"/>
          </p:nvPr>
        </p:nvPicPr>
        <p:blipFill>
          <a:blip r:embed="rId2"/>
          <a:stretch>
            <a:fillRect/>
          </a:stretch>
        </p:blipFill>
        <p:spPr>
          <a:xfrm>
            <a:off x="1574688" y="1475154"/>
            <a:ext cx="6327365" cy="4134076"/>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830239" y="5745707"/>
            <a:ext cx="7239000" cy="830997"/>
          </a:xfrm>
          <a:prstGeom prst="rect">
            <a:avLst/>
          </a:prstGeom>
          <a:noFill/>
        </p:spPr>
        <p:txBody>
          <a:bodyPr wrap="square" rtlCol="0">
            <a:spAutoFit/>
          </a:bodyPr>
          <a:lstStyle/>
          <a:p>
            <a:pPr algn="ctr" fontAlgn="base"/>
            <a:r>
              <a:rPr lang="en-US" sz="1600" dirty="0"/>
              <a:t> It's essential that every horse owner know his or her horse's normal vital signs,  to allow handling for assessment of vital signs. For help on how to take decision about  horse's health</a:t>
            </a:r>
          </a:p>
        </p:txBody>
      </p:sp>
    </p:spTree>
    <p:extLst>
      <p:ext uri="{BB962C8B-B14F-4D97-AF65-F5344CB8AC3E}">
        <p14:creationId xmlns:p14="http://schemas.microsoft.com/office/powerpoint/2010/main" val="6661980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1D0955DC-C43D-45C3-A5AE-7FE34EEFB5BC}"/>
              </a:ext>
            </a:extLst>
          </p:cNvPr>
          <p:cNvSpPr>
            <a:spLocks noGrp="1"/>
          </p:cNvSpPr>
          <p:nvPr>
            <p:ph idx="1"/>
          </p:nvPr>
        </p:nvSpPr>
        <p:spPr>
          <a:xfrm>
            <a:off x="-1042283" y="1308079"/>
            <a:ext cx="8596668" cy="5320145"/>
          </a:xfrm>
        </p:spPr>
        <p:txBody>
          <a:bodyPr>
            <a:normAutofit/>
          </a:bodyPr>
          <a:lstStyle/>
          <a:p>
            <a:pPr>
              <a:buNone/>
            </a:pPr>
            <a:endParaRPr lang="en-US" sz="1900" dirty="0">
              <a:latin typeface="Arial" pitchFamily="34" charset="0"/>
              <a:cs typeface="Arial" pitchFamily="34" charset="0"/>
            </a:endParaRPr>
          </a:p>
          <a:p>
            <a:pPr>
              <a:buNone/>
            </a:pPr>
            <a:endParaRPr lang="en-US" sz="1900" b="1" dirty="0">
              <a:latin typeface="Arial" pitchFamily="34" charset="0"/>
              <a:cs typeface="Arial" pitchFamily="34" charset="0"/>
            </a:endParaRPr>
          </a:p>
          <a:p>
            <a:pPr>
              <a:buNone/>
            </a:pPr>
            <a:endParaRPr lang="en-US" sz="1900" b="1" dirty="0">
              <a:latin typeface="Arial" pitchFamily="34" charset="0"/>
              <a:cs typeface="Arial" pitchFamily="34" charset="0"/>
            </a:endParaRPr>
          </a:p>
          <a:p>
            <a:pPr>
              <a:buNone/>
            </a:pPr>
            <a:endParaRPr lang="en-US" sz="1900" b="1" dirty="0">
              <a:latin typeface="Arial" pitchFamily="34" charset="0"/>
              <a:cs typeface="Arial" pitchFamily="34" charset="0"/>
            </a:endParaRPr>
          </a:p>
          <a:p>
            <a:pPr>
              <a:buNone/>
            </a:pPr>
            <a:endParaRPr lang="en-US" sz="1900" dirty="0">
              <a:latin typeface="Arial" pitchFamily="34" charset="0"/>
              <a:cs typeface="Arial" pitchFamily="34" charset="0"/>
            </a:endParaRPr>
          </a:p>
          <a:p>
            <a:pPr>
              <a:buNone/>
            </a:pPr>
            <a:endParaRPr lang="en-US" sz="1600" dirty="0"/>
          </a:p>
          <a:p>
            <a:pPr>
              <a:buNone/>
            </a:pPr>
            <a:endParaRPr lang="en-US" sz="1600" dirty="0"/>
          </a:p>
        </p:txBody>
      </p:sp>
      <p:graphicFrame>
        <p:nvGraphicFramePr>
          <p:cNvPr id="3" name="Table 2"/>
          <p:cNvGraphicFramePr>
            <a:graphicFrameLocks noGrp="1"/>
          </p:cNvGraphicFramePr>
          <p:nvPr/>
        </p:nvGraphicFramePr>
        <p:xfrm>
          <a:off x="885589" y="1033564"/>
          <a:ext cx="8128000" cy="515620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tblGrid>
              <a:tr h="370840">
                <a:tc>
                  <a:txBody>
                    <a:bodyPr/>
                    <a:lstStyle/>
                    <a:p>
                      <a:r>
                        <a:rPr lang="en-US" dirty="0"/>
                        <a:t>Type of sensor</a:t>
                      </a:r>
                    </a:p>
                  </a:txBody>
                  <a:tcPr/>
                </a:tc>
                <a:tc>
                  <a:txBody>
                    <a:bodyPr/>
                    <a:lstStyle/>
                    <a:p>
                      <a:r>
                        <a:rPr lang="en-US" dirty="0"/>
                        <a:t>Normal rang </a:t>
                      </a:r>
                    </a:p>
                  </a:txBody>
                  <a:tcPr/>
                </a:tc>
                <a:extLst>
                  <a:ext uri="{0D108BD9-81ED-4DB2-BD59-A6C34878D82A}">
                    <a16:rowId xmlns:a16="http://schemas.microsoft.com/office/drawing/2014/main" val="10000"/>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dirty="0">
                          <a:latin typeface="Arial" pitchFamily="34" charset="0"/>
                          <a:cs typeface="Arial" pitchFamily="34" charset="0"/>
                        </a:rPr>
                        <a:t>Horse Heart Rate sensor</a:t>
                      </a:r>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dirty="0">
                          <a:latin typeface="Arial" pitchFamily="34" charset="0"/>
                          <a:cs typeface="Arial" pitchFamily="34" charset="0"/>
                        </a:rPr>
                        <a:t>For normal Horse average heart rate</a:t>
                      </a:r>
                      <a:r>
                        <a:rPr lang="en-US" sz="1800" dirty="0">
                          <a:latin typeface="Arial" pitchFamily="34" charset="0"/>
                          <a:cs typeface="Arial" pitchFamily="34" charset="0"/>
                        </a:rPr>
                        <a:t>(28-44 beats )per minute</a:t>
                      </a:r>
                      <a:endParaRPr lang="en-US" sz="1800" b="1" dirty="0">
                        <a:latin typeface="Arial" pitchFamily="34" charset="0"/>
                        <a:cs typeface="Arial" pitchFamily="34" charset="0"/>
                      </a:endParaRPr>
                    </a:p>
                    <a:p>
                      <a:endParaRPr lang="en-US" dirty="0"/>
                    </a:p>
                  </a:txBody>
                  <a:tcPr/>
                </a:tc>
                <a:extLst>
                  <a:ext uri="{0D108BD9-81ED-4DB2-BD59-A6C34878D82A}">
                    <a16:rowId xmlns:a16="http://schemas.microsoft.com/office/drawing/2014/main" val="10001"/>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dirty="0">
                          <a:latin typeface="Arial" pitchFamily="34" charset="0"/>
                          <a:cs typeface="Arial" pitchFamily="34" charset="0"/>
                        </a:rPr>
                        <a:t>Speed rate sensor</a:t>
                      </a:r>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dirty="0">
                          <a:latin typeface="Arial" pitchFamily="34" charset="0"/>
                          <a:cs typeface="Arial" pitchFamily="34" charset="0"/>
                        </a:rPr>
                        <a:t>For normal Horse average speed rate</a:t>
                      </a:r>
                      <a:r>
                        <a:rPr lang="en-US" sz="1800" dirty="0">
                          <a:latin typeface="Arial" pitchFamily="34" charset="0"/>
                          <a:cs typeface="Arial" pitchFamily="34" charset="0"/>
                        </a:rPr>
                        <a:t>(16-27 km) per hour</a:t>
                      </a:r>
                    </a:p>
                    <a:p>
                      <a:endParaRPr lang="en-US" dirty="0"/>
                    </a:p>
                  </a:txBody>
                  <a:tcPr/>
                </a:tc>
                <a:extLst>
                  <a:ext uri="{0D108BD9-81ED-4DB2-BD59-A6C34878D82A}">
                    <a16:rowId xmlns:a16="http://schemas.microsoft.com/office/drawing/2014/main" val="10002"/>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dirty="0">
                          <a:latin typeface="Arial" pitchFamily="34" charset="0"/>
                          <a:cs typeface="Arial" pitchFamily="34" charset="0"/>
                        </a:rPr>
                        <a:t>Air flow sensor</a:t>
                      </a:r>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dirty="0">
                          <a:latin typeface="Arial" pitchFamily="34" charset="0"/>
                          <a:cs typeface="Arial" pitchFamily="34" charset="0"/>
                        </a:rPr>
                        <a:t>For Normal Horse Breathing Rate </a:t>
                      </a:r>
                      <a:r>
                        <a:rPr lang="en-US" sz="1800" dirty="0">
                          <a:latin typeface="Arial" pitchFamily="34" charset="0"/>
                          <a:cs typeface="Arial" pitchFamily="34" charset="0"/>
                        </a:rPr>
                        <a:t> (10-24 breaths) per minute</a:t>
                      </a:r>
                      <a:endParaRPr lang="en-US" sz="1800" b="1" dirty="0">
                        <a:latin typeface="Arial" pitchFamily="34" charset="0"/>
                        <a:cs typeface="Arial" pitchFamily="34" charset="0"/>
                      </a:endParaRPr>
                    </a:p>
                    <a:p>
                      <a:endParaRPr lang="en-US" dirty="0"/>
                    </a:p>
                  </a:txBody>
                  <a:tcPr/>
                </a:tc>
                <a:extLst>
                  <a:ext uri="{0D108BD9-81ED-4DB2-BD59-A6C34878D82A}">
                    <a16:rowId xmlns:a16="http://schemas.microsoft.com/office/drawing/2014/main" val="10003"/>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dirty="0">
                          <a:latin typeface="Arial" pitchFamily="34" charset="0"/>
                          <a:cs typeface="Arial" pitchFamily="34" charset="0"/>
                        </a:rPr>
                        <a:t>Body temperature sensor</a:t>
                      </a:r>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dirty="0">
                          <a:latin typeface="Arial" pitchFamily="34" charset="0"/>
                          <a:cs typeface="Arial" pitchFamily="34" charset="0"/>
                        </a:rPr>
                        <a:t>For Normal Horse</a:t>
                      </a:r>
                      <a:r>
                        <a:rPr lang="en-US" sz="1800" dirty="0">
                          <a:latin typeface="Arial" pitchFamily="34" charset="0"/>
                          <a:cs typeface="Arial" pitchFamily="34" charset="0"/>
                        </a:rPr>
                        <a:t>(37.2-38.3)</a:t>
                      </a:r>
                      <a:r>
                        <a:rPr lang="en-US" sz="1800" dirty="0" err="1">
                          <a:latin typeface="Arial" pitchFamily="34" charset="0"/>
                          <a:cs typeface="Arial" pitchFamily="34" charset="0"/>
                        </a:rPr>
                        <a:t>degC</a:t>
                      </a:r>
                      <a:r>
                        <a:rPr lang="en-US" sz="1800" dirty="0">
                          <a:latin typeface="Arial" pitchFamily="34" charset="0"/>
                          <a:cs typeface="Arial" pitchFamily="34" charset="0"/>
                        </a:rPr>
                        <a:t> </a:t>
                      </a:r>
                    </a:p>
                    <a:p>
                      <a:endParaRPr lang="en-US" dirty="0"/>
                    </a:p>
                  </a:txBody>
                  <a:tcPr/>
                </a:tc>
                <a:extLst>
                  <a:ext uri="{0D108BD9-81ED-4DB2-BD59-A6C34878D82A}">
                    <a16:rowId xmlns:a16="http://schemas.microsoft.com/office/drawing/2014/main" val="10004"/>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dirty="0">
                          <a:latin typeface="Arial" pitchFamily="34" charset="0"/>
                          <a:cs typeface="Arial" pitchFamily="34" charset="0"/>
                        </a:rPr>
                        <a:t>Indicate colic sensor</a:t>
                      </a:r>
                    </a:p>
                    <a:p>
                      <a:endParaRPr lang="en-US" dirty="0"/>
                    </a:p>
                  </a:txBody>
                  <a:tcPr/>
                </a:tc>
                <a:tc>
                  <a:txBody>
                    <a:bodyPr/>
                    <a:lstStyle/>
                    <a:p>
                      <a:pPr>
                        <a:buNone/>
                      </a:pPr>
                      <a:r>
                        <a:rPr lang="en-US" sz="1800" dirty="0">
                          <a:latin typeface="Arial" pitchFamily="34" charset="0"/>
                          <a:cs typeface="Arial" pitchFamily="34" charset="0"/>
                        </a:rPr>
                        <a:t>If the sound is weak or there is no sound inside the horse's intestines, it is an abnormal horse</a:t>
                      </a:r>
                    </a:p>
                    <a:p>
                      <a:pPr>
                        <a:buNone/>
                      </a:pPr>
                      <a:endParaRPr lang="en-US" sz="1400" b="1" dirty="0">
                        <a:latin typeface="Arial" pitchFamily="34" charset="0"/>
                        <a:cs typeface="Arial" pitchFamily="34" charset="0"/>
                      </a:endParaRPr>
                    </a:p>
                    <a:p>
                      <a:endParaRPr lang="en-US"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801061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شكل بيضاوي 8"/>
          <p:cNvSpPr/>
          <p:nvPr/>
        </p:nvSpPr>
        <p:spPr>
          <a:xfrm>
            <a:off x="7178723" y="2745474"/>
            <a:ext cx="2306472" cy="1815153"/>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About graduation project 1</a:t>
            </a:r>
            <a:endParaRPr lang="ar-IQ" dirty="0"/>
          </a:p>
        </p:txBody>
      </p:sp>
      <p:sp>
        <p:nvSpPr>
          <p:cNvPr id="10" name="شكل بيضاوي 9"/>
          <p:cNvSpPr/>
          <p:nvPr/>
        </p:nvSpPr>
        <p:spPr>
          <a:xfrm>
            <a:off x="2079010" y="377585"/>
            <a:ext cx="2306472" cy="1815153"/>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objectives</a:t>
            </a:r>
            <a:endParaRPr lang="ar-IQ" dirty="0"/>
          </a:p>
        </p:txBody>
      </p:sp>
      <p:sp>
        <p:nvSpPr>
          <p:cNvPr id="11" name="شكل بيضاوي 10"/>
          <p:cNvSpPr/>
          <p:nvPr/>
        </p:nvSpPr>
        <p:spPr>
          <a:xfrm>
            <a:off x="370764" y="2640840"/>
            <a:ext cx="2306472" cy="1815153"/>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Results and conclusion</a:t>
            </a:r>
            <a:endParaRPr lang="ar-IQ" dirty="0"/>
          </a:p>
        </p:txBody>
      </p:sp>
      <p:sp>
        <p:nvSpPr>
          <p:cNvPr id="12" name="شكل بيضاوي 11"/>
          <p:cNvSpPr/>
          <p:nvPr/>
        </p:nvSpPr>
        <p:spPr>
          <a:xfrm>
            <a:off x="5297606" y="5042847"/>
            <a:ext cx="2306472" cy="1815153"/>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Mobility in WSN </a:t>
            </a:r>
            <a:endParaRPr lang="ar-IQ" dirty="0"/>
          </a:p>
        </p:txBody>
      </p:sp>
      <p:sp>
        <p:nvSpPr>
          <p:cNvPr id="13" name="شكل بيضاوي 12"/>
          <p:cNvSpPr/>
          <p:nvPr/>
        </p:nvSpPr>
        <p:spPr>
          <a:xfrm>
            <a:off x="1890214" y="5042846"/>
            <a:ext cx="2306472" cy="1815153"/>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Software that we used</a:t>
            </a:r>
            <a:endParaRPr lang="ar-IQ" dirty="0"/>
          </a:p>
        </p:txBody>
      </p:sp>
      <p:sp>
        <p:nvSpPr>
          <p:cNvPr id="14" name="شكل بيضاوي 13"/>
          <p:cNvSpPr/>
          <p:nvPr/>
        </p:nvSpPr>
        <p:spPr>
          <a:xfrm>
            <a:off x="5463654" y="377586"/>
            <a:ext cx="2306472" cy="1815153"/>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The used technology</a:t>
            </a:r>
            <a:endParaRPr lang="ar-IQ" dirty="0"/>
          </a:p>
        </p:txBody>
      </p:sp>
      <p:sp>
        <p:nvSpPr>
          <p:cNvPr id="15" name="شكل بيضاوي 14"/>
          <p:cNvSpPr/>
          <p:nvPr/>
        </p:nvSpPr>
        <p:spPr>
          <a:xfrm>
            <a:off x="3575713" y="2417926"/>
            <a:ext cx="2306472" cy="1815153"/>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Outlines </a:t>
            </a:r>
            <a:endParaRPr lang="ar-IQ" dirty="0"/>
          </a:p>
        </p:txBody>
      </p:sp>
      <p:cxnSp>
        <p:nvCxnSpPr>
          <p:cNvPr id="20" name="رابط كسهم مستقيم 19"/>
          <p:cNvCxnSpPr>
            <a:stCxn id="14" idx="5"/>
            <a:endCxn id="9" idx="0"/>
          </p:cNvCxnSpPr>
          <p:nvPr/>
        </p:nvCxnSpPr>
        <p:spPr>
          <a:xfrm>
            <a:off x="7432351" y="1926916"/>
            <a:ext cx="899608" cy="8185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رابط كسهم مستقيم 21"/>
          <p:cNvCxnSpPr>
            <a:stCxn id="9" idx="4"/>
            <a:endCxn id="12" idx="7"/>
          </p:cNvCxnSpPr>
          <p:nvPr/>
        </p:nvCxnSpPr>
        <p:spPr>
          <a:xfrm flipH="1">
            <a:off x="7266303" y="4560627"/>
            <a:ext cx="1065656" cy="7480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رابط كسهم مستقيم 23"/>
          <p:cNvCxnSpPr>
            <a:stCxn id="12" idx="3"/>
            <a:endCxn id="13" idx="5"/>
          </p:cNvCxnSpPr>
          <p:nvPr/>
        </p:nvCxnSpPr>
        <p:spPr>
          <a:xfrm flipH="1" flipV="1">
            <a:off x="3858911" y="6592176"/>
            <a:ext cx="1776470"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رابط كسهم مستقيم 25"/>
          <p:cNvCxnSpPr>
            <a:stCxn id="13" idx="1"/>
            <a:endCxn id="11" idx="4"/>
          </p:cNvCxnSpPr>
          <p:nvPr/>
        </p:nvCxnSpPr>
        <p:spPr>
          <a:xfrm flipH="1" flipV="1">
            <a:off x="1524000" y="4455993"/>
            <a:ext cx="703989" cy="8526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رابط كسهم مستقيم 27"/>
          <p:cNvCxnSpPr>
            <a:stCxn id="10" idx="7"/>
            <a:endCxn id="14" idx="1"/>
          </p:cNvCxnSpPr>
          <p:nvPr/>
        </p:nvCxnSpPr>
        <p:spPr>
          <a:xfrm>
            <a:off x="4047707" y="643408"/>
            <a:ext cx="1753722"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4807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D910720-1A8A-41CD-A984-7E46C09FC1C4}"/>
              </a:ext>
            </a:extLst>
          </p:cNvPr>
          <p:cNvSpPr>
            <a:spLocks noGrp="1"/>
          </p:cNvSpPr>
          <p:nvPr>
            <p:ph type="title"/>
          </p:nvPr>
        </p:nvSpPr>
        <p:spPr/>
        <p:txBody>
          <a:bodyPr/>
          <a:lstStyle/>
          <a:p>
            <a:r>
              <a:rPr lang="en-US" dirty="0"/>
              <a:t>Energy Saving</a:t>
            </a:r>
            <a:endParaRPr lang="en-US" dirty="0">
              <a:latin typeface="Arial" pitchFamily="34" charset="0"/>
              <a:cs typeface="Arial" pitchFamily="34" charset="0"/>
            </a:endParaRPr>
          </a:p>
        </p:txBody>
      </p:sp>
      <p:sp>
        <p:nvSpPr>
          <p:cNvPr id="7" name="Content Placeholder 2"/>
          <p:cNvSpPr>
            <a:spLocks noGrp="1"/>
          </p:cNvSpPr>
          <p:nvPr>
            <p:ph idx="1"/>
          </p:nvPr>
        </p:nvSpPr>
        <p:spPr>
          <a:xfrm>
            <a:off x="677334" y="1637731"/>
            <a:ext cx="8596668" cy="4885899"/>
          </a:xfrm>
        </p:spPr>
        <p:txBody>
          <a:bodyPr>
            <a:normAutofit/>
          </a:bodyPr>
          <a:lstStyle/>
          <a:p>
            <a:r>
              <a:rPr lang="en-US" sz="2000" dirty="0"/>
              <a:t>Wireless sensor networks (WSNs) </a:t>
            </a:r>
          </a:p>
          <a:p>
            <a:r>
              <a:rPr lang="en-US" sz="2000" dirty="0"/>
              <a:t>Energy efficiency is necessary in every level of WSN operations (e.g., sensing, computing, switching, transmission).  the energy consumption of radio communication mainly depends on the number of bits of data to be transmitted within the network.</a:t>
            </a:r>
          </a:p>
          <a:p>
            <a:r>
              <a:rPr lang="en-US" sz="2000" dirty="0"/>
              <a:t>We save energy by using compression to reduce the number of bits to be transmitted has the potential to drastically reduce communication energy costs and increase network lifetime</a:t>
            </a:r>
          </a:p>
          <a:p>
            <a:endParaRPr lang="en-US" sz="1600" dirty="0"/>
          </a:p>
          <a:p>
            <a:endParaRPr lang="en-US" sz="1600" dirty="0"/>
          </a:p>
        </p:txBody>
      </p:sp>
      <p:pic>
        <p:nvPicPr>
          <p:cNvPr id="8" name="Picture 7" descr="power.PNG"/>
          <p:cNvPicPr>
            <a:picLocks noChangeAspect="1"/>
          </p:cNvPicPr>
          <p:nvPr/>
        </p:nvPicPr>
        <p:blipFill>
          <a:blip r:embed="rId2"/>
          <a:stretch>
            <a:fillRect/>
          </a:stretch>
        </p:blipFill>
        <p:spPr>
          <a:xfrm>
            <a:off x="1828800" y="4572000"/>
            <a:ext cx="5029200" cy="2057400"/>
          </a:xfrm>
          <a:prstGeom prst="rect">
            <a:avLst/>
          </a:prstGeom>
        </p:spPr>
      </p:pic>
    </p:spTree>
    <p:extLst>
      <p:ext uri="{BB962C8B-B14F-4D97-AF65-F5344CB8AC3E}">
        <p14:creationId xmlns:p14="http://schemas.microsoft.com/office/powerpoint/2010/main" val="22683972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36C6DE4-C24C-4F29-8B06-E22439EB643E}"/>
              </a:ext>
            </a:extLst>
          </p:cNvPr>
          <p:cNvSpPr>
            <a:spLocks noGrp="1"/>
          </p:cNvSpPr>
          <p:nvPr>
            <p:ph type="title"/>
          </p:nvPr>
        </p:nvSpPr>
        <p:spPr>
          <a:xfrm>
            <a:off x="677335" y="635358"/>
            <a:ext cx="8596668" cy="1320800"/>
          </a:xfrm>
        </p:spPr>
        <p:txBody>
          <a:bodyPr/>
          <a:lstStyle/>
          <a:p>
            <a:r>
              <a:rPr lang="en-US" b="1" dirty="0"/>
              <a:t>Economic/financial Feasibility Study </a:t>
            </a:r>
            <a:endParaRPr lang="en-US" dirty="0">
              <a:latin typeface="Arial" pitchFamily="34" charset="0"/>
              <a:cs typeface="Arial" pitchFamily="34" charset="0"/>
            </a:endParaRPr>
          </a:p>
        </p:txBody>
      </p:sp>
      <p:pic>
        <p:nvPicPr>
          <p:cNvPr id="7" name="Content Placeholder 6" descr="word-cloud-feasibility-study-vector-1727032.jpg"/>
          <p:cNvPicPr>
            <a:picLocks noGrp="1" noChangeAspect="1"/>
          </p:cNvPicPr>
          <p:nvPr>
            <p:ph idx="1"/>
          </p:nvPr>
        </p:nvPicPr>
        <p:blipFill>
          <a:blip r:embed="rId2" cstate="print"/>
          <a:srcRect r="-340" b="10000"/>
          <a:stretch>
            <a:fillRect/>
          </a:stretch>
        </p:blipFill>
        <p:spPr>
          <a:xfrm>
            <a:off x="1323833" y="4387636"/>
            <a:ext cx="6837527" cy="2470364"/>
          </a:xfrm>
          <a:prstGeom prst="rect">
            <a:avLst/>
          </a:prstGeom>
        </p:spPr>
      </p:pic>
      <p:sp>
        <p:nvSpPr>
          <p:cNvPr id="8" name="Content Placeholder 2"/>
          <p:cNvSpPr txBox="1">
            <a:spLocks/>
          </p:cNvSpPr>
          <p:nvPr/>
        </p:nvSpPr>
        <p:spPr>
          <a:xfrm>
            <a:off x="612648" y="1600200"/>
            <a:ext cx="8153400" cy="4495800"/>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ts val="1000"/>
              </a:spcBef>
              <a:spcAft>
                <a:spcPts val="0"/>
              </a:spcAft>
              <a:buClr>
                <a:schemeClr val="accent1"/>
              </a:buClr>
              <a:buSzPct val="80000"/>
              <a:tabLst/>
              <a:defRPr/>
            </a:pPr>
            <a:endParaRPr kumimoji="0" lang="en-US" sz="2000" b="0"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a:p>
            <a:pPr marL="342900" marR="0" lvl="0" indent="-342900" algn="l" defTabSz="457200" rtl="0" eaLnBrk="1" fontAlgn="auto" latinLnBrk="0" hangingPunct="1">
              <a:lnSpc>
                <a:spcPct val="100000"/>
              </a:lnSpc>
              <a:spcBef>
                <a:spcPts val="1000"/>
              </a:spcBef>
              <a:spcAft>
                <a:spcPts val="0"/>
              </a:spcAft>
              <a:buClr>
                <a:schemeClr val="accent1"/>
              </a:buClr>
              <a:buSzPct val="80000"/>
              <a:buFont typeface="Wingdings 3" charset="2"/>
              <a:buChar char=""/>
              <a:tabLst/>
              <a:defRPr/>
            </a:pPr>
            <a:endParaRPr kumimoji="0" lang="en-US" sz="2000" b="0"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a:p>
            <a:pPr marL="342900" marR="0" lvl="0" indent="-342900" algn="l" defTabSz="457200" rtl="0" eaLnBrk="1" fontAlgn="auto" latinLnBrk="0" hangingPunct="1">
              <a:lnSpc>
                <a:spcPct val="100000"/>
              </a:lnSpc>
              <a:spcBef>
                <a:spcPts val="1000"/>
              </a:spcBef>
              <a:spcAft>
                <a:spcPts val="0"/>
              </a:spcAft>
              <a:buClr>
                <a:schemeClr val="accent1"/>
              </a:buClr>
              <a:buSzPct val="80000"/>
              <a:buFont typeface="Wingdings 3" charset="2"/>
              <a:buChar char=""/>
              <a:tabLst/>
              <a:defRPr/>
            </a:pPr>
            <a:r>
              <a:rPr kumimoji="0" lang="en-US" sz="2000" b="0" i="0" u="none" strike="noStrike" kern="1200" cap="none" spc="0" normalizeH="0" baseline="0" noProof="0" dirty="0">
                <a:ln>
                  <a:noFill/>
                </a:ln>
                <a:solidFill>
                  <a:schemeClr val="tx1">
                    <a:lumMod val="75000"/>
                    <a:lumOff val="25000"/>
                  </a:schemeClr>
                </a:solidFill>
                <a:effectLst/>
                <a:uLnTx/>
                <a:uFillTx/>
                <a:latin typeface="+mn-lt"/>
                <a:ea typeface="+mn-ea"/>
                <a:cs typeface="+mn-cs"/>
              </a:rPr>
              <a:t> budget expected cost :the relatively low cost of sensors that used to monitor horses, it’s cost range between (20-200) $.</a:t>
            </a:r>
          </a:p>
          <a:p>
            <a:pPr marL="342900" marR="0" lvl="0" indent="-342900" algn="l" defTabSz="457200" rtl="0" eaLnBrk="1" fontAlgn="auto" latinLnBrk="0" hangingPunct="1">
              <a:lnSpc>
                <a:spcPct val="100000"/>
              </a:lnSpc>
              <a:spcBef>
                <a:spcPts val="1000"/>
              </a:spcBef>
              <a:spcAft>
                <a:spcPts val="0"/>
              </a:spcAft>
              <a:buClr>
                <a:schemeClr val="accent1"/>
              </a:buClr>
              <a:buSzPct val="80000"/>
              <a:buFont typeface="Wingdings 3" charset="2"/>
              <a:buNone/>
              <a:tabLst/>
              <a:defRPr/>
            </a:pPr>
            <a:r>
              <a:rPr kumimoji="0" lang="en-US" sz="2000" b="0" i="0" u="none" strike="noStrike" kern="1200" cap="none" spc="0" normalizeH="0" baseline="0" noProof="0" dirty="0">
                <a:ln>
                  <a:noFill/>
                </a:ln>
                <a:solidFill>
                  <a:schemeClr val="tx1">
                    <a:lumMod val="75000"/>
                    <a:lumOff val="25000"/>
                  </a:schemeClr>
                </a:solidFill>
                <a:effectLst/>
                <a:uLnTx/>
                <a:uFillTx/>
                <a:latin typeface="+mn-lt"/>
                <a:ea typeface="+mn-ea"/>
                <a:cs typeface="+mn-cs"/>
              </a:rPr>
              <a:t>  </a:t>
            </a:r>
          </a:p>
        </p:txBody>
      </p:sp>
    </p:spTree>
    <p:extLst>
      <p:ext uri="{BB962C8B-B14F-4D97-AF65-F5344CB8AC3E}">
        <p14:creationId xmlns:p14="http://schemas.microsoft.com/office/powerpoint/2010/main" val="20232746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82849-8CAA-4FEC-87DA-F4AA65523C4D}"/>
              </a:ext>
            </a:extLst>
          </p:cNvPr>
          <p:cNvSpPr>
            <a:spLocks noGrp="1"/>
          </p:cNvSpPr>
          <p:nvPr>
            <p:ph type="title"/>
          </p:nvPr>
        </p:nvSpPr>
        <p:spPr/>
        <p:txBody>
          <a:bodyPr/>
          <a:lstStyle/>
          <a:p>
            <a:r>
              <a:rPr lang="en-US" dirty="0">
                <a:latin typeface="Arial" pitchFamily="34" charset="0"/>
                <a:cs typeface="Arial" pitchFamily="34" charset="0"/>
              </a:rPr>
              <a:t>Simulation setting:</a:t>
            </a:r>
          </a:p>
        </p:txBody>
      </p:sp>
      <p:graphicFrame>
        <p:nvGraphicFramePr>
          <p:cNvPr id="4" name="Table 3"/>
          <p:cNvGraphicFramePr>
            <a:graphicFrameLocks noGrp="1"/>
          </p:cNvGraphicFramePr>
          <p:nvPr/>
        </p:nvGraphicFramePr>
        <p:xfrm>
          <a:off x="680871" y="1497588"/>
          <a:ext cx="8128000" cy="512064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tblGrid>
              <a:tr h="370840">
                <a:tc>
                  <a:txBody>
                    <a:bodyPr/>
                    <a:lstStyle/>
                    <a:p>
                      <a:pPr marL="0" marR="0" algn="just">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Number of node used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31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txBody>
                  <a:tcPr/>
                </a:tc>
                <a:extLst>
                  <a:ext uri="{0D108BD9-81ED-4DB2-BD59-A6C34878D82A}">
                    <a16:rowId xmlns:a16="http://schemas.microsoft.com/office/drawing/2014/main" val="10000"/>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Type of routing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Ipv6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txBody>
                  <a:tcPr/>
                </a:tc>
                <a:extLst>
                  <a:ext uri="{0D108BD9-81ED-4DB2-BD59-A6C34878D82A}">
                    <a16:rowId xmlns:a16="http://schemas.microsoft.com/office/drawing/2014/main" val="10001"/>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Standard used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6lowPan IEEE 802.15.4</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txBody>
                  <a:tcPr/>
                </a:tc>
                <a:extLst>
                  <a:ext uri="{0D108BD9-81ED-4DB2-BD59-A6C34878D82A}">
                    <a16:rowId xmlns:a16="http://schemas.microsoft.com/office/drawing/2014/main" val="10002"/>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Scenario area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40*40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txBody>
                  <a:tcPr/>
                </a:tc>
                <a:extLst>
                  <a:ext uri="{0D108BD9-81ED-4DB2-BD59-A6C34878D82A}">
                    <a16:rowId xmlns:a16="http://schemas.microsoft.com/office/drawing/2014/main" val="10003"/>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Type of transport protocol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UDP</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txBody>
                  <a:tcPr/>
                </a:tc>
                <a:extLst>
                  <a:ext uri="{0D108BD9-81ED-4DB2-BD59-A6C34878D82A}">
                    <a16:rowId xmlns:a16="http://schemas.microsoft.com/office/drawing/2014/main" val="10004"/>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Transmission range and interface range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20, 40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txBody>
                  <a:tcPr/>
                </a:tc>
                <a:extLst>
                  <a:ext uri="{0D108BD9-81ED-4DB2-BD59-A6C34878D82A}">
                    <a16:rowId xmlns:a16="http://schemas.microsoft.com/office/drawing/2014/main" val="10005"/>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Transmission ratio and receiver ratio</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80\100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txBody>
                  <a:tcPr/>
                </a:tc>
                <a:extLst>
                  <a:ext uri="{0D108BD9-81ED-4DB2-BD59-A6C34878D82A}">
                    <a16:rowId xmlns:a16="http://schemas.microsoft.com/office/drawing/2014/main" val="10006"/>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Mobility model</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Random way point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3472654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4D4E4-7D19-4A73-A3B3-95AAB098F0A6}"/>
              </a:ext>
            </a:extLst>
          </p:cNvPr>
          <p:cNvSpPr>
            <a:spLocks noGrp="1"/>
          </p:cNvSpPr>
          <p:nvPr>
            <p:ph type="title"/>
          </p:nvPr>
        </p:nvSpPr>
        <p:spPr/>
        <p:txBody>
          <a:bodyPr/>
          <a:lstStyle/>
          <a:p>
            <a:r>
              <a:rPr lang="en-US" dirty="0">
                <a:latin typeface="Arial" pitchFamily="34" charset="0"/>
                <a:cs typeface="Arial" pitchFamily="34" charset="0"/>
              </a:rPr>
              <a:t>Simulation analysis:</a:t>
            </a:r>
          </a:p>
        </p:txBody>
      </p:sp>
      <p:pic>
        <p:nvPicPr>
          <p:cNvPr id="4" name="Content Placeholder 3">
            <a:extLst>
              <a:ext uri="{FF2B5EF4-FFF2-40B4-BE49-F238E27FC236}">
                <a16:creationId xmlns:a16="http://schemas.microsoft.com/office/drawing/2014/main" id="{2A3690A1-C802-4949-A81E-5915CC171681}"/>
              </a:ext>
            </a:extLst>
          </p:cNvPr>
          <p:cNvPicPr>
            <a:picLocks noGrp="1" noChangeAspect="1"/>
          </p:cNvPicPr>
          <p:nvPr>
            <p:ph idx="1"/>
          </p:nvPr>
        </p:nvPicPr>
        <p:blipFill>
          <a:blip r:embed="rId2"/>
          <a:stretch>
            <a:fillRect/>
          </a:stretch>
        </p:blipFill>
        <p:spPr>
          <a:xfrm>
            <a:off x="1132573" y="1671093"/>
            <a:ext cx="7456867" cy="4927600"/>
          </a:xfrm>
          <a:prstGeom prst="rect">
            <a:avLst/>
          </a:prstGeom>
        </p:spPr>
      </p:pic>
    </p:spTree>
    <p:extLst>
      <p:ext uri="{BB962C8B-B14F-4D97-AF65-F5344CB8AC3E}">
        <p14:creationId xmlns:p14="http://schemas.microsoft.com/office/powerpoint/2010/main" val="22600715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0CB95-6A38-4389-82E2-5C004BA6F34A}"/>
              </a:ext>
            </a:extLst>
          </p:cNvPr>
          <p:cNvSpPr>
            <a:spLocks noGrp="1"/>
          </p:cNvSpPr>
          <p:nvPr>
            <p:ph type="title"/>
          </p:nvPr>
        </p:nvSpPr>
        <p:spPr/>
        <p:txBody>
          <a:bodyPr/>
          <a:lstStyle/>
          <a:p>
            <a:r>
              <a:rPr lang="en-US" dirty="0">
                <a:latin typeface="Arial" pitchFamily="34" charset="0"/>
                <a:cs typeface="Arial" pitchFamily="34" charset="0"/>
              </a:rPr>
              <a:t>Mobility generation: </a:t>
            </a:r>
          </a:p>
        </p:txBody>
      </p:sp>
      <p:sp>
        <p:nvSpPr>
          <p:cNvPr id="3" name="Content Placeholder 2">
            <a:extLst>
              <a:ext uri="{FF2B5EF4-FFF2-40B4-BE49-F238E27FC236}">
                <a16:creationId xmlns:a16="http://schemas.microsoft.com/office/drawing/2014/main" id="{8C4E2E1D-BB53-49B0-88D1-8CB86AE3EE77}"/>
              </a:ext>
            </a:extLst>
          </p:cNvPr>
          <p:cNvSpPr>
            <a:spLocks noGrp="1"/>
          </p:cNvSpPr>
          <p:nvPr>
            <p:ph idx="1"/>
          </p:nvPr>
        </p:nvSpPr>
        <p:spPr>
          <a:xfrm>
            <a:off x="677334" y="2160589"/>
            <a:ext cx="8596668" cy="3880773"/>
          </a:xfrm>
        </p:spPr>
        <p:txBody>
          <a:bodyPr/>
          <a:lstStyle/>
          <a:p>
            <a:r>
              <a:rPr lang="en-US" sz="2000" dirty="0">
                <a:latin typeface="Arial" pitchFamily="34" charset="0"/>
                <a:cs typeface="Arial" pitchFamily="34" charset="0"/>
              </a:rPr>
              <a:t>Random way point mobility generation.</a:t>
            </a:r>
          </a:p>
          <a:p>
            <a:endParaRPr lang="en-US" dirty="0"/>
          </a:p>
        </p:txBody>
      </p:sp>
      <p:pic>
        <p:nvPicPr>
          <p:cNvPr id="7" name="Picture 6">
            <a:extLst>
              <a:ext uri="{FF2B5EF4-FFF2-40B4-BE49-F238E27FC236}">
                <a16:creationId xmlns:a16="http://schemas.microsoft.com/office/drawing/2014/main" id="{6F189969-74A3-49F9-9DA3-6DB24FC42B78}"/>
              </a:ext>
            </a:extLst>
          </p:cNvPr>
          <p:cNvPicPr>
            <a:picLocks noChangeAspect="1"/>
          </p:cNvPicPr>
          <p:nvPr/>
        </p:nvPicPr>
        <p:blipFill>
          <a:blip r:embed="rId2"/>
          <a:stretch>
            <a:fillRect/>
          </a:stretch>
        </p:blipFill>
        <p:spPr>
          <a:xfrm>
            <a:off x="928468" y="2886412"/>
            <a:ext cx="8778240" cy="2135757"/>
          </a:xfrm>
          <a:prstGeom prst="rect">
            <a:avLst/>
          </a:prstGeom>
        </p:spPr>
      </p:pic>
    </p:spTree>
    <p:extLst>
      <p:ext uri="{BB962C8B-B14F-4D97-AF65-F5344CB8AC3E}">
        <p14:creationId xmlns:p14="http://schemas.microsoft.com/office/powerpoint/2010/main" val="16543114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48E0929D-4062-4551-B976-F6E161B8BDEE}"/>
              </a:ext>
            </a:extLst>
          </p:cNvPr>
          <p:cNvPicPr>
            <a:picLocks noGrp="1"/>
          </p:cNvPicPr>
          <p:nvPr>
            <p:ph idx="1"/>
          </p:nvPr>
        </p:nvPicPr>
        <p:blipFill rotWithShape="1">
          <a:blip r:embed="rId2"/>
          <a:srcRect r="-4749"/>
          <a:stretch/>
        </p:blipFill>
        <p:spPr bwMode="auto">
          <a:xfrm>
            <a:off x="1631852" y="859809"/>
            <a:ext cx="7132320" cy="5160785"/>
          </a:xfrm>
          <a:prstGeom prst="rect">
            <a:avLst/>
          </a:prstGeom>
          <a:ln w="88900" cap="sq" cmpd="thickThin">
            <a:solidFill>
              <a:srgbClr val="000000"/>
            </a:solidFill>
            <a:prstDash val="solid"/>
            <a:miter lim="800000"/>
          </a:ln>
          <a:effectLst>
            <a:innerShdw blurRad="76200">
              <a:srgbClr val="000000"/>
            </a:inn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9942553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0A7E0E1-B4B8-48EF-9A91-6906A9B2DB9E}"/>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055080" y="3108961"/>
            <a:ext cx="8218925" cy="1458852"/>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1701540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81B68AE-10CA-4B82-B906-137B8B38D2F6}"/>
              </a:ext>
            </a:extLst>
          </p:cNvPr>
          <p:cNvPicPr>
            <a:picLocks noGrp="1" noChangeAspect="1"/>
          </p:cNvPicPr>
          <p:nvPr>
            <p:ph idx="1"/>
          </p:nvPr>
        </p:nvPicPr>
        <p:blipFill>
          <a:blip r:embed="rId2"/>
          <a:stretch>
            <a:fillRect/>
          </a:stretch>
        </p:blipFill>
        <p:spPr>
          <a:xfrm>
            <a:off x="1119327" y="996287"/>
            <a:ext cx="8328074" cy="5479575"/>
          </a:xfrm>
          <a:prstGeom prst="rect">
            <a:avLst/>
          </a:prstGeom>
        </p:spPr>
      </p:pic>
    </p:spTree>
    <p:extLst>
      <p:ext uri="{BB962C8B-B14F-4D97-AF65-F5344CB8AC3E}">
        <p14:creationId xmlns:p14="http://schemas.microsoft.com/office/powerpoint/2010/main" val="29042155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scontent.fjrs4-1.fna.fbcdn.net/v/t34.18173-12/31255743_1627424390668998_1059110103_n.png?_nc_cat=0&amp;oh=92ffa1baf789aa3485a03716f2af3b28&amp;oe=5AE67229">
            <a:extLst>
              <a:ext uri="{FF2B5EF4-FFF2-40B4-BE49-F238E27FC236}">
                <a16:creationId xmlns:a16="http://schemas.microsoft.com/office/drawing/2014/main" id="{386B38D0-66FE-49CD-AC39-23593656009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3206" y="2910681"/>
            <a:ext cx="7592659"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62252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7E14B663-EDC3-49FF-8A91-0A33AD5364C9}"/>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308295" y="2160588"/>
            <a:ext cx="7849773" cy="3881437"/>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640283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BB911-029C-46D1-9B90-4B5968A4FF17}"/>
              </a:ext>
            </a:extLst>
          </p:cNvPr>
          <p:cNvSpPr>
            <a:spLocks noGrp="1"/>
          </p:cNvSpPr>
          <p:nvPr>
            <p:ph type="title"/>
          </p:nvPr>
        </p:nvSpPr>
        <p:spPr/>
        <p:txBody>
          <a:bodyPr/>
          <a:lstStyle/>
          <a:p>
            <a:r>
              <a:rPr lang="en-US" dirty="0">
                <a:solidFill>
                  <a:schemeClr val="tx2">
                    <a:lumMod val="60000"/>
                    <a:lumOff val="40000"/>
                  </a:schemeClr>
                </a:solidFill>
                <a:latin typeface="Arial" pitchFamily="34" charset="0"/>
                <a:cs typeface="Arial" pitchFamily="34" charset="0"/>
              </a:rPr>
              <a:t>Objectives :</a:t>
            </a:r>
          </a:p>
        </p:txBody>
      </p:sp>
      <p:sp>
        <p:nvSpPr>
          <p:cNvPr id="5" name="Content Placeholder 4">
            <a:extLst>
              <a:ext uri="{FF2B5EF4-FFF2-40B4-BE49-F238E27FC236}">
                <a16:creationId xmlns:a16="http://schemas.microsoft.com/office/drawing/2014/main" id="{B2B6DD6F-7652-473B-A686-D9CCDE0F8189}"/>
              </a:ext>
            </a:extLst>
          </p:cNvPr>
          <p:cNvSpPr>
            <a:spLocks noGrp="1"/>
          </p:cNvSpPr>
          <p:nvPr>
            <p:ph idx="1"/>
          </p:nvPr>
        </p:nvSpPr>
        <p:spPr>
          <a:xfrm>
            <a:off x="0" y="1364777"/>
            <a:ext cx="12191999" cy="4321744"/>
          </a:xfrm>
        </p:spPr>
        <p:txBody>
          <a:bodyPr/>
          <a:lstStyle/>
          <a:p>
            <a:pPr algn="just"/>
            <a:r>
              <a:rPr lang="en-US" sz="2400" dirty="0">
                <a:solidFill>
                  <a:schemeClr val="tx2"/>
                </a:solidFill>
                <a:latin typeface="Arial" pitchFamily="34" charset="0"/>
                <a:cs typeface="Arial" pitchFamily="34" charset="0"/>
              </a:rPr>
              <a:t>in this project we hope to design a monitoring system for the horses in the outdoor using WSN simulated by </a:t>
            </a:r>
            <a:r>
              <a:rPr lang="en-US" sz="2400" dirty="0" err="1">
                <a:solidFill>
                  <a:schemeClr val="tx2"/>
                </a:solidFill>
                <a:latin typeface="Arial" pitchFamily="34" charset="0"/>
                <a:cs typeface="Arial" pitchFamily="34" charset="0"/>
              </a:rPr>
              <a:t>cooja</a:t>
            </a:r>
            <a:r>
              <a:rPr lang="en-US" sz="2400" dirty="0">
                <a:solidFill>
                  <a:schemeClr val="tx2"/>
                </a:solidFill>
                <a:latin typeface="Arial" pitchFamily="34" charset="0"/>
                <a:cs typeface="Arial" pitchFamily="34" charset="0"/>
              </a:rPr>
              <a:t>, in order to be aware of their condition and act as quickly as possible in case of need and allowing owners and/or breeders to easily monitor horses’ vital signs and anxiety.</a:t>
            </a:r>
          </a:p>
          <a:p>
            <a:endParaRPr lang="en-US" dirty="0"/>
          </a:p>
        </p:txBody>
      </p:sp>
      <p:pic>
        <p:nvPicPr>
          <p:cNvPr id="4" name="Picture 2" descr="ØµÙØ±Ø© Ø°Ø§Øª ØµÙØ©"/>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 y="3140968"/>
            <a:ext cx="12192001" cy="3717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74639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88577-38F0-43F7-AE8E-EFD929E09FE9}"/>
              </a:ext>
            </a:extLst>
          </p:cNvPr>
          <p:cNvSpPr>
            <a:spLocks noGrp="1"/>
          </p:cNvSpPr>
          <p:nvPr>
            <p:ph type="title"/>
          </p:nvPr>
        </p:nvSpPr>
        <p:spPr/>
        <p:txBody>
          <a:bodyPr/>
          <a:lstStyle/>
          <a:p>
            <a:r>
              <a:rPr lang="en-US" dirty="0">
                <a:latin typeface="Arial" pitchFamily="34" charset="0"/>
                <a:cs typeface="Arial" pitchFamily="34" charset="0"/>
              </a:rPr>
              <a:t>Results analysis:</a:t>
            </a:r>
          </a:p>
        </p:txBody>
      </p:sp>
      <p:sp>
        <p:nvSpPr>
          <p:cNvPr id="3" name="Content Placeholder 2">
            <a:extLst>
              <a:ext uri="{FF2B5EF4-FFF2-40B4-BE49-F238E27FC236}">
                <a16:creationId xmlns:a16="http://schemas.microsoft.com/office/drawing/2014/main" id="{2457AEBD-F53D-497E-90B2-AFCA1B4B1F67}"/>
              </a:ext>
            </a:extLst>
          </p:cNvPr>
          <p:cNvSpPr>
            <a:spLocks noGrp="1"/>
          </p:cNvSpPr>
          <p:nvPr>
            <p:ph idx="1"/>
          </p:nvPr>
        </p:nvSpPr>
        <p:spPr/>
        <p:txBody>
          <a:bodyPr/>
          <a:lstStyle/>
          <a:p>
            <a:r>
              <a:rPr lang="en-US" sz="2000" dirty="0">
                <a:latin typeface="Arial" pitchFamily="34" charset="0"/>
                <a:cs typeface="Arial" pitchFamily="34" charset="0"/>
              </a:rPr>
              <a:t>Average radio Duty cycle.</a:t>
            </a:r>
          </a:p>
          <a:p>
            <a:endParaRPr lang="en-US" sz="2000" dirty="0">
              <a:latin typeface="Arial" pitchFamily="34" charset="0"/>
              <a:cs typeface="Arial" pitchFamily="34" charset="0"/>
            </a:endParaRPr>
          </a:p>
          <a:p>
            <a:endParaRPr lang="en-US" dirty="0"/>
          </a:p>
        </p:txBody>
      </p:sp>
      <p:pic>
        <p:nvPicPr>
          <p:cNvPr id="5" name="Picture 4">
            <a:extLst>
              <a:ext uri="{FF2B5EF4-FFF2-40B4-BE49-F238E27FC236}">
                <a16:creationId xmlns:a16="http://schemas.microsoft.com/office/drawing/2014/main" id="{380FC347-7346-4607-B04B-C9B953D8DC99}"/>
              </a:ext>
            </a:extLst>
          </p:cNvPr>
          <p:cNvPicPr>
            <a:picLocks noChangeAspect="1"/>
          </p:cNvPicPr>
          <p:nvPr/>
        </p:nvPicPr>
        <p:blipFill>
          <a:blip r:embed="rId2"/>
          <a:stretch>
            <a:fillRect/>
          </a:stretch>
        </p:blipFill>
        <p:spPr>
          <a:xfrm>
            <a:off x="329606" y="2724607"/>
            <a:ext cx="8596668" cy="3523793"/>
          </a:xfrm>
          <a:prstGeom prst="rect">
            <a:avLst/>
          </a:prstGeom>
        </p:spPr>
      </p:pic>
      <p:graphicFrame>
        <p:nvGraphicFramePr>
          <p:cNvPr id="4" name="Table 3">
            <a:extLst>
              <a:ext uri="{FF2B5EF4-FFF2-40B4-BE49-F238E27FC236}">
                <a16:creationId xmlns:a16="http://schemas.microsoft.com/office/drawing/2014/main" id="{FDBCAF75-B39A-43FE-89E4-5CE7CB2406C5}"/>
              </a:ext>
            </a:extLst>
          </p:cNvPr>
          <p:cNvGraphicFramePr>
            <a:graphicFrameLocks noGrp="1"/>
          </p:cNvGraphicFramePr>
          <p:nvPr>
            <p:extLst>
              <p:ext uri="{D42A27DB-BD31-4B8C-83A1-F6EECF244321}">
                <p14:modId xmlns:p14="http://schemas.microsoft.com/office/powerpoint/2010/main" val="2268089781"/>
              </p:ext>
            </p:extLst>
          </p:nvPr>
        </p:nvGraphicFramePr>
        <p:xfrm>
          <a:off x="9040967" y="2791488"/>
          <a:ext cx="3052191" cy="791633"/>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921752241"/>
                    </a:ext>
                  </a:extLst>
                </a:gridCol>
                <a:gridCol w="766191">
                  <a:extLst>
                    <a:ext uri="{9D8B030D-6E8A-4147-A177-3AD203B41FA5}">
                      <a16:colId xmlns:a16="http://schemas.microsoft.com/office/drawing/2014/main" val="3092442534"/>
                    </a:ext>
                  </a:extLst>
                </a:gridCol>
              </a:tblGrid>
              <a:tr h="0">
                <a:tc>
                  <a:txBody>
                    <a:bodyPr/>
                    <a:lstStyle/>
                    <a:p>
                      <a:r>
                        <a:rPr lang="en-US" dirty="0"/>
                        <a:t>Avg  listen power</a:t>
                      </a:r>
                    </a:p>
                  </a:txBody>
                  <a:tcPr/>
                </a:tc>
                <a:tc>
                  <a:txBody>
                    <a:bodyPr/>
                    <a:lstStyle/>
                    <a:p>
                      <a:r>
                        <a:rPr lang="en-US" dirty="0"/>
                        <a:t>1.75</a:t>
                      </a:r>
                    </a:p>
                  </a:txBody>
                  <a:tcPr/>
                </a:tc>
                <a:extLst>
                  <a:ext uri="{0D108BD9-81ED-4DB2-BD59-A6C34878D82A}">
                    <a16:rowId xmlns:a16="http://schemas.microsoft.com/office/drawing/2014/main" val="2247096583"/>
                  </a:ext>
                </a:extLst>
              </a:tr>
              <a:tr h="425873">
                <a:tc>
                  <a:txBody>
                    <a:bodyPr/>
                    <a:lstStyle/>
                    <a:p>
                      <a:r>
                        <a:rPr lang="en-US" dirty="0"/>
                        <a:t>Avg Tx power </a:t>
                      </a:r>
                    </a:p>
                  </a:txBody>
                  <a:tcPr/>
                </a:tc>
                <a:tc>
                  <a:txBody>
                    <a:bodyPr/>
                    <a:lstStyle/>
                    <a:p>
                      <a:r>
                        <a:rPr lang="en-US" dirty="0"/>
                        <a:t>2.5</a:t>
                      </a:r>
                    </a:p>
                  </a:txBody>
                  <a:tcPr/>
                </a:tc>
                <a:extLst>
                  <a:ext uri="{0D108BD9-81ED-4DB2-BD59-A6C34878D82A}">
                    <a16:rowId xmlns:a16="http://schemas.microsoft.com/office/drawing/2014/main" val="4010344375"/>
                  </a:ext>
                </a:extLst>
              </a:tr>
            </a:tbl>
          </a:graphicData>
        </a:graphic>
      </p:graphicFrame>
    </p:spTree>
    <p:extLst>
      <p:ext uri="{BB962C8B-B14F-4D97-AF65-F5344CB8AC3E}">
        <p14:creationId xmlns:p14="http://schemas.microsoft.com/office/powerpoint/2010/main" val="19491863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37613-65D4-4851-A4B7-775CC91658D7}"/>
              </a:ext>
            </a:extLst>
          </p:cNvPr>
          <p:cNvSpPr>
            <a:spLocks noGrp="1"/>
          </p:cNvSpPr>
          <p:nvPr>
            <p:ph type="title"/>
          </p:nvPr>
        </p:nvSpPr>
        <p:spPr/>
        <p:txBody>
          <a:bodyPr/>
          <a:lstStyle/>
          <a:p>
            <a:r>
              <a:rPr lang="en-US" dirty="0">
                <a:latin typeface="Arial" pitchFamily="34" charset="0"/>
                <a:cs typeface="Arial" pitchFamily="34" charset="0"/>
              </a:rPr>
              <a:t>Average power consumption:</a:t>
            </a:r>
          </a:p>
        </p:txBody>
      </p:sp>
      <p:pic>
        <p:nvPicPr>
          <p:cNvPr id="4" name="Content Placeholder 3">
            <a:extLst>
              <a:ext uri="{FF2B5EF4-FFF2-40B4-BE49-F238E27FC236}">
                <a16:creationId xmlns:a16="http://schemas.microsoft.com/office/drawing/2014/main" id="{CE92C170-F01C-4D02-9FD9-0C0C690573C6}"/>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77334" y="2070436"/>
            <a:ext cx="6913134" cy="3881437"/>
          </a:xfrm>
          <a:prstGeom prst="rect">
            <a:avLst/>
          </a:prstGeom>
          <a:ln w="88900" cap="sq" cmpd="thickThin">
            <a:solidFill>
              <a:srgbClr val="000000"/>
            </a:solidFill>
            <a:prstDash val="solid"/>
            <a:miter lim="800000"/>
          </a:ln>
          <a:effectLst>
            <a:innerShdw blurRad="76200">
              <a:srgbClr val="000000"/>
            </a:innerShdw>
          </a:effectLst>
        </p:spPr>
      </p:pic>
      <p:graphicFrame>
        <p:nvGraphicFramePr>
          <p:cNvPr id="3" name="Table 2">
            <a:extLst>
              <a:ext uri="{FF2B5EF4-FFF2-40B4-BE49-F238E27FC236}">
                <a16:creationId xmlns:a16="http://schemas.microsoft.com/office/drawing/2014/main" id="{C3B7DB70-FBCD-4AE1-82BE-624D17F852CF}"/>
              </a:ext>
            </a:extLst>
          </p:cNvPr>
          <p:cNvGraphicFramePr>
            <a:graphicFrameLocks noGrp="1"/>
          </p:cNvGraphicFramePr>
          <p:nvPr>
            <p:extLst>
              <p:ext uri="{D42A27DB-BD31-4B8C-83A1-F6EECF244321}">
                <p14:modId xmlns:p14="http://schemas.microsoft.com/office/powerpoint/2010/main" val="2980405506"/>
              </p:ext>
            </p:extLst>
          </p:nvPr>
        </p:nvGraphicFramePr>
        <p:xfrm>
          <a:off x="8210569" y="3235667"/>
          <a:ext cx="3657600" cy="1550974"/>
        </p:xfrm>
        <a:graphic>
          <a:graphicData uri="http://schemas.openxmlformats.org/drawingml/2006/table">
            <a:tbl>
              <a:tblPr firstRow="1" bandRow="1">
                <a:tableStyleId>{5C22544A-7EE6-4342-B048-85BDC9FD1C3A}</a:tableStyleId>
              </a:tblPr>
              <a:tblGrid>
                <a:gridCol w="1828800">
                  <a:extLst>
                    <a:ext uri="{9D8B030D-6E8A-4147-A177-3AD203B41FA5}">
                      <a16:colId xmlns:a16="http://schemas.microsoft.com/office/drawing/2014/main" val="3148502296"/>
                    </a:ext>
                  </a:extLst>
                </a:gridCol>
                <a:gridCol w="1828800">
                  <a:extLst>
                    <a:ext uri="{9D8B030D-6E8A-4147-A177-3AD203B41FA5}">
                      <a16:colId xmlns:a16="http://schemas.microsoft.com/office/drawing/2014/main" val="2326470735"/>
                    </a:ext>
                  </a:extLst>
                </a:gridCol>
              </a:tblGrid>
              <a:tr h="438454">
                <a:tc>
                  <a:txBody>
                    <a:bodyPr/>
                    <a:lstStyle/>
                    <a:p>
                      <a:r>
                        <a:rPr lang="en-US" dirty="0"/>
                        <a:t>LPM</a:t>
                      </a:r>
                    </a:p>
                  </a:txBody>
                  <a:tcPr/>
                </a:tc>
                <a:tc>
                  <a:txBody>
                    <a:bodyPr/>
                    <a:lstStyle/>
                    <a:p>
                      <a:r>
                        <a:rPr lang="en-US" dirty="0"/>
                        <a:t>.1 </a:t>
                      </a:r>
                      <a:r>
                        <a:rPr lang="en-US" dirty="0" err="1"/>
                        <a:t>mW</a:t>
                      </a:r>
                      <a:endParaRPr lang="en-US" dirty="0"/>
                    </a:p>
                  </a:txBody>
                  <a:tcPr/>
                </a:tc>
                <a:extLst>
                  <a:ext uri="{0D108BD9-81ED-4DB2-BD59-A6C34878D82A}">
                    <a16:rowId xmlns:a16="http://schemas.microsoft.com/office/drawing/2014/main" val="3009032665"/>
                  </a:ext>
                </a:extLst>
              </a:tr>
              <a:tr h="370840">
                <a:tc>
                  <a:txBody>
                    <a:bodyPr/>
                    <a:lstStyle/>
                    <a:p>
                      <a:r>
                        <a:rPr lang="en-US" dirty="0"/>
                        <a:t>CPU</a:t>
                      </a:r>
                    </a:p>
                  </a:txBody>
                  <a:tcPr/>
                </a:tc>
                <a:tc>
                  <a:txBody>
                    <a:bodyPr/>
                    <a:lstStyle/>
                    <a:p>
                      <a:r>
                        <a:rPr lang="en-US" dirty="0"/>
                        <a:t>.85 </a:t>
                      </a:r>
                      <a:r>
                        <a:rPr lang="en-US" dirty="0" err="1"/>
                        <a:t>mW</a:t>
                      </a:r>
                      <a:endParaRPr lang="en-US" dirty="0"/>
                    </a:p>
                  </a:txBody>
                  <a:tcPr/>
                </a:tc>
                <a:extLst>
                  <a:ext uri="{0D108BD9-81ED-4DB2-BD59-A6C34878D82A}">
                    <a16:rowId xmlns:a16="http://schemas.microsoft.com/office/drawing/2014/main" val="2795380080"/>
                  </a:ext>
                </a:extLst>
              </a:tr>
              <a:tr h="370840">
                <a:tc>
                  <a:txBody>
                    <a:bodyPr/>
                    <a:lstStyle/>
                    <a:p>
                      <a:r>
                        <a:rPr lang="en-US" dirty="0"/>
                        <a:t>Avg Radio listen</a:t>
                      </a:r>
                    </a:p>
                  </a:txBody>
                  <a:tcPr/>
                </a:tc>
                <a:tc>
                  <a:txBody>
                    <a:bodyPr/>
                    <a:lstStyle/>
                    <a:p>
                      <a:r>
                        <a:rPr lang="en-US" dirty="0"/>
                        <a:t>2.75 </a:t>
                      </a:r>
                      <a:r>
                        <a:rPr lang="en-US" dirty="0" err="1"/>
                        <a:t>mW</a:t>
                      </a:r>
                      <a:endParaRPr lang="en-US" dirty="0"/>
                    </a:p>
                  </a:txBody>
                  <a:tcPr/>
                </a:tc>
                <a:extLst>
                  <a:ext uri="{0D108BD9-81ED-4DB2-BD59-A6C34878D82A}">
                    <a16:rowId xmlns:a16="http://schemas.microsoft.com/office/drawing/2014/main" val="210725350"/>
                  </a:ext>
                </a:extLst>
              </a:tr>
              <a:tr h="370840">
                <a:tc>
                  <a:txBody>
                    <a:bodyPr/>
                    <a:lstStyle/>
                    <a:p>
                      <a:r>
                        <a:rPr lang="en-US" dirty="0"/>
                        <a:t>Avg Radio TX</a:t>
                      </a:r>
                    </a:p>
                  </a:txBody>
                  <a:tcPr/>
                </a:tc>
                <a:tc>
                  <a:txBody>
                    <a:bodyPr/>
                    <a:lstStyle/>
                    <a:p>
                      <a:r>
                        <a:rPr lang="en-US" dirty="0"/>
                        <a:t>3 </a:t>
                      </a:r>
                      <a:r>
                        <a:rPr lang="en-US" dirty="0" err="1"/>
                        <a:t>mW</a:t>
                      </a:r>
                      <a:endParaRPr lang="en-US" dirty="0"/>
                    </a:p>
                  </a:txBody>
                  <a:tcPr/>
                </a:tc>
                <a:extLst>
                  <a:ext uri="{0D108BD9-81ED-4DB2-BD59-A6C34878D82A}">
                    <a16:rowId xmlns:a16="http://schemas.microsoft.com/office/drawing/2014/main" val="359939738"/>
                  </a:ext>
                </a:extLst>
              </a:tr>
            </a:tbl>
          </a:graphicData>
        </a:graphic>
      </p:graphicFrame>
    </p:spTree>
    <p:extLst>
      <p:ext uri="{BB962C8B-B14F-4D97-AF65-F5344CB8AC3E}">
        <p14:creationId xmlns:p14="http://schemas.microsoft.com/office/powerpoint/2010/main" val="3469209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B888-A88B-4425-9FDB-7A713D69F073}"/>
              </a:ext>
            </a:extLst>
          </p:cNvPr>
          <p:cNvSpPr>
            <a:spLocks noGrp="1"/>
          </p:cNvSpPr>
          <p:nvPr>
            <p:ph type="title"/>
          </p:nvPr>
        </p:nvSpPr>
        <p:spPr/>
        <p:txBody>
          <a:bodyPr/>
          <a:lstStyle/>
          <a:p>
            <a:r>
              <a:rPr lang="en-US" dirty="0">
                <a:latin typeface="Arial" pitchFamily="34" charset="0"/>
                <a:cs typeface="Arial" pitchFamily="34" charset="0"/>
              </a:rPr>
              <a:t>Network graph:</a:t>
            </a:r>
          </a:p>
        </p:txBody>
      </p:sp>
      <p:pic>
        <p:nvPicPr>
          <p:cNvPr id="4" name="Content Placeholder 3">
            <a:extLst>
              <a:ext uri="{FF2B5EF4-FFF2-40B4-BE49-F238E27FC236}">
                <a16:creationId xmlns:a16="http://schemas.microsoft.com/office/drawing/2014/main" id="{6BBE83F5-4199-4C52-814B-A23BA84556F6}"/>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519452" y="2160588"/>
            <a:ext cx="6913134" cy="3881437"/>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8772482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F1A34-017C-4E1C-A16D-B3DAA57B538F}"/>
              </a:ext>
            </a:extLst>
          </p:cNvPr>
          <p:cNvSpPr>
            <a:spLocks noGrp="1"/>
          </p:cNvSpPr>
          <p:nvPr>
            <p:ph type="title"/>
          </p:nvPr>
        </p:nvSpPr>
        <p:spPr/>
        <p:txBody>
          <a:bodyPr/>
          <a:lstStyle/>
          <a:p>
            <a:r>
              <a:rPr lang="en-US" dirty="0">
                <a:latin typeface="Arial" pitchFamily="34" charset="0"/>
                <a:cs typeface="Arial" pitchFamily="34" charset="0"/>
              </a:rPr>
              <a:t>Sensor map:</a:t>
            </a:r>
          </a:p>
        </p:txBody>
      </p:sp>
      <p:pic>
        <p:nvPicPr>
          <p:cNvPr id="4" name="Content Placeholder 3">
            <a:extLst>
              <a:ext uri="{FF2B5EF4-FFF2-40B4-BE49-F238E27FC236}">
                <a16:creationId xmlns:a16="http://schemas.microsoft.com/office/drawing/2014/main" id="{32CEE866-418F-420F-A9CB-175A053D740A}"/>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519452" y="2160588"/>
            <a:ext cx="6913134" cy="3881437"/>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4079253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C095C-4EB9-4623-B407-8FCA306B3A4E}"/>
              </a:ext>
            </a:extLst>
          </p:cNvPr>
          <p:cNvSpPr>
            <a:spLocks noGrp="1"/>
          </p:cNvSpPr>
          <p:nvPr>
            <p:ph type="title"/>
          </p:nvPr>
        </p:nvSpPr>
        <p:spPr/>
        <p:txBody>
          <a:bodyPr/>
          <a:lstStyle/>
          <a:p>
            <a:r>
              <a:rPr lang="en-US" dirty="0">
                <a:latin typeface="Arial" pitchFamily="34" charset="0"/>
                <a:cs typeface="Arial" pitchFamily="34" charset="0"/>
              </a:rPr>
              <a:t>Node information:</a:t>
            </a:r>
          </a:p>
        </p:txBody>
      </p:sp>
      <p:pic>
        <p:nvPicPr>
          <p:cNvPr id="4" name="Content Placeholder 3">
            <a:extLst>
              <a:ext uri="{FF2B5EF4-FFF2-40B4-BE49-F238E27FC236}">
                <a16:creationId xmlns:a16="http://schemas.microsoft.com/office/drawing/2014/main" id="{FB95D6E3-84DF-45A7-882B-67F67FF4C978}"/>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524168" y="2160588"/>
            <a:ext cx="6903701" cy="3881437"/>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1987528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CDC40-F650-4D20-B4BA-FA67B1053644}"/>
              </a:ext>
            </a:extLst>
          </p:cNvPr>
          <p:cNvSpPr>
            <a:spLocks noGrp="1"/>
          </p:cNvSpPr>
          <p:nvPr>
            <p:ph type="title"/>
          </p:nvPr>
        </p:nvSpPr>
        <p:spPr/>
        <p:txBody>
          <a:bodyPr/>
          <a:lstStyle/>
          <a:p>
            <a:r>
              <a:rPr lang="en-US" dirty="0">
                <a:latin typeface="Arial" pitchFamily="34" charset="0"/>
                <a:cs typeface="Arial" pitchFamily="34" charset="0"/>
              </a:rPr>
              <a:t>Analyzing radio message:</a:t>
            </a:r>
          </a:p>
        </p:txBody>
      </p:sp>
      <p:pic>
        <p:nvPicPr>
          <p:cNvPr id="4" name="Content Placeholder 3">
            <a:extLst>
              <a:ext uri="{FF2B5EF4-FFF2-40B4-BE49-F238E27FC236}">
                <a16:creationId xmlns:a16="http://schemas.microsoft.com/office/drawing/2014/main" id="{59D6FD28-A2C5-4645-B342-BF721E702178}"/>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13740" y="1579362"/>
            <a:ext cx="8596668" cy="4339834"/>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1633349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a:extLst>
              <a:ext uri="{FF2B5EF4-FFF2-40B4-BE49-F238E27FC236}">
                <a16:creationId xmlns:a16="http://schemas.microsoft.com/office/drawing/2014/main" id="{21596ED9-C57E-4D85-9E74-6745271C6A1C}"/>
              </a:ext>
            </a:extLst>
          </p:cNvPr>
          <p:cNvSpPr>
            <a:spLocks noGrp="1"/>
          </p:cNvSpPr>
          <p:nvPr>
            <p:ph idx="1"/>
          </p:nvPr>
        </p:nvSpPr>
        <p:spPr>
          <a:xfrm>
            <a:off x="677335" y="1378041"/>
            <a:ext cx="8596668" cy="4663323"/>
          </a:xfrm>
        </p:spPr>
        <p:txBody>
          <a:bodyPr>
            <a:normAutofit/>
          </a:bodyPr>
          <a:lstStyle/>
          <a:p>
            <a:r>
              <a:rPr lang="en-US" sz="2000" b="1" dirty="0">
                <a:solidFill>
                  <a:schemeClr val="tx2">
                    <a:lumMod val="60000"/>
                    <a:lumOff val="40000"/>
                  </a:schemeClr>
                </a:solidFill>
                <a:latin typeface="Arial" pitchFamily="34" charset="0"/>
                <a:cs typeface="Arial" pitchFamily="34" charset="0"/>
              </a:rPr>
              <a:t>Wire shark</a:t>
            </a:r>
            <a:r>
              <a:rPr lang="ar-SA" sz="2000" b="1" dirty="0">
                <a:solidFill>
                  <a:schemeClr val="tx2">
                    <a:lumMod val="60000"/>
                    <a:lumOff val="40000"/>
                  </a:schemeClr>
                </a:solidFill>
                <a:latin typeface="Arial" pitchFamily="34" charset="0"/>
                <a:cs typeface="Arial" pitchFamily="34" charset="0"/>
              </a:rPr>
              <a:t>:</a:t>
            </a:r>
            <a:endParaRPr lang="en-US" sz="2000" b="1" dirty="0">
              <a:solidFill>
                <a:schemeClr val="tx2">
                  <a:lumMod val="60000"/>
                  <a:lumOff val="40000"/>
                </a:schemeClr>
              </a:solidFill>
              <a:latin typeface="Arial" pitchFamily="34" charset="0"/>
              <a:cs typeface="Arial" pitchFamily="34" charset="0"/>
            </a:endParaRPr>
          </a:p>
          <a:p>
            <a:endParaRPr lang="en-US" sz="2000" b="1" dirty="0">
              <a:solidFill>
                <a:schemeClr val="tx2">
                  <a:lumMod val="60000"/>
                  <a:lumOff val="40000"/>
                </a:schemeClr>
              </a:solidFill>
              <a:latin typeface="Arial" pitchFamily="34" charset="0"/>
              <a:cs typeface="Arial" pitchFamily="34" charset="0"/>
            </a:endParaRPr>
          </a:p>
          <a:p>
            <a:endParaRPr lang="en-US" sz="2000" b="1" dirty="0">
              <a:solidFill>
                <a:schemeClr val="tx2">
                  <a:lumMod val="60000"/>
                  <a:lumOff val="40000"/>
                </a:schemeClr>
              </a:solidFill>
              <a:latin typeface="Arial" pitchFamily="34" charset="0"/>
              <a:cs typeface="Arial" pitchFamily="34" charset="0"/>
            </a:endParaRPr>
          </a:p>
        </p:txBody>
      </p:sp>
      <p:pic>
        <p:nvPicPr>
          <p:cNvPr id="3" name="Picture 2" descr="Picture1.png"/>
          <p:cNvPicPr>
            <a:picLocks noChangeAspect="1"/>
          </p:cNvPicPr>
          <p:nvPr/>
        </p:nvPicPr>
        <p:blipFill>
          <a:blip r:embed="rId2"/>
          <a:stretch>
            <a:fillRect/>
          </a:stretch>
        </p:blipFill>
        <p:spPr>
          <a:xfrm>
            <a:off x="262009" y="2873351"/>
            <a:ext cx="9429750" cy="3076575"/>
          </a:xfrm>
          <a:prstGeom prst="rect">
            <a:avLst/>
          </a:prstGeom>
        </p:spPr>
      </p:pic>
    </p:spTree>
    <p:extLst>
      <p:ext uri="{BB962C8B-B14F-4D97-AF65-F5344CB8AC3E}">
        <p14:creationId xmlns:p14="http://schemas.microsoft.com/office/powerpoint/2010/main" val="41584036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2868C-1CE9-4782-887F-E426A2061D85}"/>
              </a:ext>
            </a:extLst>
          </p:cNvPr>
          <p:cNvSpPr>
            <a:spLocks noGrp="1"/>
          </p:cNvSpPr>
          <p:nvPr>
            <p:ph type="title"/>
          </p:nvPr>
        </p:nvSpPr>
        <p:spPr/>
        <p:txBody>
          <a:bodyPr/>
          <a:lstStyle/>
          <a:p>
            <a:r>
              <a:rPr lang="en-US" dirty="0">
                <a:latin typeface="Arial" pitchFamily="34" charset="0"/>
                <a:cs typeface="Arial" pitchFamily="34" charset="0"/>
              </a:rPr>
              <a:t>Analyzing data with Wire shark:</a:t>
            </a:r>
          </a:p>
        </p:txBody>
      </p:sp>
      <p:sp>
        <p:nvSpPr>
          <p:cNvPr id="5" name="Content Placeholder 4">
            <a:extLst>
              <a:ext uri="{FF2B5EF4-FFF2-40B4-BE49-F238E27FC236}">
                <a16:creationId xmlns:a16="http://schemas.microsoft.com/office/drawing/2014/main" id="{5B039806-26A4-4424-9699-9D625BC12AC7}"/>
              </a:ext>
            </a:extLst>
          </p:cNvPr>
          <p:cNvSpPr>
            <a:spLocks noGrp="1"/>
          </p:cNvSpPr>
          <p:nvPr>
            <p:ph idx="1"/>
          </p:nvPr>
        </p:nvSpPr>
        <p:spPr/>
        <p:txBody>
          <a:bodyPr/>
          <a:lstStyle/>
          <a:p>
            <a:endParaRPr lang="en-US" dirty="0"/>
          </a:p>
        </p:txBody>
      </p:sp>
      <p:pic>
        <p:nvPicPr>
          <p:cNvPr id="6" name="Picture 5">
            <a:extLst>
              <a:ext uri="{FF2B5EF4-FFF2-40B4-BE49-F238E27FC236}">
                <a16:creationId xmlns:a16="http://schemas.microsoft.com/office/drawing/2014/main" id="{722A9D46-4C9A-4708-BB22-EB507788202B}"/>
              </a:ext>
            </a:extLst>
          </p:cNvPr>
          <p:cNvPicPr>
            <a:picLocks noChangeAspect="1"/>
          </p:cNvPicPr>
          <p:nvPr/>
        </p:nvPicPr>
        <p:blipFill>
          <a:blip r:embed="rId2"/>
          <a:stretch>
            <a:fillRect/>
          </a:stretch>
        </p:blipFill>
        <p:spPr>
          <a:xfrm>
            <a:off x="425002" y="1751527"/>
            <a:ext cx="9434606" cy="4767330"/>
          </a:xfrm>
          <a:prstGeom prst="rect">
            <a:avLst/>
          </a:prstGeom>
        </p:spPr>
      </p:pic>
    </p:spTree>
    <p:extLst>
      <p:ext uri="{BB962C8B-B14F-4D97-AF65-F5344CB8AC3E}">
        <p14:creationId xmlns:p14="http://schemas.microsoft.com/office/powerpoint/2010/main" val="42920074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A3B9A-4A4D-41CD-9E67-50CFE4A6260F}"/>
              </a:ext>
            </a:extLst>
          </p:cNvPr>
          <p:cNvSpPr>
            <a:spLocks noGrp="1"/>
          </p:cNvSpPr>
          <p:nvPr>
            <p:ph type="title"/>
          </p:nvPr>
        </p:nvSpPr>
        <p:spPr/>
        <p:txBody>
          <a:bodyPr/>
          <a:lstStyle/>
          <a:p>
            <a:r>
              <a:rPr lang="en-US" dirty="0">
                <a:latin typeface="Arial" pitchFamily="34" charset="0"/>
                <a:cs typeface="Arial" pitchFamily="34" charset="0"/>
              </a:rPr>
              <a:t>Conclusion and future work:</a:t>
            </a:r>
          </a:p>
        </p:txBody>
      </p:sp>
      <p:sp>
        <p:nvSpPr>
          <p:cNvPr id="3" name="Content Placeholder 2">
            <a:extLst>
              <a:ext uri="{FF2B5EF4-FFF2-40B4-BE49-F238E27FC236}">
                <a16:creationId xmlns:a16="http://schemas.microsoft.com/office/drawing/2014/main" id="{1366FDA1-8213-4B62-A0FB-F695546269F4}"/>
              </a:ext>
            </a:extLst>
          </p:cNvPr>
          <p:cNvSpPr>
            <a:spLocks noGrp="1"/>
          </p:cNvSpPr>
          <p:nvPr>
            <p:ph idx="1"/>
          </p:nvPr>
        </p:nvSpPr>
        <p:spPr>
          <a:xfrm>
            <a:off x="677334" y="2186347"/>
            <a:ext cx="8596668" cy="3880773"/>
          </a:xfrm>
        </p:spPr>
        <p:txBody>
          <a:bodyPr>
            <a:normAutofit/>
          </a:bodyPr>
          <a:lstStyle/>
          <a:p>
            <a:r>
              <a:rPr lang="en-US" sz="2000" dirty="0">
                <a:latin typeface="Arial" pitchFamily="34" charset="0"/>
                <a:cs typeface="Arial" pitchFamily="34" charset="0"/>
              </a:rPr>
              <a:t>In graduation project 1 we were able to design agriculture monitoring system.</a:t>
            </a:r>
          </a:p>
          <a:p>
            <a:r>
              <a:rPr lang="en-US" sz="2000" dirty="0">
                <a:latin typeface="Arial" pitchFamily="34" charset="0"/>
                <a:cs typeface="Arial" pitchFamily="34" charset="0"/>
              </a:rPr>
              <a:t>In graduation project 2 we were able to design horse monitoring system .</a:t>
            </a:r>
          </a:p>
          <a:p>
            <a:r>
              <a:rPr lang="en-US" sz="2000" dirty="0">
                <a:latin typeface="Arial" pitchFamily="34" charset="0"/>
                <a:cs typeface="Arial" pitchFamily="34" charset="0"/>
              </a:rPr>
              <a:t>We were able to learn new simulation tool cooja which is considered to be one of the most important simulation tool in the study of IOT. </a:t>
            </a:r>
          </a:p>
          <a:p>
            <a:r>
              <a:rPr lang="en-US" sz="2000" dirty="0">
                <a:latin typeface="Arial" pitchFamily="34" charset="0"/>
                <a:cs typeface="Arial" pitchFamily="34" charset="0"/>
              </a:rPr>
              <a:t>This tool could be used to study and analyze different types of attacks and how to protect the network from these attacks.</a:t>
            </a:r>
          </a:p>
        </p:txBody>
      </p:sp>
    </p:spTree>
    <p:extLst>
      <p:ext uri="{BB962C8B-B14F-4D97-AF65-F5344CB8AC3E}">
        <p14:creationId xmlns:p14="http://schemas.microsoft.com/office/powerpoint/2010/main" val="41889227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ctr"/>
            <a:r>
              <a:rPr lang="en-US" sz="4400" dirty="0">
                <a:solidFill>
                  <a:schemeClr val="tx2">
                    <a:lumMod val="60000"/>
                    <a:lumOff val="40000"/>
                  </a:schemeClr>
                </a:solidFill>
                <a:latin typeface="Arial" pitchFamily="34" charset="0"/>
                <a:cs typeface="Arial" pitchFamily="34" charset="0"/>
              </a:rPr>
              <a:t>Thank you for listening </a:t>
            </a:r>
          </a:p>
          <a:p>
            <a:pPr marL="0" indent="0" algn="ctr">
              <a:buNone/>
            </a:pPr>
            <a:r>
              <a:rPr lang="en-US" sz="4400" dirty="0">
                <a:solidFill>
                  <a:schemeClr val="tx2">
                    <a:lumMod val="60000"/>
                    <a:lumOff val="40000"/>
                  </a:schemeClr>
                </a:solidFill>
                <a:latin typeface="Arial" pitchFamily="34" charset="0"/>
                <a:cs typeface="Arial" pitchFamily="34" charset="0"/>
              </a:rPr>
              <a:t> any questions ?</a:t>
            </a:r>
          </a:p>
        </p:txBody>
      </p:sp>
    </p:spTree>
    <p:extLst>
      <p:ext uri="{BB962C8B-B14F-4D97-AF65-F5344CB8AC3E}">
        <p14:creationId xmlns:p14="http://schemas.microsoft.com/office/powerpoint/2010/main" val="2392840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23593A9-2566-4743-BFEB-D1D9E438951B}"/>
              </a:ext>
            </a:extLst>
          </p:cNvPr>
          <p:cNvSpPr>
            <a:spLocks noGrp="1"/>
          </p:cNvSpPr>
          <p:nvPr>
            <p:ph idx="1"/>
          </p:nvPr>
        </p:nvSpPr>
        <p:spPr>
          <a:xfrm>
            <a:off x="677334" y="354843"/>
            <a:ext cx="8596668" cy="5686520"/>
          </a:xfrm>
        </p:spPr>
        <p:txBody>
          <a:bodyPr/>
          <a:lstStyle/>
          <a:p>
            <a:r>
              <a:rPr lang="en-US" sz="2400" dirty="0">
                <a:solidFill>
                  <a:schemeClr val="tx2">
                    <a:lumMod val="60000"/>
                    <a:lumOff val="40000"/>
                  </a:schemeClr>
                </a:solidFill>
                <a:latin typeface="Arial" pitchFamily="34" charset="0"/>
                <a:cs typeface="Arial" pitchFamily="34" charset="0"/>
              </a:rPr>
              <a:t>The used technology :WSN </a:t>
            </a:r>
          </a:p>
          <a:p>
            <a:pPr algn="just"/>
            <a:r>
              <a:rPr lang="en-US" sz="2000" dirty="0">
                <a:latin typeface="Arial" pitchFamily="34" charset="0"/>
                <a:cs typeface="Arial" pitchFamily="34" charset="0"/>
              </a:rPr>
              <a:t>WSN is a promising technology to support the Internet of Things (</a:t>
            </a:r>
            <a:r>
              <a:rPr lang="en-US" sz="2000" dirty="0" err="1">
                <a:latin typeface="Arial" pitchFamily="34" charset="0"/>
                <a:cs typeface="Arial" pitchFamily="34" charset="0"/>
              </a:rPr>
              <a:t>IoT</a:t>
            </a:r>
            <a:r>
              <a:rPr lang="en-US" sz="2000" dirty="0">
                <a:latin typeface="Arial" pitchFamily="34" charset="0"/>
                <a:cs typeface="Arial" pitchFamily="34" charset="0"/>
              </a:rPr>
              <a:t>) because the use of low power wireless devices is becoming part of our daily life. </a:t>
            </a:r>
          </a:p>
          <a:p>
            <a:pPr marL="0" indent="0" algn="just">
              <a:buNone/>
            </a:pPr>
            <a:r>
              <a:rPr lang="en-US" sz="2000" dirty="0">
                <a:solidFill>
                  <a:schemeClr val="tx2">
                    <a:lumMod val="75000"/>
                  </a:schemeClr>
                </a:solidFill>
                <a:latin typeface="Arial" pitchFamily="34" charset="0"/>
                <a:cs typeface="Arial" pitchFamily="34" charset="0"/>
              </a:rPr>
              <a:t>Wireless sensor networks consist of many sensor nodes which can transmit data to each other. This network can be used to monitor various conditions and send back the information to the central controller. </a:t>
            </a:r>
          </a:p>
          <a:p>
            <a:endParaRPr lang="en-US" dirty="0"/>
          </a:p>
        </p:txBody>
      </p:sp>
      <p:pic>
        <p:nvPicPr>
          <p:cNvPr id="4" name="Picture 2" descr="Image result for wsn architecture diagram">
            <a:hlinkClick r:id="rId2"/>
            <a:extLst>
              <a:ext uri="{FF2B5EF4-FFF2-40B4-BE49-F238E27FC236}">
                <a16:creationId xmlns:a16="http://schemas.microsoft.com/office/drawing/2014/main" id="{4EC5F260-001A-4464-A01B-BEDCB44B01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7" y="3070746"/>
            <a:ext cx="8201125" cy="3670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726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latin typeface="Arial" pitchFamily="34" charset="0"/>
                <a:cs typeface="Arial" pitchFamily="34" charset="0"/>
              </a:rPr>
              <a:t>WSN as applied in two scenario:</a:t>
            </a:r>
            <a:endParaRPr lang="ar-IQ" dirty="0">
              <a:latin typeface="Arial" pitchFamily="34" charset="0"/>
              <a:cs typeface="Arial" pitchFamily="34" charset="0"/>
            </a:endParaRPr>
          </a:p>
        </p:txBody>
      </p:sp>
      <p:sp>
        <p:nvSpPr>
          <p:cNvPr id="3" name="عنصر نائب للمحتوى 2"/>
          <p:cNvSpPr>
            <a:spLocks noGrp="1"/>
          </p:cNvSpPr>
          <p:nvPr>
            <p:ph idx="1"/>
          </p:nvPr>
        </p:nvSpPr>
        <p:spPr>
          <a:xfrm>
            <a:off x="554504" y="1696565"/>
            <a:ext cx="8596668" cy="3880773"/>
          </a:xfrm>
        </p:spPr>
        <p:txBody>
          <a:bodyPr>
            <a:normAutofit/>
          </a:bodyPr>
          <a:lstStyle/>
          <a:p>
            <a:pPr marL="0" indent="0" algn="just">
              <a:buNone/>
            </a:pPr>
            <a:r>
              <a:rPr lang="en-US" sz="2400" dirty="0">
                <a:latin typeface="Arial" pitchFamily="34" charset="0"/>
                <a:cs typeface="Arial" pitchFamily="34" charset="0"/>
              </a:rPr>
              <a:t>We applied WSN in two scenarios of nodes :</a:t>
            </a:r>
          </a:p>
          <a:p>
            <a:pPr marL="0" indent="0" algn="just">
              <a:buNone/>
            </a:pPr>
            <a:r>
              <a:rPr lang="en-US" sz="2400" dirty="0">
                <a:latin typeface="Arial" pitchFamily="34" charset="0"/>
                <a:cs typeface="Arial" pitchFamily="34" charset="0"/>
              </a:rPr>
              <a:t>1) static nodes ( as we applied in the first project)</a:t>
            </a:r>
          </a:p>
          <a:p>
            <a:pPr marL="0" indent="0" algn="just">
              <a:buNone/>
            </a:pPr>
            <a:r>
              <a:rPr lang="en-US" sz="2400" dirty="0">
                <a:latin typeface="Arial" pitchFamily="34" charset="0"/>
                <a:cs typeface="Arial" pitchFamily="34" charset="0"/>
              </a:rPr>
              <a:t>2) mobile nodes ( as will be discussed in the </a:t>
            </a:r>
            <a:r>
              <a:rPr lang="ar-SA" sz="2400" dirty="0">
                <a:latin typeface="Arial" pitchFamily="34" charset="0"/>
                <a:cs typeface="Arial" pitchFamily="34" charset="0"/>
              </a:rPr>
              <a:t>(</a:t>
            </a:r>
            <a:r>
              <a:rPr lang="en-US" sz="2400" dirty="0">
                <a:latin typeface="Arial" pitchFamily="34" charset="0"/>
                <a:cs typeface="Arial" pitchFamily="34" charset="0"/>
              </a:rPr>
              <a:t>second project</a:t>
            </a:r>
            <a:endParaRPr lang="ar-IQ" sz="2400" dirty="0">
              <a:latin typeface="Arial" pitchFamily="34" charset="0"/>
              <a:cs typeface="Arial" pitchFamily="34" charset="0"/>
            </a:endParaRPr>
          </a:p>
          <a:p>
            <a:endParaRPr lang="ar-IQ" sz="2400" dirty="0">
              <a:latin typeface="Arial" pitchFamily="34" charset="0"/>
              <a:cs typeface="Arial" pitchFamily="34" charset="0"/>
            </a:endParaRPr>
          </a:p>
        </p:txBody>
      </p:sp>
      <p:pic>
        <p:nvPicPr>
          <p:cNvPr id="4"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846" y="3965548"/>
            <a:ext cx="6469168" cy="2667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86617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latin typeface="Arial" pitchFamily="34" charset="0"/>
                <a:cs typeface="Arial" pitchFamily="34" charset="0"/>
              </a:rPr>
              <a:t>The achievements of the graduation project 1:</a:t>
            </a:r>
            <a:endParaRPr lang="ar-IQ" dirty="0">
              <a:latin typeface="Arial" pitchFamily="34" charset="0"/>
              <a:cs typeface="Arial" pitchFamily="34" charset="0"/>
            </a:endParaRPr>
          </a:p>
        </p:txBody>
      </p:sp>
      <p:sp>
        <p:nvSpPr>
          <p:cNvPr id="3" name="عنصر نائب للمحتوى 2"/>
          <p:cNvSpPr>
            <a:spLocks noGrp="1"/>
          </p:cNvSpPr>
          <p:nvPr>
            <p:ph idx="1"/>
          </p:nvPr>
        </p:nvSpPr>
        <p:spPr/>
        <p:txBody>
          <a:bodyPr/>
          <a:lstStyle/>
          <a:p>
            <a:pPr algn="just"/>
            <a:r>
              <a:rPr lang="en-US" sz="2400" dirty="0">
                <a:latin typeface="Arial" pitchFamily="34" charset="0"/>
                <a:cs typeface="Arial" pitchFamily="34" charset="0"/>
              </a:rPr>
              <a:t>In the first part of our project, we were able to perform a </a:t>
            </a:r>
            <a:r>
              <a:rPr lang="en-US" sz="2400" dirty="0" err="1">
                <a:latin typeface="Arial" pitchFamily="34" charset="0"/>
                <a:cs typeface="Arial" pitchFamily="34" charset="0"/>
              </a:rPr>
              <a:t>cooja</a:t>
            </a:r>
            <a:r>
              <a:rPr lang="en-US" sz="2400" dirty="0">
                <a:latin typeface="Arial" pitchFamily="34" charset="0"/>
                <a:cs typeface="Arial" pitchFamily="34" charset="0"/>
              </a:rPr>
              <a:t> simulation for agriculture monitoring by using 6lowPAN WSN. The presented simulation hope to be able to collect the data measured by the sensors and analyze the collected data to support decision making process. Which will lead to improve the quality of agriculture production with minimum cost. </a:t>
            </a:r>
            <a:endParaRPr lang="ar-IQ" sz="2400" dirty="0">
              <a:latin typeface="Arial" pitchFamily="34" charset="0"/>
              <a:cs typeface="Arial" pitchFamily="34" charset="0"/>
            </a:endParaRPr>
          </a:p>
          <a:p>
            <a:endParaRPr lang="ar-IQ" dirty="0"/>
          </a:p>
        </p:txBody>
      </p:sp>
    </p:spTree>
    <p:extLst>
      <p:ext uri="{BB962C8B-B14F-4D97-AF65-F5344CB8AC3E}">
        <p14:creationId xmlns:p14="http://schemas.microsoft.com/office/powerpoint/2010/main" val="40287971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72955" y="6250675"/>
            <a:ext cx="11300345" cy="607324"/>
          </a:xfrm>
        </p:spPr>
        <p:txBody>
          <a:bodyPr>
            <a:normAutofit/>
          </a:bodyPr>
          <a:lstStyle/>
          <a:p>
            <a:pPr algn="ctr"/>
            <a:r>
              <a:rPr lang="en-US" sz="2400" dirty="0">
                <a:solidFill>
                  <a:schemeClr val="tx2">
                    <a:lumMod val="60000"/>
                    <a:lumOff val="40000"/>
                  </a:schemeClr>
                </a:solidFill>
                <a:latin typeface="Arial" pitchFamily="34" charset="0"/>
                <a:cs typeface="Arial" pitchFamily="34" charset="0"/>
              </a:rPr>
              <a:t>Figure 1: system model of agriculture using WSN</a:t>
            </a:r>
            <a:endParaRPr lang="ar-IQ" sz="2400" dirty="0">
              <a:solidFill>
                <a:schemeClr val="tx2">
                  <a:lumMod val="60000"/>
                  <a:lumOff val="40000"/>
                </a:schemeClr>
              </a:solidFill>
              <a:latin typeface="Arial" pitchFamily="34" charset="0"/>
              <a:cs typeface="Arial" pitchFamily="34"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073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5868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7769" y="6237311"/>
            <a:ext cx="8596668" cy="620688"/>
          </a:xfrm>
        </p:spPr>
        <p:txBody>
          <a:bodyPr>
            <a:normAutofit/>
          </a:bodyPr>
          <a:lstStyle/>
          <a:p>
            <a:pPr algn="ctr"/>
            <a:r>
              <a:rPr lang="en-US" sz="2400" dirty="0">
                <a:solidFill>
                  <a:schemeClr val="tx2">
                    <a:lumMod val="60000"/>
                    <a:lumOff val="40000"/>
                  </a:schemeClr>
                </a:solidFill>
              </a:rPr>
              <a:t>Figure 2: nodes information using static nodes </a:t>
            </a:r>
            <a:endParaRPr lang="ar-IQ" sz="2400" dirty="0">
              <a:solidFill>
                <a:schemeClr val="tx2">
                  <a:lumMod val="60000"/>
                  <a:lumOff val="40000"/>
                </a:schemeClr>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237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1657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2">
            <a:extLst>
              <a:ext uri="{FF2B5EF4-FFF2-40B4-BE49-F238E27FC236}">
                <a16:creationId xmlns:a16="http://schemas.microsoft.com/office/drawing/2014/main" id="{05F91DBB-07D5-46EC-A5A1-B051510A58C0}"/>
              </a:ext>
            </a:extLst>
          </p:cNvPr>
          <p:cNvSpPr txBox="1">
            <a:spLocks/>
          </p:cNvSpPr>
          <p:nvPr/>
        </p:nvSpPr>
        <p:spPr>
          <a:xfrm>
            <a:off x="677335" y="2150773"/>
            <a:ext cx="8229600" cy="529726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a:buNone/>
            </a:pPr>
            <a:r>
              <a:rPr lang="en-US" sz="2400" dirty="0">
                <a:latin typeface="Arial" pitchFamily="34" charset="0"/>
                <a:cs typeface="Arial" pitchFamily="34" charset="0"/>
              </a:rPr>
              <a:t>The increase demand for mobility in various applications such as environmental monitoring, medical, home automation, and military, raises the question howIPv6Routing Protocol for Low-Power and </a:t>
            </a:r>
            <a:r>
              <a:rPr lang="en-US" sz="2400" dirty="0" err="1">
                <a:latin typeface="Arial" pitchFamily="34" charset="0"/>
                <a:cs typeface="Arial" pitchFamily="34" charset="0"/>
              </a:rPr>
              <a:t>Lossy</a:t>
            </a:r>
            <a:r>
              <a:rPr lang="en-US" sz="2400" dirty="0">
                <a:latin typeface="Arial" pitchFamily="34" charset="0"/>
                <a:cs typeface="Arial" pitchFamily="34" charset="0"/>
              </a:rPr>
              <a:t> Networks(RPL)would perform under these mobility applications.. </a:t>
            </a:r>
            <a:endParaRPr lang="ar-IQ" sz="2400" dirty="0">
              <a:latin typeface="Arial" pitchFamily="34" charset="0"/>
              <a:cs typeface="Arial" pitchFamily="34" charset="0"/>
            </a:endParaRPr>
          </a:p>
          <a:p>
            <a:pPr marL="0" indent="0">
              <a:buNone/>
            </a:pPr>
            <a:endParaRPr lang="ar-IQ" dirty="0"/>
          </a:p>
        </p:txBody>
      </p:sp>
      <p:sp>
        <p:nvSpPr>
          <p:cNvPr id="6" name="Title 1">
            <a:extLst>
              <a:ext uri="{FF2B5EF4-FFF2-40B4-BE49-F238E27FC236}">
                <a16:creationId xmlns:a16="http://schemas.microsoft.com/office/drawing/2014/main" id="{FBBC781F-CFF5-4A48-AC5A-98CA637A4593}"/>
              </a:ext>
            </a:extLst>
          </p:cNvPr>
          <p:cNvSpPr>
            <a:spLocks noGrp="1"/>
          </p:cNvSpPr>
          <p:nvPr>
            <p:ph type="title"/>
          </p:nvPr>
        </p:nvSpPr>
        <p:spPr>
          <a:xfrm>
            <a:off x="677334" y="609600"/>
            <a:ext cx="8596668" cy="1320800"/>
          </a:xfrm>
        </p:spPr>
        <p:txBody>
          <a:bodyPr/>
          <a:lstStyle/>
          <a:p>
            <a:r>
              <a:rPr lang="en-US" b="1" dirty="0">
                <a:solidFill>
                  <a:schemeClr val="tx2">
                    <a:lumMod val="60000"/>
                    <a:lumOff val="40000"/>
                  </a:schemeClr>
                </a:solidFill>
                <a:latin typeface="Arial" pitchFamily="34" charset="0"/>
                <a:cs typeface="Arial" pitchFamily="34" charset="0"/>
              </a:rPr>
              <a:t>Sensor Nodes Mobility:</a:t>
            </a:r>
            <a:br>
              <a:rPr lang="en-US" b="1" dirty="0">
                <a:solidFill>
                  <a:schemeClr val="tx2">
                    <a:lumMod val="60000"/>
                    <a:lumOff val="40000"/>
                  </a:schemeClr>
                </a:solidFill>
                <a:latin typeface="Arial" pitchFamily="34" charset="0"/>
                <a:cs typeface="Arial" pitchFamily="34" charset="0"/>
              </a:rPr>
            </a:br>
            <a:endParaRPr lang="en-US" dirty="0">
              <a:solidFill>
                <a:schemeClr val="tx2">
                  <a:lumMod val="60000"/>
                  <a:lumOff val="40000"/>
                </a:schemeClr>
              </a:solidFill>
              <a:latin typeface="Arial" pitchFamily="34" charset="0"/>
              <a:cs typeface="Arial" pitchFamily="34" charset="0"/>
            </a:endParaRPr>
          </a:p>
        </p:txBody>
      </p:sp>
    </p:spTree>
    <p:extLst>
      <p:ext uri="{BB962C8B-B14F-4D97-AF65-F5344CB8AC3E}">
        <p14:creationId xmlns:p14="http://schemas.microsoft.com/office/powerpoint/2010/main" val="1844454751"/>
      </p:ext>
    </p:extLst>
  </p:cSld>
  <p:clrMapOvr>
    <a:masterClrMapping/>
  </p:clrMapOvr>
</p:sld>
</file>

<file path=ppt/theme/theme1.xml><?xml version="1.0" encoding="utf-8"?>
<a:theme xmlns:a="http://schemas.openxmlformats.org/drawingml/2006/main" name="Facet">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Flow</Template>
  <TotalTime>890</TotalTime>
  <Words>1177</Words>
  <Application>Microsoft Office PowerPoint</Application>
  <PresentationFormat>Widescreen</PresentationFormat>
  <Paragraphs>139</Paragraphs>
  <Slides>39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Calibri</vt:lpstr>
      <vt:lpstr>Tahoma</vt:lpstr>
      <vt:lpstr>Times New Roman</vt:lpstr>
      <vt:lpstr>Trebuchet MS</vt:lpstr>
      <vt:lpstr>Wingdings</vt:lpstr>
      <vt:lpstr>Wingdings 3</vt:lpstr>
      <vt:lpstr>Facet</vt:lpstr>
      <vt:lpstr>Studying the performance of wireless network using simulation tool- Horse’s monitoring </vt:lpstr>
      <vt:lpstr>PowerPoint Presentation</vt:lpstr>
      <vt:lpstr>Objectives :</vt:lpstr>
      <vt:lpstr>PowerPoint Presentation</vt:lpstr>
      <vt:lpstr>WSN as applied in two scenario:</vt:lpstr>
      <vt:lpstr>The achievements of the graduation project 1:</vt:lpstr>
      <vt:lpstr>Figure 1: system model of agriculture using WSN</vt:lpstr>
      <vt:lpstr>Figure 2: nodes information using static nodes </vt:lpstr>
      <vt:lpstr>Sensor Nodes Mobility: </vt:lpstr>
      <vt:lpstr>PowerPoint Presentation</vt:lpstr>
      <vt:lpstr>Why we need to monitor the horses? </vt:lpstr>
      <vt:lpstr>Mobility models:</vt:lpstr>
      <vt:lpstr>Description of the model :</vt:lpstr>
      <vt:lpstr>software components and :programming language:</vt:lpstr>
      <vt:lpstr>Analysis Tool: </vt:lpstr>
      <vt:lpstr>PowerPoint Presentation</vt:lpstr>
      <vt:lpstr>System Model:</vt:lpstr>
      <vt:lpstr>Normal Vital Signs </vt:lpstr>
      <vt:lpstr>PowerPoint Presentation</vt:lpstr>
      <vt:lpstr>Energy Saving</vt:lpstr>
      <vt:lpstr>Economic/financial Feasibility Study </vt:lpstr>
      <vt:lpstr>Simulation setting:</vt:lpstr>
      <vt:lpstr>Simulation analysis:</vt:lpstr>
      <vt:lpstr>Mobility generation: </vt:lpstr>
      <vt:lpstr>PowerPoint Presentation</vt:lpstr>
      <vt:lpstr>PowerPoint Presentation</vt:lpstr>
      <vt:lpstr>PowerPoint Presentation</vt:lpstr>
      <vt:lpstr>PowerPoint Presentation</vt:lpstr>
      <vt:lpstr>PowerPoint Presentation</vt:lpstr>
      <vt:lpstr>Results analysis:</vt:lpstr>
      <vt:lpstr>Average power consumption:</vt:lpstr>
      <vt:lpstr>Network graph:</vt:lpstr>
      <vt:lpstr>Sensor map:</vt:lpstr>
      <vt:lpstr>Node information:</vt:lpstr>
      <vt:lpstr>Analyzing radio message:</vt:lpstr>
      <vt:lpstr>PowerPoint Presentation</vt:lpstr>
      <vt:lpstr>Analyzing data with Wire shark:</vt:lpstr>
      <vt:lpstr>Conclusion and future 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islam zamel</dc:creator>
  <cp:lastModifiedBy>islam zamel</cp:lastModifiedBy>
  <cp:revision>35</cp:revision>
  <dcterms:created xsi:type="dcterms:W3CDTF">2018-04-28T20:28:42Z</dcterms:created>
  <dcterms:modified xsi:type="dcterms:W3CDTF">2018-05-02T20:19:35Z</dcterms:modified>
</cp:coreProperties>
</file>