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63"/>
  </p:notesMasterIdLst>
  <p:handoutMasterIdLst>
    <p:handoutMasterId r:id="rId64"/>
  </p:handoutMasterIdLst>
  <p:sldIdLst>
    <p:sldId id="257" r:id="rId3"/>
    <p:sldId id="310" r:id="rId4"/>
    <p:sldId id="311" r:id="rId5"/>
    <p:sldId id="315" r:id="rId6"/>
    <p:sldId id="317" r:id="rId7"/>
    <p:sldId id="318" r:id="rId8"/>
    <p:sldId id="258" r:id="rId9"/>
    <p:sldId id="259" r:id="rId10"/>
    <p:sldId id="313" r:id="rId11"/>
    <p:sldId id="260" r:id="rId12"/>
    <p:sldId id="261" r:id="rId13"/>
    <p:sldId id="262" r:id="rId14"/>
    <p:sldId id="321" r:id="rId15"/>
    <p:sldId id="353" r:id="rId16"/>
    <p:sldId id="354" r:id="rId17"/>
    <p:sldId id="320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314" r:id="rId26"/>
    <p:sldId id="270" r:id="rId27"/>
    <p:sldId id="271" r:id="rId28"/>
    <p:sldId id="272" r:id="rId29"/>
    <p:sldId id="273" r:id="rId30"/>
    <p:sldId id="322" r:id="rId31"/>
    <p:sldId id="323" r:id="rId32"/>
    <p:sldId id="324" r:id="rId33"/>
    <p:sldId id="325" r:id="rId34"/>
    <p:sldId id="329" r:id="rId35"/>
    <p:sldId id="330" r:id="rId36"/>
    <p:sldId id="350" r:id="rId37"/>
    <p:sldId id="351" r:id="rId38"/>
    <p:sldId id="352" r:id="rId39"/>
    <p:sldId id="331" r:id="rId40"/>
    <p:sldId id="326" r:id="rId41"/>
    <p:sldId id="327" r:id="rId42"/>
    <p:sldId id="328" r:id="rId43"/>
    <p:sldId id="332" r:id="rId44"/>
    <p:sldId id="333" r:id="rId45"/>
    <p:sldId id="335" r:id="rId46"/>
    <p:sldId id="334" r:id="rId47"/>
    <p:sldId id="336" r:id="rId48"/>
    <p:sldId id="337" r:id="rId49"/>
    <p:sldId id="338" r:id="rId50"/>
    <p:sldId id="339" r:id="rId51"/>
    <p:sldId id="340" r:id="rId52"/>
    <p:sldId id="341" r:id="rId53"/>
    <p:sldId id="342" r:id="rId54"/>
    <p:sldId id="343" r:id="rId55"/>
    <p:sldId id="344" r:id="rId56"/>
    <p:sldId id="345" r:id="rId57"/>
    <p:sldId id="346" r:id="rId58"/>
    <p:sldId id="347" r:id="rId59"/>
    <p:sldId id="348" r:id="rId60"/>
    <p:sldId id="349" r:id="rId61"/>
    <p:sldId id="309" r:id="rId6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86477" autoAdjust="0"/>
  </p:normalViewPr>
  <p:slideViewPr>
    <p:cSldViewPr showGuides="1">
      <p:cViewPr varScale="1">
        <p:scale>
          <a:sx n="65" d="100"/>
          <a:sy n="65" d="100"/>
        </p:scale>
        <p:origin x="942" y="78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5/16/2014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5/16/2014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14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308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99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22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2612" y="6432551"/>
            <a:ext cx="1371600" cy="273049"/>
          </a:xfrm>
        </p:spPr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5213" y="6432551"/>
            <a:ext cx="5653087" cy="2730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812" y="6432551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5/16/2014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5/16/2014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636710" y="5812971"/>
            <a:ext cx="4572001" cy="457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Supervisor : Dr. Monther Diab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228600"/>
            <a:ext cx="6629398" cy="5562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>
                <a:latin typeface="Calibri" pitchFamily="34" charset="0"/>
              </a:rPr>
              <a:t/>
            </a:r>
            <a:br>
              <a:rPr lang="en-US" sz="3600" dirty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>
                <a:latin typeface="Calibri" pitchFamily="34" charset="0"/>
              </a:rPr>
              <a:t/>
            </a:r>
            <a:br>
              <a:rPr lang="en-US" sz="3600" dirty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>
                <a:latin typeface="Calibri" pitchFamily="34" charset="0"/>
              </a:rPr>
              <a:t/>
            </a:r>
            <a:br>
              <a:rPr lang="en-US" sz="3600" dirty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dirty="0">
                <a:latin typeface="Calibri" pitchFamily="34" charset="0"/>
              </a:rPr>
              <a:t/>
            </a:r>
            <a:br>
              <a:rPr lang="en-US" sz="3600" dirty="0">
                <a:latin typeface="Calibri" pitchFamily="34" charset="0"/>
              </a:rPr>
            </a:br>
            <a:r>
              <a:rPr lang="en-US" sz="3600" dirty="0" smtClean="0">
                <a:latin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</a:rPr>
            </a:b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An-</a:t>
            </a:r>
            <a:r>
              <a:rPr lang="en-US" sz="3600" b="0" dirty="0" err="1" smtClean="0">
                <a:solidFill>
                  <a:srgbClr val="0000FF"/>
                </a:solidFill>
                <a:latin typeface="Calibri" pitchFamily="34" charset="0"/>
              </a:rPr>
              <a:t>Najah</a:t>
            </a: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600" b="0" dirty="0">
                <a:solidFill>
                  <a:srgbClr val="0000FF"/>
                </a:solidFill>
                <a:latin typeface="Calibri" pitchFamily="34" charset="0"/>
              </a:rPr>
              <a:t>National </a:t>
            </a: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University</a:t>
            </a:r>
            <a:b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b="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600" b="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Faculty </a:t>
            </a:r>
            <a:r>
              <a:rPr lang="en-US" sz="3600" b="0" dirty="0">
                <a:solidFill>
                  <a:srgbClr val="0000FF"/>
                </a:solidFill>
                <a:latin typeface="Calibri" pitchFamily="34" charset="0"/>
              </a:rPr>
              <a:t>of Engineering</a:t>
            </a:r>
            <a:br>
              <a:rPr lang="en-US" sz="3600" b="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b="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600" b="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b="0" dirty="0">
                <a:solidFill>
                  <a:srgbClr val="0000FF"/>
                </a:solidFill>
                <a:latin typeface="Calibri" pitchFamily="34" charset="0"/>
              </a:rPr>
              <a:t>Civil Engineering </a:t>
            </a: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Department</a:t>
            </a:r>
            <a:r>
              <a:rPr lang="en-US" sz="360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60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60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Calibri" pitchFamily="34" charset="0"/>
              </a:rPr>
              <a:t>GRADUATION PROJECT II</a:t>
            </a:r>
            <a:br>
              <a:rPr lang="en-US" sz="3600" dirty="0" smtClean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60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3D Analysis and Design of </a:t>
            </a:r>
            <a:r>
              <a:rPr lang="en-US" sz="3600" b="0" dirty="0" err="1" smtClean="0">
                <a:solidFill>
                  <a:srgbClr val="0000FF"/>
                </a:solidFill>
                <a:latin typeface="Calibri" pitchFamily="34" charset="0"/>
              </a:rPr>
              <a:t>WebTech</a:t>
            </a:r>
            <a:r>
              <a:rPr lang="en-US" sz="3600" b="0" dirty="0" smtClean="0">
                <a:solidFill>
                  <a:srgbClr val="0000FF"/>
                </a:solidFill>
                <a:latin typeface="Calibri" pitchFamily="34" charset="0"/>
              </a:rPr>
              <a:t> Company Building With Supplementary Steel Frame</a:t>
            </a:r>
            <a:r>
              <a:rPr lang="en-US" sz="3200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en-US" sz="3200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7" y="152400"/>
            <a:ext cx="942230" cy="93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828800"/>
            <a:ext cx="9448800" cy="4191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Loads </a:t>
            </a:r>
          </a:p>
          <a:p>
            <a:pPr algn="just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Dead loads </a:t>
            </a:r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Static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permanent loads composed from the weight of structural elements as well as partitions ( Superimposed) .</a:t>
            </a:r>
            <a:endParaRPr lang="en-US" u="sng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just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Superimposed dead load = 4.2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KN/m</a:t>
            </a:r>
            <a:r>
              <a:rPr lang="en-US" b="1" baseline="30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algn="just">
              <a:lnSpc>
                <a:spcPct val="10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Live Load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is the load  produced by the  use and occupancy of the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structure, 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for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Office buildings, uniformly distributed live load 50psf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( 2.5 KN/m</a:t>
            </a:r>
            <a:r>
              <a:rPr lang="en-US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" indent="0" algn="just">
              <a:lnSpc>
                <a:spcPct val="100000"/>
              </a:lnSpc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which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has been stated using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IBC Code / Table 1607.1</a:t>
            </a:r>
          </a:p>
          <a:p>
            <a:pPr algn="just">
              <a:lnSpc>
                <a:spcPct val="100000"/>
              </a:lnSpc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" indent="0">
              <a:lnSpc>
                <a:spcPct val="150000"/>
              </a:lnSpc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9144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Determinants 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Concrete Design Codes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American Concrete Institute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Code (ACI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318-08).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International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Building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(IBC 2009</a:t>
            </a:r>
            <a:r>
              <a:rPr lang="en-US" b="1" dirty="0" smtClean="0"/>
              <a:t>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Determinants </a:t>
            </a:r>
          </a:p>
        </p:txBody>
      </p:sp>
    </p:spTree>
    <p:extLst>
      <p:ext uri="{BB962C8B-B14F-4D97-AF65-F5344CB8AC3E}">
        <p14:creationId xmlns:p14="http://schemas.microsoft.com/office/powerpoint/2010/main" val="338813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2" y="1219200"/>
            <a:ext cx="10744200" cy="4800600"/>
          </a:xfrm>
        </p:spPr>
        <p:txBody>
          <a:bodyPr>
            <a:normAutofit/>
          </a:bodyPr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Center of Rigidity = ∑ (K d)/ ∑K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Center of Mass using centroid equation = ∑ (Ad)/ ∑A</a:t>
            </a:r>
          </a:p>
          <a:p>
            <a:pPr marL="45720" indent="0">
              <a:buClr>
                <a:srgbClr val="0000FF"/>
              </a:buCl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Hand calculation of CR :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= 22.64117 ,  Y =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23.04124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2" y="533400"/>
            <a:ext cx="96774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 of Mass , Center of Rigidity 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444815"/>
              </p:ext>
            </p:extLst>
          </p:nvPr>
        </p:nvGraphicFramePr>
        <p:xfrm>
          <a:off x="836612" y="2667000"/>
          <a:ext cx="9220202" cy="3733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5852"/>
                <a:gridCol w="1315852"/>
                <a:gridCol w="1316878"/>
                <a:gridCol w="1317905"/>
                <a:gridCol w="1317905"/>
                <a:gridCol w="1317905"/>
                <a:gridCol w="1317905"/>
              </a:tblGrid>
              <a:tr h="8973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Shear wall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 x Ix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 x Iy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4.1438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4.143818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0.8984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44.784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3.7228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185.58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9.7168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11.15071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2.3567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13.506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26.279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11.151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9.716808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43.326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44.293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483.12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430.38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0.8694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0.856714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26.985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26.611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23.461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22.798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0.8637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0.867348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19.059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18.69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16.461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16.211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14.879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14.8865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27.027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18.659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402.13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277.77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05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41.623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41.62189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942.4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959.02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42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0412" y="381000"/>
            <a:ext cx="10591800" cy="44196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Center of mass using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Autocad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= 20.5672 ,  Y =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25.1157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Etabs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result of CM and CR :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Error in CM is small and differences in CR due to hand calculation based on rigidity of shear wall only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differences in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Center of Rigidity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is less than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10%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, </a:t>
            </a:r>
            <a:r>
              <a:rPr lang="en-US" b="1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(Acceptable)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717627"/>
              </p:ext>
            </p:extLst>
          </p:nvPr>
        </p:nvGraphicFramePr>
        <p:xfrm>
          <a:off x="760412" y="2743200"/>
          <a:ext cx="9525000" cy="3733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/>
                <a:gridCol w="1905000"/>
                <a:gridCol w="1905000"/>
                <a:gridCol w="1905000"/>
                <a:gridCol w="1905000"/>
              </a:tblGrid>
              <a:tr h="497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XCR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YCR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97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19.6863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25.9923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19.5819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26.0627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19.601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26.0773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21.0961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24.6603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19.6864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25.9924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21.9285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23.9117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19.6862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25.9923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22.3428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23.5578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19.6008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26.0777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22.5656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23.374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6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Story6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19.7258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25.9539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22.7095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23.2495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76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4-05-13 at 12.26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r="2977"/>
          <a:stretch>
            <a:fillRect/>
          </a:stretch>
        </p:blipFill>
        <p:spPr>
          <a:xfrm>
            <a:off x="2741612" y="3733800"/>
            <a:ext cx="5638800" cy="220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212" y="609600"/>
            <a:ext cx="9448800" cy="261610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Differences in center of rigidity between stories due to torsional twist of the story Combined  with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transitional 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displacement 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Reduced by reducing the deference between CM and CR</a:t>
            </a:r>
          </a:p>
          <a:p>
            <a:pPr marL="342900" indent="-342900">
              <a:buClr>
                <a:srgbClr val="0000FF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Torsion effect on stiffness center from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Eurocode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8 the smallest of :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3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00290403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412" y="1600200"/>
            <a:ext cx="4953000" cy="433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012" y="639634"/>
            <a:ext cx="7581644" cy="461665"/>
          </a:xfrm>
          <a:prstGeom prst="rect">
            <a:avLst/>
          </a:prstGeom>
          <a:noFill/>
          <a:ln>
            <a:solidFill>
              <a:schemeClr val="bg2">
                <a:alpha val="0"/>
              </a:schemeClr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+mj-lt"/>
                <a:cs typeface="Bangla Sangam MN"/>
              </a:rPr>
              <a:t>Combination of transitional and twist movement :</a:t>
            </a:r>
          </a:p>
        </p:txBody>
      </p:sp>
      <p:pic>
        <p:nvPicPr>
          <p:cNvPr id="6" name="Picture 5" descr="image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1981200"/>
            <a:ext cx="5181601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5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2" y="762000"/>
            <a:ext cx="10744200" cy="5943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According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method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UBC97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Section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1630.2.2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Period = 1.3 sec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Nablus we take zone 2B for seismic acceleration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Solid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SB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Ductility factor R = 4.5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as we have bearing shear wall                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/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2" y="533400"/>
            <a:ext cx="96774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Equivalent 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Method </a:t>
            </a: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43772"/>
              </p:ext>
            </p:extLst>
          </p:nvPr>
        </p:nvGraphicFramePr>
        <p:xfrm>
          <a:off x="1903412" y="4267199"/>
          <a:ext cx="7086600" cy="2286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7084"/>
                <a:gridCol w="3499516"/>
              </a:tblGrid>
              <a:tr h="502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Pattern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Hand Calculation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913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Live Load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25226.33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601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Superimposed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52338.48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913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Dead Load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99774.47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 descr="Screen Shot 2014-05-13 at 1.04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612" y="685800"/>
            <a:ext cx="329910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2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1219200"/>
            <a:ext cx="10134600" cy="41910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Base Shear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UBC97 Section 1630.2.1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Cs=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x I)/(R x T)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V= Cs x W = 5416 KN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Weight we take W= DL+SD+ 0.25L = 158419.5 KN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Etabs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Result:   W=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161414.64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Base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Shear V = 5521 KN  The value is accepted since the error =1% </a:t>
            </a:r>
          </a:p>
        </p:txBody>
      </p:sp>
      <p:pic>
        <p:nvPicPr>
          <p:cNvPr id="4" name="Picture 3" descr="Fig2_Push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812" y="1066800"/>
            <a:ext cx="38100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4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1676400"/>
            <a:ext cx="8686801" cy="44196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According to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UBC97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we have to take horizontal load cases as the following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Ehx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Ex + 0.3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Ey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Ehy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+ 0.3 Ex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factor of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/R must be multiplied to the 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esponse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pectrum Function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Priliminary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factor used =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2.18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Base shear  =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4464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KN less than static base shear (5521 KN )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533400"/>
            <a:ext cx="95250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 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Using Response Spectrum:</a:t>
            </a:r>
          </a:p>
        </p:txBody>
      </p:sp>
    </p:spTree>
    <p:extLst>
      <p:ext uri="{BB962C8B-B14F-4D97-AF65-F5344CB8AC3E}">
        <p14:creationId xmlns:p14="http://schemas.microsoft.com/office/powerpoint/2010/main" val="237116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1812" y="304800"/>
            <a:ext cx="10820400" cy="5486400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According to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UBC97 Section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1631.5.4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Increase factor  by (5521/4464 ) =  1.23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 static  base shear = dynamic    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C:\Users\Mobarak\Desktop\aaa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50" y="838200"/>
            <a:ext cx="7180546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obarak\Desktop\aa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704" y="3900948"/>
            <a:ext cx="7162800" cy="243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33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500" dirty="0" smtClean="0">
                <a:latin typeface="Calibri" pitchFamily="34" charset="0"/>
              </a:rPr>
              <a:t>Ahmad </a:t>
            </a:r>
            <a:r>
              <a:rPr lang="en-US" sz="2500" dirty="0" err="1" smtClean="0">
                <a:latin typeface="Calibri" pitchFamily="34" charset="0"/>
              </a:rPr>
              <a:t>Ghassan</a:t>
            </a:r>
            <a:r>
              <a:rPr lang="en-US" sz="2500" dirty="0" smtClean="0">
                <a:latin typeface="Calibri" pitchFamily="34" charset="0"/>
              </a:rPr>
              <a:t> Mubarak</a:t>
            </a:r>
          </a:p>
          <a:p>
            <a:pPr marL="45720" indent="0" algn="ctr">
              <a:buNone/>
            </a:pPr>
            <a:r>
              <a:rPr lang="en-US" sz="2500" dirty="0" smtClean="0">
                <a:latin typeface="Calibri" pitchFamily="34" charset="0"/>
              </a:rPr>
              <a:t>Jamal </a:t>
            </a:r>
            <a:r>
              <a:rPr lang="en-US" sz="2500" dirty="0" err="1" smtClean="0">
                <a:latin typeface="Calibri" pitchFamily="34" charset="0"/>
              </a:rPr>
              <a:t>Samer</a:t>
            </a:r>
            <a:r>
              <a:rPr lang="en-US" sz="2500" dirty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Harb</a:t>
            </a:r>
            <a:endParaRPr lang="en-US" sz="2500" dirty="0" smtClean="0">
              <a:latin typeface="Calibri" pitchFamily="34" charset="0"/>
            </a:endParaRPr>
          </a:p>
          <a:p>
            <a:pPr marL="45720" indent="0" algn="ctr">
              <a:buNone/>
            </a:pPr>
            <a:r>
              <a:rPr lang="en-US" sz="2500" dirty="0" smtClean="0">
                <a:latin typeface="Calibri" pitchFamily="34" charset="0"/>
              </a:rPr>
              <a:t>Omar </a:t>
            </a:r>
            <a:r>
              <a:rPr lang="en-US" sz="2500" dirty="0" err="1" smtClean="0">
                <a:latin typeface="Calibri" pitchFamily="34" charset="0"/>
              </a:rPr>
              <a:t>Samer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Shaheen</a:t>
            </a:r>
            <a:endParaRPr lang="en-US" sz="2500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Prepared by: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1371600"/>
                <a:ext cx="9292667" cy="4800600"/>
              </a:xfrm>
            </p:spPr>
            <p:txBody>
              <a:bodyPr/>
              <a:lstStyle/>
              <a:p>
                <a:pPr marL="45720" indent="0">
                  <a:buNone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Design of isolated footing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Column dimensions 80x80 cm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Service load = 7533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Ultimate load = 9540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Soil bearing capacity = 400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kPa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Area of footing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7533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400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18.83 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Since the footing is square, a 4.4-m footing is used</a:t>
                </a:r>
              </a:p>
              <a:p>
                <a:pPr marL="4572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1371600"/>
                <a:ext cx="9292667" cy="4800600"/>
              </a:xfrm>
              <a:blipFill rotWithShape="0">
                <a:blip r:embed="rId2"/>
                <a:stretch>
                  <a:fillRect l="-197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9012" y="381000"/>
            <a:ext cx="102108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6: Analysis and Design of Footings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2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1524000"/>
                <a:ext cx="9753600" cy="4495800"/>
              </a:xfrm>
            </p:spPr>
            <p:txBody>
              <a:bodyPr/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Thickness Determination 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Based on wide beam shear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493 (1.8 -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×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× 1000 × d / 1000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-------&gt;   d = 753.53 mm.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Take d = 760 mm ------&gt;   h = 850 mm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1524000"/>
                <a:ext cx="9753600" cy="4495800"/>
              </a:xfrm>
              <a:blipFill rotWithShape="0">
                <a:blip r:embed="rId2"/>
                <a:stretch>
                  <a:fillRect l="-188" t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268" y="762000"/>
            <a:ext cx="3124200" cy="25908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830" y="3741573"/>
            <a:ext cx="2505075" cy="189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2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685800"/>
                <a:ext cx="10896600" cy="5334000"/>
              </a:xfrm>
            </p:spPr>
            <p:txBody>
              <a:bodyPr/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for punching shear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×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× 6240 × 760 /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1000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6494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9540 – 493 × 6.240 ×0.760 = 7202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Using an approximate formula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 = 10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977 mm, say 1000 mm.</a:t>
                </a:r>
              </a:p>
              <a:p>
                <a:pPr marL="45720" indent="0">
                  <a:buClr>
                    <a:srgbClr val="0000FF"/>
                  </a:buClr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h = 1100 mm.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685800"/>
                <a:ext cx="10896600" cy="5334000"/>
              </a:xfrm>
              <a:blipFill rotWithShape="0">
                <a:blip r:embed="rId2"/>
                <a:stretch>
                  <a:fillRect l="-168" t="-1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24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762000"/>
                <a:ext cx="8077200" cy="5257800"/>
              </a:xfrm>
            </p:spPr>
            <p:txBody>
              <a:bodyPr/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Design for flexure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798.7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/m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ρ = 0.00215 /m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2150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/m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s,min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0.0018 × 1000 × 1100 = 1980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/m &lt; A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Use 5Ø24 /m both directions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762000"/>
                <a:ext cx="8077200" cy="5257800"/>
              </a:xfrm>
              <a:blipFill rotWithShape="0">
                <a:blip r:embed="rId2"/>
                <a:stretch>
                  <a:fillRect l="-226" t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39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012" y="381000"/>
            <a:ext cx="11810999" cy="1066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ISOLATED FOOTING DIMENSIONS &amp; REINFORCEMENT DETAILS 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4" descr="C:\Users\Mobarak\Desktop\graduation project with stairs 1 story last one\ISOLATED FOOTING (ELEVATION)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" y="1447800"/>
            <a:ext cx="5562601" cy="487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obarak\Desktop\graduation project with stairs 1 story last one\ISOLATED FOOTING (PLAN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1447800"/>
            <a:ext cx="5562600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194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Tie Beam: Max load 8782 KN.</a:t>
            </a:r>
          </a:p>
          <a:p>
            <a:pPr marL="45720" indent="0">
              <a:buNone/>
            </a:pPr>
            <a:r>
              <a:rPr lang="en-US" dirty="0"/>
              <a:t> 10% x 8782 = 878 KN tension </a:t>
            </a:r>
          </a:p>
          <a:p>
            <a:pPr marL="45720" indent="0">
              <a:buNone/>
            </a:pPr>
            <a:r>
              <a:rPr lang="en-US" dirty="0"/>
              <a:t>T = </a:t>
            </a:r>
            <a:r>
              <a:rPr lang="en-US" dirty="0" err="1"/>
              <a:t>Fy</a:t>
            </a:r>
            <a:r>
              <a:rPr lang="en-US" dirty="0"/>
              <a:t>  As </a:t>
            </a:r>
          </a:p>
          <a:p>
            <a:pPr marL="45720" indent="0">
              <a:buNone/>
            </a:pPr>
            <a:r>
              <a:rPr lang="en-US" dirty="0"/>
              <a:t>878/(420*10^3) = 0.00209 m</a:t>
            </a:r>
            <a:r>
              <a:rPr lang="en-US" baseline="30000" dirty="0"/>
              <a:t>2</a:t>
            </a:r>
            <a:r>
              <a:rPr lang="en-US" dirty="0"/>
              <a:t> steel = 2091 mm</a:t>
            </a:r>
            <a:r>
              <a:rPr lang="en-US" baseline="30000" dirty="0"/>
              <a:t>2</a:t>
            </a:r>
            <a:r>
              <a:rPr lang="en-US" dirty="0"/>
              <a:t> steel </a:t>
            </a:r>
          </a:p>
          <a:p>
            <a:pPr marL="45720" indent="0">
              <a:buNone/>
            </a:pPr>
            <a:r>
              <a:rPr lang="en-US" dirty="0"/>
              <a:t>Use 1% as steel ratio</a:t>
            </a:r>
          </a:p>
          <a:p>
            <a:pPr marL="45720" indent="0">
              <a:buNone/>
            </a:pPr>
            <a:r>
              <a:rPr lang="en-US" dirty="0"/>
              <a:t> Area of concrete = 2091/0.01 = 209095 mm</a:t>
            </a:r>
            <a:r>
              <a:rPr lang="en-US" baseline="30000" dirty="0"/>
              <a:t>2</a:t>
            </a:r>
            <a:endParaRPr lang="en-US" dirty="0"/>
          </a:p>
          <a:p>
            <a:pPr marL="45720" indent="0">
              <a:buNone/>
            </a:pPr>
            <a:r>
              <a:rPr lang="en-US" dirty="0"/>
              <a:t> Use section 40 x 60 width (Area = 2400 cm</a:t>
            </a:r>
            <a:r>
              <a:rPr lang="en-US" baseline="30000" dirty="0"/>
              <a:t>2</a:t>
            </a:r>
            <a:r>
              <a:rPr lang="en-US" dirty="0"/>
              <a:t>) </a:t>
            </a:r>
          </a:p>
          <a:p>
            <a:pPr marL="45720" indent="0">
              <a:buNone/>
            </a:pPr>
            <a:r>
              <a:rPr lang="en-US" dirty="0"/>
              <a:t>For all tie beam use steel 10Y18 steel 5 bars top 5 bars bottom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762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Tie Beam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82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533400"/>
            <a:ext cx="10210800" cy="1066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 OF TIE BEAM SECTION &amp;R.F.T DETAILS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ontent Placeholder 3" descr="C:\Users\Mobarak\Desktop\1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2057400"/>
            <a:ext cx="9601200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24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914400"/>
            <a:ext cx="10591799" cy="5105400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following is the detailing of Helical Stair of 1.5 m width and 4.0 m height.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685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Helical Stair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C:\Users\Mobarak\Desktop\graduation project with stairs 1 story last one\DETAILIN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1295400"/>
            <a:ext cx="8839199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74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Helical Stair: Cross Section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ontent Placeholder 3" descr="C:\Users\Mobarak\Desktop\graduation project with stairs 1 story last one\SECTION 1-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812" y="1295400"/>
            <a:ext cx="6324600" cy="5105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91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2412" y="838200"/>
            <a:ext cx="8382000" cy="5029200"/>
          </a:xfrm>
        </p:spPr>
        <p:txBody>
          <a:bodyPr/>
          <a:lstStyle/>
          <a:p>
            <a:pPr marL="45720" indent="0" algn="ctr">
              <a:buNone/>
            </a:pPr>
            <a:r>
              <a:rPr lang="en-US" sz="5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II</a:t>
            </a:r>
            <a:endParaRPr lang="en-US" sz="5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Static Analysis and Design of Steel Frame Structure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{ SUPPLEMENT STORAGE BUILDING }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9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990600"/>
            <a:ext cx="8686801" cy="5334000"/>
          </a:xfrm>
        </p:spPr>
        <p:txBody>
          <a:bodyPr>
            <a:normAutofit fontScale="25000" lnSpcReduction="20000"/>
          </a:bodyPr>
          <a:lstStyle/>
          <a:p>
            <a:pPr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8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5: Dynamic Analysis and Static Check</a:t>
            </a:r>
          </a:p>
          <a:p>
            <a:pPr marL="45720" indent="0">
              <a:buNone/>
            </a:pPr>
            <a:r>
              <a:rPr lang="en-US" sz="8000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5.1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Calculation of Center of Rigidity and Center of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</a:p>
          <a:p>
            <a:pPr marL="45720" indent="0">
              <a:buNone/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5.2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</a:p>
          <a:p>
            <a:pPr marL="45720" indent="0">
              <a:buNone/>
            </a:pP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5.3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Dynamic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Analysis</a:t>
            </a:r>
          </a:p>
          <a:p>
            <a:pPr marL="45720" indent="0">
              <a:buNone/>
            </a:pPr>
            <a:endParaRPr lang="en-US" sz="8000" dirty="0" smtClean="0">
              <a:solidFill>
                <a:srgbClr val="0000F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sz="8000" b="1" dirty="0" smtClean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Chapter </a:t>
            </a:r>
            <a:r>
              <a:rPr lang="en-US" sz="8000" b="1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6</a:t>
            </a:r>
            <a:r>
              <a:rPr lang="en-US" sz="8000" b="1" dirty="0" smtClean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: Analysis </a:t>
            </a:r>
            <a:r>
              <a:rPr lang="en-US" sz="8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8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en-US" sz="8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8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Foundations</a:t>
            </a:r>
          </a:p>
          <a:p>
            <a:pPr marL="45720" indent="0">
              <a:buNone/>
            </a:pPr>
            <a:r>
              <a:rPr lang="en-US" sz="8000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6.1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Strip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Footing</a:t>
            </a:r>
          </a:p>
          <a:p>
            <a:pPr marL="45720" indent="0">
              <a:buNone/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6.2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Combined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Footing</a:t>
            </a:r>
          </a:p>
          <a:p>
            <a:pPr marL="45720" indent="0">
              <a:buNone/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6.3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Isolated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Footing</a:t>
            </a:r>
          </a:p>
          <a:p>
            <a:pPr marL="45720" indent="0">
              <a:buNone/>
            </a:pP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6.4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Tie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  <a:p>
            <a:pPr marL="45720" indent="0">
              <a:buClr>
                <a:srgbClr val="0000FF"/>
              </a:buClr>
              <a:buNone/>
            </a:pPr>
            <a:endParaRPr lang="en-US" sz="8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sz="8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7: Design of Helical Stair</a:t>
            </a:r>
          </a:p>
          <a:p>
            <a:endParaRPr lang="en-US" sz="64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45720" indent="0">
              <a:buNone/>
            </a:pPr>
            <a:endParaRPr lang="en-US" dirty="0" smtClean="0">
              <a:solidFill>
                <a:schemeClr val="accent3"/>
              </a:solidFill>
            </a:endParaRPr>
          </a:p>
          <a:p>
            <a:pPr marL="45720" indent="0">
              <a:buNone/>
            </a:pPr>
            <a:endParaRPr lang="en-US" dirty="0">
              <a:solidFill>
                <a:schemeClr val="accent3"/>
              </a:solidFill>
            </a:endParaRPr>
          </a:p>
          <a:p>
            <a:pPr marL="45720" indent="0">
              <a:buNone/>
            </a:pPr>
            <a:r>
              <a:rPr lang="en-US" dirty="0" smtClean="0"/>
              <a:t>  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6096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: PART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1 (CONTINUED)</a:t>
            </a:r>
          </a:p>
        </p:txBody>
      </p:sp>
    </p:spTree>
    <p:extLst>
      <p:ext uri="{BB962C8B-B14F-4D97-AF65-F5344CB8AC3E}">
        <p14:creationId xmlns:p14="http://schemas.microsoft.com/office/powerpoint/2010/main" val="384074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1066800"/>
            <a:ext cx="9067800" cy="49530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Project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Description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This part of the project is a structural analysis and design of supplement steel storage frame for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WebTech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company branch at Nablus city, the design consists of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steel frame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bracings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interlocking systems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indent="0">
              <a:buNone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1.4 Design Codes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this project, the following codes will be used: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Steel Design Specifications and Code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 AISC  2005 )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Loads are calculated according to Egyptian Code for Loads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(EPC 2012)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Palestinian Central Bureau of Statistics </a:t>
            </a:r>
            <a:r>
              <a:rPr lang="en-US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(PCBS)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685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1: Introduction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5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6612" y="838200"/>
            <a:ext cx="8686801" cy="52578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Basic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Data Used for Design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structure is assumed to be in Nablus\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Al_Toor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Steel used in design is mild steel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(A36_Steel).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Concrete compressive strength for foundation </a:t>
            </a:r>
            <a:r>
              <a:rPr lang="en-US" b="1" u="sng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f’c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30MPa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Assume using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A325 Bolts (Fu = 827MPa)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connections.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Threaded rods for base connections according to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ASTM A354 Grade BD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Any other assumptions will be clarified through design.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4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304800"/>
            <a:ext cx="8686801" cy="57150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Layout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and Elevation of the Structure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C:\Users\Mobarak\Desktop\New folder\PARTITIONS\PLA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1434828"/>
            <a:ext cx="5943600" cy="3046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obarak\Desktop\New folder\PARTITIONS\ELEVATIO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" y="1153795"/>
            <a:ext cx="5943600" cy="325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obarak\Desktop\New folder\PARTITIONS\side view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2" y="4729026"/>
            <a:ext cx="5943600" cy="1606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74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1219200"/>
            <a:ext cx="9829800" cy="52578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Compatibility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Check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Compatibility has been checked as shown in figure, and it seems that the modeling is ok.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105918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2: Checks 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Verification of 3D SAP Model</a:t>
            </a: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C:\Users\Mobarak\Desktop\New folder\PARTITIONS\Compatapility of Struc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2" y="2304142"/>
            <a:ext cx="6019800" cy="4172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384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152400"/>
                <a:ext cx="8686801" cy="6400800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Equilibrium Check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Sum of sections weight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83430.67 Kg → 834.31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846.46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846.46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834.31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846.46 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100% = 1.43%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(Acceptable)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152400"/>
                <a:ext cx="8686801" cy="6400800"/>
              </a:xfrm>
              <a:blipFill rotWithShape="0">
                <a:blip r:embed="rId2"/>
                <a:stretch>
                  <a:fillRect l="-211" t="-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907514"/>
              </p:ext>
            </p:extLst>
          </p:nvPr>
        </p:nvGraphicFramePr>
        <p:xfrm>
          <a:off x="1217612" y="685800"/>
          <a:ext cx="8153399" cy="3673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/>
                <a:gridCol w="1219200"/>
                <a:gridCol w="1174474"/>
                <a:gridCol w="1446683"/>
                <a:gridCol w="1722242"/>
              </a:tblGrid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Section Type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Weight (Kg\m)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 </a:t>
                      </a:r>
                      <a:endParaRPr lang="en-US" sz="20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weight (Kg)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 600 x 151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23193.6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 300 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15894.0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IPE 400 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75.7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13694.13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IPE 270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3465.6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 203 x 203 x 19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57.9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6679.34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538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UKPFC 300 x 100 x 46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17472.0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13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UPN 260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3032.0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79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31812" y="304800"/>
                <a:ext cx="10972800" cy="6324600"/>
              </a:xfrm>
            </p:spPr>
            <p:txBody>
              <a:bodyPr>
                <a:normAutofit/>
              </a:bodyPr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live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load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Live load on the surface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area = 0.5 x 964.8 = 482.4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842.39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0%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(Very Good)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Covering load 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Weight of the covering over the area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0.15 x 964.8 = 144.72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144.718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0%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(Very Good)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wind load (Case1)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Z direction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{ 0.545 x 10.05 x 48 } + { 0.3403 x 10.05 x 48 } = 427.068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424.944 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427.068 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424.944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 427.068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100% = 0.49%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(Acceptable)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45720" lv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1812" y="304800"/>
                <a:ext cx="10972800" cy="6324600"/>
              </a:xfrm>
              <a:blipFill rotWithShape="0">
                <a:blip r:embed="rId2"/>
                <a:stretch>
                  <a:fillRect l="-111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437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228600"/>
                <a:ext cx="10668000" cy="6324600"/>
              </a:xfrm>
            </p:spPr>
            <p:txBody>
              <a:bodyPr/>
              <a:lstStyle/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X direction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{ 0.545 + 0.3403 } x 7.5 x 48 = 318.7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326.688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326.688 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318.70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326.688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100% = 2.5%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(Acceptable)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Wind load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(Case2)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Z direction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{ 0.3403 x 10.05 x 48 } x 2 = 328.32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326.688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328.32 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326.688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 328.688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100% = 0.49%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(Acceptable)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X direction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{ 0.4765 x 100 } + { 0.3403 x 100 } = 81.68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81.68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0%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(Very Good)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 algn="ctr">
                  <a:buNone/>
                </a:pPr>
                <a:r>
                  <a:rPr lang="en-US" sz="3000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Equilibrium Satisfied</a:t>
                </a:r>
                <a:endParaRPr lang="en-US" sz="3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228600"/>
                <a:ext cx="10668000" cy="6324600"/>
              </a:xfrm>
              <a:blipFill rotWithShape="0">
                <a:blip r:embed="rId3"/>
                <a:stretch>
                  <a:fillRect l="-171" t="-1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316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612" y="304799"/>
            <a:ext cx="9144001" cy="5696857"/>
          </a:xfrm>
        </p:spPr>
        <p:txBody>
          <a:bodyPr/>
          <a:lstStyle/>
          <a:p>
            <a:pPr marL="45720" indent="0">
              <a:buNone/>
            </a:pPr>
            <a:endParaRPr lang="en-US" dirty="0"/>
          </a:p>
        </p:txBody>
      </p:sp>
      <p:pic>
        <p:nvPicPr>
          <p:cNvPr id="5" name="Picture 4" descr="C:\Users\Mobarak\Desktop\New folder\PARTITIONS\Base Reaction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337456"/>
            <a:ext cx="9296400" cy="6019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86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304800"/>
                <a:ext cx="8686801" cy="5715000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/>
                  <a:t> 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2.4 Stress Strain Relationships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This test should be conduct to ensure that SAP Stress-Moment results are trusted.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the moment on Purlin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Weight of the Purlin = 6 x 45.5 x 10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2.73 KN\m.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Weight of the covering on Purlin = 0.15 x 2 = 0.3 KN\m.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Weight of live load on Purlin = 0.5 x 2 = 1 KN\m.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 max = 1.2 { 0.455 + 0.30 } + 1.6 {1} = 2.5 KN\m. 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Ultimate moment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2.5 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6.0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11.27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SAP result = 12.07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Percent of error = 6.62% 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(Acceptable)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304800"/>
                <a:ext cx="8686801" cy="5715000"/>
              </a:xfrm>
              <a:blipFill rotWithShape="0">
                <a:blip r:embed="rId2"/>
                <a:stretch>
                  <a:fillRect l="-211" r="-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0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9012" y="1143000"/>
            <a:ext cx="10287000" cy="5486400"/>
          </a:xfrm>
        </p:spPr>
        <p:txBody>
          <a:bodyPr/>
          <a:lstStyle/>
          <a:p>
            <a:pPr marL="4572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Loads 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superimposed dead load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(Covering)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sandwitch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panel of 15 Kg\m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i.e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(0.15KN\m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45720" lv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According to table 4.1 in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EPC 2012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live load can be taken 0.5 KN\m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for inclined surfaces.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Calculation of wind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load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q = 0.5 (1.25)(33)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(1.0)(1.0) = 680 .6 N\m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Here we have two cases:</a:t>
            </a:r>
          </a:p>
          <a:p>
            <a:pPr marL="45720" indent="0">
              <a:buNone/>
            </a:pP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1: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Pressure on exterior surfaces when the wind comes from side of the structure </a:t>
            </a:r>
          </a:p>
          <a:p>
            <a:pPr marL="45720" indent="0">
              <a:buNone/>
            </a:pP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2: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Pressure on exterior surfaces when the wind comes from front  of the structure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4212" y="0"/>
            <a:ext cx="10363200" cy="9906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</a:t>
            </a: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3: Static 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Check of Structure </a:t>
            </a:r>
          </a:p>
        </p:txBody>
      </p:sp>
    </p:spTree>
    <p:extLst>
      <p:ext uri="{BB962C8B-B14F-4D97-AF65-F5344CB8AC3E}">
        <p14:creationId xmlns:p14="http://schemas.microsoft.com/office/powerpoint/2010/main" val="336372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1812" y="1066800"/>
            <a:ext cx="10439400" cy="495300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en-US" sz="2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Static </a:t>
            </a:r>
            <a:r>
              <a:rPr lang="en-US" sz="2500" b="1" dirty="0">
                <a:latin typeface="Calibri" panose="020F0502020204030204" pitchFamily="34" charset="0"/>
                <a:cs typeface="Calibri" panose="020F0502020204030204" pitchFamily="34" charset="0"/>
              </a:rPr>
              <a:t>Analysis and Design of Steel Frame </a:t>
            </a:r>
            <a:r>
              <a:rPr lang="en-US" sz="2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</a:p>
          <a:p>
            <a:pPr marL="45720" indent="0" algn="ctr">
              <a:buNone/>
            </a:pPr>
            <a:r>
              <a:rPr lang="en-US" sz="2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{ </a:t>
            </a:r>
            <a:r>
              <a:rPr lang="en-US" sz="25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 STORAGE BUILDING </a:t>
            </a:r>
            <a:r>
              <a:rPr lang="en-US" sz="2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</a:p>
          <a:p>
            <a:pPr>
              <a:buClr>
                <a:srgbClr val="0000FF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Chapter 1: Introduction</a:t>
            </a:r>
          </a:p>
          <a:p>
            <a:pPr marL="45720" indent="0">
              <a:buNone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Project Description</a:t>
            </a:r>
          </a:p>
          <a:p>
            <a:pPr marL="45720" indent="0">
              <a:buNone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Location and Function</a:t>
            </a:r>
            <a:endParaRPr lang="en-US" dirty="0">
              <a:solidFill>
                <a:srgbClr val="0000F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Site and Geology </a:t>
            </a:r>
          </a:p>
          <a:p>
            <a:pPr marL="45720" indent="0">
              <a:buNone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Codes </a:t>
            </a:r>
          </a:p>
          <a:p>
            <a:pPr marL="45720" indent="0">
              <a:buNone/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Materials 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Basic Date Used for Design 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Layout and Elevation of the Structure 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8382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: PART 2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0812" y="152400"/>
            <a:ext cx="10058400" cy="6705600"/>
          </a:xfrm>
        </p:spPr>
        <p:txBody>
          <a:bodyPr/>
          <a:lstStyle/>
          <a:p>
            <a:endParaRPr lang="en-US" dirty="0" smtClean="0"/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Wind Effect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1: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Mobarak\Desktop\New folder\PARTITIONS\Wind Effect (0 degree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1143000"/>
            <a:ext cx="8229600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960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7012" y="304800"/>
            <a:ext cx="9448801" cy="57912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Wind effect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2: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3" descr="C:\Users\Mobarak\Desktop\New folder\PARTITIONS\Wind Effect (90 degree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685800"/>
            <a:ext cx="8610600" cy="586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784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1600200"/>
                <a:ext cx="10058400" cy="4419600"/>
              </a:xfrm>
            </p:spPr>
            <p:txBody>
              <a:bodyPr/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Deflection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due to live load = 39.75 mm &lt;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20,000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=83.33 mm. 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(Satisfied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Deflection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due to dead load + live load = 82.21 mm&lt;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20,000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=111.11 mm. 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(Satisfied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Deflection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due to wind load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(Case1)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35.32 mm &lt;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20,000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=111.11 mm. 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(Satisfied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Deflection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due to wind load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(Case2)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30.57 mm &lt;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20,000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=111.11 mm. 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(Satisfied)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1600200"/>
                <a:ext cx="10058400" cy="44196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8382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 Serviceability </a:t>
            </a:r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Structure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74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457200"/>
                <a:ext cx="10896600" cy="5638800"/>
              </a:xfrm>
            </p:spPr>
            <p:txBody>
              <a:bodyPr/>
              <a:lstStyle/>
              <a:p>
                <a:pPr marL="45720" indent="0">
                  <a:buNone/>
                </a:pP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Design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 the Rafter Beam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Max bending moment and shear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force = 238.036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&amp;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75.5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KN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Max axial load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: 43.67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a previous estimation,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select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 section that satisfy the following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Fu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238 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400 → Z = 595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Try a section that has largest plastic modulus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                                                      Z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{{180x13.5x193.4} + {8.6x186.5x93.25}}x2</a:t>
                </a: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                                                  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Z = 1239051.35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&gt; 595000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OK</a:t>
                </a: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                                                                   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  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Select section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IPE 400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457200"/>
                <a:ext cx="10896600" cy="5638800"/>
              </a:xfrm>
              <a:blipFill rotWithShape="0">
                <a:blip r:embed="rId2"/>
                <a:stretch>
                  <a:fillRect l="-168" t="-1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:\Users\Mobarak\Desktop\New folder\PARTITIONS\IPE40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3124200"/>
            <a:ext cx="4876800" cy="2971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318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1066800"/>
                <a:ext cx="11506200" cy="5562600"/>
              </a:xfrm>
            </p:spPr>
            <p:txBody>
              <a:bodyPr/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the capacity of the section for bending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moment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Unbraced length of the compression flange 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US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10.05 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Limiting lengths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are calculated as specified in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CHAPER </a:t>
                </a:r>
                <a:r>
                  <a:rPr lang="en-US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F_Section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F2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1.76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ry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1.76 (3.95)(10)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1974.23 mm.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12(1+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6 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400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8.6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180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13.5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= 46.74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Lb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10050 mm → (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Lb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→ </a:t>
                </a:r>
                <a:r>
                  <a:rPr lang="en-US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ZONE II 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Inelastic 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LTB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Moment Capacity of the section is calculate according to the equation</a:t>
                </a: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1066800"/>
                <a:ext cx="11506200" cy="5562600"/>
              </a:xfrm>
              <a:blipFill rotWithShape="0">
                <a:blip r:embed="rId2"/>
                <a:stretch>
                  <a:fillRect l="-159" t="-1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2812" y="457200"/>
            <a:ext cx="9829800" cy="609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 the adequacy of the previous section</a:t>
            </a:r>
          </a:p>
        </p:txBody>
      </p:sp>
      <p:pic>
        <p:nvPicPr>
          <p:cNvPr id="4" name="Picture 3" descr="C:\Users\Mobarak\Desktop\eq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5105400"/>
            <a:ext cx="7467600" cy="137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64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7012" y="-9832"/>
                <a:ext cx="10210800" cy="6715432"/>
              </a:xfrm>
            </p:spPr>
            <p:txBody>
              <a:bodyPr>
                <a:noAutofit/>
              </a:bodyPr>
              <a:lstStyle/>
              <a:p>
                <a:pPr marL="45720" indent="0">
                  <a:buNone/>
                </a:pP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Cb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1.248</a:t>
                </a:r>
              </a:p>
              <a:p>
                <a:pPr marL="45720" indent="0">
                  <a:buNone/>
                </a:pP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Zx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Fy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=1239051.32 x 248 x 10</a:t>
                </a:r>
                <a:r>
                  <a:rPr lang="en-US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-6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307.28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Mr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Sx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(0.7Fy) = 1160 x 10</a:t>
                </a:r>
                <a:r>
                  <a:rPr lang="en-US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(0.7)(248)10</a:t>
                </a:r>
                <a:r>
                  <a:rPr lang="en-US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-6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201.37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1.248 {307.28 – (307.28 – 201.37)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2000−1974.23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4984−1974.23</m:t>
                        </m:r>
                      </m:den>
                    </m:f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} = 382.35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Take </a:t>
                </a:r>
                <a:r>
                  <a:rPr lang="en-US" sz="16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=</a:t>
                </a:r>
                <a:r>
                  <a:rPr lang="en-US" sz="16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design,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ø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0.9 x 307.28 = 276.55 </a:t>
                </a:r>
                <a:r>
                  <a:rPr lang="en-US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Mu     </a:t>
                </a: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OK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stresses on the </a:t>
                </a:r>
                <a:r>
                  <a:rPr lang="en-US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section ,  According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 </a:t>
                </a: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AISC2005 _ Table B4.1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ʎ p = 0.38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0.38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= 10.8</a:t>
                </a: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ʎ r = 1.0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1.0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28.4</a:t>
                </a: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flange with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b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ʎ p → </a:t>
                </a:r>
                <a:r>
                  <a:rPr lang="en-US" sz="1600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Flange is Compact</a:t>
                </a:r>
                <a:endParaRPr lang="en-US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webs due to bending </a:t>
                </a: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ʎ p = 3.76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3.76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= 106.77</a:t>
                </a: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ʎ r = 5.7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5.7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161.87</a:t>
                </a:r>
              </a:p>
              <a:p>
                <a:pPr marL="45720" indent="0">
                  <a:buNone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web with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tw</m:t>
                        </m:r>
                      </m:den>
                    </m:f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ʎ p → </a:t>
                </a:r>
                <a:r>
                  <a:rPr lang="en-US" sz="1600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Web is Compact</a:t>
                </a:r>
                <a:endParaRPr lang="en-US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 algn="ctr">
                  <a:buNone/>
                </a:pPr>
                <a:r>
                  <a:rPr lang="en-US" sz="1800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whole section regarding to LTB is compact.</a:t>
                </a:r>
                <a:endParaRPr lang="en-US" sz="18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7012" y="-9832"/>
                <a:ext cx="10210800" cy="6715432"/>
              </a:xfrm>
              <a:blipFill rotWithShape="0">
                <a:blip r:embed="rId2"/>
                <a:stretch>
                  <a:fillRect t="-635" b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73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065212" y="304800"/>
                <a:ext cx="8686801" cy="5715000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minimum length of the member in tension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ʎ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KL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≤ 300 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1.0 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10050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39.5 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254.43 ≤ 300  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OK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yielding of the member due to tension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Ø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ø Ag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Fy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0.9 (8450)(248)(10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1886.04 KN.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Ø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Pu 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the member for shear 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Cv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1.0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0.6 x 248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x 3440 x 1.0 = 511.84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design  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1.0 x 511.84 = 511.84 KN.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Vu   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 algn="ctr">
                  <a:buNone/>
                </a:pP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IPE 400 satisfy the design criteria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5212" y="304800"/>
                <a:ext cx="8686801" cy="5715000"/>
              </a:xfrm>
              <a:blipFill rotWithShape="0">
                <a:blip r:embed="rId2"/>
                <a:stretch>
                  <a:fillRect l="-211" t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725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3212" y="152400"/>
                <a:ext cx="12115800" cy="6705600"/>
              </a:xfrm>
            </p:spPr>
            <p:txBody>
              <a:bodyPr/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Design of the Columns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According to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 (CHAPTER H, page 70),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should be limited by equations H1-1a, or H1-1b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First, you need to calculate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KL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den>
                        </m:f>
                      </m:e>
                    </m:d>
                  </m:oMath>
                </a14:m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critical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this value should be calculated for sway and 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non - sway cases, then we will select the critical one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it will be obtained using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Alignment charts</a:t>
                </a:r>
                <a:r>
                  <a:rPr lang="en-US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Sway case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𝐾𝑦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𝐿𝑦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𝑟𝑦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1.68 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7500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70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180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(Critical)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Fcr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0.877 Fe  , Where Fe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𝐾𝐿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200,000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180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60.92MPa.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Fcr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0.877 x 60.92 = 53.43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ø Ag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Fcr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0.9 (97.3 x 100)(53.43)(10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467.88 KN.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Pu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ø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Pn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67.23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467.88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0.143 &lt; 0.2,  Use equation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(H1-1b</a:t>
                </a: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3212" y="152400"/>
                <a:ext cx="12115800" cy="6705600"/>
              </a:xfrm>
              <a:blipFill rotWithShape="0">
                <a:blip r:embed="rId2"/>
                <a:stretch>
                  <a:fillRect l="-151" t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eq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5486400"/>
            <a:ext cx="6477000" cy="121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263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3212" y="228600"/>
                <a:ext cx="9448801" cy="5791200"/>
              </a:xfrm>
            </p:spPr>
            <p:txBody>
              <a:bodyPr/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Sway Case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Calculate ø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for section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280A,</a:t>
                </a:r>
              </a:p>
              <a:p>
                <a:pPr marL="45720" indent="0">
                  <a:buNone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→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Inelastic 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LTB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2.189 {261.53 – (261.53 – 175.33)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7500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3500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8220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3500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} = 412.58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→ 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Take </a:t>
                </a:r>
                <a:r>
                  <a:rPr lang="en-US" b="1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b="1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design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øMn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0.9 x 261.53 = 235.4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Mu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Mux ( Ultimate moment around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x-axis), Mux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B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Mut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B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Mlt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Mux = B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Mut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1.0 x 152.23 = 152.23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Substitute at equation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H1-1b,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implies 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67.24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(2)(467.88)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152.23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235.4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0.72 &lt; 1.0  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OK, SATISFY THE EQUATION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b="1" u="sng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3212" y="228600"/>
                <a:ext cx="9448801" cy="5791200"/>
              </a:xfrm>
              <a:blipFill rotWithShape="0">
                <a:blip r:embed="rId2"/>
                <a:stretch>
                  <a:fillRect l="-194" t="-1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New folder\PARTITIONS\HE 280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612" y="228600"/>
            <a:ext cx="4343400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74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228600"/>
                <a:ext cx="10820400" cy="6400800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Sway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Case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Using the same equation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∅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0.2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Mux = B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Mnt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B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Mlt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Mux = (1)(119.55) + (1.012)(71.078) = 191.47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Substitute at equation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H1-1b,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implies 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67.24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(2)(467.88)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191.47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235.4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0.88 &lt; 1.0  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OK, SATISFY THE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EQUATION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Column strength is enough for axial load</a:t>
                </a: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the compactness of the cross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section, According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AISC, Table B4.1 Case3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ʎp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NA        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ʎr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0.56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0.56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15.9,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tf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&lt; 15.9 Flange is compact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ʎp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NA        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ʎr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5.7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𝐹𝑦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5.7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200,000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248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161.86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tw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161.86 Web is compact</a:t>
                </a:r>
              </a:p>
              <a:p>
                <a:pPr marL="45720" indent="0">
                  <a:buNone/>
                </a:pP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whole section regarding to LTB is Compact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  <a:p>
                <a:pPr marL="4572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228600"/>
                <a:ext cx="10820400" cy="6400800"/>
              </a:xfrm>
              <a:blipFill rotWithShape="0">
                <a:blip r:embed="rId2"/>
                <a:stretch>
                  <a:fillRect l="-169" t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190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5212" y="1295400"/>
            <a:ext cx="8686801" cy="4724400"/>
          </a:xfrm>
        </p:spPr>
        <p:txBody>
          <a:bodyPr/>
          <a:lstStyle/>
          <a:p>
            <a:pPr>
              <a:buClr>
                <a:srgbClr val="0000FF"/>
              </a:buClr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2: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Checks and Verification of 3D SAP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2.1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introduction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2.2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Compatibility Check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2.3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Equilibrium Check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2.4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Stress Strain Relationships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065212" y="228600"/>
            <a:ext cx="8686801" cy="8382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: PART 2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34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79412" y="228600"/>
                <a:ext cx="11049000" cy="6172200"/>
              </a:xfrm>
            </p:spPr>
            <p:txBody>
              <a:bodyPr/>
              <a:lstStyle/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shear capacity of the section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tw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33.75 &lt; 1.10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Kv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E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Fy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Case 1)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0.6 (248)(10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)(2160)(1.0) = 321.4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KN   → 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For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design 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321.4 KN &gt; Vu    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Design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of the Connections 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APEX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Connection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, It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connection between rafter beams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M: 214.5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, V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16.5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KN., 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15 KN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design of this connection, the following assumptions are encountered: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Assume bolts are 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A325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Fu = 827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bolts used are 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X-Type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fv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0.5 Fu.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Weld used is 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E70</a:t>
                </a:r>
                <a:r>
                  <a:rPr lang="en-US" b="1" baseline="-25000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XX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Fu = 482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Assume bolts diameter = 30 mm.</a:t>
                </a: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9412" y="228600"/>
                <a:ext cx="11049000" cy="6172200"/>
              </a:xfrm>
              <a:blipFill rotWithShape="0">
                <a:blip r:embed="rId2"/>
                <a:stretch>
                  <a:fillRect l="-110" t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New folder\PARTITIONS\Apex Connectio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612" y="2438400"/>
            <a:ext cx="3971925" cy="3819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725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79412" y="228600"/>
                <a:ext cx="11582400" cy="6400800"/>
              </a:xfrm>
            </p:spPr>
            <p:txBody>
              <a:bodyPr>
                <a:normAutofit lnSpcReduction="10000"/>
              </a:bodyPr>
              <a:lstStyle/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Specify the arrangement of the bolts according to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requirements 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According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AISC, section J3.3 (Minimum Spacing)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Bolts are subjected to shear and moment, so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that</a:t>
                </a:r>
              </a:p>
              <a:p>
                <a:pPr marL="45720" indent="0">
                  <a:buNone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connection will be designed as a moment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resisting</a:t>
                </a:r>
              </a:p>
              <a:p>
                <a:pPr marL="45720" indent="0">
                  <a:buNone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connection.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Direct shear (Single Shear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):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Fy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Force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Number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Bolts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16.5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8.0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2.06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shear capacity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Rn = (Ab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fv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n 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(0.75)(706.85)(414)(8)(10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1755.83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bearing of the plate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(Assume deformation is a design criteria):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Rn = 1.2(29.2)(30)(400)(10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≤ 2.4(30)(30)(400)(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10</a:t>
                </a:r>
                <a:r>
                  <a:rPr lang="en-US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 =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420.48 KN ≤ 864 KN. 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OK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design   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øRn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(420.48)(8) = 2522.88 KN.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&lt;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øRn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(Shear is controlling the design)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øPn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Pu  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9412" y="228600"/>
                <a:ext cx="11582400" cy="6400800"/>
              </a:xfrm>
              <a:blipFill rotWithShape="0">
                <a:blip r:embed="rId2"/>
                <a:stretch>
                  <a:fillRect l="-105" t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New folder\PARTITIONS\APEX Bolt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60" y="762000"/>
            <a:ext cx="4400550" cy="29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58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7012" y="152400"/>
            <a:ext cx="11658600" cy="647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Fz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(Due to axial force)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1.87 KN.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This is the value of axial due to direct axial force, there is another component resulted from moment around the X-axis.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Fmxz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  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Where,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Mx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= 214.5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KN.m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Total axial force = 1.87 + 231.74 = 233.62 KN.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øRn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0.75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Ab = 0.75 (0.75 x 827)(10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 = 328.82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KN →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øRn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&gt; Pu     </a:t>
            </a:r>
            <a:r>
              <a:rPr lang="en-US" b="1" u="sng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</a:t>
            </a:r>
          </a:p>
          <a:p>
            <a:pPr marL="4572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You have to account for the combined effect of shear and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tension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1.3(0.75 x 827) -  x 2.917 = 800.5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800.5 &gt;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( Take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’ =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620.25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For design     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øFnt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’ = 0.75 (620.25) = 465.18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Direct tension stress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Ft =  = 41.31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Since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øFnt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’ &gt; Ft    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15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152400"/>
                <a:ext cx="11125200" cy="6477000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the weld between the beam and steel </a:t>
                </a: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plate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capacity of the weld (E70 xx) for shear: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According to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AISC,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for case with both longitudinal and 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transverse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weld, each of them is calculated separately:</a:t>
                </a:r>
              </a:p>
              <a:p>
                <a:pPr marL="45720" lvl="0" indent="0">
                  <a:buNone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longitudinal weld ( Web beam weld ):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nL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Fw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Aw = 0.6(482)(0.707 x 3)(524.18)(10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321.5 KN.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transverse weld (Beam flange weld ):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nt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(0.6 F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EXX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)(1 + 0.5 sin 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1.5</a:t>
                </a:r>
                <a14:m>
                  <m:oMath xmlns:m="http://schemas.openxmlformats.org/officeDocument/2006/math">
                    <m:r>
                      <a:rPr lang="en-US" i="1" baseline="3000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)Aw = (0.6 x 482)( 1 + 0.5 sin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1.5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90)(0.707 x 8)(702.8)(10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nt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1724.37 KN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According to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AISC,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the nominal strength of the weld is the larger of 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Rn =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nL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nt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321.5+ 1724.37 = 2045.87 KN.</a:t>
                </a: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Rn =0.85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nL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+ 1.5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nt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(0.85)(321.5) + (1.5)(1724.7) = </a:t>
                </a: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2860.32 KN. (Larger).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Rn = 2860.32 KN.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design   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øRn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(2860.32) = 2145.24 KN &gt; Vu   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152400"/>
                <a:ext cx="11125200" cy="6477000"/>
              </a:xfrm>
              <a:blipFill rotWithShape="0">
                <a:blip r:embed="rId2"/>
                <a:stretch>
                  <a:fillRect l="-110" t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New folder\PARTITIONS\Apex side veiw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512" y="0"/>
            <a:ext cx="3162300" cy="3943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4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3212" y="228600"/>
            <a:ext cx="11353800" cy="57912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following shows the detailing and solid work simulation for APEX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Connection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:\Users\Mobarak\Desktop\New folder\PARTITIONS\Apex front veiw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2" y="531586"/>
            <a:ext cx="7162800" cy="295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obarak\Desktop\New folder\PARTITIONS\Apex Connection Detail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" y="3385911"/>
            <a:ext cx="9067800" cy="345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1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7012" y="304800"/>
            <a:ext cx="11658600" cy="60960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Beam to Column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Connection,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It’s the connection between column and rafter beam.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It was also designed in the same way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following are the details 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:\Users\Mobarak\Desktop\New folder\PARTITIONS\Beam To Column Connection (Side View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2" y="914400"/>
            <a:ext cx="31242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obarak\Desktop\New folder\PARTITIONS\Beam To Column Connection (Detailing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2209800"/>
            <a:ext cx="78486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6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0812" y="304800"/>
            <a:ext cx="11734800" cy="6553200"/>
          </a:xfrm>
        </p:spPr>
        <p:txBody>
          <a:bodyPr/>
          <a:lstStyle/>
          <a:p>
            <a:pPr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of the Base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Plate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Column is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 280A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Take the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Ultimate Factored Load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all base plates at which it will design for.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Fz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421.00 KN.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163.20 KN.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-39.54 KN.</a:t>
            </a:r>
          </a:p>
          <a:p>
            <a:pPr marL="45720" indent="0">
              <a:buNone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= 66.50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KN.m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My = -147.40 KN.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Assuming that Base Plate covers a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part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of area of the footing: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:\Users\Mobarak\Desktop\New folder\PARTITIONS\HE 280A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212" y="457200"/>
            <a:ext cx="3009900" cy="35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obarak\Desktop\Equations\eq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800600"/>
            <a:ext cx="990600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3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381000"/>
                <a:ext cx="11506200" cy="6172200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Take Pp = 1.7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f’c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→ 421.00 x 103 = 0.6(1.7)(25)(A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  Solve for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baseline="-25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16509.8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B x L → (2 n + 0.95 D) (2 n + 0.8 Bf) = 16509.8</a:t>
                </a:r>
              </a:p>
              <a:p>
                <a:pPr marL="45720" indent="0">
                  <a:buNone/>
                </a:pP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Solving for n = 60.8 mm.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B = 2(60.8) + 244 = 356.6, Try 370mm.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L = 2(60.8) + 256.5 = 378.1, Try 380mm.</a:t>
                </a:r>
              </a:p>
              <a:p>
                <a:pPr marL="45720" indent="0">
                  <a:buNone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 find the thickness of the plate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 = l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Pu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0.9 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BL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Fy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, where l is the max of (m or n)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0.95 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380 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0.95 (270)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61.75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0.8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Bf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370 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0.8 (280)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73.00 MAX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 = 73.00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421</m:t>
                                </m:r>
                              </m:e>
                            </m:d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(1000)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0.9 (370)(380)(248)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11.95 mm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12 mm.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381000"/>
                <a:ext cx="11506200" cy="6172200"/>
              </a:xfrm>
              <a:blipFill rotWithShape="0">
                <a:blip r:embed="rId2"/>
                <a:stretch>
                  <a:fillRect l="-159" t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Mobarak\Desktop\New folder\PARTITIONS\Base Plate layou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12" y="685800"/>
            <a:ext cx="3695700" cy="31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Mobarak\Desktop\New folder\PARTITIONS\Base Plate Layout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2" y="3686175"/>
            <a:ext cx="31242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829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5612" y="228600"/>
                <a:ext cx="9296401" cy="6324600"/>
              </a:xfrm>
            </p:spPr>
            <p:txBody>
              <a:bodyPr/>
              <a:lstStyle/>
              <a:p>
                <a:pPr marL="45720" indent="0">
                  <a:buNone/>
                </a:pPr>
                <a:r>
                  <a:rPr lang="en-US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Design of Foundation Underneath Base </a:t>
                </a:r>
                <a:r>
                  <a:rPr lang="en-US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Plate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Dead load = 110.5 KN , M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8.3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Covering = 35.2 KN , M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2.82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Live load = 117.38 KN , M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9.4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endParaRPr lang="en-US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Area dimensions = 1.2 m x 0.85 m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Take d = 250 mm, h = 300 mm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lvl="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Check Punching Shear 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Vu = 481.74 x 1.2 x 0.85 = 491.37 KN.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x 0.333 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d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</a:t>
                </a:r>
                <a:r>
                  <a:rPr lang="en-US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x 0.333 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250 x 2500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855.8 KN.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Vu     </a:t>
                </a:r>
                <a:r>
                  <a:rPr lang="en-US" b="1" u="sng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  <a:endParaRPr lang="en-US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612" y="228600"/>
                <a:ext cx="9296401" cy="6324600"/>
              </a:xfrm>
              <a:blipFill rotWithShape="0">
                <a:blip r:embed="rId2"/>
                <a:stretch>
                  <a:fillRect l="-197" t="-1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49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31812" y="457200"/>
                <a:ext cx="9220201" cy="6096000"/>
              </a:xfrm>
            </p:spPr>
            <p:txBody>
              <a:bodyPr>
                <a:normAutofit/>
              </a:bodyPr>
              <a:lstStyle/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Check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Wide Beam Shear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Vu = 481.74 x 0.16 = 77.07 KN.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0.75 x (1/6) 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x 1000 x 250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171.16 KN\m</a:t>
                </a:r>
              </a:p>
              <a:p>
                <a:pPr marL="45720" indent="0">
                  <a:buNone/>
                </a:pP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øVc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&gt; Vu     </a:t>
                </a:r>
                <a:r>
                  <a:rPr lang="en-US" b="1" u="sng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SAFE</a:t>
                </a:r>
              </a:p>
              <a:p>
                <a:pPr lvl="0"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Reinforcement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long direction 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481.74 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0.41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40.5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\m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b = 1000 mm , d = 250 mm.   ρ = 1.73 x 10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, As = 434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\m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Min = 0.0018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bh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540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\m.   As &lt; As Min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As </a:t>
                </a:r>
                <a:r>
                  <a:rPr lang="en-US" b="1" u="sng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short direction </a:t>
                </a:r>
              </a:p>
              <a:p>
                <a:pPr marL="45720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Mu = 13.87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KN.m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\m ,  As = 158 mm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,   As &lt; As Min    </a:t>
                </a:r>
                <a:r>
                  <a:rPr lang="en-US" b="1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As Min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1812" y="457200"/>
                <a:ext cx="9220201" cy="6096000"/>
              </a:xfrm>
              <a:blipFill rotWithShape="0">
                <a:blip r:embed="rId2"/>
                <a:stretch>
                  <a:fillRect l="-132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:\Users\Mobarak\Desktop\asa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862" y="428171"/>
            <a:ext cx="3181349" cy="2772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523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6612" y="1143000"/>
            <a:ext cx="8915401" cy="4876800"/>
          </a:xfrm>
        </p:spPr>
        <p:txBody>
          <a:bodyPr>
            <a:normAutofit lnSpcReduction="10000"/>
          </a:bodyPr>
          <a:lstStyle/>
          <a:p>
            <a:pPr>
              <a:buClr>
                <a:srgbClr val="0000FF"/>
              </a:buClr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3: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and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 of Structure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Introduction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Check Serviceability of Structure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Purlins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the Rafter Beam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the Columns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Bracing System: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the Connections </a:t>
            </a:r>
          </a:p>
          <a:p>
            <a:pPr marL="45720" indent="0"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3.8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the Base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Plate</a:t>
            </a:r>
          </a:p>
          <a:p>
            <a:pPr marL="4572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3.9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Design of Foundation Underneath Base Plate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1065212" y="228600"/>
            <a:ext cx="8686801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: PART 2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0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273" y="1828800"/>
            <a:ext cx="6202679" cy="4191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</a:t>
            </a:r>
            <a:r>
              <a:rPr lang="en-US" sz="6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6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Listening</a:t>
            </a:r>
            <a:endParaRPr lang="en-US" sz="6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27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447800"/>
            <a:ext cx="8686801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company branch building that consists of 5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stories, with an area of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1741.2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/story, in addition to a parking lot, Located at “Al-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“ in Jarzeem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mountain in Nablus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city.</a:t>
            </a:r>
          </a:p>
          <a:p>
            <a:pPr algn="just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building will be built on rock soil that has a bearing capacity of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400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KN/m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structural system of the building will be traditional system that consists of frames .</a:t>
            </a:r>
          </a:p>
          <a:p>
            <a:pPr algn="just">
              <a:lnSpc>
                <a:spcPct val="150000"/>
              </a:lnSpc>
              <a:buClr>
                <a:srgbClr val="00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building is designed as </a:t>
            </a:r>
            <a:r>
              <a:rPr lang="en-US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two way solid slab with drop beams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n-US" dirty="0"/>
          </a:p>
          <a:p>
            <a:pPr marL="45720" indent="0" algn="just">
              <a:lnSpc>
                <a:spcPct val="150000"/>
              </a:lnSpc>
              <a:buNone/>
            </a:pPr>
            <a:endParaRPr lang="en-US" dirty="0" smtClean="0"/>
          </a:p>
          <a:p>
            <a:pPr marL="45720" indent="0" algn="just">
              <a:lnSpc>
                <a:spcPct val="150000"/>
              </a:lnSpc>
              <a:buNone/>
            </a:pPr>
            <a:endParaRPr lang="en-US" dirty="0"/>
          </a:p>
          <a:p>
            <a:pPr marL="45720" indent="0" algn="just">
              <a:lnSpc>
                <a:spcPct val="150000"/>
              </a:lnSpc>
              <a:buNone/>
            </a:pPr>
            <a:endParaRPr lang="en-US" dirty="0" smtClean="0"/>
          </a:p>
          <a:p>
            <a:pPr marL="45720" indent="0" algn="just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762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1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8012" y="1447800"/>
                <a:ext cx="9144001" cy="4800600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" indent="0">
                  <a:buNone/>
                </a:pPr>
                <a:r>
                  <a:rPr lang="en-US" sz="2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Materials </a:t>
                </a:r>
              </a:p>
              <a:p>
                <a:pPr marL="45720" indent="0">
                  <a:buNone/>
                </a:pPr>
                <a:r>
                  <a:rPr lang="en-US" sz="2200" dirty="0" smtClean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Structural Materials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sz="2200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Concrete</a:t>
                </a: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45720" indent="0">
                  <a:buNone/>
                </a:pP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For slabs and beams, concrete compressive strength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f’c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28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For columns and footings,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f’c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30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45720" lvl="0" indent="0">
                  <a:buNone/>
                </a:pP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Unit weight of reinforced concrete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/>
                      </a:rPr>
                      <m:t>𝜸</m:t>
                    </m:r>
                  </m:oMath>
                </a14:m>
                <a:r>
                  <a:rPr lang="en-US" sz="22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25 KN/m</a:t>
                </a:r>
                <a:r>
                  <a:rPr lang="en-US" sz="2200" b="1" baseline="300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>
                  <a:buClr>
                    <a:srgbClr val="0000FF"/>
                  </a:buClr>
                  <a:buFont typeface="Wingdings" panose="05000000000000000000" pitchFamily="2" charset="2"/>
                  <a:buChar char="§"/>
                </a:pP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Reinforcing steel</a:t>
                </a:r>
              </a:p>
              <a:p>
                <a:pPr marL="45720" indent="0">
                  <a:buNone/>
                </a:pPr>
                <a:r>
                  <a:rPr lang="en-US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  Steel is Grad 60 with steel </a:t>
                </a:r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yielding strength </a:t>
                </a:r>
                <a:r>
                  <a:rPr lang="en-US" sz="2200" b="1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Fy</a:t>
                </a:r>
                <a:r>
                  <a:rPr lang="en-US" sz="22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420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MPa</a:t>
                </a:r>
                <a:r>
                  <a:rPr lang="en-US" sz="22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2200" b="1" u="sng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" indent="0">
                  <a:buNone/>
                </a:pPr>
                <a:endParaRPr lang="en-US" dirty="0" smtClean="0"/>
              </a:p>
              <a:p>
                <a:pPr marL="4572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</a:p>
              <a:p>
                <a:pPr marL="45720" indent="0">
                  <a:buNone/>
                </a:pPr>
                <a:endParaRPr lang="en-US" dirty="0" smtClean="0"/>
              </a:p>
              <a:p>
                <a:pPr marL="4572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8012" y="1447800"/>
                <a:ext cx="9144001" cy="4800600"/>
              </a:xfrm>
              <a:blipFill rotWithShape="0">
                <a:blip r:embed="rId2"/>
                <a:stretch>
                  <a:fillRect l="-200" t="-1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762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Determinants 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Non-structural Materials</a:t>
            </a:r>
          </a:p>
          <a:p>
            <a:pPr marL="45720" indent="0">
              <a:buNone/>
            </a:pP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9144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Determinants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107814"/>
              </p:ext>
            </p:extLst>
          </p:nvPr>
        </p:nvGraphicFramePr>
        <p:xfrm>
          <a:off x="1598612" y="2362202"/>
          <a:ext cx="7543800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 Weight KN/m</a:t>
                      </a:r>
                      <a:r>
                        <a:rPr lang="en-US" sz="2000" baseline="30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Plain Concrete (Mortar)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Filler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Polystyrene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Blocks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Tiles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Masonry stone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Glass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95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strategy presentation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strategy presentation" id="{8652783A-F43B-4C47-8F3C-48F967BE0382}" vid="{232EED29-0899-40B2-8969-E379F11A5395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E1DFAE-A563-49ED-B827-D954CB21C6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2410</Words>
  <Application>Microsoft Office PowerPoint</Application>
  <PresentationFormat>Custom</PresentationFormat>
  <Paragraphs>599</Paragraphs>
  <Slides>60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9" baseType="lpstr">
      <vt:lpstr>Arial</vt:lpstr>
      <vt:lpstr>Bangla Sangam MN</vt:lpstr>
      <vt:lpstr>Calibri</vt:lpstr>
      <vt:lpstr>Cambria Math</vt:lpstr>
      <vt:lpstr>Century Gothic</vt:lpstr>
      <vt:lpstr>Palatino Linotype</vt:lpstr>
      <vt:lpstr>Times New Roman</vt:lpstr>
      <vt:lpstr>Wingdings</vt:lpstr>
      <vt:lpstr>Business strategy presentation</vt:lpstr>
      <vt:lpstr>                             An-Najah National University  Faculty of Engineering  Civil Engineering Department  GRADUATION PROJECT II  3D Analysis and Design of WebTech Company Building With Supplementary Steel Frame  </vt:lpstr>
      <vt:lpstr>Prepared by:</vt:lpstr>
      <vt:lpstr>Outline : PART 1 (CONTINUED)</vt:lpstr>
      <vt:lpstr>Outline : PART 2</vt:lpstr>
      <vt:lpstr>Outline : PART 2</vt:lpstr>
      <vt:lpstr>PowerPoint Presentation</vt:lpstr>
      <vt:lpstr>Introduction</vt:lpstr>
      <vt:lpstr>Design Determinants </vt:lpstr>
      <vt:lpstr>Design Determinants </vt:lpstr>
      <vt:lpstr>Design Determinants </vt:lpstr>
      <vt:lpstr>Design Determinants </vt:lpstr>
      <vt:lpstr>Center of Mass , Center of Rigidity </vt:lpstr>
      <vt:lpstr>PowerPoint Presentation</vt:lpstr>
      <vt:lpstr>PowerPoint Presentation</vt:lpstr>
      <vt:lpstr>PowerPoint Presentation</vt:lpstr>
      <vt:lpstr>Equivalent Static Method :</vt:lpstr>
      <vt:lpstr>PowerPoint Presentation</vt:lpstr>
      <vt:lpstr>Dynamic Analysis Using Response Spectrum:</vt:lpstr>
      <vt:lpstr>PowerPoint Presentation</vt:lpstr>
      <vt:lpstr>Chapter 6: Analysis and Design of Footings</vt:lpstr>
      <vt:lpstr>PowerPoint Presentation</vt:lpstr>
      <vt:lpstr>PowerPoint Presentation</vt:lpstr>
      <vt:lpstr>PowerPoint Presentation</vt:lpstr>
      <vt:lpstr>ISOLATED FOOTING DIMENSIONS &amp; REINFORCEMENT DETAILS </vt:lpstr>
      <vt:lpstr>Design of Tie Beam</vt:lpstr>
      <vt:lpstr>SCHEDULE OF TIE BEAM SECTION &amp;R.F.T DETAILS</vt:lpstr>
      <vt:lpstr>Design of Helical Stair</vt:lpstr>
      <vt:lpstr>Design of Helical Stair: Cross Section</vt:lpstr>
      <vt:lpstr>PowerPoint Presentation</vt:lpstr>
      <vt:lpstr>Chapter 1: Introduction</vt:lpstr>
      <vt:lpstr>PowerPoint Presentation</vt:lpstr>
      <vt:lpstr>PowerPoint Presentation</vt:lpstr>
      <vt:lpstr>Chapter 2: Checks and Verification of 3D SAP Model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3: Static Design Check of Structure </vt:lpstr>
      <vt:lpstr>PowerPoint Presentation</vt:lpstr>
      <vt:lpstr>PowerPoint Presentation</vt:lpstr>
      <vt:lpstr>Check Serviceability of Structure</vt:lpstr>
      <vt:lpstr>PowerPoint Presentation</vt:lpstr>
      <vt:lpstr>Check the adequacy of the previous section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Listening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2013-12-22T18:02:46Z</dcterms:created>
  <dcterms:modified xsi:type="dcterms:W3CDTF">2014-05-17T12:15:12Z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