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handoutMasterIdLst>
    <p:handoutMasterId r:id="rId27"/>
  </p:handoutMasterIdLst>
  <p:sldIdLst>
    <p:sldId id="299" r:id="rId3"/>
    <p:sldId id="282" r:id="rId4"/>
    <p:sldId id="283" r:id="rId5"/>
    <p:sldId id="284" r:id="rId6"/>
    <p:sldId id="285" r:id="rId7"/>
    <p:sldId id="265" r:id="rId8"/>
    <p:sldId id="266" r:id="rId9"/>
    <p:sldId id="267" r:id="rId10"/>
    <p:sldId id="268" r:id="rId11"/>
    <p:sldId id="286" r:id="rId12"/>
    <p:sldId id="289" r:id="rId13"/>
    <p:sldId id="290" r:id="rId14"/>
    <p:sldId id="269" r:id="rId15"/>
    <p:sldId id="292" r:id="rId16"/>
    <p:sldId id="301" r:id="rId17"/>
    <p:sldId id="294" r:id="rId18"/>
    <p:sldId id="302" r:id="rId19"/>
    <p:sldId id="295" r:id="rId20"/>
    <p:sldId id="303" r:id="rId21"/>
    <p:sldId id="293" r:id="rId22"/>
    <p:sldId id="259" r:id="rId23"/>
    <p:sldId id="304" r:id="rId24"/>
    <p:sldId id="279" r:id="rId25"/>
    <p:sldId id="30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1" d="100"/>
          <a:sy n="91" d="100"/>
        </p:scale>
        <p:origin x="367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970DB-8EE6-4E5B-9CBE-4CA39D1A6EC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55828-8ECA-4525-A47E-5E299A14B1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1801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0">
              <a:schemeClr val="accent3"/>
            </a:gs>
            <a:gs pos="0">
              <a:schemeClr val="accent1"/>
            </a:gs>
          </a:gsLst>
          <a:lin ang="14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" y="0"/>
            <a:ext cx="12192001" cy="6858639"/>
            <a:chOff x="-1" y="-1"/>
            <a:chExt cx="12192001" cy="6858639"/>
          </a:xfrm>
        </p:grpSpPr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831769" y="-1"/>
              <a:ext cx="10777861" cy="6858639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0" h="5110">
                  <a:moveTo>
                    <a:pt x="3840" y="0"/>
                  </a:moveTo>
                  <a:lnTo>
                    <a:pt x="0" y="0"/>
                  </a:lnTo>
                  <a:lnTo>
                    <a:pt x="6337" y="5110"/>
                  </a:lnTo>
                  <a:lnTo>
                    <a:pt x="8030" y="5110"/>
                  </a:lnTo>
                  <a:lnTo>
                    <a:pt x="3840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  <a:alpha val="20000"/>
                  </a:schemeClr>
                </a:gs>
                <a:gs pos="0">
                  <a:schemeClr val="accent2">
                    <a:alpha val="2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347084" y="-1"/>
              <a:ext cx="10318828" cy="6858639"/>
            </a:xfrm>
            <a:custGeom>
              <a:avLst/>
              <a:gdLst>
                <a:gd name="T0" fmla="*/ 7688 w 7688"/>
                <a:gd name="T1" fmla="*/ 0 h 5110"/>
                <a:gd name="T2" fmla="*/ 5495 w 7688"/>
                <a:gd name="T3" fmla="*/ 0 h 5110"/>
                <a:gd name="T4" fmla="*/ 0 w 7688"/>
                <a:gd name="T5" fmla="*/ 5110 h 5110"/>
                <a:gd name="T6" fmla="*/ 5050 w 7688"/>
                <a:gd name="T7" fmla="*/ 5110 h 5110"/>
                <a:gd name="T8" fmla="*/ 7495 w 7688"/>
                <a:gd name="T9" fmla="*/ 376 h 5110"/>
                <a:gd name="T10" fmla="*/ 7688 w 7688"/>
                <a:gd name="T11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8" h="5110">
                  <a:moveTo>
                    <a:pt x="7688" y="0"/>
                  </a:moveTo>
                  <a:lnTo>
                    <a:pt x="5495" y="0"/>
                  </a:lnTo>
                  <a:lnTo>
                    <a:pt x="0" y="5110"/>
                  </a:lnTo>
                  <a:lnTo>
                    <a:pt x="5050" y="5110"/>
                  </a:lnTo>
                  <a:lnTo>
                    <a:pt x="7495" y="376"/>
                  </a:lnTo>
                  <a:lnTo>
                    <a:pt x="7688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  <a:alpha val="3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-1" y="398050"/>
              <a:ext cx="12192001" cy="5753528"/>
            </a:xfrm>
            <a:custGeom>
              <a:avLst/>
              <a:gdLst>
                <a:gd name="T0" fmla="*/ 0 w 9078"/>
                <a:gd name="T1" fmla="*/ 0 h 4284"/>
                <a:gd name="T2" fmla="*/ 0 w 9078"/>
                <a:gd name="T3" fmla="*/ 3607 h 4284"/>
                <a:gd name="T4" fmla="*/ 9078 w 9078"/>
                <a:gd name="T5" fmla="*/ 4284 h 4284"/>
                <a:gd name="T6" fmla="*/ 9078 w 9078"/>
                <a:gd name="T7" fmla="*/ 2703 h 4284"/>
                <a:gd name="T8" fmla="*/ 0 w 9078"/>
                <a:gd name="T9" fmla="*/ 0 h 4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4284">
                  <a:moveTo>
                    <a:pt x="0" y="0"/>
                  </a:moveTo>
                  <a:lnTo>
                    <a:pt x="0" y="3607"/>
                  </a:lnTo>
                  <a:lnTo>
                    <a:pt x="9078" y="4284"/>
                  </a:lnTo>
                  <a:lnTo>
                    <a:pt x="9078" y="270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800">
                  <a:schemeClr val="accent3">
                    <a:alpha val="30000"/>
                  </a:schemeClr>
                </a:gs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1447222" y="475725"/>
              <a:ext cx="10744778" cy="6382913"/>
            </a:xfrm>
            <a:custGeom>
              <a:avLst/>
              <a:gdLst>
                <a:gd name="T0" fmla="*/ 7968 w 7968"/>
                <a:gd name="T1" fmla="*/ 0 h 4740"/>
                <a:gd name="T2" fmla="*/ 0 w 7968"/>
                <a:gd name="T3" fmla="*/ 4731 h 4740"/>
                <a:gd name="T4" fmla="*/ 5164 w 7968"/>
                <a:gd name="T5" fmla="*/ 4740 h 4740"/>
                <a:gd name="T6" fmla="*/ 7968 w 7968"/>
                <a:gd name="T7" fmla="*/ 1580 h 4740"/>
                <a:gd name="T8" fmla="*/ 7968 w 7968"/>
                <a:gd name="T9" fmla="*/ 0 h 4740"/>
                <a:gd name="connsiteX0" fmla="*/ 10015 w 10015"/>
                <a:gd name="connsiteY0" fmla="*/ 0 h 10001"/>
                <a:gd name="connsiteX1" fmla="*/ 0 w 10015"/>
                <a:gd name="connsiteY1" fmla="*/ 10001 h 10001"/>
                <a:gd name="connsiteX2" fmla="*/ 6496 w 10015"/>
                <a:gd name="connsiteY2" fmla="*/ 10000 h 10001"/>
                <a:gd name="connsiteX3" fmla="*/ 10015 w 10015"/>
                <a:gd name="connsiteY3" fmla="*/ 3333 h 10001"/>
                <a:gd name="connsiteX4" fmla="*/ 10015 w 10015"/>
                <a:gd name="connsiteY4" fmla="*/ 0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10001">
                  <a:moveTo>
                    <a:pt x="10015" y="0"/>
                  </a:moveTo>
                  <a:lnTo>
                    <a:pt x="0" y="10001"/>
                  </a:lnTo>
                  <a:lnTo>
                    <a:pt x="6496" y="10000"/>
                  </a:lnTo>
                  <a:lnTo>
                    <a:pt x="10015" y="3333"/>
                  </a:lnTo>
                  <a:lnTo>
                    <a:pt x="10015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10000"/>
                  </a:schemeClr>
                </a:gs>
              </a:gsLst>
              <a:lin ang="144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9" name="Group 28" descr="abstract background design"/>
          <p:cNvGrpSpPr/>
          <p:nvPr userDrawn="1"/>
        </p:nvGrpSpPr>
        <p:grpSpPr>
          <a:xfrm>
            <a:off x="0" y="-638"/>
            <a:ext cx="12201526" cy="6858638"/>
            <a:chOff x="0" y="618575"/>
            <a:chExt cx="12201526" cy="6858638"/>
          </a:xfrm>
        </p:grpSpPr>
        <p:sp>
          <p:nvSpPr>
            <p:cNvPr id="27" name="Rectangle 26"/>
            <p:cNvSpPr/>
            <p:nvPr userDrawn="1"/>
          </p:nvSpPr>
          <p:spPr>
            <a:xfrm>
              <a:off x="0" y="618575"/>
              <a:ext cx="12192000" cy="6858638"/>
            </a:xfrm>
            <a:prstGeom prst="rect">
              <a:avLst/>
            </a:prstGeom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526" y="618894"/>
              <a:ext cx="12192000" cy="6858001"/>
            </a:xfrm>
            <a:prstGeom prst="rect">
              <a:avLst/>
            </a:prstGeom>
            <a:gradFill>
              <a:gsLst>
                <a:gs pos="67000">
                  <a:schemeClr val="accent3">
                    <a:alpha val="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2386584"/>
            <a:ext cx="9175668" cy="2852928"/>
          </a:xfrm>
        </p:spPr>
        <p:txBody>
          <a:bodyPr anchor="b"/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5296060"/>
            <a:ext cx="9175668" cy="1561622"/>
          </a:xfrm>
        </p:spPr>
        <p:txBody>
          <a:bodyPr/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reeform 10"/>
          <p:cNvSpPr>
            <a:spLocks/>
          </p:cNvSpPr>
          <p:nvPr userDrawn="1"/>
        </p:nvSpPr>
        <p:spPr bwMode="auto">
          <a:xfrm>
            <a:off x="-1109663" y="28575"/>
            <a:ext cx="14411326" cy="6800850"/>
          </a:xfrm>
          <a:custGeom>
            <a:avLst/>
            <a:gdLst>
              <a:gd name="T0" fmla="*/ 0 w 9078"/>
              <a:gd name="T1" fmla="*/ 0 h 4284"/>
              <a:gd name="T2" fmla="*/ 0 w 9078"/>
              <a:gd name="T3" fmla="*/ 3607 h 4284"/>
              <a:gd name="T4" fmla="*/ 9078 w 9078"/>
              <a:gd name="T5" fmla="*/ 4284 h 4284"/>
              <a:gd name="T6" fmla="*/ 9078 w 9078"/>
              <a:gd name="T7" fmla="*/ 2703 h 4284"/>
              <a:gd name="T8" fmla="*/ 0 w 9078"/>
              <a:gd name="T9" fmla="*/ 0 h 4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8" h="4284">
                <a:moveTo>
                  <a:pt x="0" y="0"/>
                </a:moveTo>
                <a:lnTo>
                  <a:pt x="0" y="3607"/>
                </a:lnTo>
                <a:lnTo>
                  <a:pt x="9078" y="4284"/>
                </a:lnTo>
                <a:lnTo>
                  <a:pt x="9078" y="270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15"/>
          <p:cNvSpPr>
            <a:spLocks/>
          </p:cNvSpPr>
          <p:nvPr userDrawn="1"/>
        </p:nvSpPr>
        <p:spPr bwMode="auto">
          <a:xfrm>
            <a:off x="-3175" y="-627063"/>
            <a:ext cx="12204700" cy="8112126"/>
          </a:xfrm>
          <a:custGeom>
            <a:avLst/>
            <a:gdLst>
              <a:gd name="T0" fmla="*/ 7688 w 7688"/>
              <a:gd name="T1" fmla="*/ 0 h 5110"/>
              <a:gd name="T2" fmla="*/ 5495 w 7688"/>
              <a:gd name="T3" fmla="*/ 0 h 5110"/>
              <a:gd name="T4" fmla="*/ 0 w 7688"/>
              <a:gd name="T5" fmla="*/ 5110 h 5110"/>
              <a:gd name="T6" fmla="*/ 5050 w 7688"/>
              <a:gd name="T7" fmla="*/ 5110 h 5110"/>
              <a:gd name="T8" fmla="*/ 7495 w 7688"/>
              <a:gd name="T9" fmla="*/ 376 h 5110"/>
              <a:gd name="T10" fmla="*/ 7688 w 7688"/>
              <a:gd name="T11" fmla="*/ 0 h 5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8" h="5110">
                <a:moveTo>
                  <a:pt x="7688" y="0"/>
                </a:moveTo>
                <a:lnTo>
                  <a:pt x="5495" y="0"/>
                </a:lnTo>
                <a:lnTo>
                  <a:pt x="0" y="5110"/>
                </a:lnTo>
                <a:lnTo>
                  <a:pt x="5050" y="5110"/>
                </a:lnTo>
                <a:lnTo>
                  <a:pt x="7495" y="376"/>
                </a:lnTo>
                <a:lnTo>
                  <a:pt x="76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7" name="Picture 16" descr="Office Mix Logo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6197"/>
          <a:stretch/>
        </p:blipFill>
        <p:spPr>
          <a:xfrm>
            <a:off x="868514" y="4100388"/>
            <a:ext cx="1240638" cy="144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8113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4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0" name="Rectangle 19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9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0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457200"/>
            <a:ext cx="3483864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1480" y="2514184"/>
            <a:ext cx="3703320" cy="3658016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478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gradFill>
          <a:gsLst>
            <a:gs pos="100000">
              <a:schemeClr val="accent3"/>
            </a:gs>
            <a:gs pos="0">
              <a:schemeClr val="accent1"/>
            </a:gs>
          </a:gsLst>
          <a:lin ang="14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" y="0"/>
            <a:ext cx="12192001" cy="6858639"/>
            <a:chOff x="-1" y="-1"/>
            <a:chExt cx="12192001" cy="6858639"/>
          </a:xfrm>
        </p:grpSpPr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831769" y="-1"/>
              <a:ext cx="10777861" cy="6858639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0" h="5110">
                  <a:moveTo>
                    <a:pt x="3840" y="0"/>
                  </a:moveTo>
                  <a:lnTo>
                    <a:pt x="0" y="0"/>
                  </a:lnTo>
                  <a:lnTo>
                    <a:pt x="6337" y="5110"/>
                  </a:lnTo>
                  <a:lnTo>
                    <a:pt x="8030" y="5110"/>
                  </a:lnTo>
                  <a:lnTo>
                    <a:pt x="3840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  <a:alpha val="20000"/>
                  </a:schemeClr>
                </a:gs>
                <a:gs pos="0">
                  <a:schemeClr val="accent2">
                    <a:alpha val="2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347084" y="-1"/>
              <a:ext cx="10318828" cy="6858639"/>
            </a:xfrm>
            <a:custGeom>
              <a:avLst/>
              <a:gdLst>
                <a:gd name="T0" fmla="*/ 7688 w 7688"/>
                <a:gd name="T1" fmla="*/ 0 h 5110"/>
                <a:gd name="T2" fmla="*/ 5495 w 7688"/>
                <a:gd name="T3" fmla="*/ 0 h 5110"/>
                <a:gd name="T4" fmla="*/ 0 w 7688"/>
                <a:gd name="T5" fmla="*/ 5110 h 5110"/>
                <a:gd name="T6" fmla="*/ 5050 w 7688"/>
                <a:gd name="T7" fmla="*/ 5110 h 5110"/>
                <a:gd name="T8" fmla="*/ 7495 w 7688"/>
                <a:gd name="T9" fmla="*/ 376 h 5110"/>
                <a:gd name="T10" fmla="*/ 7688 w 7688"/>
                <a:gd name="T11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8" h="5110">
                  <a:moveTo>
                    <a:pt x="7688" y="0"/>
                  </a:moveTo>
                  <a:lnTo>
                    <a:pt x="5495" y="0"/>
                  </a:lnTo>
                  <a:lnTo>
                    <a:pt x="0" y="5110"/>
                  </a:lnTo>
                  <a:lnTo>
                    <a:pt x="5050" y="5110"/>
                  </a:lnTo>
                  <a:lnTo>
                    <a:pt x="7495" y="376"/>
                  </a:lnTo>
                  <a:lnTo>
                    <a:pt x="7688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  <a:alpha val="3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-1" y="398050"/>
              <a:ext cx="12192001" cy="5753528"/>
            </a:xfrm>
            <a:custGeom>
              <a:avLst/>
              <a:gdLst>
                <a:gd name="T0" fmla="*/ 0 w 9078"/>
                <a:gd name="T1" fmla="*/ 0 h 4284"/>
                <a:gd name="T2" fmla="*/ 0 w 9078"/>
                <a:gd name="T3" fmla="*/ 3607 h 4284"/>
                <a:gd name="T4" fmla="*/ 9078 w 9078"/>
                <a:gd name="T5" fmla="*/ 4284 h 4284"/>
                <a:gd name="T6" fmla="*/ 9078 w 9078"/>
                <a:gd name="T7" fmla="*/ 2703 h 4284"/>
                <a:gd name="T8" fmla="*/ 0 w 9078"/>
                <a:gd name="T9" fmla="*/ 0 h 4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4284">
                  <a:moveTo>
                    <a:pt x="0" y="0"/>
                  </a:moveTo>
                  <a:lnTo>
                    <a:pt x="0" y="3607"/>
                  </a:lnTo>
                  <a:lnTo>
                    <a:pt x="9078" y="4284"/>
                  </a:lnTo>
                  <a:lnTo>
                    <a:pt x="9078" y="270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800">
                  <a:schemeClr val="accent3">
                    <a:alpha val="30000"/>
                  </a:schemeClr>
                </a:gs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1447222" y="475725"/>
              <a:ext cx="10744778" cy="6382913"/>
            </a:xfrm>
            <a:custGeom>
              <a:avLst/>
              <a:gdLst>
                <a:gd name="T0" fmla="*/ 7968 w 7968"/>
                <a:gd name="T1" fmla="*/ 0 h 4740"/>
                <a:gd name="T2" fmla="*/ 0 w 7968"/>
                <a:gd name="T3" fmla="*/ 4731 h 4740"/>
                <a:gd name="T4" fmla="*/ 5164 w 7968"/>
                <a:gd name="T5" fmla="*/ 4740 h 4740"/>
                <a:gd name="T6" fmla="*/ 7968 w 7968"/>
                <a:gd name="T7" fmla="*/ 1580 h 4740"/>
                <a:gd name="T8" fmla="*/ 7968 w 7968"/>
                <a:gd name="T9" fmla="*/ 0 h 4740"/>
                <a:gd name="connsiteX0" fmla="*/ 10015 w 10015"/>
                <a:gd name="connsiteY0" fmla="*/ 0 h 10001"/>
                <a:gd name="connsiteX1" fmla="*/ 0 w 10015"/>
                <a:gd name="connsiteY1" fmla="*/ 10001 h 10001"/>
                <a:gd name="connsiteX2" fmla="*/ 6496 w 10015"/>
                <a:gd name="connsiteY2" fmla="*/ 10000 h 10001"/>
                <a:gd name="connsiteX3" fmla="*/ 10015 w 10015"/>
                <a:gd name="connsiteY3" fmla="*/ 3333 h 10001"/>
                <a:gd name="connsiteX4" fmla="*/ 10015 w 10015"/>
                <a:gd name="connsiteY4" fmla="*/ 0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10001">
                  <a:moveTo>
                    <a:pt x="10015" y="0"/>
                  </a:moveTo>
                  <a:lnTo>
                    <a:pt x="0" y="10001"/>
                  </a:lnTo>
                  <a:lnTo>
                    <a:pt x="6496" y="10000"/>
                  </a:lnTo>
                  <a:lnTo>
                    <a:pt x="10015" y="3333"/>
                  </a:lnTo>
                  <a:lnTo>
                    <a:pt x="10015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10000"/>
                  </a:schemeClr>
                </a:gs>
              </a:gsLst>
              <a:lin ang="144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9" name="Group 28" descr="abstract background design"/>
          <p:cNvGrpSpPr/>
          <p:nvPr userDrawn="1"/>
        </p:nvGrpSpPr>
        <p:grpSpPr>
          <a:xfrm>
            <a:off x="4762" y="0"/>
            <a:ext cx="12201526" cy="6858638"/>
            <a:chOff x="0" y="618575"/>
            <a:chExt cx="12201526" cy="6858638"/>
          </a:xfrm>
        </p:grpSpPr>
        <p:sp>
          <p:nvSpPr>
            <p:cNvPr id="27" name="Rectangle 26"/>
            <p:cNvSpPr/>
            <p:nvPr userDrawn="1"/>
          </p:nvSpPr>
          <p:spPr>
            <a:xfrm>
              <a:off x="0" y="618575"/>
              <a:ext cx="12192000" cy="6858638"/>
            </a:xfrm>
            <a:prstGeom prst="rect">
              <a:avLst/>
            </a:prstGeom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526" y="618894"/>
              <a:ext cx="12192000" cy="6858001"/>
            </a:xfrm>
            <a:prstGeom prst="rect">
              <a:avLst/>
            </a:prstGeom>
            <a:gradFill>
              <a:gsLst>
                <a:gs pos="67000">
                  <a:schemeClr val="accent3">
                    <a:alpha val="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reeform 10"/>
          <p:cNvSpPr>
            <a:spLocks/>
          </p:cNvSpPr>
          <p:nvPr userDrawn="1"/>
        </p:nvSpPr>
        <p:spPr bwMode="auto">
          <a:xfrm>
            <a:off x="-1109663" y="28575"/>
            <a:ext cx="14411326" cy="6800850"/>
          </a:xfrm>
          <a:custGeom>
            <a:avLst/>
            <a:gdLst>
              <a:gd name="T0" fmla="*/ 0 w 9078"/>
              <a:gd name="T1" fmla="*/ 0 h 4284"/>
              <a:gd name="T2" fmla="*/ 0 w 9078"/>
              <a:gd name="T3" fmla="*/ 3607 h 4284"/>
              <a:gd name="T4" fmla="*/ 9078 w 9078"/>
              <a:gd name="T5" fmla="*/ 4284 h 4284"/>
              <a:gd name="T6" fmla="*/ 9078 w 9078"/>
              <a:gd name="T7" fmla="*/ 2703 h 4284"/>
              <a:gd name="T8" fmla="*/ 0 w 9078"/>
              <a:gd name="T9" fmla="*/ 0 h 4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8" h="4284">
                <a:moveTo>
                  <a:pt x="0" y="0"/>
                </a:moveTo>
                <a:lnTo>
                  <a:pt x="0" y="3607"/>
                </a:lnTo>
                <a:lnTo>
                  <a:pt x="9078" y="4284"/>
                </a:lnTo>
                <a:lnTo>
                  <a:pt x="9078" y="270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15"/>
          <p:cNvSpPr>
            <a:spLocks/>
          </p:cNvSpPr>
          <p:nvPr userDrawn="1"/>
        </p:nvSpPr>
        <p:spPr bwMode="auto">
          <a:xfrm>
            <a:off x="-3175" y="-627063"/>
            <a:ext cx="12204700" cy="8112126"/>
          </a:xfrm>
          <a:custGeom>
            <a:avLst/>
            <a:gdLst>
              <a:gd name="T0" fmla="*/ 7688 w 7688"/>
              <a:gd name="T1" fmla="*/ 0 h 5110"/>
              <a:gd name="T2" fmla="*/ 5495 w 7688"/>
              <a:gd name="T3" fmla="*/ 0 h 5110"/>
              <a:gd name="T4" fmla="*/ 0 w 7688"/>
              <a:gd name="T5" fmla="*/ 5110 h 5110"/>
              <a:gd name="T6" fmla="*/ 5050 w 7688"/>
              <a:gd name="T7" fmla="*/ 5110 h 5110"/>
              <a:gd name="T8" fmla="*/ 7495 w 7688"/>
              <a:gd name="T9" fmla="*/ 376 h 5110"/>
              <a:gd name="T10" fmla="*/ 7688 w 7688"/>
              <a:gd name="T11" fmla="*/ 0 h 5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8" h="5110">
                <a:moveTo>
                  <a:pt x="7688" y="0"/>
                </a:moveTo>
                <a:lnTo>
                  <a:pt x="5495" y="0"/>
                </a:lnTo>
                <a:lnTo>
                  <a:pt x="0" y="5110"/>
                </a:lnTo>
                <a:lnTo>
                  <a:pt x="5050" y="5110"/>
                </a:lnTo>
                <a:lnTo>
                  <a:pt x="7495" y="376"/>
                </a:lnTo>
                <a:lnTo>
                  <a:pt x="76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Picture 6" descr="photo of man sitting on an outdoor bench, using a table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0" y="428"/>
            <a:ext cx="8876190" cy="6857143"/>
          </a:xfrm>
          <a:prstGeom prst="rect">
            <a:avLst/>
          </a:prstGeom>
        </p:spPr>
      </p:pic>
      <p:sp>
        <p:nvSpPr>
          <p:cNvPr id="23" name="Freeform 5" descr="Callout shape"/>
          <p:cNvSpPr>
            <a:spLocks/>
          </p:cNvSpPr>
          <p:nvPr userDrawn="1"/>
        </p:nvSpPr>
        <p:spPr bwMode="auto">
          <a:xfrm>
            <a:off x="6778677" y="356679"/>
            <a:ext cx="4956048" cy="3008376"/>
          </a:xfrm>
          <a:custGeom>
            <a:avLst/>
            <a:gdLst>
              <a:gd name="T0" fmla="*/ 0 w 4338"/>
              <a:gd name="T1" fmla="*/ 0 h 2582"/>
              <a:gd name="T2" fmla="*/ 0 w 4338"/>
              <a:gd name="T3" fmla="*/ 2353 h 2582"/>
              <a:gd name="T4" fmla="*/ 921 w 4338"/>
              <a:gd name="T5" fmla="*/ 2353 h 2582"/>
              <a:gd name="T6" fmla="*/ 1101 w 4338"/>
              <a:gd name="T7" fmla="*/ 2582 h 2582"/>
              <a:gd name="T8" fmla="*/ 1278 w 4338"/>
              <a:gd name="T9" fmla="*/ 2353 h 2582"/>
              <a:gd name="T10" fmla="*/ 4338 w 4338"/>
              <a:gd name="T11" fmla="*/ 2353 h 2582"/>
              <a:gd name="T12" fmla="*/ 4338 w 4338"/>
              <a:gd name="T13" fmla="*/ 0 h 2582"/>
              <a:gd name="T14" fmla="*/ 0 w 4338"/>
              <a:gd name="T15" fmla="*/ 0 h 2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38" h="2582">
                <a:moveTo>
                  <a:pt x="0" y="0"/>
                </a:moveTo>
                <a:lnTo>
                  <a:pt x="0" y="2353"/>
                </a:lnTo>
                <a:lnTo>
                  <a:pt x="921" y="2353"/>
                </a:lnTo>
                <a:lnTo>
                  <a:pt x="1101" y="2582"/>
                </a:lnTo>
                <a:lnTo>
                  <a:pt x="1278" y="2353"/>
                </a:lnTo>
                <a:lnTo>
                  <a:pt x="4338" y="2353"/>
                </a:lnTo>
                <a:lnTo>
                  <a:pt x="4338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6E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45060" y="1382350"/>
            <a:ext cx="4279434" cy="683787"/>
          </a:xfrm>
        </p:spPr>
        <p:txBody>
          <a:bodyPr anchor="b">
            <a:normAutofit/>
          </a:bodyPr>
          <a:lstStyle>
            <a:lvl1pPr algn="l"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3" hasCustomPrompt="1"/>
          </p:nvPr>
        </p:nvSpPr>
        <p:spPr>
          <a:xfrm>
            <a:off x="7781982" y="2067295"/>
            <a:ext cx="3549389" cy="95566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5100" smtClean="0">
                <a:solidFill>
                  <a:schemeClr val="accent1"/>
                </a:solidFill>
                <a:latin typeface="+mj-lt"/>
                <a:ea typeface="+mj-ea"/>
              </a:defRPr>
            </a:lvl1pPr>
            <a:lvl2pPr>
              <a:defRPr lang="en-US" sz="6800" smtClean="0">
                <a:solidFill>
                  <a:schemeClr val="accent1"/>
                </a:solidFill>
                <a:cs typeface="+mn-cs"/>
              </a:defRPr>
            </a:lvl2pPr>
            <a:lvl3pPr>
              <a:defRPr lang="en-US" sz="6800" smtClean="0">
                <a:solidFill>
                  <a:schemeClr val="accent1"/>
                </a:solidFill>
                <a:cs typeface="+mn-cs"/>
              </a:defRPr>
            </a:lvl3pPr>
            <a:lvl4pPr>
              <a:defRPr lang="en-US" sz="6800" smtClean="0">
                <a:solidFill>
                  <a:schemeClr val="accent1"/>
                </a:solidFill>
                <a:cs typeface="+mn-cs"/>
              </a:defRPr>
            </a:lvl4pPr>
            <a:lvl5pPr>
              <a:defRPr lang="en-US" sz="6800">
                <a:solidFill>
                  <a:schemeClr val="accent1"/>
                </a:solidFill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4228" y="6209375"/>
            <a:ext cx="4994007" cy="336626"/>
          </a:xfr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4398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5952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1354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9630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140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>
          <a:gsLst>
            <a:gs pos="100000">
              <a:schemeClr val="accent1"/>
            </a:gs>
            <a:gs pos="0">
              <a:schemeClr val="accent3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 flipH="1">
            <a:off x="-1" y="0"/>
            <a:ext cx="12192001" cy="6858639"/>
            <a:chOff x="-1" y="-1"/>
            <a:chExt cx="12192001" cy="6858639"/>
          </a:xfrm>
        </p:grpSpPr>
        <p:sp>
          <p:nvSpPr>
            <p:cNvPr id="15" name="Freeform 19"/>
            <p:cNvSpPr>
              <a:spLocks/>
            </p:cNvSpPr>
            <p:nvPr userDrawn="1"/>
          </p:nvSpPr>
          <p:spPr bwMode="auto">
            <a:xfrm>
              <a:off x="831769" y="-1"/>
              <a:ext cx="10777861" cy="6858639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30" h="5110">
                  <a:moveTo>
                    <a:pt x="3840" y="0"/>
                  </a:moveTo>
                  <a:lnTo>
                    <a:pt x="0" y="0"/>
                  </a:lnTo>
                  <a:lnTo>
                    <a:pt x="6337" y="5110"/>
                  </a:lnTo>
                  <a:lnTo>
                    <a:pt x="8030" y="5110"/>
                  </a:lnTo>
                  <a:lnTo>
                    <a:pt x="3840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lumMod val="50000"/>
                    <a:alpha val="20000"/>
                  </a:schemeClr>
                </a:gs>
                <a:gs pos="0">
                  <a:schemeClr val="accent2">
                    <a:alpha val="25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347084" y="-1"/>
              <a:ext cx="10318828" cy="6858639"/>
            </a:xfrm>
            <a:custGeom>
              <a:avLst/>
              <a:gdLst>
                <a:gd name="T0" fmla="*/ 7688 w 7688"/>
                <a:gd name="T1" fmla="*/ 0 h 5110"/>
                <a:gd name="T2" fmla="*/ 5495 w 7688"/>
                <a:gd name="T3" fmla="*/ 0 h 5110"/>
                <a:gd name="T4" fmla="*/ 0 w 7688"/>
                <a:gd name="T5" fmla="*/ 5110 h 5110"/>
                <a:gd name="T6" fmla="*/ 5050 w 7688"/>
                <a:gd name="T7" fmla="*/ 5110 h 5110"/>
                <a:gd name="T8" fmla="*/ 7495 w 7688"/>
                <a:gd name="T9" fmla="*/ 376 h 5110"/>
                <a:gd name="T10" fmla="*/ 7688 w 7688"/>
                <a:gd name="T11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88" h="5110">
                  <a:moveTo>
                    <a:pt x="7688" y="0"/>
                  </a:moveTo>
                  <a:lnTo>
                    <a:pt x="5495" y="0"/>
                  </a:lnTo>
                  <a:lnTo>
                    <a:pt x="0" y="5110"/>
                  </a:lnTo>
                  <a:lnTo>
                    <a:pt x="5050" y="5110"/>
                  </a:lnTo>
                  <a:lnTo>
                    <a:pt x="7495" y="376"/>
                  </a:lnTo>
                  <a:lnTo>
                    <a:pt x="7688" y="0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  <a:alpha val="3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9"/>
            <p:cNvSpPr>
              <a:spLocks/>
            </p:cNvSpPr>
            <p:nvPr userDrawn="1"/>
          </p:nvSpPr>
          <p:spPr bwMode="auto">
            <a:xfrm>
              <a:off x="-1" y="398050"/>
              <a:ext cx="12192001" cy="5753528"/>
            </a:xfrm>
            <a:custGeom>
              <a:avLst/>
              <a:gdLst>
                <a:gd name="T0" fmla="*/ 0 w 9078"/>
                <a:gd name="T1" fmla="*/ 0 h 4284"/>
                <a:gd name="T2" fmla="*/ 0 w 9078"/>
                <a:gd name="T3" fmla="*/ 3607 h 4284"/>
                <a:gd name="T4" fmla="*/ 9078 w 9078"/>
                <a:gd name="T5" fmla="*/ 4284 h 4284"/>
                <a:gd name="T6" fmla="*/ 9078 w 9078"/>
                <a:gd name="T7" fmla="*/ 2703 h 4284"/>
                <a:gd name="T8" fmla="*/ 0 w 9078"/>
                <a:gd name="T9" fmla="*/ 0 h 4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4284">
                  <a:moveTo>
                    <a:pt x="0" y="0"/>
                  </a:moveTo>
                  <a:lnTo>
                    <a:pt x="0" y="3607"/>
                  </a:lnTo>
                  <a:lnTo>
                    <a:pt x="9078" y="4284"/>
                  </a:lnTo>
                  <a:lnTo>
                    <a:pt x="9078" y="270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1800">
                  <a:schemeClr val="accent3">
                    <a:alpha val="30000"/>
                  </a:schemeClr>
                </a:gs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5"/>
            <p:cNvSpPr>
              <a:spLocks/>
            </p:cNvSpPr>
            <p:nvPr userDrawn="1"/>
          </p:nvSpPr>
          <p:spPr bwMode="auto">
            <a:xfrm>
              <a:off x="1447222" y="475725"/>
              <a:ext cx="10744778" cy="6382913"/>
            </a:xfrm>
            <a:custGeom>
              <a:avLst/>
              <a:gdLst>
                <a:gd name="T0" fmla="*/ 7968 w 7968"/>
                <a:gd name="T1" fmla="*/ 0 h 4740"/>
                <a:gd name="T2" fmla="*/ 0 w 7968"/>
                <a:gd name="T3" fmla="*/ 4731 h 4740"/>
                <a:gd name="T4" fmla="*/ 5164 w 7968"/>
                <a:gd name="T5" fmla="*/ 4740 h 4740"/>
                <a:gd name="T6" fmla="*/ 7968 w 7968"/>
                <a:gd name="T7" fmla="*/ 1580 h 4740"/>
                <a:gd name="T8" fmla="*/ 7968 w 7968"/>
                <a:gd name="T9" fmla="*/ 0 h 4740"/>
                <a:gd name="connsiteX0" fmla="*/ 10015 w 10015"/>
                <a:gd name="connsiteY0" fmla="*/ 0 h 10001"/>
                <a:gd name="connsiteX1" fmla="*/ 0 w 10015"/>
                <a:gd name="connsiteY1" fmla="*/ 10001 h 10001"/>
                <a:gd name="connsiteX2" fmla="*/ 6496 w 10015"/>
                <a:gd name="connsiteY2" fmla="*/ 10000 h 10001"/>
                <a:gd name="connsiteX3" fmla="*/ 10015 w 10015"/>
                <a:gd name="connsiteY3" fmla="*/ 3333 h 10001"/>
                <a:gd name="connsiteX4" fmla="*/ 10015 w 10015"/>
                <a:gd name="connsiteY4" fmla="*/ 0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5" h="10001">
                  <a:moveTo>
                    <a:pt x="10015" y="0"/>
                  </a:moveTo>
                  <a:lnTo>
                    <a:pt x="0" y="10001"/>
                  </a:lnTo>
                  <a:lnTo>
                    <a:pt x="6496" y="10000"/>
                  </a:lnTo>
                  <a:lnTo>
                    <a:pt x="10015" y="3333"/>
                  </a:lnTo>
                  <a:lnTo>
                    <a:pt x="10015" y="0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alpha val="10000"/>
                  </a:schemeClr>
                </a:gs>
                <a:gs pos="0">
                  <a:schemeClr val="accent2">
                    <a:alpha val="10000"/>
                  </a:schemeClr>
                </a:gs>
              </a:gsLst>
              <a:lin ang="144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9" name="Group 18" descr="abstract background design"/>
          <p:cNvGrpSpPr/>
          <p:nvPr userDrawn="1"/>
        </p:nvGrpSpPr>
        <p:grpSpPr>
          <a:xfrm flipH="1">
            <a:off x="0" y="-638"/>
            <a:ext cx="12201526" cy="6858638"/>
            <a:chOff x="0" y="618575"/>
            <a:chExt cx="12201526" cy="6858638"/>
          </a:xfrm>
        </p:grpSpPr>
        <p:sp>
          <p:nvSpPr>
            <p:cNvPr id="20" name="Rectangle 19"/>
            <p:cNvSpPr/>
            <p:nvPr userDrawn="1"/>
          </p:nvSpPr>
          <p:spPr>
            <a:xfrm>
              <a:off x="0" y="618575"/>
              <a:ext cx="12192000" cy="6858638"/>
            </a:xfrm>
            <a:prstGeom prst="rect">
              <a:avLst/>
            </a:prstGeom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2">
                    <a:alpha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526" y="618894"/>
              <a:ext cx="12192000" cy="6858001"/>
            </a:xfrm>
            <a:prstGeom prst="rect">
              <a:avLst/>
            </a:prstGeom>
            <a:gradFill>
              <a:gsLst>
                <a:gs pos="67000">
                  <a:schemeClr val="accent3">
                    <a:alpha val="0"/>
                  </a:schemeClr>
                </a:gs>
                <a:gs pos="0">
                  <a:schemeClr val="accent2">
                    <a:alpha val="20000"/>
                  </a:schemeClr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Freeform 15"/>
          <p:cNvSpPr>
            <a:spLocks/>
          </p:cNvSpPr>
          <p:nvPr userDrawn="1"/>
        </p:nvSpPr>
        <p:spPr bwMode="auto">
          <a:xfrm flipH="1">
            <a:off x="-3175" y="-627063"/>
            <a:ext cx="12204700" cy="8112126"/>
          </a:xfrm>
          <a:custGeom>
            <a:avLst/>
            <a:gdLst>
              <a:gd name="T0" fmla="*/ 7688 w 7688"/>
              <a:gd name="T1" fmla="*/ 0 h 5110"/>
              <a:gd name="T2" fmla="*/ 5495 w 7688"/>
              <a:gd name="T3" fmla="*/ 0 h 5110"/>
              <a:gd name="T4" fmla="*/ 0 w 7688"/>
              <a:gd name="T5" fmla="*/ 5110 h 5110"/>
              <a:gd name="T6" fmla="*/ 5050 w 7688"/>
              <a:gd name="T7" fmla="*/ 5110 h 5110"/>
              <a:gd name="T8" fmla="*/ 7495 w 7688"/>
              <a:gd name="T9" fmla="*/ 376 h 5110"/>
              <a:gd name="T10" fmla="*/ 7688 w 7688"/>
              <a:gd name="T11" fmla="*/ 0 h 5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8" h="5110">
                <a:moveTo>
                  <a:pt x="7688" y="0"/>
                </a:moveTo>
                <a:lnTo>
                  <a:pt x="5495" y="0"/>
                </a:lnTo>
                <a:lnTo>
                  <a:pt x="0" y="5110"/>
                </a:lnTo>
                <a:lnTo>
                  <a:pt x="5050" y="5110"/>
                </a:lnTo>
                <a:lnTo>
                  <a:pt x="7495" y="376"/>
                </a:lnTo>
                <a:lnTo>
                  <a:pt x="76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2384364"/>
            <a:ext cx="9175668" cy="2852737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-3175" y="5486400"/>
            <a:ext cx="12204700" cy="137128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1700" y="5620215"/>
            <a:ext cx="9175668" cy="123746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10208348" y="3345599"/>
            <a:ext cx="3417882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Office Mix Logo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6197"/>
          <a:stretch/>
        </p:blipFill>
        <p:spPr>
          <a:xfrm>
            <a:off x="868514" y="4100388"/>
            <a:ext cx="1240638" cy="144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7718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136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291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0687"/>
            <a:ext cx="5157787" cy="814387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0687"/>
            <a:ext cx="5183188" cy="814387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000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9515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7413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0543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507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2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6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82930" y="891540"/>
            <a:ext cx="7143750" cy="4537710"/>
          </a:xfrm>
        </p:spPr>
        <p:txBody>
          <a:bodyPr anchor="t">
            <a:noAutofit/>
          </a:bodyPr>
          <a:lstStyle/>
          <a:p>
            <a:r>
              <a:rPr lang="en-US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44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44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Smart Plant Robot</a:t>
            </a:r>
            <a:r>
              <a:rPr lang="en-US" sz="36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Prepared by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Haya De’bas</a:t>
            </a:r>
            <a:b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Jumanah Salhab</a:t>
            </a:r>
            <a:r>
              <a:rPr lang="en-US" sz="2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24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36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36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Supervisor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Dr. Ra’ed Al-</a:t>
            </a:r>
            <a:r>
              <a:rPr lang="en-US" sz="2000" b="1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Qadi</a:t>
            </a:r>
            <a:r>
              <a:rPr lang="en-US" sz="36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36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n-US" sz="36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n-US" sz="3600" dirty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endParaRPr lang="en-US" sz="3600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0291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Ultrasonic range detectors </a:t>
            </a:r>
            <a:endParaRPr lang="en-US" sz="3000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order for the robot to avoid obstacles we used </a:t>
            </a: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ultrasonic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range detectors in our project. </a:t>
            </a:r>
          </a:p>
          <a:p>
            <a:pPr lvl="0"/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One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Ultrasonic sensor detects obstacles while moving forward, and the other one detects obstacles while moving backward. </a:t>
            </a:r>
          </a:p>
          <a:p>
            <a:pPr lvl="0"/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sensor detects an obstacle within a distance less than 20 cm it rotates trying to find another path.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Stepper movement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9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Solar Panels and LDRs </a:t>
            </a:r>
            <a:endParaRPr lang="en-US" sz="3000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We used 2 solar panels that detect the light coming from left and right sides, also 2 LDRs that detect light from front and back. </a:t>
            </a:r>
          </a:p>
          <a:p>
            <a:pPr marL="457200" lvl="1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Char char="•"/>
            </a:pPr>
            <a:endParaRPr lang="en-US" sz="2800" b="0" dirty="0">
              <a:solidFill>
                <a:prstClr val="black"/>
              </a:solidFill>
              <a:latin typeface="Calibri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Char char="•"/>
            </a:pPr>
            <a:endParaRPr lang="en-US" sz="2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4" y="2514183"/>
            <a:ext cx="3940231" cy="365801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Stepper movement</a:t>
            </a:r>
          </a:p>
          <a:p>
            <a:r>
              <a:rPr lang="en-US" sz="2400" dirty="0" smtClean="0"/>
              <a:t>Detecting sunniest spot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8764" y="4010318"/>
            <a:ext cx="386104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3675597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We read the soil moisture using a manually built sensor which is mainly constructed from two close copper pieces connected in series to a resistor</a:t>
            </a: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So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when the moisture increases the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conductance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increases and so the output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voltage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4" y="2514183"/>
            <a:ext cx="3940231" cy="365801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Stepper movement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Detecting sunniest spot</a:t>
            </a:r>
          </a:p>
          <a:p>
            <a:r>
              <a:rPr lang="en-US" sz="2400" dirty="0" smtClean="0"/>
              <a:t>Starting the water spray</a:t>
            </a:r>
          </a:p>
          <a:p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4310" y="3796812"/>
            <a:ext cx="1829955" cy="2834640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3326385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4" y="2514183"/>
            <a:ext cx="3940231" cy="365801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Stepper movement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Detecting sunniest spot</a:t>
            </a:r>
          </a:p>
          <a:p>
            <a:r>
              <a:rPr lang="en-US" sz="2400" dirty="0" smtClean="0"/>
              <a:t>Starting the water spray</a:t>
            </a:r>
          </a:p>
          <a:p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Users\Jumanah\Desktop\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7577" y="386441"/>
            <a:ext cx="6675120" cy="5792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6163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IR sensor is connected to the water spray, so when the sensor detects the reflected signal it knows that the robot has come and so the water spray should start.</a:t>
            </a:r>
          </a:p>
          <a:p>
            <a:pPr lvl="0"/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4" y="2514183"/>
            <a:ext cx="3940231" cy="365801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Stepper movement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Detecting sunniest spot</a:t>
            </a:r>
          </a:p>
          <a:p>
            <a:r>
              <a:rPr lang="en-US" sz="2400" dirty="0" smtClean="0"/>
              <a:t>Starting the water spray</a:t>
            </a:r>
          </a:p>
          <a:p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61305"/>
          <a:stretch/>
        </p:blipFill>
        <p:spPr bwMode="auto">
          <a:xfrm>
            <a:off x="5341501" y="3313879"/>
            <a:ext cx="5855573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44604"/>
          <a:stretch/>
        </p:blipFill>
        <p:spPr bwMode="auto">
          <a:xfrm>
            <a:off x="5341501" y="3313878"/>
            <a:ext cx="5855573" cy="3108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55654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4" y="2514183"/>
            <a:ext cx="3940231" cy="365801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Stepper movement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Detecting sunniest spot</a:t>
            </a:r>
          </a:p>
          <a:p>
            <a:r>
              <a:rPr lang="en-US" sz="2400" dirty="0" smtClean="0"/>
              <a:t>Starting the water spray</a:t>
            </a:r>
          </a:p>
          <a:p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water spray keeps watering the plant until the moisture sensor reading becomes acceptable (above 50%)</a:t>
            </a: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06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Algorithm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algorithm has two parts: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first part searches for the sunniest area by comparing the current lighting value with a threshold.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the current lighting value is above the threshold, the algorithm compares the values of the LDRs and Solar Panels and goes towards the highest value. </a:t>
            </a: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5312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109211" y="2053677"/>
            <a:ext cx="6694170" cy="288200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519" y="3429000"/>
            <a:ext cx="310845" cy="548640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6385817" y="3154680"/>
            <a:ext cx="994431" cy="822960"/>
            <a:chOff x="6403845" y="1107945"/>
            <a:chExt cx="3234973" cy="26771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03845" y="1107945"/>
              <a:ext cx="2377440" cy="237744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6954493" y="2779268"/>
              <a:ext cx="2684325" cy="100584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6980398" y="3484918"/>
            <a:ext cx="11382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Solar1 = 110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80398" y="3946793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Solar2 = 90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48339" y="3738403"/>
            <a:ext cx="861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LDR1 = 60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29724" y="3738403"/>
            <a:ext cx="9046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LDR2 = 100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79295" y="3484916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Solar1 = 115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79295" y="3946793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Solar2 = 90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08352" y="3738403"/>
            <a:ext cx="818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LDR1 = 75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42905" y="3738403"/>
            <a:ext cx="894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LDR2 = 110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492365" y="2630539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Solar1 = 120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492365" y="3092414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Solar2 = 100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234366" y="2884024"/>
            <a:ext cx="881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LDR1 = 80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55974" y="2884024"/>
            <a:ext cx="888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LDR2 = 110</a:t>
            </a:r>
          </a:p>
        </p:txBody>
      </p:sp>
      <p:sp>
        <p:nvSpPr>
          <p:cNvPr id="27" name="Title 4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/>
          <a:lstStyle/>
          <a:p>
            <a:r>
              <a:rPr lang="en-US" dirty="0" smtClean="0"/>
              <a:t>First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4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11511 0.0016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6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11 0.00162 L 0.20469 -0.1261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-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2" grpId="0"/>
      <p:bldP spid="12" grpId="1"/>
      <p:bldP spid="13" grpId="0"/>
      <p:bldP spid="13" grpId="1"/>
      <p:bldP spid="14" grpId="0"/>
      <p:bldP spid="14" grpId="1"/>
      <p:bldP spid="19" grpId="0"/>
      <p:bldP spid="19" grpId="2"/>
      <p:bldP spid="20" grpId="0"/>
      <p:bldP spid="20" grpId="2"/>
      <p:bldP spid="21" grpId="0"/>
      <p:bldP spid="21" grpId="2"/>
      <p:bldP spid="22" grpId="0"/>
      <p:bldP spid="22" grpId="2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Algorithm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current lighting value is below a threshold, the Algorithm compares distances from the Ultrasonics and goes towards the larger distance.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keeps searching until it reaches the threshold then completes as the first part. </a:t>
            </a:r>
          </a:p>
          <a:p>
            <a:endParaRPr lang="en-US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4686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109211" y="2053677"/>
            <a:ext cx="6694170" cy="288200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519" y="3429000"/>
            <a:ext cx="310845" cy="548640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6385817" y="3154680"/>
            <a:ext cx="994431" cy="822960"/>
            <a:chOff x="6403845" y="1107945"/>
            <a:chExt cx="3234973" cy="26771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03845" y="1107945"/>
              <a:ext cx="2377440" cy="237744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6954493" y="2779268"/>
              <a:ext cx="2684325" cy="100584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6980398" y="3484918"/>
            <a:ext cx="11382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Solar1 = 30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80398" y="3946793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Solar2 = 25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48339" y="3738403"/>
            <a:ext cx="861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LDR1 = 20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29724" y="3738403"/>
            <a:ext cx="9046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LDR2 = 25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79295" y="3484916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Solar1 = 80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79295" y="3946793"/>
            <a:ext cx="1138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Solar2 = 60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08352" y="3738403"/>
            <a:ext cx="818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LDR1 = 50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42905" y="3738403"/>
            <a:ext cx="894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LDR2 = 60</a:t>
            </a:r>
          </a:p>
        </p:txBody>
      </p:sp>
      <p:sp>
        <p:nvSpPr>
          <p:cNvPr id="27" name="Title 4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/>
          <a:lstStyle/>
          <a:p>
            <a:r>
              <a:rPr lang="en-US" dirty="0" smtClean="0"/>
              <a:t>First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748339" y="3738403"/>
            <a:ext cx="894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D1 = 30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24444" y="3731137"/>
            <a:ext cx="894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D2 70</a:t>
            </a:r>
          </a:p>
        </p:txBody>
      </p:sp>
    </p:spTree>
    <p:extLst>
      <p:ext uri="{BB962C8B-B14F-4D97-AF65-F5344CB8AC3E}">
        <p14:creationId xmlns:p14="http://schemas.microsoft.com/office/powerpoint/2010/main" xmlns="" val="345190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11511 0.0016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12" grpId="0"/>
      <p:bldP spid="12" grpId="1"/>
      <p:bldP spid="12" grpId="2"/>
      <p:bldP spid="13" grpId="0"/>
      <p:bldP spid="13" grpId="1"/>
      <p:bldP spid="14" grpId="0"/>
      <p:bldP spid="14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171700" y="0"/>
            <a:ext cx="9175668" cy="285292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171700" y="2865787"/>
            <a:ext cx="9175668" cy="39922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smart plant robot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Constraints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Methodology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Future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955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30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3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This algorithm does an exhaustive search trying to find the sunniest point.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moves in a zigzag way covering the whole room and comparing the value of the lighting at each point with the maximum stored one.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200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109211" y="2053677"/>
            <a:ext cx="6694170" cy="288200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519" y="3429000"/>
            <a:ext cx="310845" cy="548640"/>
          </a:xfrm>
          <a:prstGeom prst="rect">
            <a:avLst/>
          </a:prstGeom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962147" y="3981364"/>
            <a:ext cx="994433" cy="822960"/>
            <a:chOff x="6403845" y="1107945"/>
            <a:chExt cx="3234973" cy="267716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03845" y="1107945"/>
              <a:ext cx="2377440" cy="237744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6954493" y="2779268"/>
              <a:ext cx="2684325" cy="100584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6053758" y="4220809"/>
            <a:ext cx="665545" cy="548640"/>
            <a:chOff x="6053758" y="4220809"/>
            <a:chExt cx="665545" cy="548640"/>
          </a:xfrm>
        </p:grpSpPr>
        <p:sp>
          <p:nvSpPr>
            <p:cNvPr id="17" name="Bent-Up Arrow 16"/>
            <p:cNvSpPr>
              <a:spLocks noChangeAspect="1"/>
            </p:cNvSpPr>
            <p:nvPr/>
          </p:nvSpPr>
          <p:spPr>
            <a:xfrm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53758" y="4364954"/>
              <a:ext cx="646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Left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19215" y="3325402"/>
            <a:ext cx="1610878" cy="338554"/>
            <a:chOff x="6119215" y="3325402"/>
            <a:chExt cx="1610878" cy="338554"/>
          </a:xfrm>
        </p:grpSpPr>
        <p:sp>
          <p:nvSpPr>
            <p:cNvPr id="20" name="TextBox 19"/>
            <p:cNvSpPr txBox="1"/>
            <p:nvPr/>
          </p:nvSpPr>
          <p:spPr>
            <a:xfrm>
              <a:off x="6287223" y="3325402"/>
              <a:ext cx="1442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Lightest Point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804642" y="2003853"/>
            <a:ext cx="1996084" cy="338554"/>
            <a:chOff x="6119215" y="3325402"/>
            <a:chExt cx="1996084" cy="338554"/>
          </a:xfrm>
        </p:grpSpPr>
        <p:sp>
          <p:nvSpPr>
            <p:cNvPr id="25" name="TextBox 24"/>
            <p:cNvSpPr txBox="1"/>
            <p:nvPr/>
          </p:nvSpPr>
          <p:spPr>
            <a:xfrm>
              <a:off x="6287222" y="3325402"/>
              <a:ext cx="1828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635595" y="2392229"/>
            <a:ext cx="767145" cy="548640"/>
            <a:chOff x="5952158" y="4220809"/>
            <a:chExt cx="767145" cy="548640"/>
          </a:xfrm>
        </p:grpSpPr>
        <p:sp>
          <p:nvSpPr>
            <p:cNvPr id="28" name="Bent-Up Arrow 27"/>
            <p:cNvSpPr>
              <a:spLocks noChangeAspect="1"/>
            </p:cNvSpPr>
            <p:nvPr/>
          </p:nvSpPr>
          <p:spPr>
            <a:xfrm flipV="1"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52158" y="4339554"/>
              <a:ext cx="646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Right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990615" y="2292583"/>
            <a:ext cx="2191036" cy="338554"/>
            <a:chOff x="6119215" y="3325402"/>
            <a:chExt cx="2191036" cy="338554"/>
          </a:xfrm>
        </p:grpSpPr>
        <p:sp>
          <p:nvSpPr>
            <p:cNvPr id="34" name="TextBox 33"/>
            <p:cNvSpPr txBox="1"/>
            <p:nvPr/>
          </p:nvSpPr>
          <p:spPr>
            <a:xfrm>
              <a:off x="6287222" y="3325402"/>
              <a:ext cx="20230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No 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671823" y="3325402"/>
            <a:ext cx="1610878" cy="338554"/>
            <a:chOff x="6119215" y="3325402"/>
            <a:chExt cx="1610878" cy="338554"/>
          </a:xfrm>
        </p:grpSpPr>
        <p:sp>
          <p:nvSpPr>
            <p:cNvPr id="43" name="TextBox 42"/>
            <p:cNvSpPr txBox="1"/>
            <p:nvPr/>
          </p:nvSpPr>
          <p:spPr>
            <a:xfrm>
              <a:off x="6287223" y="3325402"/>
              <a:ext cx="1442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Lightest Point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533991" y="4646952"/>
            <a:ext cx="1996084" cy="338554"/>
            <a:chOff x="6119215" y="3325402"/>
            <a:chExt cx="1996084" cy="338554"/>
          </a:xfrm>
        </p:grpSpPr>
        <p:sp>
          <p:nvSpPr>
            <p:cNvPr id="49" name="TextBox 48"/>
            <p:cNvSpPr txBox="1"/>
            <p:nvPr/>
          </p:nvSpPr>
          <p:spPr>
            <a:xfrm>
              <a:off x="6287222" y="3325402"/>
              <a:ext cx="1828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42512" y="4176149"/>
            <a:ext cx="665545" cy="548640"/>
            <a:chOff x="6053758" y="4220809"/>
            <a:chExt cx="665545" cy="548640"/>
          </a:xfrm>
        </p:grpSpPr>
        <p:sp>
          <p:nvSpPr>
            <p:cNvPr id="52" name="Bent-Up Arrow 51"/>
            <p:cNvSpPr>
              <a:spLocks noChangeAspect="1"/>
            </p:cNvSpPr>
            <p:nvPr/>
          </p:nvSpPr>
          <p:spPr>
            <a:xfrm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053758" y="4364954"/>
              <a:ext cx="646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Left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535276" y="4646952"/>
            <a:ext cx="2191036" cy="338554"/>
            <a:chOff x="6119215" y="3325402"/>
            <a:chExt cx="2191036" cy="338554"/>
          </a:xfrm>
        </p:grpSpPr>
        <p:sp>
          <p:nvSpPr>
            <p:cNvPr id="55" name="TextBox 54"/>
            <p:cNvSpPr txBox="1"/>
            <p:nvPr/>
          </p:nvSpPr>
          <p:spPr>
            <a:xfrm>
              <a:off x="6287222" y="3325402"/>
              <a:ext cx="20230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No 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9115434" y="3325402"/>
            <a:ext cx="1610878" cy="338554"/>
            <a:chOff x="6119215" y="3325402"/>
            <a:chExt cx="1610878" cy="338554"/>
          </a:xfrm>
        </p:grpSpPr>
        <p:sp>
          <p:nvSpPr>
            <p:cNvPr id="61" name="TextBox 60"/>
            <p:cNvSpPr txBox="1"/>
            <p:nvPr/>
          </p:nvSpPr>
          <p:spPr>
            <a:xfrm>
              <a:off x="6287223" y="3325402"/>
              <a:ext cx="1442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Lightest Point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781548" y="2003854"/>
            <a:ext cx="1925736" cy="338554"/>
            <a:chOff x="6134823" y="3325402"/>
            <a:chExt cx="1925736" cy="338554"/>
          </a:xfrm>
        </p:grpSpPr>
        <p:sp>
          <p:nvSpPr>
            <p:cNvPr id="64" name="TextBox 63"/>
            <p:cNvSpPr txBox="1"/>
            <p:nvPr/>
          </p:nvSpPr>
          <p:spPr>
            <a:xfrm>
              <a:off x="6134823" y="3325402"/>
              <a:ext cx="1828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7877679" y="3403239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8418136" y="2003855"/>
            <a:ext cx="1925736" cy="338554"/>
            <a:chOff x="6134823" y="3325402"/>
            <a:chExt cx="1925736" cy="338554"/>
          </a:xfrm>
        </p:grpSpPr>
        <p:sp>
          <p:nvSpPr>
            <p:cNvPr id="67" name="TextBox 66"/>
            <p:cNvSpPr txBox="1"/>
            <p:nvPr/>
          </p:nvSpPr>
          <p:spPr>
            <a:xfrm>
              <a:off x="6134823" y="3325402"/>
              <a:ext cx="1828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7877679" y="3403239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0775686" y="1991337"/>
            <a:ext cx="1044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Room End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5109211" y="2706015"/>
            <a:ext cx="1996084" cy="338554"/>
            <a:chOff x="6119215" y="3325402"/>
            <a:chExt cx="1996084" cy="338554"/>
          </a:xfrm>
        </p:grpSpPr>
        <p:sp>
          <p:nvSpPr>
            <p:cNvPr id="73" name="TextBox 72"/>
            <p:cNvSpPr txBox="1"/>
            <p:nvPr/>
          </p:nvSpPr>
          <p:spPr>
            <a:xfrm>
              <a:off x="6287222" y="3325402"/>
              <a:ext cx="1828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205142" y="2919107"/>
            <a:ext cx="767145" cy="703520"/>
            <a:chOff x="5952158" y="4220809"/>
            <a:chExt cx="767145" cy="703520"/>
          </a:xfrm>
        </p:grpSpPr>
        <p:sp>
          <p:nvSpPr>
            <p:cNvPr id="76" name="Bent-Up Arrow 75"/>
            <p:cNvSpPr>
              <a:spLocks noChangeAspect="1"/>
            </p:cNvSpPr>
            <p:nvPr/>
          </p:nvSpPr>
          <p:spPr>
            <a:xfrm flipV="1"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952158" y="4339554"/>
              <a:ext cx="6463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Right</a:t>
              </a:r>
            </a:p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871971" y="4640707"/>
            <a:ext cx="1996084" cy="338554"/>
            <a:chOff x="6119215" y="3325402"/>
            <a:chExt cx="1996084" cy="338554"/>
          </a:xfrm>
        </p:grpSpPr>
        <p:sp>
          <p:nvSpPr>
            <p:cNvPr id="79" name="TextBox 78"/>
            <p:cNvSpPr txBox="1"/>
            <p:nvPr/>
          </p:nvSpPr>
          <p:spPr>
            <a:xfrm>
              <a:off x="6287222" y="3325402"/>
              <a:ext cx="1828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Obstacle Detected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6119215" y="3403239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0979756" y="2392229"/>
            <a:ext cx="767145" cy="548640"/>
            <a:chOff x="5952158" y="4220809"/>
            <a:chExt cx="767145" cy="548640"/>
          </a:xfrm>
        </p:grpSpPr>
        <p:sp>
          <p:nvSpPr>
            <p:cNvPr id="82" name="Bent-Up Arrow 81"/>
            <p:cNvSpPr>
              <a:spLocks noChangeAspect="1"/>
            </p:cNvSpPr>
            <p:nvPr/>
          </p:nvSpPr>
          <p:spPr>
            <a:xfrm flipV="1"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952158" y="4339554"/>
              <a:ext cx="646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Right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675885" y="4086534"/>
            <a:ext cx="665545" cy="671195"/>
            <a:chOff x="6053758" y="4098254"/>
            <a:chExt cx="665545" cy="671195"/>
          </a:xfrm>
        </p:grpSpPr>
        <p:sp>
          <p:nvSpPr>
            <p:cNvPr id="85" name="Bent-Up Arrow 84"/>
            <p:cNvSpPr>
              <a:spLocks noChangeAspect="1"/>
            </p:cNvSpPr>
            <p:nvPr/>
          </p:nvSpPr>
          <p:spPr>
            <a:xfrm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053758" y="4098254"/>
              <a:ext cx="6463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Left</a:t>
              </a:r>
            </a:p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6684418" y="4198520"/>
            <a:ext cx="665545" cy="548640"/>
            <a:chOff x="6053758" y="4220809"/>
            <a:chExt cx="665545" cy="548640"/>
          </a:xfrm>
        </p:grpSpPr>
        <p:sp>
          <p:nvSpPr>
            <p:cNvPr id="97" name="Bent-Up Arrow 96"/>
            <p:cNvSpPr>
              <a:spLocks noChangeAspect="1"/>
            </p:cNvSpPr>
            <p:nvPr/>
          </p:nvSpPr>
          <p:spPr>
            <a:xfrm>
              <a:off x="6081509" y="4220809"/>
              <a:ext cx="637794" cy="548640"/>
            </a:xfrm>
            <a:prstGeom prst="bentUp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053758" y="4364954"/>
              <a:ext cx="646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Left</a:t>
              </a: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6119214" y="3761386"/>
            <a:ext cx="1474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Check  wetness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itle 4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/>
          <a:lstStyle/>
          <a:p>
            <a:r>
              <a:rPr lang="en-US" dirty="0" smtClean="0"/>
              <a:t>Second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5627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0093 L 0.13893 -0.29838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" y="-1488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5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8500"/>
                            </p:stCondLst>
                            <p:childTnLst>
                              <p:par>
                                <p:cTn id="6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5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893 -0.29838 L 0.21784 -0.00394 " pathEditMode="relative" rAng="0" ptsTypes="AA">
                                      <p:cBhvr>
                                        <p:cTn id="7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5" y="14722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50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5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4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5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6000"/>
                            </p:stCondLst>
                            <p:childTnLst>
                              <p:par>
                                <p:cTn id="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6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85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9500"/>
                            </p:stCondLst>
                            <p:childTnLst>
                              <p:par>
                                <p:cTn id="10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15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50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3500"/>
                            </p:stCondLst>
                            <p:childTnLst>
                              <p:par>
                                <p:cTn id="1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40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500"/>
                            </p:stCondLst>
                            <p:childTnLst>
                              <p:par>
                                <p:cTn id="1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784 -0.00394 L 0.41315 -0.29491 " pathEditMode="relative" rAng="0" ptsTypes="AA">
                                      <p:cBhvr>
                                        <p:cTn id="1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66" y="-1456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50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25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4" dur="50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4500"/>
                            </p:stCondLst>
                            <p:childTnLst>
                              <p:par>
                                <p:cTn id="1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6000"/>
                            </p:stCondLst>
                            <p:childTnLst>
                              <p:par>
                                <p:cTn id="15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15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5" dur="50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500"/>
                            </p:stCondLst>
                            <p:childTnLst>
                              <p:par>
                                <p:cTn id="17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1500"/>
                            </p:stCondLst>
                            <p:childTnLst>
                              <p:par>
                                <p:cTn id="1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315 -0.29491 L 0.02643 -0.29491 " pathEditMode="relative" rAng="0" ptsTypes="AA">
                                      <p:cBhvr>
                                        <p:cTn id="18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4500"/>
                            </p:stCondLst>
                            <p:childTnLst>
                              <p:par>
                                <p:cTn id="1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1000" tmFilter="0, 0; .2, .5; .8, .5; 1, 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500" autoRev="1" fill="hold"/>
                                        <p:tgtEl>
                                          <p:spTgt spid="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6500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7000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7500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8000"/>
                            </p:stCondLst>
                            <p:childTnLst>
                              <p:par>
                                <p:cTn id="20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000"/>
                            </p:stCondLst>
                            <p:childTnLst>
                              <p:par>
                                <p:cTn id="20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43 -0.29491 L 0.02812 -0.025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2000"/>
                            </p:stCondLst>
                            <p:childTnLst>
                              <p:par>
                                <p:cTn id="2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0" dur="50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4000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4500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66500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67000"/>
                            </p:stCondLst>
                            <p:childTnLst>
                              <p:par>
                                <p:cTn id="2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69000"/>
                            </p:stCondLst>
                            <p:childTnLst>
                              <p:par>
                                <p:cTn id="22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71000"/>
                            </p:stCondLst>
                            <p:childTnLst>
                              <p:par>
                                <p:cTn id="23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73000"/>
                            </p:stCondLst>
                            <p:childTnLst>
                              <p:par>
                                <p:cTn id="2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73500"/>
                            </p:stCondLst>
                            <p:childTnLst>
                              <p:par>
                                <p:cTn id="2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74000"/>
                            </p:stCondLst>
                            <p:childTnLst>
                              <p:par>
                                <p:cTn id="2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2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76000"/>
                            </p:stCondLst>
                            <p:childTnLst>
                              <p:par>
                                <p:cTn id="24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12 -0.025 L 0.13893 -0.29838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34" y="-1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78000"/>
                            </p:stCondLst>
                            <p:childTnLst>
                              <p:par>
                                <p:cTn id="2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80000"/>
                            </p:stCondLst>
                            <p:childTnLst>
                              <p:par>
                                <p:cTn id="25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893 -0.29838 L 0.21784 -0.00394 " pathEditMode="relative" rAng="0" ptsTypes="AA">
                                      <p:cBhvr>
                                        <p:cTn id="2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82000"/>
                            </p:stCondLst>
                            <p:childTnLst>
                              <p:par>
                                <p:cTn id="25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84000"/>
                            </p:stCondLst>
                            <p:childTnLst>
                              <p:par>
                                <p:cTn id="25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784 -0.00394 L 0.31067 -0.13704 " pathEditMode="relative" rAng="0" ptsTypes="AA">
                                      <p:cBhvr>
                                        <p:cTn id="25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0" grpId="1"/>
      <p:bldP spid="69" grpId="0"/>
      <p:bldP spid="6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354"/>
            <a:ext cx="10515600" cy="4648609"/>
          </a:xfrm>
        </p:spPr>
        <p:txBody>
          <a:bodyPr/>
          <a:lstStyle/>
          <a:p>
            <a:r>
              <a:rPr lang="en-US" b="0" dirty="0" smtClean="0"/>
              <a:t>In the first algorithm, we found out that it may not find the sunniest point always. But it gives faster results. </a:t>
            </a:r>
          </a:p>
          <a:p>
            <a:endParaRPr lang="en-US" b="0" dirty="0" smtClean="0"/>
          </a:p>
          <a:p>
            <a:r>
              <a:rPr lang="en-US" b="0" dirty="0" smtClean="0"/>
              <a:t>The second Algorithm does an exhaustive search. It always finds the sunniest point but it may take longer time compared with the other one.</a:t>
            </a:r>
            <a:endParaRPr lang="en-US" b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Our future work is to improve this project more mainly by improving the used Algorithm.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Also using a technique to allocate the water spray position so that wherever the robot starts from, it can always return to the water spray correctly. 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043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930525" y="2623582"/>
            <a:ext cx="6330950" cy="1610836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Demo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1921429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smart plant robot?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It’s a robot that allows indoor plants to search for the sunniest spot in a room</a:t>
            </a:r>
            <a:r>
              <a:rPr lang="en-US" b="0" dirty="0" smtClean="0"/>
              <a:t>.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It </a:t>
            </a:r>
            <a:r>
              <a:rPr lang="en-US" b="0" dirty="0"/>
              <a:t>also allows them to measure the soil moisture, so when needed, it can go towards water spray that is placed in a certain location in the room and make it start itself .</a:t>
            </a:r>
          </a:p>
        </p:txBody>
      </p:sp>
    </p:spTree>
    <p:extLst>
      <p:ext uri="{BB962C8B-B14F-4D97-AF65-F5344CB8AC3E}">
        <p14:creationId xmlns:p14="http://schemas.microsoft.com/office/powerpoint/2010/main" xmlns="" val="746788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Our robot is controlled by an Arduino Uno microcontroller and driven by two stepper motors. 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robot seeks sunshine with the help of two solar panels and two LDRs that detect sunlight from all directions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Two ultrasonic range detectors keep the planter from running into obstacles </a:t>
            </a:r>
          </a:p>
          <a:p>
            <a:endParaRPr lang="en-US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xmlns="" val="88777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moisture sensor reading is read periodically. So, when the plant needs water it goes towards the water spray which is located at a specific location in the room.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water spray is connected to an IR sensor in order to detect when the robot becomes beneath it so the water spray starts. </a:t>
            </a:r>
          </a:p>
        </p:txBody>
      </p:sp>
    </p:spTree>
    <p:extLst>
      <p:ext uri="{BB962C8B-B14F-4D97-AF65-F5344CB8AC3E}">
        <p14:creationId xmlns:p14="http://schemas.microsoft.com/office/powerpoint/2010/main" xmlns="" val="309200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As we know, Plants need water to survive and light to do the photosynthesis process.</a:t>
            </a:r>
          </a:p>
          <a:p>
            <a:pPr>
              <a:buNone/>
            </a:pPr>
            <a:endParaRPr lang="en-US" sz="26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Our robot allows the indoor plants to independently serve themselves in terms of these two main needs without the involvement of humans. </a:t>
            </a:r>
          </a:p>
        </p:txBody>
      </p:sp>
    </p:spTree>
    <p:extLst>
      <p:ext uri="{BB962C8B-B14F-4D97-AF65-F5344CB8AC3E}">
        <p14:creationId xmlns:p14="http://schemas.microsoft.com/office/powerpoint/2010/main" xmlns="" val="2304661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 smtClean="0"/>
              <a:t>Lack </a:t>
            </a:r>
            <a:r>
              <a:rPr lang="en-US" sz="2600" b="0" dirty="0"/>
              <a:t>of electrical and mechanical components, so we had to use alternatives. 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We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wanted to use two continuous rotation servo motors because their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movement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regular but they were not available so we used two stepper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motors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instead.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/>
              <a:t>At the beginning, we worked with a </a:t>
            </a:r>
            <a:r>
              <a:rPr lang="en-US" sz="2800" b="0" dirty="0"/>
              <a:t>heavier model and used larger stepper motors. But it’s movement was not as good as we wanted.</a:t>
            </a:r>
          </a:p>
          <a:p>
            <a:pPr lvl="1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tried to use a gear box to improve it’s movement but we also could not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get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them. So, we used a lighter model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</a:p>
          <a:p>
            <a:endParaRPr lang="en-US" sz="2600" b="0" dirty="0"/>
          </a:p>
          <a:p>
            <a:endParaRPr lang="en-US" sz="2600" b="0" dirty="0"/>
          </a:p>
        </p:txBody>
      </p:sp>
    </p:spTree>
    <p:extLst>
      <p:ext uri="{BB962C8B-B14F-4D97-AF65-F5344CB8AC3E}">
        <p14:creationId xmlns:p14="http://schemas.microsoft.com/office/powerpoint/2010/main" xmlns="" val="1736881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/>
            <a:r>
              <a:rPr lang="en-US" sz="2600" b="0" dirty="0"/>
              <a:t>We will talk about three main ideas: </a:t>
            </a:r>
          </a:p>
          <a:p>
            <a:pPr marL="514350" indent="-514350"/>
            <a:endParaRPr lang="en-US" sz="2600" b="0" dirty="0"/>
          </a:p>
          <a:p>
            <a:pPr marL="514350" indent="-514350">
              <a:buFont typeface="+mj-lt"/>
              <a:buAutoNum type="arabicPeriod"/>
            </a:pPr>
            <a:r>
              <a:rPr lang="en-US" sz="2600" b="0" dirty="0"/>
              <a:t>Movement of the stepper motors and detecting obstacles using ultrasonic range detectors. </a:t>
            </a:r>
          </a:p>
          <a:p>
            <a:pPr marL="514350" indent="-514350"/>
            <a:endParaRPr lang="en-US" sz="2600" b="0" dirty="0"/>
          </a:p>
          <a:p>
            <a:pPr marL="514350" indent="-514350"/>
            <a:r>
              <a:rPr lang="en-US" sz="2600" b="0" dirty="0"/>
              <a:t>2. 	Detecting the sunniest spot using solar panels and LDRs and the used algorithm. </a:t>
            </a:r>
          </a:p>
          <a:p>
            <a:pPr marL="514350" indent="-514350"/>
            <a:endParaRPr lang="en-US" sz="2600" b="0" dirty="0"/>
          </a:p>
          <a:p>
            <a:pPr marL="514350" indent="-514350"/>
            <a:r>
              <a:rPr lang="en-US" sz="2600" b="0" dirty="0"/>
              <a:t>3.	Measuring the soil moisture then moving towards the water spray and starting it. </a:t>
            </a:r>
          </a:p>
          <a:p>
            <a:endParaRPr lang="en-US" sz="2600" b="0" dirty="0"/>
          </a:p>
        </p:txBody>
      </p:sp>
    </p:spTree>
    <p:extLst>
      <p:ext uri="{BB962C8B-B14F-4D97-AF65-F5344CB8AC3E}">
        <p14:creationId xmlns:p14="http://schemas.microsoft.com/office/powerpoint/2010/main" xmlns="" val="3355111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Stepper Motors :</a:t>
            </a:r>
          </a:p>
          <a:p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Our robot has 2 wheels each </a:t>
            </a: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connected </a:t>
            </a:r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a stepper motor and a third wheel which is not connected to a motor (free wheel</a:t>
            </a:r>
            <a:r>
              <a:rPr lang="en-US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  <a:p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it’s only used for supporting movement in all directions and maintaining the robot stability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It’s very important to use a driver with the stepper motor because it keeps the power that drives the motors separate from the power that is on the arduino. </a:t>
            </a:r>
            <a:endParaRPr lang="en-US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used H-bridges to drive the stepper motors. 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1829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Mix">
  <a:themeElements>
    <a:clrScheme name="Custom 561">
      <a:dk1>
        <a:sysClr val="windowText" lastClr="000000"/>
      </a:dk1>
      <a:lt1>
        <a:sysClr val="window" lastClr="FFFFFF"/>
      </a:lt1>
      <a:dk2>
        <a:srgbClr val="0E0600"/>
      </a:dk2>
      <a:lt2>
        <a:srgbClr val="FCF5EF"/>
      </a:lt2>
      <a:accent1>
        <a:srgbClr val="DD5900"/>
      </a:accent1>
      <a:accent2>
        <a:srgbClr val="FFB900"/>
      </a:accent2>
      <a:accent3>
        <a:srgbClr val="DC3C00"/>
      </a:accent3>
      <a:accent4>
        <a:srgbClr val="00BCF2"/>
      </a:accent4>
      <a:accent5>
        <a:srgbClr val="00B294"/>
      </a:accent5>
      <a:accent6>
        <a:srgbClr val="68217A"/>
      </a:accent6>
      <a:hlink>
        <a:srgbClr val="00BCF2"/>
      </a:hlink>
      <a:folHlink>
        <a:srgbClr val="68217A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6494B6-1467-40D3-9D2C-6096235D25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Create an Office Mix</Template>
  <TotalTime>794</TotalTime>
  <Words>918</Words>
  <Application>Microsoft Office PowerPoint</Application>
  <PresentationFormat>Custom</PresentationFormat>
  <Paragraphs>164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Mix</vt:lpstr>
      <vt:lpstr>  Smart Plant Robot   Prepared by Haya De’bas Jumanah Salhab  Supervisor Dr. Ra’ed Al-Qadi  </vt:lpstr>
      <vt:lpstr>Outline</vt:lpstr>
      <vt:lpstr>What is smart plant robot?</vt:lpstr>
      <vt:lpstr>Overview</vt:lpstr>
      <vt:lpstr>Overview</vt:lpstr>
      <vt:lpstr>Motivation</vt:lpstr>
      <vt:lpstr>Constraints</vt:lpstr>
      <vt:lpstr>Methodology</vt:lpstr>
      <vt:lpstr>Robot Movement</vt:lpstr>
      <vt:lpstr>Robot Movement</vt:lpstr>
      <vt:lpstr>Robot Movement</vt:lpstr>
      <vt:lpstr>Robot Movement</vt:lpstr>
      <vt:lpstr>Robot Movement</vt:lpstr>
      <vt:lpstr>Robot Movement</vt:lpstr>
      <vt:lpstr>Robot Movement</vt:lpstr>
      <vt:lpstr>First Algorithm</vt:lpstr>
      <vt:lpstr>First  Algorithm</vt:lpstr>
      <vt:lpstr>First Algorithm</vt:lpstr>
      <vt:lpstr>First  Algorithm</vt:lpstr>
      <vt:lpstr>Second Algorithm</vt:lpstr>
      <vt:lpstr>Second Algorithm</vt:lpstr>
      <vt:lpstr>Results</vt:lpstr>
      <vt:lpstr>Future Work </vt:lpstr>
      <vt:lpstr>Demo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an Office Mix</dc:title>
  <dc:creator>Alaa</dc:creator>
  <cp:keywords/>
  <cp:lastModifiedBy>Dell</cp:lastModifiedBy>
  <cp:revision>68</cp:revision>
  <dcterms:created xsi:type="dcterms:W3CDTF">2015-05-12T18:27:16Z</dcterms:created>
  <dcterms:modified xsi:type="dcterms:W3CDTF">2015-05-14T07:00:46Z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</Properties>
</file>