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charts/chart1.xml" ContentType="application/vnd.openxmlformats-officedocument.drawingml.chart+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bookmarkIdSeed="9">
  <p:sldMasterIdLst>
    <p:sldMasterId id="2147483787" r:id="rId1"/>
  </p:sldMasterIdLst>
  <p:notesMasterIdLst>
    <p:notesMasterId r:id="rId62"/>
  </p:notesMasterIdLst>
  <p:sldIdLst>
    <p:sldId id="256" r:id="rId2"/>
    <p:sldId id="259" r:id="rId3"/>
    <p:sldId id="305" r:id="rId4"/>
    <p:sldId id="378" r:id="rId5"/>
    <p:sldId id="356" r:id="rId6"/>
    <p:sldId id="357" r:id="rId7"/>
    <p:sldId id="358" r:id="rId8"/>
    <p:sldId id="359" r:id="rId9"/>
    <p:sldId id="368" r:id="rId10"/>
    <p:sldId id="369" r:id="rId11"/>
    <p:sldId id="307" r:id="rId12"/>
    <p:sldId id="317" r:id="rId13"/>
    <p:sldId id="331" r:id="rId14"/>
    <p:sldId id="332" r:id="rId15"/>
    <p:sldId id="334" r:id="rId16"/>
    <p:sldId id="335" r:id="rId17"/>
    <p:sldId id="336" r:id="rId18"/>
    <p:sldId id="322" r:id="rId19"/>
    <p:sldId id="337" r:id="rId20"/>
    <p:sldId id="338" r:id="rId21"/>
    <p:sldId id="320" r:id="rId22"/>
    <p:sldId id="340" r:id="rId23"/>
    <p:sldId id="341" r:id="rId24"/>
    <p:sldId id="321" r:id="rId25"/>
    <p:sldId id="342" r:id="rId26"/>
    <p:sldId id="343" r:id="rId27"/>
    <p:sldId id="344" r:id="rId28"/>
    <p:sldId id="345" r:id="rId29"/>
    <p:sldId id="346" r:id="rId30"/>
    <p:sldId id="347" r:id="rId31"/>
    <p:sldId id="323" r:id="rId32"/>
    <p:sldId id="348" r:id="rId33"/>
    <p:sldId id="350" r:id="rId34"/>
    <p:sldId id="351" r:id="rId35"/>
    <p:sldId id="352" r:id="rId36"/>
    <p:sldId id="360" r:id="rId37"/>
    <p:sldId id="361" r:id="rId38"/>
    <p:sldId id="362" r:id="rId39"/>
    <p:sldId id="363" r:id="rId40"/>
    <p:sldId id="364" r:id="rId41"/>
    <p:sldId id="324" r:id="rId42"/>
    <p:sldId id="365" r:id="rId43"/>
    <p:sldId id="366" r:id="rId44"/>
    <p:sldId id="367" r:id="rId45"/>
    <p:sldId id="370" r:id="rId46"/>
    <p:sldId id="326" r:id="rId47"/>
    <p:sldId id="353" r:id="rId48"/>
    <p:sldId id="327" r:id="rId49"/>
    <p:sldId id="354" r:id="rId50"/>
    <p:sldId id="355" r:id="rId51"/>
    <p:sldId id="328" r:id="rId52"/>
    <p:sldId id="339" r:id="rId53"/>
    <p:sldId id="329" r:id="rId54"/>
    <p:sldId id="371" r:id="rId55"/>
    <p:sldId id="373" r:id="rId56"/>
    <p:sldId id="374" r:id="rId57"/>
    <p:sldId id="375" r:id="rId58"/>
    <p:sldId id="376" r:id="rId59"/>
    <p:sldId id="377" r:id="rId60"/>
    <p:sldId id="303" r:id="rId6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72"/>
      </p:cViewPr>
      <p:guideLst>
        <p:guide orient="horz" pos="2160"/>
        <p:guide pos="3840"/>
      </p:guideLst>
    </p:cSldViewPr>
  </p:slideViewPr>
  <p:notesTextViewPr>
    <p:cViewPr>
      <p:scale>
        <a:sx n="1" d="1"/>
        <a:sy n="1" d="1"/>
      </p:scale>
      <p:origin x="0" y="0"/>
    </p:cViewPr>
  </p:notesTextViewPr>
  <p:sorterViewPr>
    <p:cViewPr>
      <p:scale>
        <a:sx n="100" d="100"/>
        <a:sy n="100" d="100"/>
      </p:scale>
      <p:origin x="0" y="-933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charts/_rels/chart1.xml.rels><?xml version="1.0" encoding="UTF-8" standalone="yes"?>
<Relationships xmlns="http://schemas.openxmlformats.org/package/2006/relationships"><Relationship Id="rId1" Type="http://schemas.openxmlformats.org/officeDocument/2006/relationships/oleObject" Target="Book1"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dirty="0"/>
              <a:t>Interaction </a:t>
            </a:r>
            <a:r>
              <a:rPr lang="en-US" dirty="0" smtClean="0"/>
              <a:t>Diagram PM3</a:t>
            </a:r>
            <a:endParaRPr lang="en-US" dirty="0"/>
          </a:p>
        </c:rich>
      </c:tx>
      <c:layout>
        <c:manualLayout>
          <c:xMode val="edge"/>
          <c:yMode val="edge"/>
          <c:x val="0.31141258831262569"/>
          <c:y val="3.3613445378151259E-2"/>
        </c:manualLayout>
      </c:layout>
      <c:overlay val="0"/>
    </c:title>
    <c:autoTitleDeleted val="0"/>
    <c:plotArea>
      <c:layout>
        <c:manualLayout>
          <c:layoutTarget val="inner"/>
          <c:xMode val="edge"/>
          <c:yMode val="edge"/>
          <c:x val="0.26059544658493866"/>
          <c:y val="0.15275443510737638"/>
          <c:w val="0.69535327348529774"/>
          <c:h val="0.68627450980392157"/>
        </c:manualLayout>
      </c:layout>
      <c:scatterChart>
        <c:scatterStyle val="smoothMarker"/>
        <c:varyColors val="0"/>
        <c:ser>
          <c:idx val="0"/>
          <c:order val="0"/>
          <c:tx>
            <c:v>interaction diagram</c:v>
          </c:tx>
          <c:marker>
            <c:symbol val="none"/>
          </c:marker>
          <c:xVal>
            <c:numRef>
              <c:f>Sheet1!$C$1:$C$11</c:f>
              <c:numCache>
                <c:formatCode>General</c:formatCode>
                <c:ptCount val="11"/>
                <c:pt idx="0">
                  <c:v>0</c:v>
                </c:pt>
                <c:pt idx="1">
                  <c:v>119.0501</c:v>
                </c:pt>
                <c:pt idx="2">
                  <c:v>241.38710000000037</c:v>
                </c:pt>
                <c:pt idx="3">
                  <c:v>353.83780000000002</c:v>
                </c:pt>
                <c:pt idx="4">
                  <c:v>431.15530000000001</c:v>
                </c:pt>
                <c:pt idx="5">
                  <c:v>451.06689999999969</c:v>
                </c:pt>
                <c:pt idx="6">
                  <c:v>479.31959999999964</c:v>
                </c:pt>
                <c:pt idx="7">
                  <c:v>455.30560000000008</c:v>
                </c:pt>
                <c:pt idx="8">
                  <c:v>303.40619999999888</c:v>
                </c:pt>
                <c:pt idx="9">
                  <c:v>115.5566</c:v>
                </c:pt>
                <c:pt idx="10">
                  <c:v>0</c:v>
                </c:pt>
              </c:numCache>
            </c:numRef>
          </c:xVal>
          <c:yVal>
            <c:numRef>
              <c:f>Sheet1!$A:$A</c:f>
              <c:numCache>
                <c:formatCode>General</c:formatCode>
                <c:ptCount val="1048576"/>
                <c:pt idx="0">
                  <c:v>9029.7103000000006</c:v>
                </c:pt>
                <c:pt idx="1">
                  <c:v>9029.7103000000006</c:v>
                </c:pt>
                <c:pt idx="2">
                  <c:v>8784.3534</c:v>
                </c:pt>
                <c:pt idx="3">
                  <c:v>7687.1171000000004</c:v>
                </c:pt>
                <c:pt idx="4">
                  <c:v>5920.3974000000007</c:v>
                </c:pt>
                <c:pt idx="5">
                  <c:v>3884.1905999999999</c:v>
                </c:pt>
                <c:pt idx="6">
                  <c:v>2847.8692000000001</c:v>
                </c:pt>
                <c:pt idx="7">
                  <c:v>1642.037</c:v>
                </c:pt>
                <c:pt idx="8">
                  <c:v>44.686300000000003</c:v>
                </c:pt>
                <c:pt idx="9">
                  <c:v>-1550.1832999999972</c:v>
                </c:pt>
                <c:pt idx="10">
                  <c:v>-2414.4811000000022</c:v>
                </c:pt>
              </c:numCache>
            </c:numRef>
          </c:yVal>
          <c:smooth val="1"/>
        </c:ser>
        <c:dLbls>
          <c:showLegendKey val="0"/>
          <c:showVal val="0"/>
          <c:showCatName val="0"/>
          <c:showSerName val="0"/>
          <c:showPercent val="0"/>
          <c:showBubbleSize val="0"/>
        </c:dLbls>
        <c:axId val="-2128864336"/>
        <c:axId val="-2128877392"/>
      </c:scatterChart>
      <c:valAx>
        <c:axId val="-2128864336"/>
        <c:scaling>
          <c:orientation val="minMax"/>
        </c:scaling>
        <c:delete val="0"/>
        <c:axPos val="b"/>
        <c:title>
          <c:tx>
            <c:rich>
              <a:bodyPr/>
              <a:lstStyle/>
              <a:p>
                <a:pPr>
                  <a:defRPr/>
                </a:pPr>
                <a:r>
                  <a:rPr lang="en-GB" sz="1400">
                    <a:latin typeface="Times New Roman" panose="02020603050405020304" pitchFamily="18" charset="0"/>
                    <a:cs typeface="Times New Roman" panose="02020603050405020304" pitchFamily="18" charset="0"/>
                  </a:rPr>
                  <a:t>ØMn (kN.m)</a:t>
                </a:r>
              </a:p>
            </c:rich>
          </c:tx>
          <c:layout/>
          <c:overlay val="0"/>
        </c:title>
        <c:numFmt formatCode="General" sourceLinked="1"/>
        <c:majorTickMark val="out"/>
        <c:minorTickMark val="none"/>
        <c:tickLblPos val="nextTo"/>
        <c:crossAx val="-2128877392"/>
        <c:crosses val="autoZero"/>
        <c:crossBetween val="midCat"/>
      </c:valAx>
      <c:valAx>
        <c:axId val="-2128877392"/>
        <c:scaling>
          <c:orientation val="minMax"/>
        </c:scaling>
        <c:delete val="0"/>
        <c:axPos val="l"/>
        <c:majorGridlines/>
        <c:title>
          <c:tx>
            <c:rich>
              <a:bodyPr rot="0" vert="horz"/>
              <a:lstStyle/>
              <a:p>
                <a:pPr>
                  <a:defRPr/>
                </a:pPr>
                <a:r>
                  <a:rPr lang="en-GB" sz="1400">
                    <a:latin typeface="Times New Roman" pitchFamily="18" charset="0"/>
                    <a:cs typeface="Times New Roman" pitchFamily="18" charset="0"/>
                  </a:rPr>
                  <a:t>ØPn (kN)</a:t>
                </a:r>
              </a:p>
            </c:rich>
          </c:tx>
          <c:layout/>
          <c:overlay val="0"/>
        </c:title>
        <c:numFmt formatCode="General" sourceLinked="1"/>
        <c:majorTickMark val="out"/>
        <c:minorTickMark val="none"/>
        <c:tickLblPos val="nextTo"/>
        <c:crossAx val="-2128864336"/>
        <c:crosses val="autoZero"/>
        <c:crossBetween val="midCat"/>
      </c:valAx>
    </c:plotArea>
    <c:plotVisOnly val="1"/>
    <c:dispBlanksAs val="gap"/>
    <c:showDLblsOverMax val="0"/>
  </c:chart>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86A636D-3B49-4D3E-BA5E-9AB7105073B6}" type="datetimeFigureOut">
              <a:rPr lang="en-US" smtClean="0"/>
              <a:pPr/>
              <a:t>19-May-19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2023AA7-A939-4FEB-A242-484642A6699B}" type="slidenum">
              <a:rPr lang="en-US" smtClean="0"/>
              <a:pPr/>
              <a:t>‹#›</a:t>
            </a:fld>
            <a:endParaRPr lang="en-US"/>
          </a:p>
        </p:txBody>
      </p:sp>
    </p:spTree>
    <p:extLst>
      <p:ext uri="{BB962C8B-B14F-4D97-AF65-F5344CB8AC3E}">
        <p14:creationId xmlns:p14="http://schemas.microsoft.com/office/powerpoint/2010/main" val="27850938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2023AA7-A939-4FEB-A242-484642A6699B}" type="slidenum">
              <a:rPr lang="en-US" smtClean="0"/>
              <a:pPr/>
              <a:t>1</a:t>
            </a:fld>
            <a:endParaRPr lang="en-US"/>
          </a:p>
        </p:txBody>
      </p:sp>
    </p:spTree>
    <p:extLst>
      <p:ext uri="{BB962C8B-B14F-4D97-AF65-F5344CB8AC3E}">
        <p14:creationId xmlns:p14="http://schemas.microsoft.com/office/powerpoint/2010/main" val="156116810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2023AA7-A939-4FEB-A242-484642A6699B}" type="slidenum">
              <a:rPr lang="en-US" smtClean="0"/>
              <a:pPr/>
              <a:t>10</a:t>
            </a:fld>
            <a:endParaRPr lang="en-US"/>
          </a:p>
        </p:txBody>
      </p:sp>
    </p:spTree>
    <p:extLst>
      <p:ext uri="{BB962C8B-B14F-4D97-AF65-F5344CB8AC3E}">
        <p14:creationId xmlns:p14="http://schemas.microsoft.com/office/powerpoint/2010/main" val="5516534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2023AA7-A939-4FEB-A242-484642A6699B}" type="slidenum">
              <a:rPr lang="en-US" smtClean="0"/>
              <a:pPr/>
              <a:t>11</a:t>
            </a:fld>
            <a:endParaRPr lang="en-US"/>
          </a:p>
        </p:txBody>
      </p:sp>
    </p:spTree>
    <p:extLst>
      <p:ext uri="{BB962C8B-B14F-4D97-AF65-F5344CB8AC3E}">
        <p14:creationId xmlns:p14="http://schemas.microsoft.com/office/powerpoint/2010/main" val="137701060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2023AA7-A939-4FEB-A242-484642A6699B}" type="slidenum">
              <a:rPr lang="en-US" smtClean="0"/>
              <a:pPr/>
              <a:t>12</a:t>
            </a:fld>
            <a:endParaRPr lang="en-US"/>
          </a:p>
        </p:txBody>
      </p:sp>
    </p:spTree>
    <p:extLst>
      <p:ext uri="{BB962C8B-B14F-4D97-AF65-F5344CB8AC3E}">
        <p14:creationId xmlns:p14="http://schemas.microsoft.com/office/powerpoint/2010/main" val="13112852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2023AA7-A939-4FEB-A242-484642A6699B}" type="slidenum">
              <a:rPr lang="en-US" smtClean="0"/>
              <a:pPr/>
              <a:t>13</a:t>
            </a:fld>
            <a:endParaRPr lang="en-US"/>
          </a:p>
        </p:txBody>
      </p:sp>
    </p:spTree>
    <p:extLst>
      <p:ext uri="{BB962C8B-B14F-4D97-AF65-F5344CB8AC3E}">
        <p14:creationId xmlns:p14="http://schemas.microsoft.com/office/powerpoint/2010/main" val="131128529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2023AA7-A939-4FEB-A242-484642A6699B}" type="slidenum">
              <a:rPr lang="en-US" smtClean="0"/>
              <a:pPr/>
              <a:t>14</a:t>
            </a:fld>
            <a:endParaRPr lang="en-US"/>
          </a:p>
        </p:txBody>
      </p:sp>
    </p:spTree>
    <p:extLst>
      <p:ext uri="{BB962C8B-B14F-4D97-AF65-F5344CB8AC3E}">
        <p14:creationId xmlns:p14="http://schemas.microsoft.com/office/powerpoint/2010/main" val="131128529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2023AA7-A939-4FEB-A242-484642A6699B}" type="slidenum">
              <a:rPr lang="en-US" smtClean="0"/>
              <a:pPr/>
              <a:t>15</a:t>
            </a:fld>
            <a:endParaRPr lang="en-US"/>
          </a:p>
        </p:txBody>
      </p:sp>
    </p:spTree>
    <p:extLst>
      <p:ext uri="{BB962C8B-B14F-4D97-AF65-F5344CB8AC3E}">
        <p14:creationId xmlns:p14="http://schemas.microsoft.com/office/powerpoint/2010/main" val="13112852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2023AA7-A939-4FEB-A242-484642A6699B}" type="slidenum">
              <a:rPr lang="en-US" smtClean="0"/>
              <a:pPr/>
              <a:t>16</a:t>
            </a:fld>
            <a:endParaRPr lang="en-US"/>
          </a:p>
        </p:txBody>
      </p:sp>
    </p:spTree>
    <p:extLst>
      <p:ext uri="{BB962C8B-B14F-4D97-AF65-F5344CB8AC3E}">
        <p14:creationId xmlns:p14="http://schemas.microsoft.com/office/powerpoint/2010/main" val="131128529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2023AA7-A939-4FEB-A242-484642A6699B}" type="slidenum">
              <a:rPr lang="en-US" smtClean="0"/>
              <a:pPr/>
              <a:t>17</a:t>
            </a:fld>
            <a:endParaRPr lang="en-US"/>
          </a:p>
        </p:txBody>
      </p:sp>
    </p:spTree>
    <p:extLst>
      <p:ext uri="{BB962C8B-B14F-4D97-AF65-F5344CB8AC3E}">
        <p14:creationId xmlns:p14="http://schemas.microsoft.com/office/powerpoint/2010/main" val="131128529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2023AA7-A939-4FEB-A242-484642A6699B}" type="slidenum">
              <a:rPr lang="en-US" smtClean="0"/>
              <a:pPr/>
              <a:t>18</a:t>
            </a:fld>
            <a:endParaRPr lang="en-US"/>
          </a:p>
        </p:txBody>
      </p:sp>
    </p:spTree>
    <p:extLst>
      <p:ext uri="{BB962C8B-B14F-4D97-AF65-F5344CB8AC3E}">
        <p14:creationId xmlns:p14="http://schemas.microsoft.com/office/powerpoint/2010/main" val="324613427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2023AA7-A939-4FEB-A242-484642A6699B}" type="slidenum">
              <a:rPr lang="en-US" smtClean="0"/>
              <a:pPr/>
              <a:t>19</a:t>
            </a:fld>
            <a:endParaRPr lang="en-US"/>
          </a:p>
        </p:txBody>
      </p:sp>
    </p:spTree>
    <p:extLst>
      <p:ext uri="{BB962C8B-B14F-4D97-AF65-F5344CB8AC3E}">
        <p14:creationId xmlns:p14="http://schemas.microsoft.com/office/powerpoint/2010/main" val="32461342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2023AA7-A939-4FEB-A242-484642A6699B}" type="slidenum">
              <a:rPr lang="en-US" smtClean="0"/>
              <a:pPr/>
              <a:t>2</a:t>
            </a:fld>
            <a:endParaRPr lang="en-US"/>
          </a:p>
        </p:txBody>
      </p:sp>
    </p:spTree>
    <p:extLst>
      <p:ext uri="{BB962C8B-B14F-4D97-AF65-F5344CB8AC3E}">
        <p14:creationId xmlns:p14="http://schemas.microsoft.com/office/powerpoint/2010/main" val="401799836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2023AA7-A939-4FEB-A242-484642A6699B}" type="slidenum">
              <a:rPr lang="en-US" smtClean="0"/>
              <a:pPr/>
              <a:t>20</a:t>
            </a:fld>
            <a:endParaRPr lang="en-US"/>
          </a:p>
        </p:txBody>
      </p:sp>
    </p:spTree>
    <p:extLst>
      <p:ext uri="{BB962C8B-B14F-4D97-AF65-F5344CB8AC3E}">
        <p14:creationId xmlns:p14="http://schemas.microsoft.com/office/powerpoint/2010/main" val="324613427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2023AA7-A939-4FEB-A242-484642A6699B}" type="slidenum">
              <a:rPr lang="en-US" smtClean="0"/>
              <a:pPr/>
              <a:t>21</a:t>
            </a:fld>
            <a:endParaRPr lang="en-US"/>
          </a:p>
        </p:txBody>
      </p:sp>
    </p:spTree>
    <p:extLst>
      <p:ext uri="{BB962C8B-B14F-4D97-AF65-F5344CB8AC3E}">
        <p14:creationId xmlns:p14="http://schemas.microsoft.com/office/powerpoint/2010/main" val="304334072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2023AA7-A939-4FEB-A242-484642A6699B}" type="slidenum">
              <a:rPr lang="en-US" smtClean="0"/>
              <a:pPr/>
              <a:t>22</a:t>
            </a:fld>
            <a:endParaRPr lang="en-US"/>
          </a:p>
        </p:txBody>
      </p:sp>
    </p:spTree>
    <p:extLst>
      <p:ext uri="{BB962C8B-B14F-4D97-AF65-F5344CB8AC3E}">
        <p14:creationId xmlns:p14="http://schemas.microsoft.com/office/powerpoint/2010/main" val="304334072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2023AA7-A939-4FEB-A242-484642A6699B}" type="slidenum">
              <a:rPr lang="en-US" smtClean="0"/>
              <a:pPr/>
              <a:t>23</a:t>
            </a:fld>
            <a:endParaRPr lang="en-US"/>
          </a:p>
        </p:txBody>
      </p:sp>
    </p:spTree>
    <p:extLst>
      <p:ext uri="{BB962C8B-B14F-4D97-AF65-F5344CB8AC3E}">
        <p14:creationId xmlns:p14="http://schemas.microsoft.com/office/powerpoint/2010/main" val="304334072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2023AA7-A939-4FEB-A242-484642A6699B}" type="slidenum">
              <a:rPr lang="en-US" smtClean="0"/>
              <a:pPr/>
              <a:t>24</a:t>
            </a:fld>
            <a:endParaRPr lang="en-US"/>
          </a:p>
        </p:txBody>
      </p:sp>
    </p:spTree>
    <p:extLst>
      <p:ext uri="{BB962C8B-B14F-4D97-AF65-F5344CB8AC3E}">
        <p14:creationId xmlns:p14="http://schemas.microsoft.com/office/powerpoint/2010/main" val="225370733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2023AA7-A939-4FEB-A242-484642A6699B}" type="slidenum">
              <a:rPr lang="en-US" smtClean="0"/>
              <a:pPr/>
              <a:t>25</a:t>
            </a:fld>
            <a:endParaRPr lang="en-US"/>
          </a:p>
        </p:txBody>
      </p:sp>
    </p:spTree>
    <p:extLst>
      <p:ext uri="{BB962C8B-B14F-4D97-AF65-F5344CB8AC3E}">
        <p14:creationId xmlns:p14="http://schemas.microsoft.com/office/powerpoint/2010/main" val="225370733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2023AA7-A939-4FEB-A242-484642A6699B}" type="slidenum">
              <a:rPr lang="en-US" smtClean="0"/>
              <a:pPr/>
              <a:t>26</a:t>
            </a:fld>
            <a:endParaRPr lang="en-US"/>
          </a:p>
        </p:txBody>
      </p:sp>
    </p:spTree>
    <p:extLst>
      <p:ext uri="{BB962C8B-B14F-4D97-AF65-F5344CB8AC3E}">
        <p14:creationId xmlns:p14="http://schemas.microsoft.com/office/powerpoint/2010/main" val="225370733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2023AA7-A939-4FEB-A242-484642A6699B}" type="slidenum">
              <a:rPr lang="en-US" smtClean="0"/>
              <a:pPr/>
              <a:t>27</a:t>
            </a:fld>
            <a:endParaRPr lang="en-US"/>
          </a:p>
        </p:txBody>
      </p:sp>
    </p:spTree>
    <p:extLst>
      <p:ext uri="{BB962C8B-B14F-4D97-AF65-F5344CB8AC3E}">
        <p14:creationId xmlns:p14="http://schemas.microsoft.com/office/powerpoint/2010/main" val="225370733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2023AA7-A939-4FEB-A242-484642A6699B}" type="slidenum">
              <a:rPr lang="en-US" smtClean="0"/>
              <a:pPr/>
              <a:t>28</a:t>
            </a:fld>
            <a:endParaRPr lang="en-US"/>
          </a:p>
        </p:txBody>
      </p:sp>
    </p:spTree>
    <p:extLst>
      <p:ext uri="{BB962C8B-B14F-4D97-AF65-F5344CB8AC3E}">
        <p14:creationId xmlns:p14="http://schemas.microsoft.com/office/powerpoint/2010/main" val="225370733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2023AA7-A939-4FEB-A242-484642A6699B}" type="slidenum">
              <a:rPr lang="en-US" smtClean="0"/>
              <a:pPr/>
              <a:t>29</a:t>
            </a:fld>
            <a:endParaRPr lang="en-US"/>
          </a:p>
        </p:txBody>
      </p:sp>
    </p:spTree>
    <p:extLst>
      <p:ext uri="{BB962C8B-B14F-4D97-AF65-F5344CB8AC3E}">
        <p14:creationId xmlns:p14="http://schemas.microsoft.com/office/powerpoint/2010/main" val="22537073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2023AA7-A939-4FEB-A242-484642A6699B}" type="slidenum">
              <a:rPr lang="en-US" smtClean="0"/>
              <a:pPr/>
              <a:t>3</a:t>
            </a:fld>
            <a:endParaRPr lang="en-US"/>
          </a:p>
        </p:txBody>
      </p:sp>
    </p:spTree>
    <p:extLst>
      <p:ext uri="{BB962C8B-B14F-4D97-AF65-F5344CB8AC3E}">
        <p14:creationId xmlns:p14="http://schemas.microsoft.com/office/powerpoint/2010/main" val="360400899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2023AA7-A939-4FEB-A242-484642A6699B}" type="slidenum">
              <a:rPr lang="en-US" smtClean="0"/>
              <a:pPr/>
              <a:t>30</a:t>
            </a:fld>
            <a:endParaRPr lang="en-US"/>
          </a:p>
        </p:txBody>
      </p:sp>
    </p:spTree>
    <p:extLst>
      <p:ext uri="{BB962C8B-B14F-4D97-AF65-F5344CB8AC3E}">
        <p14:creationId xmlns:p14="http://schemas.microsoft.com/office/powerpoint/2010/main" val="225370733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2023AA7-A939-4FEB-A242-484642A6699B}" type="slidenum">
              <a:rPr lang="en-US" smtClean="0"/>
              <a:pPr/>
              <a:t>31</a:t>
            </a:fld>
            <a:endParaRPr lang="en-US"/>
          </a:p>
        </p:txBody>
      </p:sp>
    </p:spTree>
    <p:extLst>
      <p:ext uri="{BB962C8B-B14F-4D97-AF65-F5344CB8AC3E}">
        <p14:creationId xmlns:p14="http://schemas.microsoft.com/office/powerpoint/2010/main" val="140923260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2023AA7-A939-4FEB-A242-484642A6699B}" type="slidenum">
              <a:rPr lang="en-US" smtClean="0"/>
              <a:pPr/>
              <a:t>32</a:t>
            </a:fld>
            <a:endParaRPr lang="en-US"/>
          </a:p>
        </p:txBody>
      </p:sp>
    </p:spTree>
    <p:extLst>
      <p:ext uri="{BB962C8B-B14F-4D97-AF65-F5344CB8AC3E}">
        <p14:creationId xmlns:p14="http://schemas.microsoft.com/office/powerpoint/2010/main" val="140923260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2023AA7-A939-4FEB-A242-484642A6699B}" type="slidenum">
              <a:rPr lang="en-US" smtClean="0"/>
              <a:pPr/>
              <a:t>33</a:t>
            </a:fld>
            <a:endParaRPr lang="en-US"/>
          </a:p>
        </p:txBody>
      </p:sp>
    </p:spTree>
    <p:extLst>
      <p:ext uri="{BB962C8B-B14F-4D97-AF65-F5344CB8AC3E}">
        <p14:creationId xmlns:p14="http://schemas.microsoft.com/office/powerpoint/2010/main" val="140923260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2023AA7-A939-4FEB-A242-484642A6699B}" type="slidenum">
              <a:rPr lang="en-US" smtClean="0"/>
              <a:pPr/>
              <a:t>34</a:t>
            </a:fld>
            <a:endParaRPr lang="en-US"/>
          </a:p>
        </p:txBody>
      </p:sp>
    </p:spTree>
    <p:extLst>
      <p:ext uri="{BB962C8B-B14F-4D97-AF65-F5344CB8AC3E}">
        <p14:creationId xmlns:p14="http://schemas.microsoft.com/office/powerpoint/2010/main" val="140923260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2023AA7-A939-4FEB-A242-484642A6699B}" type="slidenum">
              <a:rPr lang="en-US" smtClean="0"/>
              <a:pPr/>
              <a:t>35</a:t>
            </a:fld>
            <a:endParaRPr lang="en-US"/>
          </a:p>
        </p:txBody>
      </p:sp>
    </p:spTree>
    <p:extLst>
      <p:ext uri="{BB962C8B-B14F-4D97-AF65-F5344CB8AC3E}">
        <p14:creationId xmlns:p14="http://schemas.microsoft.com/office/powerpoint/2010/main" val="140923260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2023AA7-A939-4FEB-A242-484642A6699B}" type="slidenum">
              <a:rPr lang="en-US" smtClean="0"/>
              <a:pPr/>
              <a:t>36</a:t>
            </a:fld>
            <a:endParaRPr lang="en-US"/>
          </a:p>
        </p:txBody>
      </p:sp>
    </p:spTree>
    <p:extLst>
      <p:ext uri="{BB962C8B-B14F-4D97-AF65-F5344CB8AC3E}">
        <p14:creationId xmlns:p14="http://schemas.microsoft.com/office/powerpoint/2010/main" val="84568865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2023AA7-A939-4FEB-A242-484642A6699B}" type="slidenum">
              <a:rPr lang="en-US" smtClean="0"/>
              <a:pPr/>
              <a:t>37</a:t>
            </a:fld>
            <a:endParaRPr lang="en-US"/>
          </a:p>
        </p:txBody>
      </p:sp>
    </p:spTree>
    <p:extLst>
      <p:ext uri="{BB962C8B-B14F-4D97-AF65-F5344CB8AC3E}">
        <p14:creationId xmlns:p14="http://schemas.microsoft.com/office/powerpoint/2010/main" val="170076087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2023AA7-A939-4FEB-A242-484642A6699B}" type="slidenum">
              <a:rPr lang="en-US" smtClean="0"/>
              <a:pPr/>
              <a:t>38</a:t>
            </a:fld>
            <a:endParaRPr lang="en-US"/>
          </a:p>
        </p:txBody>
      </p:sp>
    </p:spTree>
    <p:extLst>
      <p:ext uri="{BB962C8B-B14F-4D97-AF65-F5344CB8AC3E}">
        <p14:creationId xmlns:p14="http://schemas.microsoft.com/office/powerpoint/2010/main" val="306013747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2023AA7-A939-4FEB-A242-484642A6699B}" type="slidenum">
              <a:rPr lang="en-US" smtClean="0"/>
              <a:pPr/>
              <a:t>39</a:t>
            </a:fld>
            <a:endParaRPr lang="en-US"/>
          </a:p>
        </p:txBody>
      </p:sp>
    </p:spTree>
    <p:extLst>
      <p:ext uri="{BB962C8B-B14F-4D97-AF65-F5344CB8AC3E}">
        <p14:creationId xmlns:p14="http://schemas.microsoft.com/office/powerpoint/2010/main" val="39715710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2023AA7-A939-4FEB-A242-484642A6699B}" type="slidenum">
              <a:rPr lang="en-US" smtClean="0"/>
              <a:pPr/>
              <a:t>4</a:t>
            </a:fld>
            <a:endParaRPr lang="en-US"/>
          </a:p>
        </p:txBody>
      </p:sp>
    </p:spTree>
    <p:extLst>
      <p:ext uri="{BB962C8B-B14F-4D97-AF65-F5344CB8AC3E}">
        <p14:creationId xmlns:p14="http://schemas.microsoft.com/office/powerpoint/2010/main" val="1682482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2023AA7-A939-4FEB-A242-484642A6699B}" type="slidenum">
              <a:rPr lang="en-US" smtClean="0"/>
              <a:pPr/>
              <a:t>40</a:t>
            </a:fld>
            <a:endParaRPr lang="en-US"/>
          </a:p>
        </p:txBody>
      </p:sp>
    </p:spTree>
    <p:extLst>
      <p:ext uri="{BB962C8B-B14F-4D97-AF65-F5344CB8AC3E}">
        <p14:creationId xmlns:p14="http://schemas.microsoft.com/office/powerpoint/2010/main" val="1139355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2023AA7-A939-4FEB-A242-484642A6699B}" type="slidenum">
              <a:rPr lang="en-US" smtClean="0"/>
              <a:pPr/>
              <a:t>41</a:t>
            </a:fld>
            <a:endParaRPr lang="en-US"/>
          </a:p>
        </p:txBody>
      </p:sp>
    </p:spTree>
    <p:extLst>
      <p:ext uri="{BB962C8B-B14F-4D97-AF65-F5344CB8AC3E}">
        <p14:creationId xmlns:p14="http://schemas.microsoft.com/office/powerpoint/2010/main" val="316997652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2023AA7-A939-4FEB-A242-484642A6699B}" type="slidenum">
              <a:rPr lang="en-US" smtClean="0"/>
              <a:pPr/>
              <a:t>42</a:t>
            </a:fld>
            <a:endParaRPr lang="en-US"/>
          </a:p>
        </p:txBody>
      </p:sp>
    </p:spTree>
    <p:extLst>
      <p:ext uri="{BB962C8B-B14F-4D97-AF65-F5344CB8AC3E}">
        <p14:creationId xmlns:p14="http://schemas.microsoft.com/office/powerpoint/2010/main" val="254611076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2023AA7-A939-4FEB-A242-484642A6699B}" type="slidenum">
              <a:rPr lang="en-US" smtClean="0"/>
              <a:pPr/>
              <a:t>43</a:t>
            </a:fld>
            <a:endParaRPr lang="en-US"/>
          </a:p>
        </p:txBody>
      </p:sp>
    </p:spTree>
    <p:extLst>
      <p:ext uri="{BB962C8B-B14F-4D97-AF65-F5344CB8AC3E}">
        <p14:creationId xmlns:p14="http://schemas.microsoft.com/office/powerpoint/2010/main" val="196912376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2023AA7-A939-4FEB-A242-484642A6699B}" type="slidenum">
              <a:rPr lang="en-US" smtClean="0"/>
              <a:pPr/>
              <a:t>44</a:t>
            </a:fld>
            <a:endParaRPr lang="en-US"/>
          </a:p>
        </p:txBody>
      </p:sp>
    </p:spTree>
    <p:extLst>
      <p:ext uri="{BB962C8B-B14F-4D97-AF65-F5344CB8AC3E}">
        <p14:creationId xmlns:p14="http://schemas.microsoft.com/office/powerpoint/2010/main" val="331180772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2023AA7-A939-4FEB-A242-484642A6699B}" type="slidenum">
              <a:rPr lang="en-US" smtClean="0"/>
              <a:pPr/>
              <a:t>45</a:t>
            </a:fld>
            <a:endParaRPr lang="en-US"/>
          </a:p>
        </p:txBody>
      </p:sp>
    </p:spTree>
    <p:extLst>
      <p:ext uri="{BB962C8B-B14F-4D97-AF65-F5344CB8AC3E}">
        <p14:creationId xmlns:p14="http://schemas.microsoft.com/office/powerpoint/2010/main" val="249981916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2023AA7-A939-4FEB-A242-484642A6699B}" type="slidenum">
              <a:rPr lang="en-US" smtClean="0"/>
              <a:pPr/>
              <a:t>46</a:t>
            </a:fld>
            <a:endParaRPr lang="en-US"/>
          </a:p>
        </p:txBody>
      </p:sp>
    </p:spTree>
    <p:extLst>
      <p:ext uri="{BB962C8B-B14F-4D97-AF65-F5344CB8AC3E}">
        <p14:creationId xmlns:p14="http://schemas.microsoft.com/office/powerpoint/2010/main" val="3817456698"/>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2023AA7-A939-4FEB-A242-484642A6699B}" type="slidenum">
              <a:rPr lang="en-US" smtClean="0"/>
              <a:pPr/>
              <a:t>47</a:t>
            </a:fld>
            <a:endParaRPr lang="en-US"/>
          </a:p>
        </p:txBody>
      </p:sp>
    </p:spTree>
    <p:extLst>
      <p:ext uri="{BB962C8B-B14F-4D97-AF65-F5344CB8AC3E}">
        <p14:creationId xmlns:p14="http://schemas.microsoft.com/office/powerpoint/2010/main" val="3817456698"/>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2023AA7-A939-4FEB-A242-484642A6699B}" type="slidenum">
              <a:rPr lang="en-US" smtClean="0"/>
              <a:pPr/>
              <a:t>48</a:t>
            </a:fld>
            <a:endParaRPr lang="en-US"/>
          </a:p>
        </p:txBody>
      </p:sp>
    </p:spTree>
    <p:extLst>
      <p:ext uri="{BB962C8B-B14F-4D97-AF65-F5344CB8AC3E}">
        <p14:creationId xmlns:p14="http://schemas.microsoft.com/office/powerpoint/2010/main" val="121589040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2023AA7-A939-4FEB-A242-484642A6699B}" type="slidenum">
              <a:rPr lang="en-US" smtClean="0"/>
              <a:pPr/>
              <a:t>49</a:t>
            </a:fld>
            <a:endParaRPr lang="en-US"/>
          </a:p>
        </p:txBody>
      </p:sp>
    </p:spTree>
    <p:extLst>
      <p:ext uri="{BB962C8B-B14F-4D97-AF65-F5344CB8AC3E}">
        <p14:creationId xmlns:p14="http://schemas.microsoft.com/office/powerpoint/2010/main" val="12158904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2023AA7-A939-4FEB-A242-484642A6699B}" type="slidenum">
              <a:rPr lang="en-US" smtClean="0"/>
              <a:pPr/>
              <a:t>5</a:t>
            </a:fld>
            <a:endParaRPr lang="en-US"/>
          </a:p>
        </p:txBody>
      </p:sp>
    </p:spTree>
    <p:extLst>
      <p:ext uri="{BB962C8B-B14F-4D97-AF65-F5344CB8AC3E}">
        <p14:creationId xmlns:p14="http://schemas.microsoft.com/office/powerpoint/2010/main" val="1354290002"/>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2023AA7-A939-4FEB-A242-484642A6699B}" type="slidenum">
              <a:rPr lang="en-US" smtClean="0"/>
              <a:pPr/>
              <a:t>50</a:t>
            </a:fld>
            <a:endParaRPr lang="en-US"/>
          </a:p>
        </p:txBody>
      </p:sp>
    </p:spTree>
    <p:extLst>
      <p:ext uri="{BB962C8B-B14F-4D97-AF65-F5344CB8AC3E}">
        <p14:creationId xmlns:p14="http://schemas.microsoft.com/office/powerpoint/2010/main" val="1215890406"/>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2023AA7-A939-4FEB-A242-484642A6699B}" type="slidenum">
              <a:rPr lang="en-US" smtClean="0"/>
              <a:pPr/>
              <a:t>51</a:t>
            </a:fld>
            <a:endParaRPr lang="en-US"/>
          </a:p>
        </p:txBody>
      </p:sp>
    </p:spTree>
    <p:extLst>
      <p:ext uri="{BB962C8B-B14F-4D97-AF65-F5344CB8AC3E}">
        <p14:creationId xmlns:p14="http://schemas.microsoft.com/office/powerpoint/2010/main" val="1405595946"/>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2023AA7-A939-4FEB-A242-484642A6699B}" type="slidenum">
              <a:rPr lang="en-US" smtClean="0"/>
              <a:pPr/>
              <a:t>52</a:t>
            </a:fld>
            <a:endParaRPr lang="en-US"/>
          </a:p>
        </p:txBody>
      </p:sp>
    </p:spTree>
    <p:extLst>
      <p:ext uri="{BB962C8B-B14F-4D97-AF65-F5344CB8AC3E}">
        <p14:creationId xmlns:p14="http://schemas.microsoft.com/office/powerpoint/2010/main" val="1405595946"/>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2023AA7-A939-4FEB-A242-484642A6699B}" type="slidenum">
              <a:rPr lang="en-US" smtClean="0"/>
              <a:pPr/>
              <a:t>53</a:t>
            </a:fld>
            <a:endParaRPr lang="en-US"/>
          </a:p>
        </p:txBody>
      </p:sp>
    </p:spTree>
    <p:extLst>
      <p:ext uri="{BB962C8B-B14F-4D97-AF65-F5344CB8AC3E}">
        <p14:creationId xmlns:p14="http://schemas.microsoft.com/office/powerpoint/2010/main" val="2129451183"/>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2023AA7-A939-4FEB-A242-484642A6699B}" type="slidenum">
              <a:rPr lang="en-US" smtClean="0"/>
              <a:pPr/>
              <a:t>54</a:t>
            </a:fld>
            <a:endParaRPr lang="en-US"/>
          </a:p>
        </p:txBody>
      </p:sp>
    </p:spTree>
    <p:extLst>
      <p:ext uri="{BB962C8B-B14F-4D97-AF65-F5344CB8AC3E}">
        <p14:creationId xmlns:p14="http://schemas.microsoft.com/office/powerpoint/2010/main" val="3796037138"/>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2023AA7-A939-4FEB-A242-484642A6699B}" type="slidenum">
              <a:rPr lang="en-US" smtClean="0"/>
              <a:pPr/>
              <a:t>55</a:t>
            </a:fld>
            <a:endParaRPr lang="en-US"/>
          </a:p>
        </p:txBody>
      </p:sp>
    </p:spTree>
    <p:extLst>
      <p:ext uri="{BB962C8B-B14F-4D97-AF65-F5344CB8AC3E}">
        <p14:creationId xmlns:p14="http://schemas.microsoft.com/office/powerpoint/2010/main" val="4237683470"/>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2023AA7-A939-4FEB-A242-484642A6699B}" type="slidenum">
              <a:rPr lang="en-US" smtClean="0"/>
              <a:pPr/>
              <a:t>56</a:t>
            </a:fld>
            <a:endParaRPr lang="en-US"/>
          </a:p>
        </p:txBody>
      </p:sp>
    </p:spTree>
    <p:extLst>
      <p:ext uri="{BB962C8B-B14F-4D97-AF65-F5344CB8AC3E}">
        <p14:creationId xmlns:p14="http://schemas.microsoft.com/office/powerpoint/2010/main" val="565804924"/>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2023AA7-A939-4FEB-A242-484642A6699B}" type="slidenum">
              <a:rPr lang="en-US" smtClean="0"/>
              <a:pPr/>
              <a:t>57</a:t>
            </a:fld>
            <a:endParaRPr lang="en-US"/>
          </a:p>
        </p:txBody>
      </p:sp>
    </p:spTree>
    <p:extLst>
      <p:ext uri="{BB962C8B-B14F-4D97-AF65-F5344CB8AC3E}">
        <p14:creationId xmlns:p14="http://schemas.microsoft.com/office/powerpoint/2010/main" val="2085722445"/>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2023AA7-A939-4FEB-A242-484642A6699B}" type="slidenum">
              <a:rPr lang="en-US" smtClean="0"/>
              <a:pPr/>
              <a:t>58</a:t>
            </a:fld>
            <a:endParaRPr lang="en-US"/>
          </a:p>
        </p:txBody>
      </p:sp>
    </p:spTree>
    <p:extLst>
      <p:ext uri="{BB962C8B-B14F-4D97-AF65-F5344CB8AC3E}">
        <p14:creationId xmlns:p14="http://schemas.microsoft.com/office/powerpoint/2010/main" val="3998600412"/>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2023AA7-A939-4FEB-A242-484642A6699B}" type="slidenum">
              <a:rPr lang="en-US" smtClean="0"/>
              <a:pPr/>
              <a:t>59</a:t>
            </a:fld>
            <a:endParaRPr lang="en-US"/>
          </a:p>
        </p:txBody>
      </p:sp>
    </p:spTree>
    <p:extLst>
      <p:ext uri="{BB962C8B-B14F-4D97-AF65-F5344CB8AC3E}">
        <p14:creationId xmlns:p14="http://schemas.microsoft.com/office/powerpoint/2010/main" val="39069874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2023AA7-A939-4FEB-A242-484642A6699B}" type="slidenum">
              <a:rPr lang="en-US" smtClean="0"/>
              <a:pPr/>
              <a:t>6</a:t>
            </a:fld>
            <a:endParaRPr lang="en-US"/>
          </a:p>
        </p:txBody>
      </p:sp>
    </p:spTree>
    <p:extLst>
      <p:ext uri="{BB962C8B-B14F-4D97-AF65-F5344CB8AC3E}">
        <p14:creationId xmlns:p14="http://schemas.microsoft.com/office/powerpoint/2010/main" val="3255224245"/>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2023AA7-A939-4FEB-A242-484642A6699B}" type="slidenum">
              <a:rPr lang="en-US" smtClean="0"/>
              <a:pPr/>
              <a:t>60</a:t>
            </a:fld>
            <a:endParaRPr lang="en-US"/>
          </a:p>
        </p:txBody>
      </p:sp>
    </p:spTree>
    <p:extLst>
      <p:ext uri="{BB962C8B-B14F-4D97-AF65-F5344CB8AC3E}">
        <p14:creationId xmlns:p14="http://schemas.microsoft.com/office/powerpoint/2010/main" val="26700343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2023AA7-A939-4FEB-A242-484642A6699B}" type="slidenum">
              <a:rPr lang="en-US" smtClean="0"/>
              <a:pPr/>
              <a:t>7</a:t>
            </a:fld>
            <a:endParaRPr lang="en-US"/>
          </a:p>
        </p:txBody>
      </p:sp>
    </p:spTree>
    <p:extLst>
      <p:ext uri="{BB962C8B-B14F-4D97-AF65-F5344CB8AC3E}">
        <p14:creationId xmlns:p14="http://schemas.microsoft.com/office/powerpoint/2010/main" val="23591754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2023AA7-A939-4FEB-A242-484642A6699B}" type="slidenum">
              <a:rPr lang="en-US" smtClean="0"/>
              <a:pPr/>
              <a:t>8</a:t>
            </a:fld>
            <a:endParaRPr lang="en-US"/>
          </a:p>
        </p:txBody>
      </p:sp>
    </p:spTree>
    <p:extLst>
      <p:ext uri="{BB962C8B-B14F-4D97-AF65-F5344CB8AC3E}">
        <p14:creationId xmlns:p14="http://schemas.microsoft.com/office/powerpoint/2010/main" val="42282392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2023AA7-A939-4FEB-A242-484642A6699B}" type="slidenum">
              <a:rPr lang="en-US" smtClean="0"/>
              <a:pPr/>
              <a:t>9</a:t>
            </a:fld>
            <a:endParaRPr lang="en-US"/>
          </a:p>
        </p:txBody>
      </p:sp>
    </p:spTree>
    <p:extLst>
      <p:ext uri="{BB962C8B-B14F-4D97-AF65-F5344CB8AC3E}">
        <p14:creationId xmlns:p14="http://schemas.microsoft.com/office/powerpoint/2010/main" val="30835326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16C6CA3-22E2-434D-BA9E-4719B6FBBD65}" type="datetime1">
              <a:rPr lang="en-US" smtClean="0"/>
              <a:pPr/>
              <a:t>19-May-19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2102327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435BAEE-9283-4392-97BC-57F488B8D8A0}" type="datetime1">
              <a:rPr lang="en-US" smtClean="0"/>
              <a:pPr/>
              <a:t>19-May-19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5769093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54800D4-DE56-4AE4-B9DE-8DFB3AD93B1A}" type="datetime1">
              <a:rPr lang="en-US" smtClean="0"/>
              <a:pPr/>
              <a:t>19-May-19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6168740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CF89E25-D243-4634-90C1-D8F3AFF91622}" type="datetime1">
              <a:rPr lang="en-US" smtClean="0"/>
              <a:pPr/>
              <a:t>19-May-19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64946558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7F874BD-4E63-4892-985E-31B6770AEB5A}" type="datetime1">
              <a:rPr lang="en-US" smtClean="0"/>
              <a:pPr/>
              <a:t>19-May-19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41673146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2B26671-E74C-47F4-80FB-2CE54C6E06CD}" type="datetime1">
              <a:rPr lang="en-US" smtClean="0"/>
              <a:pPr/>
              <a:t>19-May-19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56126895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DF61DED-F003-4846-BCDA-13B9A0AD56F5}" type="datetime1">
              <a:rPr lang="en-US" smtClean="0"/>
              <a:pPr/>
              <a:t>19-May-19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smtClean="0"/>
              <a:pPr/>
              <a:t>‹#›</a:t>
            </a:fld>
            <a:endParaRPr lang="en-US" dirty="0"/>
          </a:p>
        </p:txBody>
      </p:sp>
    </p:spTree>
    <p:extLst>
      <p:ext uri="{BB962C8B-B14F-4D97-AF65-F5344CB8AC3E}">
        <p14:creationId xmlns:p14="http://schemas.microsoft.com/office/powerpoint/2010/main" val="205750924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12C2C94-8C40-4A12-9B9A-7D6FA95E956F}" type="datetime1">
              <a:rPr lang="en-US" smtClean="0"/>
              <a:pPr/>
              <a:t>19-May-19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43361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A60912A-55EF-4236-BBA9-D85851EBA01F}" type="datetime1">
              <a:rPr lang="en-US" smtClean="0"/>
              <a:pPr/>
              <a:t>19-May-19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1400338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2241381-D9F2-4990-B726-F0053B19AE78}" type="datetime1">
              <a:rPr lang="en-US" smtClean="0"/>
              <a:pPr/>
              <a:t>19-May-19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9091267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09B5D56-549A-45CC-9B04-4066B38BA510}" type="datetime1">
              <a:rPr lang="en-US" smtClean="0"/>
              <a:pPr/>
              <a:t>19-May-19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smtClean="0"/>
              <a:pPr/>
              <a:t>‹#›</a:t>
            </a:fld>
            <a:endParaRPr lang="en-US" dirty="0"/>
          </a:p>
        </p:txBody>
      </p:sp>
    </p:spTree>
    <p:extLst>
      <p:ext uri="{BB962C8B-B14F-4D97-AF65-F5344CB8AC3E}">
        <p14:creationId xmlns:p14="http://schemas.microsoft.com/office/powerpoint/2010/main" val="17985890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ECEB797-9538-49B9-A638-1ABF75818CA4}" type="datetime1">
              <a:rPr lang="en-US" smtClean="0"/>
              <a:pPr/>
              <a:t>19-May-19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7047471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D0C81D79-0D3E-4B6A-9A5E-4D4710D04EB5}" type="datetime1">
              <a:rPr lang="en-US" smtClean="0"/>
              <a:pPr/>
              <a:t>19-May-19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0246753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0DAA8C7-3C30-4E32-AEBB-81BDC481C2EE}" type="datetime1">
              <a:rPr lang="en-US" smtClean="0"/>
              <a:pPr/>
              <a:t>19-May-19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9578907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39AA75A-F939-46D2-8D36-F943D95011CF}" type="datetime1">
              <a:rPr lang="en-US" smtClean="0"/>
              <a:pPr/>
              <a:t>19-May-19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smtClean="0"/>
              <a:pPr/>
              <a:t>‹#›</a:t>
            </a:fld>
            <a:endParaRPr lang="en-US" dirty="0"/>
          </a:p>
        </p:txBody>
      </p:sp>
    </p:spTree>
    <p:extLst>
      <p:ext uri="{BB962C8B-B14F-4D97-AF65-F5344CB8AC3E}">
        <p14:creationId xmlns:p14="http://schemas.microsoft.com/office/powerpoint/2010/main" val="5532592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
        <p:nvSpPr>
          <p:cNvPr id="5" name="Date Placeholder 4"/>
          <p:cNvSpPr>
            <a:spLocks noGrp="1"/>
          </p:cNvSpPr>
          <p:nvPr>
            <p:ph type="dt" sz="half" idx="10"/>
          </p:nvPr>
        </p:nvSpPr>
        <p:spPr/>
        <p:txBody>
          <a:bodyPr/>
          <a:lstStyle/>
          <a:p>
            <a:fld id="{7EDB0D07-7F2C-4444-A181-87D84F3C7119}" type="datetime1">
              <a:rPr lang="en-US" smtClean="0"/>
              <a:pPr/>
              <a:t>19-May-19</a:t>
            </a:fld>
            <a:endParaRPr lang="en-US" dirty="0"/>
          </a:p>
        </p:txBody>
      </p:sp>
    </p:spTree>
    <p:extLst>
      <p:ext uri="{BB962C8B-B14F-4D97-AF65-F5344CB8AC3E}">
        <p14:creationId xmlns:p14="http://schemas.microsoft.com/office/powerpoint/2010/main" val="31688068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DF2E92C1-4895-4745-BB6F-D4E224B854A0}" type="datetime1">
              <a:rPr lang="en-US" smtClean="0"/>
              <a:pPr/>
              <a:t>19-May-19</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578975789"/>
      </p:ext>
    </p:extLst>
  </p:cSld>
  <p:clrMap bg1="lt1" tx1="dk1" bg2="lt2" tx2="dk2" accent1="accent1" accent2="accent2" accent3="accent3" accent4="accent4" accent5="accent5" accent6="accent6" hlink="hlink" folHlink="folHlink"/>
  <p:sldLayoutIdLst>
    <p:sldLayoutId id="2147483788" r:id="rId1"/>
    <p:sldLayoutId id="2147483789" r:id="rId2"/>
    <p:sldLayoutId id="2147483790" r:id="rId3"/>
    <p:sldLayoutId id="2147483791" r:id="rId4"/>
    <p:sldLayoutId id="2147483792" r:id="rId5"/>
    <p:sldLayoutId id="2147483793" r:id="rId6"/>
    <p:sldLayoutId id="2147483794" r:id="rId7"/>
    <p:sldLayoutId id="2147483795" r:id="rId8"/>
    <p:sldLayoutId id="2147483796" r:id="rId9"/>
    <p:sldLayoutId id="2147483797" r:id="rId10"/>
    <p:sldLayoutId id="2147483798" r:id="rId11"/>
    <p:sldLayoutId id="2147483799" r:id="rId12"/>
    <p:sldLayoutId id="2147483800" r:id="rId13"/>
    <p:sldLayoutId id="2147483801" r:id="rId14"/>
    <p:sldLayoutId id="2147483802" r:id="rId15"/>
    <p:sldLayoutId id="2147483803" r:id="rId16"/>
  </p:sldLayoutIdLst>
  <p:hf hdr="0" ftr="0" dt="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0.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50.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png"/></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23.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3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image" Target="../media/image38.png"/></Relationships>
</file>

<file path=ppt/slides/_rels/slide37.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image" Target="../media/image39.png"/></Relationships>
</file>

<file path=ppt/slides/_rels/slide38.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38.xml"/><Relationship Id="rId1" Type="http://schemas.openxmlformats.org/officeDocument/2006/relationships/slideLayout" Target="../slideLayouts/slideLayout2.xml"/><Relationship Id="rId4" Type="http://schemas.openxmlformats.org/officeDocument/2006/relationships/image" Target="../media/image40.png"/></Relationships>
</file>

<file path=ppt/slides/_rels/slide39.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48.xml"/><Relationship Id="rId1" Type="http://schemas.openxmlformats.org/officeDocument/2006/relationships/slideLayout" Target="../slideLayouts/slideLayout2.xml"/><Relationship Id="rId5" Type="http://schemas.openxmlformats.org/officeDocument/2006/relationships/image" Target="../media/image51.png"/><Relationship Id="rId4" Type="http://schemas.openxmlformats.org/officeDocument/2006/relationships/image" Target="../media/image50.png"/></Relationships>
</file>

<file path=ppt/slides/_rels/slide49.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49.xml"/><Relationship Id="rId1" Type="http://schemas.openxmlformats.org/officeDocument/2006/relationships/slideLayout" Target="../slideLayouts/slideLayout2.xml"/><Relationship Id="rId4" Type="http://schemas.openxmlformats.org/officeDocument/2006/relationships/image" Target="../media/image53.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51.xml"/><Relationship Id="rId1" Type="http://schemas.openxmlformats.org/officeDocument/2006/relationships/slideLayout" Target="../slideLayouts/slideLayout2.xml"/><Relationship Id="rId4" Type="http://schemas.openxmlformats.org/officeDocument/2006/relationships/image" Target="../media/image55.png"/></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04552" y="1094705"/>
            <a:ext cx="8963696" cy="991674"/>
          </a:xfrm>
        </p:spPr>
        <p:txBody>
          <a:bodyPr/>
          <a:lstStyle/>
          <a:p>
            <a:pPr algn="ctr"/>
            <a:r>
              <a:rPr lang="en-US" sz="2800" b="1" dirty="0">
                <a:solidFill>
                  <a:schemeClr val="tx1"/>
                </a:solidFill>
                <a:latin typeface="Times New Roman" panose="02020603050405020304" pitchFamily="18" charset="0"/>
                <a:cs typeface="Times New Roman" panose="02020603050405020304" pitchFamily="18" charset="0"/>
              </a:rPr>
              <a:t>Structural Design of a Residential Tower in Nablus</a:t>
            </a:r>
            <a:br>
              <a:rPr lang="en-US" sz="2800" b="1" dirty="0">
                <a:solidFill>
                  <a:schemeClr val="tx1"/>
                </a:solidFill>
                <a:latin typeface="Times New Roman" panose="02020603050405020304" pitchFamily="18" charset="0"/>
                <a:cs typeface="Times New Roman" panose="02020603050405020304" pitchFamily="18" charset="0"/>
              </a:rPr>
            </a:br>
            <a:endParaRPr lang="en-US" sz="2400"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1602932" y="2234912"/>
            <a:ext cx="7766936" cy="1096899"/>
          </a:xfrm>
        </p:spPr>
        <p:txBody>
          <a:bodyPr>
            <a:noAutofit/>
          </a:bodyPr>
          <a:lstStyle/>
          <a:p>
            <a:pPr algn="ctr" rtl="1"/>
            <a:r>
              <a:rPr lang="en-US" sz="2000" b="1" dirty="0">
                <a:solidFill>
                  <a:schemeClr val="tx1"/>
                </a:solidFill>
                <a:latin typeface="Times New Roman" panose="02020603050405020304" pitchFamily="18" charset="0"/>
                <a:cs typeface="Times New Roman" panose="02020603050405020304" pitchFamily="18" charset="0"/>
              </a:rPr>
              <a:t>By</a:t>
            </a:r>
            <a:endParaRPr lang="en-US" sz="2000" dirty="0">
              <a:solidFill>
                <a:schemeClr val="tx1"/>
              </a:solidFill>
              <a:latin typeface="Times New Roman" panose="02020603050405020304" pitchFamily="18" charset="0"/>
              <a:cs typeface="Times New Roman" panose="02020603050405020304" pitchFamily="18" charset="0"/>
            </a:endParaRPr>
          </a:p>
          <a:p>
            <a:pPr algn="ctr" rtl="1"/>
            <a:r>
              <a:rPr lang="en-US" sz="2000" b="1" dirty="0">
                <a:solidFill>
                  <a:schemeClr val="tx1"/>
                </a:solidFill>
                <a:latin typeface="Times New Roman" panose="02020603050405020304" pitchFamily="18" charset="0"/>
                <a:cs typeface="Times New Roman" panose="02020603050405020304" pitchFamily="18" charset="0"/>
              </a:rPr>
              <a:t>Asem Bashar Abdullah </a:t>
            </a:r>
          </a:p>
          <a:p>
            <a:pPr algn="ctr" rtl="1"/>
            <a:r>
              <a:rPr lang="en-US" sz="2000" b="1" dirty="0">
                <a:solidFill>
                  <a:schemeClr val="tx1"/>
                </a:solidFill>
                <a:latin typeface="Times New Roman" panose="02020603050405020304" pitchFamily="18" charset="0"/>
                <a:cs typeface="Times New Roman" panose="02020603050405020304" pitchFamily="18" charset="0"/>
              </a:rPr>
              <a:t>Hasan </a:t>
            </a:r>
            <a:r>
              <a:rPr lang="en-US" sz="2000" b="1" dirty="0" err="1">
                <a:solidFill>
                  <a:schemeClr val="tx1"/>
                </a:solidFill>
                <a:latin typeface="Times New Roman" panose="02020603050405020304" pitchFamily="18" charset="0"/>
                <a:cs typeface="Times New Roman" panose="02020603050405020304" pitchFamily="18" charset="0"/>
              </a:rPr>
              <a:t>Dirar</a:t>
            </a:r>
            <a:r>
              <a:rPr lang="en-US" sz="2000" b="1" dirty="0">
                <a:solidFill>
                  <a:schemeClr val="tx1"/>
                </a:solidFill>
                <a:latin typeface="Times New Roman" panose="02020603050405020304" pitchFamily="18" charset="0"/>
                <a:cs typeface="Times New Roman" panose="02020603050405020304" pitchFamily="18" charset="0"/>
              </a:rPr>
              <a:t> Al Qadah </a:t>
            </a:r>
            <a:endParaRPr lang="en-US" sz="2000" dirty="0">
              <a:solidFill>
                <a:schemeClr val="tx1"/>
              </a:solidFill>
              <a:latin typeface="Times New Roman" panose="02020603050405020304" pitchFamily="18" charset="0"/>
              <a:cs typeface="Times New Roman" panose="02020603050405020304" pitchFamily="18" charset="0"/>
            </a:endParaRPr>
          </a:p>
          <a:p>
            <a:pPr algn="ctr" rtl="1"/>
            <a:r>
              <a:rPr lang="en-US" sz="2000" b="1" dirty="0">
                <a:solidFill>
                  <a:schemeClr val="tx1"/>
                </a:solidFill>
                <a:latin typeface="Times New Roman" panose="02020603050405020304" pitchFamily="18" charset="0"/>
                <a:cs typeface="Times New Roman" panose="02020603050405020304" pitchFamily="18" charset="0"/>
              </a:rPr>
              <a:t>Nedal Ayman Bibi </a:t>
            </a:r>
          </a:p>
          <a:p>
            <a:pPr algn="ctr" rtl="1"/>
            <a:endParaRPr lang="en-US" sz="2000" dirty="0">
              <a:solidFill>
                <a:schemeClr val="tx1"/>
              </a:solidFill>
              <a:latin typeface="Times New Roman" panose="02020603050405020304" pitchFamily="18" charset="0"/>
              <a:cs typeface="Times New Roman" panose="02020603050405020304" pitchFamily="18" charset="0"/>
            </a:endParaRPr>
          </a:p>
          <a:p>
            <a:pPr algn="ctr" rtl="1"/>
            <a:r>
              <a:rPr lang="en-US" sz="2000" b="1" dirty="0">
                <a:solidFill>
                  <a:schemeClr val="tx1"/>
                </a:solidFill>
                <a:latin typeface="Times New Roman" panose="02020603050405020304" pitchFamily="18" charset="0"/>
                <a:cs typeface="Times New Roman" panose="02020603050405020304" pitchFamily="18" charset="0"/>
              </a:rPr>
              <a:t>Under supervision of:  </a:t>
            </a:r>
            <a:r>
              <a:rPr lang="en-US" sz="2000" b="1" dirty="0" err="1">
                <a:solidFill>
                  <a:schemeClr val="tx1"/>
                </a:solidFill>
                <a:latin typeface="Times New Roman" panose="02020603050405020304" pitchFamily="18" charset="0"/>
                <a:cs typeface="Times New Roman" panose="02020603050405020304" pitchFamily="18" charset="0"/>
              </a:rPr>
              <a:t>MsC</a:t>
            </a:r>
            <a:r>
              <a:rPr lang="en-US" sz="2000" b="1" dirty="0">
                <a:solidFill>
                  <a:schemeClr val="tx1"/>
                </a:solidFill>
                <a:latin typeface="Times New Roman" panose="02020603050405020304" pitchFamily="18" charset="0"/>
                <a:cs typeface="Times New Roman" panose="02020603050405020304" pitchFamily="18" charset="0"/>
              </a:rPr>
              <a:t>. Ibrahim Arman</a:t>
            </a:r>
          </a:p>
          <a:p>
            <a:pPr algn="ctr" rtl="1"/>
            <a:endParaRPr lang="en-US" sz="2000" dirty="0">
              <a:solidFill>
                <a:schemeClr val="tx1"/>
              </a:solidFill>
              <a:latin typeface="Times New Roman" panose="02020603050405020304" pitchFamily="18" charset="0"/>
              <a:cs typeface="Times New Roman" panose="02020603050405020304" pitchFamily="18" charset="0"/>
            </a:endParaRPr>
          </a:p>
          <a:p>
            <a:pPr algn="ctr"/>
            <a:r>
              <a:rPr lang="en-US" sz="2000" b="1" dirty="0" smtClean="0">
                <a:solidFill>
                  <a:schemeClr val="tx1"/>
                </a:solidFill>
                <a:latin typeface="Times New Roman" panose="02020603050405020304" pitchFamily="18" charset="0"/>
                <a:cs typeface="Times New Roman" panose="02020603050405020304" pitchFamily="18" charset="0"/>
              </a:rPr>
              <a:t>Spring </a:t>
            </a:r>
            <a:r>
              <a:rPr lang="en-US" sz="2000" b="1" dirty="0">
                <a:solidFill>
                  <a:schemeClr val="tx1"/>
                </a:solidFill>
                <a:latin typeface="Times New Roman" panose="02020603050405020304" pitchFamily="18" charset="0"/>
                <a:cs typeface="Times New Roman" panose="02020603050405020304" pitchFamily="18" charset="0"/>
              </a:rPr>
              <a:t>2018</a:t>
            </a:r>
          </a:p>
        </p:txBody>
      </p:sp>
    </p:spTree>
    <p:extLst>
      <p:ext uri="{BB962C8B-B14F-4D97-AF65-F5344CB8AC3E}">
        <p14:creationId xmlns:p14="http://schemas.microsoft.com/office/powerpoint/2010/main" val="131155201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326265"/>
            <a:ext cx="8596668" cy="523741"/>
          </a:xfrm>
        </p:spPr>
        <p:txBody>
          <a:bodyPr/>
          <a:lstStyle/>
          <a:p>
            <a:r>
              <a:rPr lang="en-US" sz="2400" b="1" dirty="0" smtClean="0">
                <a:solidFill>
                  <a:schemeClr val="tx1"/>
                </a:solidFill>
                <a:latin typeface="Times New Roman" panose="02020603050405020304" pitchFamily="18" charset="0"/>
                <a:cs typeface="Times New Roman" panose="02020603050405020304" pitchFamily="18" charset="0"/>
              </a:rPr>
              <a:t>1. Design of Slab</a:t>
            </a: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a:xfrm>
            <a:off x="10895981" y="6132684"/>
            <a:ext cx="683339" cy="365125"/>
          </a:xfrm>
        </p:spPr>
        <p:txBody>
          <a:bodyPr/>
          <a:lstStyle/>
          <a:p>
            <a:fld id="{D57F1E4F-1CFF-5643-939E-217C01CDF565}" type="slidenum">
              <a:rPr lang="en-US" sz="2800" smtClean="0">
                <a:solidFill>
                  <a:schemeClr val="tx1"/>
                </a:solidFill>
                <a:latin typeface="Times New Roman" panose="02020603050405020304" pitchFamily="18" charset="0"/>
                <a:cs typeface="Times New Roman" panose="02020603050405020304" pitchFamily="18" charset="0"/>
              </a:rPr>
              <a:pPr/>
              <a:t>10</a:t>
            </a:fld>
            <a:endParaRPr lang="en-US" dirty="0">
              <a:solidFill>
                <a:schemeClr val="tx1"/>
              </a:solidFill>
              <a:latin typeface="Times New Roman" panose="02020603050405020304" pitchFamily="18" charset="0"/>
              <a:cs typeface="Times New Roman" panose="02020603050405020304" pitchFamily="18" charset="0"/>
            </a:endParaRP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7334" y="899994"/>
            <a:ext cx="8596668" cy="5992807"/>
          </a:xfrm>
          <a:prstGeom prst="rect">
            <a:avLst/>
          </a:prstGeom>
        </p:spPr>
      </p:pic>
    </p:spTree>
    <p:extLst>
      <p:ext uri="{BB962C8B-B14F-4D97-AF65-F5344CB8AC3E}">
        <p14:creationId xmlns:p14="http://schemas.microsoft.com/office/powerpoint/2010/main" val="198061871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326265"/>
            <a:ext cx="8596668" cy="523741"/>
          </a:xfrm>
        </p:spPr>
        <p:txBody>
          <a:bodyPr/>
          <a:lstStyle/>
          <a:p>
            <a:r>
              <a:rPr lang="en-US" sz="2400" b="1" dirty="0" smtClean="0">
                <a:solidFill>
                  <a:schemeClr val="tx1"/>
                </a:solidFill>
                <a:latin typeface="Times New Roman" panose="02020603050405020304" pitchFamily="18" charset="0"/>
                <a:cs typeface="Times New Roman" panose="02020603050405020304" pitchFamily="18" charset="0"/>
              </a:rPr>
              <a:t>2. Design of Beams.</a:t>
            </a: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idx="1"/>
          </p:nvPr>
        </p:nvSpPr>
        <p:spPr>
          <a:xfrm>
            <a:off x="677334" y="850006"/>
            <a:ext cx="8596668" cy="4908021"/>
          </a:xfrm>
        </p:spPr>
        <p:txBody>
          <a:bodyPr>
            <a:noAutofit/>
          </a:bodyPr>
          <a:lstStyle/>
          <a:p>
            <a:pPr marL="0" indent="0">
              <a:buClr>
                <a:schemeClr val="tx1"/>
              </a:buClr>
              <a:buSzPct val="100000"/>
              <a:buNone/>
            </a:pPr>
            <a:r>
              <a:rPr lang="en-US" b="1" dirty="0">
                <a:solidFill>
                  <a:schemeClr val="tx1"/>
                </a:solidFill>
                <a:latin typeface="Times New Roman" panose="02020603050405020304" pitchFamily="18" charset="0"/>
                <a:cs typeface="Times New Roman" panose="02020603050405020304" pitchFamily="18" charset="0"/>
              </a:rPr>
              <a:t>- General Requirements.</a:t>
            </a:r>
          </a:p>
          <a:p>
            <a:pPr lvl="1">
              <a:buClr>
                <a:schemeClr val="tx1"/>
              </a:buClr>
              <a:buSzPct val="100000"/>
            </a:pPr>
            <a:r>
              <a:rPr lang="en-US" dirty="0" smtClean="0">
                <a:solidFill>
                  <a:schemeClr val="tx1"/>
                </a:solidFill>
                <a:latin typeface="Times New Roman" panose="02020603050405020304" pitchFamily="18" charset="0"/>
                <a:cs typeface="Times New Roman" panose="02020603050405020304" pitchFamily="18" charset="0"/>
              </a:rPr>
              <a:t> Dimensions limit: requirements on dimension for special beams .</a:t>
            </a:r>
          </a:p>
          <a:p>
            <a:pPr lvl="1">
              <a:buClr>
                <a:schemeClr val="tx1"/>
              </a:buClr>
              <a:buSzPct val="100000"/>
            </a:pPr>
            <a:r>
              <a:rPr lang="en-US" dirty="0">
                <a:solidFill>
                  <a:schemeClr val="tx1"/>
                </a:solidFill>
                <a:latin typeface="Times New Roman" panose="02020603050405020304" pitchFamily="18" charset="0"/>
                <a:cs typeface="Times New Roman" panose="02020603050405020304" pitchFamily="18" charset="0"/>
              </a:rPr>
              <a:t> </a:t>
            </a:r>
            <a:r>
              <a:rPr lang="en-US" dirty="0" smtClean="0">
                <a:solidFill>
                  <a:schemeClr val="tx1"/>
                </a:solidFill>
                <a:latin typeface="Times New Roman" panose="02020603050405020304" pitchFamily="18" charset="0"/>
                <a:cs typeface="Times New Roman" panose="02020603050405020304" pitchFamily="18" charset="0"/>
              </a:rPr>
              <a:t>Minimum spacing of longitudinal bars: minimum between 25 mm and d</a:t>
            </a:r>
            <a:r>
              <a:rPr lang="en-US" sz="1050" dirty="0" smtClean="0">
                <a:solidFill>
                  <a:schemeClr val="tx1"/>
                </a:solidFill>
                <a:latin typeface="Times New Roman" panose="02020603050405020304" pitchFamily="18" charset="0"/>
                <a:cs typeface="Times New Roman" panose="02020603050405020304" pitchFamily="18" charset="0"/>
              </a:rPr>
              <a:t>b</a:t>
            </a:r>
            <a:r>
              <a:rPr lang="en-US" dirty="0" smtClean="0">
                <a:solidFill>
                  <a:schemeClr val="tx1"/>
                </a:solidFill>
                <a:latin typeface="Times New Roman" panose="02020603050405020304" pitchFamily="18" charset="0"/>
                <a:cs typeface="Times New Roman" panose="02020603050405020304" pitchFamily="18" charset="0"/>
              </a:rPr>
              <a:t>.</a:t>
            </a:r>
          </a:p>
          <a:p>
            <a:pPr lvl="1">
              <a:buClr>
                <a:schemeClr val="tx1"/>
              </a:buClr>
              <a:buSzPct val="100000"/>
            </a:pPr>
            <a:r>
              <a:rPr lang="en-US" dirty="0">
                <a:solidFill>
                  <a:schemeClr val="tx1"/>
                </a:solidFill>
                <a:latin typeface="Times New Roman" panose="02020603050405020304" pitchFamily="18" charset="0"/>
                <a:cs typeface="Times New Roman" panose="02020603050405020304" pitchFamily="18" charset="0"/>
              </a:rPr>
              <a:t> Stirrups used for torsion or integrity reinforcement shall be closed </a:t>
            </a:r>
            <a:r>
              <a:rPr lang="en-US" dirty="0" smtClean="0">
                <a:solidFill>
                  <a:schemeClr val="tx1"/>
                </a:solidFill>
                <a:latin typeface="Times New Roman" panose="02020603050405020304" pitchFamily="18" charset="0"/>
                <a:cs typeface="Times New Roman" panose="02020603050405020304" pitchFamily="18" charset="0"/>
              </a:rPr>
              <a:t>stirrups.</a:t>
            </a:r>
          </a:p>
          <a:p>
            <a:pPr lvl="1">
              <a:buClr>
                <a:schemeClr val="tx1"/>
              </a:buClr>
              <a:buSzPct val="100000"/>
            </a:pPr>
            <a:r>
              <a:rPr lang="en-US" dirty="0">
                <a:solidFill>
                  <a:schemeClr val="tx1"/>
                </a:solidFill>
                <a:latin typeface="Times New Roman" panose="02020603050405020304" pitchFamily="18" charset="0"/>
                <a:cs typeface="Times New Roman" panose="02020603050405020304" pitchFamily="18" charset="0"/>
              </a:rPr>
              <a:t> </a:t>
            </a:r>
            <a:r>
              <a:rPr lang="en-US" dirty="0" smtClean="0">
                <a:solidFill>
                  <a:schemeClr val="tx1"/>
                </a:solidFill>
                <a:latin typeface="Times New Roman" panose="02020603050405020304" pitchFamily="18" charset="0"/>
                <a:cs typeface="Times New Roman" panose="02020603050405020304" pitchFamily="18" charset="0"/>
              </a:rPr>
              <a:t>Standard hook for longitudinal bars: 90 degree hook was used with straight extension 12 d</a:t>
            </a:r>
            <a:r>
              <a:rPr lang="en-US" sz="1100" dirty="0" smtClean="0">
                <a:solidFill>
                  <a:schemeClr val="tx1"/>
                </a:solidFill>
                <a:latin typeface="Times New Roman" panose="02020603050405020304" pitchFamily="18" charset="0"/>
                <a:cs typeface="Times New Roman" panose="02020603050405020304" pitchFamily="18" charset="0"/>
              </a:rPr>
              <a:t>b</a:t>
            </a:r>
            <a:r>
              <a:rPr lang="en-US" dirty="0" smtClean="0">
                <a:solidFill>
                  <a:schemeClr val="tx1"/>
                </a:solidFill>
                <a:latin typeface="Times New Roman" panose="02020603050405020304" pitchFamily="18" charset="0"/>
                <a:cs typeface="Times New Roman" panose="02020603050405020304" pitchFamily="18" charset="0"/>
              </a:rPr>
              <a:t>.</a:t>
            </a:r>
          </a:p>
          <a:p>
            <a:pPr lvl="1">
              <a:buClr>
                <a:schemeClr val="tx1"/>
              </a:buClr>
              <a:buSzPct val="100000"/>
            </a:pPr>
            <a:r>
              <a:rPr lang="en-US" dirty="0">
                <a:solidFill>
                  <a:schemeClr val="tx1"/>
                </a:solidFill>
                <a:latin typeface="Times New Roman" panose="02020603050405020304" pitchFamily="18" charset="0"/>
                <a:cs typeface="Times New Roman" panose="02020603050405020304" pitchFamily="18" charset="0"/>
              </a:rPr>
              <a:t>  Standard hook for </a:t>
            </a:r>
            <a:r>
              <a:rPr lang="en-US" dirty="0" smtClean="0">
                <a:solidFill>
                  <a:schemeClr val="tx1"/>
                </a:solidFill>
                <a:latin typeface="Times New Roman" panose="02020603050405020304" pitchFamily="18" charset="0"/>
                <a:cs typeface="Times New Roman" panose="02020603050405020304" pitchFamily="18" charset="0"/>
              </a:rPr>
              <a:t>stirrups: 135 </a:t>
            </a:r>
            <a:r>
              <a:rPr lang="en-US" dirty="0">
                <a:solidFill>
                  <a:schemeClr val="tx1"/>
                </a:solidFill>
                <a:latin typeface="Times New Roman" panose="02020603050405020304" pitchFamily="18" charset="0"/>
                <a:cs typeface="Times New Roman" panose="02020603050405020304" pitchFamily="18" charset="0"/>
              </a:rPr>
              <a:t>degree hook was used with straight extension </a:t>
            </a:r>
            <a:r>
              <a:rPr lang="en-US" dirty="0" smtClean="0">
                <a:solidFill>
                  <a:schemeClr val="tx1"/>
                </a:solidFill>
                <a:latin typeface="Times New Roman" panose="02020603050405020304" pitchFamily="18" charset="0"/>
                <a:cs typeface="Times New Roman" panose="02020603050405020304" pitchFamily="18" charset="0"/>
              </a:rPr>
              <a:t>6 d</a:t>
            </a:r>
            <a:r>
              <a:rPr lang="en-US" sz="1100" dirty="0" smtClean="0">
                <a:solidFill>
                  <a:schemeClr val="tx1"/>
                </a:solidFill>
                <a:latin typeface="Times New Roman" panose="02020603050405020304" pitchFamily="18" charset="0"/>
                <a:cs typeface="Times New Roman" panose="02020603050405020304" pitchFamily="18" charset="0"/>
              </a:rPr>
              <a:t>s</a:t>
            </a:r>
            <a:r>
              <a:rPr lang="en-US" dirty="0" smtClean="0">
                <a:solidFill>
                  <a:schemeClr val="tx1"/>
                </a:solidFill>
                <a:latin typeface="Times New Roman" panose="02020603050405020304" pitchFamily="18" charset="0"/>
                <a:cs typeface="Times New Roman" panose="02020603050405020304" pitchFamily="18" charset="0"/>
              </a:rPr>
              <a:t>.</a:t>
            </a:r>
          </a:p>
          <a:p>
            <a:pPr lvl="1">
              <a:buClr>
                <a:schemeClr val="tx1"/>
              </a:buClr>
              <a:buSzPct val="100000"/>
            </a:pPr>
            <a:r>
              <a:rPr lang="en-US" dirty="0">
                <a:solidFill>
                  <a:schemeClr val="tx1"/>
                </a:solidFill>
                <a:latin typeface="Times New Roman" panose="02020603050405020304" pitchFamily="18" charset="0"/>
                <a:cs typeface="Times New Roman" panose="02020603050405020304" pitchFamily="18" charset="0"/>
              </a:rPr>
              <a:t> </a:t>
            </a:r>
            <a:r>
              <a:rPr lang="en-US" dirty="0" smtClean="0">
                <a:solidFill>
                  <a:schemeClr val="tx1"/>
                </a:solidFill>
                <a:latin typeface="Times New Roman" panose="02020603050405020304" pitchFamily="18" charset="0"/>
                <a:cs typeface="Times New Roman" panose="02020603050405020304" pitchFamily="18" charset="0"/>
              </a:rPr>
              <a:t>Development length for hooks in tension: </a:t>
            </a:r>
            <a:r>
              <a:rPr lang="en-US" dirty="0" err="1">
                <a:solidFill>
                  <a:schemeClr val="tx1"/>
                </a:solidFill>
                <a:latin typeface="Times New Roman" panose="02020603050405020304" pitchFamily="18" charset="0"/>
                <a:cs typeface="Times New Roman" panose="02020603050405020304" pitchFamily="18" charset="0"/>
              </a:rPr>
              <a:t>L</a:t>
            </a:r>
            <a:r>
              <a:rPr lang="en-US" sz="1100" dirty="0" err="1" smtClean="0">
                <a:solidFill>
                  <a:schemeClr val="tx1"/>
                </a:solidFill>
                <a:latin typeface="Times New Roman" panose="02020603050405020304" pitchFamily="18" charset="0"/>
                <a:cs typeface="Times New Roman" panose="02020603050405020304" pitchFamily="18" charset="0"/>
              </a:rPr>
              <a:t>dh</a:t>
            </a:r>
            <a:r>
              <a:rPr lang="en-US" dirty="0" smtClean="0">
                <a:solidFill>
                  <a:schemeClr val="tx1"/>
                </a:solidFill>
                <a:latin typeface="Times New Roman" panose="02020603050405020304" pitchFamily="18" charset="0"/>
                <a:cs typeface="Times New Roman" panose="02020603050405020304" pitchFamily="18" charset="0"/>
              </a:rPr>
              <a:t> = 19 d</a:t>
            </a:r>
            <a:r>
              <a:rPr lang="en-US" sz="1050" dirty="0" smtClean="0">
                <a:solidFill>
                  <a:schemeClr val="tx1"/>
                </a:solidFill>
                <a:latin typeface="Times New Roman" panose="02020603050405020304" pitchFamily="18" charset="0"/>
                <a:cs typeface="Times New Roman" panose="02020603050405020304" pitchFamily="18" charset="0"/>
              </a:rPr>
              <a:t>b</a:t>
            </a:r>
            <a:r>
              <a:rPr lang="en-US" dirty="0" smtClean="0">
                <a:solidFill>
                  <a:schemeClr val="tx1"/>
                </a:solidFill>
                <a:latin typeface="Times New Roman" panose="02020603050405020304" pitchFamily="18" charset="0"/>
                <a:cs typeface="Times New Roman" panose="02020603050405020304" pitchFamily="18" charset="0"/>
              </a:rPr>
              <a:t>.</a:t>
            </a:r>
          </a:p>
          <a:p>
            <a:pPr lvl="1">
              <a:buClr>
                <a:schemeClr val="tx1"/>
              </a:buClr>
              <a:buSzPct val="100000"/>
            </a:pPr>
            <a:r>
              <a:rPr lang="en-US" dirty="0">
                <a:solidFill>
                  <a:schemeClr val="tx1"/>
                </a:solidFill>
                <a:latin typeface="Times New Roman" panose="02020603050405020304" pitchFamily="18" charset="0"/>
                <a:cs typeface="Times New Roman" panose="02020603050405020304" pitchFamily="18" charset="0"/>
              </a:rPr>
              <a:t> </a:t>
            </a:r>
            <a:r>
              <a:rPr lang="en-US" dirty="0" smtClean="0">
                <a:solidFill>
                  <a:schemeClr val="tx1"/>
                </a:solidFill>
                <a:latin typeface="Times New Roman" panose="02020603050405020304" pitchFamily="18" charset="0"/>
                <a:cs typeface="Times New Roman" panose="02020603050405020304" pitchFamily="18" charset="0"/>
              </a:rPr>
              <a:t>Lap splicing used in tension: For positive moment 1.3L</a:t>
            </a:r>
            <a:r>
              <a:rPr lang="en-US" sz="1100" dirty="0" smtClean="0">
                <a:solidFill>
                  <a:schemeClr val="tx1"/>
                </a:solidFill>
                <a:latin typeface="Times New Roman" panose="02020603050405020304" pitchFamily="18" charset="0"/>
                <a:cs typeface="Times New Roman" panose="02020603050405020304" pitchFamily="18" charset="0"/>
              </a:rPr>
              <a:t>dt</a:t>
            </a:r>
            <a:r>
              <a:rPr lang="en-US" dirty="0" smtClean="0">
                <a:solidFill>
                  <a:schemeClr val="tx1"/>
                </a:solidFill>
                <a:latin typeface="Times New Roman" panose="02020603050405020304" pitchFamily="18" charset="0"/>
                <a:cs typeface="Times New Roman" panose="02020603050405020304" pitchFamily="18" charset="0"/>
              </a:rPr>
              <a:t>, for negative moment 1.3(1.3)</a:t>
            </a:r>
            <a:r>
              <a:rPr lang="en-US" dirty="0">
                <a:solidFill>
                  <a:schemeClr val="tx1"/>
                </a:solidFill>
                <a:latin typeface="Times New Roman" panose="02020603050405020304" pitchFamily="18" charset="0"/>
                <a:cs typeface="Times New Roman" panose="02020603050405020304" pitchFamily="18" charset="0"/>
              </a:rPr>
              <a:t> </a:t>
            </a:r>
            <a:r>
              <a:rPr lang="en-US" dirty="0" err="1" smtClean="0">
                <a:solidFill>
                  <a:schemeClr val="tx1"/>
                </a:solidFill>
                <a:latin typeface="Times New Roman" panose="02020603050405020304" pitchFamily="18" charset="0"/>
                <a:cs typeface="Times New Roman" panose="02020603050405020304" pitchFamily="18" charset="0"/>
              </a:rPr>
              <a:t>L</a:t>
            </a:r>
            <a:r>
              <a:rPr lang="en-US" sz="1050" dirty="0" err="1" smtClean="0">
                <a:solidFill>
                  <a:schemeClr val="tx1"/>
                </a:solidFill>
                <a:latin typeface="Times New Roman" panose="02020603050405020304" pitchFamily="18" charset="0"/>
                <a:cs typeface="Times New Roman" panose="02020603050405020304" pitchFamily="18" charset="0"/>
              </a:rPr>
              <a:t>dt</a:t>
            </a:r>
            <a:r>
              <a:rPr lang="en-US" dirty="0" smtClean="0">
                <a:solidFill>
                  <a:schemeClr val="tx1"/>
                </a:solidFill>
                <a:latin typeface="Times New Roman" panose="02020603050405020304" pitchFamily="18" charset="0"/>
                <a:cs typeface="Times New Roman" panose="02020603050405020304" pitchFamily="18" charset="0"/>
              </a:rPr>
              <a:t>.</a:t>
            </a:r>
          </a:p>
          <a:p>
            <a:pPr lvl="1">
              <a:buClr>
                <a:schemeClr val="tx1"/>
              </a:buClr>
              <a:buSzPct val="100000"/>
            </a:pPr>
            <a:r>
              <a:rPr lang="en-US" dirty="0" smtClean="0">
                <a:solidFill>
                  <a:schemeClr val="tx1"/>
                </a:solidFill>
                <a:latin typeface="Times New Roman" panose="02020603050405020304" pitchFamily="18" charset="0"/>
                <a:cs typeface="Times New Roman" panose="02020603050405020304" pitchFamily="18" charset="0"/>
              </a:rPr>
              <a:t> Cover for beams = 60 mm.</a:t>
            </a:r>
          </a:p>
          <a:p>
            <a:pPr marL="457200" lvl="1" indent="0">
              <a:buClr>
                <a:schemeClr val="tx1"/>
              </a:buClr>
              <a:buSzPct val="100000"/>
              <a:buNone/>
            </a:pPr>
            <a:endParaRPr lang="en-US" dirty="0" smtClean="0">
              <a:solidFill>
                <a:schemeClr val="tx1"/>
              </a:solidFill>
              <a:latin typeface="Times New Roman" panose="02020603050405020304" pitchFamily="18" charset="0"/>
              <a:cs typeface="Times New Roman" panose="02020603050405020304" pitchFamily="18" charset="0"/>
            </a:endParaRPr>
          </a:p>
          <a:p>
            <a:pPr lvl="1">
              <a:buClr>
                <a:schemeClr val="tx1"/>
              </a:buClr>
              <a:buSzPct val="100000"/>
            </a:pPr>
            <a:endParaRPr lang="en-US" dirty="0" smtClean="0">
              <a:solidFill>
                <a:schemeClr val="tx1"/>
              </a:solidFill>
              <a:latin typeface="Times New Roman" panose="02020603050405020304" pitchFamily="18" charset="0"/>
              <a:cs typeface="Times New Roman" panose="02020603050405020304" pitchFamily="18" charset="0"/>
            </a:endParaRPr>
          </a:p>
          <a:p>
            <a:pPr lvl="1">
              <a:buClr>
                <a:schemeClr val="tx1"/>
              </a:buClr>
              <a:buSzPct val="100000"/>
            </a:pPr>
            <a:endParaRPr lang="en-US" dirty="0" smtClean="0">
              <a:solidFill>
                <a:schemeClr val="tx1"/>
              </a:solidFill>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a:xfrm>
            <a:off x="10895981" y="6132684"/>
            <a:ext cx="683339" cy="365125"/>
          </a:xfrm>
        </p:spPr>
        <p:txBody>
          <a:bodyPr/>
          <a:lstStyle/>
          <a:p>
            <a:fld id="{D57F1E4F-1CFF-5643-939E-217C01CDF565}" type="slidenum">
              <a:rPr lang="en-US" sz="2800" smtClean="0">
                <a:solidFill>
                  <a:schemeClr val="tx1"/>
                </a:solidFill>
                <a:latin typeface="Times New Roman" panose="02020603050405020304" pitchFamily="18" charset="0"/>
                <a:cs typeface="Times New Roman" panose="02020603050405020304" pitchFamily="18" charset="0"/>
              </a:rPr>
              <a:pPr/>
              <a:t>11</a:t>
            </a:fld>
            <a:endParaRPr lang="en-US" dirty="0">
              <a:solidFill>
                <a:schemeClr val="tx1"/>
              </a:solidFill>
              <a:latin typeface="Times New Roman" panose="02020603050405020304" pitchFamily="18" charset="0"/>
              <a:cs typeface="Times New Roman" panose="02020603050405020304" pitchFamily="18" charset="0"/>
            </a:endParaRPr>
          </a:p>
        </p:txBody>
      </p:sp>
      <p:pic>
        <p:nvPicPr>
          <p:cNvPr id="1026" name="Picture 2" descr="C:\Users\ASEM\Desktop\90.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99456" y="4541594"/>
            <a:ext cx="3051790" cy="1636467"/>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ASEM\Desktop\135.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71013" y="4541594"/>
            <a:ext cx="2852372" cy="16570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5769484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326265"/>
            <a:ext cx="8596668" cy="523741"/>
          </a:xfrm>
        </p:spPr>
        <p:txBody>
          <a:bodyPr/>
          <a:lstStyle/>
          <a:p>
            <a:r>
              <a:rPr lang="en-US" sz="2400" b="1" smtClean="0">
                <a:solidFill>
                  <a:schemeClr val="tx1"/>
                </a:solidFill>
                <a:latin typeface="Times New Roman" panose="02020603050405020304" pitchFamily="18" charset="0"/>
                <a:cs typeface="Times New Roman" panose="02020603050405020304" pitchFamily="18" charset="0"/>
              </a:rPr>
              <a:t>2. Design of Beams.</a:t>
            </a: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idx="1"/>
          </p:nvPr>
        </p:nvSpPr>
        <p:spPr>
          <a:xfrm>
            <a:off x="677334" y="850006"/>
            <a:ext cx="8596668" cy="4908021"/>
          </a:xfrm>
        </p:spPr>
        <p:txBody>
          <a:bodyPr>
            <a:noAutofit/>
          </a:bodyPr>
          <a:lstStyle/>
          <a:p>
            <a:pPr marL="0" indent="0">
              <a:buClr>
                <a:schemeClr val="tx1"/>
              </a:buClr>
              <a:buSzPct val="100000"/>
              <a:buNone/>
            </a:pPr>
            <a:r>
              <a:rPr lang="en-US" b="1" dirty="0" smtClean="0">
                <a:solidFill>
                  <a:schemeClr val="tx1"/>
                </a:solidFill>
                <a:latin typeface="Times New Roman" panose="02020603050405020304" pitchFamily="18" charset="0"/>
                <a:cs typeface="Times New Roman" panose="02020603050405020304" pitchFamily="18" charset="0"/>
              </a:rPr>
              <a:t>- Verification of Structural Design.</a:t>
            </a:r>
          </a:p>
          <a:p>
            <a:pPr marL="0" indent="0">
              <a:buClr>
                <a:schemeClr val="tx1"/>
              </a:buClr>
              <a:buSzPct val="100000"/>
              <a:buNone/>
            </a:pPr>
            <a:r>
              <a:rPr lang="en-US" b="1" dirty="0" smtClean="0">
                <a:solidFill>
                  <a:schemeClr val="tx1"/>
                </a:solidFill>
                <a:latin typeface="Times New Roman" panose="02020603050405020304" pitchFamily="18" charset="0"/>
                <a:cs typeface="Times New Roman" panose="02020603050405020304" pitchFamily="18" charset="0"/>
              </a:rPr>
              <a:t>Beam B4 (500x800) on frame 10 in first floor selected to verify the structural design.</a:t>
            </a:r>
          </a:p>
          <a:p>
            <a:pPr marL="0" indent="0">
              <a:buClr>
                <a:schemeClr val="tx1"/>
              </a:buClr>
              <a:buSzPct val="100000"/>
              <a:buNone/>
            </a:pPr>
            <a:endParaRPr lang="en-US" sz="1600" b="1" dirty="0" smtClean="0">
              <a:solidFill>
                <a:schemeClr val="tx1"/>
              </a:solidFill>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a:xfrm>
            <a:off x="10895981" y="6132684"/>
            <a:ext cx="683339" cy="365125"/>
          </a:xfrm>
        </p:spPr>
        <p:txBody>
          <a:bodyPr/>
          <a:lstStyle/>
          <a:p>
            <a:fld id="{D57F1E4F-1CFF-5643-939E-217C01CDF565}" type="slidenum">
              <a:rPr lang="en-US" sz="2800" smtClean="0">
                <a:solidFill>
                  <a:schemeClr val="tx1"/>
                </a:solidFill>
                <a:latin typeface="Times New Roman" panose="02020603050405020304" pitchFamily="18" charset="0"/>
                <a:cs typeface="Times New Roman" panose="02020603050405020304" pitchFamily="18" charset="0"/>
              </a:rPr>
              <a:pPr/>
              <a:t>12</a:t>
            </a:fld>
            <a:endParaRPr lang="en-US" dirty="0">
              <a:solidFill>
                <a:schemeClr val="tx1"/>
              </a:solidFill>
              <a:latin typeface="Times New Roman" panose="02020603050405020304" pitchFamily="18" charset="0"/>
              <a:cs typeface="Times New Roman" panose="02020603050405020304" pitchFamily="18" charset="0"/>
            </a:endParaRPr>
          </a:p>
        </p:txBody>
      </p:sp>
      <p:pic>
        <p:nvPicPr>
          <p:cNvPr id="2050" name="Picture 2" descr="C:\Users\ASEM\Desktop\b4.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10608" y="1718164"/>
            <a:ext cx="3733800" cy="47815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8618866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326265"/>
            <a:ext cx="8596668" cy="523741"/>
          </a:xfrm>
        </p:spPr>
        <p:txBody>
          <a:bodyPr/>
          <a:lstStyle/>
          <a:p>
            <a:r>
              <a:rPr lang="en-US" sz="2400" b="1" smtClean="0">
                <a:solidFill>
                  <a:schemeClr val="tx1"/>
                </a:solidFill>
                <a:latin typeface="Times New Roman" panose="02020603050405020304" pitchFamily="18" charset="0"/>
                <a:cs typeface="Times New Roman" panose="02020603050405020304" pitchFamily="18" charset="0"/>
              </a:rPr>
              <a:t>2. Design of Beams.</a:t>
            </a:r>
            <a:endParaRPr lang="en-US" sz="2400" b="1" dirty="0">
              <a:solidFill>
                <a:schemeClr val="tx1"/>
              </a:solidFill>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3" name="Subtitle 2"/>
              <p:cNvSpPr>
                <a:spLocks noGrp="1"/>
              </p:cNvSpPr>
              <p:nvPr>
                <p:ph idx="1"/>
              </p:nvPr>
            </p:nvSpPr>
            <p:spPr>
              <a:xfrm>
                <a:off x="677334" y="850006"/>
                <a:ext cx="8596668" cy="4908021"/>
              </a:xfrm>
            </p:spPr>
            <p:txBody>
              <a:bodyPr>
                <a:noAutofit/>
              </a:bodyPr>
              <a:lstStyle/>
              <a:p>
                <a:pPr marL="0" indent="0">
                  <a:buClr>
                    <a:schemeClr val="tx1"/>
                  </a:buClr>
                  <a:buSzPct val="100000"/>
                  <a:buNone/>
                </a:pPr>
                <a:r>
                  <a:rPr lang="en-US" b="1" dirty="0" smtClean="0">
                    <a:solidFill>
                      <a:schemeClr val="tx1"/>
                    </a:solidFill>
                    <a:latin typeface="Times New Roman" panose="02020603050405020304" pitchFamily="18" charset="0"/>
                    <a:cs typeface="Times New Roman" panose="02020603050405020304" pitchFamily="18" charset="0"/>
                  </a:rPr>
                  <a:t>- Verification of Structural Design.</a:t>
                </a:r>
              </a:p>
              <a:p>
                <a:pPr>
                  <a:buClr>
                    <a:schemeClr val="tx1"/>
                  </a:buClr>
                  <a:buSzPct val="100000"/>
                </a:pPr>
                <a:r>
                  <a:rPr lang="en-US" dirty="0" smtClean="0">
                    <a:solidFill>
                      <a:schemeClr val="tx1"/>
                    </a:solidFill>
                    <a:latin typeface="Times New Roman" panose="02020603050405020304" pitchFamily="18" charset="0"/>
                    <a:cs typeface="Times New Roman" panose="02020603050405020304" pitchFamily="18" charset="0"/>
                  </a:rPr>
                  <a:t> Check if the beam remains beam: </a:t>
                </a:r>
                <a:r>
                  <a:rPr lang="en-US" dirty="0" err="1" smtClean="0">
                    <a:solidFill>
                      <a:schemeClr val="tx1"/>
                    </a:solidFill>
                    <a:latin typeface="Times New Roman" panose="02020603050405020304" pitchFamily="18" charset="0"/>
                    <a:cs typeface="Times New Roman" panose="02020603050405020304" pitchFamily="18" charset="0"/>
                  </a:rPr>
                  <a:t>P</a:t>
                </a:r>
                <a:r>
                  <a:rPr lang="en-US" sz="1200" dirty="0" err="1" smtClean="0">
                    <a:solidFill>
                      <a:schemeClr val="tx1"/>
                    </a:solidFill>
                    <a:latin typeface="Times New Roman" panose="02020603050405020304" pitchFamily="18" charset="0"/>
                    <a:cs typeface="Times New Roman" panose="02020603050405020304" pitchFamily="18" charset="0"/>
                  </a:rPr>
                  <a:t>u</a:t>
                </a:r>
                <a:r>
                  <a:rPr lang="en-US" sz="1200" dirty="0" smtClean="0">
                    <a:solidFill>
                      <a:schemeClr val="tx1"/>
                    </a:solidFill>
                    <a:latin typeface="Times New Roman" panose="02020603050405020304" pitchFamily="18" charset="0"/>
                    <a:cs typeface="Times New Roman" panose="02020603050405020304" pitchFamily="18" charset="0"/>
                  </a:rPr>
                  <a:t> </a:t>
                </a:r>
                <a:r>
                  <a:rPr lang="en-US" dirty="0" smtClean="0">
                    <a:solidFill>
                      <a:schemeClr val="tx1"/>
                    </a:solidFill>
                    <a:latin typeface="Times New Roman" panose="02020603050405020304" pitchFamily="18" charset="0"/>
                    <a:cs typeface="Times New Roman" panose="02020603050405020304" pitchFamily="18" charset="0"/>
                  </a:rPr>
                  <a:t>= 47 </a:t>
                </a:r>
                <a:r>
                  <a:rPr lang="en-US" dirty="0" err="1" smtClean="0">
                    <a:solidFill>
                      <a:schemeClr val="tx1"/>
                    </a:solidFill>
                    <a:latin typeface="Times New Roman" panose="02020603050405020304" pitchFamily="18" charset="0"/>
                    <a:cs typeface="Times New Roman" panose="02020603050405020304" pitchFamily="18" charset="0"/>
                  </a:rPr>
                  <a:t>kN</a:t>
                </a:r>
                <a:r>
                  <a:rPr lang="en-US" dirty="0" smtClean="0">
                    <a:solidFill>
                      <a:schemeClr val="tx1"/>
                    </a:solidFill>
                    <a:latin typeface="Times New Roman" panose="02020603050405020304" pitchFamily="18" charset="0"/>
                    <a:cs typeface="Times New Roman" panose="02020603050405020304" pitchFamily="18" charset="0"/>
                  </a:rPr>
                  <a:t> </a:t>
                </a:r>
                <a:r>
                  <a:rPr lang="ar-SA" dirty="0" smtClean="0">
                    <a:solidFill>
                      <a:schemeClr val="tx1"/>
                    </a:solidFill>
                    <a:latin typeface="Times New Roman" panose="02020603050405020304" pitchFamily="18" charset="0"/>
                    <a:cs typeface="Times New Roman" panose="02020603050405020304" pitchFamily="18" charset="0"/>
                  </a:rPr>
                  <a:t>&gt;</a:t>
                </a:r>
                <a:r>
                  <a:rPr lang="en-US" dirty="0">
                    <a:solidFill>
                      <a:schemeClr val="tx1"/>
                    </a:solidFill>
                    <a:latin typeface="Times New Roman" panose="02020603050405020304" pitchFamily="18" charset="0"/>
                    <a:cs typeface="Times New Roman" panose="02020603050405020304" pitchFamily="18" charset="0"/>
                  </a:rPr>
                  <a:t>  0.1 Ag </a:t>
                </a:r>
                <a:r>
                  <a:rPr lang="en-US" dirty="0" err="1">
                    <a:solidFill>
                      <a:schemeClr val="tx1"/>
                    </a:solidFill>
                    <a:latin typeface="Times New Roman" panose="02020603050405020304" pitchFamily="18" charset="0"/>
                    <a:cs typeface="Times New Roman" panose="02020603050405020304" pitchFamily="18" charset="0"/>
                  </a:rPr>
                  <a:t>f′c</a:t>
                </a:r>
                <a:r>
                  <a:rPr lang="en-US" dirty="0">
                    <a:solidFill>
                      <a:schemeClr val="tx1"/>
                    </a:solidFill>
                    <a:latin typeface="Times New Roman" panose="02020603050405020304" pitchFamily="18" charset="0"/>
                    <a:cs typeface="Times New Roman" panose="02020603050405020304" pitchFamily="18" charset="0"/>
                  </a:rPr>
                  <a:t> = 1120 </a:t>
                </a:r>
                <a:r>
                  <a:rPr lang="en-US" dirty="0" err="1">
                    <a:solidFill>
                      <a:schemeClr val="tx1"/>
                    </a:solidFill>
                    <a:latin typeface="Times New Roman" panose="02020603050405020304" pitchFamily="18" charset="0"/>
                    <a:cs typeface="Times New Roman" panose="02020603050405020304" pitchFamily="18" charset="0"/>
                  </a:rPr>
                  <a:t>kN</a:t>
                </a:r>
                <a:r>
                  <a:rPr lang="en-US" dirty="0" err="1" smtClean="0">
                    <a:solidFill>
                      <a:schemeClr val="tx1"/>
                    </a:solidFill>
                    <a:latin typeface="Times New Roman" panose="02020603050405020304" pitchFamily="18" charset="0"/>
                    <a:cs typeface="Times New Roman" panose="02020603050405020304" pitchFamily="18" charset="0"/>
                  </a:rPr>
                  <a:t>.</a:t>
                </a:r>
                <a:endParaRPr lang="en-US" dirty="0" smtClean="0">
                  <a:solidFill>
                    <a:schemeClr val="tx1"/>
                  </a:solidFill>
                  <a:latin typeface="Times New Roman" panose="02020603050405020304" pitchFamily="18" charset="0"/>
                  <a:cs typeface="Times New Roman" panose="02020603050405020304" pitchFamily="18" charset="0"/>
                </a:endParaRPr>
              </a:p>
              <a:p>
                <a:pPr marL="400050" lvl="1" indent="0">
                  <a:buClr>
                    <a:schemeClr val="tx1"/>
                  </a:buClr>
                  <a:buSzPct val="100000"/>
                  <a:buNone/>
                </a:pPr>
                <a14:m>
                  <m:oMath xmlns:m="http://schemas.openxmlformats.org/officeDocument/2006/math">
                    <m:r>
                      <a:rPr lang="en-US" sz="1800" i="1" smtClean="0">
                        <a:solidFill>
                          <a:schemeClr val="tx1"/>
                        </a:solidFill>
                        <a:latin typeface="Cambria Math"/>
                        <a:ea typeface="Cambria Math"/>
                        <a:cs typeface="Times New Roman" panose="02020603050405020304" pitchFamily="18" charset="0"/>
                      </a:rPr>
                      <m:t>→</m:t>
                    </m:r>
                  </m:oMath>
                </a14:m>
                <a:r>
                  <a:rPr lang="en-US" sz="1800" dirty="0" smtClean="0">
                    <a:solidFill>
                      <a:schemeClr val="tx1"/>
                    </a:solidFill>
                    <a:latin typeface="Times New Roman" panose="02020603050405020304" pitchFamily="18" charset="0"/>
                    <a:cs typeface="Times New Roman" panose="02020603050405020304" pitchFamily="18" charset="0"/>
                  </a:rPr>
                  <a:t> Design as beam.</a:t>
                </a:r>
              </a:p>
              <a:p>
                <a:pPr marL="400050" lvl="1" indent="0">
                  <a:buClr>
                    <a:schemeClr val="tx1"/>
                  </a:buClr>
                  <a:buSzPct val="100000"/>
                  <a:buNone/>
                </a:pPr>
                <a:endParaRPr lang="en-US" sz="1800" dirty="0" smtClean="0">
                  <a:solidFill>
                    <a:schemeClr val="tx1"/>
                  </a:solidFill>
                  <a:latin typeface="Times New Roman" panose="02020603050405020304" pitchFamily="18" charset="0"/>
                  <a:cs typeface="Times New Roman" panose="02020603050405020304" pitchFamily="18" charset="0"/>
                </a:endParaRPr>
              </a:p>
              <a:p>
                <a:pPr marL="400050" lvl="1" indent="0">
                  <a:buClr>
                    <a:schemeClr val="tx1"/>
                  </a:buClr>
                  <a:buSzPct val="100000"/>
                  <a:buNone/>
                </a:pPr>
                <a:endParaRPr lang="en-US" sz="1800" dirty="0" smtClean="0">
                  <a:solidFill>
                    <a:schemeClr val="tx1"/>
                  </a:solidFill>
                  <a:latin typeface="Times New Roman" panose="02020603050405020304" pitchFamily="18" charset="0"/>
                  <a:cs typeface="Times New Roman" panose="02020603050405020304" pitchFamily="18" charset="0"/>
                </a:endParaRPr>
              </a:p>
              <a:p>
                <a:pPr marL="400050" lvl="1" indent="0">
                  <a:buClr>
                    <a:schemeClr val="tx1"/>
                  </a:buClr>
                  <a:buSzPct val="100000"/>
                  <a:buNone/>
                </a:pPr>
                <a:endParaRPr lang="en-US" sz="1800" dirty="0">
                  <a:solidFill>
                    <a:schemeClr val="tx1"/>
                  </a:solidFill>
                  <a:latin typeface="Times New Roman" panose="02020603050405020304" pitchFamily="18" charset="0"/>
                  <a:cs typeface="Times New Roman" panose="02020603050405020304" pitchFamily="18" charset="0"/>
                </a:endParaRPr>
              </a:p>
              <a:p>
                <a:pPr marL="400050" lvl="1" indent="0">
                  <a:buClr>
                    <a:schemeClr val="tx1"/>
                  </a:buClr>
                  <a:buSzPct val="100000"/>
                  <a:buNone/>
                </a:pPr>
                <a:endParaRPr lang="en-US" sz="1800" dirty="0">
                  <a:solidFill>
                    <a:schemeClr val="tx1"/>
                  </a:solidFill>
                  <a:latin typeface="Times New Roman" panose="02020603050405020304" pitchFamily="18" charset="0"/>
                  <a:cs typeface="Times New Roman" panose="02020603050405020304" pitchFamily="18" charset="0"/>
                </a:endParaRPr>
              </a:p>
              <a:p>
                <a:pPr marL="400050" lvl="1" indent="0">
                  <a:buClr>
                    <a:schemeClr val="tx1"/>
                  </a:buClr>
                  <a:buSzPct val="100000"/>
                  <a:buNone/>
                </a:pPr>
                <a:r>
                  <a:rPr lang="en-US" sz="1800" dirty="0" smtClean="0">
                    <a:solidFill>
                      <a:schemeClr val="tx1"/>
                    </a:solidFill>
                    <a:latin typeface="Times New Roman" panose="02020603050405020304" pitchFamily="18" charset="0"/>
                    <a:cs typeface="Times New Roman" panose="02020603050405020304" pitchFamily="18" charset="0"/>
                  </a:rPr>
                  <a:t>       Axial </a:t>
                </a:r>
                <a:r>
                  <a:rPr lang="en-US" sz="1800" dirty="0">
                    <a:solidFill>
                      <a:schemeClr val="tx1"/>
                    </a:solidFill>
                    <a:latin typeface="Times New Roman" panose="02020603050405020304" pitchFamily="18" charset="0"/>
                    <a:cs typeface="Times New Roman" panose="02020603050405020304" pitchFamily="18" charset="0"/>
                  </a:rPr>
                  <a:t>Force Diagram on Beam due to Ultimate Envelope.</a:t>
                </a:r>
                <a:endParaRPr lang="en-US" sz="1800" dirty="0" smtClean="0">
                  <a:solidFill>
                    <a:schemeClr val="tx1"/>
                  </a:solidFill>
                  <a:latin typeface="Times New Roman" panose="02020603050405020304" pitchFamily="18" charset="0"/>
                  <a:cs typeface="Times New Roman" panose="02020603050405020304" pitchFamily="18" charset="0"/>
                </a:endParaRPr>
              </a:p>
              <a:p>
                <a:pPr>
                  <a:buClr>
                    <a:schemeClr val="tx1"/>
                  </a:buClr>
                  <a:buSzPct val="100000"/>
                </a:pPr>
                <a:r>
                  <a:rPr lang="en-US" dirty="0" smtClean="0">
                    <a:solidFill>
                      <a:schemeClr val="tx1"/>
                    </a:solidFill>
                    <a:latin typeface="Times New Roman" panose="02020603050405020304" pitchFamily="18" charset="0"/>
                    <a:cs typeface="Times New Roman" panose="02020603050405020304" pitchFamily="18" charset="0"/>
                  </a:rPr>
                  <a:t> Dimensions limit:  - L</a:t>
                </a:r>
                <a:r>
                  <a:rPr lang="en-US" sz="1400" dirty="0" smtClean="0">
                    <a:solidFill>
                      <a:schemeClr val="tx1"/>
                    </a:solidFill>
                    <a:latin typeface="Times New Roman" panose="02020603050405020304" pitchFamily="18" charset="0"/>
                    <a:cs typeface="Times New Roman" panose="02020603050405020304" pitchFamily="18" charset="0"/>
                  </a:rPr>
                  <a:t>n</a:t>
                </a:r>
                <a:r>
                  <a:rPr lang="en-US" sz="1200" dirty="0" smtClean="0">
                    <a:solidFill>
                      <a:schemeClr val="tx1"/>
                    </a:solidFill>
                    <a:latin typeface="Times New Roman" panose="02020603050405020304" pitchFamily="18" charset="0"/>
                    <a:cs typeface="Times New Roman" panose="02020603050405020304" pitchFamily="18" charset="0"/>
                  </a:rPr>
                  <a:t> </a:t>
                </a:r>
                <a:r>
                  <a:rPr lang="en-US" dirty="0" smtClean="0">
                    <a:solidFill>
                      <a:schemeClr val="tx1"/>
                    </a:solidFill>
                    <a:latin typeface="Times New Roman" panose="02020603050405020304" pitchFamily="18" charset="0"/>
                    <a:cs typeface="Times New Roman" panose="02020603050405020304" pitchFamily="18" charset="0"/>
                  </a:rPr>
                  <a:t>= 6.65 </a:t>
                </a:r>
                <a:r>
                  <a:rPr lang="ar-SA" dirty="0" smtClean="0">
                    <a:solidFill>
                      <a:schemeClr val="tx1"/>
                    </a:solidFill>
                    <a:latin typeface="Times New Roman" panose="02020603050405020304" pitchFamily="18" charset="0"/>
                    <a:cs typeface="Times New Roman" panose="02020603050405020304" pitchFamily="18" charset="0"/>
                  </a:rPr>
                  <a:t>&lt;</a:t>
                </a:r>
                <a:r>
                  <a:rPr lang="en-US" dirty="0" smtClean="0">
                    <a:solidFill>
                      <a:schemeClr val="tx1"/>
                    </a:solidFill>
                    <a:latin typeface="Times New Roman" panose="02020603050405020304" pitchFamily="18" charset="0"/>
                    <a:cs typeface="Times New Roman" panose="02020603050405020304" pitchFamily="18" charset="0"/>
                  </a:rPr>
                  <a:t> 4d = 2.96.</a:t>
                </a:r>
              </a:p>
              <a:p>
                <a:pPr marL="2171700" lvl="5" indent="0">
                  <a:buClr>
                    <a:schemeClr val="tx1"/>
                  </a:buClr>
                  <a:buSzPct val="100000"/>
                  <a:buNone/>
                </a:pPr>
                <a:r>
                  <a:rPr lang="en-US" sz="1800" dirty="0" smtClean="0">
                    <a:solidFill>
                      <a:schemeClr val="tx1"/>
                    </a:solidFill>
                    <a:latin typeface="Times New Roman" panose="02020603050405020304" pitchFamily="18" charset="0"/>
                    <a:cs typeface="Times New Roman" panose="02020603050405020304" pitchFamily="18" charset="0"/>
                  </a:rPr>
                  <a:t>- b</a:t>
                </a:r>
                <a:r>
                  <a:rPr lang="en-US" dirty="0">
                    <a:solidFill>
                      <a:schemeClr val="tx1"/>
                    </a:solidFill>
                    <a:latin typeface="Times New Roman" panose="02020603050405020304" pitchFamily="18" charset="0"/>
                    <a:cs typeface="Times New Roman" panose="02020603050405020304" pitchFamily="18" charset="0"/>
                  </a:rPr>
                  <a:t>w</a:t>
                </a:r>
                <a:r>
                  <a:rPr lang="en-US" sz="1800" dirty="0" smtClean="0">
                    <a:solidFill>
                      <a:schemeClr val="tx1"/>
                    </a:solidFill>
                    <a:latin typeface="Times New Roman" panose="02020603050405020304" pitchFamily="18" charset="0"/>
                    <a:cs typeface="Times New Roman" panose="02020603050405020304" pitchFamily="18" charset="0"/>
                  </a:rPr>
                  <a:t> </a:t>
                </a:r>
                <a:r>
                  <a:rPr lang="en-US" sz="1800" dirty="0">
                    <a:solidFill>
                      <a:schemeClr val="tx1"/>
                    </a:solidFill>
                    <a:latin typeface="Times New Roman" panose="02020603050405020304" pitchFamily="18" charset="0"/>
                    <a:cs typeface="Times New Roman" panose="02020603050405020304" pitchFamily="18" charset="0"/>
                  </a:rPr>
                  <a:t>= </a:t>
                </a:r>
                <a:r>
                  <a:rPr lang="en-US" sz="1800" dirty="0" smtClean="0">
                    <a:solidFill>
                      <a:schemeClr val="tx1"/>
                    </a:solidFill>
                    <a:latin typeface="Times New Roman" panose="02020603050405020304" pitchFamily="18" charset="0"/>
                    <a:cs typeface="Times New Roman" panose="02020603050405020304" pitchFamily="18" charset="0"/>
                  </a:rPr>
                  <a:t>500 mm  </a:t>
                </a:r>
                <a:r>
                  <a:rPr lang="ar-SA" sz="1800" dirty="0">
                    <a:solidFill>
                      <a:schemeClr val="tx1"/>
                    </a:solidFill>
                    <a:latin typeface="Times New Roman" panose="02020603050405020304" pitchFamily="18" charset="0"/>
                    <a:cs typeface="Times New Roman" panose="02020603050405020304" pitchFamily="18" charset="0"/>
                  </a:rPr>
                  <a:t>&lt;</a:t>
                </a:r>
                <a:r>
                  <a:rPr lang="en-US" sz="1800" dirty="0">
                    <a:solidFill>
                      <a:schemeClr val="tx1"/>
                    </a:solidFill>
                    <a:latin typeface="Times New Roman" panose="02020603050405020304" pitchFamily="18" charset="0"/>
                    <a:cs typeface="Times New Roman" panose="02020603050405020304" pitchFamily="18" charset="0"/>
                  </a:rPr>
                  <a:t> </a:t>
                </a:r>
                <a:r>
                  <a:rPr lang="en-US" sz="1800" dirty="0" smtClean="0">
                    <a:solidFill>
                      <a:schemeClr val="tx1"/>
                    </a:solidFill>
                    <a:latin typeface="Times New Roman" panose="02020603050405020304" pitchFamily="18" charset="0"/>
                    <a:cs typeface="Times New Roman" panose="02020603050405020304" pitchFamily="18" charset="0"/>
                  </a:rPr>
                  <a:t>0.3 h &amp; 250 mm.</a:t>
                </a:r>
              </a:p>
              <a:p>
                <a:pPr marL="2171700" lvl="5" indent="0">
                  <a:buClr>
                    <a:schemeClr val="tx1"/>
                  </a:buClr>
                  <a:buSzPct val="100000"/>
                  <a:buNone/>
                </a:pPr>
                <a:r>
                  <a:rPr lang="en-US" sz="1800" dirty="0">
                    <a:solidFill>
                      <a:schemeClr val="tx1"/>
                    </a:solidFill>
                    <a:latin typeface="Times New Roman" panose="02020603050405020304" pitchFamily="18" charset="0"/>
                    <a:cs typeface="Times New Roman" panose="02020603050405020304" pitchFamily="18" charset="0"/>
                  </a:rPr>
                  <a:t>- Transverse projection in column = </a:t>
                </a:r>
                <a:r>
                  <a:rPr lang="en-US" sz="1800" dirty="0" smtClean="0">
                    <a:solidFill>
                      <a:schemeClr val="tx1"/>
                    </a:solidFill>
                    <a:latin typeface="Times New Roman" panose="02020603050405020304" pitchFamily="18" charset="0"/>
                    <a:cs typeface="Times New Roman" panose="02020603050405020304" pitchFamily="18" charset="0"/>
                  </a:rPr>
                  <a:t>0 </a:t>
                </a:r>
                <a:r>
                  <a:rPr lang="ar-SA" sz="1800" dirty="0" smtClean="0">
                    <a:solidFill>
                      <a:schemeClr val="tx1"/>
                    </a:solidFill>
                    <a:latin typeface="Times New Roman" panose="02020603050405020304" pitchFamily="18" charset="0"/>
                    <a:cs typeface="Times New Roman" panose="02020603050405020304" pitchFamily="18" charset="0"/>
                  </a:rPr>
                  <a:t>&gt;</a:t>
                </a:r>
                <a:r>
                  <a:rPr lang="en-US" sz="1800" dirty="0" smtClean="0">
                    <a:solidFill>
                      <a:schemeClr val="tx1"/>
                    </a:solidFill>
                    <a:latin typeface="Times New Roman" panose="02020603050405020304" pitchFamily="18" charset="0"/>
                    <a:cs typeface="Times New Roman" panose="02020603050405020304" pitchFamily="18" charset="0"/>
                  </a:rPr>
                  <a:t> c2 or 0.75 c1</a:t>
                </a:r>
                <a:endParaRPr lang="en-US" dirty="0">
                  <a:solidFill>
                    <a:schemeClr val="tx1"/>
                  </a:solidFill>
                  <a:latin typeface="Times New Roman" panose="02020603050405020304" pitchFamily="18" charset="0"/>
                  <a:cs typeface="Times New Roman" panose="02020603050405020304" pitchFamily="18" charset="0"/>
                </a:endParaRPr>
              </a:p>
              <a:p>
                <a:pPr marL="0" indent="0">
                  <a:buClr>
                    <a:schemeClr val="tx1"/>
                  </a:buClr>
                  <a:buSzPct val="100000"/>
                  <a:buNone/>
                </a:pPr>
                <a:r>
                  <a:rPr lang="en-US" dirty="0" smtClean="0">
                    <a:solidFill>
                      <a:schemeClr val="tx1"/>
                    </a:solidFill>
                    <a:latin typeface="Times New Roman" panose="02020603050405020304" pitchFamily="18" charset="0"/>
                    <a:cs typeface="Times New Roman" panose="02020603050405020304" pitchFamily="18" charset="0"/>
                  </a:rPr>
                  <a:t> </a:t>
                </a:r>
              </a:p>
            </p:txBody>
          </p:sp>
        </mc:Choice>
        <mc:Fallback xmlns="">
          <p:sp>
            <p:nvSpPr>
              <p:cNvPr id="3" name="Subtitle 2"/>
              <p:cNvSpPr>
                <a:spLocks noGrp="1" noRot="1" noChangeAspect="1" noMove="1" noResize="1" noEditPoints="1" noAdjustHandles="1" noChangeArrowheads="1" noChangeShapeType="1" noTextEdit="1"/>
              </p:cNvSpPr>
              <p:nvPr>
                <p:ph idx="1"/>
              </p:nvPr>
            </p:nvSpPr>
            <p:spPr>
              <a:xfrm>
                <a:off x="677334" y="850006"/>
                <a:ext cx="8596668" cy="4908021"/>
              </a:xfrm>
              <a:blipFill rotWithShape="1">
                <a:blip r:embed="rId3"/>
                <a:stretch>
                  <a:fillRect l="-567" t="-620"/>
                </a:stretch>
              </a:blipFill>
            </p:spPr>
            <p:txBody>
              <a:bodyPr/>
              <a:lstStyle/>
              <a:p>
                <a:r>
                  <a:rPr lang="ar-SA">
                    <a:noFill/>
                  </a:rPr>
                  <a:t> </a:t>
                </a:r>
              </a:p>
            </p:txBody>
          </p:sp>
        </mc:Fallback>
      </mc:AlternateContent>
      <p:sp>
        <p:nvSpPr>
          <p:cNvPr id="4" name="Slide Number Placeholder 3"/>
          <p:cNvSpPr>
            <a:spLocks noGrp="1"/>
          </p:cNvSpPr>
          <p:nvPr>
            <p:ph type="sldNum" sz="quarter" idx="12"/>
          </p:nvPr>
        </p:nvSpPr>
        <p:spPr>
          <a:xfrm>
            <a:off x="10895981" y="6132684"/>
            <a:ext cx="683339" cy="365125"/>
          </a:xfrm>
        </p:spPr>
        <p:txBody>
          <a:bodyPr/>
          <a:lstStyle/>
          <a:p>
            <a:fld id="{D57F1E4F-1CFF-5643-939E-217C01CDF565}" type="slidenum">
              <a:rPr lang="en-US" sz="2800" smtClean="0">
                <a:solidFill>
                  <a:schemeClr val="tx1"/>
                </a:solidFill>
                <a:latin typeface="Times New Roman" panose="02020603050405020304" pitchFamily="18" charset="0"/>
                <a:cs typeface="Times New Roman" panose="02020603050405020304" pitchFamily="18" charset="0"/>
              </a:rPr>
              <a:pPr/>
              <a:t>13</a:t>
            </a:fld>
            <a:endParaRPr lang="en-US" dirty="0">
              <a:solidFill>
                <a:schemeClr val="tx1"/>
              </a:solidFill>
              <a:latin typeface="Times New Roman" panose="02020603050405020304" pitchFamily="18" charset="0"/>
              <a:cs typeface="Times New Roman" panose="02020603050405020304" pitchFamily="18" charset="0"/>
            </a:endParaRPr>
          </a:p>
        </p:txBody>
      </p:sp>
      <p:pic>
        <p:nvPicPr>
          <p:cNvPr id="3074" name="Picture 2" descr="C:\Users\ASEM\Desktop\Axial.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80220" y="2098064"/>
            <a:ext cx="8248380" cy="14188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85800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326265"/>
            <a:ext cx="8596668" cy="523741"/>
          </a:xfrm>
        </p:spPr>
        <p:txBody>
          <a:bodyPr/>
          <a:lstStyle/>
          <a:p>
            <a:r>
              <a:rPr lang="en-US" sz="2400" b="1" smtClean="0">
                <a:solidFill>
                  <a:schemeClr val="tx1"/>
                </a:solidFill>
                <a:latin typeface="Times New Roman" panose="02020603050405020304" pitchFamily="18" charset="0"/>
                <a:cs typeface="Times New Roman" panose="02020603050405020304" pitchFamily="18" charset="0"/>
              </a:rPr>
              <a:t>2. Design of Beams.</a:t>
            </a: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idx="1"/>
          </p:nvPr>
        </p:nvSpPr>
        <p:spPr>
          <a:xfrm>
            <a:off x="677334" y="850006"/>
            <a:ext cx="8596668" cy="4908021"/>
          </a:xfrm>
        </p:spPr>
        <p:txBody>
          <a:bodyPr>
            <a:noAutofit/>
          </a:bodyPr>
          <a:lstStyle/>
          <a:p>
            <a:pPr marL="0" indent="0">
              <a:buClr>
                <a:schemeClr val="tx1"/>
              </a:buClr>
              <a:buSzPct val="100000"/>
              <a:buNone/>
            </a:pPr>
            <a:r>
              <a:rPr lang="en-US" b="1" dirty="0" smtClean="0">
                <a:solidFill>
                  <a:schemeClr val="tx1"/>
                </a:solidFill>
                <a:latin typeface="Times New Roman" panose="02020603050405020304" pitchFamily="18" charset="0"/>
                <a:cs typeface="Times New Roman" panose="02020603050405020304" pitchFamily="18" charset="0"/>
              </a:rPr>
              <a:t>- Verification of Structural Design.</a:t>
            </a:r>
          </a:p>
          <a:p>
            <a:pPr>
              <a:buClr>
                <a:schemeClr val="tx1"/>
              </a:buClr>
              <a:buSzPct val="100000"/>
            </a:pPr>
            <a:r>
              <a:rPr lang="en-US" dirty="0" smtClean="0">
                <a:solidFill>
                  <a:schemeClr val="tx1"/>
                </a:solidFill>
                <a:latin typeface="Times New Roman" panose="02020603050405020304" pitchFamily="18" charset="0"/>
                <a:cs typeface="Times New Roman" panose="02020603050405020304" pitchFamily="18" charset="0"/>
              </a:rPr>
              <a:t> Design for flexure: </a:t>
            </a:r>
            <a:r>
              <a:rPr lang="en-US" dirty="0">
                <a:solidFill>
                  <a:schemeClr val="tx1"/>
                </a:solidFill>
                <a:latin typeface="Times New Roman" panose="02020603050405020304" pitchFamily="18" charset="0"/>
                <a:cs typeface="Times New Roman" panose="02020603050405020304" pitchFamily="18" charset="0"/>
              </a:rPr>
              <a:t>ETABS results are shown in the following </a:t>
            </a:r>
            <a:r>
              <a:rPr lang="en-US" dirty="0" smtClean="0">
                <a:solidFill>
                  <a:schemeClr val="tx1"/>
                </a:solidFill>
                <a:latin typeface="Times New Roman" panose="02020603050405020304" pitchFamily="18" charset="0"/>
                <a:cs typeface="Times New Roman" panose="02020603050405020304" pitchFamily="18" charset="0"/>
              </a:rPr>
              <a:t>figure. </a:t>
            </a:r>
          </a:p>
          <a:p>
            <a:pPr marL="0" indent="0">
              <a:buClr>
                <a:schemeClr val="tx1"/>
              </a:buClr>
              <a:buSzPct val="100000"/>
              <a:buNone/>
            </a:pPr>
            <a:endParaRPr lang="en-US" dirty="0">
              <a:solidFill>
                <a:schemeClr val="tx1"/>
              </a:solidFill>
              <a:latin typeface="Times New Roman" panose="02020603050405020304" pitchFamily="18" charset="0"/>
              <a:cs typeface="Times New Roman" panose="02020603050405020304" pitchFamily="18" charset="0"/>
            </a:endParaRPr>
          </a:p>
          <a:p>
            <a:pPr marL="0" indent="0">
              <a:buClr>
                <a:schemeClr val="tx1"/>
              </a:buClr>
              <a:buSzPct val="100000"/>
              <a:buNone/>
            </a:pPr>
            <a:endParaRPr lang="en-US" dirty="0" smtClean="0">
              <a:solidFill>
                <a:schemeClr val="tx1"/>
              </a:solidFill>
              <a:latin typeface="Times New Roman" panose="02020603050405020304" pitchFamily="18" charset="0"/>
              <a:cs typeface="Times New Roman" panose="02020603050405020304" pitchFamily="18" charset="0"/>
            </a:endParaRPr>
          </a:p>
          <a:p>
            <a:pPr marL="0" indent="0">
              <a:buClr>
                <a:schemeClr val="tx1"/>
              </a:buClr>
              <a:buSzPct val="100000"/>
              <a:buNone/>
            </a:pPr>
            <a:endParaRPr lang="en-US" dirty="0">
              <a:solidFill>
                <a:schemeClr val="tx1"/>
              </a:solidFill>
              <a:latin typeface="Times New Roman" panose="02020603050405020304" pitchFamily="18" charset="0"/>
              <a:cs typeface="Times New Roman" panose="02020603050405020304" pitchFamily="18" charset="0"/>
            </a:endParaRPr>
          </a:p>
          <a:p>
            <a:pPr marL="0" indent="0">
              <a:buClr>
                <a:schemeClr val="tx1"/>
              </a:buClr>
              <a:buSzPct val="100000"/>
              <a:buNone/>
            </a:pPr>
            <a:endParaRPr lang="en-US" dirty="0" smtClean="0">
              <a:solidFill>
                <a:schemeClr val="tx1"/>
              </a:solidFill>
              <a:latin typeface="Times New Roman" panose="02020603050405020304" pitchFamily="18" charset="0"/>
              <a:cs typeface="Times New Roman" panose="02020603050405020304" pitchFamily="18" charset="0"/>
            </a:endParaRPr>
          </a:p>
          <a:p>
            <a:pPr marL="0" indent="0">
              <a:buClr>
                <a:schemeClr val="tx1"/>
              </a:buClr>
              <a:buSzPct val="100000"/>
              <a:buNone/>
            </a:pPr>
            <a:endParaRPr lang="en-US" dirty="0">
              <a:solidFill>
                <a:schemeClr val="tx1"/>
              </a:solidFill>
              <a:latin typeface="Times New Roman" panose="02020603050405020304" pitchFamily="18" charset="0"/>
              <a:cs typeface="Times New Roman" panose="02020603050405020304" pitchFamily="18" charset="0"/>
            </a:endParaRPr>
          </a:p>
          <a:p>
            <a:pPr marL="0" indent="0">
              <a:buClr>
                <a:schemeClr val="tx1"/>
              </a:buClr>
              <a:buSzPct val="100000"/>
              <a:buNone/>
            </a:pPr>
            <a:endParaRPr lang="en-US" dirty="0" smtClean="0">
              <a:solidFill>
                <a:schemeClr val="tx1"/>
              </a:solidFill>
              <a:latin typeface="Times New Roman" panose="02020603050405020304" pitchFamily="18" charset="0"/>
              <a:cs typeface="Times New Roman" panose="02020603050405020304" pitchFamily="18" charset="0"/>
            </a:endParaRPr>
          </a:p>
          <a:p>
            <a:pPr marL="0" indent="0">
              <a:buClr>
                <a:schemeClr val="tx1"/>
              </a:buClr>
              <a:buSzPct val="100000"/>
              <a:buNone/>
            </a:pPr>
            <a:endParaRPr lang="en-US" dirty="0">
              <a:solidFill>
                <a:schemeClr val="tx1"/>
              </a:solidFill>
              <a:latin typeface="Times New Roman" panose="02020603050405020304" pitchFamily="18" charset="0"/>
              <a:cs typeface="Times New Roman" panose="02020603050405020304" pitchFamily="18" charset="0"/>
            </a:endParaRPr>
          </a:p>
          <a:p>
            <a:pPr marL="0" indent="0">
              <a:buClr>
                <a:schemeClr val="tx1"/>
              </a:buClr>
              <a:buSzPct val="100000"/>
              <a:buNone/>
            </a:pPr>
            <a:endParaRPr lang="en-US" dirty="0" smtClean="0">
              <a:solidFill>
                <a:schemeClr val="tx1"/>
              </a:solidFill>
              <a:latin typeface="Times New Roman" panose="02020603050405020304" pitchFamily="18" charset="0"/>
              <a:cs typeface="Times New Roman" panose="02020603050405020304" pitchFamily="18" charset="0"/>
            </a:endParaRPr>
          </a:p>
          <a:p>
            <a:pPr marL="0" indent="0">
              <a:buClr>
                <a:schemeClr val="tx1"/>
              </a:buClr>
              <a:buSzPct val="100000"/>
              <a:buNone/>
            </a:pPr>
            <a:r>
              <a:rPr lang="en-US" dirty="0" smtClean="0">
                <a:solidFill>
                  <a:schemeClr val="tx1"/>
                </a:solidFill>
                <a:latin typeface="Times New Roman" panose="02020603050405020304" pitchFamily="18" charset="0"/>
                <a:cs typeface="Times New Roman" panose="02020603050405020304" pitchFamily="18" charset="0"/>
              </a:rPr>
              <a:t>Design </a:t>
            </a:r>
            <a:r>
              <a:rPr lang="en-US" dirty="0">
                <a:solidFill>
                  <a:schemeClr val="tx1"/>
                </a:solidFill>
                <a:latin typeface="Times New Roman" panose="02020603050405020304" pitchFamily="18" charset="0"/>
                <a:cs typeface="Times New Roman" panose="02020603050405020304" pitchFamily="18" charset="0"/>
              </a:rPr>
              <a:t>Mu for top steel is taken from UDCon17 and design Mu for bottom steel in the middle is taken from </a:t>
            </a:r>
            <a:r>
              <a:rPr lang="en-US" dirty="0" smtClean="0">
                <a:solidFill>
                  <a:schemeClr val="tx1"/>
                </a:solidFill>
                <a:latin typeface="Times New Roman" panose="02020603050405020304" pitchFamily="18" charset="0"/>
                <a:cs typeface="Times New Roman" panose="02020603050405020304" pitchFamily="18" charset="0"/>
              </a:rPr>
              <a:t>UDCon16 are shown in the following figures respectively. </a:t>
            </a:r>
          </a:p>
        </p:txBody>
      </p:sp>
      <p:sp>
        <p:nvSpPr>
          <p:cNvPr id="4" name="Slide Number Placeholder 3"/>
          <p:cNvSpPr>
            <a:spLocks noGrp="1"/>
          </p:cNvSpPr>
          <p:nvPr>
            <p:ph type="sldNum" sz="quarter" idx="12"/>
          </p:nvPr>
        </p:nvSpPr>
        <p:spPr>
          <a:xfrm>
            <a:off x="10895981" y="6132684"/>
            <a:ext cx="683339" cy="365125"/>
          </a:xfrm>
        </p:spPr>
        <p:txBody>
          <a:bodyPr/>
          <a:lstStyle/>
          <a:p>
            <a:fld id="{D57F1E4F-1CFF-5643-939E-217C01CDF565}" type="slidenum">
              <a:rPr lang="en-US" sz="2800" smtClean="0">
                <a:solidFill>
                  <a:schemeClr val="tx1"/>
                </a:solidFill>
                <a:latin typeface="Times New Roman" panose="02020603050405020304" pitchFamily="18" charset="0"/>
                <a:cs typeface="Times New Roman" panose="02020603050405020304" pitchFamily="18" charset="0"/>
              </a:rPr>
              <a:pPr/>
              <a:t>14</a:t>
            </a:fld>
            <a:endParaRPr lang="en-US" dirty="0">
              <a:solidFill>
                <a:schemeClr val="tx1"/>
              </a:solidFill>
              <a:latin typeface="Times New Roman" panose="02020603050405020304" pitchFamily="18" charset="0"/>
              <a:cs typeface="Times New Roman" panose="02020603050405020304" pitchFamily="18" charset="0"/>
            </a:endParaRPr>
          </a:p>
        </p:txBody>
      </p:sp>
      <p:pic>
        <p:nvPicPr>
          <p:cNvPr id="4098" name="Picture 2" descr="C:\Users\ASEM\Desktop\steel.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10703" y="1804621"/>
            <a:ext cx="6747851" cy="29429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0432409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326265"/>
            <a:ext cx="8596668" cy="523741"/>
          </a:xfrm>
        </p:spPr>
        <p:txBody>
          <a:bodyPr/>
          <a:lstStyle/>
          <a:p>
            <a:r>
              <a:rPr lang="en-US" sz="2400" b="1" smtClean="0">
                <a:solidFill>
                  <a:schemeClr val="tx1"/>
                </a:solidFill>
                <a:latin typeface="Times New Roman" panose="02020603050405020304" pitchFamily="18" charset="0"/>
                <a:cs typeface="Times New Roman" panose="02020603050405020304" pitchFamily="18" charset="0"/>
              </a:rPr>
              <a:t>2. Design of Beams.</a:t>
            </a:r>
            <a:endParaRPr lang="en-US" sz="2400" b="1" dirty="0">
              <a:solidFill>
                <a:schemeClr val="tx1"/>
              </a:solidFill>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3" name="Subtitle 2"/>
              <p:cNvSpPr>
                <a:spLocks noGrp="1"/>
              </p:cNvSpPr>
              <p:nvPr>
                <p:ph idx="1"/>
              </p:nvPr>
            </p:nvSpPr>
            <p:spPr>
              <a:xfrm>
                <a:off x="677334" y="850006"/>
                <a:ext cx="8596668" cy="4908021"/>
              </a:xfrm>
            </p:spPr>
            <p:txBody>
              <a:bodyPr>
                <a:noAutofit/>
              </a:bodyPr>
              <a:lstStyle/>
              <a:p>
                <a:pPr marL="0" indent="0">
                  <a:buClr>
                    <a:schemeClr val="tx1"/>
                  </a:buClr>
                  <a:buSzPct val="100000"/>
                  <a:buNone/>
                </a:pPr>
                <a:r>
                  <a:rPr lang="en-US" b="1" dirty="0" smtClean="0">
                    <a:solidFill>
                      <a:schemeClr val="tx1"/>
                    </a:solidFill>
                    <a:latin typeface="Times New Roman" panose="02020603050405020304" pitchFamily="18" charset="0"/>
                    <a:cs typeface="Times New Roman" panose="02020603050405020304" pitchFamily="18" charset="0"/>
                  </a:rPr>
                  <a:t>- Verification of Structural Design.</a:t>
                </a:r>
              </a:p>
              <a:p>
                <a:pPr marL="0" indent="0">
                  <a:buClr>
                    <a:schemeClr val="tx1"/>
                  </a:buClr>
                  <a:buSzPct val="100000"/>
                  <a:buNone/>
                </a:pPr>
                <a:endParaRPr lang="en-US" dirty="0" smtClean="0">
                  <a:solidFill>
                    <a:schemeClr val="tx1"/>
                  </a:solidFill>
                  <a:latin typeface="Times New Roman" panose="02020603050405020304" pitchFamily="18" charset="0"/>
                  <a:cs typeface="Times New Roman" panose="02020603050405020304" pitchFamily="18" charset="0"/>
                </a:endParaRPr>
              </a:p>
              <a:p>
                <a:pPr marL="0" indent="0">
                  <a:buClr>
                    <a:schemeClr val="tx1"/>
                  </a:buClr>
                  <a:buSzPct val="100000"/>
                  <a:buNone/>
                </a:pPr>
                <a:endParaRPr lang="en-US" dirty="0">
                  <a:solidFill>
                    <a:schemeClr val="tx1"/>
                  </a:solidFill>
                  <a:latin typeface="Times New Roman" panose="02020603050405020304" pitchFamily="18" charset="0"/>
                  <a:cs typeface="Times New Roman" panose="02020603050405020304" pitchFamily="18" charset="0"/>
                </a:endParaRPr>
              </a:p>
              <a:p>
                <a:pPr marL="0" indent="0">
                  <a:buClr>
                    <a:schemeClr val="tx1"/>
                  </a:buClr>
                  <a:buSzPct val="100000"/>
                  <a:buNone/>
                </a:pPr>
                <a:endParaRPr lang="en-US" dirty="0" smtClean="0">
                  <a:solidFill>
                    <a:schemeClr val="tx1"/>
                  </a:solidFill>
                  <a:latin typeface="Times New Roman" panose="02020603050405020304" pitchFamily="18" charset="0"/>
                  <a:cs typeface="Times New Roman" panose="02020603050405020304" pitchFamily="18" charset="0"/>
                </a:endParaRPr>
              </a:p>
              <a:p>
                <a:pPr marL="0" indent="0">
                  <a:buClr>
                    <a:schemeClr val="tx1"/>
                  </a:buClr>
                  <a:buSzPct val="100000"/>
                  <a:buNone/>
                </a:pPr>
                <a:r>
                  <a:rPr lang="en-US" dirty="0" smtClean="0">
                    <a:solidFill>
                      <a:schemeClr val="tx1"/>
                    </a:solidFill>
                    <a:latin typeface="Times New Roman" panose="02020603050405020304" pitchFamily="18" charset="0"/>
                    <a:cs typeface="Times New Roman" panose="02020603050405020304" pitchFamily="18" charset="0"/>
                  </a:rPr>
                  <a:t>        Bending </a:t>
                </a:r>
                <a:r>
                  <a:rPr lang="en-US" dirty="0">
                    <a:solidFill>
                      <a:schemeClr val="tx1"/>
                    </a:solidFill>
                    <a:latin typeface="Times New Roman" panose="02020603050405020304" pitchFamily="18" charset="0"/>
                    <a:cs typeface="Times New Roman" panose="02020603050405020304" pitchFamily="18" charset="0"/>
                  </a:rPr>
                  <a:t>Moment Diagram on Beam due to (UDCon17). </a:t>
                </a:r>
                <a:endParaRPr lang="en-US" dirty="0" smtClean="0">
                  <a:solidFill>
                    <a:schemeClr val="tx1"/>
                  </a:solidFill>
                  <a:latin typeface="Times New Roman" panose="02020603050405020304" pitchFamily="18" charset="0"/>
                  <a:cs typeface="Times New Roman" panose="02020603050405020304" pitchFamily="18" charset="0"/>
                </a:endParaRPr>
              </a:p>
              <a:p>
                <a:pPr marL="0" indent="0">
                  <a:buClr>
                    <a:schemeClr val="tx1"/>
                  </a:buClr>
                  <a:buSzPct val="100000"/>
                  <a:buNone/>
                </a:pPr>
                <a:endParaRPr lang="en-US" dirty="0">
                  <a:solidFill>
                    <a:schemeClr val="tx1"/>
                  </a:solidFill>
                  <a:latin typeface="Times New Roman" panose="02020603050405020304" pitchFamily="18" charset="0"/>
                  <a:cs typeface="Times New Roman" panose="02020603050405020304" pitchFamily="18" charset="0"/>
                </a:endParaRPr>
              </a:p>
              <a:p>
                <a:pPr marL="0" indent="0">
                  <a:buClr>
                    <a:schemeClr val="tx1"/>
                  </a:buClr>
                  <a:buSzPct val="100000"/>
                  <a:buNone/>
                </a:pPr>
                <a:endParaRPr lang="en-US" dirty="0">
                  <a:solidFill>
                    <a:schemeClr val="tx1"/>
                  </a:solidFill>
                  <a:latin typeface="Times New Roman" panose="02020603050405020304" pitchFamily="18" charset="0"/>
                  <a:cs typeface="Times New Roman" panose="02020603050405020304" pitchFamily="18" charset="0"/>
                </a:endParaRPr>
              </a:p>
              <a:p>
                <a:pPr marL="0" indent="0">
                  <a:buClr>
                    <a:schemeClr val="tx1"/>
                  </a:buClr>
                  <a:buSzPct val="100000"/>
                  <a:buNone/>
                </a:pPr>
                <a:endParaRPr lang="en-US" dirty="0">
                  <a:solidFill>
                    <a:schemeClr val="tx1"/>
                  </a:solidFill>
                  <a:latin typeface="Times New Roman" panose="02020603050405020304" pitchFamily="18" charset="0"/>
                  <a:cs typeface="Times New Roman" panose="02020603050405020304" pitchFamily="18" charset="0"/>
                </a:endParaRPr>
              </a:p>
              <a:p>
                <a:pPr marL="0" indent="0">
                  <a:buClr>
                    <a:schemeClr val="tx1"/>
                  </a:buClr>
                  <a:buSzPct val="100000"/>
                  <a:buNone/>
                </a:pPr>
                <a:r>
                  <a:rPr lang="en-US" dirty="0">
                    <a:solidFill>
                      <a:schemeClr val="tx1"/>
                    </a:solidFill>
                    <a:latin typeface="Times New Roman" panose="02020603050405020304" pitchFamily="18" charset="0"/>
                    <a:cs typeface="Times New Roman" panose="02020603050405020304" pitchFamily="18" charset="0"/>
                  </a:rPr>
                  <a:t>        Bending Moment Diagram on Beam due to (</a:t>
                </a:r>
                <a:r>
                  <a:rPr lang="en-US" dirty="0" smtClean="0">
                    <a:solidFill>
                      <a:schemeClr val="tx1"/>
                    </a:solidFill>
                    <a:latin typeface="Times New Roman" panose="02020603050405020304" pitchFamily="18" charset="0"/>
                    <a:cs typeface="Times New Roman" panose="02020603050405020304" pitchFamily="18" charset="0"/>
                  </a:rPr>
                  <a:t>UDCon16). </a:t>
                </a:r>
              </a:p>
              <a:p>
                <a:pPr>
                  <a:buClr>
                    <a:schemeClr val="tx1"/>
                  </a:buClr>
                  <a:buSzPct val="100000"/>
                  <a:buFontTx/>
                  <a:buChar char="-"/>
                </a:pPr>
                <a:r>
                  <a:rPr lang="en-US" dirty="0" smtClean="0">
                    <a:solidFill>
                      <a:schemeClr val="tx1"/>
                    </a:solidFill>
                    <a:latin typeface="Times New Roman" panose="02020603050405020304" pitchFamily="18" charset="0"/>
                    <a:cs typeface="Times New Roman" panose="02020603050405020304" pitchFamily="18" charset="0"/>
                  </a:rPr>
                  <a:t>Negative moment: M- = 349.9 kN.m, </a:t>
                </a:r>
                <a:r>
                  <a:rPr lang="el-GR" dirty="0">
                    <a:solidFill>
                      <a:schemeClr val="tx1"/>
                    </a:solidFill>
                    <a:latin typeface="Times New Roman" panose="02020603050405020304" pitchFamily="18" charset="0"/>
                    <a:cs typeface="Times New Roman" panose="02020603050405020304" pitchFamily="18" charset="0"/>
                  </a:rPr>
                  <a:t>ρ </a:t>
                </a:r>
                <a:r>
                  <a:rPr lang="el-GR" dirty="0" smtClean="0">
                    <a:solidFill>
                      <a:schemeClr val="tx1"/>
                    </a:solidFill>
                    <a:latin typeface="Times New Roman" panose="02020603050405020304" pitchFamily="18" charset="0"/>
                    <a:cs typeface="Times New Roman" panose="02020603050405020304" pitchFamily="18" charset="0"/>
                  </a:rPr>
                  <a:t>=</a:t>
                </a:r>
                <a:r>
                  <a:rPr lang="en-US" dirty="0">
                    <a:solidFill>
                      <a:schemeClr val="tx1"/>
                    </a:solidFill>
                    <a:latin typeface="Times New Roman" panose="02020603050405020304" pitchFamily="18" charset="0"/>
                    <a:cs typeface="Times New Roman" panose="02020603050405020304" pitchFamily="18" charset="0"/>
                  </a:rPr>
                  <a:t> </a:t>
                </a:r>
                <a:r>
                  <a:rPr lang="en-US" dirty="0" smtClean="0">
                    <a:solidFill>
                      <a:schemeClr val="tx1"/>
                    </a:solidFill>
                    <a:latin typeface="Times New Roman" panose="02020603050405020304" pitchFamily="18" charset="0"/>
                    <a:cs typeface="Times New Roman" panose="02020603050405020304" pitchFamily="18" charset="0"/>
                  </a:rPr>
                  <a:t>0.00348</a:t>
                </a:r>
              </a:p>
              <a:p>
                <a:pPr marL="400050" lvl="1" indent="0">
                  <a:buClr>
                    <a:schemeClr val="tx1"/>
                  </a:buClr>
                  <a:buSzPct val="100000"/>
                  <a:buNone/>
                </a:pPr>
                <a:r>
                  <a:rPr lang="en-US" sz="1800" dirty="0" smtClean="0">
                    <a:solidFill>
                      <a:schemeClr val="tx1"/>
                    </a:solidFill>
                    <a:latin typeface="Times New Roman" panose="02020603050405020304" pitchFamily="18" charset="0"/>
                    <a:cs typeface="Times New Roman" panose="02020603050405020304" pitchFamily="18" charset="0"/>
                  </a:rPr>
                  <a:t>As- = 0.00348*500*740 = </a:t>
                </a:r>
                <a:r>
                  <a:rPr lang="en-US" sz="1800" dirty="0">
                    <a:solidFill>
                      <a:schemeClr val="tx1"/>
                    </a:solidFill>
                    <a:latin typeface="Times New Roman" panose="02020603050405020304" pitchFamily="18" charset="0"/>
                    <a:cs typeface="Times New Roman" panose="02020603050405020304" pitchFamily="18" charset="0"/>
                  </a:rPr>
                  <a:t>1288 </a:t>
                </a:r>
                <a:r>
                  <a:rPr lang="en-US" sz="1800" dirty="0" smtClean="0">
                    <a:solidFill>
                      <a:schemeClr val="tx1"/>
                    </a:solidFill>
                    <a:latin typeface="Times New Roman" panose="02020603050405020304" pitchFamily="18" charset="0"/>
                    <a:cs typeface="Times New Roman" panose="02020603050405020304" pitchFamily="18" charset="0"/>
                  </a:rPr>
                  <a:t>mm2 </a:t>
                </a:r>
                <a14:m>
                  <m:oMath xmlns:m="http://schemas.openxmlformats.org/officeDocument/2006/math">
                    <m:r>
                      <a:rPr lang="en-US" sz="1800" i="1">
                        <a:solidFill>
                          <a:schemeClr val="tx1"/>
                        </a:solidFill>
                        <a:latin typeface="Cambria Math"/>
                        <a:ea typeface="Cambria Math"/>
                        <a:cs typeface="Times New Roman" panose="02020603050405020304" pitchFamily="18" charset="0"/>
                      </a:rPr>
                      <m:t>→</m:t>
                    </m:r>
                  </m:oMath>
                </a14:m>
                <a:r>
                  <a:rPr lang="en-US" sz="1800" dirty="0" smtClean="0">
                    <a:solidFill>
                      <a:schemeClr val="tx1"/>
                    </a:solidFill>
                    <a:latin typeface="Times New Roman" panose="02020603050405020304" pitchFamily="18" charset="0"/>
                    <a:cs typeface="Times New Roman" panose="02020603050405020304" pitchFamily="18" charset="0"/>
                  </a:rPr>
                  <a:t> %</a:t>
                </a:r>
                <a:r>
                  <a:rPr lang="en-US" sz="1800" dirty="0">
                    <a:solidFill>
                      <a:schemeClr val="tx1"/>
                    </a:solidFill>
                    <a:latin typeface="Times New Roman" panose="02020603050405020304" pitchFamily="18" charset="0"/>
                    <a:cs typeface="Times New Roman" panose="02020603050405020304" pitchFamily="18" charset="0"/>
                  </a:rPr>
                  <a:t>Difference = 0.8%.</a:t>
                </a:r>
                <a:endParaRPr lang="en-US" sz="1800" dirty="0" smtClean="0">
                  <a:solidFill>
                    <a:schemeClr val="tx1"/>
                  </a:solidFill>
                  <a:latin typeface="Times New Roman" panose="02020603050405020304" pitchFamily="18" charset="0"/>
                  <a:cs typeface="Times New Roman" panose="02020603050405020304" pitchFamily="18" charset="0"/>
                </a:endParaRPr>
              </a:p>
              <a:p>
                <a:pPr>
                  <a:buClr>
                    <a:schemeClr val="tx1"/>
                  </a:buClr>
                  <a:buSzPct val="100000"/>
                  <a:buFontTx/>
                  <a:buChar char="-"/>
                </a:pPr>
                <a:r>
                  <a:rPr lang="en-US" dirty="0" smtClean="0">
                    <a:solidFill>
                      <a:schemeClr val="tx1"/>
                    </a:solidFill>
                    <a:latin typeface="Times New Roman" panose="02020603050405020304" pitchFamily="18" charset="0"/>
                    <a:cs typeface="Times New Roman" panose="02020603050405020304" pitchFamily="18" charset="0"/>
                  </a:rPr>
                  <a:t>Positive </a:t>
                </a:r>
                <a:r>
                  <a:rPr lang="en-US" dirty="0">
                    <a:solidFill>
                      <a:schemeClr val="tx1"/>
                    </a:solidFill>
                    <a:latin typeface="Times New Roman" panose="02020603050405020304" pitchFamily="18" charset="0"/>
                    <a:cs typeface="Times New Roman" panose="02020603050405020304" pitchFamily="18" charset="0"/>
                  </a:rPr>
                  <a:t>moment: </a:t>
                </a:r>
                <a:r>
                  <a:rPr lang="en-US" dirty="0" smtClean="0">
                    <a:solidFill>
                      <a:schemeClr val="tx1"/>
                    </a:solidFill>
                    <a:latin typeface="Times New Roman" panose="02020603050405020304" pitchFamily="18" charset="0"/>
                    <a:cs typeface="Times New Roman" panose="02020603050405020304" pitchFamily="18" charset="0"/>
                  </a:rPr>
                  <a:t>M+ </a:t>
                </a:r>
                <a:r>
                  <a:rPr lang="en-US" dirty="0">
                    <a:solidFill>
                      <a:schemeClr val="tx1"/>
                    </a:solidFill>
                    <a:latin typeface="Times New Roman" panose="02020603050405020304" pitchFamily="18" charset="0"/>
                    <a:cs typeface="Times New Roman" panose="02020603050405020304" pitchFamily="18" charset="0"/>
                  </a:rPr>
                  <a:t>= </a:t>
                </a:r>
                <a:r>
                  <a:rPr lang="en-US" dirty="0" smtClean="0">
                    <a:solidFill>
                      <a:schemeClr val="tx1"/>
                    </a:solidFill>
                    <a:latin typeface="Times New Roman" panose="02020603050405020304" pitchFamily="18" charset="0"/>
                    <a:cs typeface="Times New Roman" panose="02020603050405020304" pitchFamily="18" charset="0"/>
                  </a:rPr>
                  <a:t>151.8 </a:t>
                </a:r>
                <a:r>
                  <a:rPr lang="en-US" dirty="0">
                    <a:solidFill>
                      <a:schemeClr val="tx1"/>
                    </a:solidFill>
                    <a:latin typeface="Times New Roman" panose="02020603050405020304" pitchFamily="18" charset="0"/>
                    <a:cs typeface="Times New Roman" panose="02020603050405020304" pitchFamily="18" charset="0"/>
                  </a:rPr>
                  <a:t>kN.m, </a:t>
                </a:r>
                <a:r>
                  <a:rPr lang="el-GR" dirty="0">
                    <a:solidFill>
                      <a:schemeClr val="tx1"/>
                    </a:solidFill>
                    <a:latin typeface="Times New Roman" panose="02020603050405020304" pitchFamily="18" charset="0"/>
                    <a:cs typeface="Times New Roman" panose="02020603050405020304" pitchFamily="18" charset="0"/>
                  </a:rPr>
                  <a:t>ρ =</a:t>
                </a:r>
                <a:r>
                  <a:rPr lang="en-US" dirty="0">
                    <a:solidFill>
                      <a:schemeClr val="tx1"/>
                    </a:solidFill>
                    <a:latin typeface="Times New Roman" panose="02020603050405020304" pitchFamily="18" charset="0"/>
                    <a:cs typeface="Times New Roman" panose="02020603050405020304" pitchFamily="18" charset="0"/>
                  </a:rPr>
                  <a:t> </a:t>
                </a:r>
                <a:r>
                  <a:rPr lang="en-US" dirty="0" smtClean="0">
                    <a:solidFill>
                      <a:schemeClr val="tx1"/>
                    </a:solidFill>
                    <a:latin typeface="Times New Roman" panose="02020603050405020304" pitchFamily="18" charset="0"/>
                    <a:cs typeface="Times New Roman" panose="02020603050405020304" pitchFamily="18" charset="0"/>
                  </a:rPr>
                  <a:t>0.001484</a:t>
                </a:r>
              </a:p>
              <a:p>
                <a:pPr marL="400050" lvl="1" indent="0">
                  <a:buClr>
                    <a:schemeClr val="tx1"/>
                  </a:buClr>
                  <a:buSzPct val="100000"/>
                  <a:buNone/>
                </a:pPr>
                <a:r>
                  <a:rPr lang="en-US" sz="1800" dirty="0" smtClean="0">
                    <a:solidFill>
                      <a:schemeClr val="tx1"/>
                    </a:solidFill>
                    <a:latin typeface="Times New Roman" panose="02020603050405020304" pitchFamily="18" charset="0"/>
                    <a:cs typeface="Times New Roman" panose="02020603050405020304" pitchFamily="18" charset="0"/>
                  </a:rPr>
                  <a:t>As- </a:t>
                </a:r>
                <a:r>
                  <a:rPr lang="en-US" sz="1800" dirty="0">
                    <a:solidFill>
                      <a:schemeClr val="tx1"/>
                    </a:solidFill>
                    <a:latin typeface="Times New Roman" panose="02020603050405020304" pitchFamily="18" charset="0"/>
                    <a:cs typeface="Times New Roman" panose="02020603050405020304" pitchFamily="18" charset="0"/>
                  </a:rPr>
                  <a:t>= </a:t>
                </a:r>
                <a:r>
                  <a:rPr lang="en-US" sz="1800" dirty="0" smtClean="0">
                    <a:solidFill>
                      <a:schemeClr val="tx1"/>
                    </a:solidFill>
                    <a:latin typeface="Times New Roman" panose="02020603050405020304" pitchFamily="18" charset="0"/>
                    <a:cs typeface="Times New Roman" panose="02020603050405020304" pitchFamily="18" charset="0"/>
                  </a:rPr>
                  <a:t>0.001484*500*740 </a:t>
                </a:r>
                <a:r>
                  <a:rPr lang="en-US" sz="1800" dirty="0">
                    <a:solidFill>
                      <a:schemeClr val="tx1"/>
                    </a:solidFill>
                    <a:latin typeface="Times New Roman" panose="02020603050405020304" pitchFamily="18" charset="0"/>
                    <a:cs typeface="Times New Roman" panose="02020603050405020304" pitchFamily="18" charset="0"/>
                  </a:rPr>
                  <a:t>= </a:t>
                </a:r>
                <a:r>
                  <a:rPr lang="en-US" sz="1800" dirty="0" smtClean="0">
                    <a:solidFill>
                      <a:schemeClr val="tx1"/>
                    </a:solidFill>
                    <a:latin typeface="Times New Roman" panose="02020603050405020304" pitchFamily="18" charset="0"/>
                    <a:cs typeface="Times New Roman" panose="02020603050405020304" pitchFamily="18" charset="0"/>
                  </a:rPr>
                  <a:t>549 mm2, </a:t>
                </a:r>
                <a:r>
                  <a:rPr lang="en-US" sz="1800" dirty="0" err="1" smtClean="0">
                    <a:solidFill>
                      <a:schemeClr val="tx1"/>
                    </a:solidFill>
                    <a:latin typeface="Times New Roman" panose="02020603050405020304" pitchFamily="18" charset="0"/>
                    <a:cs typeface="Times New Roman" panose="02020603050405020304" pitchFamily="18" charset="0"/>
                  </a:rPr>
                  <a:t>As</a:t>
                </a:r>
                <a:r>
                  <a:rPr lang="en-US" sz="1200" dirty="0" err="1" smtClean="0">
                    <a:solidFill>
                      <a:schemeClr val="tx1"/>
                    </a:solidFill>
                    <a:latin typeface="Times New Roman" panose="02020603050405020304" pitchFamily="18" charset="0"/>
                    <a:cs typeface="Times New Roman" panose="02020603050405020304" pitchFamily="18" charset="0"/>
                  </a:rPr>
                  <a:t>min</a:t>
                </a:r>
                <a:r>
                  <a:rPr lang="en-US" sz="1200" dirty="0" smtClean="0">
                    <a:solidFill>
                      <a:schemeClr val="tx1"/>
                    </a:solidFill>
                    <a:latin typeface="Times New Roman" panose="02020603050405020304" pitchFamily="18" charset="0"/>
                    <a:cs typeface="Times New Roman" panose="02020603050405020304" pitchFamily="18" charset="0"/>
                  </a:rPr>
                  <a:t> </a:t>
                </a:r>
                <a:r>
                  <a:rPr lang="en-US" sz="1800" dirty="0" smtClean="0">
                    <a:solidFill>
                      <a:schemeClr val="tx1"/>
                    </a:solidFill>
                    <a:latin typeface="Times New Roman" panose="02020603050405020304" pitchFamily="18" charset="0"/>
                    <a:cs typeface="Times New Roman" panose="02020603050405020304" pitchFamily="18" charset="0"/>
                  </a:rPr>
                  <a:t>= 4/3*549 = 732 </a:t>
                </a:r>
                <a14:m>
                  <m:oMath xmlns:m="http://schemas.openxmlformats.org/officeDocument/2006/math">
                    <m:r>
                      <a:rPr lang="en-US" sz="1800" i="1">
                        <a:solidFill>
                          <a:schemeClr val="tx1"/>
                        </a:solidFill>
                        <a:latin typeface="Cambria Math"/>
                        <a:ea typeface="Cambria Math"/>
                        <a:cs typeface="Times New Roman" panose="02020603050405020304" pitchFamily="18" charset="0"/>
                      </a:rPr>
                      <m:t>→</m:t>
                    </m:r>
                  </m:oMath>
                </a14:m>
                <a:r>
                  <a:rPr lang="en-US" sz="1800" dirty="0">
                    <a:solidFill>
                      <a:schemeClr val="tx1"/>
                    </a:solidFill>
                    <a:latin typeface="Times New Roman" panose="02020603050405020304" pitchFamily="18" charset="0"/>
                    <a:cs typeface="Times New Roman" panose="02020603050405020304" pitchFamily="18" charset="0"/>
                  </a:rPr>
                  <a:t> %Difference = </a:t>
                </a:r>
                <a:r>
                  <a:rPr lang="en-US" sz="1800" dirty="0" smtClean="0">
                    <a:solidFill>
                      <a:schemeClr val="tx1"/>
                    </a:solidFill>
                    <a:latin typeface="Times New Roman" panose="02020603050405020304" pitchFamily="18" charset="0"/>
                    <a:cs typeface="Times New Roman" panose="02020603050405020304" pitchFamily="18" charset="0"/>
                  </a:rPr>
                  <a:t>0.4%.</a:t>
                </a:r>
                <a:endParaRPr lang="en-US" sz="1800" dirty="0">
                  <a:solidFill>
                    <a:schemeClr val="tx1"/>
                  </a:solidFill>
                  <a:latin typeface="Times New Roman" panose="02020603050405020304" pitchFamily="18" charset="0"/>
                  <a:cs typeface="Times New Roman" panose="02020603050405020304" pitchFamily="18" charset="0"/>
                </a:endParaRPr>
              </a:p>
              <a:p>
                <a:pPr marL="0" indent="0">
                  <a:buClr>
                    <a:schemeClr val="tx1"/>
                  </a:buClr>
                  <a:buSzPct val="100000"/>
                  <a:buNone/>
                </a:pPr>
                <a:endParaRPr lang="en-US" dirty="0">
                  <a:solidFill>
                    <a:schemeClr val="tx1"/>
                  </a:solidFill>
                  <a:latin typeface="Times New Roman" panose="02020603050405020304" pitchFamily="18" charset="0"/>
                  <a:cs typeface="Times New Roman" panose="02020603050405020304" pitchFamily="18" charset="0"/>
                </a:endParaRPr>
              </a:p>
            </p:txBody>
          </p:sp>
        </mc:Choice>
        <mc:Fallback xmlns="">
          <p:sp>
            <p:nvSpPr>
              <p:cNvPr id="3" name="Subtitle 2"/>
              <p:cNvSpPr>
                <a:spLocks noGrp="1" noRot="1" noChangeAspect="1" noMove="1" noResize="1" noEditPoints="1" noAdjustHandles="1" noChangeArrowheads="1" noChangeShapeType="1" noTextEdit="1"/>
              </p:cNvSpPr>
              <p:nvPr>
                <p:ph idx="1"/>
              </p:nvPr>
            </p:nvSpPr>
            <p:spPr>
              <a:xfrm>
                <a:off x="677334" y="850006"/>
                <a:ext cx="8596668" cy="4908021"/>
              </a:xfrm>
              <a:blipFill rotWithShape="1">
                <a:blip r:embed="rId3"/>
                <a:stretch>
                  <a:fillRect l="-567" t="-620" b="-7444"/>
                </a:stretch>
              </a:blipFill>
            </p:spPr>
            <p:txBody>
              <a:bodyPr/>
              <a:lstStyle/>
              <a:p>
                <a:r>
                  <a:rPr lang="ar-SA">
                    <a:noFill/>
                  </a:rPr>
                  <a:t> </a:t>
                </a:r>
              </a:p>
            </p:txBody>
          </p:sp>
        </mc:Fallback>
      </mc:AlternateContent>
      <p:sp>
        <p:nvSpPr>
          <p:cNvPr id="4" name="Slide Number Placeholder 3"/>
          <p:cNvSpPr>
            <a:spLocks noGrp="1"/>
          </p:cNvSpPr>
          <p:nvPr>
            <p:ph type="sldNum" sz="quarter" idx="12"/>
          </p:nvPr>
        </p:nvSpPr>
        <p:spPr>
          <a:xfrm>
            <a:off x="10895981" y="6132684"/>
            <a:ext cx="683339" cy="365125"/>
          </a:xfrm>
        </p:spPr>
        <p:txBody>
          <a:bodyPr/>
          <a:lstStyle/>
          <a:p>
            <a:fld id="{D57F1E4F-1CFF-5643-939E-217C01CDF565}" type="slidenum">
              <a:rPr lang="en-US" sz="2800" smtClean="0">
                <a:solidFill>
                  <a:schemeClr val="tx1"/>
                </a:solidFill>
                <a:latin typeface="Times New Roman" panose="02020603050405020304" pitchFamily="18" charset="0"/>
                <a:cs typeface="Times New Roman" panose="02020603050405020304" pitchFamily="18" charset="0"/>
              </a:rPr>
              <a:pPr/>
              <a:t>15</a:t>
            </a:fld>
            <a:endParaRPr lang="en-US" dirty="0">
              <a:solidFill>
                <a:schemeClr val="tx1"/>
              </a:solidFill>
              <a:latin typeface="Times New Roman" panose="02020603050405020304" pitchFamily="18" charset="0"/>
              <a:cs typeface="Times New Roman" panose="02020603050405020304" pitchFamily="18" charset="0"/>
            </a:endParaRPr>
          </a:p>
        </p:txBody>
      </p:sp>
      <p:pic>
        <p:nvPicPr>
          <p:cNvPr id="5122" name="Picture 2" descr="C:\Users\ASEM\Desktop\17.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60792" y="1296132"/>
            <a:ext cx="6712317" cy="1167933"/>
          </a:xfrm>
          <a:prstGeom prst="rect">
            <a:avLst/>
          </a:prstGeom>
          <a:noFill/>
          <a:extLst>
            <a:ext uri="{909E8E84-426E-40DD-AFC4-6F175D3DCCD1}">
              <a14:hiddenFill xmlns:a14="http://schemas.microsoft.com/office/drawing/2010/main">
                <a:solidFill>
                  <a:srgbClr val="FFFFFF"/>
                </a:solidFill>
              </a14:hiddenFill>
            </a:ext>
          </a:extLst>
        </p:spPr>
      </p:pic>
      <p:pic>
        <p:nvPicPr>
          <p:cNvPr id="5123" name="Picture 3" descr="C:\Users\ASEM\Desktop\16.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60792" y="2855300"/>
            <a:ext cx="6712317" cy="11627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2463496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326265"/>
            <a:ext cx="8596668" cy="523741"/>
          </a:xfrm>
        </p:spPr>
        <p:txBody>
          <a:bodyPr/>
          <a:lstStyle/>
          <a:p>
            <a:r>
              <a:rPr lang="en-US" sz="2400" b="1" smtClean="0">
                <a:solidFill>
                  <a:schemeClr val="tx1"/>
                </a:solidFill>
                <a:latin typeface="Times New Roman" panose="02020603050405020304" pitchFamily="18" charset="0"/>
                <a:cs typeface="Times New Roman" panose="02020603050405020304" pitchFamily="18" charset="0"/>
              </a:rPr>
              <a:t>2. Design of Beams.</a:t>
            </a: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idx="1"/>
          </p:nvPr>
        </p:nvSpPr>
        <p:spPr>
          <a:xfrm>
            <a:off x="677334" y="850006"/>
            <a:ext cx="8596668" cy="4908021"/>
          </a:xfrm>
        </p:spPr>
        <p:txBody>
          <a:bodyPr>
            <a:noAutofit/>
          </a:bodyPr>
          <a:lstStyle/>
          <a:p>
            <a:pPr marL="0" indent="0">
              <a:buClr>
                <a:schemeClr val="tx1"/>
              </a:buClr>
              <a:buSzPct val="100000"/>
              <a:buNone/>
            </a:pPr>
            <a:r>
              <a:rPr lang="en-US" b="1" dirty="0" smtClean="0">
                <a:solidFill>
                  <a:schemeClr val="tx1"/>
                </a:solidFill>
                <a:latin typeface="Times New Roman" panose="02020603050405020304" pitchFamily="18" charset="0"/>
                <a:cs typeface="Times New Roman" panose="02020603050405020304" pitchFamily="18" charset="0"/>
              </a:rPr>
              <a:t>- Verification of Structural Design.</a:t>
            </a:r>
            <a:endParaRPr lang="en-US" dirty="0">
              <a:solidFill>
                <a:schemeClr val="tx1"/>
              </a:solidFill>
              <a:latin typeface="Times New Roman" panose="02020603050405020304" pitchFamily="18" charset="0"/>
              <a:cs typeface="Times New Roman" panose="02020603050405020304" pitchFamily="18" charset="0"/>
            </a:endParaRPr>
          </a:p>
          <a:p>
            <a:pPr>
              <a:buClr>
                <a:schemeClr val="tx1"/>
              </a:buClr>
              <a:buSzPct val="100000"/>
            </a:pPr>
            <a:r>
              <a:rPr lang="en-US" dirty="0" smtClean="0">
                <a:solidFill>
                  <a:schemeClr val="tx1"/>
                </a:solidFill>
                <a:latin typeface="Times New Roman" panose="02020603050405020304" pitchFamily="18" charset="0"/>
                <a:cs typeface="Times New Roman" panose="02020603050405020304" pitchFamily="18" charset="0"/>
              </a:rPr>
              <a:t>Design </a:t>
            </a:r>
            <a:r>
              <a:rPr lang="en-US" dirty="0">
                <a:solidFill>
                  <a:schemeClr val="tx1"/>
                </a:solidFill>
                <a:latin typeface="Times New Roman" panose="02020603050405020304" pitchFamily="18" charset="0"/>
                <a:cs typeface="Times New Roman" panose="02020603050405020304" pitchFamily="18" charset="0"/>
              </a:rPr>
              <a:t>for </a:t>
            </a:r>
            <a:r>
              <a:rPr lang="en-US" dirty="0" smtClean="0">
                <a:solidFill>
                  <a:schemeClr val="tx1"/>
                </a:solidFill>
                <a:latin typeface="Times New Roman" panose="02020603050405020304" pitchFamily="18" charset="0"/>
                <a:cs typeface="Times New Roman" panose="02020603050405020304" pitchFamily="18" charset="0"/>
              </a:rPr>
              <a:t>shear: </a:t>
            </a:r>
            <a:r>
              <a:rPr lang="en-US" dirty="0">
                <a:solidFill>
                  <a:schemeClr val="tx1"/>
                </a:solidFill>
                <a:latin typeface="Times New Roman" panose="02020603050405020304" pitchFamily="18" charset="0"/>
                <a:cs typeface="Times New Roman" panose="02020603050405020304" pitchFamily="18" charset="0"/>
              </a:rPr>
              <a:t>ETABS results are shown in the following figure. </a:t>
            </a:r>
          </a:p>
          <a:p>
            <a:pPr marL="0" indent="0">
              <a:buClr>
                <a:schemeClr val="tx1"/>
              </a:buClr>
              <a:buSzPct val="100000"/>
              <a:buNone/>
            </a:pPr>
            <a:endParaRPr lang="en-US" b="1" dirty="0" smtClean="0">
              <a:solidFill>
                <a:schemeClr val="tx1"/>
              </a:solidFill>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a:xfrm>
            <a:off x="10895981" y="6132684"/>
            <a:ext cx="683339" cy="365125"/>
          </a:xfrm>
        </p:spPr>
        <p:txBody>
          <a:bodyPr/>
          <a:lstStyle/>
          <a:p>
            <a:fld id="{D57F1E4F-1CFF-5643-939E-217C01CDF565}" type="slidenum">
              <a:rPr lang="en-US" sz="2800" smtClean="0">
                <a:solidFill>
                  <a:schemeClr val="tx1"/>
                </a:solidFill>
                <a:latin typeface="Times New Roman" panose="02020603050405020304" pitchFamily="18" charset="0"/>
                <a:cs typeface="Times New Roman" panose="02020603050405020304" pitchFamily="18" charset="0"/>
              </a:rPr>
              <a:pPr/>
              <a:t>16</a:t>
            </a:fld>
            <a:endParaRPr lang="en-US" dirty="0">
              <a:solidFill>
                <a:schemeClr val="tx1"/>
              </a:solidFill>
              <a:latin typeface="Times New Roman" panose="02020603050405020304" pitchFamily="18" charset="0"/>
              <a:cs typeface="Times New Roman" panose="02020603050405020304" pitchFamily="18" charset="0"/>
            </a:endParaRPr>
          </a:p>
        </p:txBody>
      </p:sp>
      <p:pic>
        <p:nvPicPr>
          <p:cNvPr id="6146" name="Picture 2" descr="C:\Users\ASEM\Desktop\shear.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62699" y="1693984"/>
            <a:ext cx="6240463" cy="4800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5205500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326265"/>
            <a:ext cx="8596668" cy="523741"/>
          </a:xfrm>
        </p:spPr>
        <p:txBody>
          <a:bodyPr/>
          <a:lstStyle/>
          <a:p>
            <a:r>
              <a:rPr lang="en-US" sz="2400" b="1" smtClean="0">
                <a:solidFill>
                  <a:schemeClr val="tx1"/>
                </a:solidFill>
                <a:latin typeface="Times New Roman" panose="02020603050405020304" pitchFamily="18" charset="0"/>
                <a:cs typeface="Times New Roman" panose="02020603050405020304" pitchFamily="18" charset="0"/>
              </a:rPr>
              <a:t>2. Design of Beams.</a:t>
            </a:r>
            <a:endParaRPr lang="en-US" sz="2400" b="1" dirty="0">
              <a:solidFill>
                <a:schemeClr val="tx1"/>
              </a:solidFill>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3" name="Subtitle 2"/>
              <p:cNvSpPr>
                <a:spLocks noGrp="1"/>
              </p:cNvSpPr>
              <p:nvPr>
                <p:ph idx="1"/>
              </p:nvPr>
            </p:nvSpPr>
            <p:spPr>
              <a:xfrm>
                <a:off x="677334" y="850006"/>
                <a:ext cx="8596668" cy="4908021"/>
              </a:xfrm>
            </p:spPr>
            <p:txBody>
              <a:bodyPr>
                <a:noAutofit/>
              </a:bodyPr>
              <a:lstStyle/>
              <a:p>
                <a:pPr marL="0" indent="0">
                  <a:buClr>
                    <a:schemeClr val="tx1"/>
                  </a:buClr>
                  <a:buSzPct val="100000"/>
                  <a:buNone/>
                </a:pPr>
                <a:r>
                  <a:rPr lang="en-US" b="1" dirty="0" smtClean="0">
                    <a:solidFill>
                      <a:schemeClr val="tx1"/>
                    </a:solidFill>
                    <a:latin typeface="Times New Roman" panose="02020603050405020304" pitchFamily="18" charset="0"/>
                    <a:cs typeface="Times New Roman" panose="02020603050405020304" pitchFamily="18" charset="0"/>
                  </a:rPr>
                  <a:t>- Verification of Structural Design.</a:t>
                </a:r>
                <a:endParaRPr lang="en-US" dirty="0">
                  <a:solidFill>
                    <a:schemeClr val="tx1"/>
                  </a:solidFill>
                  <a:latin typeface="Times New Roman" panose="02020603050405020304" pitchFamily="18" charset="0"/>
                  <a:cs typeface="Times New Roman" panose="02020603050405020304" pitchFamily="18" charset="0"/>
                </a:endParaRPr>
              </a:p>
              <a:p>
                <a:pPr marL="0" indent="0">
                  <a:buClr>
                    <a:schemeClr val="tx1"/>
                  </a:buClr>
                  <a:buSzPct val="100000"/>
                  <a:buNone/>
                </a:pPr>
                <a:r>
                  <a:rPr lang="en-US" dirty="0">
                    <a:solidFill>
                      <a:schemeClr val="tx1"/>
                    </a:solidFill>
                    <a:latin typeface="Times New Roman" panose="02020603050405020304" pitchFamily="18" charset="0"/>
                    <a:cs typeface="Times New Roman" panose="02020603050405020304" pitchFamily="18" charset="0"/>
                  </a:rPr>
                  <a:t>Design shear force shall be the max of</a:t>
                </a:r>
                <a:r>
                  <a:rPr lang="en-US" dirty="0" smtClean="0">
                    <a:solidFill>
                      <a:schemeClr val="tx1"/>
                    </a:solidFill>
                    <a:latin typeface="Times New Roman" panose="02020603050405020304" pitchFamily="18" charset="0"/>
                    <a:cs typeface="Times New Roman" panose="02020603050405020304" pitchFamily="18" charset="0"/>
                  </a:rPr>
                  <a:t>:</a:t>
                </a:r>
              </a:p>
              <a:p>
                <a:pPr marL="0" indent="0">
                  <a:buClr>
                    <a:schemeClr val="tx1"/>
                  </a:buClr>
                  <a:buSzPct val="100000"/>
                  <a:buNone/>
                </a:pPr>
                <a:r>
                  <a:rPr lang="en-US" dirty="0" smtClean="0">
                    <a:solidFill>
                      <a:schemeClr val="tx1"/>
                    </a:solidFill>
                    <a:latin typeface="Times New Roman" panose="02020603050405020304" pitchFamily="18" charset="0"/>
                    <a:cs typeface="Times New Roman" panose="02020603050405020304" pitchFamily="18" charset="0"/>
                  </a:rPr>
                  <a:t> </a:t>
                </a:r>
                <a:r>
                  <a:rPr lang="en-US" dirty="0">
                    <a:solidFill>
                      <a:schemeClr val="tx1"/>
                    </a:solidFill>
                    <a:latin typeface="Times New Roman" panose="02020603050405020304" pitchFamily="18" charset="0"/>
                    <a:cs typeface="Times New Roman" panose="02020603050405020304" pitchFamily="18" charset="0"/>
                  </a:rPr>
                  <a:t>1) V</a:t>
                </a:r>
                <a:r>
                  <a:rPr lang="en-US" sz="1200" dirty="0">
                    <a:solidFill>
                      <a:schemeClr val="tx1"/>
                    </a:solidFill>
                    <a:latin typeface="Times New Roman" panose="02020603050405020304" pitchFamily="18" charset="0"/>
                    <a:cs typeface="Times New Roman" panose="02020603050405020304" pitchFamily="18" charset="0"/>
                  </a:rPr>
                  <a:t>e</a:t>
                </a:r>
                <a:r>
                  <a:rPr lang="en-US" dirty="0">
                    <a:solidFill>
                      <a:schemeClr val="tx1"/>
                    </a:solidFill>
                    <a:latin typeface="Times New Roman" panose="02020603050405020304" pitchFamily="18" charset="0"/>
                    <a:cs typeface="Times New Roman" panose="02020603050405020304" pitchFamily="18" charset="0"/>
                  </a:rPr>
                  <a:t> = </a:t>
                </a:r>
                <a:r>
                  <a:rPr lang="en-US" dirty="0" smtClean="0">
                    <a:solidFill>
                      <a:schemeClr val="tx1"/>
                    </a:solidFill>
                    <a:latin typeface="Times New Roman" panose="02020603050405020304" pitchFamily="18" charset="0"/>
                    <a:cs typeface="Times New Roman" panose="02020603050405020304" pitchFamily="18" charset="0"/>
                  </a:rPr>
                  <a:t>(𝑀</a:t>
                </a:r>
                <a:r>
                  <a:rPr lang="en-US" sz="1200" dirty="0" smtClean="0">
                    <a:solidFill>
                      <a:schemeClr val="tx1"/>
                    </a:solidFill>
                    <a:latin typeface="Times New Roman" panose="02020603050405020304" pitchFamily="18" charset="0"/>
                    <a:cs typeface="Times New Roman" panose="02020603050405020304" pitchFamily="18" charset="0"/>
                  </a:rPr>
                  <a:t>𝑝𝑟</a:t>
                </a:r>
                <a:r>
                  <a:rPr lang="en-US" sz="1200" dirty="0">
                    <a:solidFill>
                      <a:schemeClr val="tx1"/>
                    </a:solidFill>
                    <a:latin typeface="Times New Roman" panose="02020603050405020304" pitchFamily="18" charset="0"/>
                    <a:cs typeface="Times New Roman" panose="02020603050405020304" pitchFamily="18" charset="0"/>
                  </a:rPr>
                  <a:t>1</a:t>
                </a:r>
                <a:r>
                  <a:rPr lang="en-US" dirty="0">
                    <a:solidFill>
                      <a:schemeClr val="tx1"/>
                    </a:solidFill>
                    <a:latin typeface="Times New Roman" panose="02020603050405020304" pitchFamily="18" charset="0"/>
                    <a:cs typeface="Times New Roman" panose="02020603050405020304" pitchFamily="18" charset="0"/>
                  </a:rPr>
                  <a:t>+𝑀</a:t>
                </a:r>
                <a:r>
                  <a:rPr lang="en-US" sz="1200" dirty="0">
                    <a:solidFill>
                      <a:schemeClr val="tx1"/>
                    </a:solidFill>
                    <a:latin typeface="Times New Roman" panose="02020603050405020304" pitchFamily="18" charset="0"/>
                    <a:cs typeface="Times New Roman" panose="02020603050405020304" pitchFamily="18" charset="0"/>
                  </a:rPr>
                  <a:t>𝑝𝑟</a:t>
                </a:r>
                <a:r>
                  <a:rPr lang="en-US" sz="1200" dirty="0" smtClean="0">
                    <a:solidFill>
                      <a:schemeClr val="tx1"/>
                    </a:solidFill>
                    <a:latin typeface="Times New Roman" panose="02020603050405020304" pitchFamily="18" charset="0"/>
                    <a:cs typeface="Times New Roman" panose="02020603050405020304" pitchFamily="18" charset="0"/>
                  </a:rPr>
                  <a:t>2</a:t>
                </a:r>
                <a:r>
                  <a:rPr lang="en-US" dirty="0" smtClean="0">
                    <a:solidFill>
                      <a:schemeClr val="tx1"/>
                    </a:solidFill>
                    <a:latin typeface="Times New Roman" panose="02020603050405020304" pitchFamily="18" charset="0"/>
                    <a:cs typeface="Times New Roman" panose="02020603050405020304" pitchFamily="18" charset="0"/>
                  </a:rPr>
                  <a:t>) /𝐿</a:t>
                </a:r>
                <a:r>
                  <a:rPr lang="en-US" sz="1200" dirty="0" smtClean="0">
                    <a:solidFill>
                      <a:schemeClr val="tx1"/>
                    </a:solidFill>
                    <a:latin typeface="Times New Roman" panose="02020603050405020304" pitchFamily="18" charset="0"/>
                    <a:cs typeface="Times New Roman" panose="02020603050405020304" pitchFamily="18" charset="0"/>
                  </a:rPr>
                  <a:t>𝑛</a:t>
                </a:r>
                <a:r>
                  <a:rPr lang="en-US" dirty="0" smtClean="0">
                    <a:solidFill>
                      <a:schemeClr val="tx1"/>
                    </a:solidFill>
                    <a:latin typeface="Times New Roman" panose="02020603050405020304" pitchFamily="18" charset="0"/>
                    <a:cs typeface="Times New Roman" panose="02020603050405020304" pitchFamily="18" charset="0"/>
                  </a:rPr>
                  <a:t> </a:t>
                </a:r>
                <a:r>
                  <a:rPr lang="en-US" dirty="0">
                    <a:solidFill>
                      <a:schemeClr val="tx1"/>
                    </a:solidFill>
                    <a:latin typeface="Times New Roman" panose="02020603050405020304" pitchFamily="18" charset="0"/>
                    <a:cs typeface="Times New Roman" panose="02020603050405020304" pitchFamily="18" charset="0"/>
                  </a:rPr>
                  <a:t>+ </a:t>
                </a:r>
                <a:r>
                  <a:rPr lang="en-US" dirty="0" smtClean="0">
                    <a:solidFill>
                      <a:schemeClr val="tx1"/>
                    </a:solidFill>
                    <a:latin typeface="Times New Roman" panose="02020603050405020304" pitchFamily="18" charset="0"/>
                    <a:cs typeface="Times New Roman" panose="02020603050405020304" pitchFamily="18" charset="0"/>
                  </a:rPr>
                  <a:t>𝑊</a:t>
                </a:r>
                <a:r>
                  <a:rPr lang="en-US" sz="1200" dirty="0" smtClean="0">
                    <a:solidFill>
                      <a:schemeClr val="tx1"/>
                    </a:solidFill>
                    <a:latin typeface="Times New Roman" panose="02020603050405020304" pitchFamily="18" charset="0"/>
                    <a:cs typeface="Times New Roman" panose="02020603050405020304" pitchFamily="18" charset="0"/>
                  </a:rPr>
                  <a:t>𝑢</a:t>
                </a:r>
                <a:r>
                  <a:rPr lang="en-US" dirty="0" smtClean="0">
                    <a:solidFill>
                      <a:schemeClr val="tx1"/>
                    </a:solidFill>
                    <a:latin typeface="Times New Roman" panose="02020603050405020304" pitchFamily="18" charset="0"/>
                    <a:cs typeface="Times New Roman" panose="02020603050405020304" pitchFamily="18" charset="0"/>
                  </a:rPr>
                  <a:t>𝐿</a:t>
                </a:r>
                <a:r>
                  <a:rPr lang="en-US" sz="1200" dirty="0" smtClean="0">
                    <a:solidFill>
                      <a:schemeClr val="tx1"/>
                    </a:solidFill>
                    <a:latin typeface="Times New Roman" panose="02020603050405020304" pitchFamily="18" charset="0"/>
                    <a:cs typeface="Times New Roman" panose="02020603050405020304" pitchFamily="18" charset="0"/>
                  </a:rPr>
                  <a:t>𝑛</a:t>
                </a:r>
                <a:r>
                  <a:rPr lang="en-US" dirty="0" smtClean="0">
                    <a:solidFill>
                      <a:schemeClr val="tx1"/>
                    </a:solidFill>
                    <a:latin typeface="Times New Roman" panose="02020603050405020304" pitchFamily="18" charset="0"/>
                    <a:cs typeface="Times New Roman" panose="02020603050405020304" pitchFamily="18" charset="0"/>
                  </a:rPr>
                  <a:t>/2.</a:t>
                </a:r>
                <a:endParaRPr lang="en-US" dirty="0">
                  <a:solidFill>
                    <a:schemeClr val="tx1"/>
                  </a:solidFill>
                  <a:latin typeface="Times New Roman" panose="02020603050405020304" pitchFamily="18" charset="0"/>
                  <a:cs typeface="Times New Roman" panose="02020603050405020304" pitchFamily="18" charset="0"/>
                </a:endParaRPr>
              </a:p>
              <a:p>
                <a:pPr marL="0" indent="0">
                  <a:buClr>
                    <a:schemeClr val="tx1"/>
                  </a:buClr>
                  <a:buSzPct val="100000"/>
                  <a:buNone/>
                </a:pPr>
                <a:r>
                  <a:rPr lang="en-US" dirty="0">
                    <a:solidFill>
                      <a:schemeClr val="tx1"/>
                    </a:solidFill>
                    <a:latin typeface="Times New Roman" panose="02020603050405020304" pitchFamily="18" charset="0"/>
                    <a:cs typeface="Times New Roman" panose="02020603050405020304" pitchFamily="18" charset="0"/>
                  </a:rPr>
                  <a:t> 2</a:t>
                </a:r>
                <a:r>
                  <a:rPr lang="en-US" dirty="0" smtClean="0">
                    <a:solidFill>
                      <a:schemeClr val="tx1"/>
                    </a:solidFill>
                    <a:latin typeface="Times New Roman" panose="02020603050405020304" pitchFamily="18" charset="0"/>
                    <a:cs typeface="Times New Roman" panose="02020603050405020304" pitchFamily="18" charset="0"/>
                  </a:rPr>
                  <a:t>) </a:t>
                </a:r>
                <a:r>
                  <a:rPr lang="en-US" dirty="0">
                    <a:solidFill>
                      <a:schemeClr val="tx1"/>
                    </a:solidFill>
                    <a:latin typeface="Times New Roman" panose="02020603050405020304" pitchFamily="18" charset="0"/>
                    <a:cs typeface="Times New Roman" panose="02020603050405020304" pitchFamily="18" charset="0"/>
                  </a:rPr>
                  <a:t>V</a:t>
                </a:r>
                <a:r>
                  <a:rPr lang="en-US" sz="1200" dirty="0">
                    <a:solidFill>
                      <a:schemeClr val="tx1"/>
                    </a:solidFill>
                    <a:latin typeface="Times New Roman" panose="02020603050405020304" pitchFamily="18" charset="0"/>
                    <a:cs typeface="Times New Roman" panose="02020603050405020304" pitchFamily="18" charset="0"/>
                  </a:rPr>
                  <a:t>u</a:t>
                </a:r>
                <a:r>
                  <a:rPr lang="en-US" dirty="0" smtClean="0">
                    <a:solidFill>
                      <a:schemeClr val="tx1"/>
                    </a:solidFill>
                    <a:latin typeface="Times New Roman" panose="02020603050405020304" pitchFamily="18" charset="0"/>
                    <a:cs typeface="Times New Roman" panose="02020603050405020304" pitchFamily="18" charset="0"/>
                  </a:rPr>
                  <a:t>.</a:t>
                </a:r>
              </a:p>
              <a:p>
                <a:pPr marL="0" indent="0">
                  <a:buClr>
                    <a:schemeClr val="tx1"/>
                  </a:buClr>
                  <a:buSzPct val="100000"/>
                  <a:buNone/>
                </a:pPr>
                <a:r>
                  <a:rPr lang="en-US" dirty="0">
                    <a:solidFill>
                      <a:schemeClr val="tx1"/>
                    </a:solidFill>
                    <a:latin typeface="Times New Roman" panose="02020603050405020304" pitchFamily="18" charset="0"/>
                    <a:cs typeface="Times New Roman" panose="02020603050405020304" pitchFamily="18" charset="0"/>
                  </a:rPr>
                  <a:t>𝑀</a:t>
                </a:r>
                <a:r>
                  <a:rPr lang="en-US" sz="1200" dirty="0">
                    <a:solidFill>
                      <a:schemeClr val="tx1"/>
                    </a:solidFill>
                    <a:latin typeface="Times New Roman" panose="02020603050405020304" pitchFamily="18" charset="0"/>
                    <a:cs typeface="Times New Roman" panose="02020603050405020304" pitchFamily="18" charset="0"/>
                  </a:rPr>
                  <a:t>𝑝𝑟</a:t>
                </a:r>
                <a:r>
                  <a:rPr lang="en-US" sz="1200" dirty="0" smtClean="0">
                    <a:solidFill>
                      <a:schemeClr val="tx1"/>
                    </a:solidFill>
                    <a:latin typeface="Times New Roman" panose="02020603050405020304" pitchFamily="18" charset="0"/>
                    <a:cs typeface="Times New Roman" panose="02020603050405020304" pitchFamily="18" charset="0"/>
                  </a:rPr>
                  <a:t>1 </a:t>
                </a:r>
                <a:r>
                  <a:rPr lang="en-US" dirty="0" smtClean="0">
                    <a:solidFill>
                      <a:schemeClr val="tx1"/>
                    </a:solidFill>
                    <a:latin typeface="Times New Roman" panose="02020603050405020304" pitchFamily="18" charset="0"/>
                    <a:cs typeface="Times New Roman" panose="02020603050405020304" pitchFamily="18" charset="0"/>
                  </a:rPr>
                  <a:t>= 477 kN.m , 𝑀</a:t>
                </a:r>
                <a:r>
                  <a:rPr lang="en-US" sz="1200" dirty="0" smtClean="0">
                    <a:solidFill>
                      <a:schemeClr val="tx1"/>
                    </a:solidFill>
                    <a:latin typeface="Times New Roman" panose="02020603050405020304" pitchFamily="18" charset="0"/>
                    <a:cs typeface="Times New Roman" panose="02020603050405020304" pitchFamily="18" charset="0"/>
                  </a:rPr>
                  <a:t>𝑝𝑟2 </a:t>
                </a:r>
                <a:r>
                  <a:rPr lang="en-US" dirty="0">
                    <a:solidFill>
                      <a:schemeClr val="tx1"/>
                    </a:solidFill>
                    <a:latin typeface="Times New Roman" panose="02020603050405020304" pitchFamily="18" charset="0"/>
                    <a:cs typeface="Times New Roman" panose="02020603050405020304" pitchFamily="18" charset="0"/>
                  </a:rPr>
                  <a:t>= </a:t>
                </a:r>
                <a:r>
                  <a:rPr lang="en-US" dirty="0" smtClean="0">
                    <a:solidFill>
                      <a:schemeClr val="tx1"/>
                    </a:solidFill>
                    <a:latin typeface="Times New Roman" panose="02020603050405020304" pitchFamily="18" charset="0"/>
                    <a:cs typeface="Times New Roman" panose="02020603050405020304" pitchFamily="18" charset="0"/>
                  </a:rPr>
                  <a:t>314 kN.m ,V</a:t>
                </a:r>
                <a:r>
                  <a:rPr lang="en-US" sz="1200" dirty="0" smtClean="0">
                    <a:solidFill>
                      <a:schemeClr val="tx1"/>
                    </a:solidFill>
                    <a:latin typeface="Times New Roman" panose="02020603050405020304" pitchFamily="18" charset="0"/>
                    <a:cs typeface="Times New Roman" panose="02020603050405020304" pitchFamily="18" charset="0"/>
                  </a:rPr>
                  <a:t>g</a:t>
                </a:r>
                <a:r>
                  <a:rPr lang="en-US" dirty="0" smtClean="0">
                    <a:solidFill>
                      <a:schemeClr val="tx1"/>
                    </a:solidFill>
                    <a:latin typeface="Times New Roman" panose="02020603050405020304" pitchFamily="18" charset="0"/>
                    <a:cs typeface="Times New Roman" panose="02020603050405020304" pitchFamily="18" charset="0"/>
                  </a:rPr>
                  <a:t> = 67.8 </a:t>
                </a:r>
                <a:r>
                  <a:rPr lang="en-US" dirty="0" err="1" smtClean="0">
                    <a:solidFill>
                      <a:schemeClr val="tx1"/>
                    </a:solidFill>
                    <a:latin typeface="Times New Roman" panose="02020603050405020304" pitchFamily="18" charset="0"/>
                    <a:cs typeface="Times New Roman" panose="02020603050405020304" pitchFamily="18" charset="0"/>
                  </a:rPr>
                  <a:t>kN</a:t>
                </a:r>
                <a:endParaRPr lang="en-US" dirty="0" smtClean="0">
                  <a:solidFill>
                    <a:schemeClr val="tx1"/>
                  </a:solidFill>
                  <a:latin typeface="Times New Roman" panose="02020603050405020304" pitchFamily="18" charset="0"/>
                  <a:cs typeface="Times New Roman" panose="02020603050405020304" pitchFamily="18" charset="0"/>
                </a:endParaRPr>
              </a:p>
              <a:p>
                <a:pPr marL="0" indent="0">
                  <a:buClr>
                    <a:schemeClr val="tx1"/>
                  </a:buClr>
                  <a:buSzPct val="100000"/>
                  <a:buNone/>
                </a:pPr>
                <a:r>
                  <a:rPr lang="en-US" dirty="0" smtClean="0">
                    <a:solidFill>
                      <a:schemeClr val="tx1"/>
                    </a:solidFill>
                    <a:latin typeface="Times New Roman" panose="02020603050405020304" pitchFamily="18" charset="0"/>
                    <a:cs typeface="Times New Roman" panose="02020603050405020304" pitchFamily="18" charset="0"/>
                  </a:rPr>
                  <a:t>V</a:t>
                </a:r>
                <a:r>
                  <a:rPr lang="en-US" sz="1200" dirty="0" smtClean="0">
                    <a:solidFill>
                      <a:schemeClr val="tx1"/>
                    </a:solidFill>
                    <a:latin typeface="Times New Roman" panose="02020603050405020304" pitchFamily="18" charset="0"/>
                    <a:cs typeface="Times New Roman" panose="02020603050405020304" pitchFamily="18" charset="0"/>
                  </a:rPr>
                  <a:t>e</a:t>
                </a:r>
                <a:r>
                  <a:rPr lang="en-US" dirty="0" smtClean="0">
                    <a:solidFill>
                      <a:schemeClr val="tx1"/>
                    </a:solidFill>
                    <a:latin typeface="Times New Roman" panose="02020603050405020304" pitchFamily="18" charset="0"/>
                    <a:cs typeface="Times New Roman" panose="02020603050405020304" pitchFamily="18" charset="0"/>
                  </a:rPr>
                  <a:t> = 179.4 </a:t>
                </a:r>
                <a:r>
                  <a:rPr lang="en-US" dirty="0" err="1" smtClean="0">
                    <a:solidFill>
                      <a:schemeClr val="tx1"/>
                    </a:solidFill>
                    <a:latin typeface="Times New Roman" panose="02020603050405020304" pitchFamily="18" charset="0"/>
                    <a:cs typeface="Times New Roman" panose="02020603050405020304" pitchFamily="18" charset="0"/>
                  </a:rPr>
                  <a:t>kN</a:t>
                </a:r>
                <a:endParaRPr lang="en-US" dirty="0" smtClean="0">
                  <a:solidFill>
                    <a:schemeClr val="tx1"/>
                  </a:solidFill>
                  <a:latin typeface="Times New Roman" panose="02020603050405020304" pitchFamily="18" charset="0"/>
                  <a:cs typeface="Times New Roman" panose="02020603050405020304" pitchFamily="18" charset="0"/>
                </a:endParaRPr>
              </a:p>
              <a:p>
                <a:pPr marL="0" indent="0">
                  <a:buClr>
                    <a:schemeClr val="tx1"/>
                  </a:buClr>
                  <a:buSzPct val="100000"/>
                  <a:buNone/>
                </a:pPr>
                <a:r>
                  <a:rPr lang="en-US" dirty="0" smtClean="0">
                    <a:solidFill>
                      <a:schemeClr val="tx1"/>
                    </a:solidFill>
                    <a:latin typeface="Times New Roman" panose="02020603050405020304" pitchFamily="18" charset="0"/>
                    <a:cs typeface="Times New Roman" panose="02020603050405020304" pitchFamily="18" charset="0"/>
                  </a:rPr>
                  <a:t>V</a:t>
                </a:r>
                <a:r>
                  <a:rPr lang="en-US" sz="1200" dirty="0" smtClean="0">
                    <a:solidFill>
                      <a:schemeClr val="tx1"/>
                    </a:solidFill>
                    <a:latin typeface="Times New Roman" panose="02020603050405020304" pitchFamily="18" charset="0"/>
                    <a:cs typeface="Times New Roman" panose="02020603050405020304" pitchFamily="18" charset="0"/>
                  </a:rPr>
                  <a:t>u </a:t>
                </a:r>
                <a:r>
                  <a:rPr lang="en-US" dirty="0" smtClean="0">
                    <a:solidFill>
                      <a:schemeClr val="tx1"/>
                    </a:solidFill>
                    <a:latin typeface="Times New Roman" panose="02020603050405020304" pitchFamily="18" charset="0"/>
                    <a:cs typeface="Times New Roman" panose="02020603050405020304" pitchFamily="18" charset="0"/>
                  </a:rPr>
                  <a:t>= 80.4 </a:t>
                </a:r>
                <a:r>
                  <a:rPr lang="en-US" dirty="0" err="1" smtClean="0">
                    <a:solidFill>
                      <a:schemeClr val="tx1"/>
                    </a:solidFill>
                    <a:latin typeface="Times New Roman" panose="02020603050405020304" pitchFamily="18" charset="0"/>
                    <a:cs typeface="Times New Roman" panose="02020603050405020304" pitchFamily="18" charset="0"/>
                  </a:rPr>
                  <a:t>kN</a:t>
                </a:r>
                <a:r>
                  <a:rPr lang="en-US" dirty="0" smtClean="0">
                    <a:solidFill>
                      <a:schemeClr val="tx1"/>
                    </a:solidFill>
                    <a:latin typeface="Times New Roman" panose="02020603050405020304" pitchFamily="18" charset="0"/>
                    <a:cs typeface="Times New Roman" panose="02020603050405020304" pitchFamily="18" charset="0"/>
                  </a:rPr>
                  <a:t> .</a:t>
                </a:r>
              </a:p>
              <a:p>
                <a:pPr marL="0" indent="0">
                  <a:buClr>
                    <a:schemeClr val="tx1"/>
                  </a:buClr>
                  <a:buSzPct val="100000"/>
                  <a:buNone/>
                </a:pPr>
                <a:r>
                  <a:rPr lang="en-US" dirty="0" smtClean="0">
                    <a:solidFill>
                      <a:schemeClr val="tx1"/>
                    </a:solidFill>
                    <a:latin typeface="Times New Roman" panose="02020603050405020304" pitchFamily="18" charset="0"/>
                    <a:cs typeface="Times New Roman" panose="02020603050405020304" pitchFamily="18" charset="0"/>
                  </a:rPr>
                  <a:t> </a:t>
                </a:r>
                <a14:m>
                  <m:oMath xmlns:m="http://schemas.openxmlformats.org/officeDocument/2006/math">
                    <m:r>
                      <a:rPr lang="en-US" i="1">
                        <a:solidFill>
                          <a:schemeClr val="tx1"/>
                        </a:solidFill>
                        <a:latin typeface="Cambria Math"/>
                        <a:ea typeface="Cambria Math"/>
                        <a:cs typeface="Times New Roman" panose="02020603050405020304" pitchFamily="18" charset="0"/>
                      </a:rPr>
                      <m:t>→</m:t>
                    </m:r>
                  </m:oMath>
                </a14:m>
                <a:r>
                  <a:rPr lang="en-US" dirty="0" smtClean="0">
                    <a:solidFill>
                      <a:schemeClr val="tx1"/>
                    </a:solidFill>
                    <a:latin typeface="Times New Roman" panose="02020603050405020304" pitchFamily="18" charset="0"/>
                    <a:cs typeface="Times New Roman" panose="02020603050405020304" pitchFamily="18" charset="0"/>
                  </a:rPr>
                  <a:t> Design shear force = 179.4 </a:t>
                </a:r>
                <a:r>
                  <a:rPr lang="en-US" dirty="0" err="1" smtClean="0">
                    <a:solidFill>
                      <a:schemeClr val="tx1"/>
                    </a:solidFill>
                    <a:latin typeface="Times New Roman" panose="02020603050405020304" pitchFamily="18" charset="0"/>
                    <a:cs typeface="Times New Roman" panose="02020603050405020304" pitchFamily="18" charset="0"/>
                  </a:rPr>
                  <a:t>kN.</a:t>
                </a:r>
                <a:endParaRPr lang="en-US" dirty="0" smtClean="0">
                  <a:solidFill>
                    <a:schemeClr val="tx1"/>
                  </a:solidFill>
                  <a:latin typeface="Times New Roman" panose="02020603050405020304" pitchFamily="18" charset="0"/>
                  <a:cs typeface="Times New Roman" panose="02020603050405020304" pitchFamily="18" charset="0"/>
                </a:endParaRPr>
              </a:p>
              <a:p>
                <a:pPr marL="0" indent="0">
                  <a:buClr>
                    <a:schemeClr val="tx1"/>
                  </a:buClr>
                  <a:buSzPct val="100000"/>
                  <a:buNone/>
                </a:pPr>
                <a:r>
                  <a:rPr lang="en-US" dirty="0" err="1" smtClean="0">
                    <a:solidFill>
                      <a:schemeClr val="tx1"/>
                    </a:solidFill>
                    <a:latin typeface="Times New Roman" panose="02020603050405020304" pitchFamily="18" charset="0"/>
                    <a:cs typeface="Times New Roman" panose="02020603050405020304" pitchFamily="18" charset="0"/>
                  </a:rPr>
                  <a:t>V</a:t>
                </a:r>
                <a:r>
                  <a:rPr lang="en-US" sz="1200" dirty="0" err="1" smtClean="0">
                    <a:solidFill>
                      <a:schemeClr val="tx1"/>
                    </a:solidFill>
                    <a:latin typeface="Times New Roman" panose="02020603050405020304" pitchFamily="18" charset="0"/>
                    <a:cs typeface="Times New Roman" panose="02020603050405020304" pitchFamily="18" charset="0"/>
                  </a:rPr>
                  <a:t>c</a:t>
                </a:r>
                <a:r>
                  <a:rPr lang="en-US" dirty="0" smtClean="0">
                    <a:solidFill>
                      <a:schemeClr val="tx1"/>
                    </a:solidFill>
                    <a:latin typeface="Times New Roman" panose="02020603050405020304" pitchFamily="18" charset="0"/>
                    <a:cs typeface="Times New Roman" panose="02020603050405020304" pitchFamily="18" charset="0"/>
                  </a:rPr>
                  <a:t> </a:t>
                </a:r>
                <a:r>
                  <a:rPr lang="en-US" dirty="0">
                    <a:solidFill>
                      <a:schemeClr val="tx1"/>
                    </a:solidFill>
                    <a:latin typeface="Times New Roman" panose="02020603050405020304" pitchFamily="18" charset="0"/>
                    <a:cs typeface="Times New Roman" panose="02020603050405020304" pitchFamily="18" charset="0"/>
                  </a:rPr>
                  <a:t>= 0 and ØV</a:t>
                </a:r>
                <a:r>
                  <a:rPr lang="en-US" sz="1200" dirty="0">
                    <a:solidFill>
                      <a:schemeClr val="tx1"/>
                    </a:solidFill>
                    <a:latin typeface="Times New Roman" panose="02020603050405020304" pitchFamily="18" charset="0"/>
                    <a:cs typeface="Times New Roman" panose="02020603050405020304" pitchFamily="18" charset="0"/>
                  </a:rPr>
                  <a:t>s</a:t>
                </a:r>
                <a:r>
                  <a:rPr lang="en-US" dirty="0">
                    <a:solidFill>
                      <a:schemeClr val="tx1"/>
                    </a:solidFill>
                    <a:latin typeface="Times New Roman" panose="02020603050405020304" pitchFamily="18" charset="0"/>
                    <a:cs typeface="Times New Roman" panose="02020603050405020304" pitchFamily="18" charset="0"/>
                  </a:rPr>
                  <a:t> = 179.4 </a:t>
                </a:r>
                <a:r>
                  <a:rPr lang="en-US" dirty="0" err="1">
                    <a:solidFill>
                      <a:schemeClr val="tx1"/>
                    </a:solidFill>
                    <a:latin typeface="Times New Roman" panose="02020603050405020304" pitchFamily="18" charset="0"/>
                    <a:cs typeface="Times New Roman" panose="02020603050405020304" pitchFamily="18" charset="0"/>
                  </a:rPr>
                  <a:t>kN.</a:t>
                </a:r>
                <a:r>
                  <a:rPr lang="en-US" dirty="0">
                    <a:solidFill>
                      <a:schemeClr val="tx1"/>
                    </a:solidFill>
                    <a:latin typeface="Times New Roman" panose="02020603050405020304" pitchFamily="18" charset="0"/>
                    <a:cs typeface="Times New Roman" panose="02020603050405020304" pitchFamily="18" charset="0"/>
                  </a:rPr>
                  <a:t> </a:t>
                </a:r>
                <a:endParaRPr lang="en-US" dirty="0" smtClean="0">
                  <a:solidFill>
                    <a:schemeClr val="tx1"/>
                  </a:solidFill>
                  <a:latin typeface="Times New Roman" panose="02020603050405020304" pitchFamily="18" charset="0"/>
                  <a:cs typeface="Times New Roman" panose="02020603050405020304" pitchFamily="18" charset="0"/>
                </a:endParaRPr>
              </a:p>
              <a:p>
                <a:pPr marL="0" indent="0">
                  <a:buClr>
                    <a:schemeClr val="tx1"/>
                  </a:buClr>
                  <a:buSzPct val="100000"/>
                  <a:buNone/>
                </a:pPr>
                <a:r>
                  <a:rPr lang="en-US" dirty="0">
                    <a:solidFill>
                      <a:schemeClr val="tx1"/>
                    </a:solidFill>
                    <a:latin typeface="Times New Roman" panose="02020603050405020304" pitchFamily="18" charset="0"/>
                    <a:cs typeface="Times New Roman" panose="02020603050405020304" pitchFamily="18" charset="0"/>
                  </a:rPr>
                  <a:t>A</a:t>
                </a:r>
                <a:r>
                  <a:rPr lang="en-US" sz="1200" dirty="0">
                    <a:solidFill>
                      <a:schemeClr val="tx1"/>
                    </a:solidFill>
                    <a:latin typeface="Times New Roman" panose="02020603050405020304" pitchFamily="18" charset="0"/>
                    <a:cs typeface="Times New Roman" panose="02020603050405020304" pitchFamily="18" charset="0"/>
                  </a:rPr>
                  <a:t>v</a:t>
                </a:r>
                <a:r>
                  <a:rPr lang="en-US" dirty="0">
                    <a:solidFill>
                      <a:schemeClr val="tx1"/>
                    </a:solidFill>
                    <a:latin typeface="Times New Roman" panose="02020603050405020304" pitchFamily="18" charset="0"/>
                    <a:cs typeface="Times New Roman" panose="02020603050405020304" pitchFamily="18" charset="0"/>
                  </a:rPr>
                  <a:t>/S = </a:t>
                </a:r>
                <a:r>
                  <a:rPr lang="en-US" dirty="0" err="1" smtClean="0">
                    <a:solidFill>
                      <a:schemeClr val="tx1"/>
                    </a:solidFill>
                    <a:latin typeface="Times New Roman" panose="02020603050405020304" pitchFamily="18" charset="0"/>
                    <a:cs typeface="Times New Roman" panose="02020603050405020304" pitchFamily="18" charset="0"/>
                  </a:rPr>
                  <a:t>V</a:t>
                </a:r>
                <a:r>
                  <a:rPr lang="en-US" sz="1200" dirty="0" err="1" smtClean="0">
                    <a:solidFill>
                      <a:schemeClr val="tx1"/>
                    </a:solidFill>
                    <a:latin typeface="Times New Roman" panose="02020603050405020304" pitchFamily="18" charset="0"/>
                    <a:cs typeface="Times New Roman" panose="02020603050405020304" pitchFamily="18" charset="0"/>
                  </a:rPr>
                  <a:t>s</a:t>
                </a:r>
                <a:r>
                  <a:rPr lang="en-US" dirty="0" smtClean="0">
                    <a:solidFill>
                      <a:schemeClr val="tx1"/>
                    </a:solidFill>
                    <a:latin typeface="Times New Roman" panose="02020603050405020304" pitchFamily="18" charset="0"/>
                    <a:cs typeface="Times New Roman" panose="02020603050405020304" pitchFamily="18" charset="0"/>
                  </a:rPr>
                  <a:t>/</a:t>
                </a:r>
                <a:r>
                  <a:rPr lang="en-US" dirty="0" err="1" smtClean="0">
                    <a:solidFill>
                      <a:schemeClr val="tx1"/>
                    </a:solidFill>
                    <a:latin typeface="Times New Roman" panose="02020603050405020304" pitchFamily="18" charset="0"/>
                    <a:cs typeface="Times New Roman" panose="02020603050405020304" pitchFamily="18" charset="0"/>
                  </a:rPr>
                  <a:t>f</a:t>
                </a:r>
                <a:r>
                  <a:rPr lang="en-US" sz="1200" dirty="0" err="1" smtClean="0">
                    <a:solidFill>
                      <a:schemeClr val="tx1"/>
                    </a:solidFill>
                    <a:latin typeface="Times New Roman" panose="02020603050405020304" pitchFamily="18" charset="0"/>
                    <a:cs typeface="Times New Roman" panose="02020603050405020304" pitchFamily="18" charset="0"/>
                  </a:rPr>
                  <a:t>y</a:t>
                </a:r>
                <a:r>
                  <a:rPr lang="en-US" dirty="0" smtClean="0">
                    <a:solidFill>
                      <a:schemeClr val="tx1"/>
                    </a:solidFill>
                    <a:latin typeface="Times New Roman" panose="02020603050405020304" pitchFamily="18" charset="0"/>
                    <a:cs typeface="Times New Roman" panose="02020603050405020304" pitchFamily="18" charset="0"/>
                  </a:rPr>
                  <a:t> </a:t>
                </a:r>
                <a:r>
                  <a:rPr lang="en-US" dirty="0">
                    <a:solidFill>
                      <a:schemeClr val="tx1"/>
                    </a:solidFill>
                    <a:latin typeface="Times New Roman" panose="02020603050405020304" pitchFamily="18" charset="0"/>
                    <a:cs typeface="Times New Roman" panose="02020603050405020304" pitchFamily="18" charset="0"/>
                  </a:rPr>
                  <a:t>d = 179.4*103/ 0.75*(420*0.74) = 775 </a:t>
                </a:r>
                <a:r>
                  <a:rPr lang="en-US" dirty="0" smtClean="0">
                    <a:solidFill>
                      <a:schemeClr val="tx1"/>
                    </a:solidFill>
                    <a:latin typeface="Times New Roman" panose="02020603050405020304" pitchFamily="18" charset="0"/>
                    <a:cs typeface="Times New Roman" panose="02020603050405020304" pitchFamily="18" charset="0"/>
                  </a:rPr>
                  <a:t>mm2/m.</a:t>
                </a:r>
              </a:p>
              <a:p>
                <a:pPr marL="0" indent="0">
                  <a:buClr>
                    <a:schemeClr val="tx1"/>
                  </a:buClr>
                  <a:buSzPct val="100000"/>
                  <a:buNone/>
                </a:pPr>
                <a:r>
                  <a:rPr lang="en-US">
                    <a:solidFill>
                      <a:schemeClr val="tx1"/>
                    </a:solidFill>
                    <a:latin typeface="Times New Roman" panose="02020603050405020304" pitchFamily="18" charset="0"/>
                    <a:cs typeface="Times New Roman" panose="02020603050405020304" pitchFamily="18" charset="0"/>
                  </a:rPr>
                  <a:t>%Difference = 1.5</a:t>
                </a:r>
                <a:r>
                  <a:rPr lang="en-US" smtClean="0">
                    <a:solidFill>
                      <a:schemeClr val="tx1"/>
                    </a:solidFill>
                    <a:latin typeface="Times New Roman" panose="02020603050405020304" pitchFamily="18" charset="0"/>
                    <a:cs typeface="Times New Roman" panose="02020603050405020304" pitchFamily="18" charset="0"/>
                  </a:rPr>
                  <a:t>%.</a:t>
                </a:r>
                <a:endParaRPr lang="en-US" dirty="0" smtClean="0">
                  <a:solidFill>
                    <a:schemeClr val="tx1"/>
                  </a:solidFill>
                  <a:latin typeface="Times New Roman" panose="02020603050405020304" pitchFamily="18" charset="0"/>
                  <a:cs typeface="Times New Roman" panose="02020603050405020304" pitchFamily="18" charset="0"/>
                </a:endParaRPr>
              </a:p>
            </p:txBody>
          </p:sp>
        </mc:Choice>
        <mc:Fallback xmlns="">
          <p:sp>
            <p:nvSpPr>
              <p:cNvPr id="3" name="Subtitle 2"/>
              <p:cNvSpPr>
                <a:spLocks noGrp="1" noRot="1" noChangeAspect="1" noMove="1" noResize="1" noEditPoints="1" noAdjustHandles="1" noChangeArrowheads="1" noChangeShapeType="1" noTextEdit="1"/>
              </p:cNvSpPr>
              <p:nvPr>
                <p:ph idx="1"/>
              </p:nvPr>
            </p:nvSpPr>
            <p:spPr>
              <a:xfrm>
                <a:off x="677334" y="850006"/>
                <a:ext cx="8596668" cy="4908021"/>
              </a:xfrm>
              <a:blipFill rotWithShape="1">
                <a:blip r:embed="rId3"/>
                <a:stretch>
                  <a:fillRect l="-567" t="-620"/>
                </a:stretch>
              </a:blipFill>
            </p:spPr>
            <p:txBody>
              <a:bodyPr/>
              <a:lstStyle/>
              <a:p>
                <a:r>
                  <a:rPr lang="ar-SA">
                    <a:noFill/>
                  </a:rPr>
                  <a:t> </a:t>
                </a:r>
              </a:p>
            </p:txBody>
          </p:sp>
        </mc:Fallback>
      </mc:AlternateContent>
      <p:sp>
        <p:nvSpPr>
          <p:cNvPr id="4" name="Slide Number Placeholder 3"/>
          <p:cNvSpPr>
            <a:spLocks noGrp="1"/>
          </p:cNvSpPr>
          <p:nvPr>
            <p:ph type="sldNum" sz="quarter" idx="12"/>
          </p:nvPr>
        </p:nvSpPr>
        <p:spPr>
          <a:xfrm>
            <a:off x="10895981" y="6132684"/>
            <a:ext cx="683339" cy="365125"/>
          </a:xfrm>
        </p:spPr>
        <p:txBody>
          <a:bodyPr/>
          <a:lstStyle/>
          <a:p>
            <a:fld id="{D57F1E4F-1CFF-5643-939E-217C01CDF565}" type="slidenum">
              <a:rPr lang="en-US" sz="2800" smtClean="0">
                <a:solidFill>
                  <a:schemeClr val="tx1"/>
                </a:solidFill>
                <a:latin typeface="Times New Roman" panose="02020603050405020304" pitchFamily="18" charset="0"/>
                <a:cs typeface="Times New Roman" panose="02020603050405020304" pitchFamily="18" charset="0"/>
              </a:rPr>
              <a:pPr/>
              <a:t>17</a:t>
            </a:fld>
            <a:endParaRPr lang="en-US"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9960159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326265"/>
            <a:ext cx="8596668" cy="523741"/>
          </a:xfrm>
        </p:spPr>
        <p:txBody>
          <a:bodyPr/>
          <a:lstStyle/>
          <a:p>
            <a:r>
              <a:rPr lang="en-US" sz="2400" b="1" dirty="0" smtClean="0">
                <a:solidFill>
                  <a:schemeClr val="tx1"/>
                </a:solidFill>
                <a:latin typeface="Times New Roman" panose="02020603050405020304" pitchFamily="18" charset="0"/>
                <a:cs typeface="Times New Roman" panose="02020603050405020304" pitchFamily="18" charset="0"/>
              </a:rPr>
              <a:t>2. Design of Beams.</a:t>
            </a: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idx="1"/>
          </p:nvPr>
        </p:nvSpPr>
        <p:spPr>
          <a:xfrm>
            <a:off x="677334" y="850006"/>
            <a:ext cx="8596668" cy="4908021"/>
          </a:xfrm>
        </p:spPr>
        <p:txBody>
          <a:bodyPr>
            <a:noAutofit/>
          </a:bodyPr>
          <a:lstStyle/>
          <a:p>
            <a:pPr>
              <a:buClr>
                <a:schemeClr val="tx1"/>
              </a:buClr>
              <a:buSzPct val="100000"/>
              <a:buFontTx/>
              <a:buChar char="-"/>
            </a:pPr>
            <a:r>
              <a:rPr lang="en-US" b="1" dirty="0" smtClean="0">
                <a:solidFill>
                  <a:schemeClr val="tx1"/>
                </a:solidFill>
                <a:latin typeface="Times New Roman" panose="02020603050405020304" pitchFamily="18" charset="0"/>
                <a:cs typeface="Times New Roman" panose="02020603050405020304" pitchFamily="18" charset="0"/>
              </a:rPr>
              <a:t>Design.</a:t>
            </a:r>
          </a:p>
          <a:p>
            <a:pPr marL="0" indent="0">
              <a:buClr>
                <a:schemeClr val="tx1"/>
              </a:buClr>
              <a:buSzPct val="100000"/>
              <a:buNone/>
            </a:pPr>
            <a:r>
              <a:rPr lang="en-US" dirty="0" smtClean="0">
                <a:solidFill>
                  <a:schemeClr val="tx1"/>
                </a:solidFill>
                <a:latin typeface="Times New Roman" panose="02020603050405020304" pitchFamily="18" charset="0"/>
                <a:cs typeface="Times New Roman" panose="02020603050405020304" pitchFamily="18" charset="0"/>
              </a:rPr>
              <a:t>We have four models of this structure, so we take the maximum reinforcement for each beam. The following table shows longitudinal and shear reinforcement from all models for B1.</a:t>
            </a:r>
          </a:p>
          <a:p>
            <a:pPr marL="0" indent="0">
              <a:buClr>
                <a:schemeClr val="tx1"/>
              </a:buClr>
              <a:buSzPct val="100000"/>
              <a:buNone/>
            </a:pPr>
            <a:endParaRPr lang="en-US" dirty="0" smtClean="0">
              <a:solidFill>
                <a:schemeClr val="tx1"/>
              </a:solidFill>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a:xfrm>
            <a:off x="10895981" y="6132684"/>
            <a:ext cx="683339" cy="365125"/>
          </a:xfrm>
        </p:spPr>
        <p:txBody>
          <a:bodyPr/>
          <a:lstStyle/>
          <a:p>
            <a:fld id="{D57F1E4F-1CFF-5643-939E-217C01CDF565}" type="slidenum">
              <a:rPr lang="en-US" sz="2800" smtClean="0">
                <a:solidFill>
                  <a:schemeClr val="tx1"/>
                </a:solidFill>
                <a:latin typeface="Times New Roman" panose="02020603050405020304" pitchFamily="18" charset="0"/>
                <a:cs typeface="Times New Roman" panose="02020603050405020304" pitchFamily="18" charset="0"/>
              </a:rPr>
              <a:pPr/>
              <a:t>18</a:t>
            </a:fld>
            <a:endParaRPr lang="en-US" dirty="0">
              <a:solidFill>
                <a:schemeClr val="tx1"/>
              </a:solidFill>
              <a:latin typeface="Times New Roman" panose="02020603050405020304" pitchFamily="18" charset="0"/>
              <a:cs typeface="Times New Roman" panose="02020603050405020304" pitchFamily="18" charset="0"/>
            </a:endParaRPr>
          </a:p>
        </p:txBody>
      </p:sp>
      <p:pic>
        <p:nvPicPr>
          <p:cNvPr id="1026" name="Picture 2" descr="C:\Users\ASEM\Desktop\b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58364" y="1905000"/>
            <a:ext cx="6177451" cy="47588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5125030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326265"/>
            <a:ext cx="8596668" cy="523741"/>
          </a:xfrm>
        </p:spPr>
        <p:txBody>
          <a:bodyPr/>
          <a:lstStyle/>
          <a:p>
            <a:r>
              <a:rPr lang="en-US" sz="2400" b="1" dirty="0" smtClean="0">
                <a:solidFill>
                  <a:schemeClr val="tx1"/>
                </a:solidFill>
                <a:latin typeface="Times New Roman" panose="02020603050405020304" pitchFamily="18" charset="0"/>
                <a:cs typeface="Times New Roman" panose="02020603050405020304" pitchFamily="18" charset="0"/>
              </a:rPr>
              <a:t>2. Design of Beams.</a:t>
            </a: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idx="1"/>
          </p:nvPr>
        </p:nvSpPr>
        <p:spPr>
          <a:xfrm>
            <a:off x="677334" y="850006"/>
            <a:ext cx="8596668" cy="4908021"/>
          </a:xfrm>
        </p:spPr>
        <p:txBody>
          <a:bodyPr>
            <a:noAutofit/>
          </a:bodyPr>
          <a:lstStyle/>
          <a:p>
            <a:pPr>
              <a:buClr>
                <a:schemeClr val="tx1"/>
              </a:buClr>
              <a:buSzPct val="100000"/>
              <a:buFontTx/>
              <a:buChar char="-"/>
            </a:pPr>
            <a:r>
              <a:rPr lang="en-US" b="1" dirty="0" smtClean="0">
                <a:solidFill>
                  <a:schemeClr val="tx1"/>
                </a:solidFill>
                <a:latin typeface="Times New Roman" panose="02020603050405020304" pitchFamily="18" charset="0"/>
                <a:cs typeface="Times New Roman" panose="02020603050405020304" pitchFamily="18" charset="0"/>
              </a:rPr>
              <a:t>Design.</a:t>
            </a:r>
          </a:p>
          <a:p>
            <a:pPr marL="0" indent="0">
              <a:buClr>
                <a:schemeClr val="tx1"/>
              </a:buClr>
              <a:buSzPct val="100000"/>
              <a:buNone/>
            </a:pPr>
            <a:r>
              <a:rPr lang="en-US" dirty="0" smtClean="0">
                <a:solidFill>
                  <a:schemeClr val="tx1"/>
                </a:solidFill>
                <a:latin typeface="Times New Roman" panose="02020603050405020304" pitchFamily="18" charset="0"/>
                <a:cs typeface="Times New Roman" panose="02020603050405020304" pitchFamily="18" charset="0"/>
              </a:rPr>
              <a:t>The following table shows maximum longitudinal bars and stirrups spacing for B1.</a:t>
            </a:r>
          </a:p>
          <a:p>
            <a:pPr marL="0" indent="0">
              <a:buClr>
                <a:schemeClr val="tx1"/>
              </a:buClr>
              <a:buSzPct val="100000"/>
              <a:buNone/>
            </a:pPr>
            <a:endParaRPr lang="en-US" dirty="0" smtClean="0">
              <a:solidFill>
                <a:schemeClr val="tx1"/>
              </a:solidFill>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a:xfrm>
            <a:off x="10895981" y="6132684"/>
            <a:ext cx="683339" cy="365125"/>
          </a:xfrm>
        </p:spPr>
        <p:txBody>
          <a:bodyPr/>
          <a:lstStyle/>
          <a:p>
            <a:fld id="{D57F1E4F-1CFF-5643-939E-217C01CDF565}" type="slidenum">
              <a:rPr lang="en-US" sz="2800" smtClean="0">
                <a:solidFill>
                  <a:schemeClr val="tx1"/>
                </a:solidFill>
                <a:latin typeface="Times New Roman" panose="02020603050405020304" pitchFamily="18" charset="0"/>
                <a:cs typeface="Times New Roman" panose="02020603050405020304" pitchFamily="18" charset="0"/>
              </a:rPr>
              <a:pPr/>
              <a:t>19</a:t>
            </a:fld>
            <a:endParaRPr lang="en-US" dirty="0">
              <a:solidFill>
                <a:schemeClr val="tx1"/>
              </a:solidFill>
              <a:latin typeface="Times New Roman" panose="02020603050405020304" pitchFamily="18" charset="0"/>
              <a:cs typeface="Times New Roman" panose="02020603050405020304" pitchFamily="18" charset="0"/>
            </a:endParaRPr>
          </a:p>
        </p:txBody>
      </p:sp>
      <p:pic>
        <p:nvPicPr>
          <p:cNvPr id="2050" name="Picture 2" descr="C:\Users\ASEM\Desktop\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59126" y="2004646"/>
            <a:ext cx="7274337" cy="26142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5387251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idx="1"/>
          </p:nvPr>
        </p:nvSpPr>
        <p:spPr>
          <a:xfrm>
            <a:off x="677334" y="218941"/>
            <a:ext cx="8596668" cy="5539087"/>
          </a:xfrm>
        </p:spPr>
        <p:txBody>
          <a:bodyPr>
            <a:noAutofit/>
          </a:bodyPr>
          <a:lstStyle/>
          <a:p>
            <a:pPr marL="0" indent="0">
              <a:buClr>
                <a:schemeClr val="tx1"/>
              </a:buClr>
              <a:buNone/>
            </a:pPr>
            <a:r>
              <a:rPr lang="en-US" sz="2000" b="1" dirty="0">
                <a:solidFill>
                  <a:schemeClr val="tx1"/>
                </a:solidFill>
                <a:latin typeface="Times New Roman" panose="02020603050405020304" pitchFamily="18" charset="0"/>
                <a:cs typeface="Times New Roman" panose="02020603050405020304" pitchFamily="18" charset="0"/>
              </a:rPr>
              <a:t>Project I:</a:t>
            </a:r>
          </a:p>
          <a:p>
            <a:pPr>
              <a:buClr>
                <a:schemeClr val="tx1"/>
              </a:buClr>
              <a:buFont typeface="Wingdings" panose="05000000000000000000" pitchFamily="2" charset="2"/>
              <a:buChar char="v"/>
            </a:pPr>
            <a:r>
              <a:rPr lang="en-US" sz="2000" dirty="0">
                <a:solidFill>
                  <a:schemeClr val="tx1"/>
                </a:solidFill>
                <a:latin typeface="Times New Roman" panose="02020603050405020304" pitchFamily="18" charset="0"/>
                <a:cs typeface="Times New Roman" panose="02020603050405020304" pitchFamily="18" charset="0"/>
              </a:rPr>
              <a:t>Introduction: Project description, codes, materials, loads.</a:t>
            </a:r>
          </a:p>
          <a:p>
            <a:pPr>
              <a:buClr>
                <a:schemeClr val="tx1"/>
              </a:buClr>
              <a:buFont typeface="Wingdings" panose="05000000000000000000" pitchFamily="2" charset="2"/>
              <a:buChar char="v"/>
            </a:pPr>
            <a:r>
              <a:rPr lang="en-US" sz="2000" dirty="0">
                <a:solidFill>
                  <a:schemeClr val="tx1"/>
                </a:solidFill>
                <a:latin typeface="Times New Roman" panose="02020603050405020304" pitchFamily="18" charset="0"/>
                <a:cs typeface="Times New Roman" panose="02020603050405020304" pitchFamily="18" charset="0"/>
              </a:rPr>
              <a:t>Preliminary design: Slab, beams, columns, walls.</a:t>
            </a:r>
          </a:p>
          <a:p>
            <a:pPr>
              <a:buClr>
                <a:schemeClr val="tx1"/>
              </a:buClr>
              <a:buFont typeface="Wingdings" panose="05000000000000000000" pitchFamily="2" charset="2"/>
              <a:buChar char="v"/>
            </a:pPr>
            <a:r>
              <a:rPr lang="en-US" sz="2000" dirty="0">
                <a:solidFill>
                  <a:schemeClr val="tx1"/>
                </a:solidFill>
                <a:latin typeface="Times New Roman" panose="02020603050405020304" pitchFamily="18" charset="0"/>
                <a:cs typeface="Times New Roman" panose="02020603050405020304" pitchFamily="18" charset="0"/>
              </a:rPr>
              <a:t> 3D modeling: 3D models, evaluation, verifications.</a:t>
            </a:r>
          </a:p>
          <a:p>
            <a:pPr>
              <a:buClr>
                <a:schemeClr val="tx1"/>
              </a:buClr>
              <a:buFont typeface="Wingdings" panose="05000000000000000000" pitchFamily="2" charset="2"/>
              <a:buChar char="v"/>
            </a:pPr>
            <a:endParaRPr lang="en-US" sz="2000" dirty="0">
              <a:solidFill>
                <a:schemeClr val="tx1"/>
              </a:solidFill>
              <a:latin typeface="Times New Roman" panose="02020603050405020304" pitchFamily="18" charset="0"/>
              <a:cs typeface="Times New Roman" panose="02020603050405020304" pitchFamily="18" charset="0"/>
            </a:endParaRPr>
          </a:p>
          <a:p>
            <a:pPr marL="0" indent="0">
              <a:buClr>
                <a:schemeClr val="tx1"/>
              </a:buClr>
              <a:buNone/>
            </a:pPr>
            <a:r>
              <a:rPr lang="en-US" sz="2000" b="1" dirty="0">
                <a:solidFill>
                  <a:schemeClr val="tx1"/>
                </a:solidFill>
                <a:latin typeface="Times New Roman" panose="02020603050405020304" pitchFamily="18" charset="0"/>
                <a:cs typeface="Times New Roman" panose="02020603050405020304" pitchFamily="18" charset="0"/>
              </a:rPr>
              <a:t>Project II:</a:t>
            </a:r>
          </a:p>
          <a:p>
            <a:pPr>
              <a:buClr>
                <a:schemeClr val="tx1"/>
              </a:buClr>
              <a:buFont typeface="Wingdings" panose="05000000000000000000" pitchFamily="2" charset="2"/>
              <a:buChar char="v"/>
            </a:pPr>
            <a:r>
              <a:rPr lang="en-US" sz="2000" dirty="0">
                <a:solidFill>
                  <a:schemeClr val="tx1"/>
                </a:solidFill>
                <a:latin typeface="Times New Roman" panose="02020603050405020304" pitchFamily="18" charset="0"/>
                <a:cs typeface="Times New Roman" panose="02020603050405020304" pitchFamily="18" charset="0"/>
              </a:rPr>
              <a:t>Design: Slab, beams, columns, </a:t>
            </a:r>
            <a:r>
              <a:rPr lang="en-US" sz="2000" dirty="0" smtClean="0">
                <a:solidFill>
                  <a:schemeClr val="tx1"/>
                </a:solidFill>
                <a:latin typeface="Times New Roman" panose="02020603050405020304" pitchFamily="18" charset="0"/>
                <a:cs typeface="Times New Roman" panose="02020603050405020304" pitchFamily="18" charset="0"/>
              </a:rPr>
              <a:t>walls, Foundation.</a:t>
            </a:r>
          </a:p>
          <a:p>
            <a:pPr>
              <a:buClr>
                <a:schemeClr val="tx1"/>
              </a:buClr>
              <a:buFont typeface="Wingdings" panose="05000000000000000000" pitchFamily="2" charset="2"/>
              <a:buChar char="v"/>
            </a:pPr>
            <a:r>
              <a:rPr lang="en-US" sz="2000" dirty="0" smtClean="0">
                <a:solidFill>
                  <a:schemeClr val="tx1"/>
                </a:solidFill>
                <a:latin typeface="Times New Roman" panose="02020603050405020304" pitchFamily="18" charset="0"/>
                <a:cs typeface="Times New Roman" panose="02020603050405020304" pitchFamily="18" charset="0"/>
              </a:rPr>
              <a:t>Drawings: Fully detailed drawings.</a:t>
            </a:r>
            <a:endParaRPr lang="en-US" sz="2000" dirty="0">
              <a:solidFill>
                <a:schemeClr val="tx1"/>
              </a:solidFill>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a:xfrm>
            <a:off x="10895981" y="6132684"/>
            <a:ext cx="683339" cy="365125"/>
          </a:xfrm>
        </p:spPr>
        <p:txBody>
          <a:bodyPr/>
          <a:lstStyle/>
          <a:p>
            <a:fld id="{D57F1E4F-1CFF-5643-939E-217C01CDF565}" type="slidenum">
              <a:rPr lang="en-US" sz="2800" smtClean="0">
                <a:solidFill>
                  <a:schemeClr val="tx1"/>
                </a:solidFill>
                <a:latin typeface="Times New Roman" panose="02020603050405020304" pitchFamily="18" charset="0"/>
                <a:cs typeface="Times New Roman" panose="02020603050405020304" pitchFamily="18" charset="0"/>
              </a:rPr>
              <a:pPr/>
              <a:t>2</a:t>
            </a:fld>
            <a:endParaRPr lang="en-US"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7667471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326265"/>
            <a:ext cx="8596668" cy="523741"/>
          </a:xfrm>
        </p:spPr>
        <p:txBody>
          <a:bodyPr/>
          <a:lstStyle/>
          <a:p>
            <a:r>
              <a:rPr lang="en-US" sz="2400" b="1" dirty="0" smtClean="0">
                <a:solidFill>
                  <a:schemeClr val="tx1"/>
                </a:solidFill>
                <a:latin typeface="Times New Roman" panose="02020603050405020304" pitchFamily="18" charset="0"/>
                <a:cs typeface="Times New Roman" panose="02020603050405020304" pitchFamily="18" charset="0"/>
              </a:rPr>
              <a:t>2. Design of Beams.</a:t>
            </a: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idx="1"/>
          </p:nvPr>
        </p:nvSpPr>
        <p:spPr>
          <a:xfrm>
            <a:off x="677334" y="850006"/>
            <a:ext cx="8596668" cy="4908021"/>
          </a:xfrm>
        </p:spPr>
        <p:txBody>
          <a:bodyPr>
            <a:noAutofit/>
          </a:bodyPr>
          <a:lstStyle/>
          <a:p>
            <a:pPr>
              <a:buClr>
                <a:schemeClr val="tx1"/>
              </a:buClr>
              <a:buSzPct val="100000"/>
              <a:buFontTx/>
              <a:buChar char="-"/>
            </a:pPr>
            <a:r>
              <a:rPr lang="en-US" b="1" dirty="0" smtClean="0">
                <a:solidFill>
                  <a:schemeClr val="tx1"/>
                </a:solidFill>
                <a:latin typeface="Times New Roman" panose="02020603050405020304" pitchFamily="18" charset="0"/>
                <a:cs typeface="Times New Roman" panose="02020603050405020304" pitchFamily="18" charset="0"/>
              </a:rPr>
              <a:t>Design.</a:t>
            </a:r>
          </a:p>
          <a:p>
            <a:pPr marL="0" indent="0">
              <a:buClr>
                <a:schemeClr val="tx1"/>
              </a:buClr>
              <a:buSzPct val="100000"/>
              <a:buNone/>
            </a:pPr>
            <a:r>
              <a:rPr lang="en-US" dirty="0" smtClean="0">
                <a:solidFill>
                  <a:schemeClr val="tx1"/>
                </a:solidFill>
                <a:latin typeface="Times New Roman" panose="02020603050405020304" pitchFamily="18" charset="0"/>
                <a:cs typeface="Times New Roman" panose="02020603050405020304" pitchFamily="18" charset="0"/>
              </a:rPr>
              <a:t>The following figure shows detailed plan for B1 reinforcement and splicing.</a:t>
            </a:r>
          </a:p>
          <a:p>
            <a:pPr marL="0" indent="0">
              <a:buClr>
                <a:schemeClr val="tx1"/>
              </a:buClr>
              <a:buSzPct val="100000"/>
              <a:buNone/>
            </a:pPr>
            <a:endParaRPr lang="en-US" dirty="0" smtClean="0">
              <a:solidFill>
                <a:schemeClr val="tx1"/>
              </a:solidFill>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a:xfrm>
            <a:off x="10895981" y="6132684"/>
            <a:ext cx="683339" cy="365125"/>
          </a:xfrm>
        </p:spPr>
        <p:txBody>
          <a:bodyPr/>
          <a:lstStyle/>
          <a:p>
            <a:fld id="{D57F1E4F-1CFF-5643-939E-217C01CDF565}" type="slidenum">
              <a:rPr lang="en-US" sz="2800" smtClean="0">
                <a:solidFill>
                  <a:schemeClr val="tx1"/>
                </a:solidFill>
                <a:latin typeface="Times New Roman" panose="02020603050405020304" pitchFamily="18" charset="0"/>
                <a:cs typeface="Times New Roman" panose="02020603050405020304" pitchFamily="18" charset="0"/>
              </a:rPr>
              <a:pPr/>
              <a:t>20</a:t>
            </a:fld>
            <a:endParaRPr lang="en-US" dirty="0">
              <a:solidFill>
                <a:schemeClr val="tx1"/>
              </a:solidFill>
              <a:latin typeface="Times New Roman" panose="02020603050405020304" pitchFamily="18" charset="0"/>
              <a:cs typeface="Times New Roman" panose="02020603050405020304" pitchFamily="18" charset="0"/>
            </a:endParaRPr>
          </a:p>
        </p:txBody>
      </p:sp>
      <p:pic>
        <p:nvPicPr>
          <p:cNvPr id="3074" name="Picture 2" descr="C:\Users\ASEM\Desktop\3.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3529" y="2051538"/>
            <a:ext cx="8835979" cy="40313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9777301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326265"/>
            <a:ext cx="8596668" cy="523741"/>
          </a:xfrm>
        </p:spPr>
        <p:txBody>
          <a:bodyPr/>
          <a:lstStyle/>
          <a:p>
            <a:r>
              <a:rPr lang="en-US" sz="2400" b="1" dirty="0">
                <a:solidFill>
                  <a:schemeClr val="tx1"/>
                </a:solidFill>
                <a:latin typeface="Times New Roman" panose="02020603050405020304" pitchFamily="18" charset="0"/>
                <a:cs typeface="Times New Roman" panose="02020603050405020304" pitchFamily="18" charset="0"/>
              </a:rPr>
              <a:t>3</a:t>
            </a:r>
            <a:r>
              <a:rPr lang="en-US" sz="2400" b="1" dirty="0" smtClean="0">
                <a:solidFill>
                  <a:schemeClr val="tx1"/>
                </a:solidFill>
                <a:latin typeface="Times New Roman" panose="02020603050405020304" pitchFamily="18" charset="0"/>
                <a:cs typeface="Times New Roman" panose="02020603050405020304" pitchFamily="18" charset="0"/>
              </a:rPr>
              <a:t>. Design of Columns.</a:t>
            </a: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idx="1"/>
          </p:nvPr>
        </p:nvSpPr>
        <p:spPr>
          <a:xfrm>
            <a:off x="677334" y="850006"/>
            <a:ext cx="8596668" cy="4908021"/>
          </a:xfrm>
        </p:spPr>
        <p:txBody>
          <a:bodyPr>
            <a:noAutofit/>
          </a:bodyPr>
          <a:lstStyle/>
          <a:p>
            <a:pPr marL="0" indent="0">
              <a:buClr>
                <a:schemeClr val="tx1"/>
              </a:buClr>
              <a:buSzPct val="100000"/>
              <a:buNone/>
            </a:pPr>
            <a:r>
              <a:rPr lang="en-US" b="1" dirty="0">
                <a:solidFill>
                  <a:schemeClr val="tx1"/>
                </a:solidFill>
                <a:latin typeface="Times New Roman" panose="02020603050405020304" pitchFamily="18" charset="0"/>
                <a:cs typeface="Times New Roman" panose="02020603050405020304" pitchFamily="18" charset="0"/>
              </a:rPr>
              <a:t>- General Requirements.</a:t>
            </a:r>
          </a:p>
          <a:p>
            <a:pPr marL="0" indent="0">
              <a:buClr>
                <a:schemeClr val="tx1"/>
              </a:buClr>
              <a:buSzPct val="100000"/>
              <a:buFont typeface="Wingdings" pitchFamily="2" charset="2"/>
              <a:buChar char="Ø"/>
            </a:pPr>
            <a:r>
              <a:rPr lang="en-US" dirty="0" smtClean="0">
                <a:solidFill>
                  <a:schemeClr val="tx1"/>
                </a:solidFill>
                <a:latin typeface="Times New Roman" panose="02020603050405020304" pitchFamily="18" charset="0"/>
                <a:cs typeface="Times New Roman" panose="02020603050405020304" pitchFamily="18" charset="0"/>
              </a:rPr>
              <a:t> Dimensions limit: requirements on dimension for special columns .</a:t>
            </a:r>
          </a:p>
          <a:p>
            <a:pPr marL="0" indent="0">
              <a:buClr>
                <a:schemeClr val="tx1"/>
              </a:buClr>
              <a:buSzPct val="100000"/>
              <a:buNone/>
            </a:pPr>
            <a:r>
              <a:rPr lang="en-US" dirty="0" smtClean="0">
                <a:solidFill>
                  <a:schemeClr val="tx1">
                    <a:lumMod val="95000"/>
                    <a:lumOff val="5000"/>
                  </a:schemeClr>
                </a:solidFill>
                <a:latin typeface="Times New Roman" pitchFamily="18" charset="0"/>
                <a:cs typeface="Times New Roman" pitchFamily="18" charset="0"/>
              </a:rPr>
              <a:t>1) The shortest cross sectional dimension is at least 300 mm.</a:t>
            </a:r>
            <a:endParaRPr lang="en-GB" dirty="0" smtClean="0">
              <a:solidFill>
                <a:schemeClr val="tx1">
                  <a:lumMod val="95000"/>
                  <a:lumOff val="5000"/>
                </a:schemeClr>
              </a:solidFill>
              <a:latin typeface="Times New Roman" pitchFamily="18" charset="0"/>
              <a:cs typeface="Times New Roman" pitchFamily="18" charset="0"/>
            </a:endParaRPr>
          </a:p>
          <a:p>
            <a:pPr>
              <a:buNone/>
            </a:pPr>
            <a:r>
              <a:rPr lang="en-US" sz="1600" dirty="0" smtClean="0">
                <a:solidFill>
                  <a:schemeClr val="tx1">
                    <a:lumMod val="95000"/>
                    <a:lumOff val="5000"/>
                  </a:schemeClr>
                </a:solidFill>
                <a:latin typeface="Times New Roman" pitchFamily="18" charset="0"/>
                <a:cs typeface="Times New Roman" pitchFamily="18" charset="0"/>
              </a:rPr>
              <a:t>→Ok, since 500 mm is the shortest dimension.</a:t>
            </a:r>
            <a:endParaRPr lang="en-GB" sz="1600" dirty="0" smtClean="0">
              <a:solidFill>
                <a:schemeClr val="tx1">
                  <a:lumMod val="95000"/>
                  <a:lumOff val="5000"/>
                </a:schemeClr>
              </a:solidFill>
              <a:latin typeface="Times New Roman" pitchFamily="18" charset="0"/>
              <a:cs typeface="Times New Roman" pitchFamily="18" charset="0"/>
            </a:endParaRPr>
          </a:p>
          <a:p>
            <a:pPr>
              <a:buNone/>
            </a:pPr>
            <a:r>
              <a:rPr lang="en-US" dirty="0" smtClean="0">
                <a:solidFill>
                  <a:schemeClr val="tx1">
                    <a:lumMod val="95000"/>
                    <a:lumOff val="5000"/>
                  </a:schemeClr>
                </a:solidFill>
                <a:latin typeface="Times New Roman" pitchFamily="18" charset="0"/>
                <a:cs typeface="Times New Roman" pitchFamily="18" charset="0"/>
              </a:rPr>
              <a:t>2) The ratio of the shortest cross-sectional dimension to the perpendicular dimension shall be at least 0.4</a:t>
            </a:r>
            <a:endParaRPr lang="en-GB" dirty="0" smtClean="0">
              <a:solidFill>
                <a:schemeClr val="tx1">
                  <a:lumMod val="95000"/>
                  <a:lumOff val="5000"/>
                </a:schemeClr>
              </a:solidFill>
              <a:latin typeface="Times New Roman" pitchFamily="18" charset="0"/>
              <a:cs typeface="Times New Roman" pitchFamily="18" charset="0"/>
            </a:endParaRPr>
          </a:p>
          <a:p>
            <a:pPr>
              <a:buNone/>
            </a:pPr>
            <a:r>
              <a:rPr lang="en-US" sz="1600" dirty="0" smtClean="0">
                <a:solidFill>
                  <a:schemeClr val="tx1">
                    <a:lumMod val="95000"/>
                    <a:lumOff val="5000"/>
                  </a:schemeClr>
                </a:solidFill>
                <a:latin typeface="Times New Roman" pitchFamily="18" charset="0"/>
                <a:cs typeface="Times New Roman" pitchFamily="18" charset="0"/>
              </a:rPr>
              <a:t>→500\1000 = 0.50, ok.</a:t>
            </a:r>
          </a:p>
          <a:p>
            <a:pPr lvl="1">
              <a:buClr>
                <a:schemeClr val="tx1"/>
              </a:buClr>
              <a:buSzPct val="100000"/>
              <a:buFont typeface="Wingdings" pitchFamily="2" charset="2"/>
              <a:buChar char="Ø"/>
            </a:pPr>
            <a:r>
              <a:rPr lang="en-US" dirty="0" smtClean="0">
                <a:solidFill>
                  <a:schemeClr val="tx1"/>
                </a:solidFill>
                <a:latin typeface="Times New Roman" panose="02020603050405020304" pitchFamily="18" charset="0"/>
                <a:cs typeface="Times New Roman" panose="02020603050405020304" pitchFamily="18" charset="0"/>
              </a:rPr>
              <a:t> Maximum spacing of longitudinal bars: 150 mm to ensure confinement.</a:t>
            </a:r>
          </a:p>
          <a:p>
            <a:pPr lvl="1">
              <a:buClr>
                <a:schemeClr val="tx1"/>
              </a:buClr>
              <a:buSzPct val="100000"/>
              <a:buFont typeface="Wingdings" pitchFamily="2" charset="2"/>
              <a:buChar char="Ø"/>
            </a:pPr>
            <a:r>
              <a:rPr lang="en-US" dirty="0" smtClean="0">
                <a:solidFill>
                  <a:schemeClr val="tx1"/>
                </a:solidFill>
                <a:latin typeface="Times New Roman" panose="02020603050405020304" pitchFamily="18" charset="0"/>
                <a:cs typeface="Times New Roman" panose="02020603050405020304" pitchFamily="18" charset="0"/>
              </a:rPr>
              <a:t>Closed stirrups and hook requirements as beams.</a:t>
            </a:r>
          </a:p>
          <a:p>
            <a:pPr lvl="1">
              <a:buClr>
                <a:schemeClr val="tx1"/>
              </a:buClr>
              <a:buSzPct val="100000"/>
              <a:buFont typeface="Wingdings" pitchFamily="2" charset="2"/>
              <a:buChar char="Ø"/>
            </a:pPr>
            <a:r>
              <a:rPr lang="en-US" dirty="0" smtClean="0">
                <a:solidFill>
                  <a:schemeClr val="tx1"/>
                </a:solidFill>
                <a:latin typeface="Times New Roman" panose="02020603050405020304" pitchFamily="18" charset="0"/>
                <a:cs typeface="Times New Roman" panose="02020603050405020304" pitchFamily="18" charset="0"/>
              </a:rPr>
              <a:t>Cross ties used in columns</a:t>
            </a:r>
          </a:p>
          <a:p>
            <a:pPr lvl="1">
              <a:buClr>
                <a:schemeClr val="tx1"/>
              </a:buClr>
              <a:buSzPct val="100000"/>
              <a:buFont typeface="Wingdings" pitchFamily="2" charset="2"/>
              <a:buChar char="Ø"/>
            </a:pPr>
            <a:r>
              <a:rPr lang="en-US" dirty="0" smtClean="0">
                <a:solidFill>
                  <a:schemeClr val="tx1"/>
                </a:solidFill>
                <a:latin typeface="Times New Roman" panose="02020603050405020304" pitchFamily="18" charset="0"/>
                <a:cs typeface="Times New Roman" panose="02020603050405020304" pitchFamily="18" charset="0"/>
              </a:rPr>
              <a:t>Lap splicing used in tension: 1.3L</a:t>
            </a:r>
            <a:r>
              <a:rPr lang="en-US" sz="1100" dirty="0" smtClean="0">
                <a:solidFill>
                  <a:schemeClr val="tx1"/>
                </a:solidFill>
                <a:latin typeface="Times New Roman" panose="02020603050405020304" pitchFamily="18" charset="0"/>
                <a:cs typeface="Times New Roman" panose="02020603050405020304" pitchFamily="18" charset="0"/>
              </a:rPr>
              <a:t>dt .</a:t>
            </a:r>
            <a:endParaRPr lang="en-US" dirty="0" smtClean="0">
              <a:solidFill>
                <a:schemeClr val="tx1"/>
              </a:solidFill>
              <a:latin typeface="Times New Roman" panose="02020603050405020304" pitchFamily="18" charset="0"/>
              <a:cs typeface="Times New Roman" panose="02020603050405020304" pitchFamily="18" charset="0"/>
            </a:endParaRPr>
          </a:p>
          <a:p>
            <a:pPr lvl="1">
              <a:buClr>
                <a:schemeClr val="tx1"/>
              </a:buClr>
              <a:buSzPct val="100000"/>
              <a:buFont typeface="Wingdings" pitchFamily="2" charset="2"/>
              <a:buChar char="Ø"/>
            </a:pPr>
            <a:r>
              <a:rPr lang="en-US" dirty="0" smtClean="0">
                <a:solidFill>
                  <a:schemeClr val="tx1"/>
                </a:solidFill>
                <a:latin typeface="Times New Roman" panose="02020603050405020304" pitchFamily="18" charset="0"/>
                <a:cs typeface="Times New Roman" panose="02020603050405020304" pitchFamily="18" charset="0"/>
              </a:rPr>
              <a:t> Cover for columns = 40 mm.</a:t>
            </a:r>
          </a:p>
          <a:p>
            <a:pPr>
              <a:buNone/>
            </a:pPr>
            <a:endParaRPr lang="en-US" sz="1600" dirty="0" smtClean="0">
              <a:latin typeface="Times New Roman" pitchFamily="18" charset="0"/>
              <a:cs typeface="Times New Roman" pitchFamily="18" charset="0"/>
            </a:endParaRPr>
          </a:p>
          <a:p>
            <a:pPr>
              <a:buFont typeface="Wingdings" pitchFamily="2" charset="2"/>
              <a:buChar char="Ø"/>
            </a:pPr>
            <a:endParaRPr lang="en-GB" sz="1600" dirty="0" smtClean="0">
              <a:latin typeface="Times New Roman" pitchFamily="18" charset="0"/>
              <a:cs typeface="Times New Roman" pitchFamily="18" charset="0"/>
            </a:endParaRPr>
          </a:p>
          <a:p>
            <a:pPr marL="0" indent="0">
              <a:buClr>
                <a:schemeClr val="tx1"/>
              </a:buClr>
              <a:buSzPct val="100000"/>
              <a:buNone/>
            </a:pPr>
            <a:endParaRPr lang="en-US" dirty="0" smtClean="0">
              <a:solidFill>
                <a:schemeClr val="tx1"/>
              </a:solidFill>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a:xfrm>
            <a:off x="10895981" y="6132684"/>
            <a:ext cx="683339" cy="365125"/>
          </a:xfrm>
        </p:spPr>
        <p:txBody>
          <a:bodyPr/>
          <a:lstStyle/>
          <a:p>
            <a:fld id="{D57F1E4F-1CFF-5643-939E-217C01CDF565}" type="slidenum">
              <a:rPr lang="en-US" sz="2800" smtClean="0">
                <a:solidFill>
                  <a:schemeClr val="tx1"/>
                </a:solidFill>
                <a:latin typeface="Times New Roman" panose="02020603050405020304" pitchFamily="18" charset="0"/>
                <a:cs typeface="Times New Roman" panose="02020603050405020304" pitchFamily="18" charset="0"/>
              </a:rPr>
              <a:pPr/>
              <a:t>21</a:t>
            </a:fld>
            <a:endParaRPr lang="en-US" dirty="0">
              <a:solidFill>
                <a:schemeClr val="tx1"/>
              </a:solidFill>
              <a:latin typeface="Times New Roman" panose="02020603050405020304" pitchFamily="18" charset="0"/>
              <a:cs typeface="Times New Roman" panose="02020603050405020304" pitchFamily="18" charset="0"/>
            </a:endParaRPr>
          </a:p>
        </p:txBody>
      </p:sp>
      <p:pic>
        <p:nvPicPr>
          <p:cNvPr id="5" name="Picture 4"/>
          <p:cNvPicPr/>
          <p:nvPr/>
        </p:nvPicPr>
        <p:blipFill>
          <a:blip r:embed="rId3" cstate="print"/>
          <a:srcRect/>
          <a:stretch>
            <a:fillRect/>
          </a:stretch>
        </p:blipFill>
        <p:spPr bwMode="auto">
          <a:xfrm>
            <a:off x="6178062" y="3880339"/>
            <a:ext cx="3856892" cy="2977662"/>
          </a:xfrm>
          <a:prstGeom prst="rect">
            <a:avLst/>
          </a:prstGeom>
          <a:noFill/>
          <a:ln w="9525">
            <a:noFill/>
            <a:miter lim="800000"/>
            <a:headEnd/>
            <a:tailEnd/>
          </a:ln>
        </p:spPr>
      </p:pic>
    </p:spTree>
    <p:extLst>
      <p:ext uri="{BB962C8B-B14F-4D97-AF65-F5344CB8AC3E}">
        <p14:creationId xmlns:p14="http://schemas.microsoft.com/office/powerpoint/2010/main" val="137029403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326265"/>
            <a:ext cx="8596668" cy="523741"/>
          </a:xfrm>
        </p:spPr>
        <p:txBody>
          <a:bodyPr/>
          <a:lstStyle/>
          <a:p>
            <a:r>
              <a:rPr lang="en-US" sz="2400" b="1" dirty="0">
                <a:solidFill>
                  <a:schemeClr val="tx1"/>
                </a:solidFill>
                <a:latin typeface="Times New Roman" panose="02020603050405020304" pitchFamily="18" charset="0"/>
                <a:cs typeface="Times New Roman" panose="02020603050405020304" pitchFamily="18" charset="0"/>
              </a:rPr>
              <a:t>3</a:t>
            </a:r>
            <a:r>
              <a:rPr lang="en-US" sz="2400" b="1" dirty="0" smtClean="0">
                <a:solidFill>
                  <a:schemeClr val="tx1"/>
                </a:solidFill>
                <a:latin typeface="Times New Roman" panose="02020603050405020304" pitchFamily="18" charset="0"/>
                <a:cs typeface="Times New Roman" panose="02020603050405020304" pitchFamily="18" charset="0"/>
              </a:rPr>
              <a:t>. Design of Columns.</a:t>
            </a: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idx="1"/>
          </p:nvPr>
        </p:nvSpPr>
        <p:spPr>
          <a:xfrm>
            <a:off x="677334" y="850006"/>
            <a:ext cx="8596668" cy="4908021"/>
          </a:xfrm>
        </p:spPr>
        <p:txBody>
          <a:bodyPr>
            <a:noAutofit/>
          </a:bodyPr>
          <a:lstStyle/>
          <a:p>
            <a:pPr marL="0" indent="0">
              <a:buClr>
                <a:schemeClr val="tx1"/>
              </a:buClr>
              <a:buSzPct val="100000"/>
              <a:buNone/>
            </a:pPr>
            <a:r>
              <a:rPr lang="en-US" b="1" dirty="0">
                <a:solidFill>
                  <a:schemeClr val="tx1"/>
                </a:solidFill>
                <a:latin typeface="Times New Roman" panose="02020603050405020304" pitchFamily="18" charset="0"/>
                <a:cs typeface="Times New Roman" panose="02020603050405020304" pitchFamily="18" charset="0"/>
              </a:rPr>
              <a:t>- General Requirements.</a:t>
            </a:r>
          </a:p>
          <a:p>
            <a:pPr marL="0" indent="0">
              <a:buClr>
                <a:schemeClr val="tx1"/>
              </a:buClr>
              <a:buSzPct val="100000"/>
              <a:buFont typeface="Wingdings" pitchFamily="2" charset="2"/>
              <a:buChar char="Ø"/>
            </a:pPr>
            <a:r>
              <a:rPr lang="en-US" dirty="0" smtClean="0">
                <a:solidFill>
                  <a:schemeClr val="tx1"/>
                </a:solidFill>
                <a:latin typeface="Times New Roman" panose="02020603050405020304" pitchFamily="18" charset="0"/>
                <a:cs typeface="Times New Roman" panose="02020603050405020304" pitchFamily="18" charset="0"/>
              </a:rPr>
              <a:t> Spacing in the stirrups of  special columns shall be as in the figure</a:t>
            </a:r>
          </a:p>
          <a:p>
            <a:pPr marL="0" indent="0">
              <a:buClr>
                <a:schemeClr val="tx1"/>
              </a:buClr>
              <a:buSzPct val="100000"/>
              <a:buNone/>
            </a:pPr>
            <a:r>
              <a:rPr lang="en-US" dirty="0" smtClean="0">
                <a:solidFill>
                  <a:schemeClr val="tx1"/>
                </a:solidFill>
                <a:latin typeface="Times New Roman" panose="02020603050405020304" pitchFamily="18" charset="0"/>
                <a:cs typeface="Times New Roman" panose="02020603050405020304" pitchFamily="18" charset="0"/>
              </a:rPr>
              <a:t> </a:t>
            </a:r>
            <a:endParaRPr lang="en-US" sz="1600" dirty="0" smtClean="0">
              <a:latin typeface="Times New Roman" pitchFamily="18" charset="0"/>
              <a:cs typeface="Times New Roman" pitchFamily="18" charset="0"/>
            </a:endParaRPr>
          </a:p>
          <a:p>
            <a:pPr>
              <a:buNone/>
            </a:pPr>
            <a:endParaRPr lang="en-GB" sz="1600" dirty="0" smtClean="0">
              <a:latin typeface="Times New Roman" pitchFamily="18" charset="0"/>
              <a:cs typeface="Times New Roman" pitchFamily="18" charset="0"/>
            </a:endParaRPr>
          </a:p>
          <a:p>
            <a:pPr marL="0" indent="0">
              <a:buClr>
                <a:schemeClr val="tx1"/>
              </a:buClr>
              <a:buSzPct val="100000"/>
              <a:buNone/>
            </a:pPr>
            <a:r>
              <a:rPr lang="en-US" dirty="0" smtClean="0">
                <a:solidFill>
                  <a:schemeClr val="tx1"/>
                </a:solidFill>
                <a:latin typeface="Times New Roman" panose="02020603050405020304" pitchFamily="18" charset="0"/>
                <a:cs typeface="Times New Roman" panose="02020603050405020304" pitchFamily="18" charset="0"/>
              </a:rPr>
              <a:t>                                                               </a:t>
            </a:r>
          </a:p>
          <a:p>
            <a:pPr marL="0" indent="0">
              <a:buClr>
                <a:schemeClr val="tx1"/>
              </a:buClr>
              <a:buSzPct val="100000"/>
              <a:buNone/>
            </a:pPr>
            <a:endParaRPr lang="en-US" dirty="0" smtClean="0">
              <a:solidFill>
                <a:schemeClr val="tx1"/>
              </a:solidFill>
              <a:latin typeface="Times New Roman" panose="02020603050405020304" pitchFamily="18" charset="0"/>
              <a:cs typeface="Times New Roman" panose="02020603050405020304" pitchFamily="18" charset="0"/>
            </a:endParaRPr>
          </a:p>
          <a:p>
            <a:pPr marL="0" indent="0">
              <a:buClr>
                <a:schemeClr val="tx1"/>
              </a:buClr>
              <a:buSzPct val="100000"/>
              <a:buNone/>
            </a:pPr>
            <a:endParaRPr lang="en-US" dirty="0" smtClean="0">
              <a:solidFill>
                <a:schemeClr val="tx1"/>
              </a:solidFill>
              <a:latin typeface="Times New Roman" panose="02020603050405020304" pitchFamily="18" charset="0"/>
              <a:cs typeface="Times New Roman" panose="02020603050405020304" pitchFamily="18" charset="0"/>
            </a:endParaRPr>
          </a:p>
          <a:p>
            <a:pPr marL="0" indent="0">
              <a:buClr>
                <a:schemeClr val="tx1"/>
              </a:buClr>
              <a:buSzPct val="100000"/>
              <a:buNone/>
            </a:pPr>
            <a:endParaRPr lang="en-US" dirty="0" smtClean="0">
              <a:solidFill>
                <a:schemeClr val="tx1"/>
              </a:solidFill>
              <a:latin typeface="Times New Roman" panose="02020603050405020304" pitchFamily="18" charset="0"/>
              <a:cs typeface="Times New Roman" panose="02020603050405020304" pitchFamily="18" charset="0"/>
            </a:endParaRPr>
          </a:p>
          <a:p>
            <a:pPr marL="0" indent="0">
              <a:buClr>
                <a:schemeClr val="tx1"/>
              </a:buClr>
              <a:buSzPct val="100000"/>
              <a:buNone/>
            </a:pPr>
            <a:endParaRPr lang="en-US" dirty="0" smtClean="0">
              <a:solidFill>
                <a:schemeClr val="tx1"/>
              </a:solidFill>
              <a:latin typeface="Times New Roman" panose="02020603050405020304" pitchFamily="18" charset="0"/>
              <a:cs typeface="Times New Roman" panose="02020603050405020304" pitchFamily="18" charset="0"/>
            </a:endParaRPr>
          </a:p>
          <a:p>
            <a:pPr marL="0" indent="0">
              <a:buClr>
                <a:schemeClr val="tx1"/>
              </a:buClr>
              <a:buSzPct val="100000"/>
              <a:buNone/>
            </a:pPr>
            <a:endParaRPr lang="en-US" dirty="0" smtClean="0">
              <a:solidFill>
                <a:schemeClr val="tx1"/>
              </a:solidFill>
              <a:latin typeface="Times New Roman" panose="02020603050405020304" pitchFamily="18" charset="0"/>
              <a:cs typeface="Times New Roman" panose="02020603050405020304" pitchFamily="18" charset="0"/>
            </a:endParaRPr>
          </a:p>
          <a:p>
            <a:pPr marL="0" indent="0">
              <a:buClr>
                <a:schemeClr val="tx1"/>
              </a:buClr>
              <a:buSzPct val="100000"/>
              <a:buNone/>
            </a:pPr>
            <a:endParaRPr lang="en-US" dirty="0" smtClean="0">
              <a:solidFill>
                <a:schemeClr val="tx1"/>
              </a:solidFill>
              <a:latin typeface="Times New Roman" panose="02020603050405020304" pitchFamily="18" charset="0"/>
              <a:cs typeface="Times New Roman" panose="02020603050405020304" pitchFamily="18" charset="0"/>
            </a:endParaRPr>
          </a:p>
          <a:p>
            <a:pPr marL="0" indent="0">
              <a:buClr>
                <a:schemeClr val="tx1"/>
              </a:buClr>
              <a:buSzPct val="100000"/>
              <a:buNone/>
            </a:pPr>
            <a:r>
              <a:rPr lang="en-US" dirty="0" smtClean="0">
                <a:solidFill>
                  <a:schemeClr val="tx1"/>
                </a:solidFill>
                <a:latin typeface="Times New Roman" panose="02020603050405020304" pitchFamily="18" charset="0"/>
                <a:cs typeface="Times New Roman" panose="02020603050405020304" pitchFamily="18" charset="0"/>
              </a:rPr>
              <a:t>                                                                             </a:t>
            </a:r>
            <a:r>
              <a:rPr lang="en-US" dirty="0" err="1" smtClean="0">
                <a:solidFill>
                  <a:schemeClr val="tx1"/>
                </a:solidFill>
                <a:latin typeface="Times New Roman" panose="02020603050405020304" pitchFamily="18" charset="0"/>
                <a:cs typeface="Times New Roman" panose="02020603050405020304" pitchFamily="18" charset="0"/>
              </a:rPr>
              <a:t>ls</a:t>
            </a:r>
            <a:r>
              <a:rPr lang="en-US" dirty="0" smtClean="0">
                <a:solidFill>
                  <a:schemeClr val="tx1"/>
                </a:solidFill>
                <a:latin typeface="Times New Roman" panose="02020603050405020304" pitchFamily="18" charset="0"/>
                <a:cs typeface="Times New Roman" panose="02020603050405020304" pitchFamily="18" charset="0"/>
              </a:rPr>
              <a:t> = 1.3 </a:t>
            </a:r>
            <a:r>
              <a:rPr lang="en-US" dirty="0" err="1" smtClean="0">
                <a:solidFill>
                  <a:schemeClr val="tx1"/>
                </a:solidFill>
                <a:latin typeface="Times New Roman" panose="02020603050405020304" pitchFamily="18" charset="0"/>
                <a:cs typeface="Times New Roman" panose="02020603050405020304" pitchFamily="18" charset="0"/>
              </a:rPr>
              <a:t>L</a:t>
            </a:r>
            <a:r>
              <a:rPr lang="en-US" sz="1200" dirty="0" err="1" smtClean="0">
                <a:solidFill>
                  <a:schemeClr val="tx1"/>
                </a:solidFill>
                <a:latin typeface="Times New Roman" panose="02020603050405020304" pitchFamily="18" charset="0"/>
                <a:cs typeface="Times New Roman" panose="02020603050405020304" pitchFamily="18" charset="0"/>
              </a:rPr>
              <a:t>dt</a:t>
            </a:r>
            <a:endParaRPr lang="en-US" sz="1200" dirty="0" smtClean="0">
              <a:solidFill>
                <a:schemeClr val="tx1"/>
              </a:solidFill>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a:xfrm>
            <a:off x="10895981" y="6132684"/>
            <a:ext cx="683339" cy="365125"/>
          </a:xfrm>
        </p:spPr>
        <p:txBody>
          <a:bodyPr/>
          <a:lstStyle/>
          <a:p>
            <a:fld id="{D57F1E4F-1CFF-5643-939E-217C01CDF565}" type="slidenum">
              <a:rPr lang="en-US" sz="2800" smtClean="0">
                <a:solidFill>
                  <a:schemeClr val="tx1"/>
                </a:solidFill>
                <a:latin typeface="Times New Roman" panose="02020603050405020304" pitchFamily="18" charset="0"/>
                <a:cs typeface="Times New Roman" panose="02020603050405020304" pitchFamily="18" charset="0"/>
              </a:rPr>
              <a:pPr/>
              <a:t>22</a:t>
            </a:fld>
            <a:endParaRPr lang="en-US" dirty="0">
              <a:solidFill>
                <a:schemeClr val="tx1"/>
              </a:solidFill>
              <a:latin typeface="Times New Roman" panose="02020603050405020304" pitchFamily="18" charset="0"/>
              <a:cs typeface="Times New Roman" panose="02020603050405020304" pitchFamily="18" charset="0"/>
            </a:endParaRPr>
          </a:p>
        </p:txBody>
      </p:sp>
      <p:pic>
        <p:nvPicPr>
          <p:cNvPr id="6" name="Picture 5"/>
          <p:cNvPicPr/>
          <p:nvPr/>
        </p:nvPicPr>
        <p:blipFill>
          <a:blip r:embed="rId3" cstate="print"/>
          <a:srcRect/>
          <a:stretch>
            <a:fillRect/>
          </a:stretch>
        </p:blipFill>
        <p:spPr bwMode="auto">
          <a:xfrm>
            <a:off x="1269754" y="1978635"/>
            <a:ext cx="2716091" cy="4515950"/>
          </a:xfrm>
          <a:prstGeom prst="rect">
            <a:avLst/>
          </a:prstGeom>
          <a:noFill/>
          <a:ln w="9525">
            <a:noFill/>
            <a:miter lim="800000"/>
            <a:headEnd/>
            <a:tailEnd/>
          </a:ln>
        </p:spPr>
      </p:pic>
      <p:pic>
        <p:nvPicPr>
          <p:cNvPr id="2051" name="Picture 11"/>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5052646" y="2203938"/>
            <a:ext cx="3411415" cy="1040423"/>
          </a:xfrm>
          <a:prstGeom prst="rect">
            <a:avLst/>
          </a:prstGeom>
          <a:noFill/>
        </p:spPr>
      </p:pic>
      <p:pic>
        <p:nvPicPr>
          <p:cNvPr id="2050" name="Picture 12"/>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5040924" y="3294185"/>
            <a:ext cx="2696307" cy="869705"/>
          </a:xfrm>
          <a:prstGeom prst="rect">
            <a:avLst/>
          </a:prstGeom>
          <a:noFill/>
        </p:spPr>
      </p:pic>
      <p:pic>
        <p:nvPicPr>
          <p:cNvPr id="2049" name="Picture 13"/>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5146432" y="4175613"/>
            <a:ext cx="2614246" cy="877033"/>
          </a:xfrm>
          <a:prstGeom prst="rect">
            <a:avLst/>
          </a:prstGeom>
          <a:noFill/>
        </p:spPr>
      </p:pic>
      <p:sp>
        <p:nvSpPr>
          <p:cNvPr id="2052" name="Rectangle 4"/>
          <p:cNvSpPr>
            <a:spLocks noChangeArrowheads="1"/>
          </p:cNvSpPr>
          <p:nvPr/>
        </p:nvSpPr>
        <p:spPr bwMode="auto">
          <a:xfrm>
            <a:off x="0" y="0"/>
            <a:ext cx="12192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200" b="0" i="0" u="none" strike="noStrike" cap="none" normalizeH="0" baseline="0" smtClean="0">
                <a:ln>
                  <a:noFill/>
                </a:ln>
                <a:solidFill>
                  <a:schemeClr val="tx1"/>
                </a:solidFill>
                <a:effectLst/>
                <a:latin typeface="Times New Roman" pitchFamily="18" charset="0"/>
                <a:ea typeface="TimesNewRomanPS-BoldMT"/>
                <a:cs typeface="Times New Roman" pitchFamily="18" charset="0"/>
              </a:rPr>
              <a:t>Where,</a:t>
            </a:r>
            <a:endParaRPr kumimoji="0" lang="en-GB" sz="11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Arial" pitchFamily="34" charset="0"/>
              <a:cs typeface="Arial" pitchFamily="34" charset="0"/>
            </a:endParaRPr>
          </a:p>
        </p:txBody>
      </p:sp>
      <p:sp>
        <p:nvSpPr>
          <p:cNvPr id="2053" name="Rectangle 5"/>
          <p:cNvSpPr>
            <a:spLocks noChangeArrowheads="1"/>
          </p:cNvSpPr>
          <p:nvPr/>
        </p:nvSpPr>
        <p:spPr bwMode="auto">
          <a:xfrm>
            <a:off x="0" y="102870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54" name="Rectangle 6"/>
          <p:cNvSpPr>
            <a:spLocks noChangeArrowheads="1"/>
          </p:cNvSpPr>
          <p:nvPr/>
        </p:nvSpPr>
        <p:spPr bwMode="auto">
          <a:xfrm>
            <a:off x="0" y="1514475"/>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55" name="Rectangle 7"/>
          <p:cNvSpPr>
            <a:spLocks noChangeArrowheads="1"/>
          </p:cNvSpPr>
          <p:nvPr/>
        </p:nvSpPr>
        <p:spPr bwMode="auto">
          <a:xfrm>
            <a:off x="0" y="190500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137029403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326265"/>
            <a:ext cx="8596668" cy="523741"/>
          </a:xfrm>
        </p:spPr>
        <p:txBody>
          <a:bodyPr/>
          <a:lstStyle/>
          <a:p>
            <a:r>
              <a:rPr lang="en-US" sz="2400" b="1" dirty="0">
                <a:solidFill>
                  <a:schemeClr val="tx1"/>
                </a:solidFill>
                <a:latin typeface="Times New Roman" panose="02020603050405020304" pitchFamily="18" charset="0"/>
                <a:cs typeface="Times New Roman" panose="02020603050405020304" pitchFamily="18" charset="0"/>
              </a:rPr>
              <a:t>3</a:t>
            </a:r>
            <a:r>
              <a:rPr lang="en-US" sz="2400" b="1" dirty="0" smtClean="0">
                <a:solidFill>
                  <a:schemeClr val="tx1"/>
                </a:solidFill>
                <a:latin typeface="Times New Roman" panose="02020603050405020304" pitchFamily="18" charset="0"/>
                <a:cs typeface="Times New Roman" panose="02020603050405020304" pitchFamily="18" charset="0"/>
              </a:rPr>
              <a:t>. Design of Columns.</a:t>
            </a: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idx="1"/>
          </p:nvPr>
        </p:nvSpPr>
        <p:spPr>
          <a:xfrm>
            <a:off x="677334" y="850006"/>
            <a:ext cx="8596668" cy="4908021"/>
          </a:xfrm>
        </p:spPr>
        <p:txBody>
          <a:bodyPr>
            <a:noAutofit/>
          </a:bodyPr>
          <a:lstStyle/>
          <a:p>
            <a:pPr marL="0" indent="0">
              <a:buClr>
                <a:schemeClr val="tx1"/>
              </a:buClr>
              <a:buSzPct val="100000"/>
              <a:buNone/>
            </a:pPr>
            <a:r>
              <a:rPr lang="en-US" b="1" dirty="0">
                <a:solidFill>
                  <a:schemeClr val="tx1"/>
                </a:solidFill>
                <a:latin typeface="Times New Roman" panose="02020603050405020304" pitchFamily="18" charset="0"/>
                <a:cs typeface="Times New Roman" panose="02020603050405020304" pitchFamily="18" charset="0"/>
              </a:rPr>
              <a:t>- General Requirements.</a:t>
            </a:r>
          </a:p>
          <a:p>
            <a:pPr>
              <a:buFont typeface="Wingdings" pitchFamily="2" charset="2"/>
              <a:buChar char="Ø"/>
            </a:pPr>
            <a:r>
              <a:rPr lang="en-US" dirty="0" smtClean="0">
                <a:solidFill>
                  <a:schemeClr val="tx1">
                    <a:lumMod val="95000"/>
                    <a:lumOff val="5000"/>
                  </a:schemeClr>
                </a:solidFill>
                <a:latin typeface="Times New Roman" pitchFamily="18" charset="0"/>
                <a:cs typeface="Times New Roman" pitchFamily="18" charset="0"/>
              </a:rPr>
              <a:t> </a:t>
            </a:r>
            <a:r>
              <a:rPr lang="en-US" sz="1600" dirty="0" smtClean="0">
                <a:solidFill>
                  <a:schemeClr val="tx1">
                    <a:lumMod val="95000"/>
                    <a:lumOff val="5000"/>
                  </a:schemeClr>
                </a:solidFill>
                <a:latin typeface="Times New Roman" pitchFamily="18" charset="0"/>
                <a:cs typeface="Times New Roman" pitchFamily="18" charset="0"/>
              </a:rPr>
              <a:t>A requirement for special columns that specify a minimum flexural strength for columns is</a:t>
            </a:r>
            <a:endParaRPr lang="en-GB" sz="1600" dirty="0" smtClean="0">
              <a:solidFill>
                <a:schemeClr val="tx1">
                  <a:lumMod val="95000"/>
                  <a:lumOff val="5000"/>
                </a:schemeClr>
              </a:solidFill>
              <a:latin typeface="Times New Roman" pitchFamily="18" charset="0"/>
              <a:cs typeface="Times New Roman" pitchFamily="18" charset="0"/>
            </a:endParaRPr>
          </a:p>
          <a:p>
            <a:pPr algn="ctr" rtl="1">
              <a:buNone/>
            </a:pPr>
            <a:r>
              <a:rPr lang="en-US" sz="1600" b="1" dirty="0" err="1" smtClean="0">
                <a:solidFill>
                  <a:schemeClr val="tx1">
                    <a:lumMod val="95000"/>
                    <a:lumOff val="5000"/>
                  </a:schemeClr>
                </a:solidFill>
                <a:latin typeface="Times New Roman" pitchFamily="18" charset="0"/>
                <a:cs typeface="Times New Roman" pitchFamily="18" charset="0"/>
              </a:rPr>
              <a:t>ΣM</a:t>
            </a:r>
            <a:r>
              <a:rPr lang="en-US" sz="1600" b="1" baseline="-25000" dirty="0" err="1" smtClean="0">
                <a:solidFill>
                  <a:schemeClr val="tx1">
                    <a:lumMod val="95000"/>
                    <a:lumOff val="5000"/>
                  </a:schemeClr>
                </a:solidFill>
                <a:latin typeface="Times New Roman" pitchFamily="18" charset="0"/>
                <a:cs typeface="Times New Roman" pitchFamily="18" charset="0"/>
              </a:rPr>
              <a:t>nc</a:t>
            </a:r>
            <a:r>
              <a:rPr lang="en-US" sz="1600" b="1" dirty="0" smtClean="0">
                <a:solidFill>
                  <a:schemeClr val="tx1">
                    <a:lumMod val="95000"/>
                    <a:lumOff val="5000"/>
                  </a:schemeClr>
                </a:solidFill>
                <a:latin typeface="Times New Roman" pitchFamily="18" charset="0"/>
                <a:cs typeface="Times New Roman" pitchFamily="18" charset="0"/>
              </a:rPr>
              <a:t> ≥ (6/5)</a:t>
            </a:r>
            <a:r>
              <a:rPr lang="en-US" sz="1600" b="1" dirty="0" err="1" smtClean="0">
                <a:solidFill>
                  <a:schemeClr val="tx1">
                    <a:lumMod val="95000"/>
                    <a:lumOff val="5000"/>
                  </a:schemeClr>
                </a:solidFill>
                <a:latin typeface="Times New Roman" pitchFamily="18" charset="0"/>
                <a:cs typeface="Times New Roman" pitchFamily="18" charset="0"/>
              </a:rPr>
              <a:t>ΣM</a:t>
            </a:r>
            <a:r>
              <a:rPr lang="en-US" sz="1600" b="1" baseline="-25000" dirty="0" err="1" smtClean="0">
                <a:solidFill>
                  <a:schemeClr val="tx1">
                    <a:lumMod val="95000"/>
                    <a:lumOff val="5000"/>
                  </a:schemeClr>
                </a:solidFill>
                <a:latin typeface="Times New Roman" pitchFamily="18" charset="0"/>
                <a:cs typeface="Times New Roman" pitchFamily="18" charset="0"/>
              </a:rPr>
              <a:t>nb</a:t>
            </a:r>
            <a:endParaRPr lang="en-GB" sz="1600" b="1" dirty="0" smtClean="0">
              <a:solidFill>
                <a:schemeClr val="tx1">
                  <a:lumMod val="95000"/>
                  <a:lumOff val="5000"/>
                </a:schemeClr>
              </a:solidFill>
              <a:latin typeface="Times New Roman" pitchFamily="18" charset="0"/>
              <a:cs typeface="Times New Roman" pitchFamily="18" charset="0"/>
            </a:endParaRPr>
          </a:p>
          <a:p>
            <a:pPr rtl="1">
              <a:buNone/>
            </a:pPr>
            <a:r>
              <a:rPr lang="en-US" sz="1600" b="1" dirty="0" smtClean="0">
                <a:solidFill>
                  <a:schemeClr val="tx1">
                    <a:lumMod val="95000"/>
                    <a:lumOff val="5000"/>
                  </a:schemeClr>
                </a:solidFill>
                <a:latin typeface="Times New Roman" pitchFamily="18" charset="0"/>
                <a:cs typeface="Times New Roman" pitchFamily="18" charset="0"/>
              </a:rPr>
              <a:t>Where,</a:t>
            </a:r>
            <a:endParaRPr lang="en-GB" sz="1600" b="1" dirty="0" smtClean="0">
              <a:solidFill>
                <a:schemeClr val="tx1">
                  <a:lumMod val="95000"/>
                  <a:lumOff val="5000"/>
                </a:schemeClr>
              </a:solidFill>
              <a:latin typeface="Times New Roman" pitchFamily="18" charset="0"/>
              <a:cs typeface="Times New Roman" pitchFamily="18" charset="0"/>
            </a:endParaRPr>
          </a:p>
          <a:p>
            <a:pPr lvl="0">
              <a:buNone/>
            </a:pPr>
            <a:r>
              <a:rPr lang="en-US" sz="1600" dirty="0" err="1" smtClean="0">
                <a:solidFill>
                  <a:schemeClr val="tx1">
                    <a:lumMod val="95000"/>
                    <a:lumOff val="5000"/>
                  </a:schemeClr>
                </a:solidFill>
                <a:latin typeface="Times New Roman" pitchFamily="18" charset="0"/>
                <a:cs typeface="Times New Roman" pitchFamily="18" charset="0"/>
              </a:rPr>
              <a:t>ΣM</a:t>
            </a:r>
            <a:r>
              <a:rPr lang="en-US" sz="1600" baseline="-25000" dirty="0" err="1" smtClean="0">
                <a:solidFill>
                  <a:schemeClr val="tx1">
                    <a:lumMod val="95000"/>
                    <a:lumOff val="5000"/>
                  </a:schemeClr>
                </a:solidFill>
                <a:latin typeface="Times New Roman" pitchFamily="18" charset="0"/>
                <a:cs typeface="Times New Roman" pitchFamily="18" charset="0"/>
              </a:rPr>
              <a:t>nc</a:t>
            </a:r>
            <a:r>
              <a:rPr lang="en-US" sz="1600" dirty="0" smtClean="0">
                <a:solidFill>
                  <a:schemeClr val="tx1">
                    <a:lumMod val="95000"/>
                    <a:lumOff val="5000"/>
                  </a:schemeClr>
                </a:solidFill>
                <a:latin typeface="Times New Roman" pitchFamily="18" charset="0"/>
                <a:cs typeface="Times New Roman" pitchFamily="18" charset="0"/>
              </a:rPr>
              <a:t> is sum of nominal flexural strengths of columns framing into the joint, evaluated at the faces of the joint.</a:t>
            </a:r>
            <a:endParaRPr lang="en-GB" sz="1600" dirty="0" smtClean="0">
              <a:solidFill>
                <a:schemeClr val="tx1">
                  <a:lumMod val="95000"/>
                  <a:lumOff val="5000"/>
                </a:schemeClr>
              </a:solidFill>
              <a:latin typeface="Times New Roman" pitchFamily="18" charset="0"/>
              <a:cs typeface="Times New Roman" pitchFamily="18" charset="0"/>
            </a:endParaRPr>
          </a:p>
          <a:p>
            <a:pPr lvl="0">
              <a:buNone/>
            </a:pPr>
            <a:r>
              <a:rPr lang="en-US" sz="1600" dirty="0" err="1" smtClean="0">
                <a:solidFill>
                  <a:schemeClr val="tx1">
                    <a:lumMod val="95000"/>
                    <a:lumOff val="5000"/>
                  </a:schemeClr>
                </a:solidFill>
                <a:latin typeface="Times New Roman" pitchFamily="18" charset="0"/>
                <a:cs typeface="Times New Roman" pitchFamily="18" charset="0"/>
              </a:rPr>
              <a:t>ΣM</a:t>
            </a:r>
            <a:r>
              <a:rPr lang="en-US" sz="1600" baseline="-25000" dirty="0" err="1" smtClean="0">
                <a:solidFill>
                  <a:schemeClr val="tx1">
                    <a:lumMod val="95000"/>
                    <a:lumOff val="5000"/>
                  </a:schemeClr>
                </a:solidFill>
                <a:latin typeface="Times New Roman" pitchFamily="18" charset="0"/>
                <a:cs typeface="Times New Roman" pitchFamily="18" charset="0"/>
              </a:rPr>
              <a:t>nb</a:t>
            </a:r>
            <a:r>
              <a:rPr lang="en-US" sz="1600" dirty="0" smtClean="0">
                <a:solidFill>
                  <a:schemeClr val="tx1">
                    <a:lumMod val="95000"/>
                    <a:lumOff val="5000"/>
                  </a:schemeClr>
                </a:solidFill>
                <a:latin typeface="Times New Roman" pitchFamily="18" charset="0"/>
                <a:cs typeface="Times New Roman" pitchFamily="18" charset="0"/>
              </a:rPr>
              <a:t> is sum of nominal flexural strengths of the beams framing into the joint, evaluated at the faces of the joint.</a:t>
            </a:r>
            <a:endParaRPr lang="en-GB" sz="1600" dirty="0" smtClean="0">
              <a:solidFill>
                <a:schemeClr val="tx1">
                  <a:lumMod val="95000"/>
                  <a:lumOff val="5000"/>
                </a:schemeClr>
              </a:solidFill>
              <a:latin typeface="Times New Roman" pitchFamily="18" charset="0"/>
              <a:cs typeface="Times New Roman" pitchFamily="18" charset="0"/>
            </a:endParaRPr>
          </a:p>
          <a:p>
            <a:pPr lvl="0">
              <a:buNone/>
            </a:pPr>
            <a:r>
              <a:rPr lang="en-US" sz="1600" dirty="0" smtClean="0">
                <a:solidFill>
                  <a:schemeClr val="tx1">
                    <a:lumMod val="95000"/>
                    <a:lumOff val="5000"/>
                  </a:schemeClr>
                </a:solidFill>
                <a:latin typeface="Times New Roman" pitchFamily="18" charset="0"/>
                <a:cs typeface="Times New Roman" pitchFamily="18" charset="0"/>
              </a:rPr>
              <a:t>This requirement in order to achieve the concept of </a:t>
            </a:r>
            <a:r>
              <a:rPr lang="en-US" sz="1600" b="1" i="1" u="sng" dirty="0" smtClean="0">
                <a:solidFill>
                  <a:schemeClr val="tx1">
                    <a:lumMod val="95000"/>
                    <a:lumOff val="5000"/>
                  </a:schemeClr>
                </a:solidFill>
                <a:latin typeface="Times New Roman" pitchFamily="18" charset="0"/>
                <a:cs typeface="Times New Roman" pitchFamily="18" charset="0"/>
              </a:rPr>
              <a:t>weak beam strong column</a:t>
            </a:r>
            <a:r>
              <a:rPr lang="en-US" sz="1600" dirty="0" smtClean="0">
                <a:solidFill>
                  <a:schemeClr val="tx1">
                    <a:lumMod val="95000"/>
                    <a:lumOff val="5000"/>
                  </a:schemeClr>
                </a:solidFill>
                <a:latin typeface="Times New Roman" pitchFamily="18" charset="0"/>
                <a:cs typeface="Times New Roman" pitchFamily="18" charset="0"/>
              </a:rPr>
              <a:t> that is very essential in the earthquake engineering. See figure.</a:t>
            </a:r>
          </a:p>
          <a:p>
            <a:pPr>
              <a:buNone/>
            </a:pPr>
            <a:endParaRPr lang="en-GB" sz="1600" dirty="0" smtClean="0">
              <a:latin typeface="Times New Roman" pitchFamily="18" charset="0"/>
              <a:cs typeface="Times New Roman" pitchFamily="18" charset="0"/>
            </a:endParaRPr>
          </a:p>
          <a:p>
            <a:pPr marL="0" indent="0">
              <a:buClr>
                <a:schemeClr val="tx1"/>
              </a:buClr>
              <a:buSzPct val="100000"/>
              <a:buNone/>
            </a:pPr>
            <a:r>
              <a:rPr lang="en-US" dirty="0" smtClean="0">
                <a:solidFill>
                  <a:schemeClr val="tx1"/>
                </a:solidFill>
                <a:latin typeface="Times New Roman" panose="02020603050405020304" pitchFamily="18" charset="0"/>
                <a:cs typeface="Times New Roman" panose="02020603050405020304" pitchFamily="18" charset="0"/>
              </a:rPr>
              <a:t>                                                               </a:t>
            </a:r>
          </a:p>
          <a:p>
            <a:pPr marL="0" indent="0">
              <a:buClr>
                <a:schemeClr val="tx1"/>
              </a:buClr>
              <a:buSzPct val="100000"/>
              <a:buNone/>
            </a:pPr>
            <a:endParaRPr lang="en-US" dirty="0" smtClean="0">
              <a:solidFill>
                <a:schemeClr val="tx1"/>
              </a:solidFill>
              <a:latin typeface="Times New Roman" panose="02020603050405020304" pitchFamily="18" charset="0"/>
              <a:cs typeface="Times New Roman" panose="02020603050405020304" pitchFamily="18" charset="0"/>
            </a:endParaRPr>
          </a:p>
          <a:p>
            <a:pPr marL="0" indent="0">
              <a:buClr>
                <a:schemeClr val="tx1"/>
              </a:buClr>
              <a:buSzPct val="100000"/>
              <a:buNone/>
            </a:pPr>
            <a:endParaRPr lang="en-US" dirty="0" smtClean="0">
              <a:solidFill>
                <a:schemeClr val="tx1"/>
              </a:solidFill>
              <a:latin typeface="Times New Roman" panose="02020603050405020304" pitchFamily="18" charset="0"/>
              <a:cs typeface="Times New Roman" panose="02020603050405020304" pitchFamily="18" charset="0"/>
            </a:endParaRPr>
          </a:p>
          <a:p>
            <a:pPr marL="0" indent="0">
              <a:buClr>
                <a:schemeClr val="tx1"/>
              </a:buClr>
              <a:buSzPct val="100000"/>
              <a:buNone/>
            </a:pPr>
            <a:endParaRPr lang="en-US" dirty="0" smtClean="0">
              <a:solidFill>
                <a:schemeClr val="tx1"/>
              </a:solidFill>
              <a:latin typeface="Times New Roman" panose="02020603050405020304" pitchFamily="18" charset="0"/>
              <a:cs typeface="Times New Roman" panose="02020603050405020304" pitchFamily="18" charset="0"/>
            </a:endParaRPr>
          </a:p>
          <a:p>
            <a:pPr marL="0" indent="0">
              <a:buClr>
                <a:schemeClr val="tx1"/>
              </a:buClr>
              <a:buSzPct val="100000"/>
              <a:buNone/>
            </a:pPr>
            <a:endParaRPr lang="en-US" dirty="0" smtClean="0">
              <a:solidFill>
                <a:schemeClr val="tx1"/>
              </a:solidFill>
              <a:latin typeface="Times New Roman" panose="02020603050405020304" pitchFamily="18" charset="0"/>
              <a:cs typeface="Times New Roman" panose="02020603050405020304" pitchFamily="18" charset="0"/>
            </a:endParaRPr>
          </a:p>
          <a:p>
            <a:pPr marL="0" indent="0">
              <a:buClr>
                <a:schemeClr val="tx1"/>
              </a:buClr>
              <a:buSzPct val="100000"/>
              <a:buNone/>
            </a:pPr>
            <a:endParaRPr lang="en-US" dirty="0" smtClean="0">
              <a:solidFill>
                <a:schemeClr val="tx1"/>
              </a:solidFill>
              <a:latin typeface="Times New Roman" panose="02020603050405020304" pitchFamily="18" charset="0"/>
              <a:cs typeface="Times New Roman" panose="02020603050405020304" pitchFamily="18" charset="0"/>
            </a:endParaRPr>
          </a:p>
          <a:p>
            <a:pPr marL="0" indent="0">
              <a:buClr>
                <a:schemeClr val="tx1"/>
              </a:buClr>
              <a:buSzPct val="100000"/>
              <a:buNone/>
            </a:pPr>
            <a:endParaRPr lang="en-US" dirty="0" smtClean="0">
              <a:solidFill>
                <a:schemeClr val="tx1"/>
              </a:solidFill>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a:xfrm>
            <a:off x="10895981" y="6132684"/>
            <a:ext cx="683339" cy="365125"/>
          </a:xfrm>
        </p:spPr>
        <p:txBody>
          <a:bodyPr/>
          <a:lstStyle/>
          <a:p>
            <a:fld id="{D57F1E4F-1CFF-5643-939E-217C01CDF565}" type="slidenum">
              <a:rPr lang="en-US" sz="2800" smtClean="0">
                <a:solidFill>
                  <a:schemeClr val="tx1"/>
                </a:solidFill>
                <a:latin typeface="Times New Roman" panose="02020603050405020304" pitchFamily="18" charset="0"/>
                <a:cs typeface="Times New Roman" panose="02020603050405020304" pitchFamily="18" charset="0"/>
              </a:rPr>
              <a:pPr/>
              <a:t>23</a:t>
            </a:fld>
            <a:endParaRPr lang="en-US" dirty="0">
              <a:solidFill>
                <a:schemeClr val="tx1"/>
              </a:solidFill>
              <a:latin typeface="Times New Roman" panose="02020603050405020304" pitchFamily="18" charset="0"/>
              <a:cs typeface="Times New Roman" panose="02020603050405020304" pitchFamily="18" charset="0"/>
            </a:endParaRPr>
          </a:p>
        </p:txBody>
      </p:sp>
      <p:sp>
        <p:nvSpPr>
          <p:cNvPr id="2052" name="Rectangle 4"/>
          <p:cNvSpPr>
            <a:spLocks noChangeArrowheads="1"/>
          </p:cNvSpPr>
          <p:nvPr/>
        </p:nvSpPr>
        <p:spPr bwMode="auto">
          <a:xfrm>
            <a:off x="0" y="0"/>
            <a:ext cx="12192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200" b="0" i="0" u="none" strike="noStrike" cap="none" normalizeH="0" baseline="0" smtClean="0">
                <a:ln>
                  <a:noFill/>
                </a:ln>
                <a:solidFill>
                  <a:schemeClr val="tx1"/>
                </a:solidFill>
                <a:effectLst/>
                <a:latin typeface="Times New Roman" pitchFamily="18" charset="0"/>
                <a:ea typeface="TimesNewRomanPS-BoldMT"/>
                <a:cs typeface="Times New Roman" pitchFamily="18" charset="0"/>
              </a:rPr>
              <a:t>Where,</a:t>
            </a:r>
            <a:endParaRPr kumimoji="0" lang="en-GB" sz="11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Arial" pitchFamily="34" charset="0"/>
              <a:cs typeface="Arial" pitchFamily="34" charset="0"/>
            </a:endParaRPr>
          </a:p>
        </p:txBody>
      </p:sp>
      <p:sp>
        <p:nvSpPr>
          <p:cNvPr id="2053" name="Rectangle 5"/>
          <p:cNvSpPr>
            <a:spLocks noChangeArrowheads="1"/>
          </p:cNvSpPr>
          <p:nvPr/>
        </p:nvSpPr>
        <p:spPr bwMode="auto">
          <a:xfrm>
            <a:off x="0" y="102870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54" name="Rectangle 6"/>
          <p:cNvSpPr>
            <a:spLocks noChangeArrowheads="1"/>
          </p:cNvSpPr>
          <p:nvPr/>
        </p:nvSpPr>
        <p:spPr bwMode="auto">
          <a:xfrm>
            <a:off x="0" y="1514475"/>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55" name="Rectangle 7"/>
          <p:cNvSpPr>
            <a:spLocks noChangeArrowheads="1"/>
          </p:cNvSpPr>
          <p:nvPr/>
        </p:nvSpPr>
        <p:spPr bwMode="auto">
          <a:xfrm>
            <a:off x="0" y="190500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13" name="Picture 12"/>
          <p:cNvPicPr/>
          <p:nvPr/>
        </p:nvPicPr>
        <p:blipFill>
          <a:blip r:embed="rId3" cstate="print"/>
          <a:srcRect/>
          <a:stretch>
            <a:fillRect/>
          </a:stretch>
        </p:blipFill>
        <p:spPr bwMode="auto">
          <a:xfrm>
            <a:off x="3352800" y="4203456"/>
            <a:ext cx="3047999" cy="2038350"/>
          </a:xfrm>
          <a:prstGeom prst="rect">
            <a:avLst/>
          </a:prstGeom>
          <a:noFill/>
          <a:ln w="9525">
            <a:noFill/>
            <a:miter lim="800000"/>
            <a:headEnd/>
            <a:tailEnd/>
          </a:ln>
        </p:spPr>
      </p:pic>
    </p:spTree>
    <p:extLst>
      <p:ext uri="{BB962C8B-B14F-4D97-AF65-F5344CB8AC3E}">
        <p14:creationId xmlns:p14="http://schemas.microsoft.com/office/powerpoint/2010/main" val="137029403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326265"/>
            <a:ext cx="8596668" cy="523741"/>
          </a:xfrm>
        </p:spPr>
        <p:txBody>
          <a:bodyPr/>
          <a:lstStyle/>
          <a:p>
            <a:r>
              <a:rPr lang="en-US" sz="2400" b="1" dirty="0" smtClean="0">
                <a:solidFill>
                  <a:schemeClr val="tx1"/>
                </a:solidFill>
                <a:latin typeface="Times New Roman" panose="02020603050405020304" pitchFamily="18" charset="0"/>
                <a:cs typeface="Times New Roman" panose="02020603050405020304" pitchFamily="18" charset="0"/>
              </a:rPr>
              <a:t>3. Design of Columns.</a:t>
            </a: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idx="1"/>
          </p:nvPr>
        </p:nvSpPr>
        <p:spPr>
          <a:xfrm>
            <a:off x="677334" y="850006"/>
            <a:ext cx="8596668" cy="4908021"/>
          </a:xfrm>
        </p:spPr>
        <p:txBody>
          <a:bodyPr>
            <a:noAutofit/>
          </a:bodyPr>
          <a:lstStyle/>
          <a:p>
            <a:pPr marL="0" indent="0">
              <a:buClr>
                <a:schemeClr val="tx1"/>
              </a:buClr>
              <a:buSzPct val="100000"/>
              <a:buNone/>
            </a:pPr>
            <a:r>
              <a:rPr lang="en-US" b="1" dirty="0" smtClean="0">
                <a:solidFill>
                  <a:schemeClr val="tx1"/>
                </a:solidFill>
                <a:latin typeface="Times New Roman" panose="02020603050405020304" pitchFamily="18" charset="0"/>
                <a:cs typeface="Times New Roman" panose="02020603050405020304" pitchFamily="18" charset="0"/>
              </a:rPr>
              <a:t>- Verification </a:t>
            </a:r>
            <a:r>
              <a:rPr lang="en-US" b="1" dirty="0">
                <a:solidFill>
                  <a:schemeClr val="tx1"/>
                </a:solidFill>
                <a:latin typeface="Times New Roman" panose="02020603050405020304" pitchFamily="18" charset="0"/>
                <a:cs typeface="Times New Roman" panose="02020603050405020304" pitchFamily="18" charset="0"/>
              </a:rPr>
              <a:t>of Structural </a:t>
            </a:r>
            <a:r>
              <a:rPr lang="en-US" b="1" dirty="0" smtClean="0">
                <a:solidFill>
                  <a:schemeClr val="tx1"/>
                </a:solidFill>
                <a:latin typeface="Times New Roman" panose="02020603050405020304" pitchFamily="18" charset="0"/>
                <a:cs typeface="Times New Roman" panose="02020603050405020304" pitchFamily="18" charset="0"/>
              </a:rPr>
              <a:t>Design.</a:t>
            </a:r>
          </a:p>
          <a:p>
            <a:pPr marL="0" indent="0">
              <a:buClr>
                <a:schemeClr val="tx1"/>
              </a:buClr>
              <a:buSzPct val="100000"/>
              <a:buFont typeface="Wingdings" pitchFamily="2" charset="2"/>
              <a:buChar char="v"/>
            </a:pPr>
            <a:r>
              <a:rPr lang="en-US" dirty="0" smtClean="0">
                <a:solidFill>
                  <a:schemeClr val="tx1"/>
                </a:solidFill>
                <a:latin typeface="Times New Roman" panose="02020603050405020304" pitchFamily="18" charset="0"/>
                <a:cs typeface="Times New Roman" panose="02020603050405020304" pitchFamily="18" charset="0"/>
              </a:rPr>
              <a:t>Design verification for axial and flexural reinforcement</a:t>
            </a:r>
          </a:p>
          <a:p>
            <a:pPr marL="0" indent="0">
              <a:buClr>
                <a:schemeClr val="tx1"/>
              </a:buClr>
              <a:buSzPct val="100000"/>
              <a:buFont typeface="Wingdings" pitchFamily="2" charset="2"/>
              <a:buChar char="Ø"/>
            </a:pPr>
            <a:r>
              <a:rPr lang="en-US" dirty="0" smtClean="0">
                <a:solidFill>
                  <a:schemeClr val="tx1"/>
                </a:solidFill>
                <a:latin typeface="Times New Roman" panose="02020603050405020304" pitchFamily="18" charset="0"/>
                <a:cs typeface="Times New Roman" panose="02020603050405020304" pitchFamily="18" charset="0"/>
              </a:rPr>
              <a:t> </a:t>
            </a:r>
            <a:r>
              <a:rPr lang="en-US" sz="1600" dirty="0" smtClean="0">
                <a:solidFill>
                  <a:schemeClr val="tx1"/>
                </a:solidFill>
                <a:latin typeface="Times New Roman" panose="02020603050405020304" pitchFamily="18" charset="0"/>
                <a:cs typeface="Times New Roman" panose="02020603050405020304" pitchFamily="18" charset="0"/>
              </a:rPr>
              <a:t>Verification will be conducted on the column lies on the gridlines intersection 10L, at the first story.</a:t>
            </a:r>
          </a:p>
          <a:p>
            <a:pPr marL="0" indent="0">
              <a:buClr>
                <a:schemeClr val="tx1"/>
              </a:buClr>
              <a:buSzPct val="100000"/>
              <a:buFont typeface="Wingdings" pitchFamily="2" charset="2"/>
              <a:buChar char="Ø"/>
            </a:pPr>
            <a:r>
              <a:rPr lang="en-US" sz="1600" dirty="0" smtClean="0">
                <a:solidFill>
                  <a:schemeClr val="tx1"/>
                </a:solidFill>
                <a:latin typeface="Times New Roman" panose="02020603050405020304" pitchFamily="18" charset="0"/>
                <a:cs typeface="Times New Roman" panose="02020603050405020304" pitchFamily="18" charset="0"/>
              </a:rPr>
              <a:t> Dimensions: 0.50 m x 1.00 m </a:t>
            </a:r>
          </a:p>
          <a:p>
            <a:pPr marL="0" indent="0">
              <a:buClr>
                <a:schemeClr val="tx1"/>
              </a:buClr>
              <a:buSzPct val="100000"/>
              <a:buFont typeface="Wingdings" pitchFamily="2" charset="2"/>
              <a:buChar char="Ø"/>
            </a:pPr>
            <a:r>
              <a:rPr lang="en-US" sz="1600" dirty="0" smtClean="0">
                <a:solidFill>
                  <a:schemeClr val="tx1"/>
                </a:solidFill>
                <a:latin typeface="Times New Roman" panose="02020603050405020304" pitchFamily="18" charset="0"/>
                <a:cs typeface="Times New Roman" panose="02020603050405020304" pitchFamily="18" charset="0"/>
              </a:rPr>
              <a:t> Story height 3.40 m.</a:t>
            </a:r>
          </a:p>
          <a:p>
            <a:pPr marL="0" indent="0">
              <a:buClr>
                <a:schemeClr val="tx1"/>
              </a:buClr>
              <a:buSzPct val="100000"/>
              <a:buFont typeface="Wingdings" pitchFamily="2" charset="2"/>
              <a:buChar char="Ø"/>
            </a:pPr>
            <a:r>
              <a:rPr lang="en-US" sz="1600" dirty="0" smtClean="0">
                <a:solidFill>
                  <a:schemeClr val="tx1"/>
                </a:solidFill>
                <a:latin typeface="Times New Roman" panose="02020603050405020304" pitchFamily="18" charset="0"/>
                <a:cs typeface="Times New Roman" panose="02020603050405020304" pitchFamily="18" charset="0"/>
              </a:rPr>
              <a:t> Design load combination that controls the design is </a:t>
            </a:r>
            <a:r>
              <a:rPr lang="en-US" sz="1600" dirty="0" smtClean="0"/>
              <a:t>1.34D + 1.0L + 1.3EQ</a:t>
            </a:r>
            <a:r>
              <a:rPr lang="en-US" sz="1600" baseline="-25000" dirty="0" smtClean="0"/>
              <a:t>x</a:t>
            </a:r>
            <a:r>
              <a:rPr lang="en-US" sz="1600" dirty="0" smtClean="0"/>
              <a:t>, UDCon16 on ETABS. </a:t>
            </a:r>
            <a:r>
              <a:rPr lang="en-US" sz="1600" dirty="0" smtClean="0">
                <a:solidFill>
                  <a:schemeClr val="tx1"/>
                </a:solidFill>
                <a:latin typeface="Times New Roman" panose="02020603050405020304" pitchFamily="18" charset="0"/>
                <a:cs typeface="Times New Roman" panose="02020603050405020304" pitchFamily="18" charset="0"/>
              </a:rPr>
              <a:t> </a:t>
            </a:r>
          </a:p>
          <a:p>
            <a:pPr marL="0" indent="0">
              <a:buClr>
                <a:schemeClr val="tx1"/>
              </a:buClr>
              <a:buSzPct val="100000"/>
              <a:buFont typeface="Wingdings" pitchFamily="2" charset="2"/>
              <a:buChar char="Ø"/>
            </a:pPr>
            <a:r>
              <a:rPr lang="en-US" dirty="0" smtClean="0">
                <a:solidFill>
                  <a:schemeClr val="tx1"/>
                </a:solidFill>
                <a:latin typeface="Times New Roman" panose="02020603050405020304" pitchFamily="18" charset="0"/>
                <a:cs typeface="Times New Roman" panose="02020603050405020304" pitchFamily="18" charset="0"/>
              </a:rPr>
              <a:t> </a:t>
            </a:r>
            <a:r>
              <a:rPr lang="en-US" sz="1600" dirty="0" smtClean="0">
                <a:solidFill>
                  <a:schemeClr val="tx1"/>
                </a:solidFill>
                <a:latin typeface="Times New Roman" panose="02020603050405020304" pitchFamily="18" charset="0"/>
                <a:cs typeface="Times New Roman" panose="02020603050405020304" pitchFamily="18" charset="0"/>
              </a:rPr>
              <a:t>Slenderness of the column ignored</a:t>
            </a:r>
            <a:r>
              <a:rPr lang="en-US" sz="1600" b="1" dirty="0" smtClean="0">
                <a:solidFill>
                  <a:schemeClr val="tx1"/>
                </a:solidFill>
                <a:latin typeface="Times New Roman" panose="02020603050405020304" pitchFamily="18" charset="0"/>
                <a:cs typeface="Times New Roman" panose="02020603050405020304" pitchFamily="18" charset="0"/>
              </a:rPr>
              <a:t>;</a:t>
            </a:r>
            <a:r>
              <a:rPr lang="en-US" sz="1600" dirty="0" smtClean="0">
                <a:solidFill>
                  <a:schemeClr val="tx1"/>
                </a:solidFill>
                <a:latin typeface="Times New Roman" panose="02020603050405020304" pitchFamily="18" charset="0"/>
                <a:cs typeface="Times New Roman" panose="02020603050405020304" pitchFamily="18" charset="0"/>
              </a:rPr>
              <a:t> the column is short.</a:t>
            </a:r>
          </a:p>
          <a:p>
            <a:pPr marL="0" indent="0">
              <a:buClr>
                <a:schemeClr val="tx1"/>
              </a:buClr>
              <a:buSzPct val="100000"/>
              <a:buFont typeface="Wingdings" pitchFamily="2" charset="2"/>
              <a:buChar char="Ø"/>
            </a:pPr>
            <a:r>
              <a:rPr lang="en-US" sz="1600" dirty="0" smtClean="0">
                <a:solidFill>
                  <a:schemeClr val="tx1"/>
                </a:solidFill>
                <a:latin typeface="Times New Roman" panose="02020603050405020304" pitchFamily="18" charset="0"/>
                <a:cs typeface="Times New Roman" panose="02020603050405020304" pitchFamily="18" charset="0"/>
              </a:rPr>
              <a:t> forces on the column: axial (P), moment about the major axis (M3) and moment about the minor axis (M2).</a:t>
            </a:r>
          </a:p>
          <a:p>
            <a:pPr marL="0" indent="0">
              <a:buClr>
                <a:schemeClr val="tx1"/>
              </a:buClr>
              <a:buSzPct val="100000"/>
              <a:buFont typeface="Wingdings" pitchFamily="2" charset="2"/>
              <a:buChar char="Ø"/>
            </a:pPr>
            <a:r>
              <a:rPr lang="en-US" sz="1600" dirty="0" smtClean="0">
                <a:solidFill>
                  <a:schemeClr val="tx1"/>
                </a:solidFill>
                <a:latin typeface="Times New Roman" panose="02020603050405020304" pitchFamily="18" charset="0"/>
                <a:cs typeface="Times New Roman" panose="02020603050405020304" pitchFamily="18" charset="0"/>
              </a:rPr>
              <a:t> ETABS establishes </a:t>
            </a:r>
          </a:p>
          <a:p>
            <a:pPr marL="0" indent="0">
              <a:buClr>
                <a:schemeClr val="tx1"/>
              </a:buClr>
              <a:buSzPct val="100000"/>
              <a:buNone/>
            </a:pPr>
            <a:r>
              <a:rPr lang="en-US" sz="1600" dirty="0" smtClean="0">
                <a:solidFill>
                  <a:schemeClr val="tx1"/>
                </a:solidFill>
                <a:latin typeface="Times New Roman" panose="02020603050405020304" pitchFamily="18" charset="0"/>
                <a:cs typeface="Times New Roman" panose="02020603050405020304" pitchFamily="18" charset="0"/>
              </a:rPr>
              <a:t>interaction diagrams </a:t>
            </a:r>
          </a:p>
          <a:p>
            <a:pPr marL="0" indent="0">
              <a:buClr>
                <a:schemeClr val="tx1"/>
              </a:buClr>
              <a:buSzPct val="100000"/>
              <a:buNone/>
            </a:pPr>
            <a:r>
              <a:rPr lang="en-US" sz="1600" dirty="0" smtClean="0">
                <a:solidFill>
                  <a:schemeClr val="tx1"/>
                </a:solidFill>
                <a:latin typeface="Times New Roman" panose="02020603050405020304" pitchFamily="18" charset="0"/>
                <a:cs typeface="Times New Roman" panose="02020603050405020304" pitchFamily="18" charset="0"/>
              </a:rPr>
              <a:t>for the column as </a:t>
            </a:r>
          </a:p>
          <a:p>
            <a:pPr marL="0" indent="0">
              <a:buClr>
                <a:schemeClr val="tx1"/>
              </a:buClr>
              <a:buSzPct val="100000"/>
              <a:buNone/>
            </a:pPr>
            <a:r>
              <a:rPr lang="en-US" sz="1600" dirty="0" smtClean="0">
                <a:solidFill>
                  <a:schemeClr val="tx1"/>
                </a:solidFill>
                <a:latin typeface="Times New Roman" panose="02020603050405020304" pitchFamily="18" charset="0"/>
                <a:cs typeface="Times New Roman" panose="02020603050405020304" pitchFamily="18" charset="0"/>
              </a:rPr>
              <a:t>shown in the figure</a:t>
            </a:r>
          </a:p>
          <a:p>
            <a:pPr marL="0" indent="0">
              <a:buClr>
                <a:schemeClr val="tx1"/>
              </a:buClr>
              <a:buSzPct val="100000"/>
              <a:buFont typeface="Wingdings" pitchFamily="2" charset="2"/>
              <a:buChar char="Ø"/>
            </a:pPr>
            <a:endParaRPr lang="en-US" sz="1600" dirty="0" smtClean="0">
              <a:solidFill>
                <a:schemeClr val="tx1"/>
              </a:solidFill>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a:xfrm>
            <a:off x="10895981" y="6132684"/>
            <a:ext cx="683339" cy="365125"/>
          </a:xfrm>
        </p:spPr>
        <p:txBody>
          <a:bodyPr/>
          <a:lstStyle/>
          <a:p>
            <a:fld id="{D57F1E4F-1CFF-5643-939E-217C01CDF565}" type="slidenum">
              <a:rPr lang="en-US" sz="2800" smtClean="0">
                <a:solidFill>
                  <a:schemeClr val="tx1"/>
                </a:solidFill>
                <a:latin typeface="Times New Roman" panose="02020603050405020304" pitchFamily="18" charset="0"/>
                <a:cs typeface="Times New Roman" panose="02020603050405020304" pitchFamily="18" charset="0"/>
              </a:rPr>
              <a:pPr/>
              <a:t>24</a:t>
            </a:fld>
            <a:endParaRPr lang="en-US" dirty="0">
              <a:solidFill>
                <a:schemeClr val="tx1"/>
              </a:solidFill>
              <a:latin typeface="Times New Roman" panose="02020603050405020304" pitchFamily="18" charset="0"/>
              <a:cs typeface="Times New Roman" panose="02020603050405020304" pitchFamily="18" charset="0"/>
            </a:endParaRPr>
          </a:p>
        </p:txBody>
      </p:sp>
      <p:pic>
        <p:nvPicPr>
          <p:cNvPr id="5" name="Picture 4" descr="inter.PNG"/>
          <p:cNvPicPr/>
          <p:nvPr/>
        </p:nvPicPr>
        <p:blipFill>
          <a:blip r:embed="rId3" cstate="print">
            <a:extLst>
              <a:ext uri="{28A0092B-C50C-407E-A947-70E740481C1C}">
                <a14:useLocalDpi xmlns:a14="http://schemas.microsoft.com/office/drawing/2010/main" val="0"/>
              </a:ext>
            </a:extLst>
          </a:blip>
          <a:stretch>
            <a:fillRect/>
          </a:stretch>
        </p:blipFill>
        <p:spPr>
          <a:xfrm>
            <a:off x="3164133" y="3903785"/>
            <a:ext cx="6483960" cy="2954215"/>
          </a:xfrm>
          <a:prstGeom prst="rect">
            <a:avLst/>
          </a:prstGeom>
        </p:spPr>
      </p:pic>
    </p:spTree>
    <p:extLst>
      <p:ext uri="{BB962C8B-B14F-4D97-AF65-F5344CB8AC3E}">
        <p14:creationId xmlns:p14="http://schemas.microsoft.com/office/powerpoint/2010/main" val="114677074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326265"/>
            <a:ext cx="8596668" cy="523741"/>
          </a:xfrm>
        </p:spPr>
        <p:txBody>
          <a:bodyPr/>
          <a:lstStyle/>
          <a:p>
            <a:r>
              <a:rPr lang="en-US" sz="2400" b="1" dirty="0" smtClean="0">
                <a:solidFill>
                  <a:schemeClr val="tx1"/>
                </a:solidFill>
                <a:latin typeface="Times New Roman" panose="02020603050405020304" pitchFamily="18" charset="0"/>
                <a:cs typeface="Times New Roman" panose="02020603050405020304" pitchFamily="18" charset="0"/>
              </a:rPr>
              <a:t>3. Design of Columns.</a:t>
            </a: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idx="1"/>
          </p:nvPr>
        </p:nvSpPr>
        <p:spPr>
          <a:xfrm>
            <a:off x="677334" y="850006"/>
            <a:ext cx="8596668" cy="4908021"/>
          </a:xfrm>
        </p:spPr>
        <p:txBody>
          <a:bodyPr>
            <a:noAutofit/>
          </a:bodyPr>
          <a:lstStyle/>
          <a:p>
            <a:pPr marL="0" indent="0">
              <a:buClr>
                <a:schemeClr val="tx1"/>
              </a:buClr>
              <a:buSzPct val="100000"/>
              <a:buNone/>
            </a:pPr>
            <a:r>
              <a:rPr lang="en-US" b="1" dirty="0" smtClean="0">
                <a:solidFill>
                  <a:schemeClr val="tx1"/>
                </a:solidFill>
                <a:latin typeface="Times New Roman" panose="02020603050405020304" pitchFamily="18" charset="0"/>
                <a:cs typeface="Times New Roman" panose="02020603050405020304" pitchFamily="18" charset="0"/>
              </a:rPr>
              <a:t>- Verification </a:t>
            </a:r>
            <a:r>
              <a:rPr lang="en-US" b="1" dirty="0">
                <a:solidFill>
                  <a:schemeClr val="tx1"/>
                </a:solidFill>
                <a:latin typeface="Times New Roman" panose="02020603050405020304" pitchFamily="18" charset="0"/>
                <a:cs typeface="Times New Roman" panose="02020603050405020304" pitchFamily="18" charset="0"/>
              </a:rPr>
              <a:t>of Structural </a:t>
            </a:r>
            <a:r>
              <a:rPr lang="en-US" b="1" dirty="0" smtClean="0">
                <a:solidFill>
                  <a:schemeClr val="tx1"/>
                </a:solidFill>
                <a:latin typeface="Times New Roman" panose="02020603050405020304" pitchFamily="18" charset="0"/>
                <a:cs typeface="Times New Roman" panose="02020603050405020304" pitchFamily="18" charset="0"/>
              </a:rPr>
              <a:t>Design.</a:t>
            </a:r>
          </a:p>
          <a:p>
            <a:pPr marL="0" indent="0">
              <a:buClr>
                <a:schemeClr val="tx1"/>
              </a:buClr>
              <a:buSzPct val="100000"/>
              <a:buFont typeface="Wingdings" pitchFamily="2" charset="2"/>
              <a:buChar char="v"/>
            </a:pPr>
            <a:r>
              <a:rPr lang="en-US" dirty="0" smtClean="0">
                <a:solidFill>
                  <a:schemeClr val="tx1"/>
                </a:solidFill>
                <a:latin typeface="Times New Roman" panose="02020603050405020304" pitchFamily="18" charset="0"/>
                <a:cs typeface="Times New Roman" panose="02020603050405020304" pitchFamily="18" charset="0"/>
              </a:rPr>
              <a:t>Design verification for axial and flexural reinforcement.</a:t>
            </a:r>
          </a:p>
          <a:p>
            <a:pPr marL="0" indent="0">
              <a:buClr>
                <a:schemeClr val="tx1"/>
              </a:buClr>
              <a:buSzPct val="100000"/>
              <a:buFont typeface="Wingdings" pitchFamily="2" charset="2"/>
              <a:buChar char="Ø"/>
            </a:pPr>
            <a:r>
              <a:rPr lang="en-US" sz="1600" dirty="0" smtClean="0">
                <a:solidFill>
                  <a:schemeClr val="tx1"/>
                </a:solidFill>
                <a:latin typeface="Times New Roman" panose="02020603050405020304" pitchFamily="18" charset="0"/>
                <a:cs typeface="Times New Roman" panose="02020603050405020304" pitchFamily="18" charset="0"/>
              </a:rPr>
              <a:t>                                                                                                               </a:t>
            </a:r>
          </a:p>
          <a:p>
            <a:pPr marL="0" indent="0">
              <a:buClr>
                <a:schemeClr val="tx1"/>
              </a:buClr>
              <a:buSzPct val="100000"/>
              <a:buNone/>
            </a:pPr>
            <a:endParaRPr lang="en-US" sz="1600" dirty="0" smtClean="0">
              <a:solidFill>
                <a:schemeClr val="tx1"/>
              </a:solidFill>
              <a:latin typeface="Times New Roman" panose="02020603050405020304" pitchFamily="18" charset="0"/>
              <a:cs typeface="Times New Roman" panose="02020603050405020304" pitchFamily="18" charset="0"/>
            </a:endParaRPr>
          </a:p>
          <a:p>
            <a:pPr marL="0" indent="0">
              <a:buClr>
                <a:schemeClr val="tx1"/>
              </a:buClr>
              <a:buSzPct val="100000"/>
              <a:buNone/>
            </a:pPr>
            <a:endParaRPr lang="en-US" sz="1600" dirty="0" smtClean="0">
              <a:solidFill>
                <a:schemeClr val="tx1"/>
              </a:solidFill>
              <a:latin typeface="Times New Roman" panose="02020603050405020304" pitchFamily="18" charset="0"/>
              <a:cs typeface="Times New Roman" panose="02020603050405020304" pitchFamily="18" charset="0"/>
            </a:endParaRPr>
          </a:p>
          <a:p>
            <a:pPr marL="0" indent="0">
              <a:buClr>
                <a:schemeClr val="tx1"/>
              </a:buClr>
              <a:buSzPct val="100000"/>
              <a:buNone/>
            </a:pPr>
            <a:r>
              <a:rPr lang="en-US" sz="1600" dirty="0" smtClean="0">
                <a:solidFill>
                  <a:schemeClr val="tx1"/>
                </a:solidFill>
                <a:latin typeface="Times New Roman" panose="02020603050405020304" pitchFamily="18" charset="0"/>
                <a:cs typeface="Times New Roman" panose="02020603050405020304" pitchFamily="18" charset="0"/>
              </a:rPr>
              <a:t>                                                                                                                         since the intersection of </a:t>
            </a:r>
          </a:p>
          <a:p>
            <a:pPr marL="0" indent="0">
              <a:buClr>
                <a:schemeClr val="tx1"/>
              </a:buClr>
              <a:buSzPct val="100000"/>
              <a:buNone/>
            </a:pPr>
            <a:r>
              <a:rPr lang="en-US" sz="1600" dirty="0" smtClean="0">
                <a:solidFill>
                  <a:schemeClr val="tx1"/>
                </a:solidFill>
                <a:latin typeface="Times New Roman" panose="02020603050405020304" pitchFamily="18" charset="0"/>
                <a:cs typeface="Times New Roman" panose="02020603050405020304" pitchFamily="18" charset="0"/>
              </a:rPr>
              <a:t>                                                                                                                         P&amp;M coincides with IAD, </a:t>
            </a:r>
          </a:p>
          <a:p>
            <a:pPr marL="0" indent="0">
              <a:buClr>
                <a:schemeClr val="tx1"/>
              </a:buClr>
              <a:buSzPct val="100000"/>
              <a:buNone/>
            </a:pPr>
            <a:r>
              <a:rPr lang="en-US" sz="1600" dirty="0" smtClean="0">
                <a:solidFill>
                  <a:schemeClr val="tx1"/>
                </a:solidFill>
                <a:latin typeface="Times New Roman" panose="02020603050405020304" pitchFamily="18" charset="0"/>
                <a:cs typeface="Times New Roman" panose="02020603050405020304" pitchFamily="18" charset="0"/>
              </a:rPr>
              <a:t>                                                                                                                         we can trust in the      </a:t>
            </a:r>
          </a:p>
          <a:p>
            <a:pPr marL="0" indent="0">
              <a:buClr>
                <a:schemeClr val="tx1"/>
              </a:buClr>
              <a:buSzPct val="100000"/>
              <a:buNone/>
            </a:pPr>
            <a:r>
              <a:rPr lang="en-US" sz="1600" dirty="0" smtClean="0">
                <a:solidFill>
                  <a:schemeClr val="tx1"/>
                </a:solidFill>
                <a:latin typeface="Times New Roman" panose="02020603050405020304" pitchFamily="18" charset="0"/>
                <a:cs typeface="Times New Roman" panose="02020603050405020304" pitchFamily="18" charset="0"/>
              </a:rPr>
              <a:t>                                                                                                                         methodology of  the                   </a:t>
            </a:r>
          </a:p>
          <a:p>
            <a:pPr marL="0" indent="0">
              <a:buClr>
                <a:schemeClr val="tx1"/>
              </a:buClr>
              <a:buSzPct val="100000"/>
              <a:buNone/>
            </a:pPr>
            <a:r>
              <a:rPr lang="en-US" sz="1600" dirty="0" smtClean="0">
                <a:solidFill>
                  <a:schemeClr val="tx1"/>
                </a:solidFill>
                <a:latin typeface="Times New Roman" panose="02020603050405020304" pitchFamily="18" charset="0"/>
                <a:cs typeface="Times New Roman" panose="02020603050405020304" pitchFamily="18" charset="0"/>
              </a:rPr>
              <a:t>                                                                                                                         program in designing for   </a:t>
            </a:r>
          </a:p>
          <a:p>
            <a:pPr marL="0" indent="0">
              <a:buClr>
                <a:schemeClr val="tx1"/>
              </a:buClr>
              <a:buSzPct val="100000"/>
              <a:buNone/>
            </a:pPr>
            <a:r>
              <a:rPr lang="en-US" sz="1600" dirty="0" smtClean="0">
                <a:solidFill>
                  <a:schemeClr val="tx1"/>
                </a:solidFill>
                <a:latin typeface="Times New Roman" panose="02020603050405020304" pitchFamily="18" charset="0"/>
                <a:cs typeface="Times New Roman" panose="02020603050405020304" pitchFamily="18" charset="0"/>
              </a:rPr>
              <a:t> Internal forces from design load combination (UDcon16):                           flexure and axial.</a:t>
            </a:r>
          </a:p>
        </p:txBody>
      </p:sp>
      <p:sp>
        <p:nvSpPr>
          <p:cNvPr id="4" name="Slide Number Placeholder 3"/>
          <p:cNvSpPr>
            <a:spLocks noGrp="1"/>
          </p:cNvSpPr>
          <p:nvPr>
            <p:ph type="sldNum" sz="quarter" idx="12"/>
          </p:nvPr>
        </p:nvSpPr>
        <p:spPr>
          <a:xfrm>
            <a:off x="10895981" y="6132684"/>
            <a:ext cx="683339" cy="365125"/>
          </a:xfrm>
        </p:spPr>
        <p:txBody>
          <a:bodyPr/>
          <a:lstStyle/>
          <a:p>
            <a:fld id="{D57F1E4F-1CFF-5643-939E-217C01CDF565}" type="slidenum">
              <a:rPr lang="en-US" sz="2800" smtClean="0">
                <a:solidFill>
                  <a:schemeClr val="tx1"/>
                </a:solidFill>
                <a:latin typeface="Times New Roman" panose="02020603050405020304" pitchFamily="18" charset="0"/>
                <a:cs typeface="Times New Roman" panose="02020603050405020304" pitchFamily="18" charset="0"/>
              </a:rPr>
              <a:pPr/>
              <a:t>25</a:t>
            </a:fld>
            <a:endParaRPr lang="en-US" dirty="0">
              <a:solidFill>
                <a:schemeClr val="tx1"/>
              </a:solidFill>
              <a:latin typeface="Times New Roman" panose="02020603050405020304" pitchFamily="18" charset="0"/>
              <a:cs typeface="Times New Roman" panose="02020603050405020304" pitchFamily="18" charset="0"/>
            </a:endParaRPr>
          </a:p>
        </p:txBody>
      </p:sp>
      <p:graphicFrame>
        <p:nvGraphicFramePr>
          <p:cNvPr id="6" name="Chart 5"/>
          <p:cNvGraphicFramePr/>
          <p:nvPr/>
        </p:nvGraphicFramePr>
        <p:xfrm>
          <a:off x="305166" y="1646725"/>
          <a:ext cx="5438775" cy="3148013"/>
        </p:xfrm>
        <a:graphic>
          <a:graphicData uri="http://schemas.openxmlformats.org/drawingml/2006/chart">
            <c:chart xmlns:c="http://schemas.openxmlformats.org/drawingml/2006/chart" xmlns:r="http://schemas.openxmlformats.org/officeDocument/2006/relationships" r:id="rId3"/>
          </a:graphicData>
        </a:graphic>
      </p:graphicFrame>
      <p:pic>
        <p:nvPicPr>
          <p:cNvPr id="7" name="Picture 6" descr="bi.png"/>
          <p:cNvPicPr/>
          <p:nvPr/>
        </p:nvPicPr>
        <p:blipFill>
          <a:blip r:embed="rId4" cstate="print"/>
          <a:srcRect l="393" t="35417"/>
          <a:stretch>
            <a:fillRect/>
          </a:stretch>
        </p:blipFill>
        <p:spPr>
          <a:xfrm>
            <a:off x="515815" y="4935415"/>
            <a:ext cx="5578370" cy="1922585"/>
          </a:xfrm>
          <a:prstGeom prst="rect">
            <a:avLst/>
          </a:prstGeom>
        </p:spPr>
      </p:pic>
      <p:cxnSp>
        <p:nvCxnSpPr>
          <p:cNvPr id="9" name="Straight Connector 8"/>
          <p:cNvCxnSpPr/>
          <p:nvPr/>
        </p:nvCxnSpPr>
        <p:spPr>
          <a:xfrm flipH="1" flipV="1">
            <a:off x="2708031" y="2286000"/>
            <a:ext cx="1" cy="1395049"/>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H="1">
            <a:off x="1723293" y="2309446"/>
            <a:ext cx="996461"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4677074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326265"/>
            <a:ext cx="8596668" cy="523741"/>
          </a:xfrm>
        </p:spPr>
        <p:txBody>
          <a:bodyPr/>
          <a:lstStyle/>
          <a:p>
            <a:r>
              <a:rPr lang="en-US" sz="2400" b="1" dirty="0" smtClean="0">
                <a:solidFill>
                  <a:schemeClr val="tx1"/>
                </a:solidFill>
                <a:latin typeface="Times New Roman" panose="02020603050405020304" pitchFamily="18" charset="0"/>
                <a:cs typeface="Times New Roman" panose="02020603050405020304" pitchFamily="18" charset="0"/>
              </a:rPr>
              <a:t>3. Design of Columns.</a:t>
            </a: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idx="1"/>
          </p:nvPr>
        </p:nvSpPr>
        <p:spPr>
          <a:xfrm>
            <a:off x="677333" y="850006"/>
            <a:ext cx="9369343" cy="4908021"/>
          </a:xfrm>
        </p:spPr>
        <p:txBody>
          <a:bodyPr>
            <a:noAutofit/>
          </a:bodyPr>
          <a:lstStyle/>
          <a:p>
            <a:pPr marL="0" indent="0">
              <a:buClr>
                <a:schemeClr val="tx1"/>
              </a:buClr>
              <a:buSzPct val="100000"/>
              <a:buNone/>
            </a:pPr>
            <a:r>
              <a:rPr lang="en-US" b="1" dirty="0" smtClean="0">
                <a:solidFill>
                  <a:schemeClr val="tx1"/>
                </a:solidFill>
                <a:latin typeface="Times New Roman" panose="02020603050405020304" pitchFamily="18" charset="0"/>
                <a:cs typeface="Times New Roman" panose="02020603050405020304" pitchFamily="18" charset="0"/>
              </a:rPr>
              <a:t>- Verification </a:t>
            </a:r>
            <a:r>
              <a:rPr lang="en-US" b="1" dirty="0">
                <a:solidFill>
                  <a:schemeClr val="tx1"/>
                </a:solidFill>
                <a:latin typeface="Times New Roman" panose="02020603050405020304" pitchFamily="18" charset="0"/>
                <a:cs typeface="Times New Roman" panose="02020603050405020304" pitchFamily="18" charset="0"/>
              </a:rPr>
              <a:t>of Structural </a:t>
            </a:r>
            <a:r>
              <a:rPr lang="en-US" b="1" dirty="0" smtClean="0">
                <a:solidFill>
                  <a:schemeClr val="tx1"/>
                </a:solidFill>
                <a:latin typeface="Times New Roman" panose="02020603050405020304" pitchFamily="18" charset="0"/>
                <a:cs typeface="Times New Roman" panose="02020603050405020304" pitchFamily="18" charset="0"/>
              </a:rPr>
              <a:t>Design.</a:t>
            </a:r>
          </a:p>
          <a:p>
            <a:pPr marL="0" indent="0">
              <a:buClr>
                <a:schemeClr val="tx1"/>
              </a:buClr>
              <a:buSzPct val="100000"/>
              <a:buFont typeface="Wingdings" pitchFamily="2" charset="2"/>
              <a:buChar char="v"/>
            </a:pPr>
            <a:r>
              <a:rPr lang="en-US" dirty="0" smtClean="0">
                <a:solidFill>
                  <a:schemeClr val="tx1"/>
                </a:solidFill>
                <a:latin typeface="Times New Roman" panose="02020603050405020304" pitchFamily="18" charset="0"/>
                <a:cs typeface="Times New Roman" panose="02020603050405020304" pitchFamily="18" charset="0"/>
              </a:rPr>
              <a:t>Design verification for shear reinforcement.</a:t>
            </a:r>
          </a:p>
          <a:p>
            <a:pPr marL="0" indent="0">
              <a:buClr>
                <a:schemeClr val="tx1"/>
              </a:buClr>
              <a:buSzPct val="100000"/>
              <a:buFont typeface="Wingdings" pitchFamily="2" charset="2"/>
              <a:buChar char="Ø"/>
            </a:pPr>
            <a:r>
              <a:rPr lang="en-US" sz="1600" dirty="0" smtClean="0">
                <a:solidFill>
                  <a:schemeClr val="tx1"/>
                </a:solidFill>
                <a:latin typeface="Times New Roman" panose="02020603050405020304" pitchFamily="18" charset="0"/>
                <a:cs typeface="Times New Roman" panose="02020603050405020304" pitchFamily="18" charset="0"/>
              </a:rPr>
              <a:t>  Verification will be conducted on the column lies on the gridlines intersection 10H, at the top roof story.</a:t>
            </a:r>
          </a:p>
          <a:p>
            <a:pPr marL="0" indent="0">
              <a:buClr>
                <a:schemeClr val="tx1"/>
              </a:buClr>
              <a:buSzPct val="100000"/>
              <a:buFont typeface="Wingdings" pitchFamily="2" charset="2"/>
              <a:buChar char="Ø"/>
            </a:pPr>
            <a:r>
              <a:rPr lang="en-US" sz="1600" dirty="0" smtClean="0">
                <a:solidFill>
                  <a:schemeClr val="tx1"/>
                </a:solidFill>
                <a:latin typeface="Times New Roman" panose="02020603050405020304" pitchFamily="18" charset="0"/>
                <a:cs typeface="Times New Roman" panose="02020603050405020304" pitchFamily="18" charset="0"/>
              </a:rPr>
              <a:t> Dimensions: 0.50 m x 1.50 m </a:t>
            </a:r>
          </a:p>
          <a:p>
            <a:pPr marL="0" indent="0">
              <a:buClr>
                <a:schemeClr val="tx1"/>
              </a:buClr>
              <a:buSzPct val="100000"/>
              <a:buFont typeface="Wingdings" pitchFamily="2" charset="2"/>
              <a:buChar char="Ø"/>
            </a:pPr>
            <a:r>
              <a:rPr lang="en-US" sz="1600" dirty="0" smtClean="0">
                <a:solidFill>
                  <a:schemeClr val="tx1"/>
                </a:solidFill>
                <a:latin typeface="Times New Roman" panose="02020603050405020304" pitchFamily="18" charset="0"/>
                <a:cs typeface="Times New Roman" panose="02020603050405020304" pitchFamily="18" charset="0"/>
              </a:rPr>
              <a:t> Story height 3.65 m.</a:t>
            </a:r>
          </a:p>
          <a:p>
            <a:pPr marL="0" indent="0">
              <a:buClr>
                <a:schemeClr val="tx1"/>
              </a:buClr>
              <a:buSzPct val="100000"/>
              <a:buFont typeface="Wingdings" pitchFamily="2" charset="2"/>
              <a:buChar char="Ø"/>
            </a:pPr>
            <a:r>
              <a:rPr lang="en-US" sz="1600" dirty="0" smtClean="0">
                <a:solidFill>
                  <a:schemeClr val="tx1"/>
                </a:solidFill>
                <a:latin typeface="Times New Roman" panose="02020603050405020304" pitchFamily="18" charset="0"/>
                <a:cs typeface="Times New Roman" panose="02020603050405020304" pitchFamily="18" charset="0"/>
              </a:rPr>
              <a:t> Design load combination that controls the shear design is </a:t>
            </a:r>
            <a:r>
              <a:rPr lang="en-US" sz="1600" dirty="0" smtClean="0"/>
              <a:t>1.34D + 1.0L + 1.3EQ</a:t>
            </a:r>
            <a:r>
              <a:rPr lang="en-US" sz="1600" baseline="-25000" dirty="0" smtClean="0"/>
              <a:t>x</a:t>
            </a:r>
            <a:r>
              <a:rPr lang="en-US" sz="1600" dirty="0" smtClean="0"/>
              <a:t>, UDCon16 on ETABS. </a:t>
            </a:r>
            <a:r>
              <a:rPr lang="en-US" sz="1600" dirty="0" smtClean="0">
                <a:solidFill>
                  <a:schemeClr val="tx1"/>
                </a:solidFill>
                <a:latin typeface="Times New Roman" panose="02020603050405020304" pitchFamily="18" charset="0"/>
                <a:cs typeface="Times New Roman" panose="02020603050405020304" pitchFamily="18" charset="0"/>
              </a:rPr>
              <a:t> </a:t>
            </a:r>
          </a:p>
          <a:p>
            <a:pPr marL="0" indent="0">
              <a:buClr>
                <a:schemeClr val="tx1"/>
              </a:buClr>
              <a:buSzPct val="100000"/>
              <a:buFont typeface="Wingdings" pitchFamily="2" charset="2"/>
              <a:buChar char="Ø"/>
            </a:pPr>
            <a:r>
              <a:rPr lang="en-US" sz="1600" dirty="0" smtClean="0">
                <a:solidFill>
                  <a:schemeClr val="tx1"/>
                </a:solidFill>
                <a:latin typeface="Times New Roman" panose="02020603050405020304" pitchFamily="18" charset="0"/>
                <a:cs typeface="Times New Roman" panose="02020603050405020304" pitchFamily="18" charset="0"/>
              </a:rPr>
              <a:t> Slenderness of the column ignored</a:t>
            </a:r>
            <a:r>
              <a:rPr lang="en-US" sz="1600" b="1" dirty="0" smtClean="0">
                <a:solidFill>
                  <a:schemeClr val="tx1"/>
                </a:solidFill>
                <a:latin typeface="Times New Roman" panose="02020603050405020304" pitchFamily="18" charset="0"/>
                <a:cs typeface="Times New Roman" panose="02020603050405020304" pitchFamily="18" charset="0"/>
              </a:rPr>
              <a:t>;</a:t>
            </a:r>
            <a:r>
              <a:rPr lang="en-US" sz="1600" dirty="0" smtClean="0">
                <a:solidFill>
                  <a:schemeClr val="tx1"/>
                </a:solidFill>
                <a:latin typeface="Times New Roman" panose="02020603050405020304" pitchFamily="18" charset="0"/>
                <a:cs typeface="Times New Roman" panose="02020603050405020304" pitchFamily="18" charset="0"/>
              </a:rPr>
              <a:t> the column is short.</a:t>
            </a:r>
          </a:p>
          <a:p>
            <a:pPr marL="0" indent="0">
              <a:buClr>
                <a:schemeClr val="tx1"/>
              </a:buClr>
              <a:buSzPct val="100000"/>
              <a:buFont typeface="Wingdings" pitchFamily="2" charset="2"/>
              <a:buChar char="Ø"/>
            </a:pPr>
            <a:r>
              <a:rPr lang="en-US" sz="1600" dirty="0" smtClean="0">
                <a:solidFill>
                  <a:schemeClr val="tx1"/>
                </a:solidFill>
                <a:latin typeface="Times New Roman" panose="02020603050405020304" pitchFamily="18" charset="0"/>
                <a:cs typeface="Times New Roman" panose="02020603050405020304" pitchFamily="18" charset="0"/>
              </a:rPr>
              <a:t> For design, shear (V) used for design is </a:t>
            </a:r>
            <a:r>
              <a:rPr lang="en-US" sz="1600" b="1" dirty="0" smtClean="0">
                <a:solidFill>
                  <a:schemeClr val="tx1"/>
                </a:solidFill>
                <a:latin typeface="Times New Roman" panose="02020603050405020304" pitchFamily="18" charset="0"/>
                <a:cs typeface="Times New Roman" panose="02020603050405020304" pitchFamily="18" charset="0"/>
              </a:rPr>
              <a:t>the maximum </a:t>
            </a:r>
            <a:r>
              <a:rPr lang="en-US" sz="1600" dirty="0" smtClean="0">
                <a:solidFill>
                  <a:schemeClr val="tx1"/>
                </a:solidFill>
                <a:latin typeface="Times New Roman" panose="02020603050405020304" pitchFamily="18" charset="0"/>
                <a:cs typeface="Times New Roman" panose="02020603050405020304" pitchFamily="18" charset="0"/>
              </a:rPr>
              <a:t>of:</a:t>
            </a:r>
          </a:p>
          <a:p>
            <a:pPr marL="0" indent="0">
              <a:buClr>
                <a:schemeClr val="tx1"/>
              </a:buClr>
              <a:buSzPct val="100000"/>
              <a:buNone/>
            </a:pPr>
            <a:r>
              <a:rPr lang="en-US" sz="1600" dirty="0" smtClean="0">
                <a:solidFill>
                  <a:schemeClr val="tx1"/>
                </a:solidFill>
                <a:latin typeface="Times New Roman" panose="02020603050405020304" pitchFamily="18" charset="0"/>
                <a:cs typeface="Times New Roman" panose="02020603050405020304" pitchFamily="18" charset="0"/>
              </a:rPr>
              <a:t>- </a:t>
            </a:r>
            <a:r>
              <a:rPr lang="en-US" sz="1600" b="1" dirty="0" smtClean="0">
                <a:solidFill>
                  <a:schemeClr val="tx1"/>
                </a:solidFill>
                <a:latin typeface="Times New Roman" panose="02020603050405020304" pitchFamily="18" charset="0"/>
                <a:cs typeface="Times New Roman" panose="02020603050405020304" pitchFamily="18" charset="0"/>
              </a:rPr>
              <a:t>V</a:t>
            </a:r>
            <a:r>
              <a:rPr lang="en-US" sz="1100" b="1" dirty="0" smtClean="0">
                <a:solidFill>
                  <a:schemeClr val="tx1"/>
                </a:solidFill>
                <a:latin typeface="Times New Roman" panose="02020603050405020304" pitchFamily="18" charset="0"/>
                <a:cs typeface="Times New Roman" panose="02020603050405020304" pitchFamily="18" charset="0"/>
              </a:rPr>
              <a:t>u</a:t>
            </a:r>
            <a:r>
              <a:rPr lang="en-US" sz="1600" dirty="0" smtClean="0">
                <a:solidFill>
                  <a:schemeClr val="tx1"/>
                </a:solidFill>
                <a:latin typeface="Times New Roman" panose="02020603050405020304" pitchFamily="18" charset="0"/>
                <a:cs typeface="Times New Roman" panose="02020603050405020304" pitchFamily="18" charset="0"/>
              </a:rPr>
              <a:t> : shear from the ultimate combination.</a:t>
            </a:r>
          </a:p>
          <a:p>
            <a:pPr marL="0" indent="0">
              <a:buClr>
                <a:schemeClr val="tx1"/>
              </a:buClr>
              <a:buSzPct val="100000"/>
              <a:buNone/>
            </a:pPr>
            <a:r>
              <a:rPr lang="en-US" sz="1600" dirty="0" smtClean="0">
                <a:solidFill>
                  <a:schemeClr val="tx1"/>
                </a:solidFill>
                <a:latin typeface="Times New Roman" panose="02020603050405020304" pitchFamily="18" charset="0"/>
                <a:cs typeface="Times New Roman" panose="02020603050405020304" pitchFamily="18" charset="0"/>
              </a:rPr>
              <a:t>- </a:t>
            </a:r>
            <a:r>
              <a:rPr lang="en-US" sz="1600" b="1" dirty="0" err="1" smtClean="0">
                <a:solidFill>
                  <a:schemeClr val="tx1"/>
                </a:solidFill>
                <a:latin typeface="Times New Roman" panose="02020603050405020304" pitchFamily="18" charset="0"/>
                <a:cs typeface="Times New Roman" panose="02020603050405020304" pitchFamily="18" charset="0"/>
              </a:rPr>
              <a:t>V</a:t>
            </a:r>
            <a:r>
              <a:rPr lang="en-US" sz="1200" b="1" dirty="0" err="1" smtClean="0">
                <a:solidFill>
                  <a:schemeClr val="tx1"/>
                </a:solidFill>
                <a:latin typeface="Times New Roman" panose="02020603050405020304" pitchFamily="18" charset="0"/>
                <a:cs typeface="Times New Roman" panose="02020603050405020304" pitchFamily="18" charset="0"/>
              </a:rPr>
              <a:t>e</a:t>
            </a:r>
            <a:r>
              <a:rPr lang="en-US" sz="1600" dirty="0" smtClean="0">
                <a:solidFill>
                  <a:schemeClr val="tx1"/>
                </a:solidFill>
                <a:latin typeface="Times New Roman" panose="02020603050405020304" pitchFamily="18" charset="0"/>
                <a:cs typeface="Times New Roman" panose="02020603050405020304" pitchFamily="18" charset="0"/>
              </a:rPr>
              <a:t> : </a:t>
            </a:r>
            <a:r>
              <a:rPr lang="en-US" sz="1600" dirty="0" smtClean="0">
                <a:solidFill>
                  <a:schemeClr val="tx1">
                    <a:lumMod val="95000"/>
                    <a:lumOff val="5000"/>
                  </a:schemeClr>
                </a:solidFill>
                <a:latin typeface="Times New Roman" pitchFamily="18" charset="0"/>
                <a:cs typeface="Times New Roman" pitchFamily="18" charset="0"/>
              </a:rPr>
              <a:t>the design shear force including seismic effect.</a:t>
            </a:r>
          </a:p>
          <a:p>
            <a:pPr marL="0" indent="0">
              <a:buClr>
                <a:schemeClr val="tx1"/>
              </a:buClr>
              <a:buSzPct val="100000"/>
              <a:buNone/>
            </a:pPr>
            <a:r>
              <a:rPr lang="en-US" sz="1600" dirty="0" smtClean="0">
                <a:solidFill>
                  <a:schemeClr val="tx1"/>
                </a:solidFill>
                <a:latin typeface="Times New Roman" pitchFamily="18" charset="0"/>
                <a:cs typeface="Times New Roman" pitchFamily="18" charset="0"/>
              </a:rPr>
              <a:t>                                                                                                             </a:t>
            </a:r>
          </a:p>
          <a:p>
            <a:pPr marL="0" indent="0">
              <a:buClr>
                <a:schemeClr val="tx1"/>
              </a:buClr>
              <a:buSzPct val="100000"/>
              <a:buNone/>
            </a:pPr>
            <a:endParaRPr lang="en-US" sz="1600" dirty="0" smtClean="0">
              <a:solidFill>
                <a:schemeClr val="tx1"/>
              </a:solidFill>
              <a:latin typeface="Times New Roman" pitchFamily="18" charset="0"/>
              <a:cs typeface="Times New Roman" pitchFamily="18" charset="0"/>
            </a:endParaRPr>
          </a:p>
        </p:txBody>
      </p:sp>
      <p:sp>
        <p:nvSpPr>
          <p:cNvPr id="4" name="Slide Number Placeholder 3"/>
          <p:cNvSpPr>
            <a:spLocks noGrp="1"/>
          </p:cNvSpPr>
          <p:nvPr>
            <p:ph type="sldNum" sz="quarter" idx="12"/>
          </p:nvPr>
        </p:nvSpPr>
        <p:spPr>
          <a:xfrm>
            <a:off x="10895981" y="6132684"/>
            <a:ext cx="683339" cy="365125"/>
          </a:xfrm>
        </p:spPr>
        <p:txBody>
          <a:bodyPr/>
          <a:lstStyle/>
          <a:p>
            <a:fld id="{D57F1E4F-1CFF-5643-939E-217C01CDF565}" type="slidenum">
              <a:rPr lang="en-US" sz="2800" smtClean="0">
                <a:solidFill>
                  <a:schemeClr val="tx1"/>
                </a:solidFill>
                <a:latin typeface="Times New Roman" panose="02020603050405020304" pitchFamily="18" charset="0"/>
                <a:cs typeface="Times New Roman" panose="02020603050405020304" pitchFamily="18" charset="0"/>
              </a:rPr>
              <a:pPr/>
              <a:t>26</a:t>
            </a:fld>
            <a:endParaRPr lang="en-US"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4677074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326265"/>
            <a:ext cx="8596668" cy="523741"/>
          </a:xfrm>
        </p:spPr>
        <p:txBody>
          <a:bodyPr/>
          <a:lstStyle/>
          <a:p>
            <a:r>
              <a:rPr lang="en-US" sz="2400" b="1" dirty="0" smtClean="0">
                <a:solidFill>
                  <a:schemeClr val="tx1"/>
                </a:solidFill>
                <a:latin typeface="Times New Roman" panose="02020603050405020304" pitchFamily="18" charset="0"/>
                <a:cs typeface="Times New Roman" panose="02020603050405020304" pitchFamily="18" charset="0"/>
              </a:rPr>
              <a:t>3. Design of Columns.</a:t>
            </a: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idx="1"/>
          </p:nvPr>
        </p:nvSpPr>
        <p:spPr>
          <a:xfrm>
            <a:off x="677333" y="850006"/>
            <a:ext cx="9369343" cy="4908021"/>
          </a:xfrm>
        </p:spPr>
        <p:txBody>
          <a:bodyPr>
            <a:noAutofit/>
          </a:bodyPr>
          <a:lstStyle/>
          <a:p>
            <a:pPr marL="0" indent="0">
              <a:buClr>
                <a:schemeClr val="tx1"/>
              </a:buClr>
              <a:buSzPct val="100000"/>
              <a:buNone/>
            </a:pPr>
            <a:r>
              <a:rPr lang="en-US" b="1" dirty="0" smtClean="0">
                <a:solidFill>
                  <a:schemeClr val="tx1"/>
                </a:solidFill>
                <a:latin typeface="Times New Roman" panose="02020603050405020304" pitchFamily="18" charset="0"/>
                <a:cs typeface="Times New Roman" panose="02020603050405020304" pitchFamily="18" charset="0"/>
              </a:rPr>
              <a:t>- Verification </a:t>
            </a:r>
            <a:r>
              <a:rPr lang="en-US" b="1" dirty="0">
                <a:solidFill>
                  <a:schemeClr val="tx1"/>
                </a:solidFill>
                <a:latin typeface="Times New Roman" panose="02020603050405020304" pitchFamily="18" charset="0"/>
                <a:cs typeface="Times New Roman" panose="02020603050405020304" pitchFamily="18" charset="0"/>
              </a:rPr>
              <a:t>of Structural </a:t>
            </a:r>
            <a:r>
              <a:rPr lang="en-US" b="1" dirty="0" smtClean="0">
                <a:solidFill>
                  <a:schemeClr val="tx1"/>
                </a:solidFill>
                <a:latin typeface="Times New Roman" panose="02020603050405020304" pitchFamily="18" charset="0"/>
                <a:cs typeface="Times New Roman" panose="02020603050405020304" pitchFamily="18" charset="0"/>
              </a:rPr>
              <a:t>Design.</a:t>
            </a:r>
          </a:p>
          <a:p>
            <a:pPr marL="0" indent="0">
              <a:buClr>
                <a:schemeClr val="tx1"/>
              </a:buClr>
              <a:buSzPct val="100000"/>
              <a:buFont typeface="Wingdings" pitchFamily="2" charset="2"/>
              <a:buChar char="v"/>
            </a:pPr>
            <a:r>
              <a:rPr lang="en-US" dirty="0" smtClean="0">
                <a:solidFill>
                  <a:schemeClr val="tx1"/>
                </a:solidFill>
                <a:latin typeface="Times New Roman" panose="02020603050405020304" pitchFamily="18" charset="0"/>
                <a:cs typeface="Times New Roman" panose="02020603050405020304" pitchFamily="18" charset="0"/>
              </a:rPr>
              <a:t>Design verification for shear reinforcement.</a:t>
            </a:r>
          </a:p>
          <a:p>
            <a:pPr marL="0" indent="0">
              <a:buClr>
                <a:schemeClr val="tx1"/>
              </a:buClr>
              <a:buSzPct val="100000"/>
              <a:buNone/>
            </a:pPr>
            <a:r>
              <a:rPr lang="en-US" sz="1600" dirty="0" smtClean="0">
                <a:solidFill>
                  <a:schemeClr val="tx1"/>
                </a:solidFill>
                <a:latin typeface="Times New Roman" panose="02020603050405020304" pitchFamily="18" charset="0"/>
                <a:cs typeface="Times New Roman" panose="02020603050405020304" pitchFamily="18" charset="0"/>
              </a:rPr>
              <a:t>     </a:t>
            </a:r>
            <a:r>
              <a:rPr lang="en-US" sz="1600" b="1" dirty="0" smtClean="0">
                <a:solidFill>
                  <a:schemeClr val="tx1"/>
                </a:solidFill>
                <a:latin typeface="Times New Roman" panose="02020603050405020304" pitchFamily="18" charset="0"/>
                <a:cs typeface="Times New Roman" panose="02020603050405020304" pitchFamily="18" charset="0"/>
              </a:rPr>
              <a:t>V</a:t>
            </a:r>
            <a:r>
              <a:rPr lang="en-US" sz="1100" b="1" dirty="0" smtClean="0">
                <a:solidFill>
                  <a:schemeClr val="tx1"/>
                </a:solidFill>
                <a:latin typeface="Times New Roman" panose="02020603050405020304" pitchFamily="18" charset="0"/>
                <a:cs typeface="Times New Roman" panose="02020603050405020304" pitchFamily="18" charset="0"/>
              </a:rPr>
              <a:t>u</a:t>
            </a:r>
            <a:r>
              <a:rPr lang="en-US" sz="1600" dirty="0" smtClean="0">
                <a:solidFill>
                  <a:schemeClr val="tx1"/>
                </a:solidFill>
                <a:latin typeface="Times New Roman" panose="02020603050405020304" pitchFamily="18" charset="0"/>
                <a:cs typeface="Times New Roman" panose="02020603050405020304" pitchFamily="18" charset="0"/>
              </a:rPr>
              <a:t> : shear force from the ultimate combination. Which is UDcon16 on ETABS.</a:t>
            </a:r>
          </a:p>
          <a:p>
            <a:pPr marL="0" indent="0">
              <a:buClr>
                <a:schemeClr val="tx1"/>
              </a:buClr>
              <a:buSzPct val="100000"/>
              <a:buNone/>
            </a:pPr>
            <a:r>
              <a:rPr lang="en-US" sz="1600" dirty="0" smtClean="0">
                <a:solidFill>
                  <a:schemeClr val="tx1"/>
                </a:solidFill>
                <a:latin typeface="Times New Roman" panose="02020603050405020304" pitchFamily="18" charset="0"/>
                <a:cs typeface="Times New Roman" panose="02020603050405020304" pitchFamily="18" charset="0"/>
              </a:rPr>
              <a:t>      </a:t>
            </a:r>
          </a:p>
          <a:p>
            <a:pPr marL="0" indent="0">
              <a:buClr>
                <a:schemeClr val="tx1"/>
              </a:buClr>
              <a:buSzPct val="100000"/>
              <a:buNone/>
            </a:pPr>
            <a:endParaRPr lang="en-US" sz="1600" dirty="0" smtClean="0">
              <a:solidFill>
                <a:schemeClr val="tx1"/>
              </a:solidFill>
              <a:latin typeface="Times New Roman" panose="02020603050405020304" pitchFamily="18" charset="0"/>
              <a:cs typeface="Times New Roman" panose="02020603050405020304" pitchFamily="18" charset="0"/>
            </a:endParaRPr>
          </a:p>
          <a:p>
            <a:pPr marL="0" indent="0">
              <a:buClr>
                <a:schemeClr val="tx1"/>
              </a:buClr>
              <a:buSzPct val="100000"/>
              <a:buNone/>
            </a:pPr>
            <a:endParaRPr lang="en-US" sz="1600" dirty="0" smtClean="0">
              <a:solidFill>
                <a:schemeClr val="tx1"/>
              </a:solidFill>
              <a:latin typeface="Times New Roman" panose="02020603050405020304" pitchFamily="18" charset="0"/>
              <a:cs typeface="Times New Roman" panose="02020603050405020304" pitchFamily="18" charset="0"/>
            </a:endParaRPr>
          </a:p>
          <a:p>
            <a:pPr marL="0" indent="0">
              <a:buClr>
                <a:schemeClr val="tx1"/>
              </a:buClr>
              <a:buSzPct val="100000"/>
              <a:buNone/>
            </a:pPr>
            <a:endParaRPr lang="en-US" sz="1600" dirty="0" smtClean="0">
              <a:solidFill>
                <a:schemeClr val="tx1"/>
              </a:solidFill>
              <a:latin typeface="Times New Roman" panose="02020603050405020304" pitchFamily="18" charset="0"/>
              <a:cs typeface="Times New Roman" panose="02020603050405020304" pitchFamily="18" charset="0"/>
            </a:endParaRPr>
          </a:p>
          <a:p>
            <a:pPr marL="0" indent="0">
              <a:buClr>
                <a:schemeClr val="tx1"/>
              </a:buClr>
              <a:buSzPct val="100000"/>
              <a:buNone/>
            </a:pPr>
            <a:endParaRPr lang="en-US" sz="1600" dirty="0" smtClean="0">
              <a:solidFill>
                <a:schemeClr val="tx1"/>
              </a:solidFill>
              <a:latin typeface="Times New Roman" panose="02020603050405020304" pitchFamily="18" charset="0"/>
              <a:cs typeface="Times New Roman" panose="02020603050405020304" pitchFamily="18" charset="0"/>
            </a:endParaRPr>
          </a:p>
          <a:p>
            <a:pPr marL="0" indent="0">
              <a:buClr>
                <a:schemeClr val="tx1"/>
              </a:buClr>
              <a:buSzPct val="100000"/>
              <a:buNone/>
            </a:pPr>
            <a:endParaRPr lang="en-US" sz="1600" dirty="0" smtClean="0">
              <a:solidFill>
                <a:schemeClr val="tx1"/>
              </a:solidFill>
              <a:latin typeface="Times New Roman" panose="02020603050405020304" pitchFamily="18" charset="0"/>
              <a:cs typeface="Times New Roman" panose="02020603050405020304" pitchFamily="18" charset="0"/>
            </a:endParaRPr>
          </a:p>
          <a:p>
            <a:pPr marL="0" indent="0">
              <a:buClr>
                <a:schemeClr val="tx1"/>
              </a:buClr>
              <a:buSzPct val="100000"/>
              <a:buNone/>
            </a:pPr>
            <a:r>
              <a:rPr lang="en-US" sz="1600" dirty="0" smtClean="0">
                <a:solidFill>
                  <a:schemeClr val="tx1"/>
                </a:solidFill>
                <a:latin typeface="Times New Roman" panose="02020603050405020304" pitchFamily="18" charset="0"/>
                <a:cs typeface="Times New Roman" panose="02020603050405020304" pitchFamily="18" charset="0"/>
              </a:rPr>
              <a:t>from the figure  </a:t>
            </a:r>
            <a:r>
              <a:rPr lang="en-US" sz="1600" b="1" dirty="0" smtClean="0">
                <a:solidFill>
                  <a:schemeClr val="tx1"/>
                </a:solidFill>
                <a:latin typeface="Times New Roman" panose="02020603050405020304" pitchFamily="18" charset="0"/>
                <a:cs typeface="Times New Roman" panose="02020603050405020304" pitchFamily="18" charset="0"/>
              </a:rPr>
              <a:t>V</a:t>
            </a:r>
            <a:r>
              <a:rPr lang="en-US" sz="1100" b="1" dirty="0" smtClean="0">
                <a:solidFill>
                  <a:schemeClr val="tx1"/>
                </a:solidFill>
                <a:latin typeface="Times New Roman" panose="02020603050405020304" pitchFamily="18" charset="0"/>
                <a:cs typeface="Times New Roman" panose="02020603050405020304" pitchFamily="18" charset="0"/>
              </a:rPr>
              <a:t>u</a:t>
            </a:r>
            <a:r>
              <a:rPr lang="en-US" sz="1600" b="1" dirty="0" smtClean="0">
                <a:solidFill>
                  <a:schemeClr val="tx1"/>
                </a:solidFill>
                <a:latin typeface="Times New Roman" panose="02020603050405020304" pitchFamily="18" charset="0"/>
                <a:cs typeface="Times New Roman" panose="02020603050405020304" pitchFamily="18" charset="0"/>
              </a:rPr>
              <a:t> = 285 </a:t>
            </a:r>
            <a:r>
              <a:rPr lang="en-US" sz="1600" b="1" dirty="0" err="1" smtClean="0">
                <a:solidFill>
                  <a:schemeClr val="tx1"/>
                </a:solidFill>
                <a:latin typeface="Times New Roman" panose="02020603050405020304" pitchFamily="18" charset="0"/>
                <a:cs typeface="Times New Roman" panose="02020603050405020304" pitchFamily="18" charset="0"/>
              </a:rPr>
              <a:t>kN.</a:t>
            </a:r>
            <a:endParaRPr lang="en-US" sz="1600" b="1" dirty="0" smtClean="0">
              <a:solidFill>
                <a:schemeClr val="tx1"/>
              </a:solidFill>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a:xfrm>
            <a:off x="10895981" y="6132684"/>
            <a:ext cx="683339" cy="365125"/>
          </a:xfrm>
        </p:spPr>
        <p:txBody>
          <a:bodyPr/>
          <a:lstStyle/>
          <a:p>
            <a:fld id="{D57F1E4F-1CFF-5643-939E-217C01CDF565}" type="slidenum">
              <a:rPr lang="en-US" sz="2800" smtClean="0">
                <a:solidFill>
                  <a:schemeClr val="tx1"/>
                </a:solidFill>
                <a:latin typeface="Times New Roman" panose="02020603050405020304" pitchFamily="18" charset="0"/>
                <a:cs typeface="Times New Roman" panose="02020603050405020304" pitchFamily="18" charset="0"/>
              </a:rPr>
              <a:pPr/>
              <a:t>27</a:t>
            </a:fld>
            <a:endParaRPr lang="en-US" dirty="0">
              <a:solidFill>
                <a:schemeClr val="tx1"/>
              </a:solidFill>
              <a:latin typeface="Times New Roman" panose="02020603050405020304" pitchFamily="18" charset="0"/>
              <a:cs typeface="Times New Roman" panose="02020603050405020304" pitchFamily="18" charset="0"/>
            </a:endParaRPr>
          </a:p>
        </p:txBody>
      </p:sp>
      <p:pic>
        <p:nvPicPr>
          <p:cNvPr id="5" name="Picture 4" descr="hasaan.PNG"/>
          <p:cNvPicPr/>
          <p:nvPr/>
        </p:nvPicPr>
        <p:blipFill>
          <a:blip r:embed="rId3" cstate="print"/>
          <a:stretch>
            <a:fillRect/>
          </a:stretch>
        </p:blipFill>
        <p:spPr>
          <a:xfrm>
            <a:off x="1623865" y="2479357"/>
            <a:ext cx="6125089" cy="1553382"/>
          </a:xfrm>
          <a:prstGeom prst="rect">
            <a:avLst/>
          </a:prstGeom>
        </p:spPr>
      </p:pic>
    </p:spTree>
    <p:extLst>
      <p:ext uri="{BB962C8B-B14F-4D97-AF65-F5344CB8AC3E}">
        <p14:creationId xmlns:p14="http://schemas.microsoft.com/office/powerpoint/2010/main" val="114677074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326265"/>
            <a:ext cx="8596668" cy="523741"/>
          </a:xfrm>
        </p:spPr>
        <p:txBody>
          <a:bodyPr/>
          <a:lstStyle/>
          <a:p>
            <a:r>
              <a:rPr lang="en-US" sz="2400" b="1" dirty="0" smtClean="0">
                <a:solidFill>
                  <a:schemeClr val="tx1"/>
                </a:solidFill>
                <a:latin typeface="Times New Roman" panose="02020603050405020304" pitchFamily="18" charset="0"/>
                <a:cs typeface="Times New Roman" panose="02020603050405020304" pitchFamily="18" charset="0"/>
              </a:rPr>
              <a:t>3. Design of Columns.</a:t>
            </a: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idx="1"/>
          </p:nvPr>
        </p:nvSpPr>
        <p:spPr>
          <a:xfrm>
            <a:off x="677333" y="850006"/>
            <a:ext cx="9369343" cy="4908021"/>
          </a:xfrm>
        </p:spPr>
        <p:txBody>
          <a:bodyPr>
            <a:noAutofit/>
          </a:bodyPr>
          <a:lstStyle/>
          <a:p>
            <a:pPr marL="0" indent="0">
              <a:buClr>
                <a:schemeClr val="tx1"/>
              </a:buClr>
              <a:buSzPct val="100000"/>
              <a:buNone/>
            </a:pPr>
            <a:r>
              <a:rPr lang="en-US" b="1" dirty="0" smtClean="0">
                <a:solidFill>
                  <a:schemeClr val="tx1"/>
                </a:solidFill>
                <a:latin typeface="Times New Roman" panose="02020603050405020304" pitchFamily="18" charset="0"/>
                <a:cs typeface="Times New Roman" panose="02020603050405020304" pitchFamily="18" charset="0"/>
              </a:rPr>
              <a:t>- Verification </a:t>
            </a:r>
            <a:r>
              <a:rPr lang="en-US" b="1" dirty="0">
                <a:solidFill>
                  <a:schemeClr val="tx1"/>
                </a:solidFill>
                <a:latin typeface="Times New Roman" panose="02020603050405020304" pitchFamily="18" charset="0"/>
                <a:cs typeface="Times New Roman" panose="02020603050405020304" pitchFamily="18" charset="0"/>
              </a:rPr>
              <a:t>of Structural </a:t>
            </a:r>
            <a:r>
              <a:rPr lang="en-US" b="1" dirty="0" smtClean="0">
                <a:solidFill>
                  <a:schemeClr val="tx1"/>
                </a:solidFill>
                <a:latin typeface="Times New Roman" panose="02020603050405020304" pitchFamily="18" charset="0"/>
                <a:cs typeface="Times New Roman" panose="02020603050405020304" pitchFamily="18" charset="0"/>
              </a:rPr>
              <a:t>Design.</a:t>
            </a:r>
          </a:p>
          <a:p>
            <a:pPr marL="0" indent="0">
              <a:buClr>
                <a:schemeClr val="tx1"/>
              </a:buClr>
              <a:buSzPct val="100000"/>
              <a:buFont typeface="Wingdings" pitchFamily="2" charset="2"/>
              <a:buChar char="v"/>
            </a:pPr>
            <a:r>
              <a:rPr lang="en-US" dirty="0" smtClean="0">
                <a:solidFill>
                  <a:schemeClr val="tx1"/>
                </a:solidFill>
                <a:latin typeface="Times New Roman" panose="02020603050405020304" pitchFamily="18" charset="0"/>
                <a:cs typeface="Times New Roman" panose="02020603050405020304" pitchFamily="18" charset="0"/>
              </a:rPr>
              <a:t>Design verification for shear reinforcement.</a:t>
            </a:r>
          </a:p>
          <a:p>
            <a:pPr marL="0" indent="0">
              <a:buClr>
                <a:schemeClr val="tx1"/>
              </a:buClr>
              <a:buSzPct val="100000"/>
              <a:buNone/>
            </a:pPr>
            <a:r>
              <a:rPr lang="en-US" sz="1600" dirty="0" smtClean="0">
                <a:solidFill>
                  <a:schemeClr val="tx1"/>
                </a:solidFill>
                <a:latin typeface="Times New Roman" panose="02020603050405020304" pitchFamily="18" charset="0"/>
                <a:cs typeface="Times New Roman" panose="02020603050405020304" pitchFamily="18" charset="0"/>
              </a:rPr>
              <a:t>    </a:t>
            </a:r>
            <a:r>
              <a:rPr lang="en-US" sz="1600" b="1" dirty="0" err="1" smtClean="0">
                <a:solidFill>
                  <a:schemeClr val="tx1"/>
                </a:solidFill>
                <a:latin typeface="Times New Roman" panose="02020603050405020304" pitchFamily="18" charset="0"/>
                <a:cs typeface="Times New Roman" panose="02020603050405020304" pitchFamily="18" charset="0"/>
              </a:rPr>
              <a:t>V</a:t>
            </a:r>
            <a:r>
              <a:rPr lang="en-US" sz="1200" b="1" dirty="0" err="1" smtClean="0">
                <a:solidFill>
                  <a:schemeClr val="tx1"/>
                </a:solidFill>
                <a:latin typeface="Times New Roman" panose="02020603050405020304" pitchFamily="18" charset="0"/>
                <a:cs typeface="Times New Roman" panose="02020603050405020304" pitchFamily="18" charset="0"/>
              </a:rPr>
              <a:t>e</a:t>
            </a:r>
            <a:r>
              <a:rPr lang="en-US" sz="1600" dirty="0" smtClean="0">
                <a:solidFill>
                  <a:schemeClr val="tx1"/>
                </a:solidFill>
                <a:latin typeface="Times New Roman" panose="02020603050405020304" pitchFamily="18" charset="0"/>
                <a:cs typeface="Times New Roman" panose="02020603050405020304" pitchFamily="18" charset="0"/>
              </a:rPr>
              <a:t> : </a:t>
            </a:r>
            <a:r>
              <a:rPr lang="en-US" sz="1600" dirty="0" smtClean="0">
                <a:solidFill>
                  <a:schemeClr val="tx1">
                    <a:lumMod val="95000"/>
                    <a:lumOff val="5000"/>
                  </a:schemeClr>
                </a:solidFill>
                <a:latin typeface="Times New Roman" pitchFamily="18" charset="0"/>
                <a:cs typeface="Times New Roman" pitchFamily="18" charset="0"/>
              </a:rPr>
              <a:t>the design shear force including seismic effect. Shall be evaluated according to the maximum </a:t>
            </a:r>
          </a:p>
          <a:p>
            <a:pPr marL="0" indent="0">
              <a:buClr>
                <a:schemeClr val="tx1"/>
              </a:buClr>
              <a:buSzPct val="100000"/>
              <a:buNone/>
            </a:pPr>
            <a:r>
              <a:rPr lang="en-US" sz="1600" dirty="0" smtClean="0">
                <a:solidFill>
                  <a:schemeClr val="tx1">
                    <a:lumMod val="95000"/>
                    <a:lumOff val="5000"/>
                  </a:schemeClr>
                </a:solidFill>
                <a:latin typeface="Times New Roman" pitchFamily="18" charset="0"/>
                <a:cs typeface="Times New Roman" pitchFamily="18" charset="0"/>
              </a:rPr>
              <a:t>probable shear that can develop in the section due to probable moments </a:t>
            </a:r>
            <a:r>
              <a:rPr lang="en-US" sz="1600" b="1" dirty="0" smtClean="0">
                <a:solidFill>
                  <a:schemeClr val="tx1">
                    <a:lumMod val="95000"/>
                    <a:lumOff val="5000"/>
                  </a:schemeClr>
                </a:solidFill>
                <a:latin typeface="Times New Roman" pitchFamily="18" charset="0"/>
                <a:cs typeface="Times New Roman" pitchFamily="18" charset="0"/>
              </a:rPr>
              <a:t>(</a:t>
            </a:r>
            <a:r>
              <a:rPr lang="en-US" sz="1600" b="1" dirty="0" err="1" smtClean="0">
                <a:solidFill>
                  <a:schemeClr val="tx1">
                    <a:lumMod val="95000"/>
                    <a:lumOff val="5000"/>
                  </a:schemeClr>
                </a:solidFill>
                <a:latin typeface="Times New Roman" pitchFamily="18" charset="0"/>
                <a:cs typeface="Times New Roman" pitchFamily="18" charset="0"/>
              </a:rPr>
              <a:t>Mpr</a:t>
            </a:r>
            <a:r>
              <a:rPr lang="en-US" sz="1600" b="1" dirty="0" smtClean="0">
                <a:solidFill>
                  <a:schemeClr val="tx1">
                    <a:lumMod val="95000"/>
                    <a:lumOff val="5000"/>
                  </a:schemeClr>
                </a:solidFill>
                <a:latin typeface="Times New Roman" pitchFamily="18" charset="0"/>
                <a:cs typeface="Times New Roman" pitchFamily="18" charset="0"/>
              </a:rPr>
              <a:t>). </a:t>
            </a:r>
            <a:r>
              <a:rPr lang="en-US" sz="1600" dirty="0" smtClean="0">
                <a:solidFill>
                  <a:schemeClr val="tx1">
                    <a:lumMod val="95000"/>
                    <a:lumOff val="5000"/>
                  </a:schemeClr>
                </a:solidFill>
                <a:latin typeface="Times New Roman" pitchFamily="18" charset="0"/>
                <a:cs typeface="Times New Roman" pitchFamily="18" charset="0"/>
              </a:rPr>
              <a:t>See the following figure:</a:t>
            </a:r>
          </a:p>
          <a:p>
            <a:pPr marL="0" indent="0">
              <a:buClr>
                <a:schemeClr val="tx1"/>
              </a:buClr>
              <a:buSzPct val="100000"/>
              <a:buNone/>
            </a:pPr>
            <a:r>
              <a:rPr lang="en-US" sz="1600" dirty="0" smtClean="0">
                <a:solidFill>
                  <a:schemeClr val="tx1">
                    <a:lumMod val="95000"/>
                    <a:lumOff val="5000"/>
                  </a:schemeClr>
                </a:solidFill>
                <a:latin typeface="Times New Roman" pitchFamily="18" charset="0"/>
                <a:cs typeface="Times New Roman" pitchFamily="18" charset="0"/>
              </a:rPr>
              <a:t>Probable moment, </a:t>
            </a:r>
            <a:r>
              <a:rPr lang="en-US" sz="1600" dirty="0" err="1" smtClean="0">
                <a:solidFill>
                  <a:schemeClr val="tx1">
                    <a:lumMod val="95000"/>
                    <a:lumOff val="5000"/>
                  </a:schemeClr>
                </a:solidFill>
                <a:latin typeface="Times New Roman" pitchFamily="18" charset="0"/>
                <a:cs typeface="Times New Roman" pitchFamily="18" charset="0"/>
              </a:rPr>
              <a:t>Mpr</a:t>
            </a:r>
            <a:r>
              <a:rPr lang="en-US" sz="1600" dirty="0" smtClean="0">
                <a:solidFill>
                  <a:schemeClr val="tx1">
                    <a:lumMod val="95000"/>
                    <a:lumOff val="5000"/>
                  </a:schemeClr>
                </a:solidFill>
                <a:latin typeface="Times New Roman" pitchFamily="18" charset="0"/>
                <a:cs typeface="Times New Roman" pitchFamily="18" charset="0"/>
              </a:rPr>
              <a:t>: is the nominal moment</a:t>
            </a:r>
          </a:p>
          <a:p>
            <a:pPr marL="0" indent="0">
              <a:buClr>
                <a:schemeClr val="tx1"/>
              </a:buClr>
              <a:buSzPct val="100000"/>
              <a:buNone/>
            </a:pPr>
            <a:r>
              <a:rPr lang="en-US" sz="1600" dirty="0" smtClean="0">
                <a:solidFill>
                  <a:schemeClr val="tx1">
                    <a:lumMod val="95000"/>
                    <a:lumOff val="5000"/>
                  </a:schemeClr>
                </a:solidFill>
                <a:latin typeface="Times New Roman" pitchFamily="18" charset="0"/>
                <a:cs typeface="Times New Roman" pitchFamily="18" charset="0"/>
              </a:rPr>
              <a:t> using stress in steel equal to at least 1.25fy</a:t>
            </a:r>
          </a:p>
          <a:p>
            <a:pPr marL="0" indent="0">
              <a:buClr>
                <a:schemeClr val="tx1"/>
              </a:buClr>
              <a:buSzPct val="100000"/>
              <a:buNone/>
            </a:pPr>
            <a:r>
              <a:rPr lang="en-US" sz="1600" dirty="0" smtClean="0">
                <a:solidFill>
                  <a:schemeClr val="tx1">
                    <a:lumMod val="95000"/>
                    <a:lumOff val="5000"/>
                  </a:schemeClr>
                </a:solidFill>
                <a:latin typeface="Times New Roman" pitchFamily="18" charset="0"/>
                <a:cs typeface="Times New Roman" pitchFamily="18" charset="0"/>
              </a:rPr>
              <a:t> and the strength reduction factor = 1.0</a:t>
            </a:r>
            <a:r>
              <a:rPr lang="en-US" sz="1600" dirty="0" smtClean="0">
                <a:solidFill>
                  <a:schemeClr val="tx1">
                    <a:lumMod val="95000"/>
                    <a:lumOff val="5000"/>
                  </a:schemeClr>
                </a:solidFill>
              </a:rPr>
              <a:t>.</a:t>
            </a:r>
            <a:endParaRPr lang="en-GB" sz="1600" dirty="0" smtClean="0">
              <a:solidFill>
                <a:schemeClr val="tx1">
                  <a:lumMod val="95000"/>
                  <a:lumOff val="5000"/>
                </a:schemeClr>
              </a:solidFill>
            </a:endParaRPr>
          </a:p>
          <a:p>
            <a:pPr marL="0" indent="0">
              <a:buClr>
                <a:schemeClr val="tx1"/>
              </a:buClr>
              <a:buSzPct val="100000"/>
              <a:buFont typeface="Wingdings" pitchFamily="2" charset="2"/>
              <a:buChar char="§"/>
            </a:pPr>
            <a:r>
              <a:rPr lang="en-US" sz="1600" dirty="0" smtClean="0">
                <a:solidFill>
                  <a:schemeClr val="tx1">
                    <a:lumMod val="95000"/>
                    <a:lumOff val="5000"/>
                  </a:schemeClr>
                </a:solidFill>
                <a:latin typeface="Times New Roman" pitchFamily="18" charset="0"/>
                <a:cs typeface="Times New Roman" pitchFamily="18" charset="0"/>
              </a:rPr>
              <a:t> Calculation of Mpr3, Mpr4 and </a:t>
            </a:r>
            <a:r>
              <a:rPr lang="en-US" sz="1600" dirty="0" err="1" smtClean="0">
                <a:solidFill>
                  <a:schemeClr val="tx1">
                    <a:lumMod val="95000"/>
                    <a:lumOff val="5000"/>
                  </a:schemeClr>
                </a:solidFill>
                <a:latin typeface="Times New Roman" pitchFamily="18" charset="0"/>
                <a:cs typeface="Times New Roman" pitchFamily="18" charset="0"/>
              </a:rPr>
              <a:t>V</a:t>
            </a:r>
            <a:r>
              <a:rPr lang="en-US" sz="1100" dirty="0" err="1" smtClean="0">
                <a:solidFill>
                  <a:schemeClr val="tx1">
                    <a:lumMod val="95000"/>
                    <a:lumOff val="5000"/>
                  </a:schemeClr>
                </a:solidFill>
                <a:latin typeface="Times New Roman" pitchFamily="18" charset="0"/>
                <a:cs typeface="Times New Roman" pitchFamily="18" charset="0"/>
              </a:rPr>
              <a:t>e</a:t>
            </a:r>
            <a:r>
              <a:rPr lang="en-US" sz="1600" dirty="0" smtClean="0">
                <a:solidFill>
                  <a:schemeClr val="tx1">
                    <a:lumMod val="95000"/>
                    <a:lumOff val="5000"/>
                  </a:schemeClr>
                </a:solidFill>
                <a:latin typeface="Times New Roman" pitchFamily="18" charset="0"/>
                <a:cs typeface="Times New Roman" pitchFamily="18" charset="0"/>
              </a:rPr>
              <a:t>:</a:t>
            </a:r>
          </a:p>
          <a:p>
            <a:pPr marL="0" indent="0">
              <a:buClr>
                <a:schemeClr val="tx1"/>
              </a:buClr>
              <a:buSzPct val="100000"/>
              <a:buFont typeface="Wingdings" pitchFamily="2" charset="2"/>
              <a:buChar char="Ø"/>
            </a:pPr>
            <a:r>
              <a:rPr lang="en-US" sz="1600" dirty="0" smtClean="0">
                <a:solidFill>
                  <a:schemeClr val="tx1">
                    <a:lumMod val="95000"/>
                    <a:lumOff val="5000"/>
                  </a:schemeClr>
                </a:solidFill>
                <a:latin typeface="Times New Roman" pitchFamily="18" charset="0"/>
                <a:cs typeface="Times New Roman" pitchFamily="18" charset="0"/>
              </a:rPr>
              <a:t>Area of steel in the column = 7500 mm</a:t>
            </a:r>
            <a:r>
              <a:rPr lang="en-US" sz="1600" baseline="30000" dirty="0" smtClean="0">
                <a:solidFill>
                  <a:schemeClr val="tx1">
                    <a:lumMod val="95000"/>
                    <a:lumOff val="5000"/>
                  </a:schemeClr>
                </a:solidFill>
                <a:latin typeface="Times New Roman" pitchFamily="18" charset="0"/>
                <a:cs typeface="Times New Roman" pitchFamily="18" charset="0"/>
              </a:rPr>
              <a:t>2</a:t>
            </a:r>
          </a:p>
          <a:p>
            <a:pPr marL="0" indent="0">
              <a:buClr>
                <a:schemeClr val="tx1"/>
              </a:buClr>
              <a:buSzPct val="100000"/>
              <a:buFont typeface="Wingdings" pitchFamily="2" charset="2"/>
              <a:buChar char="Ø"/>
            </a:pPr>
            <a:r>
              <a:rPr lang="en-US" sz="1600" dirty="0" smtClean="0">
                <a:solidFill>
                  <a:schemeClr val="tx1">
                    <a:lumMod val="95000"/>
                    <a:lumOff val="5000"/>
                  </a:schemeClr>
                </a:solidFill>
                <a:latin typeface="Times New Roman" panose="02020603050405020304" pitchFamily="18" charset="0"/>
                <a:cs typeface="Times New Roman" panose="02020603050405020304" pitchFamily="18" charset="0"/>
              </a:rPr>
              <a:t>Mpr3 = 711.25 </a:t>
            </a:r>
            <a:r>
              <a:rPr lang="en-US" sz="1600" dirty="0" err="1" smtClean="0">
                <a:solidFill>
                  <a:schemeClr val="tx1">
                    <a:lumMod val="95000"/>
                    <a:lumOff val="5000"/>
                  </a:schemeClr>
                </a:solidFill>
                <a:latin typeface="Times New Roman" panose="02020603050405020304" pitchFamily="18" charset="0"/>
                <a:cs typeface="Times New Roman" panose="02020603050405020304" pitchFamily="18" charset="0"/>
              </a:rPr>
              <a:t>kN.m</a:t>
            </a:r>
            <a:endParaRPr lang="en-US" sz="1600" dirty="0" smtClean="0">
              <a:solidFill>
                <a:schemeClr val="tx1">
                  <a:lumMod val="95000"/>
                  <a:lumOff val="5000"/>
                </a:schemeClr>
              </a:solidFill>
              <a:latin typeface="Times New Roman" panose="02020603050405020304" pitchFamily="18" charset="0"/>
              <a:cs typeface="Times New Roman" panose="02020603050405020304" pitchFamily="18" charset="0"/>
            </a:endParaRPr>
          </a:p>
          <a:p>
            <a:pPr marL="0" indent="0">
              <a:buClr>
                <a:schemeClr val="tx1"/>
              </a:buClr>
              <a:buSzPct val="100000"/>
              <a:buFont typeface="Wingdings" pitchFamily="2" charset="2"/>
              <a:buChar char="Ø"/>
            </a:pPr>
            <a:r>
              <a:rPr lang="en-US" sz="1600" dirty="0" smtClean="0">
                <a:solidFill>
                  <a:schemeClr val="tx1">
                    <a:lumMod val="95000"/>
                    <a:lumOff val="5000"/>
                  </a:schemeClr>
                </a:solidFill>
                <a:latin typeface="Times New Roman" panose="02020603050405020304" pitchFamily="18" charset="0"/>
                <a:cs typeface="Times New Roman" panose="02020603050405020304" pitchFamily="18" charset="0"/>
              </a:rPr>
              <a:t> Mpr4 = 711.25 </a:t>
            </a:r>
            <a:r>
              <a:rPr lang="en-US" sz="1600" dirty="0" err="1" smtClean="0">
                <a:solidFill>
                  <a:schemeClr val="tx1">
                    <a:lumMod val="95000"/>
                    <a:lumOff val="5000"/>
                  </a:schemeClr>
                </a:solidFill>
                <a:latin typeface="Times New Roman" panose="02020603050405020304" pitchFamily="18" charset="0"/>
                <a:cs typeface="Times New Roman" panose="02020603050405020304" pitchFamily="18" charset="0"/>
              </a:rPr>
              <a:t>kN.m</a:t>
            </a:r>
            <a:endParaRPr lang="en-US" sz="1600" dirty="0" smtClean="0">
              <a:solidFill>
                <a:schemeClr val="tx1">
                  <a:lumMod val="95000"/>
                  <a:lumOff val="5000"/>
                </a:schemeClr>
              </a:solidFill>
              <a:latin typeface="Times New Roman" panose="02020603050405020304" pitchFamily="18" charset="0"/>
              <a:cs typeface="Times New Roman" panose="02020603050405020304" pitchFamily="18" charset="0"/>
            </a:endParaRPr>
          </a:p>
          <a:p>
            <a:pPr marL="0" indent="0">
              <a:buClr>
                <a:schemeClr val="tx1"/>
              </a:buClr>
              <a:buSzPct val="100000"/>
              <a:buFont typeface="Wingdings" pitchFamily="2" charset="2"/>
              <a:buChar char="Ø"/>
            </a:pPr>
            <a:r>
              <a:rPr lang="en-US" sz="1600" dirty="0" smtClean="0">
                <a:solidFill>
                  <a:schemeClr val="tx1">
                    <a:lumMod val="95000"/>
                    <a:lumOff val="5000"/>
                  </a:schemeClr>
                </a:solidFill>
                <a:latin typeface="Times New Roman" panose="02020603050405020304" pitchFamily="18" charset="0"/>
                <a:cs typeface="Times New Roman" panose="02020603050405020304" pitchFamily="18" charset="0"/>
              </a:rPr>
              <a:t>Lu = 3.65 – 0.80 = 2.85 m. (the columns intersects two beams with depth 0.8m each)</a:t>
            </a:r>
          </a:p>
          <a:p>
            <a:pPr marL="0" indent="0">
              <a:buClr>
                <a:schemeClr val="tx1"/>
              </a:buClr>
              <a:buSzPct val="100000"/>
              <a:buFont typeface="Wingdings" pitchFamily="2" charset="2"/>
              <a:buChar char="Ø"/>
            </a:pPr>
            <a:r>
              <a:rPr lang="en-US" sz="1600" dirty="0" smtClean="0">
                <a:solidFill>
                  <a:schemeClr val="tx1">
                    <a:lumMod val="95000"/>
                    <a:lumOff val="5000"/>
                  </a:schemeClr>
                </a:solidFill>
                <a:latin typeface="Times New Roman" panose="02020603050405020304" pitchFamily="18" charset="0"/>
                <a:cs typeface="Times New Roman" panose="02020603050405020304" pitchFamily="18" charset="0"/>
              </a:rPr>
              <a:t> </a:t>
            </a:r>
            <a:r>
              <a:rPr lang="en-US" sz="1600" b="1" dirty="0" err="1" smtClean="0">
                <a:solidFill>
                  <a:schemeClr val="tx1">
                    <a:lumMod val="95000"/>
                    <a:lumOff val="5000"/>
                  </a:schemeClr>
                </a:solidFill>
                <a:latin typeface="Times New Roman" panose="02020603050405020304" pitchFamily="18" charset="0"/>
                <a:cs typeface="Times New Roman" panose="02020603050405020304" pitchFamily="18" charset="0"/>
              </a:rPr>
              <a:t>V</a:t>
            </a:r>
            <a:r>
              <a:rPr lang="en-US" sz="1200" b="1" dirty="0" err="1" smtClean="0">
                <a:solidFill>
                  <a:schemeClr val="tx1">
                    <a:lumMod val="95000"/>
                    <a:lumOff val="5000"/>
                  </a:schemeClr>
                </a:solidFill>
                <a:latin typeface="Times New Roman" panose="02020603050405020304" pitchFamily="18" charset="0"/>
                <a:cs typeface="Times New Roman" panose="02020603050405020304" pitchFamily="18" charset="0"/>
              </a:rPr>
              <a:t>e</a:t>
            </a:r>
            <a:r>
              <a:rPr lang="en-US" sz="1200" b="1" dirty="0" smtClean="0">
                <a:solidFill>
                  <a:schemeClr val="tx1">
                    <a:lumMod val="95000"/>
                    <a:lumOff val="5000"/>
                  </a:schemeClr>
                </a:solidFill>
                <a:latin typeface="Times New Roman" panose="02020603050405020304" pitchFamily="18" charset="0"/>
                <a:cs typeface="Times New Roman" panose="02020603050405020304" pitchFamily="18" charset="0"/>
              </a:rPr>
              <a:t> = </a:t>
            </a:r>
            <a:r>
              <a:rPr lang="en-US" sz="1600" dirty="0" smtClean="0">
                <a:solidFill>
                  <a:schemeClr val="tx1">
                    <a:lumMod val="95000"/>
                    <a:lumOff val="5000"/>
                  </a:schemeClr>
                </a:solidFill>
                <a:latin typeface="Times New Roman" pitchFamily="18" charset="0"/>
                <a:cs typeface="Times New Roman" pitchFamily="18" charset="0"/>
              </a:rPr>
              <a:t>2x711.25/2.85 = </a:t>
            </a:r>
            <a:r>
              <a:rPr lang="en-US" sz="1600" b="1" dirty="0" smtClean="0">
                <a:solidFill>
                  <a:schemeClr val="tx1">
                    <a:lumMod val="95000"/>
                    <a:lumOff val="5000"/>
                  </a:schemeClr>
                </a:solidFill>
                <a:latin typeface="Times New Roman" pitchFamily="18" charset="0"/>
                <a:cs typeface="Times New Roman" pitchFamily="18" charset="0"/>
              </a:rPr>
              <a:t>499 </a:t>
            </a:r>
            <a:r>
              <a:rPr lang="en-US" sz="1600" b="1" dirty="0" err="1" smtClean="0">
                <a:solidFill>
                  <a:schemeClr val="tx1">
                    <a:lumMod val="95000"/>
                    <a:lumOff val="5000"/>
                  </a:schemeClr>
                </a:solidFill>
                <a:latin typeface="Times New Roman" pitchFamily="18" charset="0"/>
                <a:cs typeface="Times New Roman" pitchFamily="18" charset="0"/>
              </a:rPr>
              <a:t>kN.</a:t>
            </a:r>
            <a:endParaRPr lang="en-US" sz="1600" b="1" dirty="0" smtClean="0">
              <a:solidFill>
                <a:schemeClr val="tx1">
                  <a:lumMod val="95000"/>
                  <a:lumOff val="5000"/>
                </a:schemeClr>
              </a:solidFill>
              <a:latin typeface="Times New Roman" pitchFamily="18" charset="0"/>
              <a:cs typeface="Times New Roman" pitchFamily="18" charset="0"/>
            </a:endParaRPr>
          </a:p>
        </p:txBody>
      </p:sp>
      <p:sp>
        <p:nvSpPr>
          <p:cNvPr id="4" name="Slide Number Placeholder 3"/>
          <p:cNvSpPr>
            <a:spLocks noGrp="1"/>
          </p:cNvSpPr>
          <p:nvPr>
            <p:ph type="sldNum" sz="quarter" idx="12"/>
          </p:nvPr>
        </p:nvSpPr>
        <p:spPr>
          <a:xfrm>
            <a:off x="10895981" y="6132684"/>
            <a:ext cx="683339" cy="365125"/>
          </a:xfrm>
        </p:spPr>
        <p:txBody>
          <a:bodyPr/>
          <a:lstStyle/>
          <a:p>
            <a:fld id="{D57F1E4F-1CFF-5643-939E-217C01CDF565}" type="slidenum">
              <a:rPr lang="en-US" sz="2800" smtClean="0">
                <a:solidFill>
                  <a:schemeClr val="tx1"/>
                </a:solidFill>
                <a:latin typeface="Times New Roman" panose="02020603050405020304" pitchFamily="18" charset="0"/>
                <a:cs typeface="Times New Roman" panose="02020603050405020304" pitchFamily="18" charset="0"/>
              </a:rPr>
              <a:pPr/>
              <a:t>28</a:t>
            </a:fld>
            <a:endParaRPr lang="en-US" dirty="0">
              <a:solidFill>
                <a:schemeClr val="tx1"/>
              </a:solidFill>
              <a:latin typeface="Times New Roman" panose="02020603050405020304" pitchFamily="18" charset="0"/>
              <a:cs typeface="Times New Roman" panose="02020603050405020304" pitchFamily="18" charset="0"/>
            </a:endParaRPr>
          </a:p>
        </p:txBody>
      </p:sp>
      <p:pic>
        <p:nvPicPr>
          <p:cNvPr id="5" name="Picture 4"/>
          <p:cNvPicPr/>
          <p:nvPr/>
        </p:nvPicPr>
        <p:blipFill>
          <a:blip r:embed="rId3" cstate="print"/>
          <a:srcRect t="46875"/>
          <a:stretch>
            <a:fillRect/>
          </a:stretch>
        </p:blipFill>
        <p:spPr bwMode="auto">
          <a:xfrm>
            <a:off x="5410321" y="2485293"/>
            <a:ext cx="3387725" cy="2532184"/>
          </a:xfrm>
          <a:prstGeom prst="rect">
            <a:avLst/>
          </a:prstGeom>
          <a:noFill/>
          <a:ln w="9525">
            <a:noFill/>
            <a:miter lim="800000"/>
            <a:headEnd/>
            <a:tailEnd/>
          </a:ln>
        </p:spPr>
      </p:pic>
    </p:spTree>
    <p:extLst>
      <p:ext uri="{BB962C8B-B14F-4D97-AF65-F5344CB8AC3E}">
        <p14:creationId xmlns:p14="http://schemas.microsoft.com/office/powerpoint/2010/main" val="114677074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326265"/>
            <a:ext cx="8596668" cy="523741"/>
          </a:xfrm>
        </p:spPr>
        <p:txBody>
          <a:bodyPr/>
          <a:lstStyle/>
          <a:p>
            <a:r>
              <a:rPr lang="en-US" sz="2400" b="1" dirty="0" smtClean="0">
                <a:solidFill>
                  <a:schemeClr val="tx1"/>
                </a:solidFill>
                <a:latin typeface="Times New Roman" panose="02020603050405020304" pitchFamily="18" charset="0"/>
                <a:cs typeface="Times New Roman" panose="02020603050405020304" pitchFamily="18" charset="0"/>
              </a:rPr>
              <a:t>3. Design of Columns.</a:t>
            </a: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idx="1"/>
          </p:nvPr>
        </p:nvSpPr>
        <p:spPr>
          <a:xfrm>
            <a:off x="677333" y="850006"/>
            <a:ext cx="9369343" cy="4908021"/>
          </a:xfrm>
        </p:spPr>
        <p:txBody>
          <a:bodyPr>
            <a:noAutofit/>
          </a:bodyPr>
          <a:lstStyle/>
          <a:p>
            <a:pPr marL="0" indent="0">
              <a:buClr>
                <a:schemeClr val="tx1"/>
              </a:buClr>
              <a:buSzPct val="100000"/>
              <a:buNone/>
            </a:pPr>
            <a:r>
              <a:rPr lang="en-US" b="1" dirty="0" smtClean="0">
                <a:solidFill>
                  <a:schemeClr val="tx1"/>
                </a:solidFill>
                <a:latin typeface="Times New Roman" panose="02020603050405020304" pitchFamily="18" charset="0"/>
                <a:cs typeface="Times New Roman" panose="02020603050405020304" pitchFamily="18" charset="0"/>
              </a:rPr>
              <a:t>- Verification </a:t>
            </a:r>
            <a:r>
              <a:rPr lang="en-US" b="1" dirty="0">
                <a:solidFill>
                  <a:schemeClr val="tx1"/>
                </a:solidFill>
                <a:latin typeface="Times New Roman" panose="02020603050405020304" pitchFamily="18" charset="0"/>
                <a:cs typeface="Times New Roman" panose="02020603050405020304" pitchFamily="18" charset="0"/>
              </a:rPr>
              <a:t>of Structural </a:t>
            </a:r>
            <a:r>
              <a:rPr lang="en-US" b="1" dirty="0" smtClean="0">
                <a:solidFill>
                  <a:schemeClr val="tx1"/>
                </a:solidFill>
                <a:latin typeface="Times New Roman" panose="02020603050405020304" pitchFamily="18" charset="0"/>
                <a:cs typeface="Times New Roman" panose="02020603050405020304" pitchFamily="18" charset="0"/>
              </a:rPr>
              <a:t>Design.</a:t>
            </a:r>
          </a:p>
          <a:p>
            <a:pPr marL="0" indent="0">
              <a:buClr>
                <a:schemeClr val="tx1"/>
              </a:buClr>
              <a:buSzPct val="100000"/>
              <a:buFont typeface="Wingdings" pitchFamily="2" charset="2"/>
              <a:buChar char="v"/>
            </a:pPr>
            <a:r>
              <a:rPr lang="en-US" dirty="0" smtClean="0">
                <a:solidFill>
                  <a:schemeClr val="tx1"/>
                </a:solidFill>
                <a:latin typeface="Times New Roman" panose="02020603050405020304" pitchFamily="18" charset="0"/>
                <a:cs typeface="Times New Roman" panose="02020603050405020304" pitchFamily="18" charset="0"/>
              </a:rPr>
              <a:t>Design verification for shear reinforcement.</a:t>
            </a:r>
          </a:p>
          <a:p>
            <a:pPr marL="0" indent="0">
              <a:buClr>
                <a:schemeClr val="tx1"/>
              </a:buClr>
              <a:buSzPct val="100000"/>
              <a:buNone/>
            </a:pPr>
            <a:r>
              <a:rPr lang="en-US" sz="1600" dirty="0" smtClean="0">
                <a:solidFill>
                  <a:schemeClr val="tx1"/>
                </a:solidFill>
                <a:latin typeface="Times New Roman" panose="02020603050405020304" pitchFamily="18" charset="0"/>
                <a:cs typeface="Times New Roman" panose="02020603050405020304" pitchFamily="18" charset="0"/>
              </a:rPr>
              <a:t>Design shear force = max. of {V</a:t>
            </a:r>
            <a:r>
              <a:rPr lang="en-US" sz="1100" dirty="0" smtClean="0">
                <a:solidFill>
                  <a:schemeClr val="tx1"/>
                </a:solidFill>
                <a:latin typeface="Times New Roman" panose="02020603050405020304" pitchFamily="18" charset="0"/>
                <a:cs typeface="Times New Roman" panose="02020603050405020304" pitchFamily="18" charset="0"/>
              </a:rPr>
              <a:t>u</a:t>
            </a:r>
            <a:r>
              <a:rPr lang="en-US" sz="1600" dirty="0" smtClean="0">
                <a:solidFill>
                  <a:schemeClr val="tx1"/>
                </a:solidFill>
                <a:latin typeface="Times New Roman" panose="02020603050405020304" pitchFamily="18" charset="0"/>
                <a:cs typeface="Times New Roman" panose="02020603050405020304" pitchFamily="18" charset="0"/>
              </a:rPr>
              <a:t> = 285 </a:t>
            </a:r>
            <a:r>
              <a:rPr lang="en-US" sz="1600" dirty="0" err="1" smtClean="0">
                <a:solidFill>
                  <a:schemeClr val="tx1"/>
                </a:solidFill>
                <a:latin typeface="Times New Roman" panose="02020603050405020304" pitchFamily="18" charset="0"/>
                <a:cs typeface="Times New Roman" panose="02020603050405020304" pitchFamily="18" charset="0"/>
              </a:rPr>
              <a:t>kN</a:t>
            </a:r>
            <a:r>
              <a:rPr lang="en-US" sz="1600" dirty="0" smtClean="0">
                <a:solidFill>
                  <a:schemeClr val="tx1"/>
                </a:solidFill>
                <a:latin typeface="Times New Roman" panose="02020603050405020304" pitchFamily="18" charset="0"/>
                <a:cs typeface="Times New Roman" panose="02020603050405020304" pitchFamily="18" charset="0"/>
              </a:rPr>
              <a:t>, </a:t>
            </a:r>
            <a:r>
              <a:rPr lang="en-US" sz="1600" dirty="0" err="1" smtClean="0">
                <a:solidFill>
                  <a:schemeClr val="tx1"/>
                </a:solidFill>
                <a:latin typeface="Times New Roman" panose="02020603050405020304" pitchFamily="18" charset="0"/>
                <a:cs typeface="Times New Roman" panose="02020603050405020304" pitchFamily="18" charset="0"/>
              </a:rPr>
              <a:t>V</a:t>
            </a:r>
            <a:r>
              <a:rPr lang="en-US" sz="1100" dirty="0" err="1" smtClean="0">
                <a:solidFill>
                  <a:schemeClr val="tx1"/>
                </a:solidFill>
                <a:latin typeface="Times New Roman" panose="02020603050405020304" pitchFamily="18" charset="0"/>
                <a:cs typeface="Times New Roman" panose="02020603050405020304" pitchFamily="18" charset="0"/>
              </a:rPr>
              <a:t>e</a:t>
            </a:r>
            <a:r>
              <a:rPr lang="en-US" sz="1100" dirty="0" smtClean="0">
                <a:solidFill>
                  <a:schemeClr val="tx1"/>
                </a:solidFill>
                <a:latin typeface="Times New Roman" panose="02020603050405020304" pitchFamily="18" charset="0"/>
                <a:cs typeface="Times New Roman" panose="02020603050405020304" pitchFamily="18" charset="0"/>
              </a:rPr>
              <a:t> </a:t>
            </a:r>
            <a:r>
              <a:rPr lang="en-US" sz="1600" dirty="0" smtClean="0">
                <a:solidFill>
                  <a:schemeClr val="tx1"/>
                </a:solidFill>
                <a:latin typeface="Times New Roman" panose="02020603050405020304" pitchFamily="18" charset="0"/>
                <a:cs typeface="Times New Roman" panose="02020603050405020304" pitchFamily="18" charset="0"/>
              </a:rPr>
              <a:t>= 499 </a:t>
            </a:r>
            <a:r>
              <a:rPr lang="en-US" sz="1600" dirty="0" err="1" smtClean="0">
                <a:solidFill>
                  <a:schemeClr val="tx1"/>
                </a:solidFill>
                <a:latin typeface="Times New Roman" panose="02020603050405020304" pitchFamily="18" charset="0"/>
                <a:cs typeface="Times New Roman" panose="02020603050405020304" pitchFamily="18" charset="0"/>
              </a:rPr>
              <a:t>kN</a:t>
            </a:r>
            <a:r>
              <a:rPr lang="en-US" sz="1600" dirty="0" smtClean="0">
                <a:solidFill>
                  <a:schemeClr val="tx1"/>
                </a:solidFill>
                <a:latin typeface="Times New Roman" panose="02020603050405020304" pitchFamily="18" charset="0"/>
                <a:cs typeface="Times New Roman" panose="02020603050405020304" pitchFamily="18" charset="0"/>
              </a:rPr>
              <a:t>} = 499 </a:t>
            </a:r>
            <a:r>
              <a:rPr lang="en-US" sz="1600" dirty="0" err="1" smtClean="0">
                <a:solidFill>
                  <a:schemeClr val="tx1"/>
                </a:solidFill>
                <a:latin typeface="Times New Roman" panose="02020603050405020304" pitchFamily="18" charset="0"/>
                <a:cs typeface="Times New Roman" panose="02020603050405020304" pitchFamily="18" charset="0"/>
              </a:rPr>
              <a:t>kN.</a:t>
            </a:r>
            <a:r>
              <a:rPr lang="en-US" sz="1600" dirty="0" smtClean="0">
                <a:solidFill>
                  <a:schemeClr val="tx1"/>
                </a:solidFill>
                <a:latin typeface="Times New Roman" panose="02020603050405020304" pitchFamily="18" charset="0"/>
                <a:cs typeface="Times New Roman" panose="02020603050405020304" pitchFamily="18" charset="0"/>
              </a:rPr>
              <a:t> </a:t>
            </a:r>
          </a:p>
          <a:p>
            <a:pPr>
              <a:buNone/>
            </a:pPr>
            <a:r>
              <a:rPr lang="en-US" sz="1600" dirty="0" smtClean="0">
                <a:solidFill>
                  <a:schemeClr val="tx1">
                    <a:lumMod val="95000"/>
                    <a:lumOff val="5000"/>
                  </a:schemeClr>
                </a:solidFill>
                <a:latin typeface="Times New Roman" pitchFamily="18" charset="0"/>
                <a:cs typeface="Times New Roman" pitchFamily="18" charset="0"/>
              </a:rPr>
              <a:t>Consequently, the required design shear strength may be expressed as: </a:t>
            </a:r>
            <a:endParaRPr lang="en-GB" sz="1600" dirty="0" smtClean="0">
              <a:solidFill>
                <a:schemeClr val="tx1">
                  <a:lumMod val="95000"/>
                  <a:lumOff val="5000"/>
                </a:schemeClr>
              </a:solidFill>
              <a:latin typeface="Times New Roman" pitchFamily="18" charset="0"/>
              <a:cs typeface="Times New Roman" pitchFamily="18" charset="0"/>
            </a:endParaRPr>
          </a:p>
          <a:p>
            <a:pPr>
              <a:buNone/>
            </a:pPr>
            <a:r>
              <a:rPr lang="en-GB" sz="1600" dirty="0" smtClean="0">
                <a:solidFill>
                  <a:schemeClr val="tx1">
                    <a:lumMod val="95000"/>
                    <a:lumOff val="5000"/>
                  </a:schemeClr>
                </a:solidFill>
                <a:latin typeface="Times New Roman" pitchFamily="18" charset="0"/>
                <a:cs typeface="Times New Roman" pitchFamily="18" charset="0"/>
              </a:rPr>
              <a:t> </a:t>
            </a:r>
            <a:r>
              <a:rPr lang="en-US" sz="1600" dirty="0" err="1" smtClean="0">
                <a:solidFill>
                  <a:schemeClr val="tx1">
                    <a:lumMod val="95000"/>
                    <a:lumOff val="5000"/>
                  </a:schemeClr>
                </a:solidFill>
                <a:latin typeface="Times New Roman" pitchFamily="18" charset="0"/>
                <a:cs typeface="Times New Roman" pitchFamily="18" charset="0"/>
              </a:rPr>
              <a:t>V</a:t>
            </a:r>
            <a:r>
              <a:rPr lang="en-US" sz="1600" baseline="-25000" dirty="0" err="1" smtClean="0">
                <a:solidFill>
                  <a:schemeClr val="tx1">
                    <a:lumMod val="95000"/>
                    <a:lumOff val="5000"/>
                  </a:schemeClr>
                </a:solidFill>
                <a:latin typeface="Times New Roman" pitchFamily="18" charset="0"/>
                <a:cs typeface="Times New Roman" pitchFamily="18" charset="0"/>
              </a:rPr>
              <a:t>n</a:t>
            </a:r>
            <a:r>
              <a:rPr lang="en-US" sz="1600" dirty="0" smtClean="0">
                <a:solidFill>
                  <a:schemeClr val="tx1">
                    <a:lumMod val="95000"/>
                    <a:lumOff val="5000"/>
                  </a:schemeClr>
                </a:solidFill>
                <a:latin typeface="Times New Roman" pitchFamily="18" charset="0"/>
                <a:cs typeface="Times New Roman" pitchFamily="18" charset="0"/>
              </a:rPr>
              <a:t> = </a:t>
            </a:r>
            <a:r>
              <a:rPr lang="en-US" sz="1600" dirty="0" err="1" smtClean="0">
                <a:solidFill>
                  <a:schemeClr val="tx1">
                    <a:lumMod val="95000"/>
                    <a:lumOff val="5000"/>
                  </a:schemeClr>
                </a:solidFill>
                <a:latin typeface="Times New Roman" pitchFamily="18" charset="0"/>
                <a:cs typeface="Times New Roman" pitchFamily="18" charset="0"/>
              </a:rPr>
              <a:t>V</a:t>
            </a:r>
            <a:r>
              <a:rPr lang="en-US" sz="1600" baseline="-25000" dirty="0" err="1" smtClean="0">
                <a:solidFill>
                  <a:schemeClr val="tx1">
                    <a:lumMod val="95000"/>
                    <a:lumOff val="5000"/>
                  </a:schemeClr>
                </a:solidFill>
                <a:latin typeface="Times New Roman" pitchFamily="18" charset="0"/>
                <a:cs typeface="Times New Roman" pitchFamily="18" charset="0"/>
              </a:rPr>
              <a:t>c</a:t>
            </a:r>
            <a:r>
              <a:rPr lang="en-US" sz="1600" dirty="0" smtClean="0">
                <a:solidFill>
                  <a:schemeClr val="tx1">
                    <a:lumMod val="95000"/>
                    <a:lumOff val="5000"/>
                  </a:schemeClr>
                </a:solidFill>
                <a:latin typeface="Times New Roman" pitchFamily="18" charset="0"/>
                <a:cs typeface="Times New Roman" pitchFamily="18" charset="0"/>
              </a:rPr>
              <a:t> + V</a:t>
            </a:r>
            <a:r>
              <a:rPr lang="en-US" sz="1600" baseline="-25000" dirty="0" smtClean="0">
                <a:solidFill>
                  <a:schemeClr val="tx1">
                    <a:lumMod val="95000"/>
                    <a:lumOff val="5000"/>
                  </a:schemeClr>
                </a:solidFill>
                <a:latin typeface="Times New Roman" pitchFamily="18" charset="0"/>
                <a:cs typeface="Times New Roman" pitchFamily="18" charset="0"/>
              </a:rPr>
              <a:t>s</a:t>
            </a:r>
            <a:endParaRPr lang="en-GB" sz="1600" dirty="0" smtClean="0">
              <a:solidFill>
                <a:schemeClr val="tx1">
                  <a:lumMod val="95000"/>
                  <a:lumOff val="5000"/>
                </a:schemeClr>
              </a:solidFill>
              <a:latin typeface="Times New Roman" pitchFamily="18" charset="0"/>
              <a:cs typeface="Times New Roman" pitchFamily="18" charset="0"/>
            </a:endParaRPr>
          </a:p>
          <a:p>
            <a:pPr>
              <a:buNone/>
            </a:pPr>
            <a:r>
              <a:rPr lang="en-US" sz="1600" dirty="0" smtClean="0">
                <a:solidFill>
                  <a:schemeClr val="tx1">
                    <a:lumMod val="95000"/>
                    <a:lumOff val="5000"/>
                  </a:schemeClr>
                </a:solidFill>
                <a:latin typeface="Times New Roman" pitchFamily="18" charset="0"/>
                <a:cs typeface="Times New Roman" pitchFamily="18" charset="0"/>
              </a:rPr>
              <a:t>The design shear above must be resisted by the nominal shear strength of the member, </a:t>
            </a:r>
            <a:r>
              <a:rPr lang="en-US" sz="1600" dirty="0" err="1" smtClean="0">
                <a:solidFill>
                  <a:schemeClr val="tx1">
                    <a:lumMod val="95000"/>
                    <a:lumOff val="5000"/>
                  </a:schemeClr>
                </a:solidFill>
                <a:latin typeface="Times New Roman" pitchFamily="18" charset="0"/>
                <a:cs typeface="Times New Roman" pitchFamily="18" charset="0"/>
              </a:rPr>
              <a:t>V</a:t>
            </a:r>
            <a:r>
              <a:rPr lang="en-US" sz="1600" baseline="-25000" dirty="0" err="1" smtClean="0">
                <a:solidFill>
                  <a:schemeClr val="tx1">
                    <a:lumMod val="95000"/>
                    <a:lumOff val="5000"/>
                  </a:schemeClr>
                </a:solidFill>
                <a:latin typeface="Times New Roman" pitchFamily="18" charset="0"/>
                <a:cs typeface="Times New Roman" pitchFamily="18" charset="0"/>
              </a:rPr>
              <a:t>n</a:t>
            </a:r>
            <a:r>
              <a:rPr lang="en-US" sz="1600" dirty="0" smtClean="0">
                <a:solidFill>
                  <a:schemeClr val="tx1">
                    <a:lumMod val="95000"/>
                    <a:lumOff val="5000"/>
                  </a:schemeClr>
                </a:solidFill>
                <a:latin typeface="Times New Roman" pitchFamily="18" charset="0"/>
                <a:cs typeface="Times New Roman" pitchFamily="18" charset="0"/>
              </a:rPr>
              <a:t>, which consists of concrete contribution (</a:t>
            </a:r>
            <a:r>
              <a:rPr lang="en-US" sz="1600" dirty="0" err="1" smtClean="0">
                <a:solidFill>
                  <a:schemeClr val="tx1">
                    <a:lumMod val="95000"/>
                    <a:lumOff val="5000"/>
                  </a:schemeClr>
                </a:solidFill>
                <a:latin typeface="Times New Roman" pitchFamily="18" charset="0"/>
                <a:cs typeface="Times New Roman" pitchFamily="18" charset="0"/>
              </a:rPr>
              <a:t>V</a:t>
            </a:r>
            <a:r>
              <a:rPr lang="en-US" sz="1600" baseline="-25000" dirty="0" err="1" smtClean="0">
                <a:solidFill>
                  <a:schemeClr val="tx1">
                    <a:lumMod val="95000"/>
                    <a:lumOff val="5000"/>
                  </a:schemeClr>
                </a:solidFill>
                <a:latin typeface="Times New Roman" pitchFamily="18" charset="0"/>
                <a:cs typeface="Times New Roman" pitchFamily="18" charset="0"/>
              </a:rPr>
              <a:t>c</a:t>
            </a:r>
            <a:r>
              <a:rPr lang="en-US" sz="1600" dirty="0" smtClean="0">
                <a:solidFill>
                  <a:schemeClr val="tx1">
                    <a:lumMod val="95000"/>
                    <a:lumOff val="5000"/>
                  </a:schemeClr>
                </a:solidFill>
                <a:latin typeface="Times New Roman" pitchFamily="18" charset="0"/>
                <a:cs typeface="Times New Roman" pitchFamily="18" charset="0"/>
              </a:rPr>
              <a:t>) and steel contribution (V</a:t>
            </a:r>
            <a:r>
              <a:rPr lang="en-US" sz="1600" baseline="-25000" dirty="0" smtClean="0">
                <a:solidFill>
                  <a:schemeClr val="tx1">
                    <a:lumMod val="95000"/>
                    <a:lumOff val="5000"/>
                  </a:schemeClr>
                </a:solidFill>
                <a:latin typeface="Times New Roman" pitchFamily="18" charset="0"/>
                <a:cs typeface="Times New Roman" pitchFamily="18" charset="0"/>
              </a:rPr>
              <a:t>s</a:t>
            </a:r>
            <a:r>
              <a:rPr lang="en-US" sz="1600" dirty="0" smtClean="0">
                <a:solidFill>
                  <a:schemeClr val="tx1">
                    <a:lumMod val="95000"/>
                    <a:lumOff val="5000"/>
                  </a:schemeClr>
                </a:solidFill>
                <a:latin typeface="Times New Roman" pitchFamily="18" charset="0"/>
                <a:cs typeface="Times New Roman" pitchFamily="18" charset="0"/>
              </a:rPr>
              <a:t>). However, the contribution of the concrete shall be ignored under the following two conditions when they occur simultaneously: </a:t>
            </a:r>
            <a:endParaRPr lang="en-GB" sz="1600" dirty="0" smtClean="0">
              <a:solidFill>
                <a:schemeClr val="tx1">
                  <a:lumMod val="95000"/>
                  <a:lumOff val="5000"/>
                </a:schemeClr>
              </a:solidFill>
              <a:latin typeface="Times New Roman" pitchFamily="18" charset="0"/>
              <a:cs typeface="Times New Roman" pitchFamily="18" charset="0"/>
            </a:endParaRPr>
          </a:p>
          <a:p>
            <a:pPr>
              <a:buNone/>
            </a:pPr>
            <a:r>
              <a:rPr lang="en-GB" sz="1600" dirty="0" smtClean="0">
                <a:solidFill>
                  <a:schemeClr val="tx1">
                    <a:lumMod val="95000"/>
                    <a:lumOff val="5000"/>
                  </a:schemeClr>
                </a:solidFill>
                <a:latin typeface="Times New Roman" pitchFamily="18" charset="0"/>
                <a:cs typeface="Times New Roman" pitchFamily="18" charset="0"/>
              </a:rPr>
              <a:t>(a) The earthquake-induced shear force </a:t>
            </a:r>
            <a:r>
              <a:rPr lang="en-GB" sz="1600" b="1" i="1" dirty="0" err="1" smtClean="0">
                <a:solidFill>
                  <a:schemeClr val="tx1">
                    <a:lumMod val="95000"/>
                    <a:lumOff val="5000"/>
                  </a:schemeClr>
                </a:solidFill>
                <a:latin typeface="Times New Roman" pitchFamily="18" charset="0"/>
                <a:cs typeface="Times New Roman" pitchFamily="18" charset="0"/>
              </a:rPr>
              <a:t>V</a:t>
            </a:r>
            <a:r>
              <a:rPr lang="en-GB" sz="1600" b="1" i="1" baseline="-25000" dirty="0" err="1" smtClean="0">
                <a:solidFill>
                  <a:schemeClr val="tx1">
                    <a:lumMod val="95000"/>
                    <a:lumOff val="5000"/>
                  </a:schemeClr>
                </a:solidFill>
                <a:latin typeface="Times New Roman" pitchFamily="18" charset="0"/>
                <a:cs typeface="Times New Roman" pitchFamily="18" charset="0"/>
              </a:rPr>
              <a:t>e</a:t>
            </a:r>
            <a:r>
              <a:rPr lang="en-GB" sz="1600" dirty="0" smtClean="0">
                <a:solidFill>
                  <a:schemeClr val="tx1">
                    <a:lumMod val="95000"/>
                    <a:lumOff val="5000"/>
                  </a:schemeClr>
                </a:solidFill>
                <a:latin typeface="Times New Roman" pitchFamily="18" charset="0"/>
                <a:cs typeface="Times New Roman" pitchFamily="18" charset="0"/>
              </a:rPr>
              <a:t> represents at least one-half or more of the maximum required shear strength within those lengths. 499 &gt; 0.5*285=142.5 </a:t>
            </a:r>
            <a:r>
              <a:rPr lang="en-GB" sz="1600" dirty="0" err="1" smtClean="0">
                <a:solidFill>
                  <a:schemeClr val="tx1">
                    <a:lumMod val="95000"/>
                    <a:lumOff val="5000"/>
                  </a:schemeClr>
                </a:solidFill>
                <a:latin typeface="Times New Roman" pitchFamily="18" charset="0"/>
                <a:cs typeface="Times New Roman" pitchFamily="18" charset="0"/>
              </a:rPr>
              <a:t>kN.</a:t>
            </a:r>
            <a:endParaRPr lang="en-GB" sz="1600" dirty="0" smtClean="0">
              <a:solidFill>
                <a:schemeClr val="tx1">
                  <a:lumMod val="95000"/>
                  <a:lumOff val="5000"/>
                </a:schemeClr>
              </a:solidFill>
              <a:latin typeface="Times New Roman" pitchFamily="18" charset="0"/>
              <a:cs typeface="Times New Roman" pitchFamily="18" charset="0"/>
            </a:endParaRPr>
          </a:p>
          <a:p>
            <a:pPr>
              <a:buNone/>
            </a:pPr>
            <a:r>
              <a:rPr lang="en-GB" sz="1600" dirty="0" smtClean="0">
                <a:solidFill>
                  <a:schemeClr val="tx1">
                    <a:lumMod val="95000"/>
                    <a:lumOff val="5000"/>
                  </a:schemeClr>
                </a:solidFill>
                <a:latin typeface="Times New Roman" pitchFamily="18" charset="0"/>
                <a:cs typeface="Times New Roman" pitchFamily="18" charset="0"/>
              </a:rPr>
              <a:t>(b) The factored axial compressive force </a:t>
            </a:r>
            <a:r>
              <a:rPr lang="en-GB" sz="1600" b="1" dirty="0" err="1" smtClean="0">
                <a:solidFill>
                  <a:schemeClr val="tx1">
                    <a:lumMod val="95000"/>
                    <a:lumOff val="5000"/>
                  </a:schemeClr>
                </a:solidFill>
                <a:latin typeface="Times New Roman" pitchFamily="18" charset="0"/>
                <a:cs typeface="Times New Roman" pitchFamily="18" charset="0"/>
              </a:rPr>
              <a:t>P</a:t>
            </a:r>
            <a:r>
              <a:rPr lang="en-GB" sz="1600" b="1" baseline="-25000" dirty="0" err="1" smtClean="0">
                <a:solidFill>
                  <a:schemeClr val="tx1">
                    <a:lumMod val="95000"/>
                    <a:lumOff val="5000"/>
                  </a:schemeClr>
                </a:solidFill>
                <a:latin typeface="Times New Roman" pitchFamily="18" charset="0"/>
                <a:cs typeface="Times New Roman" pitchFamily="18" charset="0"/>
              </a:rPr>
              <a:t>u</a:t>
            </a:r>
            <a:r>
              <a:rPr lang="en-GB" sz="1600" b="1" baseline="-25000" dirty="0" smtClean="0">
                <a:solidFill>
                  <a:schemeClr val="tx1">
                    <a:lumMod val="95000"/>
                    <a:lumOff val="5000"/>
                  </a:schemeClr>
                </a:solidFill>
                <a:latin typeface="Times New Roman" pitchFamily="18" charset="0"/>
                <a:cs typeface="Times New Roman" pitchFamily="18" charset="0"/>
              </a:rPr>
              <a:t> </a:t>
            </a:r>
            <a:r>
              <a:rPr lang="en-GB" sz="1600" dirty="0" smtClean="0">
                <a:solidFill>
                  <a:schemeClr val="tx1">
                    <a:lumMod val="95000"/>
                    <a:lumOff val="5000"/>
                  </a:schemeClr>
                </a:solidFill>
                <a:latin typeface="Times New Roman" pitchFamily="18" charset="0"/>
                <a:cs typeface="Times New Roman" pitchFamily="18" charset="0"/>
              </a:rPr>
              <a:t>including earthquake effects is less than </a:t>
            </a:r>
            <a:r>
              <a:rPr lang="en-GB" sz="1600" b="1" dirty="0" err="1" smtClean="0">
                <a:solidFill>
                  <a:schemeClr val="tx1">
                    <a:lumMod val="95000"/>
                    <a:lumOff val="5000"/>
                  </a:schemeClr>
                </a:solidFill>
                <a:latin typeface="Times New Roman" pitchFamily="18" charset="0"/>
                <a:cs typeface="Times New Roman" pitchFamily="18" charset="0"/>
              </a:rPr>
              <a:t>A</a:t>
            </a:r>
            <a:r>
              <a:rPr lang="en-GB" sz="1600" b="1" baseline="-25000" dirty="0" err="1" smtClean="0">
                <a:solidFill>
                  <a:schemeClr val="tx1">
                    <a:lumMod val="95000"/>
                    <a:lumOff val="5000"/>
                  </a:schemeClr>
                </a:solidFill>
                <a:latin typeface="Times New Roman" pitchFamily="18" charset="0"/>
                <a:cs typeface="Times New Roman" pitchFamily="18" charset="0"/>
              </a:rPr>
              <a:t>g</a:t>
            </a:r>
            <a:r>
              <a:rPr lang="en-GB" sz="1600" b="1" dirty="0" err="1" smtClean="0">
                <a:solidFill>
                  <a:schemeClr val="tx1">
                    <a:lumMod val="95000"/>
                    <a:lumOff val="5000"/>
                  </a:schemeClr>
                </a:solidFill>
                <a:latin typeface="Times New Roman" pitchFamily="18" charset="0"/>
                <a:cs typeface="Times New Roman" pitchFamily="18" charset="0"/>
              </a:rPr>
              <a:t>f’</a:t>
            </a:r>
            <a:r>
              <a:rPr lang="en-GB" sz="1600" b="1" baseline="-25000" dirty="0" err="1" smtClean="0">
                <a:solidFill>
                  <a:schemeClr val="tx1">
                    <a:lumMod val="95000"/>
                    <a:lumOff val="5000"/>
                  </a:schemeClr>
                </a:solidFill>
                <a:latin typeface="Times New Roman" pitchFamily="18" charset="0"/>
                <a:cs typeface="Times New Roman" pitchFamily="18" charset="0"/>
              </a:rPr>
              <a:t>c</a:t>
            </a:r>
            <a:r>
              <a:rPr lang="en-GB" sz="1600" b="1" dirty="0" smtClean="0">
                <a:solidFill>
                  <a:schemeClr val="tx1">
                    <a:lumMod val="95000"/>
                    <a:lumOff val="5000"/>
                  </a:schemeClr>
                </a:solidFill>
                <a:latin typeface="Times New Roman" pitchFamily="18" charset="0"/>
                <a:cs typeface="Times New Roman" pitchFamily="18" charset="0"/>
              </a:rPr>
              <a:t>/20</a:t>
            </a:r>
            <a:r>
              <a:rPr lang="en-GB" sz="1600" dirty="0" smtClean="0">
                <a:solidFill>
                  <a:schemeClr val="tx1">
                    <a:lumMod val="95000"/>
                    <a:lumOff val="5000"/>
                  </a:schemeClr>
                </a:solidFill>
                <a:latin typeface="Times New Roman" pitchFamily="18" charset="0"/>
                <a:cs typeface="Times New Roman" pitchFamily="18" charset="0"/>
              </a:rPr>
              <a:t>.</a:t>
            </a:r>
          </a:p>
          <a:p>
            <a:pPr>
              <a:buNone/>
            </a:pPr>
            <a:r>
              <a:rPr lang="en-GB" sz="1600" b="1" u="sng" dirty="0" smtClean="0">
                <a:solidFill>
                  <a:schemeClr val="tx1">
                    <a:lumMod val="95000"/>
                    <a:lumOff val="5000"/>
                  </a:schemeClr>
                </a:solidFill>
                <a:latin typeface="Times New Roman" pitchFamily="18" charset="0"/>
                <a:cs typeface="Times New Roman" pitchFamily="18" charset="0"/>
              </a:rPr>
              <a:t>Check:</a:t>
            </a:r>
            <a:r>
              <a:rPr lang="en-GB" sz="1600" dirty="0" smtClean="0">
                <a:solidFill>
                  <a:schemeClr val="tx1">
                    <a:lumMod val="95000"/>
                    <a:lumOff val="5000"/>
                  </a:schemeClr>
                </a:solidFill>
                <a:latin typeface="Times New Roman" pitchFamily="18" charset="0"/>
                <a:cs typeface="Times New Roman" pitchFamily="18" charset="0"/>
              </a:rPr>
              <a:t> </a:t>
            </a:r>
            <a:r>
              <a:rPr lang="en-GB" sz="1600" dirty="0" err="1" smtClean="0">
                <a:solidFill>
                  <a:schemeClr val="tx1">
                    <a:lumMod val="95000"/>
                    <a:lumOff val="5000"/>
                  </a:schemeClr>
                </a:solidFill>
                <a:latin typeface="Times New Roman" pitchFamily="18" charset="0"/>
                <a:cs typeface="Times New Roman" pitchFamily="18" charset="0"/>
              </a:rPr>
              <a:t>Agfc</a:t>
            </a:r>
            <a:r>
              <a:rPr lang="en-GB" sz="1600" dirty="0" smtClean="0">
                <a:solidFill>
                  <a:schemeClr val="tx1">
                    <a:lumMod val="95000"/>
                    <a:lumOff val="5000"/>
                  </a:schemeClr>
                </a:solidFill>
                <a:latin typeface="Times New Roman" pitchFamily="18" charset="0"/>
                <a:cs typeface="Times New Roman" pitchFamily="18" charset="0"/>
              </a:rPr>
              <a:t>′/20 = 500 x 1500 x 35 /20 = 1312.50 </a:t>
            </a:r>
            <a:r>
              <a:rPr lang="en-GB" sz="1600" dirty="0" err="1" smtClean="0">
                <a:solidFill>
                  <a:schemeClr val="tx1">
                    <a:lumMod val="95000"/>
                    <a:lumOff val="5000"/>
                  </a:schemeClr>
                </a:solidFill>
                <a:latin typeface="Times New Roman" pitchFamily="18" charset="0"/>
                <a:cs typeface="Times New Roman" pitchFamily="18" charset="0"/>
              </a:rPr>
              <a:t>kN</a:t>
            </a:r>
            <a:r>
              <a:rPr lang="en-GB" sz="1600" dirty="0" smtClean="0">
                <a:solidFill>
                  <a:schemeClr val="tx1">
                    <a:lumMod val="95000"/>
                    <a:lumOff val="5000"/>
                  </a:schemeClr>
                </a:solidFill>
                <a:latin typeface="Times New Roman" pitchFamily="18" charset="0"/>
                <a:cs typeface="Times New Roman" pitchFamily="18" charset="0"/>
              </a:rPr>
              <a:t> &gt; </a:t>
            </a:r>
            <a:r>
              <a:rPr lang="en-GB" sz="1600" dirty="0" err="1" smtClean="0">
                <a:solidFill>
                  <a:schemeClr val="tx1">
                    <a:lumMod val="95000"/>
                    <a:lumOff val="5000"/>
                  </a:schemeClr>
                </a:solidFill>
                <a:latin typeface="Times New Roman" pitchFamily="18" charset="0"/>
                <a:cs typeface="Times New Roman" pitchFamily="18" charset="0"/>
              </a:rPr>
              <a:t>P</a:t>
            </a:r>
            <a:r>
              <a:rPr lang="en-GB" sz="1600" baseline="-25000" dirty="0" err="1" smtClean="0">
                <a:solidFill>
                  <a:schemeClr val="tx1">
                    <a:lumMod val="95000"/>
                    <a:lumOff val="5000"/>
                  </a:schemeClr>
                </a:solidFill>
                <a:latin typeface="Times New Roman" pitchFamily="18" charset="0"/>
                <a:cs typeface="Times New Roman" pitchFamily="18" charset="0"/>
              </a:rPr>
              <a:t>u</a:t>
            </a:r>
            <a:r>
              <a:rPr lang="en-GB" sz="1600" dirty="0" smtClean="0">
                <a:solidFill>
                  <a:schemeClr val="tx1">
                    <a:lumMod val="95000"/>
                    <a:lumOff val="5000"/>
                  </a:schemeClr>
                </a:solidFill>
                <a:latin typeface="Times New Roman" pitchFamily="18" charset="0"/>
                <a:cs typeface="Times New Roman" pitchFamily="18" charset="0"/>
              </a:rPr>
              <a:t> on column = 477 </a:t>
            </a:r>
            <a:r>
              <a:rPr lang="en-GB" sz="1600" dirty="0" err="1" smtClean="0">
                <a:solidFill>
                  <a:schemeClr val="tx1">
                    <a:lumMod val="95000"/>
                    <a:lumOff val="5000"/>
                  </a:schemeClr>
                </a:solidFill>
                <a:latin typeface="Times New Roman" pitchFamily="18" charset="0"/>
                <a:cs typeface="Times New Roman" pitchFamily="18" charset="0"/>
              </a:rPr>
              <a:t>kN.</a:t>
            </a:r>
            <a:endParaRPr lang="en-GB" sz="1600" dirty="0" smtClean="0">
              <a:solidFill>
                <a:schemeClr val="tx1">
                  <a:lumMod val="95000"/>
                  <a:lumOff val="5000"/>
                </a:schemeClr>
              </a:solidFill>
              <a:latin typeface="Times New Roman" pitchFamily="18" charset="0"/>
              <a:cs typeface="Times New Roman" pitchFamily="18" charset="0"/>
            </a:endParaRPr>
          </a:p>
          <a:p>
            <a:pPr>
              <a:buNone/>
            </a:pPr>
            <a:r>
              <a:rPr lang="en-GB" sz="1600" b="1" dirty="0" smtClean="0">
                <a:solidFill>
                  <a:schemeClr val="tx1">
                    <a:lumMod val="95000"/>
                    <a:lumOff val="5000"/>
                  </a:schemeClr>
                </a:solidFill>
                <a:latin typeface="Times New Roman" pitchFamily="18" charset="0"/>
                <a:cs typeface="Times New Roman" pitchFamily="18" charset="0"/>
              </a:rPr>
              <a:t>→from (a) and (b), </a:t>
            </a:r>
            <a:r>
              <a:rPr lang="en-GB" sz="1600" b="1" dirty="0" err="1" smtClean="0">
                <a:solidFill>
                  <a:schemeClr val="tx1">
                    <a:lumMod val="95000"/>
                    <a:lumOff val="5000"/>
                  </a:schemeClr>
                </a:solidFill>
                <a:latin typeface="Times New Roman" pitchFamily="18" charset="0"/>
                <a:cs typeface="Times New Roman" pitchFamily="18" charset="0"/>
              </a:rPr>
              <a:t>V</a:t>
            </a:r>
            <a:r>
              <a:rPr lang="en-GB" sz="1600" b="1" baseline="-25000" dirty="0" err="1" smtClean="0">
                <a:solidFill>
                  <a:schemeClr val="tx1">
                    <a:lumMod val="95000"/>
                    <a:lumOff val="5000"/>
                  </a:schemeClr>
                </a:solidFill>
                <a:latin typeface="Times New Roman" pitchFamily="18" charset="0"/>
                <a:cs typeface="Times New Roman" pitchFamily="18" charset="0"/>
              </a:rPr>
              <a:t>c</a:t>
            </a:r>
            <a:r>
              <a:rPr lang="en-GB" sz="1600" b="1" dirty="0" smtClean="0">
                <a:solidFill>
                  <a:schemeClr val="tx1">
                    <a:lumMod val="95000"/>
                    <a:lumOff val="5000"/>
                  </a:schemeClr>
                </a:solidFill>
                <a:latin typeface="Times New Roman" pitchFamily="18" charset="0"/>
                <a:cs typeface="Times New Roman" pitchFamily="18" charset="0"/>
              </a:rPr>
              <a:t> = 0.</a:t>
            </a:r>
          </a:p>
          <a:p>
            <a:pPr marL="0" indent="0">
              <a:buClr>
                <a:schemeClr val="tx1"/>
              </a:buClr>
              <a:buSzPct val="100000"/>
              <a:buNone/>
            </a:pPr>
            <a:endParaRPr lang="en-US" sz="1600" dirty="0" smtClean="0">
              <a:solidFill>
                <a:schemeClr val="tx1"/>
              </a:solidFill>
              <a:latin typeface="Times New Roman" panose="02020603050405020304" pitchFamily="18" charset="0"/>
              <a:cs typeface="Times New Roman" panose="02020603050405020304" pitchFamily="18" charset="0"/>
            </a:endParaRPr>
          </a:p>
          <a:p>
            <a:pPr marL="0" indent="0">
              <a:buClr>
                <a:schemeClr val="tx1"/>
              </a:buClr>
              <a:buSzPct val="100000"/>
              <a:buNone/>
            </a:pPr>
            <a:endParaRPr lang="en-US" sz="1600" dirty="0" smtClean="0">
              <a:solidFill>
                <a:schemeClr val="tx1"/>
              </a:solidFill>
              <a:latin typeface="Times New Roman" panose="02020603050405020304" pitchFamily="18" charset="0"/>
              <a:cs typeface="Times New Roman" panose="02020603050405020304" pitchFamily="18" charset="0"/>
            </a:endParaRPr>
          </a:p>
          <a:p>
            <a:pPr marL="0" indent="0">
              <a:buClr>
                <a:schemeClr val="tx1"/>
              </a:buClr>
              <a:buSzPct val="100000"/>
              <a:buNone/>
            </a:pPr>
            <a:endParaRPr lang="en-US" sz="1600" dirty="0" smtClean="0">
              <a:latin typeface="Times New Roman" pitchFamily="18" charset="0"/>
              <a:cs typeface="Times New Roman" pitchFamily="18" charset="0"/>
            </a:endParaRPr>
          </a:p>
        </p:txBody>
      </p:sp>
      <p:sp>
        <p:nvSpPr>
          <p:cNvPr id="4" name="Slide Number Placeholder 3"/>
          <p:cNvSpPr>
            <a:spLocks noGrp="1"/>
          </p:cNvSpPr>
          <p:nvPr>
            <p:ph type="sldNum" sz="quarter" idx="12"/>
          </p:nvPr>
        </p:nvSpPr>
        <p:spPr>
          <a:xfrm>
            <a:off x="10895981" y="6132684"/>
            <a:ext cx="683339" cy="365125"/>
          </a:xfrm>
        </p:spPr>
        <p:txBody>
          <a:bodyPr/>
          <a:lstStyle/>
          <a:p>
            <a:fld id="{D57F1E4F-1CFF-5643-939E-217C01CDF565}" type="slidenum">
              <a:rPr lang="en-US" sz="2800" smtClean="0">
                <a:solidFill>
                  <a:schemeClr val="tx1"/>
                </a:solidFill>
                <a:latin typeface="Times New Roman" panose="02020603050405020304" pitchFamily="18" charset="0"/>
                <a:cs typeface="Times New Roman" panose="02020603050405020304" pitchFamily="18" charset="0"/>
              </a:rPr>
              <a:pPr/>
              <a:t>29</a:t>
            </a:fld>
            <a:endParaRPr lang="en-US"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467707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326265"/>
            <a:ext cx="8596668" cy="523741"/>
          </a:xfrm>
        </p:spPr>
        <p:txBody>
          <a:bodyPr/>
          <a:lstStyle/>
          <a:p>
            <a:r>
              <a:rPr lang="en-US" sz="2400" b="1" dirty="0">
                <a:solidFill>
                  <a:schemeClr val="tx1"/>
                </a:solidFill>
                <a:latin typeface="Times New Roman" panose="02020603050405020304" pitchFamily="18" charset="0"/>
                <a:cs typeface="Times New Roman" panose="02020603050405020304" pitchFamily="18" charset="0"/>
              </a:rPr>
              <a:t>Content List:</a:t>
            </a:r>
          </a:p>
        </p:txBody>
      </p:sp>
      <p:sp>
        <p:nvSpPr>
          <p:cNvPr id="3" name="Subtitle 2"/>
          <p:cNvSpPr>
            <a:spLocks noGrp="1"/>
          </p:cNvSpPr>
          <p:nvPr>
            <p:ph idx="1"/>
          </p:nvPr>
        </p:nvSpPr>
        <p:spPr>
          <a:xfrm>
            <a:off x="677334" y="850006"/>
            <a:ext cx="8596668" cy="4908021"/>
          </a:xfrm>
        </p:spPr>
        <p:txBody>
          <a:bodyPr>
            <a:noAutofit/>
          </a:bodyPr>
          <a:lstStyle/>
          <a:p>
            <a:pPr marL="0" indent="0">
              <a:buClr>
                <a:schemeClr val="tx1"/>
              </a:buClr>
              <a:buSzPct val="100000"/>
              <a:buNone/>
            </a:pPr>
            <a:r>
              <a:rPr lang="en-US" b="1" dirty="0" smtClean="0">
                <a:solidFill>
                  <a:schemeClr val="tx1"/>
                </a:solidFill>
                <a:latin typeface="Times New Roman" panose="02020603050405020304" pitchFamily="18" charset="0"/>
                <a:cs typeface="Times New Roman" panose="02020603050405020304" pitchFamily="18" charset="0"/>
              </a:rPr>
              <a:t>Abstract</a:t>
            </a:r>
            <a:endParaRPr lang="en-US" b="1" dirty="0" smtClean="0">
              <a:solidFill>
                <a:schemeClr val="tx1"/>
              </a:solidFill>
              <a:latin typeface="Times New Roman" panose="02020603050405020304" pitchFamily="18" charset="0"/>
              <a:cs typeface="Times New Roman" panose="02020603050405020304" pitchFamily="18" charset="0"/>
            </a:endParaRPr>
          </a:p>
          <a:p>
            <a:pPr marL="400050">
              <a:buClr>
                <a:schemeClr val="tx1"/>
              </a:buClr>
              <a:buSzPct val="100000"/>
              <a:buFont typeface="+mj-lt"/>
              <a:buAutoNum type="arabicPeriod"/>
            </a:pPr>
            <a:r>
              <a:rPr lang="en-US" b="1" dirty="0" smtClean="0">
                <a:solidFill>
                  <a:schemeClr val="tx1"/>
                </a:solidFill>
                <a:latin typeface="Times New Roman" panose="02020603050405020304" pitchFamily="18" charset="0"/>
                <a:cs typeface="Times New Roman" panose="02020603050405020304" pitchFamily="18" charset="0"/>
              </a:rPr>
              <a:t>Design of Slabs.</a:t>
            </a:r>
          </a:p>
          <a:p>
            <a:pPr marL="400050">
              <a:buClr>
                <a:schemeClr val="tx1"/>
              </a:buClr>
              <a:buSzPct val="100000"/>
              <a:buFont typeface="+mj-lt"/>
              <a:buAutoNum type="arabicPeriod"/>
            </a:pPr>
            <a:r>
              <a:rPr lang="en-US" b="1" dirty="0" smtClean="0">
                <a:solidFill>
                  <a:schemeClr val="tx1"/>
                </a:solidFill>
                <a:latin typeface="Times New Roman" panose="02020603050405020304" pitchFamily="18" charset="0"/>
                <a:cs typeface="Times New Roman" panose="02020603050405020304" pitchFamily="18" charset="0"/>
              </a:rPr>
              <a:t>Design of Beams.</a:t>
            </a:r>
          </a:p>
          <a:p>
            <a:pPr marL="400050">
              <a:buClr>
                <a:schemeClr val="tx1"/>
              </a:buClr>
              <a:buSzPct val="100000"/>
              <a:buFont typeface="+mj-lt"/>
              <a:buAutoNum type="arabicPeriod"/>
            </a:pPr>
            <a:r>
              <a:rPr lang="en-US" b="1" dirty="0" smtClean="0">
                <a:solidFill>
                  <a:schemeClr val="tx1"/>
                </a:solidFill>
                <a:latin typeface="Times New Roman" panose="02020603050405020304" pitchFamily="18" charset="0"/>
                <a:cs typeface="Times New Roman" panose="02020603050405020304" pitchFamily="18" charset="0"/>
              </a:rPr>
              <a:t>Design of Columns.</a:t>
            </a:r>
          </a:p>
          <a:p>
            <a:pPr marL="400050">
              <a:buClr>
                <a:schemeClr val="tx1"/>
              </a:buClr>
              <a:buSzPct val="100000"/>
              <a:buFont typeface="+mj-lt"/>
              <a:buAutoNum type="arabicPeriod"/>
            </a:pPr>
            <a:r>
              <a:rPr lang="en-US" b="1" dirty="0" smtClean="0">
                <a:solidFill>
                  <a:schemeClr val="tx1"/>
                </a:solidFill>
                <a:latin typeface="Times New Roman" panose="02020603050405020304" pitchFamily="18" charset="0"/>
                <a:cs typeface="Times New Roman" panose="02020603050405020304" pitchFamily="18" charset="0"/>
              </a:rPr>
              <a:t>Design of Shear Walls.</a:t>
            </a:r>
          </a:p>
          <a:p>
            <a:pPr marL="400050">
              <a:buClr>
                <a:schemeClr val="tx1"/>
              </a:buClr>
              <a:buSzPct val="100000"/>
              <a:buFont typeface="+mj-lt"/>
              <a:buAutoNum type="arabicPeriod"/>
            </a:pPr>
            <a:r>
              <a:rPr lang="en-US" b="1" dirty="0" smtClean="0">
                <a:solidFill>
                  <a:schemeClr val="tx1"/>
                </a:solidFill>
                <a:latin typeface="Times New Roman" panose="02020603050405020304" pitchFamily="18" charset="0"/>
                <a:cs typeface="Times New Roman" panose="02020603050405020304" pitchFamily="18" charset="0"/>
              </a:rPr>
              <a:t>Design of Stairs.</a:t>
            </a:r>
          </a:p>
          <a:p>
            <a:pPr marL="400050">
              <a:buClr>
                <a:schemeClr val="tx1"/>
              </a:buClr>
              <a:buSzPct val="100000"/>
              <a:buFont typeface="+mj-lt"/>
              <a:buAutoNum type="arabicPeriod"/>
            </a:pPr>
            <a:r>
              <a:rPr lang="en-US" b="1" dirty="0" smtClean="0">
                <a:solidFill>
                  <a:schemeClr val="tx1"/>
                </a:solidFill>
                <a:latin typeface="Times New Roman" panose="02020603050405020304" pitchFamily="18" charset="0"/>
                <a:cs typeface="Times New Roman" panose="02020603050405020304" pitchFamily="18" charset="0"/>
              </a:rPr>
              <a:t>Design of Diaphragms and Collectors.</a:t>
            </a:r>
          </a:p>
          <a:p>
            <a:pPr marL="400050">
              <a:buClr>
                <a:schemeClr val="tx1"/>
              </a:buClr>
              <a:buSzPct val="100000"/>
              <a:buFont typeface="+mj-lt"/>
              <a:buAutoNum type="arabicPeriod"/>
            </a:pPr>
            <a:r>
              <a:rPr lang="en-US" b="1" dirty="0">
                <a:solidFill>
                  <a:schemeClr val="tx1"/>
                </a:solidFill>
                <a:latin typeface="Times New Roman" panose="02020603050405020304" pitchFamily="18" charset="0"/>
                <a:cs typeface="Times New Roman" panose="02020603050405020304" pitchFamily="18" charset="0"/>
              </a:rPr>
              <a:t>Design of Foundation</a:t>
            </a:r>
            <a:r>
              <a:rPr lang="en-US" b="1" dirty="0" smtClean="0">
                <a:solidFill>
                  <a:schemeClr val="tx1"/>
                </a:solidFill>
                <a:latin typeface="Times New Roman" panose="02020603050405020304" pitchFamily="18" charset="0"/>
                <a:cs typeface="Times New Roman" panose="02020603050405020304" pitchFamily="18" charset="0"/>
              </a:rPr>
              <a:t>.</a:t>
            </a:r>
          </a:p>
          <a:p>
            <a:pPr marL="0" indent="0">
              <a:buClr>
                <a:schemeClr val="tx1"/>
              </a:buClr>
              <a:buNone/>
            </a:pPr>
            <a:endParaRPr lang="en-US" sz="1600" b="1" dirty="0">
              <a:solidFill>
                <a:schemeClr val="tx1"/>
              </a:solidFill>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a:xfrm>
            <a:off x="10895981" y="6132684"/>
            <a:ext cx="683339" cy="365125"/>
          </a:xfrm>
        </p:spPr>
        <p:txBody>
          <a:bodyPr/>
          <a:lstStyle/>
          <a:p>
            <a:fld id="{D57F1E4F-1CFF-5643-939E-217C01CDF565}" type="slidenum">
              <a:rPr lang="en-US" sz="2800" smtClean="0">
                <a:solidFill>
                  <a:schemeClr val="tx1"/>
                </a:solidFill>
                <a:latin typeface="Times New Roman" panose="02020603050405020304" pitchFamily="18" charset="0"/>
                <a:cs typeface="Times New Roman" panose="02020603050405020304" pitchFamily="18" charset="0"/>
              </a:rPr>
              <a:pPr/>
              <a:t>3</a:t>
            </a:fld>
            <a:endParaRPr lang="en-US" dirty="0">
              <a:solidFill>
                <a:schemeClr val="tx1"/>
              </a:solidFill>
              <a:latin typeface="Times New Roman" panose="02020603050405020304" pitchFamily="18" charset="0"/>
              <a:cs typeface="Times New Roman" panose="02020603050405020304" pitchFamily="18" charset="0"/>
            </a:endParaRPr>
          </a:p>
        </p:txBody>
      </p:sp>
      <p:pic>
        <p:nvPicPr>
          <p:cNvPr id="5" name="Picture 4"/>
          <p:cNvPicPr>
            <a:picLocks noChangeAspect="1"/>
          </p:cNvPicPr>
          <p:nvPr/>
        </p:nvPicPr>
        <p:blipFill>
          <a:blip r:embed="rId3"/>
          <a:stretch>
            <a:fillRect/>
          </a:stretch>
        </p:blipFill>
        <p:spPr>
          <a:xfrm>
            <a:off x="6035228" y="962025"/>
            <a:ext cx="2800350" cy="4933950"/>
          </a:xfrm>
          <a:prstGeom prst="rect">
            <a:avLst/>
          </a:prstGeom>
        </p:spPr>
      </p:pic>
    </p:spTree>
    <p:extLst>
      <p:ext uri="{BB962C8B-B14F-4D97-AF65-F5344CB8AC3E}">
        <p14:creationId xmlns:p14="http://schemas.microsoft.com/office/powerpoint/2010/main" val="226742975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326265"/>
            <a:ext cx="8596668" cy="523741"/>
          </a:xfrm>
        </p:spPr>
        <p:txBody>
          <a:bodyPr/>
          <a:lstStyle/>
          <a:p>
            <a:r>
              <a:rPr lang="en-US" sz="2400" b="1" dirty="0" smtClean="0">
                <a:solidFill>
                  <a:schemeClr val="tx1"/>
                </a:solidFill>
                <a:latin typeface="Times New Roman" panose="02020603050405020304" pitchFamily="18" charset="0"/>
                <a:cs typeface="Times New Roman" panose="02020603050405020304" pitchFamily="18" charset="0"/>
              </a:rPr>
              <a:t>3. Design of Columns.</a:t>
            </a: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idx="1"/>
          </p:nvPr>
        </p:nvSpPr>
        <p:spPr>
          <a:xfrm>
            <a:off x="677333" y="850006"/>
            <a:ext cx="9369343" cy="4908021"/>
          </a:xfrm>
        </p:spPr>
        <p:txBody>
          <a:bodyPr>
            <a:noAutofit/>
          </a:bodyPr>
          <a:lstStyle/>
          <a:p>
            <a:pPr marL="0" indent="0">
              <a:buClr>
                <a:schemeClr val="tx1"/>
              </a:buClr>
              <a:buSzPct val="100000"/>
              <a:buNone/>
            </a:pPr>
            <a:r>
              <a:rPr lang="en-US" b="1" dirty="0" smtClean="0">
                <a:solidFill>
                  <a:schemeClr val="tx1"/>
                </a:solidFill>
                <a:latin typeface="Times New Roman" panose="02020603050405020304" pitchFamily="18" charset="0"/>
                <a:cs typeface="Times New Roman" panose="02020603050405020304" pitchFamily="18" charset="0"/>
              </a:rPr>
              <a:t>- Verification </a:t>
            </a:r>
            <a:r>
              <a:rPr lang="en-US" b="1" dirty="0">
                <a:solidFill>
                  <a:schemeClr val="tx1"/>
                </a:solidFill>
                <a:latin typeface="Times New Roman" panose="02020603050405020304" pitchFamily="18" charset="0"/>
                <a:cs typeface="Times New Roman" panose="02020603050405020304" pitchFamily="18" charset="0"/>
              </a:rPr>
              <a:t>of Structural </a:t>
            </a:r>
            <a:r>
              <a:rPr lang="en-US" b="1" dirty="0" smtClean="0">
                <a:solidFill>
                  <a:schemeClr val="tx1"/>
                </a:solidFill>
                <a:latin typeface="Times New Roman" panose="02020603050405020304" pitchFamily="18" charset="0"/>
                <a:cs typeface="Times New Roman" panose="02020603050405020304" pitchFamily="18" charset="0"/>
              </a:rPr>
              <a:t>Design.</a:t>
            </a:r>
          </a:p>
          <a:p>
            <a:pPr marL="0" indent="0">
              <a:buClr>
                <a:schemeClr val="tx1"/>
              </a:buClr>
              <a:buSzPct val="100000"/>
              <a:buFont typeface="Wingdings" pitchFamily="2" charset="2"/>
              <a:buChar char="v"/>
            </a:pPr>
            <a:r>
              <a:rPr lang="en-US" dirty="0" smtClean="0">
                <a:solidFill>
                  <a:schemeClr val="tx1"/>
                </a:solidFill>
                <a:latin typeface="Times New Roman" panose="02020603050405020304" pitchFamily="18" charset="0"/>
                <a:cs typeface="Times New Roman" panose="02020603050405020304" pitchFamily="18" charset="0"/>
              </a:rPr>
              <a:t>Design verification for shear reinforcement.</a:t>
            </a:r>
          </a:p>
          <a:p>
            <a:pPr marL="0" indent="0">
              <a:buClr>
                <a:schemeClr val="tx1"/>
              </a:buClr>
              <a:buSzPct val="100000"/>
              <a:buFont typeface="Wingdings" pitchFamily="2" charset="2"/>
              <a:buChar char="§"/>
            </a:pPr>
            <a:r>
              <a:rPr lang="en-US" sz="1600" dirty="0" smtClean="0">
                <a:solidFill>
                  <a:schemeClr val="tx1"/>
                </a:solidFill>
                <a:latin typeface="Times New Roman" panose="02020603050405020304" pitchFamily="18" charset="0"/>
                <a:cs typeface="Times New Roman" panose="02020603050405020304" pitchFamily="18" charset="0"/>
              </a:rPr>
              <a:t> Calculation of shear reinforcement (Av/s):</a:t>
            </a:r>
          </a:p>
          <a:p>
            <a:pPr marL="0" indent="0">
              <a:buClr>
                <a:schemeClr val="tx1"/>
              </a:buClr>
              <a:buSzPct val="100000"/>
              <a:buFont typeface="Wingdings" pitchFamily="2" charset="2"/>
              <a:buChar char="§"/>
            </a:pPr>
            <a:r>
              <a:rPr lang="en-US" sz="1600" dirty="0" smtClean="0">
                <a:solidFill>
                  <a:schemeClr val="tx1"/>
                </a:solidFill>
                <a:latin typeface="Times New Roman" panose="02020603050405020304" pitchFamily="18" charset="0"/>
                <a:cs typeface="Times New Roman" panose="02020603050405020304" pitchFamily="18" charset="0"/>
              </a:rPr>
              <a:t>Vs = </a:t>
            </a:r>
            <a:r>
              <a:rPr lang="en-US" sz="1600" dirty="0" err="1" smtClean="0">
                <a:solidFill>
                  <a:schemeClr val="tx1"/>
                </a:solidFill>
                <a:latin typeface="Times New Roman" panose="02020603050405020304" pitchFamily="18" charset="0"/>
                <a:cs typeface="Times New Roman" panose="02020603050405020304" pitchFamily="18" charset="0"/>
              </a:rPr>
              <a:t>Vn</a:t>
            </a:r>
            <a:r>
              <a:rPr lang="en-US" sz="1600" dirty="0" smtClean="0">
                <a:solidFill>
                  <a:schemeClr val="tx1"/>
                </a:solidFill>
                <a:latin typeface="Times New Roman" panose="02020603050405020304" pitchFamily="18" charset="0"/>
                <a:cs typeface="Times New Roman" panose="02020603050405020304" pitchFamily="18" charset="0"/>
              </a:rPr>
              <a:t> – </a:t>
            </a:r>
            <a:r>
              <a:rPr lang="en-US" sz="1600" dirty="0" err="1" smtClean="0">
                <a:solidFill>
                  <a:schemeClr val="tx1"/>
                </a:solidFill>
                <a:latin typeface="Times New Roman" panose="02020603050405020304" pitchFamily="18" charset="0"/>
                <a:cs typeface="Times New Roman" panose="02020603050405020304" pitchFamily="18" charset="0"/>
              </a:rPr>
              <a:t>Vc</a:t>
            </a:r>
            <a:endParaRPr lang="en-US" sz="1600" dirty="0" smtClean="0">
              <a:solidFill>
                <a:schemeClr val="tx1"/>
              </a:solidFill>
              <a:latin typeface="Times New Roman" panose="02020603050405020304" pitchFamily="18" charset="0"/>
              <a:cs typeface="Times New Roman" panose="02020603050405020304" pitchFamily="18" charset="0"/>
            </a:endParaRPr>
          </a:p>
          <a:p>
            <a:pPr marL="0" indent="0">
              <a:buClr>
                <a:schemeClr val="tx1"/>
              </a:buClr>
              <a:buSzPct val="100000"/>
              <a:buFont typeface="Wingdings" pitchFamily="2" charset="2"/>
              <a:buChar char="§"/>
            </a:pPr>
            <a:r>
              <a:rPr lang="en-US" sz="1600" dirty="0" smtClean="0">
                <a:solidFill>
                  <a:schemeClr val="tx1"/>
                </a:solidFill>
                <a:latin typeface="Times New Roman" panose="02020603050405020304" pitchFamily="18" charset="0"/>
                <a:cs typeface="Times New Roman" panose="02020603050405020304" pitchFamily="18" charset="0"/>
              </a:rPr>
              <a:t>Vs =  499 /0.75 – 0 = 655 </a:t>
            </a:r>
            <a:r>
              <a:rPr lang="en-US" sz="1600" dirty="0" err="1" smtClean="0">
                <a:solidFill>
                  <a:schemeClr val="tx1"/>
                </a:solidFill>
                <a:latin typeface="Times New Roman" panose="02020603050405020304" pitchFamily="18" charset="0"/>
                <a:cs typeface="Times New Roman" panose="02020603050405020304" pitchFamily="18" charset="0"/>
              </a:rPr>
              <a:t>kN.</a:t>
            </a:r>
            <a:endParaRPr lang="en-US" sz="1600" dirty="0" smtClean="0">
              <a:solidFill>
                <a:schemeClr val="tx1"/>
              </a:solidFill>
              <a:latin typeface="Times New Roman" panose="02020603050405020304" pitchFamily="18" charset="0"/>
              <a:cs typeface="Times New Roman" panose="02020603050405020304" pitchFamily="18" charset="0"/>
            </a:endParaRPr>
          </a:p>
          <a:p>
            <a:pPr marL="0" indent="0">
              <a:buClr>
                <a:schemeClr val="tx1"/>
              </a:buClr>
              <a:buSzPct val="100000"/>
              <a:buFont typeface="Wingdings" pitchFamily="2" charset="2"/>
              <a:buChar char="§"/>
            </a:pPr>
            <a:r>
              <a:rPr lang="en-US" sz="1600" dirty="0" smtClean="0">
                <a:solidFill>
                  <a:schemeClr val="tx1"/>
                </a:solidFill>
                <a:latin typeface="Times New Roman" panose="02020603050405020304" pitchFamily="18" charset="0"/>
                <a:cs typeface="Times New Roman" panose="02020603050405020304" pitchFamily="18" charset="0"/>
              </a:rPr>
              <a:t>Av/S = 1.10 mm2/mm</a:t>
            </a:r>
          </a:p>
          <a:p>
            <a:pPr marL="0" indent="0">
              <a:buClr>
                <a:schemeClr val="tx1"/>
              </a:buClr>
              <a:buSzPct val="100000"/>
              <a:buFont typeface="Wingdings" pitchFamily="2" charset="2"/>
              <a:buChar char="§"/>
            </a:pPr>
            <a:r>
              <a:rPr lang="en-US" sz="1600" dirty="0" smtClean="0">
                <a:solidFill>
                  <a:schemeClr val="tx1"/>
                </a:solidFill>
                <a:latin typeface="Times New Roman" panose="02020603050405020304" pitchFamily="18" charset="0"/>
                <a:cs typeface="Times New Roman" panose="02020603050405020304" pitchFamily="18" charset="0"/>
              </a:rPr>
              <a:t>ETABS result for Av/S = 1.132 mm2/mm</a:t>
            </a:r>
          </a:p>
          <a:p>
            <a:pPr marL="0" indent="0">
              <a:buClr>
                <a:schemeClr val="tx1"/>
              </a:buClr>
              <a:buSzPct val="100000"/>
              <a:buFont typeface="Wingdings" pitchFamily="2" charset="2"/>
              <a:buChar char="§"/>
            </a:pPr>
            <a:r>
              <a:rPr lang="en-US" sz="1600" dirty="0" smtClean="0">
                <a:solidFill>
                  <a:schemeClr val="tx1"/>
                </a:solidFill>
                <a:latin typeface="Times New Roman" panose="02020603050405020304" pitchFamily="18" charset="0"/>
                <a:cs typeface="Times New Roman" panose="02020603050405020304" pitchFamily="18" charset="0"/>
              </a:rPr>
              <a:t>Difference percentage = 3% &lt;10%, acceptable. </a:t>
            </a:r>
          </a:p>
          <a:p>
            <a:pPr marL="0" indent="0">
              <a:buClr>
                <a:schemeClr val="tx1"/>
              </a:buClr>
              <a:buSzPct val="100000"/>
              <a:buNone/>
            </a:pPr>
            <a:endParaRPr lang="en-US" sz="1600" dirty="0" smtClean="0">
              <a:solidFill>
                <a:schemeClr val="tx1"/>
              </a:solidFill>
              <a:latin typeface="Times New Roman" panose="02020603050405020304" pitchFamily="18" charset="0"/>
              <a:cs typeface="Times New Roman" panose="02020603050405020304" pitchFamily="18" charset="0"/>
            </a:endParaRPr>
          </a:p>
          <a:p>
            <a:pPr marL="0" indent="0">
              <a:buClr>
                <a:schemeClr val="tx1"/>
              </a:buClr>
              <a:buSzPct val="100000"/>
              <a:buNone/>
            </a:pPr>
            <a:endParaRPr lang="en-US" sz="1600" dirty="0" smtClean="0">
              <a:solidFill>
                <a:schemeClr val="tx1"/>
              </a:solidFill>
              <a:latin typeface="Times New Roman" panose="02020603050405020304" pitchFamily="18" charset="0"/>
              <a:cs typeface="Times New Roman" panose="02020603050405020304" pitchFamily="18" charset="0"/>
            </a:endParaRPr>
          </a:p>
          <a:p>
            <a:pPr marL="0" indent="0">
              <a:buClr>
                <a:schemeClr val="tx1"/>
              </a:buClr>
              <a:buSzPct val="100000"/>
              <a:buNone/>
            </a:pPr>
            <a:endParaRPr lang="en-US" sz="1600" dirty="0" smtClean="0">
              <a:solidFill>
                <a:schemeClr val="tx1"/>
              </a:solidFill>
              <a:latin typeface="Times New Roman" panose="02020603050405020304" pitchFamily="18" charset="0"/>
              <a:cs typeface="Times New Roman" panose="02020603050405020304" pitchFamily="18" charset="0"/>
            </a:endParaRPr>
          </a:p>
          <a:p>
            <a:pPr marL="0" indent="0">
              <a:buClr>
                <a:schemeClr val="tx1"/>
              </a:buClr>
              <a:buSzPct val="100000"/>
              <a:buNone/>
            </a:pPr>
            <a:endParaRPr lang="en-US" sz="1600" dirty="0" smtClean="0">
              <a:solidFill>
                <a:schemeClr val="tx1"/>
              </a:solidFill>
              <a:latin typeface="Times New Roman" panose="02020603050405020304" pitchFamily="18" charset="0"/>
              <a:cs typeface="Times New Roman" panose="02020603050405020304" pitchFamily="18" charset="0"/>
            </a:endParaRPr>
          </a:p>
          <a:p>
            <a:pPr marL="0" indent="0">
              <a:buClr>
                <a:schemeClr val="tx1"/>
              </a:buClr>
              <a:buSzPct val="100000"/>
              <a:buNone/>
            </a:pPr>
            <a:endParaRPr lang="en-US" sz="1600" dirty="0" smtClean="0">
              <a:latin typeface="Times New Roman" pitchFamily="18" charset="0"/>
              <a:cs typeface="Times New Roman" pitchFamily="18" charset="0"/>
            </a:endParaRPr>
          </a:p>
        </p:txBody>
      </p:sp>
      <p:sp>
        <p:nvSpPr>
          <p:cNvPr id="4" name="Slide Number Placeholder 3"/>
          <p:cNvSpPr>
            <a:spLocks noGrp="1"/>
          </p:cNvSpPr>
          <p:nvPr>
            <p:ph type="sldNum" sz="quarter" idx="12"/>
          </p:nvPr>
        </p:nvSpPr>
        <p:spPr>
          <a:xfrm>
            <a:off x="10895981" y="6132684"/>
            <a:ext cx="683339" cy="365125"/>
          </a:xfrm>
        </p:spPr>
        <p:txBody>
          <a:bodyPr/>
          <a:lstStyle/>
          <a:p>
            <a:fld id="{D57F1E4F-1CFF-5643-939E-217C01CDF565}" type="slidenum">
              <a:rPr lang="en-US" sz="2800" smtClean="0">
                <a:solidFill>
                  <a:schemeClr val="tx1"/>
                </a:solidFill>
                <a:latin typeface="Times New Roman" panose="02020603050405020304" pitchFamily="18" charset="0"/>
                <a:cs typeface="Times New Roman" panose="02020603050405020304" pitchFamily="18" charset="0"/>
              </a:rPr>
              <a:pPr/>
              <a:t>30</a:t>
            </a:fld>
            <a:endParaRPr lang="en-US" dirty="0">
              <a:solidFill>
                <a:schemeClr val="tx1"/>
              </a:solidFill>
              <a:latin typeface="Times New Roman" panose="02020603050405020304" pitchFamily="18" charset="0"/>
              <a:cs typeface="Times New Roman" panose="02020603050405020304" pitchFamily="18" charset="0"/>
            </a:endParaRPr>
          </a:p>
        </p:txBody>
      </p:sp>
      <p:sp>
        <p:nvSpPr>
          <p:cNvPr id="81922" name="Rectangle 2"/>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81924" name="Rectangle 4"/>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Tree>
    <p:extLst>
      <p:ext uri="{BB962C8B-B14F-4D97-AF65-F5344CB8AC3E}">
        <p14:creationId xmlns:p14="http://schemas.microsoft.com/office/powerpoint/2010/main" val="114677074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326265"/>
            <a:ext cx="8596668" cy="523741"/>
          </a:xfrm>
        </p:spPr>
        <p:txBody>
          <a:bodyPr/>
          <a:lstStyle/>
          <a:p>
            <a:r>
              <a:rPr lang="en-US" sz="2400" b="1" dirty="0" smtClean="0">
                <a:solidFill>
                  <a:schemeClr val="tx1"/>
                </a:solidFill>
                <a:latin typeface="Times New Roman" panose="02020603050405020304" pitchFamily="18" charset="0"/>
                <a:cs typeface="Times New Roman" panose="02020603050405020304" pitchFamily="18" charset="0"/>
              </a:rPr>
              <a:t>3. Design of Columns.</a:t>
            </a: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idx="1"/>
          </p:nvPr>
        </p:nvSpPr>
        <p:spPr>
          <a:xfrm>
            <a:off x="677334" y="850006"/>
            <a:ext cx="8596668" cy="4908021"/>
          </a:xfrm>
        </p:spPr>
        <p:txBody>
          <a:bodyPr>
            <a:noAutofit/>
          </a:bodyPr>
          <a:lstStyle/>
          <a:p>
            <a:pPr marL="0" indent="0">
              <a:buClr>
                <a:schemeClr val="tx1"/>
              </a:buClr>
              <a:buSzPct val="100000"/>
              <a:buFontTx/>
              <a:buChar char="-"/>
            </a:pPr>
            <a:r>
              <a:rPr lang="en-US" b="1" dirty="0" smtClean="0">
                <a:solidFill>
                  <a:schemeClr val="tx1"/>
                </a:solidFill>
                <a:latin typeface="Times New Roman" panose="02020603050405020304" pitchFamily="18" charset="0"/>
                <a:cs typeface="Times New Roman" panose="02020603050405020304" pitchFamily="18" charset="0"/>
              </a:rPr>
              <a:t>Design.</a:t>
            </a:r>
          </a:p>
          <a:p>
            <a:pPr marL="0" indent="0">
              <a:buClr>
                <a:schemeClr val="tx1"/>
              </a:buClr>
              <a:buSzPct val="100000"/>
              <a:buNone/>
            </a:pPr>
            <a:r>
              <a:rPr lang="en-US" b="1" dirty="0" smtClean="0">
                <a:solidFill>
                  <a:schemeClr val="tx1"/>
                </a:solidFill>
                <a:latin typeface="Times New Roman" panose="02020603050405020304" pitchFamily="18" charset="0"/>
                <a:cs typeface="Times New Roman" panose="02020603050405020304" pitchFamily="18" charset="0"/>
              </a:rPr>
              <a:t>Columns layout</a:t>
            </a:r>
          </a:p>
          <a:p>
            <a:pPr marL="0" indent="0">
              <a:buClr>
                <a:schemeClr val="tx1"/>
              </a:buClr>
              <a:buSzPct val="100000"/>
              <a:buNone/>
            </a:pPr>
            <a:endParaRPr lang="en-US" b="1" dirty="0" smtClean="0">
              <a:solidFill>
                <a:schemeClr val="tx1"/>
              </a:solidFill>
              <a:latin typeface="Times New Roman" panose="02020603050405020304" pitchFamily="18" charset="0"/>
              <a:cs typeface="Times New Roman" panose="02020603050405020304" pitchFamily="18" charset="0"/>
            </a:endParaRPr>
          </a:p>
          <a:p>
            <a:pPr marL="0" indent="0">
              <a:buClr>
                <a:schemeClr val="tx1"/>
              </a:buClr>
              <a:buSzPct val="100000"/>
              <a:buNone/>
            </a:pPr>
            <a:endParaRPr lang="en-US" dirty="0" smtClean="0">
              <a:solidFill>
                <a:schemeClr val="tx1"/>
              </a:solidFill>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a:xfrm>
            <a:off x="10895981" y="6132684"/>
            <a:ext cx="683339" cy="365125"/>
          </a:xfrm>
        </p:spPr>
        <p:txBody>
          <a:bodyPr/>
          <a:lstStyle/>
          <a:p>
            <a:fld id="{D57F1E4F-1CFF-5643-939E-217C01CDF565}" type="slidenum">
              <a:rPr lang="en-US" sz="2800" smtClean="0">
                <a:solidFill>
                  <a:schemeClr val="tx1"/>
                </a:solidFill>
                <a:latin typeface="Times New Roman" panose="02020603050405020304" pitchFamily="18" charset="0"/>
                <a:cs typeface="Times New Roman" panose="02020603050405020304" pitchFamily="18" charset="0"/>
              </a:rPr>
              <a:pPr/>
              <a:t>31</a:t>
            </a:fld>
            <a:endParaRPr lang="en-US" dirty="0">
              <a:solidFill>
                <a:schemeClr val="tx1"/>
              </a:solidFill>
              <a:latin typeface="Times New Roman" panose="02020603050405020304" pitchFamily="18" charset="0"/>
              <a:cs typeface="Times New Roman" panose="02020603050405020304" pitchFamily="18" charset="0"/>
            </a:endParaRPr>
          </a:p>
        </p:txBody>
      </p:sp>
      <p:pic>
        <p:nvPicPr>
          <p:cNvPr id="5" name="Picture 4" descr="567.PNG"/>
          <p:cNvPicPr/>
          <p:nvPr/>
        </p:nvPicPr>
        <p:blipFill>
          <a:blip r:embed="rId3" cstate="print"/>
          <a:stretch>
            <a:fillRect/>
          </a:stretch>
        </p:blipFill>
        <p:spPr>
          <a:xfrm>
            <a:off x="3230245" y="1090295"/>
            <a:ext cx="5731510" cy="4677410"/>
          </a:xfrm>
          <a:prstGeom prst="rect">
            <a:avLst/>
          </a:prstGeom>
        </p:spPr>
      </p:pic>
    </p:spTree>
    <p:extLst>
      <p:ext uri="{BB962C8B-B14F-4D97-AF65-F5344CB8AC3E}">
        <p14:creationId xmlns:p14="http://schemas.microsoft.com/office/powerpoint/2010/main" val="356071337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326265"/>
            <a:ext cx="8596668" cy="523741"/>
          </a:xfrm>
        </p:spPr>
        <p:txBody>
          <a:bodyPr/>
          <a:lstStyle/>
          <a:p>
            <a:r>
              <a:rPr lang="en-US" sz="2400" b="1" dirty="0" smtClean="0">
                <a:solidFill>
                  <a:schemeClr val="tx1"/>
                </a:solidFill>
                <a:latin typeface="Times New Roman" panose="02020603050405020304" pitchFamily="18" charset="0"/>
                <a:cs typeface="Times New Roman" panose="02020603050405020304" pitchFamily="18" charset="0"/>
              </a:rPr>
              <a:t>3. Design of Columns.</a:t>
            </a: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idx="1"/>
          </p:nvPr>
        </p:nvSpPr>
        <p:spPr>
          <a:xfrm>
            <a:off x="677334" y="850006"/>
            <a:ext cx="8596668" cy="4908021"/>
          </a:xfrm>
        </p:spPr>
        <p:txBody>
          <a:bodyPr>
            <a:noAutofit/>
          </a:bodyPr>
          <a:lstStyle/>
          <a:p>
            <a:pPr marL="0" indent="0">
              <a:buClr>
                <a:schemeClr val="tx1"/>
              </a:buClr>
              <a:buSzPct val="100000"/>
              <a:buFontTx/>
              <a:buChar char="-"/>
            </a:pPr>
            <a:r>
              <a:rPr lang="en-US" b="1" dirty="0" smtClean="0">
                <a:solidFill>
                  <a:schemeClr val="tx1"/>
                </a:solidFill>
                <a:latin typeface="Times New Roman" panose="02020603050405020304" pitchFamily="18" charset="0"/>
                <a:cs typeface="Times New Roman" panose="02020603050405020304" pitchFamily="18" charset="0"/>
              </a:rPr>
              <a:t>Design.</a:t>
            </a:r>
          </a:p>
          <a:p>
            <a:pPr marL="0" indent="0">
              <a:buClr>
                <a:schemeClr val="tx1"/>
              </a:buClr>
              <a:buSzPct val="100000"/>
              <a:buNone/>
            </a:pPr>
            <a:r>
              <a:rPr lang="en-US" b="1" dirty="0" smtClean="0">
                <a:solidFill>
                  <a:schemeClr val="tx1"/>
                </a:solidFill>
                <a:latin typeface="Times New Roman" panose="02020603050405020304" pitchFamily="18" charset="0"/>
                <a:cs typeface="Times New Roman" panose="02020603050405020304" pitchFamily="18" charset="0"/>
              </a:rPr>
              <a:t>Longitudinal steel in columns</a:t>
            </a:r>
          </a:p>
          <a:p>
            <a:pPr marL="0" indent="0">
              <a:buClr>
                <a:schemeClr val="tx1"/>
              </a:buClr>
              <a:buSzPct val="100000"/>
              <a:buNone/>
            </a:pPr>
            <a:endParaRPr lang="en-US" b="1" dirty="0" smtClean="0">
              <a:solidFill>
                <a:schemeClr val="tx1"/>
              </a:solidFill>
              <a:latin typeface="Times New Roman" panose="02020603050405020304" pitchFamily="18" charset="0"/>
              <a:cs typeface="Times New Roman" panose="02020603050405020304" pitchFamily="18" charset="0"/>
            </a:endParaRPr>
          </a:p>
          <a:p>
            <a:pPr marL="0" indent="0">
              <a:buClr>
                <a:schemeClr val="tx1"/>
              </a:buClr>
              <a:buSzPct val="100000"/>
              <a:buNone/>
            </a:pPr>
            <a:endParaRPr lang="en-US" b="1" dirty="0" smtClean="0">
              <a:solidFill>
                <a:schemeClr val="tx1"/>
              </a:solidFill>
              <a:latin typeface="Times New Roman" panose="02020603050405020304" pitchFamily="18" charset="0"/>
              <a:cs typeface="Times New Roman" panose="02020603050405020304" pitchFamily="18" charset="0"/>
            </a:endParaRPr>
          </a:p>
          <a:p>
            <a:pPr marL="0" indent="0">
              <a:buClr>
                <a:schemeClr val="tx1"/>
              </a:buClr>
              <a:buSzPct val="100000"/>
              <a:buNone/>
            </a:pPr>
            <a:endParaRPr lang="en-US" dirty="0" smtClean="0">
              <a:solidFill>
                <a:schemeClr val="tx1"/>
              </a:solidFill>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a:xfrm>
            <a:off x="10895981" y="6132684"/>
            <a:ext cx="683339" cy="365125"/>
          </a:xfrm>
        </p:spPr>
        <p:txBody>
          <a:bodyPr/>
          <a:lstStyle/>
          <a:p>
            <a:fld id="{D57F1E4F-1CFF-5643-939E-217C01CDF565}" type="slidenum">
              <a:rPr lang="en-US" sz="2800" smtClean="0">
                <a:solidFill>
                  <a:schemeClr val="tx1"/>
                </a:solidFill>
                <a:latin typeface="Times New Roman" panose="02020603050405020304" pitchFamily="18" charset="0"/>
                <a:cs typeface="Times New Roman" panose="02020603050405020304" pitchFamily="18" charset="0"/>
              </a:rPr>
              <a:pPr/>
              <a:t>32</a:t>
            </a:fld>
            <a:endParaRPr lang="en-US" dirty="0">
              <a:solidFill>
                <a:schemeClr val="tx1"/>
              </a:solidFill>
              <a:latin typeface="Times New Roman" panose="02020603050405020304" pitchFamily="18" charset="0"/>
              <a:cs typeface="Times New Roman" panose="02020603050405020304" pitchFamily="18" charset="0"/>
            </a:endParaRPr>
          </a:p>
        </p:txBody>
      </p:sp>
      <p:pic>
        <p:nvPicPr>
          <p:cNvPr id="6" name="Picture 5" descr="2p.PNG"/>
          <p:cNvPicPr>
            <a:picLocks noChangeAspect="1"/>
          </p:cNvPicPr>
          <p:nvPr/>
        </p:nvPicPr>
        <p:blipFill>
          <a:blip r:embed="rId3"/>
          <a:stretch>
            <a:fillRect/>
          </a:stretch>
        </p:blipFill>
        <p:spPr>
          <a:xfrm>
            <a:off x="1844142" y="1886801"/>
            <a:ext cx="5877746" cy="3553321"/>
          </a:xfrm>
          <a:prstGeom prst="rect">
            <a:avLst/>
          </a:prstGeom>
        </p:spPr>
      </p:pic>
    </p:spTree>
    <p:extLst>
      <p:ext uri="{BB962C8B-B14F-4D97-AF65-F5344CB8AC3E}">
        <p14:creationId xmlns:p14="http://schemas.microsoft.com/office/powerpoint/2010/main" val="356071337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326265"/>
            <a:ext cx="8596668" cy="523741"/>
          </a:xfrm>
        </p:spPr>
        <p:txBody>
          <a:bodyPr/>
          <a:lstStyle/>
          <a:p>
            <a:r>
              <a:rPr lang="en-US" sz="2400" b="1" dirty="0" smtClean="0">
                <a:solidFill>
                  <a:schemeClr val="tx1"/>
                </a:solidFill>
                <a:latin typeface="Times New Roman" panose="02020603050405020304" pitchFamily="18" charset="0"/>
                <a:cs typeface="Times New Roman" panose="02020603050405020304" pitchFamily="18" charset="0"/>
              </a:rPr>
              <a:t>3. Design of Columns.</a:t>
            </a: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idx="1"/>
          </p:nvPr>
        </p:nvSpPr>
        <p:spPr>
          <a:xfrm>
            <a:off x="677334" y="850006"/>
            <a:ext cx="8596668" cy="4908021"/>
          </a:xfrm>
        </p:spPr>
        <p:txBody>
          <a:bodyPr>
            <a:noAutofit/>
          </a:bodyPr>
          <a:lstStyle/>
          <a:p>
            <a:pPr marL="0" indent="0">
              <a:buClr>
                <a:schemeClr val="tx1"/>
              </a:buClr>
              <a:buSzPct val="100000"/>
              <a:buFontTx/>
              <a:buChar char="-"/>
            </a:pPr>
            <a:r>
              <a:rPr lang="en-US" b="1" dirty="0" smtClean="0">
                <a:solidFill>
                  <a:schemeClr val="tx1"/>
                </a:solidFill>
                <a:latin typeface="Times New Roman" panose="02020603050405020304" pitchFamily="18" charset="0"/>
                <a:cs typeface="Times New Roman" panose="02020603050405020304" pitchFamily="18" charset="0"/>
              </a:rPr>
              <a:t>Design.</a:t>
            </a:r>
          </a:p>
          <a:p>
            <a:pPr marL="0" indent="0">
              <a:buClr>
                <a:schemeClr val="tx1"/>
              </a:buClr>
              <a:buSzPct val="100000"/>
              <a:buNone/>
            </a:pPr>
            <a:r>
              <a:rPr lang="en-US" b="1" dirty="0" smtClean="0">
                <a:solidFill>
                  <a:schemeClr val="tx1"/>
                </a:solidFill>
                <a:latin typeface="Times New Roman" panose="02020603050405020304" pitchFamily="18" charset="0"/>
                <a:cs typeface="Times New Roman" panose="02020603050405020304" pitchFamily="18" charset="0"/>
              </a:rPr>
              <a:t>Longitudinal steel in columns</a:t>
            </a:r>
          </a:p>
          <a:p>
            <a:pPr marL="0" indent="0">
              <a:buClr>
                <a:schemeClr val="tx1"/>
              </a:buClr>
              <a:buSzPct val="100000"/>
              <a:buNone/>
            </a:pPr>
            <a:endParaRPr lang="en-US" b="1" dirty="0" smtClean="0">
              <a:solidFill>
                <a:schemeClr val="tx1"/>
              </a:solidFill>
              <a:latin typeface="Times New Roman" panose="02020603050405020304" pitchFamily="18" charset="0"/>
              <a:cs typeface="Times New Roman" panose="02020603050405020304" pitchFamily="18" charset="0"/>
            </a:endParaRPr>
          </a:p>
          <a:p>
            <a:pPr marL="0" indent="0">
              <a:buClr>
                <a:schemeClr val="tx1"/>
              </a:buClr>
              <a:buSzPct val="100000"/>
              <a:buNone/>
            </a:pPr>
            <a:endParaRPr lang="en-US" b="1" dirty="0" smtClean="0">
              <a:solidFill>
                <a:schemeClr val="tx1"/>
              </a:solidFill>
              <a:latin typeface="Times New Roman" panose="02020603050405020304" pitchFamily="18" charset="0"/>
              <a:cs typeface="Times New Roman" panose="02020603050405020304" pitchFamily="18" charset="0"/>
            </a:endParaRPr>
          </a:p>
          <a:p>
            <a:pPr marL="0" indent="0">
              <a:buClr>
                <a:schemeClr val="tx1"/>
              </a:buClr>
              <a:buSzPct val="100000"/>
              <a:buNone/>
            </a:pPr>
            <a:endParaRPr lang="en-US" dirty="0" smtClean="0">
              <a:solidFill>
                <a:schemeClr val="tx1"/>
              </a:solidFill>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a:xfrm>
            <a:off x="10895981" y="6132684"/>
            <a:ext cx="683339" cy="365125"/>
          </a:xfrm>
        </p:spPr>
        <p:txBody>
          <a:bodyPr/>
          <a:lstStyle/>
          <a:p>
            <a:fld id="{D57F1E4F-1CFF-5643-939E-217C01CDF565}" type="slidenum">
              <a:rPr lang="en-US" sz="2800" smtClean="0">
                <a:solidFill>
                  <a:schemeClr val="tx1"/>
                </a:solidFill>
                <a:latin typeface="Times New Roman" panose="02020603050405020304" pitchFamily="18" charset="0"/>
                <a:cs typeface="Times New Roman" panose="02020603050405020304" pitchFamily="18" charset="0"/>
              </a:rPr>
              <a:pPr/>
              <a:t>33</a:t>
            </a:fld>
            <a:endParaRPr lang="en-US" dirty="0">
              <a:solidFill>
                <a:schemeClr val="tx1"/>
              </a:solidFill>
              <a:latin typeface="Times New Roman" panose="02020603050405020304" pitchFamily="18" charset="0"/>
              <a:cs typeface="Times New Roman" panose="02020603050405020304" pitchFamily="18" charset="0"/>
            </a:endParaRPr>
          </a:p>
        </p:txBody>
      </p:sp>
      <p:pic>
        <p:nvPicPr>
          <p:cNvPr id="7" name="Picture 6" descr="3p.PNG"/>
          <p:cNvPicPr>
            <a:picLocks noChangeAspect="1"/>
          </p:cNvPicPr>
          <p:nvPr/>
        </p:nvPicPr>
        <p:blipFill>
          <a:blip r:embed="rId3"/>
          <a:stretch>
            <a:fillRect/>
          </a:stretch>
        </p:blipFill>
        <p:spPr>
          <a:xfrm>
            <a:off x="1940125" y="1996333"/>
            <a:ext cx="5896798" cy="3639058"/>
          </a:xfrm>
          <a:prstGeom prst="rect">
            <a:avLst/>
          </a:prstGeom>
        </p:spPr>
      </p:pic>
    </p:spTree>
    <p:extLst>
      <p:ext uri="{BB962C8B-B14F-4D97-AF65-F5344CB8AC3E}">
        <p14:creationId xmlns:p14="http://schemas.microsoft.com/office/powerpoint/2010/main" val="356071337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326265"/>
            <a:ext cx="8596668" cy="523741"/>
          </a:xfrm>
        </p:spPr>
        <p:txBody>
          <a:bodyPr/>
          <a:lstStyle/>
          <a:p>
            <a:r>
              <a:rPr lang="en-US" sz="2400" b="1" dirty="0" smtClean="0">
                <a:solidFill>
                  <a:schemeClr val="tx1"/>
                </a:solidFill>
                <a:latin typeface="Times New Roman" panose="02020603050405020304" pitchFamily="18" charset="0"/>
                <a:cs typeface="Times New Roman" panose="02020603050405020304" pitchFamily="18" charset="0"/>
              </a:rPr>
              <a:t>3. Design of Columns.</a:t>
            </a: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idx="1"/>
          </p:nvPr>
        </p:nvSpPr>
        <p:spPr>
          <a:xfrm>
            <a:off x="677334" y="850006"/>
            <a:ext cx="8596668" cy="4908021"/>
          </a:xfrm>
        </p:spPr>
        <p:txBody>
          <a:bodyPr>
            <a:noAutofit/>
          </a:bodyPr>
          <a:lstStyle/>
          <a:p>
            <a:pPr marL="0" indent="0">
              <a:buClr>
                <a:schemeClr val="tx1"/>
              </a:buClr>
              <a:buSzPct val="100000"/>
              <a:buFontTx/>
              <a:buChar char="-"/>
            </a:pPr>
            <a:r>
              <a:rPr lang="en-US" b="1" dirty="0" smtClean="0">
                <a:solidFill>
                  <a:schemeClr val="tx1"/>
                </a:solidFill>
                <a:latin typeface="Times New Roman" panose="02020603050405020304" pitchFamily="18" charset="0"/>
                <a:cs typeface="Times New Roman" panose="02020603050405020304" pitchFamily="18" charset="0"/>
              </a:rPr>
              <a:t>Design.</a:t>
            </a:r>
          </a:p>
          <a:p>
            <a:pPr marL="0" indent="0">
              <a:buClr>
                <a:schemeClr val="tx1"/>
              </a:buClr>
              <a:buSzPct val="100000"/>
              <a:buNone/>
            </a:pPr>
            <a:r>
              <a:rPr lang="en-US" b="1" dirty="0" smtClean="0">
                <a:solidFill>
                  <a:schemeClr val="tx1"/>
                </a:solidFill>
                <a:latin typeface="Times New Roman" panose="02020603050405020304" pitchFamily="18" charset="0"/>
                <a:cs typeface="Times New Roman" panose="02020603050405020304" pitchFamily="18" charset="0"/>
              </a:rPr>
              <a:t>Transverse steel in columns</a:t>
            </a:r>
          </a:p>
          <a:p>
            <a:pPr>
              <a:buNone/>
            </a:pPr>
            <a:r>
              <a:rPr lang="en-GB" sz="1600" dirty="0" smtClean="0">
                <a:latin typeface="Times New Roman" pitchFamily="18" charset="0"/>
                <a:cs typeface="Times New Roman" pitchFamily="18" charset="0"/>
              </a:rPr>
              <a:t>According to ACI code, a special column must assure ductility by having an adequate amount of transverse reinforcement (A</a:t>
            </a:r>
            <a:r>
              <a:rPr lang="en-GB" sz="1600" baseline="-25000" dirty="0" smtClean="0">
                <a:latin typeface="Times New Roman" pitchFamily="18" charset="0"/>
                <a:cs typeface="Times New Roman" pitchFamily="18" charset="0"/>
              </a:rPr>
              <a:t>sh</a:t>
            </a:r>
            <a:r>
              <a:rPr lang="en-GB" sz="1600" dirty="0" smtClean="0">
                <a:latin typeface="Times New Roman" pitchFamily="18" charset="0"/>
                <a:cs typeface="Times New Roman" pitchFamily="18" charset="0"/>
              </a:rPr>
              <a:t>), figure shows table 18.7.5.4 in the ACI318-11 code</a:t>
            </a:r>
          </a:p>
          <a:p>
            <a:pPr>
              <a:buNone/>
            </a:pPr>
            <a:r>
              <a:rPr lang="en-GB" dirty="0" smtClean="0"/>
              <a:t> </a:t>
            </a:r>
          </a:p>
          <a:p>
            <a:pPr marL="0" indent="0">
              <a:buClr>
                <a:schemeClr val="tx1"/>
              </a:buClr>
              <a:buSzPct val="100000"/>
              <a:buNone/>
            </a:pPr>
            <a:endParaRPr lang="en-US" b="1" dirty="0" smtClean="0">
              <a:solidFill>
                <a:schemeClr val="tx1"/>
              </a:solidFill>
              <a:latin typeface="Times New Roman" panose="02020603050405020304" pitchFamily="18" charset="0"/>
              <a:cs typeface="Times New Roman" panose="02020603050405020304" pitchFamily="18" charset="0"/>
            </a:endParaRPr>
          </a:p>
          <a:p>
            <a:pPr marL="0" indent="0">
              <a:buClr>
                <a:schemeClr val="tx1"/>
              </a:buClr>
              <a:buSzPct val="100000"/>
              <a:buNone/>
            </a:pPr>
            <a:endParaRPr lang="en-US" b="1" dirty="0" smtClean="0">
              <a:solidFill>
                <a:schemeClr val="tx1"/>
              </a:solidFill>
              <a:latin typeface="Times New Roman" panose="02020603050405020304" pitchFamily="18" charset="0"/>
              <a:cs typeface="Times New Roman" panose="02020603050405020304" pitchFamily="18" charset="0"/>
            </a:endParaRPr>
          </a:p>
          <a:p>
            <a:pPr marL="0" indent="0">
              <a:buClr>
                <a:schemeClr val="tx1"/>
              </a:buClr>
              <a:buSzPct val="100000"/>
              <a:buNone/>
            </a:pPr>
            <a:endParaRPr lang="en-US" b="1" dirty="0" smtClean="0">
              <a:solidFill>
                <a:schemeClr val="tx1"/>
              </a:solidFill>
              <a:latin typeface="Times New Roman" panose="02020603050405020304" pitchFamily="18" charset="0"/>
              <a:cs typeface="Times New Roman" panose="02020603050405020304" pitchFamily="18" charset="0"/>
            </a:endParaRPr>
          </a:p>
          <a:p>
            <a:pPr marL="0" indent="0">
              <a:buClr>
                <a:schemeClr val="tx1"/>
              </a:buClr>
              <a:buSzPct val="100000"/>
              <a:buNone/>
            </a:pPr>
            <a:endParaRPr lang="en-US" dirty="0" smtClean="0">
              <a:solidFill>
                <a:schemeClr val="tx1"/>
              </a:solidFill>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a:xfrm>
            <a:off x="10895981" y="6132684"/>
            <a:ext cx="683339" cy="365125"/>
          </a:xfrm>
        </p:spPr>
        <p:txBody>
          <a:bodyPr/>
          <a:lstStyle/>
          <a:p>
            <a:fld id="{D57F1E4F-1CFF-5643-939E-217C01CDF565}" type="slidenum">
              <a:rPr lang="en-US" sz="2800" smtClean="0">
                <a:solidFill>
                  <a:schemeClr val="tx1"/>
                </a:solidFill>
                <a:latin typeface="Times New Roman" panose="02020603050405020304" pitchFamily="18" charset="0"/>
                <a:cs typeface="Times New Roman" panose="02020603050405020304" pitchFamily="18" charset="0"/>
              </a:rPr>
              <a:pPr/>
              <a:t>34</a:t>
            </a:fld>
            <a:endParaRPr lang="en-US" dirty="0">
              <a:solidFill>
                <a:schemeClr val="tx1"/>
              </a:solidFill>
              <a:latin typeface="Times New Roman" panose="02020603050405020304" pitchFamily="18" charset="0"/>
              <a:cs typeface="Times New Roman" panose="02020603050405020304" pitchFamily="18" charset="0"/>
            </a:endParaRPr>
          </a:p>
        </p:txBody>
      </p:sp>
      <p:pic>
        <p:nvPicPr>
          <p:cNvPr id="6" name="Picture 5" descr="mnb.PNG"/>
          <p:cNvPicPr/>
          <p:nvPr/>
        </p:nvPicPr>
        <p:blipFill rotWithShape="1">
          <a:blip r:embed="rId3" cstate="print"/>
          <a:srcRect t="12629" b="3866"/>
          <a:stretch/>
        </p:blipFill>
        <p:spPr bwMode="auto">
          <a:xfrm>
            <a:off x="433755" y="2344616"/>
            <a:ext cx="5251938" cy="3598984"/>
          </a:xfrm>
          <a:prstGeom prst="rect">
            <a:avLst/>
          </a:prstGeom>
          <a:ln>
            <a:noFill/>
          </a:ln>
          <a:extLst>
            <a:ext uri="{53640926-AAD7-44D8-BBD7-CCE9431645EC}">
              <a14:shadowObscured xmlns:a14="http://schemas.microsoft.com/office/drawing/2010/main"/>
            </a:ext>
          </a:extLst>
        </p:spPr>
      </p:pic>
      <p:pic>
        <p:nvPicPr>
          <p:cNvPr id="8" name="Picture 7" descr="Untitled.png"/>
          <p:cNvPicPr/>
          <p:nvPr/>
        </p:nvPicPr>
        <p:blipFill>
          <a:blip r:embed="rId4" cstate="print"/>
          <a:stretch>
            <a:fillRect/>
          </a:stretch>
        </p:blipFill>
        <p:spPr>
          <a:xfrm>
            <a:off x="5767476" y="2354266"/>
            <a:ext cx="3962953" cy="3439005"/>
          </a:xfrm>
          <a:prstGeom prst="rect">
            <a:avLst/>
          </a:prstGeom>
        </p:spPr>
      </p:pic>
    </p:spTree>
    <p:extLst>
      <p:ext uri="{BB962C8B-B14F-4D97-AF65-F5344CB8AC3E}">
        <p14:creationId xmlns:p14="http://schemas.microsoft.com/office/powerpoint/2010/main" val="356071337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326265"/>
            <a:ext cx="8596668" cy="523741"/>
          </a:xfrm>
        </p:spPr>
        <p:txBody>
          <a:bodyPr/>
          <a:lstStyle/>
          <a:p>
            <a:r>
              <a:rPr lang="en-US" sz="2400" b="1" dirty="0" smtClean="0">
                <a:solidFill>
                  <a:schemeClr val="tx1"/>
                </a:solidFill>
                <a:latin typeface="Times New Roman" panose="02020603050405020304" pitchFamily="18" charset="0"/>
                <a:cs typeface="Times New Roman" panose="02020603050405020304" pitchFamily="18" charset="0"/>
              </a:rPr>
              <a:t>3. Design of Columns.</a:t>
            </a: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idx="1"/>
          </p:nvPr>
        </p:nvSpPr>
        <p:spPr>
          <a:xfrm>
            <a:off x="677334" y="850006"/>
            <a:ext cx="8596668" cy="4908021"/>
          </a:xfrm>
        </p:spPr>
        <p:txBody>
          <a:bodyPr>
            <a:noAutofit/>
          </a:bodyPr>
          <a:lstStyle/>
          <a:p>
            <a:pPr marL="0" indent="0">
              <a:buClr>
                <a:schemeClr val="tx1"/>
              </a:buClr>
              <a:buSzPct val="100000"/>
              <a:buFontTx/>
              <a:buChar char="-"/>
            </a:pPr>
            <a:r>
              <a:rPr lang="en-US" b="1" dirty="0" smtClean="0">
                <a:solidFill>
                  <a:schemeClr val="tx1"/>
                </a:solidFill>
                <a:latin typeface="Times New Roman" panose="02020603050405020304" pitchFamily="18" charset="0"/>
                <a:cs typeface="Times New Roman" panose="02020603050405020304" pitchFamily="18" charset="0"/>
              </a:rPr>
              <a:t>Design.</a:t>
            </a:r>
          </a:p>
          <a:p>
            <a:pPr marL="0" indent="0">
              <a:buClr>
                <a:schemeClr val="tx1"/>
              </a:buClr>
              <a:buSzPct val="100000"/>
              <a:buNone/>
            </a:pPr>
            <a:r>
              <a:rPr lang="en-US" b="1" dirty="0" smtClean="0">
                <a:solidFill>
                  <a:schemeClr val="tx1"/>
                </a:solidFill>
                <a:latin typeface="Times New Roman" panose="02020603050405020304" pitchFamily="18" charset="0"/>
                <a:cs typeface="Times New Roman" panose="02020603050405020304" pitchFamily="18" charset="0"/>
              </a:rPr>
              <a:t>Transverse steel in columns</a:t>
            </a:r>
          </a:p>
          <a:p>
            <a:pPr>
              <a:buNone/>
            </a:pPr>
            <a:r>
              <a:rPr lang="en-GB" dirty="0" smtClean="0"/>
              <a:t> </a:t>
            </a:r>
          </a:p>
          <a:p>
            <a:pPr marL="0" indent="0">
              <a:buClr>
                <a:schemeClr val="tx1"/>
              </a:buClr>
              <a:buSzPct val="100000"/>
              <a:buNone/>
            </a:pPr>
            <a:endParaRPr lang="en-US" b="1" dirty="0" smtClean="0">
              <a:solidFill>
                <a:schemeClr val="tx1"/>
              </a:solidFill>
              <a:latin typeface="Times New Roman" panose="02020603050405020304" pitchFamily="18" charset="0"/>
              <a:cs typeface="Times New Roman" panose="02020603050405020304" pitchFamily="18" charset="0"/>
            </a:endParaRPr>
          </a:p>
          <a:p>
            <a:pPr marL="0" indent="0">
              <a:buClr>
                <a:schemeClr val="tx1"/>
              </a:buClr>
              <a:buSzPct val="100000"/>
              <a:buNone/>
            </a:pPr>
            <a:endParaRPr lang="en-US" b="1" dirty="0" smtClean="0">
              <a:solidFill>
                <a:schemeClr val="tx1"/>
              </a:solidFill>
              <a:latin typeface="Times New Roman" panose="02020603050405020304" pitchFamily="18" charset="0"/>
              <a:cs typeface="Times New Roman" panose="02020603050405020304" pitchFamily="18" charset="0"/>
            </a:endParaRPr>
          </a:p>
          <a:p>
            <a:pPr marL="0" indent="0">
              <a:buClr>
                <a:schemeClr val="tx1"/>
              </a:buClr>
              <a:buSzPct val="100000"/>
              <a:buNone/>
            </a:pPr>
            <a:endParaRPr lang="en-US" b="1" dirty="0" smtClean="0">
              <a:solidFill>
                <a:schemeClr val="tx1"/>
              </a:solidFill>
              <a:latin typeface="Times New Roman" panose="02020603050405020304" pitchFamily="18" charset="0"/>
              <a:cs typeface="Times New Roman" panose="02020603050405020304" pitchFamily="18" charset="0"/>
            </a:endParaRPr>
          </a:p>
          <a:p>
            <a:pPr marL="0" indent="0">
              <a:buClr>
                <a:schemeClr val="tx1"/>
              </a:buClr>
              <a:buSzPct val="100000"/>
              <a:buNone/>
            </a:pPr>
            <a:endParaRPr lang="en-US" dirty="0" smtClean="0">
              <a:solidFill>
                <a:schemeClr val="tx1"/>
              </a:solidFill>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a:xfrm>
            <a:off x="10895981" y="6132684"/>
            <a:ext cx="683339" cy="365125"/>
          </a:xfrm>
        </p:spPr>
        <p:txBody>
          <a:bodyPr/>
          <a:lstStyle/>
          <a:p>
            <a:fld id="{D57F1E4F-1CFF-5643-939E-217C01CDF565}" type="slidenum">
              <a:rPr lang="en-US" sz="2800" smtClean="0">
                <a:solidFill>
                  <a:schemeClr val="tx1"/>
                </a:solidFill>
                <a:latin typeface="Times New Roman" panose="02020603050405020304" pitchFamily="18" charset="0"/>
                <a:cs typeface="Times New Roman" panose="02020603050405020304" pitchFamily="18" charset="0"/>
              </a:rPr>
              <a:pPr/>
              <a:t>35</a:t>
            </a:fld>
            <a:endParaRPr lang="en-US" dirty="0">
              <a:solidFill>
                <a:schemeClr val="tx1"/>
              </a:solidFill>
              <a:latin typeface="Times New Roman" panose="02020603050405020304" pitchFamily="18" charset="0"/>
              <a:cs typeface="Times New Roman" panose="02020603050405020304" pitchFamily="18" charset="0"/>
            </a:endParaRPr>
          </a:p>
        </p:txBody>
      </p:sp>
      <p:pic>
        <p:nvPicPr>
          <p:cNvPr id="7" name="Picture 6" descr="7p.PNG"/>
          <p:cNvPicPr>
            <a:picLocks noChangeAspect="1"/>
          </p:cNvPicPr>
          <p:nvPr/>
        </p:nvPicPr>
        <p:blipFill>
          <a:blip r:embed="rId3"/>
          <a:stretch>
            <a:fillRect/>
          </a:stretch>
        </p:blipFill>
        <p:spPr>
          <a:xfrm>
            <a:off x="1793632" y="2142554"/>
            <a:ext cx="6459414" cy="3554861"/>
          </a:xfrm>
          <a:prstGeom prst="rect">
            <a:avLst/>
          </a:prstGeom>
        </p:spPr>
      </p:pic>
    </p:spTree>
    <p:extLst>
      <p:ext uri="{BB962C8B-B14F-4D97-AF65-F5344CB8AC3E}">
        <p14:creationId xmlns:p14="http://schemas.microsoft.com/office/powerpoint/2010/main" val="356071337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326265"/>
            <a:ext cx="8596668" cy="523741"/>
          </a:xfrm>
        </p:spPr>
        <p:txBody>
          <a:bodyPr/>
          <a:lstStyle/>
          <a:p>
            <a:r>
              <a:rPr lang="en-US" sz="2400" b="1" dirty="0" smtClean="0">
                <a:solidFill>
                  <a:schemeClr val="tx1"/>
                </a:solidFill>
                <a:latin typeface="Times New Roman" panose="02020603050405020304" pitchFamily="18" charset="0"/>
                <a:cs typeface="Times New Roman" panose="02020603050405020304" pitchFamily="18" charset="0"/>
              </a:rPr>
              <a:t>4. Design of Shear Walls.</a:t>
            </a: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idx="1"/>
          </p:nvPr>
        </p:nvSpPr>
        <p:spPr>
          <a:xfrm>
            <a:off x="677334" y="850006"/>
            <a:ext cx="8596668" cy="4908021"/>
          </a:xfrm>
        </p:spPr>
        <p:txBody>
          <a:bodyPr>
            <a:noAutofit/>
          </a:bodyPr>
          <a:lstStyle/>
          <a:p>
            <a:pPr marL="0" indent="0">
              <a:buClr>
                <a:schemeClr val="tx1"/>
              </a:buClr>
              <a:buSzPct val="100000"/>
              <a:buNone/>
            </a:pPr>
            <a:r>
              <a:rPr lang="en-US" b="1" dirty="0">
                <a:solidFill>
                  <a:schemeClr val="tx1"/>
                </a:solidFill>
                <a:latin typeface="Times New Roman" panose="02020603050405020304" pitchFamily="18" charset="0"/>
                <a:cs typeface="Times New Roman" panose="02020603050405020304" pitchFamily="18" charset="0"/>
              </a:rPr>
              <a:t>- Verification of Structural Design.</a:t>
            </a:r>
          </a:p>
          <a:p>
            <a:pPr marL="0" indent="0">
              <a:buClr>
                <a:schemeClr val="tx1"/>
              </a:buClr>
              <a:buSzPct val="100000"/>
              <a:buNone/>
            </a:pPr>
            <a:r>
              <a:rPr lang="en-US" dirty="0" smtClean="0">
                <a:solidFill>
                  <a:schemeClr val="tx1"/>
                </a:solidFill>
                <a:latin typeface="Times New Roman" panose="02020603050405020304" pitchFamily="18" charset="0"/>
                <a:cs typeface="Times New Roman" panose="02020603050405020304" pitchFamily="18" charset="0"/>
              </a:rPr>
              <a:t>The following figures show the selected spandrel and pier. </a:t>
            </a:r>
          </a:p>
          <a:p>
            <a:pPr marL="0" indent="0">
              <a:buClr>
                <a:schemeClr val="tx1"/>
              </a:buClr>
              <a:buSzPct val="100000"/>
              <a:buNone/>
            </a:pPr>
            <a:endParaRPr lang="en-US" dirty="0">
              <a:solidFill>
                <a:schemeClr val="tx1"/>
              </a:solidFill>
              <a:latin typeface="Times New Roman" panose="02020603050405020304" pitchFamily="18" charset="0"/>
              <a:cs typeface="Times New Roman" panose="02020603050405020304" pitchFamily="18" charset="0"/>
            </a:endParaRPr>
          </a:p>
          <a:p>
            <a:pPr marL="0" indent="0">
              <a:buClr>
                <a:schemeClr val="tx1"/>
              </a:buClr>
              <a:buSzPct val="100000"/>
              <a:buNone/>
            </a:pPr>
            <a:endParaRPr lang="en-US" dirty="0" smtClean="0">
              <a:solidFill>
                <a:schemeClr val="tx1"/>
              </a:solidFill>
              <a:latin typeface="Times New Roman" panose="02020603050405020304" pitchFamily="18" charset="0"/>
              <a:cs typeface="Times New Roman" panose="02020603050405020304" pitchFamily="18" charset="0"/>
            </a:endParaRPr>
          </a:p>
          <a:p>
            <a:pPr marL="0" indent="0">
              <a:buClr>
                <a:schemeClr val="tx1"/>
              </a:buClr>
              <a:buSzPct val="100000"/>
              <a:buNone/>
            </a:pPr>
            <a:endParaRPr lang="en-US" dirty="0">
              <a:solidFill>
                <a:schemeClr val="tx1"/>
              </a:solidFill>
              <a:latin typeface="Times New Roman" panose="02020603050405020304" pitchFamily="18" charset="0"/>
              <a:cs typeface="Times New Roman" panose="02020603050405020304" pitchFamily="18" charset="0"/>
            </a:endParaRPr>
          </a:p>
          <a:p>
            <a:pPr marL="0" indent="0">
              <a:buClr>
                <a:schemeClr val="tx1"/>
              </a:buClr>
              <a:buSzPct val="100000"/>
              <a:buNone/>
            </a:pPr>
            <a:endParaRPr lang="en-US" dirty="0" smtClean="0">
              <a:solidFill>
                <a:schemeClr val="tx1"/>
              </a:solidFill>
              <a:latin typeface="Times New Roman" panose="02020603050405020304" pitchFamily="18" charset="0"/>
              <a:cs typeface="Times New Roman" panose="02020603050405020304" pitchFamily="18" charset="0"/>
            </a:endParaRPr>
          </a:p>
          <a:p>
            <a:pPr marL="0" indent="0">
              <a:buClr>
                <a:schemeClr val="tx1"/>
              </a:buClr>
              <a:buSzPct val="100000"/>
              <a:buNone/>
            </a:pPr>
            <a:endParaRPr lang="en-US" dirty="0">
              <a:solidFill>
                <a:schemeClr val="tx1"/>
              </a:solidFill>
              <a:latin typeface="Times New Roman" panose="02020603050405020304" pitchFamily="18" charset="0"/>
              <a:cs typeface="Times New Roman" panose="02020603050405020304" pitchFamily="18" charset="0"/>
            </a:endParaRPr>
          </a:p>
          <a:p>
            <a:pPr marL="0" indent="0">
              <a:buClr>
                <a:schemeClr val="tx1"/>
              </a:buClr>
              <a:buSzPct val="100000"/>
              <a:buNone/>
            </a:pPr>
            <a:endParaRPr lang="en-US" dirty="0" smtClean="0">
              <a:solidFill>
                <a:schemeClr val="tx1"/>
              </a:solidFill>
              <a:latin typeface="Times New Roman" panose="02020603050405020304" pitchFamily="18" charset="0"/>
              <a:cs typeface="Times New Roman" panose="02020603050405020304" pitchFamily="18" charset="0"/>
            </a:endParaRPr>
          </a:p>
          <a:p>
            <a:pPr marL="0" indent="0">
              <a:buClr>
                <a:schemeClr val="tx1"/>
              </a:buClr>
              <a:buSzPct val="100000"/>
              <a:buNone/>
            </a:pPr>
            <a:endParaRPr lang="en-US" dirty="0">
              <a:solidFill>
                <a:schemeClr val="tx1"/>
              </a:solidFill>
              <a:latin typeface="Times New Roman" panose="02020603050405020304" pitchFamily="18" charset="0"/>
              <a:cs typeface="Times New Roman" panose="02020603050405020304" pitchFamily="18" charset="0"/>
            </a:endParaRPr>
          </a:p>
          <a:p>
            <a:pPr marL="0" indent="0">
              <a:buClr>
                <a:schemeClr val="tx1"/>
              </a:buClr>
              <a:buSzPct val="100000"/>
              <a:buNone/>
            </a:pPr>
            <a:endParaRPr lang="en-US" dirty="0" smtClean="0">
              <a:solidFill>
                <a:schemeClr val="tx1"/>
              </a:solidFill>
              <a:latin typeface="Times New Roman" panose="02020603050405020304" pitchFamily="18" charset="0"/>
              <a:cs typeface="Times New Roman" panose="02020603050405020304" pitchFamily="18" charset="0"/>
            </a:endParaRPr>
          </a:p>
          <a:p>
            <a:pPr marL="0" indent="0">
              <a:buClr>
                <a:schemeClr val="tx1"/>
              </a:buClr>
              <a:buSzPct val="100000"/>
              <a:buNone/>
            </a:pPr>
            <a:endParaRPr lang="en-US" dirty="0">
              <a:solidFill>
                <a:schemeClr val="tx1"/>
              </a:solidFill>
              <a:latin typeface="Times New Roman" panose="02020603050405020304" pitchFamily="18" charset="0"/>
              <a:cs typeface="Times New Roman" panose="02020603050405020304" pitchFamily="18" charset="0"/>
            </a:endParaRPr>
          </a:p>
          <a:p>
            <a:pPr marL="0" indent="0">
              <a:buClr>
                <a:schemeClr val="tx1"/>
              </a:buClr>
              <a:buSzPct val="100000"/>
              <a:buNone/>
            </a:pPr>
            <a:endParaRPr lang="en-US" dirty="0" smtClean="0">
              <a:solidFill>
                <a:schemeClr val="tx1"/>
              </a:solidFill>
              <a:latin typeface="Times New Roman" panose="02020603050405020304" pitchFamily="18" charset="0"/>
              <a:cs typeface="Times New Roman" panose="02020603050405020304" pitchFamily="18" charset="0"/>
            </a:endParaRPr>
          </a:p>
          <a:p>
            <a:pPr marL="0" indent="0">
              <a:buClr>
                <a:schemeClr val="tx1"/>
              </a:buClr>
              <a:buSzPct val="100000"/>
              <a:buNone/>
            </a:pPr>
            <a:r>
              <a:rPr lang="en-US" dirty="0" smtClean="0">
                <a:solidFill>
                  <a:schemeClr val="tx1"/>
                </a:solidFill>
                <a:latin typeface="Times New Roman" panose="02020603050405020304" pitchFamily="18" charset="0"/>
                <a:cs typeface="Times New Roman" panose="02020603050405020304" pitchFamily="18" charset="0"/>
              </a:rPr>
              <a:t>                Spandrel                                                                            Pier</a:t>
            </a:r>
            <a:endParaRPr lang="en-US" dirty="0">
              <a:solidFill>
                <a:schemeClr val="tx1"/>
              </a:solidFill>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a:xfrm>
            <a:off x="10895981" y="6132684"/>
            <a:ext cx="683339" cy="365125"/>
          </a:xfrm>
        </p:spPr>
        <p:txBody>
          <a:bodyPr/>
          <a:lstStyle/>
          <a:p>
            <a:fld id="{D57F1E4F-1CFF-5643-939E-217C01CDF565}" type="slidenum">
              <a:rPr lang="en-US" sz="2800" smtClean="0">
                <a:solidFill>
                  <a:schemeClr val="tx1"/>
                </a:solidFill>
                <a:latin typeface="Times New Roman" panose="02020603050405020304" pitchFamily="18" charset="0"/>
                <a:cs typeface="Times New Roman" panose="02020603050405020304" pitchFamily="18" charset="0"/>
              </a:rPr>
              <a:pPr/>
              <a:t>36</a:t>
            </a:fld>
            <a:endParaRPr lang="en-US" dirty="0">
              <a:solidFill>
                <a:schemeClr val="tx1"/>
              </a:solidFill>
              <a:latin typeface="Times New Roman" panose="02020603050405020304" pitchFamily="18" charset="0"/>
              <a:cs typeface="Times New Roman" panose="02020603050405020304" pitchFamily="18" charset="0"/>
            </a:endParaRPr>
          </a:p>
        </p:txBody>
      </p:sp>
      <p:pic>
        <p:nvPicPr>
          <p:cNvPr id="3074" name="Picture 2" descr="C:\Users\ASEM\Desktop\4.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3357" y="1821839"/>
            <a:ext cx="4058195" cy="3828683"/>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C:\Users\ASEM\Desktop\5.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10555" y="1821840"/>
            <a:ext cx="3582864" cy="38414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0385781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326265"/>
            <a:ext cx="8596668" cy="523741"/>
          </a:xfrm>
        </p:spPr>
        <p:txBody>
          <a:bodyPr/>
          <a:lstStyle/>
          <a:p>
            <a:r>
              <a:rPr lang="en-US" sz="2400" b="1" dirty="0" smtClean="0">
                <a:solidFill>
                  <a:schemeClr val="tx1"/>
                </a:solidFill>
                <a:latin typeface="Times New Roman" panose="02020603050405020304" pitchFamily="18" charset="0"/>
                <a:cs typeface="Times New Roman" panose="02020603050405020304" pitchFamily="18" charset="0"/>
              </a:rPr>
              <a:t>4. Design of Shear Walls.</a:t>
            </a:r>
            <a:endParaRPr lang="en-US" sz="2400" b="1" dirty="0">
              <a:solidFill>
                <a:schemeClr val="tx1"/>
              </a:solidFill>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3" name="Subtitle 2"/>
              <p:cNvSpPr>
                <a:spLocks noGrp="1"/>
              </p:cNvSpPr>
              <p:nvPr>
                <p:ph idx="1"/>
              </p:nvPr>
            </p:nvSpPr>
            <p:spPr>
              <a:xfrm>
                <a:off x="677334" y="850006"/>
                <a:ext cx="8596668" cy="4908021"/>
              </a:xfrm>
            </p:spPr>
            <p:txBody>
              <a:bodyPr>
                <a:noAutofit/>
              </a:bodyPr>
              <a:lstStyle/>
              <a:p>
                <a:pPr marL="0" indent="0">
                  <a:buClr>
                    <a:schemeClr val="tx1"/>
                  </a:buClr>
                  <a:buSzPct val="100000"/>
                  <a:buNone/>
                </a:pPr>
                <a:r>
                  <a:rPr lang="en-US" b="1" dirty="0" smtClean="0">
                    <a:solidFill>
                      <a:schemeClr val="tx1"/>
                    </a:solidFill>
                    <a:latin typeface="Times New Roman" panose="02020603050405020304" pitchFamily="18" charset="0"/>
                    <a:cs typeface="Times New Roman" panose="02020603050405020304" pitchFamily="18" charset="0"/>
                  </a:rPr>
                  <a:t>- Verification of Structural Design.</a:t>
                </a:r>
              </a:p>
              <a:p>
                <a:pPr marL="0" indent="0">
                  <a:buClr>
                    <a:schemeClr val="tx1"/>
                  </a:buClr>
                  <a:buSzPct val="100000"/>
                  <a:buNone/>
                </a:pPr>
                <a14:m>
                  <m:oMath xmlns:m="http://schemas.openxmlformats.org/officeDocument/2006/math">
                    <m:r>
                      <a:rPr lang="en-US" i="1">
                        <a:solidFill>
                          <a:schemeClr val="tx1"/>
                        </a:solidFill>
                        <a:latin typeface="Cambria Math"/>
                        <a:ea typeface="Cambria Math"/>
                        <a:cs typeface="Times New Roman" panose="02020603050405020304" pitchFamily="18" charset="0"/>
                      </a:rPr>
                      <m:t>→ </m:t>
                    </m:r>
                  </m:oMath>
                </a14:m>
                <a:r>
                  <a:rPr lang="en-US" dirty="0">
                    <a:solidFill>
                      <a:schemeClr val="tx1"/>
                    </a:solidFill>
                    <a:latin typeface="Times New Roman" panose="02020603050405020304" pitchFamily="18" charset="0"/>
                    <a:cs typeface="Times New Roman" panose="02020603050405020304" pitchFamily="18" charset="0"/>
                  </a:rPr>
                  <a:t>The minimum reinforcement will be used for both 𝜌L and 𝜌t is 0.0025 in design</a:t>
                </a:r>
                <a:r>
                  <a:rPr lang="en-US" dirty="0" smtClean="0">
                    <a:solidFill>
                      <a:schemeClr val="tx1"/>
                    </a:solidFill>
                    <a:latin typeface="Times New Roman" panose="02020603050405020304" pitchFamily="18" charset="0"/>
                    <a:cs typeface="Times New Roman" panose="02020603050405020304" pitchFamily="18" charset="0"/>
                  </a:rPr>
                  <a:t>.</a:t>
                </a:r>
              </a:p>
              <a:p>
                <a:pPr>
                  <a:buClr>
                    <a:srgbClr val="C00000"/>
                  </a:buClr>
                  <a:buSzPct val="100000"/>
                  <a:buFont typeface="Wingdings" pitchFamily="2" charset="2"/>
                  <a:buChar char="Ø"/>
                </a:pPr>
                <a:r>
                  <a:rPr lang="en-US" dirty="0">
                    <a:solidFill>
                      <a:schemeClr val="tx1"/>
                    </a:solidFill>
                    <a:latin typeface="Times New Roman" panose="02020603050405020304" pitchFamily="18" charset="0"/>
                    <a:cs typeface="Times New Roman" panose="02020603050405020304" pitchFamily="18" charset="0"/>
                  </a:rPr>
                  <a:t>Coupling Beams</a:t>
                </a:r>
                <a:r>
                  <a:rPr lang="en-US" dirty="0" smtClean="0">
                    <a:solidFill>
                      <a:schemeClr val="tx1"/>
                    </a:solidFill>
                    <a:latin typeface="Times New Roman" panose="02020603050405020304" pitchFamily="18" charset="0"/>
                    <a:cs typeface="Times New Roman" panose="02020603050405020304" pitchFamily="18" charset="0"/>
                  </a:rPr>
                  <a:t>:</a:t>
                </a:r>
              </a:p>
              <a:p>
                <a:pPr marL="0" indent="0">
                  <a:buClr>
                    <a:srgbClr val="C00000"/>
                  </a:buClr>
                  <a:buSzPct val="100000"/>
                  <a:buNone/>
                </a:pPr>
                <a:r>
                  <a:rPr lang="pt-BR" dirty="0">
                    <a:solidFill>
                      <a:schemeClr val="tx1"/>
                    </a:solidFill>
                    <a:latin typeface="Times New Roman" panose="02020603050405020304" pitchFamily="18" charset="0"/>
                    <a:cs typeface="Times New Roman" panose="02020603050405020304" pitchFamily="18" charset="0"/>
                  </a:rPr>
                  <a:t>B = 400 </a:t>
                </a:r>
                <a:r>
                  <a:rPr lang="pt-BR" dirty="0" smtClean="0">
                    <a:solidFill>
                      <a:schemeClr val="tx1"/>
                    </a:solidFill>
                    <a:latin typeface="Times New Roman" panose="02020603050405020304" pitchFamily="18" charset="0"/>
                    <a:cs typeface="Times New Roman" panose="02020603050405020304" pitchFamily="18" charset="0"/>
                  </a:rPr>
                  <a:t>mm, </a:t>
                </a:r>
                <a:r>
                  <a:rPr lang="pt-BR" dirty="0">
                    <a:solidFill>
                      <a:schemeClr val="tx1"/>
                    </a:solidFill>
                    <a:latin typeface="Times New Roman" panose="02020603050405020304" pitchFamily="18" charset="0"/>
                    <a:cs typeface="Times New Roman" panose="02020603050405020304" pitchFamily="18" charset="0"/>
                  </a:rPr>
                  <a:t>h = 1450 </a:t>
                </a:r>
                <a:r>
                  <a:rPr lang="pt-BR" dirty="0" smtClean="0">
                    <a:solidFill>
                      <a:schemeClr val="tx1"/>
                    </a:solidFill>
                    <a:latin typeface="Times New Roman" panose="02020603050405020304" pitchFamily="18" charset="0"/>
                    <a:cs typeface="Times New Roman" panose="02020603050405020304" pitchFamily="18" charset="0"/>
                  </a:rPr>
                  <a:t>mm, </a:t>
                </a:r>
                <a:r>
                  <a:rPr lang="pt-BR" dirty="0">
                    <a:solidFill>
                      <a:schemeClr val="tx1"/>
                    </a:solidFill>
                    <a:latin typeface="Times New Roman" panose="02020603050405020304" pitchFamily="18" charset="0"/>
                    <a:cs typeface="Times New Roman" panose="02020603050405020304" pitchFamily="18" charset="0"/>
                  </a:rPr>
                  <a:t>Cover = 100 </a:t>
                </a:r>
                <a:r>
                  <a:rPr lang="pt-BR" dirty="0" smtClean="0">
                    <a:solidFill>
                      <a:schemeClr val="tx1"/>
                    </a:solidFill>
                    <a:latin typeface="Times New Roman" panose="02020603050405020304" pitchFamily="18" charset="0"/>
                    <a:cs typeface="Times New Roman" panose="02020603050405020304" pitchFamily="18" charset="0"/>
                  </a:rPr>
                  <a:t>mm, ℓn/h </a:t>
                </a:r>
                <a:r>
                  <a:rPr lang="pt-BR" dirty="0">
                    <a:solidFill>
                      <a:schemeClr val="tx1"/>
                    </a:solidFill>
                    <a:latin typeface="Times New Roman" panose="02020603050405020304" pitchFamily="18" charset="0"/>
                    <a:cs typeface="Times New Roman" panose="02020603050405020304" pitchFamily="18" charset="0"/>
                  </a:rPr>
                  <a:t>= 1/1.45 = 0.69 &gt; 2</a:t>
                </a:r>
                <a:r>
                  <a:rPr lang="en-US" dirty="0" smtClean="0">
                    <a:solidFill>
                      <a:schemeClr val="tx1"/>
                    </a:solidFill>
                    <a:latin typeface="Times New Roman" panose="02020603050405020304" pitchFamily="18" charset="0"/>
                    <a:cs typeface="Times New Roman" panose="02020603050405020304" pitchFamily="18" charset="0"/>
                  </a:rPr>
                  <a:t> </a:t>
                </a:r>
              </a:p>
              <a:p>
                <a:pPr marL="0" indent="0">
                  <a:buClr>
                    <a:srgbClr val="C00000"/>
                  </a:buClr>
                  <a:buSzPct val="100000"/>
                  <a:buNone/>
                </a:pPr>
                <a:r>
                  <a:rPr lang="en-US" dirty="0" smtClean="0">
                    <a:solidFill>
                      <a:schemeClr val="tx1"/>
                    </a:solidFill>
                    <a:latin typeface="Times New Roman" panose="02020603050405020304" pitchFamily="18" charset="0"/>
                    <a:cs typeface="Times New Roman" panose="02020603050405020304" pitchFamily="18" charset="0"/>
                  </a:rPr>
                  <a:t>The following figure shows maximum ultimate shear on this spandrel.</a:t>
                </a:r>
              </a:p>
              <a:p>
                <a:pPr marL="0" indent="0">
                  <a:buClr>
                    <a:srgbClr val="C00000"/>
                  </a:buClr>
                  <a:buSzPct val="100000"/>
                  <a:buNone/>
                </a:pPr>
                <a:endParaRPr lang="en-US" dirty="0">
                  <a:solidFill>
                    <a:schemeClr val="tx1"/>
                  </a:solidFill>
                  <a:latin typeface="Times New Roman" panose="02020603050405020304" pitchFamily="18" charset="0"/>
                  <a:cs typeface="Times New Roman" panose="02020603050405020304" pitchFamily="18" charset="0"/>
                </a:endParaRPr>
              </a:p>
              <a:p>
                <a:pPr marL="0" indent="0">
                  <a:buClr>
                    <a:srgbClr val="C00000"/>
                  </a:buClr>
                  <a:buSzPct val="100000"/>
                  <a:buNone/>
                </a:pPr>
                <a:endParaRPr lang="en-US" dirty="0" smtClean="0">
                  <a:solidFill>
                    <a:schemeClr val="tx1"/>
                  </a:solidFill>
                  <a:latin typeface="Times New Roman" panose="02020603050405020304" pitchFamily="18" charset="0"/>
                  <a:cs typeface="Times New Roman" panose="02020603050405020304" pitchFamily="18" charset="0"/>
                </a:endParaRPr>
              </a:p>
              <a:p>
                <a:pPr marL="0" indent="0">
                  <a:buClr>
                    <a:srgbClr val="C00000"/>
                  </a:buClr>
                  <a:buSzPct val="100000"/>
                  <a:buNone/>
                </a:pPr>
                <a:endParaRPr lang="en-US" dirty="0">
                  <a:solidFill>
                    <a:schemeClr val="tx1"/>
                  </a:solidFill>
                  <a:latin typeface="Times New Roman" panose="02020603050405020304" pitchFamily="18" charset="0"/>
                  <a:cs typeface="Times New Roman" panose="02020603050405020304" pitchFamily="18" charset="0"/>
                </a:endParaRPr>
              </a:p>
              <a:p>
                <a:pPr marL="0" indent="0">
                  <a:buClr>
                    <a:srgbClr val="C00000"/>
                  </a:buClr>
                  <a:buSzPct val="100000"/>
                  <a:buNone/>
                </a:pPr>
                <a:endParaRPr lang="en-US" dirty="0" smtClean="0">
                  <a:solidFill>
                    <a:schemeClr val="tx1"/>
                  </a:solidFill>
                  <a:latin typeface="Times New Roman" panose="02020603050405020304" pitchFamily="18" charset="0"/>
                  <a:cs typeface="Times New Roman" panose="02020603050405020304" pitchFamily="18" charset="0"/>
                </a:endParaRPr>
              </a:p>
              <a:p>
                <a:pPr marL="0" indent="0">
                  <a:buClr>
                    <a:srgbClr val="C00000"/>
                  </a:buClr>
                  <a:buSzPct val="100000"/>
                  <a:buNone/>
                </a:pPr>
                <a:r>
                  <a:rPr lang="en-US" dirty="0">
                    <a:solidFill>
                      <a:schemeClr val="tx1"/>
                    </a:solidFill>
                    <a:latin typeface="Times New Roman" panose="02020603050405020304" pitchFamily="18" charset="0"/>
                    <a:cs typeface="Times New Roman" panose="02020603050405020304" pitchFamily="18" charset="0"/>
                  </a:rPr>
                  <a:t>Vu = 1016.4 </a:t>
                </a:r>
                <a:r>
                  <a:rPr lang="en-US" dirty="0" smtClean="0">
                    <a:solidFill>
                      <a:schemeClr val="tx1"/>
                    </a:solidFill>
                    <a:latin typeface="Times New Roman" panose="02020603050405020304" pitchFamily="18" charset="0"/>
                    <a:cs typeface="Times New Roman" panose="02020603050405020304" pitchFamily="18" charset="0"/>
                  </a:rPr>
                  <a:t>kN </a:t>
                </a:r>
                <a:r>
                  <a:rPr lang="ar-SA" dirty="0" smtClean="0">
                    <a:solidFill>
                      <a:schemeClr val="tx1"/>
                    </a:solidFill>
                    <a:latin typeface="Times New Roman" panose="02020603050405020304" pitchFamily="18" charset="0"/>
                    <a:cs typeface="Times New Roman" panose="02020603050405020304" pitchFamily="18" charset="0"/>
                  </a:rPr>
                  <a:t>&gt;</a:t>
                </a:r>
                <a:r>
                  <a:rPr lang="en-US" dirty="0" smtClean="0">
                    <a:solidFill>
                      <a:schemeClr val="tx1"/>
                    </a:solidFill>
                    <a:latin typeface="Times New Roman" panose="02020603050405020304" pitchFamily="18" charset="0"/>
                    <a:cs typeface="Times New Roman" panose="02020603050405020304" pitchFamily="18" charset="0"/>
                  </a:rPr>
                  <a:t> </a:t>
                </a:r>
                <a:r>
                  <a:rPr lang="el-GR" dirty="0">
                    <a:solidFill>
                      <a:schemeClr val="tx1"/>
                    </a:solidFill>
                    <a:latin typeface="Times New Roman" panose="02020603050405020304" pitchFamily="18" charset="0"/>
                    <a:cs typeface="Times New Roman" panose="02020603050405020304" pitchFamily="18" charset="0"/>
                  </a:rPr>
                  <a:t>0.33 λ √</a:t>
                </a:r>
                <a:r>
                  <a:rPr lang="en-US" dirty="0" err="1">
                    <a:solidFill>
                      <a:schemeClr val="tx1"/>
                    </a:solidFill>
                    <a:latin typeface="Times New Roman" panose="02020603050405020304" pitchFamily="18" charset="0"/>
                    <a:cs typeface="Times New Roman" panose="02020603050405020304" pitchFamily="18" charset="0"/>
                  </a:rPr>
                  <a:t>f′</a:t>
                </a:r>
                <a:r>
                  <a:rPr lang="en-US" sz="1200" dirty="0" err="1">
                    <a:solidFill>
                      <a:schemeClr val="tx1"/>
                    </a:solidFill>
                    <a:latin typeface="Times New Roman" panose="02020603050405020304" pitchFamily="18" charset="0"/>
                    <a:cs typeface="Times New Roman" panose="02020603050405020304" pitchFamily="18" charset="0"/>
                  </a:rPr>
                  <a:t>c</a:t>
                </a:r>
                <a:r>
                  <a:rPr lang="en-US" dirty="0">
                    <a:solidFill>
                      <a:schemeClr val="tx1"/>
                    </a:solidFill>
                    <a:latin typeface="Times New Roman" panose="02020603050405020304" pitchFamily="18" charset="0"/>
                    <a:cs typeface="Times New Roman" panose="02020603050405020304" pitchFamily="18" charset="0"/>
                  </a:rPr>
                  <a:t>  </a:t>
                </a:r>
                <a:r>
                  <a:rPr lang="en-US" dirty="0" err="1">
                    <a:solidFill>
                      <a:schemeClr val="tx1"/>
                    </a:solidFill>
                    <a:latin typeface="Times New Roman" panose="02020603050405020304" pitchFamily="18" charset="0"/>
                    <a:cs typeface="Times New Roman" panose="02020603050405020304" pitchFamily="18" charset="0"/>
                  </a:rPr>
                  <a:t>A</a:t>
                </a:r>
                <a:r>
                  <a:rPr lang="en-US" sz="1200" dirty="0" err="1">
                    <a:solidFill>
                      <a:schemeClr val="tx1"/>
                    </a:solidFill>
                    <a:latin typeface="Times New Roman" panose="02020603050405020304" pitchFamily="18" charset="0"/>
                    <a:cs typeface="Times New Roman" panose="02020603050405020304" pitchFamily="18" charset="0"/>
                  </a:rPr>
                  <a:t>cw</a:t>
                </a:r>
                <a:r>
                  <a:rPr lang="en-US" dirty="0">
                    <a:solidFill>
                      <a:schemeClr val="tx1"/>
                    </a:solidFill>
                    <a:latin typeface="Times New Roman" panose="02020603050405020304" pitchFamily="18" charset="0"/>
                    <a:cs typeface="Times New Roman" panose="02020603050405020304" pitchFamily="18" charset="0"/>
                  </a:rPr>
                  <a:t> = 1029 kN</a:t>
                </a:r>
                <a:endParaRPr lang="en-US" dirty="0" smtClean="0">
                  <a:solidFill>
                    <a:schemeClr val="tx1"/>
                  </a:solidFill>
                  <a:latin typeface="Times New Roman" panose="02020603050405020304" pitchFamily="18" charset="0"/>
                  <a:cs typeface="Times New Roman" panose="02020603050405020304" pitchFamily="18" charset="0"/>
                </a:endParaRPr>
              </a:p>
              <a:p>
                <a:pPr marL="0" indent="0">
                  <a:buClr>
                    <a:srgbClr val="C00000"/>
                  </a:buClr>
                  <a:buSzPct val="100000"/>
                  <a:buNone/>
                </a:pPr>
                <a14:m>
                  <m:oMath xmlns:m="http://schemas.openxmlformats.org/officeDocument/2006/math">
                    <m:r>
                      <a:rPr lang="en-US" i="1">
                        <a:solidFill>
                          <a:schemeClr val="tx1"/>
                        </a:solidFill>
                        <a:latin typeface="Cambria Math"/>
                        <a:ea typeface="Cambria Math"/>
                        <a:cs typeface="Times New Roman" panose="02020603050405020304" pitchFamily="18" charset="0"/>
                      </a:rPr>
                      <m:t>→</m:t>
                    </m:r>
                  </m:oMath>
                </a14:m>
                <a:r>
                  <a:rPr lang="en-US" dirty="0">
                    <a:solidFill>
                      <a:schemeClr val="tx1"/>
                    </a:solidFill>
                    <a:latin typeface="Times New Roman" panose="02020603050405020304" pitchFamily="18" charset="0"/>
                    <a:cs typeface="Times New Roman" panose="02020603050405020304" pitchFamily="18" charset="0"/>
                  </a:rPr>
                  <a:t> No </a:t>
                </a:r>
                <a:r>
                  <a:rPr lang="en-US" dirty="0" smtClean="0">
                    <a:solidFill>
                      <a:schemeClr val="tx1"/>
                    </a:solidFill>
                    <a:latin typeface="Times New Roman" panose="02020603050405020304" pitchFamily="18" charset="0"/>
                    <a:cs typeface="Times New Roman" panose="02020603050405020304" pitchFamily="18" charset="0"/>
                  </a:rPr>
                  <a:t>need </a:t>
                </a:r>
                <a:r>
                  <a:rPr lang="en-US" dirty="0">
                    <a:solidFill>
                      <a:schemeClr val="tx1"/>
                    </a:solidFill>
                    <a:latin typeface="Times New Roman" panose="02020603050405020304" pitchFamily="18" charset="0"/>
                    <a:cs typeface="Times New Roman" panose="02020603050405020304" pitchFamily="18" charset="0"/>
                  </a:rPr>
                  <a:t>for diagonal bars.</a:t>
                </a:r>
              </a:p>
            </p:txBody>
          </p:sp>
        </mc:Choice>
        <mc:Fallback xmlns="">
          <p:sp>
            <p:nvSpPr>
              <p:cNvPr id="3" name="Subtitle 2"/>
              <p:cNvSpPr>
                <a:spLocks noGrp="1" noRot="1" noChangeAspect="1" noMove="1" noResize="1" noEditPoints="1" noAdjustHandles="1" noChangeArrowheads="1" noChangeShapeType="1" noTextEdit="1"/>
              </p:cNvSpPr>
              <p:nvPr>
                <p:ph idx="1"/>
              </p:nvPr>
            </p:nvSpPr>
            <p:spPr>
              <a:xfrm>
                <a:off x="677334" y="850006"/>
                <a:ext cx="8596668" cy="4908021"/>
              </a:xfrm>
              <a:blipFill rotWithShape="1">
                <a:blip r:embed="rId3"/>
                <a:stretch>
                  <a:fillRect l="-567" t="-620"/>
                </a:stretch>
              </a:blipFill>
            </p:spPr>
            <p:txBody>
              <a:bodyPr/>
              <a:lstStyle/>
              <a:p>
                <a:r>
                  <a:rPr lang="ar-SA">
                    <a:noFill/>
                  </a:rPr>
                  <a:t> </a:t>
                </a:r>
              </a:p>
            </p:txBody>
          </p:sp>
        </mc:Fallback>
      </mc:AlternateContent>
      <p:sp>
        <p:nvSpPr>
          <p:cNvPr id="4" name="Slide Number Placeholder 3"/>
          <p:cNvSpPr>
            <a:spLocks noGrp="1"/>
          </p:cNvSpPr>
          <p:nvPr>
            <p:ph type="sldNum" sz="quarter" idx="12"/>
          </p:nvPr>
        </p:nvSpPr>
        <p:spPr>
          <a:xfrm>
            <a:off x="10895981" y="6132684"/>
            <a:ext cx="683339" cy="365125"/>
          </a:xfrm>
        </p:spPr>
        <p:txBody>
          <a:bodyPr/>
          <a:lstStyle/>
          <a:p>
            <a:fld id="{D57F1E4F-1CFF-5643-939E-217C01CDF565}" type="slidenum">
              <a:rPr lang="en-US" sz="2800" smtClean="0">
                <a:solidFill>
                  <a:schemeClr val="tx1"/>
                </a:solidFill>
                <a:latin typeface="Times New Roman" panose="02020603050405020304" pitchFamily="18" charset="0"/>
                <a:cs typeface="Times New Roman" panose="02020603050405020304" pitchFamily="18" charset="0"/>
              </a:rPr>
              <a:pPr/>
              <a:t>37</a:t>
            </a:fld>
            <a:endParaRPr lang="en-US" dirty="0">
              <a:solidFill>
                <a:schemeClr val="tx1"/>
              </a:solidFill>
              <a:latin typeface="Times New Roman" panose="02020603050405020304" pitchFamily="18" charset="0"/>
              <a:cs typeface="Times New Roman" panose="02020603050405020304" pitchFamily="18" charset="0"/>
            </a:endParaRPr>
          </a:p>
        </p:txBody>
      </p:sp>
      <p:pic>
        <p:nvPicPr>
          <p:cNvPr id="1026" name="Picture 2" descr="C:\Users\ASEM\Desktop\s-shear.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6261" y="3005870"/>
            <a:ext cx="6967618" cy="12613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5853676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326265"/>
            <a:ext cx="8596668" cy="523741"/>
          </a:xfrm>
        </p:spPr>
        <p:txBody>
          <a:bodyPr/>
          <a:lstStyle/>
          <a:p>
            <a:r>
              <a:rPr lang="en-US" sz="2400" b="1" dirty="0" smtClean="0">
                <a:solidFill>
                  <a:schemeClr val="tx1"/>
                </a:solidFill>
                <a:latin typeface="Times New Roman" panose="02020603050405020304" pitchFamily="18" charset="0"/>
                <a:cs typeface="Times New Roman" panose="02020603050405020304" pitchFamily="18" charset="0"/>
              </a:rPr>
              <a:t>4. Design of Shear Walls.</a:t>
            </a:r>
            <a:endParaRPr lang="en-US" sz="2400" b="1" dirty="0">
              <a:solidFill>
                <a:schemeClr val="tx1"/>
              </a:solidFill>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3" name="Subtitle 2"/>
              <p:cNvSpPr>
                <a:spLocks noGrp="1"/>
              </p:cNvSpPr>
              <p:nvPr>
                <p:ph idx="1"/>
              </p:nvPr>
            </p:nvSpPr>
            <p:spPr>
              <a:xfrm>
                <a:off x="677334" y="850006"/>
                <a:ext cx="8596668" cy="4908021"/>
              </a:xfrm>
            </p:spPr>
            <p:txBody>
              <a:bodyPr>
                <a:noAutofit/>
              </a:bodyPr>
              <a:lstStyle/>
              <a:p>
                <a:pPr marL="0" indent="0">
                  <a:buClr>
                    <a:schemeClr val="tx1"/>
                  </a:buClr>
                  <a:buSzPct val="100000"/>
                  <a:buNone/>
                </a:pPr>
                <a:r>
                  <a:rPr lang="en-US" b="1" dirty="0" smtClean="0">
                    <a:solidFill>
                      <a:schemeClr val="tx1"/>
                    </a:solidFill>
                    <a:latin typeface="Times New Roman" panose="02020603050405020304" pitchFamily="18" charset="0"/>
                    <a:cs typeface="Times New Roman" panose="02020603050405020304" pitchFamily="18" charset="0"/>
                  </a:rPr>
                  <a:t>- Verification of Structural Design.</a:t>
                </a:r>
              </a:p>
              <a:p>
                <a:pPr marL="0" indent="0">
                  <a:buClr>
                    <a:schemeClr val="tx1"/>
                  </a:buClr>
                  <a:buSzPct val="100000"/>
                  <a:buNone/>
                </a:pPr>
                <a14:m>
                  <m:oMath xmlns:m="http://schemas.openxmlformats.org/officeDocument/2006/math">
                    <m:r>
                      <a:rPr lang="en-US" i="1">
                        <a:solidFill>
                          <a:schemeClr val="tx1"/>
                        </a:solidFill>
                        <a:latin typeface="Cambria Math"/>
                        <a:ea typeface="Cambria Math"/>
                        <a:cs typeface="Times New Roman" panose="02020603050405020304" pitchFamily="18" charset="0"/>
                      </a:rPr>
                      <m:t>→ </m:t>
                    </m:r>
                  </m:oMath>
                </a14:m>
                <a:r>
                  <a:rPr lang="en-US" dirty="0">
                    <a:solidFill>
                      <a:schemeClr val="tx1"/>
                    </a:solidFill>
                    <a:latin typeface="Times New Roman" panose="02020603050405020304" pitchFamily="18" charset="0"/>
                    <a:cs typeface="Times New Roman" panose="02020603050405020304" pitchFamily="18" charset="0"/>
                  </a:rPr>
                  <a:t>The minimum reinforcement will be used for both 𝜌L and 𝜌t is 0.0025 in design</a:t>
                </a:r>
                <a:r>
                  <a:rPr lang="en-US" dirty="0" smtClean="0">
                    <a:solidFill>
                      <a:schemeClr val="tx1"/>
                    </a:solidFill>
                    <a:latin typeface="Times New Roman" panose="02020603050405020304" pitchFamily="18" charset="0"/>
                    <a:cs typeface="Times New Roman" panose="02020603050405020304" pitchFamily="18" charset="0"/>
                  </a:rPr>
                  <a:t>.</a:t>
                </a:r>
              </a:p>
              <a:p>
                <a:pPr>
                  <a:buClr>
                    <a:srgbClr val="C00000"/>
                  </a:buClr>
                  <a:buSzPct val="100000"/>
                  <a:buFont typeface="Wingdings" pitchFamily="2" charset="2"/>
                  <a:buChar char="Ø"/>
                </a:pPr>
                <a:r>
                  <a:rPr lang="en-US" dirty="0">
                    <a:solidFill>
                      <a:schemeClr val="tx1"/>
                    </a:solidFill>
                    <a:latin typeface="Times New Roman" panose="02020603050405020304" pitchFamily="18" charset="0"/>
                    <a:cs typeface="Times New Roman" panose="02020603050405020304" pitchFamily="18" charset="0"/>
                  </a:rPr>
                  <a:t>Coupling </a:t>
                </a:r>
                <a:r>
                  <a:rPr lang="en-US" dirty="0" smtClean="0">
                    <a:solidFill>
                      <a:schemeClr val="tx1"/>
                    </a:solidFill>
                    <a:latin typeface="Times New Roman" panose="02020603050405020304" pitchFamily="18" charset="0"/>
                    <a:cs typeface="Times New Roman" panose="02020603050405020304" pitchFamily="18" charset="0"/>
                  </a:rPr>
                  <a:t>Beams (Piers):</a:t>
                </a:r>
              </a:p>
              <a:p>
                <a:pPr>
                  <a:buClr>
                    <a:srgbClr val="C00000"/>
                  </a:buClr>
                  <a:buSzPct val="100000"/>
                  <a:buFont typeface="Wingdings" pitchFamily="2" charset="2"/>
                  <a:buChar char="v"/>
                </a:pPr>
                <a:r>
                  <a:rPr lang="en-US" dirty="0" smtClean="0">
                    <a:solidFill>
                      <a:schemeClr val="tx1"/>
                    </a:solidFill>
                    <a:latin typeface="Times New Roman" panose="02020603050405020304" pitchFamily="18" charset="0"/>
                    <a:cs typeface="Times New Roman" panose="02020603050405020304" pitchFamily="18" charset="0"/>
                  </a:rPr>
                  <a:t>Flexural design. </a:t>
                </a:r>
              </a:p>
              <a:p>
                <a:pPr>
                  <a:buClr>
                    <a:srgbClr val="C00000"/>
                  </a:buClr>
                  <a:buSzPct val="100000"/>
                  <a:buFont typeface="Wingdings" pitchFamily="2" charset="2"/>
                  <a:buChar char="Ø"/>
                </a:pPr>
                <a:endParaRPr lang="en-US" dirty="0">
                  <a:solidFill>
                    <a:schemeClr val="tx1"/>
                  </a:solidFill>
                  <a:latin typeface="Times New Roman" panose="02020603050405020304" pitchFamily="18" charset="0"/>
                  <a:cs typeface="Times New Roman" panose="02020603050405020304" pitchFamily="18" charset="0"/>
                </a:endParaRPr>
              </a:p>
              <a:p>
                <a:pPr>
                  <a:buClr>
                    <a:srgbClr val="C00000"/>
                  </a:buClr>
                  <a:buSzPct val="100000"/>
                  <a:buFont typeface="Wingdings" pitchFamily="2" charset="2"/>
                  <a:buChar char="Ø"/>
                </a:pPr>
                <a:endParaRPr lang="en-US" dirty="0" smtClean="0">
                  <a:solidFill>
                    <a:schemeClr val="tx1"/>
                  </a:solidFill>
                  <a:latin typeface="Times New Roman" panose="02020603050405020304" pitchFamily="18" charset="0"/>
                  <a:cs typeface="Times New Roman" panose="02020603050405020304" pitchFamily="18" charset="0"/>
                </a:endParaRPr>
              </a:p>
              <a:p>
                <a:pPr>
                  <a:buClr>
                    <a:srgbClr val="C00000"/>
                  </a:buClr>
                  <a:buSzPct val="100000"/>
                  <a:buFont typeface="Wingdings" pitchFamily="2" charset="2"/>
                  <a:buChar char="Ø"/>
                </a:pPr>
                <a:endParaRPr lang="en-US" dirty="0">
                  <a:solidFill>
                    <a:schemeClr val="tx1"/>
                  </a:solidFill>
                  <a:latin typeface="Times New Roman" panose="02020603050405020304" pitchFamily="18" charset="0"/>
                  <a:cs typeface="Times New Roman" panose="02020603050405020304" pitchFamily="18" charset="0"/>
                </a:endParaRPr>
              </a:p>
              <a:p>
                <a:pPr marL="0" indent="0">
                  <a:buClr>
                    <a:srgbClr val="C00000"/>
                  </a:buClr>
                  <a:buSzPct val="100000"/>
                  <a:buNone/>
                </a:pPr>
                <a:r>
                  <a:rPr lang="en-US" dirty="0" smtClean="0">
                    <a:solidFill>
                      <a:schemeClr val="tx1"/>
                    </a:solidFill>
                    <a:latin typeface="Times New Roman" panose="02020603050405020304" pitchFamily="18" charset="0"/>
                    <a:cs typeface="Times New Roman" panose="02020603050405020304" pitchFamily="18" charset="0"/>
                  </a:rPr>
                  <a:t>               Bending </a:t>
                </a:r>
                <a:r>
                  <a:rPr lang="en-US" dirty="0">
                    <a:solidFill>
                      <a:schemeClr val="tx1"/>
                    </a:solidFill>
                    <a:latin typeface="Times New Roman" panose="02020603050405020304" pitchFamily="18" charset="0"/>
                    <a:cs typeface="Times New Roman" panose="02020603050405020304" pitchFamily="18" charset="0"/>
                  </a:rPr>
                  <a:t>Moment Diagrams on Spandrel due to UDCon22</a:t>
                </a:r>
                <a:r>
                  <a:rPr lang="en-US" dirty="0" smtClean="0">
                    <a:solidFill>
                      <a:schemeClr val="tx1"/>
                    </a:solidFill>
                    <a:latin typeface="Times New Roman" panose="02020603050405020304" pitchFamily="18" charset="0"/>
                    <a:cs typeface="Times New Roman" panose="02020603050405020304" pitchFamily="18" charset="0"/>
                  </a:rPr>
                  <a:t>.</a:t>
                </a:r>
              </a:p>
              <a:p>
                <a:pPr marL="0" indent="0">
                  <a:buClr>
                    <a:srgbClr val="C00000"/>
                  </a:buClr>
                  <a:buSzPct val="100000"/>
                  <a:buNone/>
                </a:pPr>
                <a:r>
                  <a:rPr lang="en-US" dirty="0">
                    <a:solidFill>
                      <a:schemeClr val="tx1"/>
                    </a:solidFill>
                    <a:latin typeface="Times New Roman" panose="02020603050405020304" pitchFamily="18" charset="0"/>
                    <a:cs typeface="Times New Roman" panose="02020603050405020304" pitchFamily="18" charset="0"/>
                  </a:rPr>
                  <a:t>A</a:t>
                </a:r>
                <a:r>
                  <a:rPr lang="en-US" sz="1200" dirty="0">
                    <a:solidFill>
                      <a:schemeClr val="tx1"/>
                    </a:solidFill>
                    <a:latin typeface="Times New Roman" panose="02020603050405020304" pitchFamily="18" charset="0"/>
                    <a:cs typeface="Times New Roman" panose="02020603050405020304" pitchFamily="18" charset="0"/>
                  </a:rPr>
                  <a:t>s</a:t>
                </a:r>
                <a:r>
                  <a:rPr lang="en-US" sz="1600" dirty="0">
                    <a:solidFill>
                      <a:schemeClr val="tx1"/>
                    </a:solidFill>
                    <a:latin typeface="Times New Roman" panose="02020603050405020304" pitchFamily="18" charset="0"/>
                    <a:cs typeface="Times New Roman" panose="02020603050405020304" pitchFamily="18" charset="0"/>
                  </a:rPr>
                  <a:t>+</a:t>
                </a:r>
                <a:r>
                  <a:rPr lang="en-US" dirty="0">
                    <a:solidFill>
                      <a:schemeClr val="tx1"/>
                    </a:solidFill>
                    <a:latin typeface="Times New Roman" panose="02020603050405020304" pitchFamily="18" charset="0"/>
                    <a:cs typeface="Times New Roman" panose="02020603050405020304" pitchFamily="18" charset="0"/>
                  </a:rPr>
                  <a:t> = </a:t>
                </a:r>
                <a:r>
                  <a:rPr lang="el-GR" dirty="0">
                    <a:solidFill>
                      <a:schemeClr val="tx1"/>
                    </a:solidFill>
                    <a:latin typeface="Times New Roman" panose="02020603050405020304" pitchFamily="18" charset="0"/>
                    <a:cs typeface="Times New Roman" panose="02020603050405020304" pitchFamily="18" charset="0"/>
                  </a:rPr>
                  <a:t>ρ</a:t>
                </a:r>
                <a:r>
                  <a:rPr lang="en-US" sz="1200" dirty="0">
                    <a:solidFill>
                      <a:schemeClr val="tx1"/>
                    </a:solidFill>
                    <a:latin typeface="Times New Roman" panose="02020603050405020304" pitchFamily="18" charset="0"/>
                    <a:cs typeface="Times New Roman" panose="02020603050405020304" pitchFamily="18" charset="0"/>
                  </a:rPr>
                  <a:t>L</a:t>
                </a:r>
                <a:r>
                  <a:rPr lang="en-US" dirty="0">
                    <a:solidFill>
                      <a:schemeClr val="tx1"/>
                    </a:solidFill>
                    <a:latin typeface="Times New Roman" panose="02020603050405020304" pitchFamily="18" charset="0"/>
                    <a:cs typeface="Times New Roman" panose="02020603050405020304" pitchFamily="18" charset="0"/>
                  </a:rPr>
                  <a:t> A</a:t>
                </a:r>
                <a:r>
                  <a:rPr lang="en-US" sz="1200" dirty="0">
                    <a:solidFill>
                      <a:schemeClr val="tx1"/>
                    </a:solidFill>
                    <a:latin typeface="Times New Roman" panose="02020603050405020304" pitchFamily="18" charset="0"/>
                    <a:cs typeface="Times New Roman" panose="02020603050405020304" pitchFamily="18" charset="0"/>
                  </a:rPr>
                  <a:t>g </a:t>
                </a:r>
                <a:r>
                  <a:rPr lang="en-US" dirty="0">
                    <a:solidFill>
                      <a:schemeClr val="tx1"/>
                    </a:solidFill>
                    <a:latin typeface="Times New Roman" panose="02020603050405020304" pitchFamily="18" charset="0"/>
                    <a:cs typeface="Times New Roman" panose="02020603050405020304" pitchFamily="18" charset="0"/>
                  </a:rPr>
                  <a:t>= 1066 mm2 (bottom and left reinforcement) </a:t>
                </a:r>
                <a:r>
                  <a:rPr lang="en-US" dirty="0" smtClean="0">
                    <a:solidFill>
                      <a:schemeClr val="tx1"/>
                    </a:solidFill>
                    <a:latin typeface="Times New Roman" panose="02020603050405020304" pitchFamily="18" charset="0"/>
                    <a:cs typeface="Times New Roman" panose="02020603050405020304" pitchFamily="18" charset="0"/>
                  </a:rPr>
                  <a:t>.</a:t>
                </a:r>
              </a:p>
              <a:p>
                <a:pPr marL="0" indent="0">
                  <a:buClr>
                    <a:srgbClr val="C00000"/>
                  </a:buClr>
                  <a:buSzPct val="100000"/>
                  <a:buNone/>
                </a:pPr>
                <a:r>
                  <a:rPr lang="en-US" dirty="0" smtClean="0">
                    <a:solidFill>
                      <a:schemeClr val="tx1"/>
                    </a:solidFill>
                    <a:latin typeface="Times New Roman" panose="02020603050405020304" pitchFamily="18" charset="0"/>
                    <a:cs typeface="Times New Roman" panose="02020603050405020304" pitchFamily="18" charset="0"/>
                  </a:rPr>
                  <a:t>%</a:t>
                </a:r>
                <a:r>
                  <a:rPr lang="en-US" dirty="0">
                    <a:solidFill>
                      <a:schemeClr val="tx1"/>
                    </a:solidFill>
                    <a:latin typeface="Times New Roman" panose="02020603050405020304" pitchFamily="18" charset="0"/>
                    <a:cs typeface="Times New Roman" panose="02020603050405020304" pitchFamily="18" charset="0"/>
                  </a:rPr>
                  <a:t>Difference = 6.5% </a:t>
                </a:r>
                <a:endParaRPr lang="en-US" dirty="0" smtClean="0">
                  <a:solidFill>
                    <a:schemeClr val="tx1"/>
                  </a:solidFill>
                  <a:latin typeface="Times New Roman" panose="02020603050405020304" pitchFamily="18" charset="0"/>
                  <a:cs typeface="Times New Roman" panose="02020603050405020304" pitchFamily="18" charset="0"/>
                </a:endParaRPr>
              </a:p>
              <a:p>
                <a:pPr>
                  <a:buClr>
                    <a:srgbClr val="C00000"/>
                  </a:buClr>
                  <a:buSzPct val="100000"/>
                  <a:buFont typeface="Wingdings" pitchFamily="2" charset="2"/>
                  <a:buChar char="v"/>
                </a:pPr>
                <a:r>
                  <a:rPr lang="en-US" dirty="0" smtClean="0">
                    <a:solidFill>
                      <a:schemeClr val="tx1"/>
                    </a:solidFill>
                    <a:latin typeface="Times New Roman" panose="02020603050405020304" pitchFamily="18" charset="0"/>
                    <a:cs typeface="Times New Roman" panose="02020603050405020304" pitchFamily="18" charset="0"/>
                  </a:rPr>
                  <a:t> Shear design.</a:t>
                </a:r>
              </a:p>
              <a:p>
                <a:pPr marL="0" indent="0">
                  <a:buClr>
                    <a:srgbClr val="C00000"/>
                  </a:buClr>
                  <a:buSzPct val="100000"/>
                  <a:buNone/>
                </a:pPr>
                <a:r>
                  <a:rPr lang="en-US" dirty="0">
                    <a:solidFill>
                      <a:schemeClr val="tx1"/>
                    </a:solidFill>
                    <a:latin typeface="Times New Roman" panose="02020603050405020304" pitchFamily="18" charset="0"/>
                    <a:cs typeface="Times New Roman" panose="02020603050405020304" pitchFamily="18" charset="0"/>
                  </a:rPr>
                  <a:t>V</a:t>
                </a:r>
                <a:r>
                  <a:rPr lang="en-US" sz="1200" dirty="0">
                    <a:solidFill>
                      <a:schemeClr val="tx1"/>
                    </a:solidFill>
                    <a:latin typeface="Times New Roman" panose="02020603050405020304" pitchFamily="18" charset="0"/>
                    <a:cs typeface="Times New Roman" panose="02020603050405020304" pitchFamily="18" charset="0"/>
                  </a:rPr>
                  <a:t>u</a:t>
                </a:r>
                <a:r>
                  <a:rPr lang="en-US" dirty="0">
                    <a:solidFill>
                      <a:schemeClr val="tx1"/>
                    </a:solidFill>
                    <a:latin typeface="Times New Roman" panose="02020603050405020304" pitchFamily="18" charset="0"/>
                    <a:cs typeface="Times New Roman" panose="02020603050405020304" pitchFamily="18" charset="0"/>
                  </a:rPr>
                  <a:t> = 1016.4 </a:t>
                </a:r>
                <a:r>
                  <a:rPr lang="en-US" dirty="0" smtClean="0">
                    <a:solidFill>
                      <a:schemeClr val="tx1"/>
                    </a:solidFill>
                    <a:latin typeface="Times New Roman" panose="02020603050405020304" pitchFamily="18" charset="0"/>
                    <a:cs typeface="Times New Roman" panose="02020603050405020304" pitchFamily="18" charset="0"/>
                  </a:rPr>
                  <a:t>kN</a:t>
                </a:r>
                <a:r>
                  <a:rPr lang="en-US" dirty="0">
                    <a:solidFill>
                      <a:schemeClr val="tx1"/>
                    </a:solidFill>
                    <a:latin typeface="Times New Roman" panose="02020603050405020304" pitchFamily="18" charset="0"/>
                    <a:cs typeface="Times New Roman" panose="02020603050405020304" pitchFamily="18" charset="0"/>
                  </a:rPr>
                  <a:t>, ØV</a:t>
                </a:r>
                <a:r>
                  <a:rPr lang="en-US" sz="1200" dirty="0">
                    <a:solidFill>
                      <a:schemeClr val="tx1"/>
                    </a:solidFill>
                    <a:latin typeface="Times New Roman" panose="02020603050405020304" pitchFamily="18" charset="0"/>
                    <a:cs typeface="Times New Roman" panose="02020603050405020304" pitchFamily="18" charset="0"/>
                  </a:rPr>
                  <a:t>c</a:t>
                </a:r>
                <a:r>
                  <a:rPr lang="en-US" dirty="0">
                    <a:solidFill>
                      <a:schemeClr val="tx1"/>
                    </a:solidFill>
                    <a:latin typeface="Times New Roman" panose="02020603050405020304" pitchFamily="18" charset="0"/>
                    <a:cs typeface="Times New Roman" panose="02020603050405020304" pitchFamily="18" charset="0"/>
                  </a:rPr>
                  <a:t> = 343.1 </a:t>
                </a:r>
                <a:r>
                  <a:rPr lang="en-US" dirty="0" smtClean="0">
                    <a:solidFill>
                      <a:schemeClr val="tx1"/>
                    </a:solidFill>
                    <a:latin typeface="Times New Roman" panose="02020603050405020304" pitchFamily="18" charset="0"/>
                    <a:cs typeface="Times New Roman" panose="02020603050405020304" pitchFamily="18" charset="0"/>
                  </a:rPr>
                  <a:t>kN, ØV</a:t>
                </a:r>
                <a:r>
                  <a:rPr lang="en-US" sz="1200" dirty="0" smtClean="0">
                    <a:solidFill>
                      <a:schemeClr val="tx1"/>
                    </a:solidFill>
                    <a:latin typeface="Times New Roman" panose="02020603050405020304" pitchFamily="18" charset="0"/>
                    <a:cs typeface="Times New Roman" panose="02020603050405020304" pitchFamily="18" charset="0"/>
                  </a:rPr>
                  <a:t>s</a:t>
                </a:r>
                <a:r>
                  <a:rPr lang="en-US" dirty="0" smtClean="0">
                    <a:solidFill>
                      <a:schemeClr val="tx1"/>
                    </a:solidFill>
                    <a:latin typeface="Times New Roman" panose="02020603050405020304" pitchFamily="18" charset="0"/>
                    <a:cs typeface="Times New Roman" panose="02020603050405020304" pitchFamily="18" charset="0"/>
                  </a:rPr>
                  <a:t> </a:t>
                </a:r>
                <a:r>
                  <a:rPr lang="en-US" dirty="0">
                    <a:solidFill>
                      <a:schemeClr val="tx1"/>
                    </a:solidFill>
                    <a:latin typeface="Times New Roman" panose="02020603050405020304" pitchFamily="18" charset="0"/>
                    <a:cs typeface="Times New Roman" panose="02020603050405020304" pitchFamily="18" charset="0"/>
                  </a:rPr>
                  <a:t>= </a:t>
                </a:r>
                <a:r>
                  <a:rPr lang="en-US" dirty="0" smtClean="0">
                    <a:solidFill>
                      <a:schemeClr val="tx1"/>
                    </a:solidFill>
                    <a:latin typeface="Times New Roman" panose="02020603050405020304" pitchFamily="18" charset="0"/>
                    <a:cs typeface="Times New Roman" panose="02020603050405020304" pitchFamily="18" charset="0"/>
                  </a:rPr>
                  <a:t>672.9 kN.</a:t>
                </a:r>
              </a:p>
              <a:p>
                <a:pPr marL="0" indent="0">
                  <a:buClr>
                    <a:srgbClr val="C00000"/>
                  </a:buClr>
                  <a:buSzPct val="100000"/>
                  <a:buNone/>
                </a:pPr>
                <a:r>
                  <a:rPr lang="en-US" dirty="0" smtClean="0">
                    <a:solidFill>
                      <a:schemeClr val="tx1"/>
                    </a:solidFill>
                    <a:latin typeface="Times New Roman" panose="02020603050405020304" pitchFamily="18" charset="0"/>
                    <a:cs typeface="Times New Roman" panose="02020603050405020304" pitchFamily="18" charset="0"/>
                  </a:rPr>
                  <a:t>A</a:t>
                </a:r>
                <a:r>
                  <a:rPr lang="en-US" sz="1200" dirty="0" smtClean="0">
                    <a:solidFill>
                      <a:schemeClr val="tx1"/>
                    </a:solidFill>
                    <a:latin typeface="Times New Roman" panose="02020603050405020304" pitchFamily="18" charset="0"/>
                    <a:cs typeface="Times New Roman" panose="02020603050405020304" pitchFamily="18" charset="0"/>
                  </a:rPr>
                  <a:t>v</a:t>
                </a:r>
                <a:r>
                  <a:rPr lang="en-US" dirty="0" smtClean="0">
                    <a:solidFill>
                      <a:schemeClr val="tx1"/>
                    </a:solidFill>
                    <a:latin typeface="Times New Roman" panose="02020603050405020304" pitchFamily="18" charset="0"/>
                    <a:cs typeface="Times New Roman" panose="02020603050405020304" pitchFamily="18" charset="0"/>
                  </a:rPr>
                  <a:t>/s </a:t>
                </a:r>
                <a:r>
                  <a:rPr lang="en-US" dirty="0">
                    <a:solidFill>
                      <a:schemeClr val="tx1"/>
                    </a:solidFill>
                    <a:latin typeface="Times New Roman" panose="02020603050405020304" pitchFamily="18" charset="0"/>
                    <a:cs typeface="Times New Roman" panose="02020603050405020304" pitchFamily="18" charset="0"/>
                  </a:rPr>
                  <a:t>= 1978 mm2/m </a:t>
                </a:r>
              </a:p>
              <a:p>
                <a:pPr marL="0" indent="0">
                  <a:buClr>
                    <a:srgbClr val="C00000"/>
                  </a:buClr>
                  <a:buSzPct val="100000"/>
                  <a:buNone/>
                </a:pPr>
                <a:r>
                  <a:rPr lang="en-US" dirty="0">
                    <a:solidFill>
                      <a:schemeClr val="tx1"/>
                    </a:solidFill>
                    <a:latin typeface="Times New Roman" panose="02020603050405020304" pitchFamily="18" charset="0"/>
                    <a:cs typeface="Times New Roman" panose="02020603050405020304" pitchFamily="18" charset="0"/>
                  </a:rPr>
                  <a:t>%Difference = </a:t>
                </a:r>
                <a:r>
                  <a:rPr lang="en-US" dirty="0" smtClean="0">
                    <a:solidFill>
                      <a:schemeClr val="tx1"/>
                    </a:solidFill>
                    <a:latin typeface="Times New Roman" panose="02020603050405020304" pitchFamily="18" charset="0"/>
                    <a:cs typeface="Times New Roman" panose="02020603050405020304" pitchFamily="18" charset="0"/>
                  </a:rPr>
                  <a:t>7.2% </a:t>
                </a:r>
                <a:endParaRPr lang="en-US" dirty="0">
                  <a:solidFill>
                    <a:schemeClr val="tx1"/>
                  </a:solidFill>
                  <a:latin typeface="Times New Roman" panose="02020603050405020304" pitchFamily="18" charset="0"/>
                  <a:cs typeface="Times New Roman" panose="02020603050405020304" pitchFamily="18" charset="0"/>
                </a:endParaRPr>
              </a:p>
              <a:p>
                <a:pPr marL="0" indent="0">
                  <a:buClr>
                    <a:srgbClr val="C00000"/>
                  </a:buClr>
                  <a:buSzPct val="100000"/>
                  <a:buNone/>
                </a:pPr>
                <a:endParaRPr lang="en-US" dirty="0" smtClean="0">
                  <a:solidFill>
                    <a:schemeClr val="tx1"/>
                  </a:solidFill>
                  <a:latin typeface="Times New Roman" panose="02020603050405020304" pitchFamily="18" charset="0"/>
                  <a:cs typeface="Times New Roman" panose="02020603050405020304" pitchFamily="18" charset="0"/>
                </a:endParaRPr>
              </a:p>
            </p:txBody>
          </p:sp>
        </mc:Choice>
        <mc:Fallback xmlns="">
          <p:sp>
            <p:nvSpPr>
              <p:cNvPr id="3" name="Subtitle 2"/>
              <p:cNvSpPr>
                <a:spLocks noGrp="1" noRot="1" noChangeAspect="1" noMove="1" noResize="1" noEditPoints="1" noAdjustHandles="1" noChangeArrowheads="1" noChangeShapeType="1" noTextEdit="1"/>
              </p:cNvSpPr>
              <p:nvPr>
                <p:ph idx="1"/>
              </p:nvPr>
            </p:nvSpPr>
            <p:spPr>
              <a:xfrm>
                <a:off x="677334" y="850006"/>
                <a:ext cx="8596668" cy="4908021"/>
              </a:xfrm>
              <a:blipFill rotWithShape="1">
                <a:blip r:embed="rId3"/>
                <a:stretch>
                  <a:fillRect l="-567" t="-620" b="-15633"/>
                </a:stretch>
              </a:blipFill>
            </p:spPr>
            <p:txBody>
              <a:bodyPr/>
              <a:lstStyle/>
              <a:p>
                <a:r>
                  <a:rPr lang="ar-SA">
                    <a:noFill/>
                  </a:rPr>
                  <a:t> </a:t>
                </a:r>
              </a:p>
            </p:txBody>
          </p:sp>
        </mc:Fallback>
      </mc:AlternateContent>
      <p:sp>
        <p:nvSpPr>
          <p:cNvPr id="4" name="Slide Number Placeholder 3"/>
          <p:cNvSpPr>
            <a:spLocks noGrp="1"/>
          </p:cNvSpPr>
          <p:nvPr>
            <p:ph type="sldNum" sz="quarter" idx="12"/>
          </p:nvPr>
        </p:nvSpPr>
        <p:spPr>
          <a:xfrm>
            <a:off x="10895981" y="6132684"/>
            <a:ext cx="683339" cy="365125"/>
          </a:xfrm>
        </p:spPr>
        <p:txBody>
          <a:bodyPr/>
          <a:lstStyle/>
          <a:p>
            <a:fld id="{D57F1E4F-1CFF-5643-939E-217C01CDF565}" type="slidenum">
              <a:rPr lang="en-US" sz="2800" smtClean="0">
                <a:solidFill>
                  <a:schemeClr val="tx1"/>
                </a:solidFill>
                <a:latin typeface="Times New Roman" panose="02020603050405020304" pitchFamily="18" charset="0"/>
                <a:cs typeface="Times New Roman" panose="02020603050405020304" pitchFamily="18" charset="0"/>
              </a:rPr>
              <a:pPr/>
              <a:t>38</a:t>
            </a:fld>
            <a:endParaRPr lang="en-US" dirty="0">
              <a:solidFill>
                <a:schemeClr val="tx1"/>
              </a:solidFill>
              <a:latin typeface="Times New Roman" panose="02020603050405020304" pitchFamily="18" charset="0"/>
              <a:cs typeface="Times New Roman" panose="02020603050405020304" pitchFamily="18" charset="0"/>
            </a:endParaRPr>
          </a:p>
        </p:txBody>
      </p:sp>
      <p:pic>
        <p:nvPicPr>
          <p:cNvPr id="2050" name="Picture 2" descr="C:\Users\ASEM\Desktop\S- moment.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68602" y="2391324"/>
            <a:ext cx="7393604" cy="12583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1767890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326265"/>
            <a:ext cx="8596668" cy="523741"/>
          </a:xfrm>
        </p:spPr>
        <p:txBody>
          <a:bodyPr/>
          <a:lstStyle/>
          <a:p>
            <a:r>
              <a:rPr lang="en-US" sz="2400" b="1" dirty="0" smtClean="0">
                <a:solidFill>
                  <a:schemeClr val="tx1"/>
                </a:solidFill>
                <a:latin typeface="Times New Roman" panose="02020603050405020304" pitchFamily="18" charset="0"/>
                <a:cs typeface="Times New Roman" panose="02020603050405020304" pitchFamily="18" charset="0"/>
              </a:rPr>
              <a:t>4. Design of Shear Walls.</a:t>
            </a:r>
            <a:endParaRPr lang="en-US" sz="2400" b="1" dirty="0">
              <a:solidFill>
                <a:schemeClr val="tx1"/>
              </a:solidFill>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3" name="Subtitle 2"/>
              <p:cNvSpPr>
                <a:spLocks noGrp="1"/>
              </p:cNvSpPr>
              <p:nvPr>
                <p:ph idx="1"/>
              </p:nvPr>
            </p:nvSpPr>
            <p:spPr>
              <a:xfrm>
                <a:off x="677334" y="850006"/>
                <a:ext cx="8596668" cy="4908021"/>
              </a:xfrm>
            </p:spPr>
            <p:txBody>
              <a:bodyPr>
                <a:noAutofit/>
              </a:bodyPr>
              <a:lstStyle/>
              <a:p>
                <a:pPr marL="0" indent="0">
                  <a:buClr>
                    <a:schemeClr val="tx1"/>
                  </a:buClr>
                  <a:buSzPct val="100000"/>
                  <a:buNone/>
                </a:pPr>
                <a:r>
                  <a:rPr lang="en-US" b="1" dirty="0" smtClean="0">
                    <a:solidFill>
                      <a:schemeClr val="tx1"/>
                    </a:solidFill>
                    <a:latin typeface="Times New Roman" panose="02020603050405020304" pitchFamily="18" charset="0"/>
                    <a:cs typeface="Times New Roman" panose="02020603050405020304" pitchFamily="18" charset="0"/>
                  </a:rPr>
                  <a:t>- Verification of Structural Design.</a:t>
                </a:r>
              </a:p>
              <a:p>
                <a:pPr>
                  <a:buClr>
                    <a:srgbClr val="C00000"/>
                  </a:buClr>
                  <a:buSzPct val="100000"/>
                  <a:buFont typeface="Wingdings" pitchFamily="2" charset="2"/>
                  <a:buChar char="Ø"/>
                </a:pPr>
                <a:r>
                  <a:rPr lang="en-US" dirty="0">
                    <a:solidFill>
                      <a:schemeClr val="tx1"/>
                    </a:solidFill>
                    <a:latin typeface="Times New Roman" panose="02020603050405020304" pitchFamily="18" charset="0"/>
                    <a:cs typeface="Times New Roman" panose="02020603050405020304" pitchFamily="18" charset="0"/>
                  </a:rPr>
                  <a:t> Piers</a:t>
                </a:r>
                <a:r>
                  <a:rPr lang="en-US" dirty="0" smtClean="0">
                    <a:solidFill>
                      <a:schemeClr val="tx1"/>
                    </a:solidFill>
                    <a:latin typeface="Times New Roman" panose="02020603050405020304" pitchFamily="18" charset="0"/>
                    <a:cs typeface="Times New Roman" panose="02020603050405020304" pitchFamily="18" charset="0"/>
                  </a:rPr>
                  <a:t>: The </a:t>
                </a:r>
                <a:r>
                  <a:rPr lang="en-US" dirty="0">
                    <a:solidFill>
                      <a:schemeClr val="tx1"/>
                    </a:solidFill>
                    <a:latin typeface="Times New Roman" panose="02020603050405020304" pitchFamily="18" charset="0"/>
                    <a:cs typeface="Times New Roman" panose="02020603050405020304" pitchFamily="18" charset="0"/>
                  </a:rPr>
                  <a:t>wall used for </a:t>
                </a:r>
                <a:r>
                  <a:rPr lang="en-US" dirty="0" smtClean="0">
                    <a:solidFill>
                      <a:schemeClr val="tx1"/>
                    </a:solidFill>
                    <a:latin typeface="Times New Roman" panose="02020603050405020304" pitchFamily="18" charset="0"/>
                    <a:cs typeface="Times New Roman" panose="02020603050405020304" pitchFamily="18" charset="0"/>
                  </a:rPr>
                  <a:t>verification is in </a:t>
                </a:r>
                <a14:m>
                  <m:oMath xmlns:m="http://schemas.openxmlformats.org/officeDocument/2006/math">
                    <m:sSup>
                      <m:sSupPr>
                        <m:ctrlPr>
                          <a:rPr lang="en-US" i="1" smtClean="0">
                            <a:solidFill>
                              <a:schemeClr val="tx1"/>
                            </a:solidFill>
                            <a:latin typeface="Cambria Math" panose="02040503050406030204" pitchFamily="18" charset="0"/>
                            <a:cs typeface="Times New Roman" panose="02020603050405020304" pitchFamily="18" charset="0"/>
                          </a:rPr>
                        </m:ctrlPr>
                      </m:sSupPr>
                      <m:e>
                        <m:r>
                          <m:rPr>
                            <m:nor/>
                          </m:rPr>
                          <a:rPr lang="en-US" dirty="0">
                            <a:solidFill>
                              <a:schemeClr val="tx1"/>
                            </a:solidFill>
                            <a:latin typeface="Times New Roman" panose="02020603050405020304" pitchFamily="18" charset="0"/>
                            <a:cs typeface="Times New Roman" panose="02020603050405020304" pitchFamily="18" charset="0"/>
                          </a:rPr>
                          <m:t>12</m:t>
                        </m:r>
                      </m:e>
                      <m:sup>
                        <m:r>
                          <a:rPr lang="en-US" b="0" i="1" smtClean="0">
                            <a:solidFill>
                              <a:schemeClr val="tx1"/>
                            </a:solidFill>
                            <a:latin typeface="Cambria Math"/>
                            <a:cs typeface="Times New Roman" panose="02020603050405020304" pitchFamily="18" charset="0"/>
                          </a:rPr>
                          <m:t>𝑡</m:t>
                        </m:r>
                        <m:r>
                          <a:rPr lang="en-US" b="0" i="1" smtClean="0">
                            <a:solidFill>
                              <a:schemeClr val="tx1"/>
                            </a:solidFill>
                            <a:latin typeface="Cambria Math"/>
                            <a:cs typeface="Times New Roman" panose="02020603050405020304" pitchFamily="18" charset="0"/>
                          </a:rPr>
                          <m:t>h</m:t>
                        </m:r>
                      </m:sup>
                    </m:sSup>
                  </m:oMath>
                </a14:m>
                <a:r>
                  <a:rPr lang="en-US" dirty="0" smtClean="0">
                    <a:solidFill>
                      <a:schemeClr val="tx1"/>
                    </a:solidFill>
                    <a:latin typeface="Times New Roman" panose="02020603050405020304" pitchFamily="18" charset="0"/>
                    <a:cs typeface="Times New Roman" panose="02020603050405020304" pitchFamily="18" charset="0"/>
                  </a:rPr>
                  <a:t> floor.</a:t>
                </a:r>
              </a:p>
              <a:p>
                <a:pPr>
                  <a:buClr>
                    <a:srgbClr val="C00000"/>
                  </a:buClr>
                  <a:buSzPct val="100000"/>
                  <a:buFont typeface="Wingdings" pitchFamily="2" charset="2"/>
                  <a:buChar char="v"/>
                </a:pPr>
                <a:r>
                  <a:rPr lang="en-US" dirty="0" smtClean="0">
                    <a:solidFill>
                      <a:schemeClr val="tx1"/>
                    </a:solidFill>
                    <a:latin typeface="Times New Roman" panose="02020603050405020304" pitchFamily="18" charset="0"/>
                    <a:cs typeface="Times New Roman" panose="02020603050405020304" pitchFamily="18" charset="0"/>
                  </a:rPr>
                  <a:t>Flexural </a:t>
                </a:r>
                <a:r>
                  <a:rPr lang="en-US" dirty="0">
                    <a:solidFill>
                      <a:schemeClr val="tx1"/>
                    </a:solidFill>
                    <a:latin typeface="Times New Roman" panose="02020603050405020304" pitchFamily="18" charset="0"/>
                    <a:cs typeface="Times New Roman" panose="02020603050405020304" pitchFamily="18" charset="0"/>
                  </a:rPr>
                  <a:t>design: reciprocal method will be used for manual analysis</a:t>
                </a:r>
                <a:r>
                  <a:rPr lang="en-US" dirty="0" smtClean="0">
                    <a:solidFill>
                      <a:schemeClr val="tx1"/>
                    </a:solidFill>
                    <a:latin typeface="Times New Roman" panose="02020603050405020304" pitchFamily="18" charset="0"/>
                    <a:cs typeface="Times New Roman" panose="02020603050405020304" pitchFamily="18" charset="0"/>
                  </a:rPr>
                  <a:t>.</a:t>
                </a:r>
              </a:p>
              <a:p>
                <a:pPr marL="0" indent="0">
                  <a:buClr>
                    <a:srgbClr val="C00000"/>
                  </a:buClr>
                  <a:buSzPct val="100000"/>
                  <a:buNone/>
                </a:pPr>
                <a:r>
                  <a:rPr lang="pt-BR" dirty="0">
                    <a:solidFill>
                      <a:schemeClr val="tx1"/>
                    </a:solidFill>
                    <a:latin typeface="Times New Roman" panose="02020603050405020304" pitchFamily="18" charset="0"/>
                    <a:cs typeface="Times New Roman" panose="02020603050405020304" pitchFamily="18" charset="0"/>
                  </a:rPr>
                  <a:t>B = 400 mm, h = </a:t>
                </a:r>
                <a:r>
                  <a:rPr lang="pt-BR" dirty="0" smtClean="0">
                    <a:solidFill>
                      <a:schemeClr val="tx1"/>
                    </a:solidFill>
                    <a:latin typeface="Times New Roman" panose="02020603050405020304" pitchFamily="18" charset="0"/>
                    <a:cs typeface="Times New Roman" panose="02020603050405020304" pitchFamily="18" charset="0"/>
                  </a:rPr>
                  <a:t>2900 mm, A</a:t>
                </a:r>
                <a:r>
                  <a:rPr lang="pt-BR" sz="1200" dirty="0" smtClean="0">
                    <a:solidFill>
                      <a:schemeClr val="tx1"/>
                    </a:solidFill>
                    <a:latin typeface="Times New Roman" panose="02020603050405020304" pitchFamily="18" charset="0"/>
                    <a:cs typeface="Times New Roman" panose="02020603050405020304" pitchFamily="18" charset="0"/>
                  </a:rPr>
                  <a:t>s</a:t>
                </a:r>
                <a:r>
                  <a:rPr lang="pt-BR" dirty="0" smtClean="0">
                    <a:solidFill>
                      <a:schemeClr val="tx1"/>
                    </a:solidFill>
                    <a:latin typeface="Times New Roman" panose="02020603050405020304" pitchFamily="18" charset="0"/>
                    <a:cs typeface="Times New Roman" panose="02020603050405020304" pitchFamily="18" charset="0"/>
                  </a:rPr>
                  <a:t> = 2900 mm2</a:t>
                </a:r>
              </a:p>
              <a:p>
                <a:pPr marL="0" indent="0">
                  <a:buClr>
                    <a:srgbClr val="C00000"/>
                  </a:buClr>
                  <a:buSzPct val="100000"/>
                  <a:buNone/>
                </a:pPr>
                <a:r>
                  <a:rPr lang="pt-BR" dirty="0" smtClean="0">
                    <a:solidFill>
                      <a:schemeClr val="tx1"/>
                    </a:solidFill>
                    <a:latin typeface="Times New Roman" panose="02020603050405020304" pitchFamily="18" charset="0"/>
                    <a:cs typeface="Times New Roman" panose="02020603050405020304" pitchFamily="18" charset="0"/>
                  </a:rPr>
                  <a:t>P</a:t>
                </a:r>
                <a:r>
                  <a:rPr lang="pt-BR" sz="1200" dirty="0" smtClean="0">
                    <a:solidFill>
                      <a:schemeClr val="tx1"/>
                    </a:solidFill>
                    <a:latin typeface="Times New Roman" panose="02020603050405020304" pitchFamily="18" charset="0"/>
                    <a:cs typeface="Times New Roman" panose="02020603050405020304" pitchFamily="18" charset="0"/>
                  </a:rPr>
                  <a:t>u</a:t>
                </a:r>
                <a:r>
                  <a:rPr lang="pt-BR" dirty="0" smtClean="0">
                    <a:solidFill>
                      <a:schemeClr val="tx1"/>
                    </a:solidFill>
                    <a:latin typeface="Times New Roman" panose="02020603050405020304" pitchFamily="18" charset="0"/>
                    <a:cs typeface="Times New Roman" panose="02020603050405020304" pitchFamily="18" charset="0"/>
                  </a:rPr>
                  <a:t> = 2070 kN, M</a:t>
                </a:r>
                <a:r>
                  <a:rPr lang="pt-BR" sz="1200" dirty="0" smtClean="0">
                    <a:solidFill>
                      <a:schemeClr val="tx1"/>
                    </a:solidFill>
                    <a:latin typeface="Times New Roman" panose="02020603050405020304" pitchFamily="18" charset="0"/>
                    <a:cs typeface="Times New Roman" panose="02020603050405020304" pitchFamily="18" charset="0"/>
                  </a:rPr>
                  <a:t>u3</a:t>
                </a:r>
                <a:r>
                  <a:rPr lang="pt-BR" dirty="0" smtClean="0">
                    <a:solidFill>
                      <a:schemeClr val="tx1"/>
                    </a:solidFill>
                    <a:latin typeface="Times New Roman" panose="02020603050405020304" pitchFamily="18" charset="0"/>
                    <a:cs typeface="Times New Roman" panose="02020603050405020304" pitchFamily="18" charset="0"/>
                  </a:rPr>
                  <a:t> = 523.6 kN.m, M</a:t>
                </a:r>
                <a:r>
                  <a:rPr lang="pt-BR" sz="1200" dirty="0" smtClean="0">
                    <a:solidFill>
                      <a:schemeClr val="tx1"/>
                    </a:solidFill>
                    <a:latin typeface="Times New Roman" panose="02020603050405020304" pitchFamily="18" charset="0"/>
                    <a:cs typeface="Times New Roman" panose="02020603050405020304" pitchFamily="18" charset="0"/>
                  </a:rPr>
                  <a:t>u2</a:t>
                </a:r>
                <a:r>
                  <a:rPr lang="pt-BR" dirty="0" smtClean="0">
                    <a:solidFill>
                      <a:schemeClr val="tx1"/>
                    </a:solidFill>
                    <a:latin typeface="Times New Roman" panose="02020603050405020304" pitchFamily="18" charset="0"/>
                    <a:cs typeface="Times New Roman" panose="02020603050405020304" pitchFamily="18" charset="0"/>
                  </a:rPr>
                  <a:t> </a:t>
                </a:r>
                <a:r>
                  <a:rPr lang="pt-BR" dirty="0">
                    <a:solidFill>
                      <a:schemeClr val="tx1"/>
                    </a:solidFill>
                    <a:latin typeface="Times New Roman" panose="02020603050405020304" pitchFamily="18" charset="0"/>
                    <a:cs typeface="Times New Roman" panose="02020603050405020304" pitchFamily="18" charset="0"/>
                  </a:rPr>
                  <a:t>= </a:t>
                </a:r>
                <a:r>
                  <a:rPr lang="pt-BR" dirty="0" smtClean="0">
                    <a:solidFill>
                      <a:schemeClr val="tx1"/>
                    </a:solidFill>
                    <a:latin typeface="Times New Roman" panose="02020603050405020304" pitchFamily="18" charset="0"/>
                    <a:cs typeface="Times New Roman" panose="02020603050405020304" pitchFamily="18" charset="0"/>
                  </a:rPr>
                  <a:t>10.1 </a:t>
                </a:r>
                <a:r>
                  <a:rPr lang="pt-BR" dirty="0">
                    <a:solidFill>
                      <a:schemeClr val="tx1"/>
                    </a:solidFill>
                    <a:latin typeface="Times New Roman" panose="02020603050405020304" pitchFamily="18" charset="0"/>
                    <a:cs typeface="Times New Roman" panose="02020603050405020304" pitchFamily="18" charset="0"/>
                  </a:rPr>
                  <a:t>kN.m</a:t>
                </a:r>
                <a:r>
                  <a:rPr lang="pt-BR" dirty="0" smtClean="0">
                    <a:solidFill>
                      <a:schemeClr val="tx1"/>
                    </a:solidFill>
                    <a:latin typeface="Times New Roman" panose="02020603050405020304" pitchFamily="18" charset="0"/>
                    <a:cs typeface="Times New Roman" panose="02020603050405020304" pitchFamily="18" charset="0"/>
                  </a:rPr>
                  <a:t> </a:t>
                </a:r>
                <a:endParaRPr lang="en-US" dirty="0" smtClean="0">
                  <a:solidFill>
                    <a:schemeClr val="tx1"/>
                  </a:solidFill>
                  <a:latin typeface="Times New Roman" panose="02020603050405020304" pitchFamily="18" charset="0"/>
                  <a:cs typeface="Times New Roman" panose="02020603050405020304" pitchFamily="18" charset="0"/>
                </a:endParaRPr>
              </a:p>
              <a:p>
                <a:pPr marL="0" indent="0">
                  <a:buClr>
                    <a:srgbClr val="C00000"/>
                  </a:buClr>
                  <a:buSzPct val="100000"/>
                  <a:buNone/>
                </a:pPr>
                <a:r>
                  <a:rPr lang="en-US" dirty="0">
                    <a:solidFill>
                      <a:schemeClr val="tx1"/>
                    </a:solidFill>
                    <a:latin typeface="Times New Roman" panose="02020603050405020304" pitchFamily="18" charset="0"/>
                    <a:cs typeface="Times New Roman" panose="02020603050405020304" pitchFamily="18" charset="0"/>
                  </a:rPr>
                  <a:t>1/</a:t>
                </a:r>
                <a:r>
                  <a:rPr lang="en-US" dirty="0" err="1">
                    <a:solidFill>
                      <a:schemeClr val="tx1"/>
                    </a:solidFill>
                    <a:latin typeface="Times New Roman" panose="02020603050405020304" pitchFamily="18" charset="0"/>
                    <a:cs typeface="Times New Roman" panose="02020603050405020304" pitchFamily="18" charset="0"/>
                  </a:rPr>
                  <a:t>Pn</a:t>
                </a:r>
                <a:r>
                  <a:rPr lang="en-US" dirty="0">
                    <a:solidFill>
                      <a:schemeClr val="tx1"/>
                    </a:solidFill>
                    <a:latin typeface="Times New Roman" panose="02020603050405020304" pitchFamily="18" charset="0"/>
                    <a:cs typeface="Times New Roman" panose="02020603050405020304" pitchFamily="18" charset="0"/>
                  </a:rPr>
                  <a:t> = 1/</a:t>
                </a:r>
                <a:r>
                  <a:rPr lang="en-US" dirty="0" err="1">
                    <a:solidFill>
                      <a:schemeClr val="tx1"/>
                    </a:solidFill>
                    <a:latin typeface="Times New Roman" panose="02020603050405020304" pitchFamily="18" charset="0"/>
                    <a:cs typeface="Times New Roman" panose="02020603050405020304" pitchFamily="18" charset="0"/>
                  </a:rPr>
                  <a:t>P</a:t>
                </a:r>
                <a:r>
                  <a:rPr lang="en-US" sz="1200" dirty="0" err="1">
                    <a:solidFill>
                      <a:schemeClr val="tx1"/>
                    </a:solidFill>
                    <a:latin typeface="Times New Roman" panose="02020603050405020304" pitchFamily="18" charset="0"/>
                    <a:cs typeface="Times New Roman" panose="02020603050405020304" pitchFamily="18" charset="0"/>
                  </a:rPr>
                  <a:t>nx</a:t>
                </a:r>
                <a:r>
                  <a:rPr lang="en-US" dirty="0">
                    <a:solidFill>
                      <a:schemeClr val="tx1"/>
                    </a:solidFill>
                    <a:latin typeface="Times New Roman" panose="02020603050405020304" pitchFamily="18" charset="0"/>
                    <a:cs typeface="Times New Roman" panose="02020603050405020304" pitchFamily="18" charset="0"/>
                  </a:rPr>
                  <a:t> + 1/</a:t>
                </a:r>
                <a:r>
                  <a:rPr lang="en-US" dirty="0" err="1">
                    <a:solidFill>
                      <a:schemeClr val="tx1"/>
                    </a:solidFill>
                    <a:latin typeface="Times New Roman" panose="02020603050405020304" pitchFamily="18" charset="0"/>
                    <a:cs typeface="Times New Roman" panose="02020603050405020304" pitchFamily="18" charset="0"/>
                  </a:rPr>
                  <a:t>P</a:t>
                </a:r>
                <a:r>
                  <a:rPr lang="en-US" sz="1200" dirty="0" err="1">
                    <a:solidFill>
                      <a:schemeClr val="tx1"/>
                    </a:solidFill>
                    <a:latin typeface="Times New Roman" panose="02020603050405020304" pitchFamily="18" charset="0"/>
                    <a:cs typeface="Times New Roman" panose="02020603050405020304" pitchFamily="18" charset="0"/>
                  </a:rPr>
                  <a:t>ny</a:t>
                </a:r>
                <a:r>
                  <a:rPr lang="en-US" dirty="0">
                    <a:solidFill>
                      <a:schemeClr val="tx1"/>
                    </a:solidFill>
                    <a:latin typeface="Times New Roman" panose="02020603050405020304" pitchFamily="18" charset="0"/>
                    <a:cs typeface="Times New Roman" panose="02020603050405020304" pitchFamily="18" charset="0"/>
                  </a:rPr>
                  <a:t> – </a:t>
                </a:r>
                <a:r>
                  <a:rPr lang="en-US" dirty="0" smtClean="0">
                    <a:solidFill>
                      <a:schemeClr val="tx1"/>
                    </a:solidFill>
                    <a:latin typeface="Times New Roman" panose="02020603050405020304" pitchFamily="18" charset="0"/>
                    <a:cs typeface="Times New Roman" panose="02020603050405020304" pitchFamily="18" charset="0"/>
                  </a:rPr>
                  <a:t>1/P</a:t>
                </a:r>
                <a:r>
                  <a:rPr lang="en-US" sz="1200" dirty="0" smtClean="0">
                    <a:solidFill>
                      <a:schemeClr val="tx1"/>
                    </a:solidFill>
                    <a:latin typeface="Times New Roman" panose="02020603050405020304" pitchFamily="18" charset="0"/>
                    <a:cs typeface="Times New Roman" panose="02020603050405020304" pitchFamily="18" charset="0"/>
                  </a:rPr>
                  <a:t>0</a:t>
                </a:r>
              </a:p>
              <a:p>
                <a:pPr marL="0" indent="0">
                  <a:buClr>
                    <a:srgbClr val="C00000"/>
                  </a:buClr>
                  <a:buSzPct val="100000"/>
                  <a:buNone/>
                </a:pPr>
                <a:r>
                  <a:rPr lang="en-US" dirty="0" smtClean="0">
                    <a:solidFill>
                      <a:schemeClr val="tx1"/>
                    </a:solidFill>
                    <a:latin typeface="Times New Roman" panose="02020603050405020304" pitchFamily="18" charset="0"/>
                    <a:cs typeface="Times New Roman" panose="02020603050405020304" pitchFamily="18" charset="0"/>
                  </a:rPr>
                  <a:t>P</a:t>
                </a:r>
                <a:r>
                  <a:rPr lang="en-US" sz="1200" dirty="0" smtClean="0">
                    <a:solidFill>
                      <a:schemeClr val="tx1"/>
                    </a:solidFill>
                    <a:latin typeface="Times New Roman" panose="02020603050405020304" pitchFamily="18" charset="0"/>
                    <a:cs typeface="Times New Roman" panose="02020603050405020304" pitchFamily="18" charset="0"/>
                  </a:rPr>
                  <a:t>0 </a:t>
                </a:r>
                <a:r>
                  <a:rPr lang="en-US" dirty="0" smtClean="0">
                    <a:solidFill>
                      <a:schemeClr val="tx1"/>
                    </a:solidFill>
                    <a:latin typeface="Times New Roman" panose="02020603050405020304" pitchFamily="18" charset="0"/>
                    <a:cs typeface="Times New Roman" panose="02020603050405020304" pitchFamily="18" charset="0"/>
                  </a:rPr>
                  <a:t>= 18698 kN.</a:t>
                </a:r>
              </a:p>
              <a:p>
                <a:pPr marL="0" indent="0">
                  <a:buClr>
                    <a:srgbClr val="C00000"/>
                  </a:buClr>
                  <a:buSzPct val="100000"/>
                  <a:buNone/>
                </a:pPr>
                <a:r>
                  <a:rPr lang="en-US" dirty="0">
                    <a:solidFill>
                      <a:schemeClr val="tx1"/>
                    </a:solidFill>
                    <a:latin typeface="Times New Roman" panose="02020603050405020304" pitchFamily="18" charset="0"/>
                    <a:cs typeface="Times New Roman" panose="02020603050405020304" pitchFamily="18" charset="0"/>
                  </a:rPr>
                  <a:t>For M</a:t>
                </a:r>
                <a:r>
                  <a:rPr lang="en-US" sz="1200" dirty="0">
                    <a:solidFill>
                      <a:schemeClr val="tx1"/>
                    </a:solidFill>
                    <a:latin typeface="Times New Roman" panose="02020603050405020304" pitchFamily="18" charset="0"/>
                    <a:cs typeface="Times New Roman" panose="02020603050405020304" pitchFamily="18" charset="0"/>
                  </a:rPr>
                  <a:t>u3</a:t>
                </a:r>
                <a:r>
                  <a:rPr lang="en-US" dirty="0">
                    <a:solidFill>
                      <a:schemeClr val="tx1"/>
                    </a:solidFill>
                    <a:latin typeface="Times New Roman" panose="02020603050405020304" pitchFamily="18" charset="0"/>
                    <a:cs typeface="Times New Roman" panose="02020603050405020304" pitchFamily="18" charset="0"/>
                  </a:rPr>
                  <a:t> = </a:t>
                </a:r>
                <a:r>
                  <a:rPr lang="en-US" dirty="0" smtClean="0">
                    <a:solidFill>
                      <a:schemeClr val="tx1"/>
                    </a:solidFill>
                    <a:latin typeface="Times New Roman" panose="02020603050405020304" pitchFamily="18" charset="0"/>
                    <a:cs typeface="Times New Roman" panose="02020603050405020304" pitchFamily="18" charset="0"/>
                  </a:rPr>
                  <a:t>523.8 </a:t>
                </a:r>
                <a:r>
                  <a:rPr lang="en-US" dirty="0">
                    <a:solidFill>
                      <a:schemeClr val="tx1"/>
                    </a:solidFill>
                    <a:latin typeface="Times New Roman" panose="02020603050405020304" pitchFamily="18" charset="0"/>
                    <a:cs typeface="Times New Roman" panose="02020603050405020304" pitchFamily="18" charset="0"/>
                  </a:rPr>
                  <a:t>kN.m, P</a:t>
                </a:r>
                <a:r>
                  <a:rPr lang="en-US" sz="1200" dirty="0">
                    <a:solidFill>
                      <a:schemeClr val="tx1"/>
                    </a:solidFill>
                    <a:latin typeface="Times New Roman" panose="02020603050405020304" pitchFamily="18" charset="0"/>
                    <a:cs typeface="Times New Roman" panose="02020603050405020304" pitchFamily="18" charset="0"/>
                  </a:rPr>
                  <a:t>ny</a:t>
                </a:r>
                <a:r>
                  <a:rPr lang="en-US" dirty="0">
                    <a:solidFill>
                      <a:schemeClr val="tx1"/>
                    </a:solidFill>
                    <a:latin typeface="Times New Roman" panose="02020603050405020304" pitchFamily="18" charset="0"/>
                    <a:cs typeface="Times New Roman" panose="02020603050405020304" pitchFamily="18" charset="0"/>
                  </a:rPr>
                  <a:t> = 20000 kN. </a:t>
                </a:r>
                <a:endParaRPr lang="en-US" dirty="0" smtClean="0">
                  <a:solidFill>
                    <a:schemeClr val="tx1"/>
                  </a:solidFill>
                  <a:latin typeface="Times New Roman" panose="02020603050405020304" pitchFamily="18" charset="0"/>
                  <a:cs typeface="Times New Roman" panose="02020603050405020304" pitchFamily="18" charset="0"/>
                </a:endParaRPr>
              </a:p>
              <a:p>
                <a:pPr marL="0" indent="0">
                  <a:buClr>
                    <a:srgbClr val="C00000"/>
                  </a:buClr>
                  <a:buSzPct val="100000"/>
                  <a:buNone/>
                </a:pPr>
                <a:r>
                  <a:rPr lang="en-US" dirty="0" smtClean="0">
                    <a:solidFill>
                      <a:schemeClr val="tx1"/>
                    </a:solidFill>
                    <a:latin typeface="Times New Roman" panose="02020603050405020304" pitchFamily="18" charset="0"/>
                    <a:cs typeface="Times New Roman" panose="02020603050405020304" pitchFamily="18" charset="0"/>
                  </a:rPr>
                  <a:t>For </a:t>
                </a:r>
                <a:r>
                  <a:rPr lang="en-US" dirty="0">
                    <a:solidFill>
                      <a:schemeClr val="tx1"/>
                    </a:solidFill>
                    <a:latin typeface="Times New Roman" panose="02020603050405020304" pitchFamily="18" charset="0"/>
                    <a:cs typeface="Times New Roman" panose="02020603050405020304" pitchFamily="18" charset="0"/>
                  </a:rPr>
                  <a:t>M</a:t>
                </a:r>
                <a:r>
                  <a:rPr lang="en-US" sz="1200" dirty="0">
                    <a:solidFill>
                      <a:schemeClr val="tx1"/>
                    </a:solidFill>
                    <a:latin typeface="Times New Roman" panose="02020603050405020304" pitchFamily="18" charset="0"/>
                    <a:cs typeface="Times New Roman" panose="02020603050405020304" pitchFamily="18" charset="0"/>
                  </a:rPr>
                  <a:t>u2</a:t>
                </a:r>
                <a:r>
                  <a:rPr lang="en-US" dirty="0">
                    <a:solidFill>
                      <a:schemeClr val="tx1"/>
                    </a:solidFill>
                    <a:latin typeface="Times New Roman" panose="02020603050405020304" pitchFamily="18" charset="0"/>
                    <a:cs typeface="Times New Roman" panose="02020603050405020304" pitchFamily="18" charset="0"/>
                  </a:rPr>
                  <a:t> = 10.2 kN.m, P</a:t>
                </a:r>
                <a:r>
                  <a:rPr lang="en-US" sz="1200" dirty="0">
                    <a:solidFill>
                      <a:schemeClr val="tx1"/>
                    </a:solidFill>
                    <a:latin typeface="Times New Roman" panose="02020603050405020304" pitchFamily="18" charset="0"/>
                    <a:cs typeface="Times New Roman" panose="02020603050405020304" pitchFamily="18" charset="0"/>
                  </a:rPr>
                  <a:t>nx</a:t>
                </a:r>
                <a:r>
                  <a:rPr lang="en-US" dirty="0">
                    <a:solidFill>
                      <a:schemeClr val="tx1"/>
                    </a:solidFill>
                    <a:latin typeface="Times New Roman" panose="02020603050405020304" pitchFamily="18" charset="0"/>
                    <a:cs typeface="Times New Roman" panose="02020603050405020304" pitchFamily="18" charset="0"/>
                  </a:rPr>
                  <a:t> = 20000 </a:t>
                </a:r>
                <a:r>
                  <a:rPr lang="en-US" dirty="0" smtClean="0">
                    <a:solidFill>
                      <a:schemeClr val="tx1"/>
                    </a:solidFill>
                    <a:latin typeface="Times New Roman" panose="02020603050405020304" pitchFamily="18" charset="0"/>
                    <a:cs typeface="Times New Roman" panose="02020603050405020304" pitchFamily="18" charset="0"/>
                  </a:rPr>
                  <a:t>kN.</a:t>
                </a:r>
              </a:p>
              <a:p>
                <a:pPr marL="0" indent="0">
                  <a:buClr>
                    <a:srgbClr val="C00000"/>
                  </a:buClr>
                  <a:buSzPct val="100000"/>
                  <a:buNone/>
                </a:pPr>
                <a:r>
                  <a:rPr lang="en-US" dirty="0" err="1">
                    <a:solidFill>
                      <a:schemeClr val="tx1"/>
                    </a:solidFill>
                    <a:latin typeface="Times New Roman" panose="02020603050405020304" pitchFamily="18" charset="0"/>
                    <a:cs typeface="Times New Roman" panose="02020603050405020304" pitchFamily="18" charset="0"/>
                  </a:rPr>
                  <a:t>P</a:t>
                </a:r>
                <a:r>
                  <a:rPr lang="en-US" sz="1200" dirty="0" err="1">
                    <a:solidFill>
                      <a:schemeClr val="tx1"/>
                    </a:solidFill>
                    <a:latin typeface="Times New Roman" panose="02020603050405020304" pitchFamily="18" charset="0"/>
                    <a:cs typeface="Times New Roman" panose="02020603050405020304" pitchFamily="18" charset="0"/>
                  </a:rPr>
                  <a:t>n</a:t>
                </a:r>
                <a:r>
                  <a:rPr lang="en-US" sz="1200" dirty="0">
                    <a:solidFill>
                      <a:schemeClr val="tx1"/>
                    </a:solidFill>
                    <a:latin typeface="Times New Roman" panose="02020603050405020304" pitchFamily="18" charset="0"/>
                    <a:cs typeface="Times New Roman" panose="02020603050405020304" pitchFamily="18" charset="0"/>
                  </a:rPr>
                  <a:t> </a:t>
                </a:r>
                <a:r>
                  <a:rPr lang="en-US" dirty="0">
                    <a:solidFill>
                      <a:schemeClr val="tx1"/>
                    </a:solidFill>
                    <a:latin typeface="Times New Roman" panose="02020603050405020304" pitchFamily="18" charset="0"/>
                    <a:cs typeface="Times New Roman" panose="02020603050405020304" pitchFamily="18" charset="0"/>
                  </a:rPr>
                  <a:t>= 6515 kN.m &gt; 2070.2 kN.m →OK.</a:t>
                </a:r>
              </a:p>
              <a:p>
                <a:pPr marL="0" indent="0">
                  <a:buClr>
                    <a:srgbClr val="C00000"/>
                  </a:buClr>
                  <a:buSzPct val="100000"/>
                  <a:buNone/>
                </a:pPr>
                <a:endParaRPr lang="en-US" sz="1200" dirty="0" smtClean="0">
                  <a:solidFill>
                    <a:schemeClr val="tx1"/>
                  </a:solidFill>
                  <a:latin typeface="Times New Roman" panose="02020603050405020304" pitchFamily="18" charset="0"/>
                  <a:cs typeface="Times New Roman" panose="02020603050405020304" pitchFamily="18" charset="0"/>
                </a:endParaRPr>
              </a:p>
            </p:txBody>
          </p:sp>
        </mc:Choice>
        <mc:Fallback xmlns="">
          <p:sp>
            <p:nvSpPr>
              <p:cNvPr id="3" name="Subtitle 2"/>
              <p:cNvSpPr>
                <a:spLocks noGrp="1" noRot="1" noChangeAspect="1" noMove="1" noResize="1" noEditPoints="1" noAdjustHandles="1" noChangeArrowheads="1" noChangeShapeType="1" noTextEdit="1"/>
              </p:cNvSpPr>
              <p:nvPr>
                <p:ph idx="1"/>
              </p:nvPr>
            </p:nvSpPr>
            <p:spPr>
              <a:xfrm>
                <a:off x="677334" y="850006"/>
                <a:ext cx="8596668" cy="4908021"/>
              </a:xfrm>
              <a:blipFill rotWithShape="1">
                <a:blip r:embed="rId3"/>
                <a:stretch>
                  <a:fillRect l="-567" t="-620"/>
                </a:stretch>
              </a:blipFill>
            </p:spPr>
            <p:txBody>
              <a:bodyPr/>
              <a:lstStyle/>
              <a:p>
                <a:r>
                  <a:rPr lang="ar-SA">
                    <a:noFill/>
                  </a:rPr>
                  <a:t> </a:t>
                </a:r>
              </a:p>
            </p:txBody>
          </p:sp>
        </mc:Fallback>
      </mc:AlternateContent>
      <p:sp>
        <p:nvSpPr>
          <p:cNvPr id="4" name="Slide Number Placeholder 3"/>
          <p:cNvSpPr>
            <a:spLocks noGrp="1"/>
          </p:cNvSpPr>
          <p:nvPr>
            <p:ph type="sldNum" sz="quarter" idx="12"/>
          </p:nvPr>
        </p:nvSpPr>
        <p:spPr>
          <a:xfrm>
            <a:off x="10895981" y="6132684"/>
            <a:ext cx="683339" cy="365125"/>
          </a:xfrm>
        </p:spPr>
        <p:txBody>
          <a:bodyPr/>
          <a:lstStyle/>
          <a:p>
            <a:fld id="{D57F1E4F-1CFF-5643-939E-217C01CDF565}" type="slidenum">
              <a:rPr lang="en-US" sz="2800" smtClean="0">
                <a:solidFill>
                  <a:schemeClr val="tx1"/>
                </a:solidFill>
                <a:latin typeface="Times New Roman" panose="02020603050405020304" pitchFamily="18" charset="0"/>
                <a:cs typeface="Times New Roman" panose="02020603050405020304" pitchFamily="18" charset="0"/>
              </a:rPr>
              <a:pPr/>
              <a:t>39</a:t>
            </a:fld>
            <a:endParaRPr lang="en-US"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4247863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326265"/>
            <a:ext cx="8596668" cy="523741"/>
          </a:xfrm>
        </p:spPr>
        <p:txBody>
          <a:bodyPr/>
          <a:lstStyle/>
          <a:p>
            <a:r>
              <a:rPr lang="en-US" sz="2400" b="1" dirty="0" smtClean="0">
                <a:solidFill>
                  <a:schemeClr val="tx1"/>
                </a:solidFill>
                <a:latin typeface="Times New Roman" panose="02020603050405020304" pitchFamily="18" charset="0"/>
                <a:cs typeface="Times New Roman" panose="02020603050405020304" pitchFamily="18" charset="0"/>
              </a:rPr>
              <a:t>Abstract</a:t>
            </a:r>
            <a:endParaRPr lang="en-US" sz="2400" b="1" dirty="0">
              <a:solidFill>
                <a:schemeClr val="tx1"/>
              </a:solidFill>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3" name="Subtitle 2"/>
              <p:cNvSpPr>
                <a:spLocks noGrp="1"/>
              </p:cNvSpPr>
              <p:nvPr>
                <p:ph idx="1"/>
              </p:nvPr>
            </p:nvSpPr>
            <p:spPr>
              <a:xfrm>
                <a:off x="677334" y="838298"/>
                <a:ext cx="8596668" cy="4908021"/>
              </a:xfrm>
            </p:spPr>
            <p:txBody>
              <a:bodyPr>
                <a:noAutofit/>
              </a:bodyPr>
              <a:lstStyle/>
              <a:p>
                <a:pPr lvl="1">
                  <a:buClr>
                    <a:schemeClr val="tx1"/>
                  </a:buClr>
                  <a:buFont typeface="Wingdings" panose="05000000000000000000" pitchFamily="2" charset="2"/>
                  <a:buChar char="v"/>
                </a:pPr>
                <a:r>
                  <a:rPr lang="en-US" sz="2400" dirty="0" smtClean="0">
                    <a:solidFill>
                      <a:schemeClr val="tx1"/>
                    </a:solidFill>
                    <a:latin typeface="Times New Roman" panose="02020603050405020304" pitchFamily="18" charset="0"/>
                    <a:cs typeface="Times New Roman" panose="02020603050405020304" pitchFamily="18" charset="0"/>
                  </a:rPr>
                  <a:t>Residential Tower.</a:t>
                </a:r>
              </a:p>
              <a:p>
                <a:pPr lvl="1">
                  <a:buClr>
                    <a:schemeClr val="tx1"/>
                  </a:buClr>
                  <a:buFont typeface="Wingdings" panose="05000000000000000000" pitchFamily="2" charset="2"/>
                  <a:buChar char="v"/>
                </a:pPr>
                <a:r>
                  <a:rPr lang="en-US" sz="2400" dirty="0" smtClean="0">
                    <a:solidFill>
                      <a:schemeClr val="tx1"/>
                    </a:solidFill>
                    <a:latin typeface="Times New Roman" panose="02020603050405020304" pitchFamily="18" charset="0"/>
                    <a:cs typeface="Times New Roman" panose="02020603050405020304" pitchFamily="18" charset="0"/>
                  </a:rPr>
                  <a:t>22 Floors (3 </a:t>
                </a:r>
                <a:r>
                  <a:rPr lang="en-US" sz="2400" dirty="0">
                    <a:solidFill>
                      <a:schemeClr val="tx1"/>
                    </a:solidFill>
                    <a:latin typeface="Times New Roman" panose="02020603050405020304" pitchFamily="18" charset="0"/>
                    <a:cs typeface="Times New Roman" panose="02020603050405020304" pitchFamily="18" charset="0"/>
                  </a:rPr>
                  <a:t>b</a:t>
                </a:r>
                <a:r>
                  <a:rPr lang="en-US" sz="2400" dirty="0" smtClean="0">
                    <a:solidFill>
                      <a:schemeClr val="tx1"/>
                    </a:solidFill>
                    <a:latin typeface="Times New Roman" panose="02020603050405020304" pitchFamily="18" charset="0"/>
                    <a:cs typeface="Times New Roman" panose="02020603050405020304" pitchFamily="18" charset="0"/>
                  </a:rPr>
                  <a:t>asement floors, ground floor, mezzanine, 15 typical floors, roof and top roof). </a:t>
                </a:r>
              </a:p>
              <a:p>
                <a:pPr lvl="1">
                  <a:buClr>
                    <a:schemeClr val="tx1"/>
                  </a:buClr>
                  <a:buFont typeface="Wingdings" panose="05000000000000000000" pitchFamily="2" charset="2"/>
                  <a:buChar char="v"/>
                </a:pPr>
                <a:r>
                  <a:rPr lang="en-US" sz="2400" dirty="0" smtClean="0">
                    <a:solidFill>
                      <a:schemeClr val="tx1"/>
                    </a:solidFill>
                    <a:latin typeface="Times New Roman" panose="02020603050405020304" pitchFamily="18" charset="0"/>
                    <a:cs typeface="Times New Roman" panose="02020603050405020304" pitchFamily="18" charset="0"/>
                  </a:rPr>
                  <a:t>Height of structure above ground = 75m </a:t>
                </a:r>
                <a:r>
                  <a:rPr lang="en-US" sz="2400" dirty="0">
                    <a:solidFill>
                      <a:schemeClr val="tx1"/>
                    </a:solidFill>
                    <a:latin typeface="Times New Roman" panose="02020603050405020304" pitchFamily="18" charset="0"/>
                    <a:cs typeface="Times New Roman" panose="02020603050405020304" pitchFamily="18" charset="0"/>
                  </a:rPr>
                  <a:t>a</a:t>
                </a:r>
                <a:r>
                  <a:rPr lang="en-US" sz="2400" dirty="0" smtClean="0">
                    <a:solidFill>
                      <a:schemeClr val="tx1"/>
                    </a:solidFill>
                    <a:latin typeface="Times New Roman" panose="02020603050405020304" pitchFamily="18" charset="0"/>
                    <a:cs typeface="Times New Roman" panose="02020603050405020304" pitchFamily="18" charset="0"/>
                  </a:rPr>
                  <a:t>nd depth underground = 14m</a:t>
                </a:r>
              </a:p>
              <a:p>
                <a:pPr lvl="1">
                  <a:buClr>
                    <a:schemeClr val="tx1"/>
                  </a:buClr>
                  <a:buFont typeface="Wingdings" panose="05000000000000000000" pitchFamily="2" charset="2"/>
                  <a:buChar char="v"/>
                </a:pPr>
                <a:r>
                  <a:rPr lang="en-US" sz="2400" dirty="0" smtClean="0">
                    <a:solidFill>
                      <a:schemeClr val="tx1"/>
                    </a:solidFill>
                    <a:latin typeface="Times New Roman" panose="02020603050405020304" pitchFamily="18" charset="0"/>
                    <a:cs typeface="Times New Roman" panose="02020603050405020304" pitchFamily="18" charset="0"/>
                  </a:rPr>
                  <a:t>Total area = </a:t>
                </a:r>
                <a14:m>
                  <m:oMath xmlns:m="http://schemas.openxmlformats.org/officeDocument/2006/math">
                    <m:sSup>
                      <m:sSupPr>
                        <m:ctrlPr>
                          <a:rPr lang="en-US" sz="2400" b="0" i="1" smtClean="0">
                            <a:solidFill>
                              <a:schemeClr val="tx1"/>
                            </a:solidFill>
                            <a:latin typeface="Cambria Math" panose="02040503050406030204" pitchFamily="18" charset="0"/>
                            <a:cs typeface="Times New Roman" panose="02020603050405020304" pitchFamily="18" charset="0"/>
                          </a:rPr>
                        </m:ctrlPr>
                      </m:sSupPr>
                      <m:e>
                        <m:r>
                          <a:rPr lang="en-US" sz="2400" b="0" i="1" smtClean="0">
                            <a:solidFill>
                              <a:schemeClr val="tx1"/>
                            </a:solidFill>
                            <a:latin typeface="Cambria Math" panose="02040503050406030204" pitchFamily="18" charset="0"/>
                            <a:cs typeface="Times New Roman" panose="02020603050405020304" pitchFamily="18" charset="0"/>
                          </a:rPr>
                          <m:t>11000</m:t>
                        </m:r>
                        <m:r>
                          <a:rPr lang="en-US" sz="2400" b="0" i="1" smtClean="0">
                            <a:solidFill>
                              <a:schemeClr val="tx1"/>
                            </a:solidFill>
                            <a:latin typeface="Cambria Math" panose="02040503050406030204" pitchFamily="18" charset="0"/>
                            <a:cs typeface="Times New Roman" panose="02020603050405020304" pitchFamily="18" charset="0"/>
                          </a:rPr>
                          <m:t>𝑚</m:t>
                        </m:r>
                      </m:e>
                      <m:sup>
                        <m:r>
                          <a:rPr lang="en-US" sz="2400" b="0" i="1" smtClean="0">
                            <a:solidFill>
                              <a:schemeClr val="tx1"/>
                            </a:solidFill>
                            <a:latin typeface="Cambria Math" panose="02040503050406030204" pitchFamily="18" charset="0"/>
                            <a:cs typeface="Times New Roman" panose="02020603050405020304" pitchFamily="18" charset="0"/>
                          </a:rPr>
                          <m:t>2</m:t>
                        </m:r>
                      </m:sup>
                    </m:sSup>
                  </m:oMath>
                </a14:m>
                <a:r>
                  <a:rPr lang="en-US" sz="2400" dirty="0" smtClean="0">
                    <a:solidFill>
                      <a:schemeClr val="tx1"/>
                    </a:solidFill>
                    <a:latin typeface="Times New Roman" panose="02020603050405020304" pitchFamily="18" charset="0"/>
                    <a:cs typeface="Times New Roman" panose="02020603050405020304" pitchFamily="18" charset="0"/>
                  </a:rPr>
                  <a:t> and base area = 960</a:t>
                </a:r>
                <a14:m>
                  <m:oMath xmlns:m="http://schemas.openxmlformats.org/officeDocument/2006/math">
                    <m:sSup>
                      <m:sSupPr>
                        <m:ctrlPr>
                          <a:rPr lang="en-US" sz="2400" i="1">
                            <a:solidFill>
                              <a:schemeClr val="tx1"/>
                            </a:solidFill>
                            <a:latin typeface="Cambria Math" panose="02040503050406030204" pitchFamily="18" charset="0"/>
                            <a:cs typeface="Times New Roman" panose="02020603050405020304" pitchFamily="18" charset="0"/>
                          </a:rPr>
                        </m:ctrlPr>
                      </m:sSupPr>
                      <m:e>
                        <m:r>
                          <a:rPr lang="en-US" sz="2400" i="1">
                            <a:solidFill>
                              <a:schemeClr val="tx1"/>
                            </a:solidFill>
                            <a:latin typeface="Cambria Math" panose="02040503050406030204" pitchFamily="18" charset="0"/>
                            <a:cs typeface="Times New Roman" panose="02020603050405020304" pitchFamily="18" charset="0"/>
                          </a:rPr>
                          <m:t>𝑚</m:t>
                        </m:r>
                      </m:e>
                      <m:sup>
                        <m:r>
                          <a:rPr lang="en-US" sz="2400" i="1">
                            <a:solidFill>
                              <a:schemeClr val="tx1"/>
                            </a:solidFill>
                            <a:latin typeface="Cambria Math" panose="02040503050406030204" pitchFamily="18" charset="0"/>
                            <a:cs typeface="Times New Roman" panose="02020603050405020304" pitchFamily="18" charset="0"/>
                          </a:rPr>
                          <m:t>2</m:t>
                        </m:r>
                      </m:sup>
                    </m:sSup>
                  </m:oMath>
                </a14:m>
                <a:endParaRPr lang="en-US" sz="2400" dirty="0" smtClean="0">
                  <a:solidFill>
                    <a:schemeClr val="tx1"/>
                  </a:solidFill>
                  <a:latin typeface="Times New Roman" panose="02020603050405020304" pitchFamily="18" charset="0"/>
                  <a:cs typeface="Times New Roman" panose="02020603050405020304" pitchFamily="18" charset="0"/>
                </a:endParaRPr>
              </a:p>
              <a:p>
                <a:pPr lvl="1">
                  <a:buClr>
                    <a:schemeClr val="tx1"/>
                  </a:buClr>
                  <a:buFont typeface="Wingdings" panose="05000000000000000000" pitchFamily="2" charset="2"/>
                  <a:buChar char="v"/>
                </a:pPr>
                <a:r>
                  <a:rPr lang="en-US" sz="2400" dirty="0" smtClean="0">
                    <a:solidFill>
                      <a:schemeClr val="tx1"/>
                    </a:solidFill>
                    <a:latin typeface="Times New Roman" panose="02020603050405020304" pitchFamily="18" charset="0"/>
                    <a:cs typeface="Times New Roman" panose="02020603050405020304" pitchFamily="18" charset="0"/>
                  </a:rPr>
                  <a:t>f’c= 35MPa, 28MPa. </a:t>
                </a:r>
              </a:p>
              <a:p>
                <a:pPr lvl="1">
                  <a:buClr>
                    <a:schemeClr val="tx1"/>
                  </a:buClr>
                  <a:buFont typeface="Wingdings" panose="05000000000000000000" pitchFamily="2" charset="2"/>
                  <a:buChar char="v"/>
                </a:pPr>
                <a:r>
                  <a:rPr lang="en-US" sz="2400" dirty="0" smtClean="0">
                    <a:solidFill>
                      <a:schemeClr val="tx1"/>
                    </a:solidFill>
                    <a:latin typeface="Times New Roman" panose="02020603050405020304" pitchFamily="18" charset="0"/>
                    <a:cs typeface="Times New Roman" panose="02020603050405020304" pitchFamily="18" charset="0"/>
                  </a:rPr>
                  <a:t>SD = 2.5 kN/</a:t>
                </a:r>
                <a14:m>
                  <m:oMath xmlns:m="http://schemas.openxmlformats.org/officeDocument/2006/math">
                    <m:sSup>
                      <m:sSupPr>
                        <m:ctrlPr>
                          <a:rPr lang="en-US" sz="2400" i="1">
                            <a:solidFill>
                              <a:schemeClr val="tx1"/>
                            </a:solidFill>
                            <a:latin typeface="Cambria Math" panose="02040503050406030204" pitchFamily="18" charset="0"/>
                            <a:cs typeface="Times New Roman" panose="02020603050405020304" pitchFamily="18" charset="0"/>
                          </a:rPr>
                        </m:ctrlPr>
                      </m:sSupPr>
                      <m:e>
                        <m:r>
                          <a:rPr lang="en-US" sz="2400" i="1" smtClean="0">
                            <a:solidFill>
                              <a:schemeClr val="tx1"/>
                            </a:solidFill>
                            <a:latin typeface="Cambria Math" panose="02040503050406030204" pitchFamily="18" charset="0"/>
                            <a:cs typeface="Times New Roman" panose="02020603050405020304" pitchFamily="18" charset="0"/>
                          </a:rPr>
                          <m:t>𝑚</m:t>
                        </m:r>
                      </m:e>
                      <m:sup>
                        <m:r>
                          <a:rPr lang="en-US" sz="2400" i="1">
                            <a:solidFill>
                              <a:schemeClr val="tx1"/>
                            </a:solidFill>
                            <a:latin typeface="Cambria Math" panose="02040503050406030204" pitchFamily="18" charset="0"/>
                            <a:cs typeface="Times New Roman" panose="02020603050405020304" pitchFamily="18" charset="0"/>
                          </a:rPr>
                          <m:t>2</m:t>
                        </m:r>
                      </m:sup>
                    </m:sSup>
                  </m:oMath>
                </a14:m>
                <a:r>
                  <a:rPr lang="en-US" sz="2400" dirty="0" smtClean="0">
                    <a:solidFill>
                      <a:schemeClr val="tx1"/>
                    </a:solidFill>
                    <a:latin typeface="Times New Roman" panose="02020603050405020304" pitchFamily="18" charset="0"/>
                    <a:cs typeface="Times New Roman" panose="02020603050405020304" pitchFamily="18" charset="0"/>
                  </a:rPr>
                  <a:t>, LL = 2 – 5 kN/</a:t>
                </a:r>
                <a14:m>
                  <m:oMath xmlns:m="http://schemas.openxmlformats.org/officeDocument/2006/math">
                    <m:sSup>
                      <m:sSupPr>
                        <m:ctrlPr>
                          <a:rPr lang="en-US" sz="2400" i="1">
                            <a:solidFill>
                              <a:schemeClr val="tx1"/>
                            </a:solidFill>
                            <a:latin typeface="Cambria Math" panose="02040503050406030204" pitchFamily="18" charset="0"/>
                            <a:cs typeface="Times New Roman" panose="02020603050405020304" pitchFamily="18" charset="0"/>
                          </a:rPr>
                        </m:ctrlPr>
                      </m:sSupPr>
                      <m:e>
                        <m:r>
                          <a:rPr lang="en-US" sz="2400" i="1">
                            <a:solidFill>
                              <a:schemeClr val="tx1"/>
                            </a:solidFill>
                            <a:latin typeface="Cambria Math" panose="02040503050406030204" pitchFamily="18" charset="0"/>
                            <a:cs typeface="Times New Roman" panose="02020603050405020304" pitchFamily="18" charset="0"/>
                          </a:rPr>
                          <m:t>𝑚</m:t>
                        </m:r>
                      </m:e>
                      <m:sup>
                        <m:r>
                          <a:rPr lang="en-US" sz="2400" i="1">
                            <a:solidFill>
                              <a:schemeClr val="tx1"/>
                            </a:solidFill>
                            <a:latin typeface="Cambria Math" panose="02040503050406030204" pitchFamily="18" charset="0"/>
                            <a:cs typeface="Times New Roman" panose="02020603050405020304" pitchFamily="18" charset="0"/>
                          </a:rPr>
                          <m:t>2</m:t>
                        </m:r>
                      </m:sup>
                    </m:sSup>
                  </m:oMath>
                </a14:m>
                <a:endParaRPr lang="en-US" sz="2400" dirty="0" smtClean="0">
                  <a:solidFill>
                    <a:schemeClr val="tx1"/>
                  </a:solidFill>
                  <a:latin typeface="Times New Roman" panose="02020603050405020304" pitchFamily="18" charset="0"/>
                  <a:cs typeface="Times New Roman" panose="02020603050405020304" pitchFamily="18" charset="0"/>
                </a:endParaRPr>
              </a:p>
              <a:p>
                <a:pPr lvl="1">
                  <a:buClr>
                    <a:schemeClr val="tx1"/>
                  </a:buClr>
                  <a:buFont typeface="Wingdings" panose="05000000000000000000" pitchFamily="2" charset="2"/>
                  <a:buChar char="v"/>
                </a:pPr>
                <a:r>
                  <a:rPr lang="en-US" sz="2400" dirty="0" err="1" smtClean="0">
                    <a:solidFill>
                      <a:schemeClr val="tx1"/>
                    </a:solidFill>
                    <a:latin typeface="Times New Roman" panose="02020603050405020304" pitchFamily="18" charset="0"/>
                    <a:cs typeface="Times New Roman" panose="02020603050405020304" pitchFamily="18" charset="0"/>
                  </a:rPr>
                  <a:t>Ss</a:t>
                </a:r>
                <a:r>
                  <a:rPr lang="en-US" sz="2400" dirty="0" smtClean="0">
                    <a:solidFill>
                      <a:schemeClr val="tx1"/>
                    </a:solidFill>
                    <a:latin typeface="Times New Roman" panose="02020603050405020304" pitchFamily="18" charset="0"/>
                    <a:cs typeface="Times New Roman" panose="02020603050405020304" pitchFamily="18" charset="0"/>
                  </a:rPr>
                  <a:t> = 0.70, S</a:t>
                </a:r>
                <a:r>
                  <a:rPr lang="en-US" sz="1200" dirty="0" smtClean="0">
                    <a:solidFill>
                      <a:schemeClr val="tx1"/>
                    </a:solidFill>
                    <a:latin typeface="Times New Roman" panose="02020603050405020304" pitchFamily="18" charset="0"/>
                    <a:cs typeface="Times New Roman" panose="02020603050405020304" pitchFamily="18" charset="0"/>
                  </a:rPr>
                  <a:t>1 </a:t>
                </a:r>
                <a:r>
                  <a:rPr lang="en-US" sz="2400" dirty="0" smtClean="0">
                    <a:solidFill>
                      <a:schemeClr val="tx1"/>
                    </a:solidFill>
                    <a:latin typeface="Times New Roman" panose="02020603050405020304" pitchFamily="18" charset="0"/>
                    <a:cs typeface="Times New Roman" panose="02020603050405020304" pitchFamily="18" charset="0"/>
                  </a:rPr>
                  <a:t>= 0.16, SDC is D and LFRS is dual system with special MRF and special SW.</a:t>
                </a:r>
              </a:p>
              <a:p>
                <a:pPr lvl="1">
                  <a:buClr>
                    <a:schemeClr val="tx1"/>
                  </a:buClr>
                  <a:buFont typeface="Wingdings" panose="05000000000000000000" pitchFamily="2" charset="2"/>
                  <a:buChar char="v"/>
                </a:pPr>
                <a:endParaRPr lang="en-US" sz="2400" dirty="0" smtClean="0">
                  <a:solidFill>
                    <a:schemeClr val="tx1"/>
                  </a:solidFill>
                  <a:latin typeface="Times New Roman" panose="02020603050405020304" pitchFamily="18" charset="0"/>
                  <a:cs typeface="Times New Roman" panose="02020603050405020304" pitchFamily="18" charset="0"/>
                </a:endParaRPr>
              </a:p>
              <a:p>
                <a:pPr lvl="1">
                  <a:buClr>
                    <a:schemeClr val="tx1"/>
                  </a:buClr>
                  <a:buFont typeface="Wingdings" panose="05000000000000000000" pitchFamily="2" charset="2"/>
                  <a:buChar char="v"/>
                </a:pPr>
                <a:endParaRPr lang="en-US" sz="2400" dirty="0">
                  <a:solidFill>
                    <a:schemeClr val="tx1"/>
                  </a:solidFill>
                  <a:latin typeface="Times New Roman" panose="02020603050405020304" pitchFamily="18" charset="0"/>
                  <a:cs typeface="Times New Roman" panose="02020603050405020304" pitchFamily="18" charset="0"/>
                </a:endParaRPr>
              </a:p>
            </p:txBody>
          </p:sp>
        </mc:Choice>
        <mc:Fallback xmlns="">
          <p:sp>
            <p:nvSpPr>
              <p:cNvPr id="3" name="Subtitle 2"/>
              <p:cNvSpPr>
                <a:spLocks noGrp="1" noRot="1" noChangeAspect="1" noMove="1" noResize="1" noEditPoints="1" noAdjustHandles="1" noChangeArrowheads="1" noChangeShapeType="1" noTextEdit="1"/>
              </p:cNvSpPr>
              <p:nvPr>
                <p:ph idx="1"/>
              </p:nvPr>
            </p:nvSpPr>
            <p:spPr>
              <a:xfrm>
                <a:off x="677334" y="838298"/>
                <a:ext cx="8596668" cy="4908021"/>
              </a:xfrm>
              <a:blipFill rotWithShape="0">
                <a:blip r:embed="rId3"/>
                <a:stretch>
                  <a:fillRect t="-994"/>
                </a:stretch>
              </a:blipFill>
            </p:spPr>
            <p:txBody>
              <a:bodyPr/>
              <a:lstStyle/>
              <a:p>
                <a:r>
                  <a:rPr lang="en-US">
                    <a:noFill/>
                  </a:rPr>
                  <a:t> </a:t>
                </a:r>
              </a:p>
            </p:txBody>
          </p:sp>
        </mc:Fallback>
      </mc:AlternateContent>
      <p:sp>
        <p:nvSpPr>
          <p:cNvPr id="4" name="Slide Number Placeholder 3"/>
          <p:cNvSpPr>
            <a:spLocks noGrp="1"/>
          </p:cNvSpPr>
          <p:nvPr>
            <p:ph type="sldNum" sz="quarter" idx="12"/>
          </p:nvPr>
        </p:nvSpPr>
        <p:spPr>
          <a:xfrm>
            <a:off x="10895981" y="6132684"/>
            <a:ext cx="683339" cy="365125"/>
          </a:xfrm>
        </p:spPr>
        <p:txBody>
          <a:bodyPr/>
          <a:lstStyle/>
          <a:p>
            <a:fld id="{D57F1E4F-1CFF-5643-939E-217C01CDF565}" type="slidenum">
              <a:rPr lang="en-US" sz="2800" smtClean="0">
                <a:solidFill>
                  <a:schemeClr val="tx1"/>
                </a:solidFill>
                <a:latin typeface="Times New Roman" panose="02020603050405020304" pitchFamily="18" charset="0"/>
                <a:cs typeface="Times New Roman" panose="02020603050405020304" pitchFamily="18" charset="0"/>
              </a:rPr>
              <a:pPr/>
              <a:t>4</a:t>
            </a:fld>
            <a:endParaRPr lang="en-US"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4540354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326265"/>
            <a:ext cx="8596668" cy="523741"/>
          </a:xfrm>
        </p:spPr>
        <p:txBody>
          <a:bodyPr/>
          <a:lstStyle/>
          <a:p>
            <a:r>
              <a:rPr lang="en-US" sz="2400" b="1" dirty="0" smtClean="0">
                <a:solidFill>
                  <a:schemeClr val="tx1"/>
                </a:solidFill>
                <a:latin typeface="Times New Roman" panose="02020603050405020304" pitchFamily="18" charset="0"/>
                <a:cs typeface="Times New Roman" panose="02020603050405020304" pitchFamily="18" charset="0"/>
              </a:rPr>
              <a:t>4. Design of Shear Walls.</a:t>
            </a:r>
            <a:endParaRPr lang="en-US" sz="2400" b="1" dirty="0">
              <a:solidFill>
                <a:schemeClr val="tx1"/>
              </a:solidFill>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3" name="Subtitle 2"/>
              <p:cNvSpPr>
                <a:spLocks noGrp="1"/>
              </p:cNvSpPr>
              <p:nvPr>
                <p:ph idx="1"/>
              </p:nvPr>
            </p:nvSpPr>
            <p:spPr>
              <a:xfrm>
                <a:off x="677334" y="850006"/>
                <a:ext cx="8596668" cy="4908021"/>
              </a:xfrm>
            </p:spPr>
            <p:txBody>
              <a:bodyPr>
                <a:noAutofit/>
              </a:bodyPr>
              <a:lstStyle/>
              <a:p>
                <a:pPr marL="0" indent="0">
                  <a:buClr>
                    <a:schemeClr val="tx1"/>
                  </a:buClr>
                  <a:buSzPct val="100000"/>
                  <a:buNone/>
                </a:pPr>
                <a:r>
                  <a:rPr lang="en-US" b="1" dirty="0" smtClean="0">
                    <a:solidFill>
                      <a:schemeClr val="tx1"/>
                    </a:solidFill>
                    <a:latin typeface="Times New Roman" panose="02020603050405020304" pitchFamily="18" charset="0"/>
                    <a:cs typeface="Times New Roman" panose="02020603050405020304" pitchFamily="18" charset="0"/>
                  </a:rPr>
                  <a:t>- Verification of Structural Design.</a:t>
                </a:r>
              </a:p>
              <a:p>
                <a:pPr>
                  <a:buClr>
                    <a:srgbClr val="C00000"/>
                  </a:buClr>
                  <a:buSzPct val="100000"/>
                  <a:buFont typeface="Wingdings" pitchFamily="2" charset="2"/>
                  <a:buChar char="Ø"/>
                </a:pPr>
                <a:r>
                  <a:rPr lang="en-US" dirty="0">
                    <a:solidFill>
                      <a:schemeClr val="tx1"/>
                    </a:solidFill>
                    <a:latin typeface="Times New Roman" panose="02020603050405020304" pitchFamily="18" charset="0"/>
                    <a:cs typeface="Times New Roman" panose="02020603050405020304" pitchFamily="18" charset="0"/>
                  </a:rPr>
                  <a:t> Piers</a:t>
                </a:r>
                <a:r>
                  <a:rPr lang="en-US" dirty="0" smtClean="0">
                    <a:solidFill>
                      <a:schemeClr val="tx1"/>
                    </a:solidFill>
                    <a:latin typeface="Times New Roman" panose="02020603050405020304" pitchFamily="18" charset="0"/>
                    <a:cs typeface="Times New Roman" panose="02020603050405020304" pitchFamily="18" charset="0"/>
                  </a:rPr>
                  <a:t>: The </a:t>
                </a:r>
                <a:r>
                  <a:rPr lang="en-US" dirty="0">
                    <a:solidFill>
                      <a:schemeClr val="tx1"/>
                    </a:solidFill>
                    <a:latin typeface="Times New Roman" panose="02020603050405020304" pitchFamily="18" charset="0"/>
                    <a:cs typeface="Times New Roman" panose="02020603050405020304" pitchFamily="18" charset="0"/>
                  </a:rPr>
                  <a:t>wall used for </a:t>
                </a:r>
                <a:r>
                  <a:rPr lang="en-US" dirty="0" smtClean="0">
                    <a:solidFill>
                      <a:schemeClr val="tx1"/>
                    </a:solidFill>
                    <a:latin typeface="Times New Roman" panose="02020603050405020304" pitchFamily="18" charset="0"/>
                    <a:cs typeface="Times New Roman" panose="02020603050405020304" pitchFamily="18" charset="0"/>
                  </a:rPr>
                  <a:t>verification is in </a:t>
                </a:r>
                <a14:m>
                  <m:oMath xmlns:m="http://schemas.openxmlformats.org/officeDocument/2006/math">
                    <m:sSup>
                      <m:sSupPr>
                        <m:ctrlPr>
                          <a:rPr lang="en-US" i="1" smtClean="0">
                            <a:solidFill>
                              <a:schemeClr val="tx1"/>
                            </a:solidFill>
                            <a:latin typeface="Cambria Math" panose="02040503050406030204" pitchFamily="18" charset="0"/>
                            <a:cs typeface="Times New Roman" panose="02020603050405020304" pitchFamily="18" charset="0"/>
                          </a:rPr>
                        </m:ctrlPr>
                      </m:sSupPr>
                      <m:e>
                        <m:r>
                          <m:rPr>
                            <m:nor/>
                          </m:rPr>
                          <a:rPr lang="en-US" dirty="0">
                            <a:solidFill>
                              <a:schemeClr val="tx1"/>
                            </a:solidFill>
                            <a:latin typeface="Times New Roman" panose="02020603050405020304" pitchFamily="18" charset="0"/>
                            <a:cs typeface="Times New Roman" panose="02020603050405020304" pitchFamily="18" charset="0"/>
                          </a:rPr>
                          <m:t>12</m:t>
                        </m:r>
                      </m:e>
                      <m:sup>
                        <m:r>
                          <a:rPr lang="en-US" b="0" i="1" smtClean="0">
                            <a:solidFill>
                              <a:schemeClr val="tx1"/>
                            </a:solidFill>
                            <a:latin typeface="Cambria Math"/>
                            <a:cs typeface="Times New Roman" panose="02020603050405020304" pitchFamily="18" charset="0"/>
                          </a:rPr>
                          <m:t>𝑡</m:t>
                        </m:r>
                        <m:r>
                          <a:rPr lang="en-US" b="0" i="1" smtClean="0">
                            <a:solidFill>
                              <a:schemeClr val="tx1"/>
                            </a:solidFill>
                            <a:latin typeface="Cambria Math"/>
                            <a:cs typeface="Times New Roman" panose="02020603050405020304" pitchFamily="18" charset="0"/>
                          </a:rPr>
                          <m:t>h</m:t>
                        </m:r>
                      </m:sup>
                    </m:sSup>
                  </m:oMath>
                </a14:m>
                <a:r>
                  <a:rPr lang="en-US" dirty="0" smtClean="0">
                    <a:solidFill>
                      <a:schemeClr val="tx1"/>
                    </a:solidFill>
                    <a:latin typeface="Times New Roman" panose="02020603050405020304" pitchFamily="18" charset="0"/>
                    <a:cs typeface="Times New Roman" panose="02020603050405020304" pitchFamily="18" charset="0"/>
                  </a:rPr>
                  <a:t> floor.</a:t>
                </a:r>
              </a:p>
              <a:p>
                <a:pPr>
                  <a:buClr>
                    <a:srgbClr val="C00000"/>
                  </a:buClr>
                  <a:buSzPct val="100000"/>
                  <a:buFont typeface="Wingdings" pitchFamily="2" charset="2"/>
                  <a:buChar char="v"/>
                </a:pPr>
                <a:r>
                  <a:rPr lang="en-US" dirty="0">
                    <a:solidFill>
                      <a:schemeClr val="tx1"/>
                    </a:solidFill>
                    <a:latin typeface="Times New Roman" panose="02020603050405020304" pitchFamily="18" charset="0"/>
                    <a:cs typeface="Times New Roman" panose="02020603050405020304" pitchFamily="18" charset="0"/>
                  </a:rPr>
                  <a:t>S</a:t>
                </a:r>
                <a:r>
                  <a:rPr lang="en-US" dirty="0" smtClean="0">
                    <a:solidFill>
                      <a:schemeClr val="tx1"/>
                    </a:solidFill>
                    <a:latin typeface="Times New Roman" panose="02020603050405020304" pitchFamily="18" charset="0"/>
                    <a:cs typeface="Times New Roman" panose="02020603050405020304" pitchFamily="18" charset="0"/>
                  </a:rPr>
                  <a:t>hear </a:t>
                </a:r>
                <a:r>
                  <a:rPr lang="en-US" dirty="0">
                    <a:solidFill>
                      <a:schemeClr val="tx1"/>
                    </a:solidFill>
                    <a:latin typeface="Times New Roman" panose="02020603050405020304" pitchFamily="18" charset="0"/>
                    <a:cs typeface="Times New Roman" panose="02020603050405020304" pitchFamily="18" charset="0"/>
                  </a:rPr>
                  <a:t>design</a:t>
                </a:r>
                <a:r>
                  <a:rPr lang="en-US" dirty="0" smtClean="0">
                    <a:solidFill>
                      <a:schemeClr val="tx1"/>
                    </a:solidFill>
                    <a:latin typeface="Times New Roman" panose="02020603050405020304" pitchFamily="18" charset="0"/>
                    <a:cs typeface="Times New Roman" panose="02020603050405020304" pitchFamily="18" charset="0"/>
                  </a:rPr>
                  <a:t>:</a:t>
                </a:r>
              </a:p>
              <a:p>
                <a:pPr marL="0" indent="0">
                  <a:buClr>
                    <a:srgbClr val="C00000"/>
                  </a:buClr>
                  <a:buSzPct val="100000"/>
                  <a:buNone/>
                </a:pPr>
                <a:r>
                  <a:rPr lang="en-US" dirty="0" smtClean="0">
                    <a:solidFill>
                      <a:schemeClr val="tx1"/>
                    </a:solidFill>
                    <a:latin typeface="Times New Roman" panose="02020603050405020304" pitchFamily="18" charset="0"/>
                    <a:cs typeface="Times New Roman" panose="02020603050405020304" pitchFamily="18" charset="0"/>
                  </a:rPr>
                  <a:t>For </a:t>
                </a:r>
                <a:r>
                  <a:rPr lang="en-US" dirty="0">
                    <a:solidFill>
                      <a:schemeClr val="tx1"/>
                    </a:solidFill>
                    <a:latin typeface="Times New Roman" panose="02020603050405020304" pitchFamily="18" charset="0"/>
                    <a:cs typeface="Times New Roman" panose="02020603050405020304" pitchFamily="18" charset="0"/>
                  </a:rPr>
                  <a:t>minor shear: V</a:t>
                </a:r>
                <a:r>
                  <a:rPr lang="en-US" sz="1200" dirty="0">
                    <a:solidFill>
                      <a:schemeClr val="tx1"/>
                    </a:solidFill>
                    <a:latin typeface="Times New Roman" panose="02020603050405020304" pitchFamily="18" charset="0"/>
                    <a:cs typeface="Times New Roman" panose="02020603050405020304" pitchFamily="18" charset="0"/>
                  </a:rPr>
                  <a:t>u, minor </a:t>
                </a:r>
                <a:r>
                  <a:rPr lang="en-US" dirty="0">
                    <a:solidFill>
                      <a:schemeClr val="tx1"/>
                    </a:solidFill>
                    <a:latin typeface="Times New Roman" panose="02020603050405020304" pitchFamily="18" charset="0"/>
                    <a:cs typeface="Times New Roman" panose="02020603050405020304" pitchFamily="18" charset="0"/>
                  </a:rPr>
                  <a:t>= 19 </a:t>
                </a:r>
                <a:r>
                  <a:rPr lang="en-US" dirty="0" smtClean="0">
                    <a:solidFill>
                      <a:schemeClr val="tx1"/>
                    </a:solidFill>
                    <a:latin typeface="Times New Roman" panose="02020603050405020304" pitchFamily="18" charset="0"/>
                    <a:cs typeface="Times New Roman" panose="02020603050405020304" pitchFamily="18" charset="0"/>
                  </a:rPr>
                  <a:t>kN </a:t>
                </a:r>
                <a:r>
                  <a:rPr lang="ar-SA" dirty="0" smtClean="0">
                    <a:solidFill>
                      <a:schemeClr val="tx1"/>
                    </a:solidFill>
                    <a:latin typeface="Times New Roman" panose="02020603050405020304" pitchFamily="18" charset="0"/>
                    <a:cs typeface="Times New Roman" panose="02020603050405020304" pitchFamily="18" charset="0"/>
                  </a:rPr>
                  <a:t>&gt;</a:t>
                </a:r>
                <a:r>
                  <a:rPr lang="en-US" dirty="0">
                    <a:solidFill>
                      <a:schemeClr val="tx1"/>
                    </a:solidFill>
                    <a:latin typeface="Times New Roman" panose="02020603050405020304" pitchFamily="18" charset="0"/>
                    <a:cs typeface="Times New Roman" panose="02020603050405020304" pitchFamily="18" charset="0"/>
                  </a:rPr>
                  <a:t> </a:t>
                </a:r>
                <a:r>
                  <a:rPr lang="en-US" dirty="0" smtClean="0">
                    <a:solidFill>
                      <a:schemeClr val="tx1"/>
                    </a:solidFill>
                    <a:latin typeface="Times New Roman" panose="02020603050405020304" pitchFamily="18" charset="0"/>
                    <a:cs typeface="Times New Roman" panose="02020603050405020304" pitchFamily="18" charset="0"/>
                  </a:rPr>
                  <a:t>ØV</a:t>
                </a:r>
                <a:r>
                  <a:rPr lang="en-US" sz="1200" dirty="0" smtClean="0">
                    <a:solidFill>
                      <a:schemeClr val="tx1"/>
                    </a:solidFill>
                    <a:latin typeface="Times New Roman" panose="02020603050405020304" pitchFamily="18" charset="0"/>
                    <a:cs typeface="Times New Roman" panose="02020603050405020304" pitchFamily="18" charset="0"/>
                  </a:rPr>
                  <a:t>c</a:t>
                </a:r>
                <a:r>
                  <a:rPr lang="en-US" dirty="0" smtClean="0">
                    <a:solidFill>
                      <a:schemeClr val="tx1"/>
                    </a:solidFill>
                    <a:latin typeface="Times New Roman" panose="02020603050405020304" pitchFamily="18" charset="0"/>
                    <a:cs typeface="Times New Roman" panose="02020603050405020304" pitchFamily="18" charset="0"/>
                  </a:rPr>
                  <a:t>.</a:t>
                </a:r>
              </a:p>
              <a:p>
                <a:pPr marL="0" indent="0">
                  <a:buClr>
                    <a:srgbClr val="C00000"/>
                  </a:buClr>
                  <a:buSzPct val="100000"/>
                  <a:buNone/>
                </a:pPr>
                <a:r>
                  <a:rPr lang="en-US" dirty="0">
                    <a:solidFill>
                      <a:schemeClr val="tx1"/>
                    </a:solidFill>
                    <a:latin typeface="Times New Roman" panose="02020603050405020304" pitchFamily="18" charset="0"/>
                    <a:cs typeface="Times New Roman" panose="02020603050405020304" pitchFamily="18" charset="0"/>
                  </a:rPr>
                  <a:t>For </a:t>
                </a:r>
                <a:r>
                  <a:rPr lang="en-US" dirty="0" smtClean="0">
                    <a:solidFill>
                      <a:schemeClr val="tx1"/>
                    </a:solidFill>
                    <a:latin typeface="Times New Roman" panose="02020603050405020304" pitchFamily="18" charset="0"/>
                    <a:cs typeface="Times New Roman" panose="02020603050405020304" pitchFamily="18" charset="0"/>
                  </a:rPr>
                  <a:t>major </a:t>
                </a:r>
                <a:r>
                  <a:rPr lang="en-US" dirty="0">
                    <a:solidFill>
                      <a:schemeClr val="tx1"/>
                    </a:solidFill>
                    <a:latin typeface="Times New Roman" panose="02020603050405020304" pitchFamily="18" charset="0"/>
                    <a:cs typeface="Times New Roman" panose="02020603050405020304" pitchFamily="18" charset="0"/>
                  </a:rPr>
                  <a:t>shear: V</a:t>
                </a:r>
                <a:r>
                  <a:rPr lang="en-US" sz="1200" dirty="0">
                    <a:solidFill>
                      <a:schemeClr val="tx1"/>
                    </a:solidFill>
                    <a:latin typeface="Times New Roman" panose="02020603050405020304" pitchFamily="18" charset="0"/>
                    <a:cs typeface="Times New Roman" panose="02020603050405020304" pitchFamily="18" charset="0"/>
                  </a:rPr>
                  <a:t>u, </a:t>
                </a:r>
                <a:r>
                  <a:rPr lang="en-US" sz="1200" dirty="0" smtClean="0">
                    <a:solidFill>
                      <a:schemeClr val="tx1"/>
                    </a:solidFill>
                    <a:latin typeface="Times New Roman" panose="02020603050405020304" pitchFamily="18" charset="0"/>
                    <a:cs typeface="Times New Roman" panose="02020603050405020304" pitchFamily="18" charset="0"/>
                  </a:rPr>
                  <a:t>major </a:t>
                </a:r>
                <a:r>
                  <a:rPr lang="en-US" dirty="0">
                    <a:solidFill>
                      <a:schemeClr val="tx1"/>
                    </a:solidFill>
                    <a:latin typeface="Times New Roman" panose="02020603050405020304" pitchFamily="18" charset="0"/>
                    <a:cs typeface="Times New Roman" panose="02020603050405020304" pitchFamily="18" charset="0"/>
                  </a:rPr>
                  <a:t>= 546.4 kN </a:t>
                </a:r>
                <a:r>
                  <a:rPr lang="ar-SA" dirty="0">
                    <a:solidFill>
                      <a:schemeClr val="tx1"/>
                    </a:solidFill>
                    <a:latin typeface="Times New Roman" panose="02020603050405020304" pitchFamily="18" charset="0"/>
                    <a:cs typeface="Times New Roman" panose="02020603050405020304" pitchFamily="18" charset="0"/>
                  </a:rPr>
                  <a:t>&gt;</a:t>
                </a:r>
                <a:r>
                  <a:rPr lang="en-US" dirty="0">
                    <a:solidFill>
                      <a:schemeClr val="tx1"/>
                    </a:solidFill>
                    <a:latin typeface="Times New Roman" panose="02020603050405020304" pitchFamily="18" charset="0"/>
                    <a:cs typeface="Times New Roman" panose="02020603050405020304" pitchFamily="18" charset="0"/>
                  </a:rPr>
                  <a:t> </a:t>
                </a:r>
                <a:r>
                  <a:rPr lang="en-US" dirty="0" smtClean="0">
                    <a:solidFill>
                      <a:schemeClr val="tx1"/>
                    </a:solidFill>
                    <a:latin typeface="Times New Roman" panose="02020603050405020304" pitchFamily="18" charset="0"/>
                    <a:cs typeface="Times New Roman" panose="02020603050405020304" pitchFamily="18" charset="0"/>
                  </a:rPr>
                  <a:t>ØV</a:t>
                </a:r>
                <a:r>
                  <a:rPr lang="en-US" sz="1200" dirty="0" smtClean="0">
                    <a:solidFill>
                      <a:schemeClr val="tx1"/>
                    </a:solidFill>
                    <a:latin typeface="Times New Roman" panose="02020603050405020304" pitchFamily="18" charset="0"/>
                    <a:cs typeface="Times New Roman" panose="02020603050405020304" pitchFamily="18" charset="0"/>
                  </a:rPr>
                  <a:t>c</a:t>
                </a:r>
                <a:r>
                  <a:rPr lang="en-US" dirty="0" smtClean="0">
                    <a:solidFill>
                      <a:schemeClr val="tx1"/>
                    </a:solidFill>
                    <a:latin typeface="Times New Roman" panose="02020603050405020304" pitchFamily="18" charset="0"/>
                    <a:cs typeface="Times New Roman" panose="02020603050405020304" pitchFamily="18" charset="0"/>
                  </a:rPr>
                  <a:t>.</a:t>
                </a:r>
              </a:p>
              <a:p>
                <a:pPr marL="0" indent="0">
                  <a:buClr>
                    <a:srgbClr val="C00000"/>
                  </a:buClr>
                  <a:buSzPct val="100000"/>
                  <a:buNone/>
                </a:pPr>
                <a:r>
                  <a:rPr lang="en-US" dirty="0">
                    <a:solidFill>
                      <a:schemeClr val="tx1"/>
                    </a:solidFill>
                    <a:latin typeface="Times New Roman" panose="02020603050405020304" pitchFamily="18" charset="0"/>
                    <a:cs typeface="Times New Roman" panose="02020603050405020304" pitchFamily="18" charset="0"/>
                  </a:rPr>
                  <a:t>No need for shear reinforcement, but the minimum reinforcement ratio for transverse reinforcement = </a:t>
                </a:r>
                <a:r>
                  <a:rPr lang="en-US" dirty="0" smtClean="0">
                    <a:solidFill>
                      <a:schemeClr val="tx1"/>
                    </a:solidFill>
                    <a:latin typeface="Times New Roman" panose="02020603050405020304" pitchFamily="18" charset="0"/>
                    <a:cs typeface="Times New Roman" panose="02020603050405020304" pitchFamily="18" charset="0"/>
                  </a:rPr>
                  <a:t>0.0025.</a:t>
                </a:r>
              </a:p>
              <a:p>
                <a:pPr marL="0" indent="0">
                  <a:buClr>
                    <a:srgbClr val="C00000"/>
                  </a:buClr>
                  <a:buSzPct val="100000"/>
                  <a:buNone/>
                </a:pPr>
                <a:r>
                  <a:rPr lang="en-US" dirty="0" smtClean="0">
                    <a:solidFill>
                      <a:schemeClr val="tx1"/>
                    </a:solidFill>
                    <a:latin typeface="Times New Roman" panose="02020603050405020304" pitchFamily="18" charset="0"/>
                    <a:cs typeface="Times New Roman" panose="02020603050405020304" pitchFamily="18" charset="0"/>
                  </a:rPr>
                  <a:t> </a:t>
                </a:r>
                <a:r>
                  <a:rPr lang="en-US" dirty="0">
                    <a:solidFill>
                      <a:schemeClr val="tx1"/>
                    </a:solidFill>
                    <a:latin typeface="Times New Roman" panose="02020603050405020304" pitchFamily="18" charset="0"/>
                    <a:cs typeface="Times New Roman" panose="02020603050405020304" pitchFamily="18" charset="0"/>
                  </a:rPr>
                  <a:t>As, shear = 0.0025*2900*400 = 2900 mm2 </a:t>
                </a:r>
                <a:endParaRPr lang="en-US" dirty="0" smtClean="0">
                  <a:solidFill>
                    <a:schemeClr val="tx1"/>
                  </a:solidFill>
                  <a:latin typeface="Times New Roman" panose="02020603050405020304" pitchFamily="18" charset="0"/>
                  <a:cs typeface="Times New Roman" panose="02020603050405020304" pitchFamily="18" charset="0"/>
                </a:endParaRPr>
              </a:p>
              <a:p>
                <a:pPr marL="0" indent="0">
                  <a:buClr>
                    <a:srgbClr val="C00000"/>
                  </a:buClr>
                  <a:buSzPct val="100000"/>
                  <a:buNone/>
                </a:pPr>
                <a:r>
                  <a:rPr lang="en-US" dirty="0" smtClean="0">
                    <a:solidFill>
                      <a:schemeClr val="tx1"/>
                    </a:solidFill>
                    <a:latin typeface="Times New Roman" panose="02020603050405020304" pitchFamily="18" charset="0"/>
                    <a:cs typeface="Times New Roman" panose="02020603050405020304" pitchFamily="18" charset="0"/>
                  </a:rPr>
                  <a:t>→</a:t>
                </a:r>
                <a:r>
                  <a:rPr lang="en-US" dirty="0">
                    <a:solidFill>
                      <a:schemeClr val="tx1"/>
                    </a:solidFill>
                    <a:latin typeface="Times New Roman" panose="02020603050405020304" pitchFamily="18" charset="0"/>
                    <a:cs typeface="Times New Roman" panose="02020603050405020304" pitchFamily="18" charset="0"/>
                  </a:rPr>
                  <a:t>if 1 m strip taken, then: As = 2900/2.9 = 1000 </a:t>
                </a:r>
                <a:r>
                  <a:rPr lang="en-US" dirty="0" smtClean="0">
                    <a:solidFill>
                      <a:schemeClr val="tx1"/>
                    </a:solidFill>
                    <a:latin typeface="Times New Roman" panose="02020603050405020304" pitchFamily="18" charset="0"/>
                    <a:cs typeface="Times New Roman" panose="02020603050405020304" pitchFamily="18" charset="0"/>
                  </a:rPr>
                  <a:t>mm2/m, </a:t>
                </a:r>
                <a:r>
                  <a:rPr lang="en-US" dirty="0">
                    <a:solidFill>
                      <a:schemeClr val="tx1"/>
                    </a:solidFill>
                    <a:latin typeface="Times New Roman" panose="02020603050405020304" pitchFamily="18" charset="0"/>
                    <a:cs typeface="Times New Roman" panose="02020603050405020304" pitchFamily="18" charset="0"/>
                  </a:rPr>
                  <a:t>%Difference = </a:t>
                </a:r>
                <a:r>
                  <a:rPr lang="en-US" dirty="0" smtClean="0">
                    <a:solidFill>
                      <a:schemeClr val="tx1"/>
                    </a:solidFill>
                    <a:latin typeface="Times New Roman" panose="02020603050405020304" pitchFamily="18" charset="0"/>
                    <a:cs typeface="Times New Roman" panose="02020603050405020304" pitchFamily="18" charset="0"/>
                  </a:rPr>
                  <a:t>0.0% </a:t>
                </a:r>
                <a:endParaRPr lang="en-US" dirty="0">
                  <a:solidFill>
                    <a:schemeClr val="tx1"/>
                  </a:solidFill>
                  <a:latin typeface="Times New Roman" panose="02020603050405020304" pitchFamily="18" charset="0"/>
                  <a:cs typeface="Times New Roman" panose="02020603050405020304" pitchFamily="18" charset="0"/>
                </a:endParaRPr>
              </a:p>
              <a:p>
                <a:pPr marL="0" indent="0">
                  <a:buClr>
                    <a:srgbClr val="C00000"/>
                  </a:buClr>
                  <a:buSzPct val="100000"/>
                  <a:buNone/>
                </a:pPr>
                <a:r>
                  <a:rPr lang="en-US" dirty="0">
                    <a:solidFill>
                      <a:schemeClr val="tx1"/>
                    </a:solidFill>
                    <a:latin typeface="Times New Roman" panose="02020603050405020304" pitchFamily="18" charset="0"/>
                    <a:cs typeface="Times New Roman" panose="02020603050405020304" pitchFamily="18" charset="0"/>
                  </a:rPr>
                  <a:t>ØV</a:t>
                </a:r>
                <a:r>
                  <a:rPr lang="en-US" sz="1200" dirty="0">
                    <a:solidFill>
                      <a:schemeClr val="tx1"/>
                    </a:solidFill>
                    <a:latin typeface="Times New Roman" panose="02020603050405020304" pitchFamily="18" charset="0"/>
                    <a:cs typeface="Times New Roman" panose="02020603050405020304" pitchFamily="18" charset="0"/>
                  </a:rPr>
                  <a:t>n</a:t>
                </a:r>
                <a:r>
                  <a:rPr lang="en-US" dirty="0">
                    <a:solidFill>
                      <a:schemeClr val="tx1"/>
                    </a:solidFill>
                    <a:latin typeface="Times New Roman" panose="02020603050405020304" pitchFamily="18" charset="0"/>
                    <a:cs typeface="Times New Roman" panose="02020603050405020304" pitchFamily="18" charset="0"/>
                  </a:rPr>
                  <a:t> = ØV</a:t>
                </a:r>
                <a:r>
                  <a:rPr lang="en-US" sz="1200" dirty="0">
                    <a:solidFill>
                      <a:schemeClr val="tx1"/>
                    </a:solidFill>
                    <a:latin typeface="Times New Roman" panose="02020603050405020304" pitchFamily="18" charset="0"/>
                    <a:cs typeface="Times New Roman" panose="02020603050405020304" pitchFamily="18" charset="0"/>
                  </a:rPr>
                  <a:t>s</a:t>
                </a:r>
                <a:r>
                  <a:rPr lang="en-US" dirty="0">
                    <a:solidFill>
                      <a:schemeClr val="tx1"/>
                    </a:solidFill>
                    <a:latin typeface="Times New Roman" panose="02020603050405020304" pitchFamily="18" charset="0"/>
                    <a:cs typeface="Times New Roman" panose="02020603050405020304" pitchFamily="18" charset="0"/>
                  </a:rPr>
                  <a:t> + </a:t>
                </a:r>
                <a:r>
                  <a:rPr lang="en-US" dirty="0" smtClean="0">
                    <a:solidFill>
                      <a:schemeClr val="tx1"/>
                    </a:solidFill>
                    <a:latin typeface="Times New Roman" panose="02020603050405020304" pitchFamily="18" charset="0"/>
                    <a:cs typeface="Times New Roman" panose="02020603050405020304" pitchFamily="18" charset="0"/>
                  </a:rPr>
                  <a:t>ØV</a:t>
                </a:r>
                <a:r>
                  <a:rPr lang="en-US" sz="1200" dirty="0" smtClean="0">
                    <a:solidFill>
                      <a:schemeClr val="tx1"/>
                    </a:solidFill>
                    <a:latin typeface="Times New Roman" panose="02020603050405020304" pitchFamily="18" charset="0"/>
                    <a:cs typeface="Times New Roman" panose="02020603050405020304" pitchFamily="18" charset="0"/>
                  </a:rPr>
                  <a:t>c</a:t>
                </a:r>
                <a:r>
                  <a:rPr lang="en-US" dirty="0" smtClean="0">
                    <a:solidFill>
                      <a:schemeClr val="tx1"/>
                    </a:solidFill>
                    <a:latin typeface="Times New Roman" panose="02020603050405020304" pitchFamily="18" charset="0"/>
                    <a:cs typeface="Times New Roman" panose="02020603050405020304" pitchFamily="18" charset="0"/>
                  </a:rPr>
                  <a:t> </a:t>
                </a:r>
                <a:r>
                  <a:rPr lang="en-US" dirty="0">
                    <a:solidFill>
                      <a:schemeClr val="tx1"/>
                    </a:solidFill>
                    <a:latin typeface="Times New Roman" panose="02020603050405020304" pitchFamily="18" charset="0"/>
                    <a:cs typeface="Times New Roman" panose="02020603050405020304" pitchFamily="18" charset="0"/>
                  </a:rPr>
                  <a:t>= 2155.9 kN </a:t>
                </a:r>
                <a:endParaRPr lang="en-US" dirty="0" smtClean="0">
                  <a:solidFill>
                    <a:schemeClr val="tx1"/>
                  </a:solidFill>
                  <a:latin typeface="Times New Roman" panose="02020603050405020304" pitchFamily="18" charset="0"/>
                  <a:cs typeface="Times New Roman" panose="02020603050405020304" pitchFamily="18" charset="0"/>
                </a:endParaRPr>
              </a:p>
              <a:p>
                <a:pPr marL="0" indent="0">
                  <a:buClr>
                    <a:srgbClr val="C00000"/>
                  </a:buClr>
                  <a:buSzPct val="100000"/>
                  <a:buNone/>
                </a:pPr>
                <a:r>
                  <a:rPr lang="en-US" dirty="0" smtClean="0">
                    <a:solidFill>
                      <a:schemeClr val="tx1"/>
                    </a:solidFill>
                    <a:latin typeface="Times New Roman" panose="02020603050405020304" pitchFamily="18" charset="0"/>
                    <a:cs typeface="Times New Roman" panose="02020603050405020304" pitchFamily="18" charset="0"/>
                  </a:rPr>
                  <a:t>V</a:t>
                </a:r>
                <a:r>
                  <a:rPr lang="en-US" sz="1200" dirty="0" smtClean="0">
                    <a:solidFill>
                      <a:schemeClr val="tx1"/>
                    </a:solidFill>
                    <a:latin typeface="Times New Roman" panose="02020603050405020304" pitchFamily="18" charset="0"/>
                    <a:cs typeface="Times New Roman" panose="02020603050405020304" pitchFamily="18" charset="0"/>
                  </a:rPr>
                  <a:t>n, max </a:t>
                </a:r>
                <a:r>
                  <a:rPr lang="en-US" dirty="0">
                    <a:solidFill>
                      <a:schemeClr val="tx1"/>
                    </a:solidFill>
                    <a:latin typeface="Times New Roman" panose="02020603050405020304" pitchFamily="18" charset="0"/>
                    <a:cs typeface="Times New Roman" panose="02020603050405020304" pitchFamily="18" charset="0"/>
                  </a:rPr>
                  <a:t>=  Acv (𝛼</a:t>
                </a:r>
                <a:r>
                  <a:rPr lang="en-US" sz="1200" dirty="0">
                    <a:solidFill>
                      <a:schemeClr val="tx1"/>
                    </a:solidFill>
                    <a:latin typeface="Times New Roman" panose="02020603050405020304" pitchFamily="18" charset="0"/>
                    <a:cs typeface="Times New Roman" panose="02020603050405020304" pitchFamily="18" charset="0"/>
                  </a:rPr>
                  <a:t>c</a:t>
                </a:r>
                <a:r>
                  <a:rPr lang="en-US" dirty="0">
                    <a:solidFill>
                      <a:schemeClr val="tx1"/>
                    </a:solidFill>
                    <a:latin typeface="Times New Roman" panose="02020603050405020304" pitchFamily="18" charset="0"/>
                    <a:cs typeface="Times New Roman" panose="02020603050405020304" pitchFamily="18" charset="0"/>
                  </a:rPr>
                  <a:t> √</a:t>
                </a:r>
                <a:r>
                  <a:rPr lang="en-US" dirty="0" err="1">
                    <a:solidFill>
                      <a:schemeClr val="tx1"/>
                    </a:solidFill>
                    <a:latin typeface="Times New Roman" panose="02020603050405020304" pitchFamily="18" charset="0"/>
                    <a:cs typeface="Times New Roman" panose="02020603050405020304" pitchFamily="18" charset="0"/>
                  </a:rPr>
                  <a:t>f′</a:t>
                </a:r>
                <a:r>
                  <a:rPr lang="en-US" sz="1200" dirty="0" err="1">
                    <a:solidFill>
                      <a:schemeClr val="tx1"/>
                    </a:solidFill>
                    <a:latin typeface="Times New Roman" panose="02020603050405020304" pitchFamily="18" charset="0"/>
                    <a:cs typeface="Times New Roman" panose="02020603050405020304" pitchFamily="18" charset="0"/>
                  </a:rPr>
                  <a:t>c</a:t>
                </a:r>
                <a:r>
                  <a:rPr lang="en-US" dirty="0">
                    <a:solidFill>
                      <a:schemeClr val="tx1"/>
                    </a:solidFill>
                    <a:latin typeface="Times New Roman" panose="02020603050405020304" pitchFamily="18" charset="0"/>
                    <a:cs typeface="Times New Roman" panose="02020603050405020304" pitchFamily="18" charset="0"/>
                  </a:rPr>
                  <a:t>  + 𝜌</a:t>
                </a:r>
                <a:r>
                  <a:rPr lang="en-US" sz="1200" dirty="0">
                    <a:solidFill>
                      <a:schemeClr val="tx1"/>
                    </a:solidFill>
                    <a:latin typeface="Times New Roman" panose="02020603050405020304" pitchFamily="18" charset="0"/>
                    <a:cs typeface="Times New Roman" panose="02020603050405020304" pitchFamily="18" charset="0"/>
                  </a:rPr>
                  <a:t>t </a:t>
                </a:r>
                <a:r>
                  <a:rPr lang="en-US" dirty="0" err="1" smtClean="0">
                    <a:solidFill>
                      <a:schemeClr val="tx1"/>
                    </a:solidFill>
                    <a:latin typeface="Times New Roman" panose="02020603050405020304" pitchFamily="18" charset="0"/>
                    <a:cs typeface="Times New Roman" panose="02020603050405020304" pitchFamily="18" charset="0"/>
                  </a:rPr>
                  <a:t>f</a:t>
                </a:r>
                <a:r>
                  <a:rPr lang="en-US" sz="1200" dirty="0" err="1" smtClean="0">
                    <a:solidFill>
                      <a:schemeClr val="tx1"/>
                    </a:solidFill>
                    <a:latin typeface="Times New Roman" panose="02020603050405020304" pitchFamily="18" charset="0"/>
                    <a:cs typeface="Times New Roman" panose="02020603050405020304" pitchFamily="18" charset="0"/>
                  </a:rPr>
                  <a:t>y</a:t>
                </a:r>
                <a:r>
                  <a:rPr lang="en-US">
                    <a:solidFill>
                      <a:schemeClr val="tx1"/>
                    </a:solidFill>
                    <a:latin typeface="Times New Roman" panose="02020603050405020304" pitchFamily="18" charset="0"/>
                    <a:cs typeface="Times New Roman" panose="02020603050405020304" pitchFamily="18" charset="0"/>
                  </a:rPr>
                  <a:t>) = 2933.7 kN  </a:t>
                </a:r>
                <a:r>
                  <a:rPr lang="en-US" smtClean="0">
                    <a:solidFill>
                      <a:schemeClr val="tx1"/>
                    </a:solidFill>
                    <a:latin typeface="Times New Roman" panose="02020603050405020304" pitchFamily="18" charset="0"/>
                    <a:cs typeface="Times New Roman" panose="02020603050405020304" pitchFamily="18" charset="0"/>
                  </a:rPr>
                  <a:t>&lt; 2155.9 </a:t>
                </a:r>
                <a:r>
                  <a:rPr lang="en-US">
                    <a:solidFill>
                      <a:schemeClr val="tx1"/>
                    </a:solidFill>
                    <a:latin typeface="Times New Roman" panose="02020603050405020304" pitchFamily="18" charset="0"/>
                    <a:cs typeface="Times New Roman" panose="02020603050405020304" pitchFamily="18" charset="0"/>
                  </a:rPr>
                  <a:t>kN →Ok </a:t>
                </a:r>
                <a:endParaRPr lang="en-US" dirty="0">
                  <a:solidFill>
                    <a:schemeClr val="tx1"/>
                  </a:solidFill>
                  <a:latin typeface="Times New Roman" panose="02020603050405020304" pitchFamily="18" charset="0"/>
                  <a:cs typeface="Times New Roman" panose="02020603050405020304" pitchFamily="18" charset="0"/>
                </a:endParaRPr>
              </a:p>
              <a:p>
                <a:pPr marL="0" indent="0">
                  <a:buClr>
                    <a:srgbClr val="C00000"/>
                  </a:buClr>
                  <a:buSzPct val="100000"/>
                  <a:buNone/>
                </a:pPr>
                <a:endParaRPr lang="en-US" dirty="0">
                  <a:solidFill>
                    <a:schemeClr val="tx1"/>
                  </a:solidFill>
                  <a:latin typeface="Times New Roman" panose="02020603050405020304" pitchFamily="18" charset="0"/>
                  <a:cs typeface="Times New Roman" panose="02020603050405020304" pitchFamily="18" charset="0"/>
                </a:endParaRPr>
              </a:p>
              <a:p>
                <a:pPr marL="0" indent="0">
                  <a:buClr>
                    <a:srgbClr val="C00000"/>
                  </a:buClr>
                  <a:buSzPct val="100000"/>
                  <a:buNone/>
                </a:pPr>
                <a:endParaRPr lang="en-US" dirty="0" smtClean="0">
                  <a:solidFill>
                    <a:schemeClr val="tx1"/>
                  </a:solidFill>
                  <a:latin typeface="Times New Roman" panose="02020603050405020304" pitchFamily="18" charset="0"/>
                  <a:cs typeface="Times New Roman" panose="02020603050405020304" pitchFamily="18" charset="0"/>
                </a:endParaRPr>
              </a:p>
            </p:txBody>
          </p:sp>
        </mc:Choice>
        <mc:Fallback xmlns="">
          <p:sp>
            <p:nvSpPr>
              <p:cNvPr id="3" name="Subtitle 2"/>
              <p:cNvSpPr>
                <a:spLocks noGrp="1" noRot="1" noChangeAspect="1" noMove="1" noResize="1" noEditPoints="1" noAdjustHandles="1" noChangeArrowheads="1" noChangeShapeType="1" noTextEdit="1"/>
              </p:cNvSpPr>
              <p:nvPr>
                <p:ph idx="1"/>
              </p:nvPr>
            </p:nvSpPr>
            <p:spPr>
              <a:xfrm>
                <a:off x="677334" y="850006"/>
                <a:ext cx="8596668" cy="4908021"/>
              </a:xfrm>
              <a:blipFill rotWithShape="1">
                <a:blip r:embed="rId3"/>
                <a:stretch>
                  <a:fillRect l="-567" t="-620"/>
                </a:stretch>
              </a:blipFill>
            </p:spPr>
            <p:txBody>
              <a:bodyPr/>
              <a:lstStyle/>
              <a:p>
                <a:r>
                  <a:rPr lang="ar-SA">
                    <a:noFill/>
                  </a:rPr>
                  <a:t> </a:t>
                </a:r>
              </a:p>
            </p:txBody>
          </p:sp>
        </mc:Fallback>
      </mc:AlternateContent>
      <p:sp>
        <p:nvSpPr>
          <p:cNvPr id="4" name="Slide Number Placeholder 3"/>
          <p:cNvSpPr>
            <a:spLocks noGrp="1"/>
          </p:cNvSpPr>
          <p:nvPr>
            <p:ph type="sldNum" sz="quarter" idx="12"/>
          </p:nvPr>
        </p:nvSpPr>
        <p:spPr>
          <a:xfrm>
            <a:off x="10895981" y="6132684"/>
            <a:ext cx="683339" cy="365125"/>
          </a:xfrm>
        </p:spPr>
        <p:txBody>
          <a:bodyPr/>
          <a:lstStyle/>
          <a:p>
            <a:fld id="{D57F1E4F-1CFF-5643-939E-217C01CDF565}" type="slidenum">
              <a:rPr lang="en-US" sz="2800" smtClean="0">
                <a:solidFill>
                  <a:schemeClr val="tx1"/>
                </a:solidFill>
                <a:latin typeface="Times New Roman" panose="02020603050405020304" pitchFamily="18" charset="0"/>
                <a:cs typeface="Times New Roman" panose="02020603050405020304" pitchFamily="18" charset="0"/>
              </a:rPr>
              <a:pPr/>
              <a:t>40</a:t>
            </a:fld>
            <a:endParaRPr lang="en-US"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7735086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326265"/>
            <a:ext cx="8596668" cy="523741"/>
          </a:xfrm>
        </p:spPr>
        <p:txBody>
          <a:bodyPr/>
          <a:lstStyle/>
          <a:p>
            <a:r>
              <a:rPr lang="en-US" sz="2400" b="1" dirty="0" smtClean="0">
                <a:solidFill>
                  <a:schemeClr val="tx1"/>
                </a:solidFill>
                <a:latin typeface="Times New Roman" panose="02020603050405020304" pitchFamily="18" charset="0"/>
                <a:cs typeface="Times New Roman" panose="02020603050405020304" pitchFamily="18" charset="0"/>
              </a:rPr>
              <a:t>4. Design of Shear Walls.</a:t>
            </a: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idx="1"/>
          </p:nvPr>
        </p:nvSpPr>
        <p:spPr>
          <a:xfrm>
            <a:off x="677334" y="850006"/>
            <a:ext cx="8596668" cy="4908021"/>
          </a:xfrm>
        </p:spPr>
        <p:txBody>
          <a:bodyPr>
            <a:noAutofit/>
          </a:bodyPr>
          <a:lstStyle/>
          <a:p>
            <a:pPr marL="0" indent="0">
              <a:buClr>
                <a:schemeClr val="tx1"/>
              </a:buClr>
              <a:buSzPct val="100000"/>
              <a:buNone/>
            </a:pPr>
            <a:r>
              <a:rPr lang="en-US" b="1" dirty="0" smtClean="0">
                <a:solidFill>
                  <a:schemeClr val="tx1"/>
                </a:solidFill>
                <a:latin typeface="Times New Roman" panose="02020603050405020304" pitchFamily="18" charset="0"/>
                <a:cs typeface="Times New Roman" panose="02020603050405020304" pitchFamily="18" charset="0"/>
              </a:rPr>
              <a:t>- Design</a:t>
            </a:r>
            <a:r>
              <a:rPr lang="en-US" b="1" dirty="0">
                <a:solidFill>
                  <a:schemeClr val="tx1"/>
                </a:solidFill>
                <a:latin typeface="Times New Roman" panose="02020603050405020304" pitchFamily="18" charset="0"/>
                <a:cs typeface="Times New Roman" panose="02020603050405020304" pitchFamily="18" charset="0"/>
              </a:rPr>
              <a:t>.</a:t>
            </a:r>
          </a:p>
          <a:p>
            <a:pPr marL="0" indent="0">
              <a:buClr>
                <a:schemeClr val="tx1"/>
              </a:buClr>
              <a:buSzPct val="100000"/>
              <a:buNone/>
            </a:pPr>
            <a:r>
              <a:rPr lang="en-US" sz="1600" dirty="0">
                <a:solidFill>
                  <a:schemeClr val="tx1"/>
                </a:solidFill>
                <a:latin typeface="Times New Roman" panose="02020603050405020304" pitchFamily="18" charset="0"/>
                <a:cs typeface="Times New Roman" panose="02020603050405020304" pitchFamily="18" charset="0"/>
              </a:rPr>
              <a:t>Designing of shear walls is a somewhat different than other elements like beams, slabs and columns. Initial reinforcement shall be given to the program, then the design is carried out and required reinforcement is produced. Initial reinforcement shall be modified to meet the required ratio, and then checked again.</a:t>
            </a:r>
          </a:p>
          <a:p>
            <a:pPr marL="0" indent="0">
              <a:buClr>
                <a:schemeClr val="tx1"/>
              </a:buClr>
              <a:buSzPct val="100000"/>
              <a:buNone/>
            </a:pPr>
            <a:endParaRPr lang="en-US" dirty="0">
              <a:solidFill>
                <a:schemeClr val="tx1"/>
              </a:solidFill>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a:xfrm>
            <a:off x="10895981" y="6132684"/>
            <a:ext cx="683339" cy="365125"/>
          </a:xfrm>
        </p:spPr>
        <p:txBody>
          <a:bodyPr/>
          <a:lstStyle/>
          <a:p>
            <a:fld id="{D57F1E4F-1CFF-5643-939E-217C01CDF565}" type="slidenum">
              <a:rPr lang="en-US" sz="2800" smtClean="0">
                <a:solidFill>
                  <a:schemeClr val="tx1"/>
                </a:solidFill>
                <a:latin typeface="Times New Roman" panose="02020603050405020304" pitchFamily="18" charset="0"/>
                <a:cs typeface="Times New Roman" panose="02020603050405020304" pitchFamily="18" charset="0"/>
              </a:rPr>
              <a:pPr/>
              <a:t>41</a:t>
            </a:fld>
            <a:endParaRPr lang="en-US" dirty="0">
              <a:solidFill>
                <a:schemeClr val="tx1"/>
              </a:solidFill>
              <a:latin typeface="Times New Roman" panose="02020603050405020304" pitchFamily="18" charset="0"/>
              <a:cs typeface="Times New Roman" panose="02020603050405020304" pitchFamily="18" charset="0"/>
            </a:endParaRPr>
          </a:p>
        </p:txBody>
      </p:sp>
      <p:pic>
        <p:nvPicPr>
          <p:cNvPr id="5" name="Picture 4"/>
          <p:cNvPicPr/>
          <p:nvPr/>
        </p:nvPicPr>
        <p:blipFill>
          <a:blip r:embed="rId3">
            <a:extLst>
              <a:ext uri="{28A0092B-C50C-407E-A947-70E740481C1C}">
                <a14:useLocalDpi xmlns:a14="http://schemas.microsoft.com/office/drawing/2010/main" val="0"/>
              </a:ext>
            </a:extLst>
          </a:blip>
          <a:srcRect/>
          <a:stretch>
            <a:fillRect/>
          </a:stretch>
        </p:blipFill>
        <p:spPr bwMode="auto">
          <a:xfrm>
            <a:off x="2096967" y="2051631"/>
            <a:ext cx="5862177" cy="4806369"/>
          </a:xfrm>
          <a:prstGeom prst="rect">
            <a:avLst/>
          </a:prstGeom>
          <a:noFill/>
          <a:ln>
            <a:noFill/>
          </a:ln>
        </p:spPr>
      </p:pic>
    </p:spTree>
    <p:extLst>
      <p:ext uri="{BB962C8B-B14F-4D97-AF65-F5344CB8AC3E}">
        <p14:creationId xmlns:p14="http://schemas.microsoft.com/office/powerpoint/2010/main" val="221540191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326265"/>
            <a:ext cx="8596668" cy="523741"/>
          </a:xfrm>
        </p:spPr>
        <p:txBody>
          <a:bodyPr/>
          <a:lstStyle/>
          <a:p>
            <a:r>
              <a:rPr lang="en-US" sz="2400" b="1" dirty="0" smtClean="0">
                <a:solidFill>
                  <a:schemeClr val="tx1"/>
                </a:solidFill>
                <a:latin typeface="Times New Roman" panose="02020603050405020304" pitchFamily="18" charset="0"/>
                <a:cs typeface="Times New Roman" panose="02020603050405020304" pitchFamily="18" charset="0"/>
              </a:rPr>
              <a:t>4. Design of Shear Walls.</a:t>
            </a: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idx="1"/>
          </p:nvPr>
        </p:nvSpPr>
        <p:spPr>
          <a:xfrm>
            <a:off x="677334" y="850006"/>
            <a:ext cx="8596668" cy="4908021"/>
          </a:xfrm>
        </p:spPr>
        <p:txBody>
          <a:bodyPr>
            <a:noAutofit/>
          </a:bodyPr>
          <a:lstStyle/>
          <a:p>
            <a:pPr marL="0" indent="0">
              <a:buClr>
                <a:schemeClr val="tx1"/>
              </a:buClr>
              <a:buSzPct val="100000"/>
              <a:buNone/>
            </a:pPr>
            <a:r>
              <a:rPr lang="en-US" b="1" dirty="0" smtClean="0">
                <a:solidFill>
                  <a:schemeClr val="tx1"/>
                </a:solidFill>
                <a:latin typeface="Times New Roman" panose="02020603050405020304" pitchFamily="18" charset="0"/>
                <a:cs typeface="Times New Roman" panose="02020603050405020304" pitchFamily="18" charset="0"/>
              </a:rPr>
              <a:t>- Design</a:t>
            </a:r>
            <a:r>
              <a:rPr lang="en-US" b="1" dirty="0">
                <a:solidFill>
                  <a:schemeClr val="tx1"/>
                </a:solidFill>
                <a:latin typeface="Times New Roman" panose="02020603050405020304" pitchFamily="18" charset="0"/>
                <a:cs typeface="Times New Roman" panose="02020603050405020304" pitchFamily="18" charset="0"/>
              </a:rPr>
              <a:t>.</a:t>
            </a:r>
          </a:p>
          <a:p>
            <a:pPr marL="0" indent="0">
              <a:buClr>
                <a:schemeClr val="tx1"/>
              </a:buClr>
              <a:buSzPct val="100000"/>
              <a:buNone/>
            </a:pPr>
            <a:r>
              <a:rPr lang="en-US" sz="1600" dirty="0">
                <a:solidFill>
                  <a:schemeClr val="tx1"/>
                </a:solidFill>
                <a:latin typeface="Times New Roman" panose="02020603050405020304" pitchFamily="18" charset="0"/>
                <a:cs typeface="Times New Roman" panose="02020603050405020304" pitchFamily="18" charset="0"/>
              </a:rPr>
              <a:t>The following table summarizes the piers’ thicknesses and their longitudinal and horizontal reinforcement, on each side</a:t>
            </a:r>
            <a:r>
              <a:rPr lang="en-US" sz="1600" dirty="0" smtClean="0">
                <a:solidFill>
                  <a:schemeClr val="tx1"/>
                </a:solidFill>
                <a:latin typeface="Times New Roman" panose="02020603050405020304" pitchFamily="18" charset="0"/>
                <a:cs typeface="Times New Roman" panose="02020603050405020304" pitchFamily="18" charset="0"/>
              </a:rPr>
              <a:t>.</a:t>
            </a:r>
            <a:endParaRPr lang="en-US" sz="1600" dirty="0">
              <a:solidFill>
                <a:schemeClr val="tx1"/>
              </a:solidFill>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a:xfrm>
            <a:off x="10895981" y="6132684"/>
            <a:ext cx="683339" cy="365125"/>
          </a:xfrm>
        </p:spPr>
        <p:txBody>
          <a:bodyPr/>
          <a:lstStyle/>
          <a:p>
            <a:fld id="{D57F1E4F-1CFF-5643-939E-217C01CDF565}" type="slidenum">
              <a:rPr lang="en-US" sz="2800" smtClean="0">
                <a:solidFill>
                  <a:schemeClr val="tx1"/>
                </a:solidFill>
                <a:latin typeface="Times New Roman" panose="02020603050405020304" pitchFamily="18" charset="0"/>
                <a:cs typeface="Times New Roman" panose="02020603050405020304" pitchFamily="18" charset="0"/>
              </a:rPr>
              <a:pPr/>
              <a:t>42</a:t>
            </a:fld>
            <a:endParaRPr lang="en-US" dirty="0">
              <a:solidFill>
                <a:schemeClr val="tx1"/>
              </a:solidFill>
              <a:latin typeface="Times New Roman" panose="02020603050405020304" pitchFamily="18" charset="0"/>
              <a:cs typeface="Times New Roman" panose="02020603050405020304" pitchFamily="18" charset="0"/>
            </a:endParaRPr>
          </a:p>
        </p:txBody>
      </p:sp>
      <p:graphicFrame>
        <p:nvGraphicFramePr>
          <p:cNvPr id="7" name="Table 6"/>
          <p:cNvGraphicFramePr>
            <a:graphicFrameLocks noGrp="1"/>
          </p:cNvGraphicFramePr>
          <p:nvPr>
            <p:extLst>
              <p:ext uri="{D42A27DB-BD31-4B8C-83A1-F6EECF244321}">
                <p14:modId xmlns:p14="http://schemas.microsoft.com/office/powerpoint/2010/main" val="3913552713"/>
              </p:ext>
            </p:extLst>
          </p:nvPr>
        </p:nvGraphicFramePr>
        <p:xfrm>
          <a:off x="677333" y="1931834"/>
          <a:ext cx="8596668" cy="3593208"/>
        </p:xfrm>
        <a:graphic>
          <a:graphicData uri="http://schemas.openxmlformats.org/drawingml/2006/table">
            <a:tbl>
              <a:tblPr firstRow="1" firstCol="1" bandRow="1">
                <a:tableStyleId>{5C22544A-7EE6-4342-B048-85BDC9FD1C3A}</a:tableStyleId>
              </a:tblPr>
              <a:tblGrid>
                <a:gridCol w="826001"/>
                <a:gridCol w="1099050"/>
                <a:gridCol w="1570772"/>
                <a:gridCol w="2349794"/>
                <a:gridCol w="2751051"/>
              </a:tblGrid>
              <a:tr h="512109">
                <a:tc>
                  <a:txBody>
                    <a:bodyPr/>
                    <a:lstStyle/>
                    <a:p>
                      <a:pPr marL="0" marR="0" algn="ctr">
                        <a:spcBef>
                          <a:spcPts val="0"/>
                        </a:spcBef>
                        <a:spcAft>
                          <a:spcPts val="600"/>
                        </a:spcAft>
                      </a:pPr>
                      <a:r>
                        <a:rPr lang="en-US" sz="1600" dirty="0">
                          <a:effectLst/>
                          <a:latin typeface="Times New Roman" panose="02020603050405020304" pitchFamily="18" charset="0"/>
                          <a:cs typeface="Times New Roman" panose="02020603050405020304" pitchFamily="18" charset="0"/>
                        </a:rPr>
                        <a:t>Wall</a:t>
                      </a:r>
                      <a:endPar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600"/>
                        </a:spcAft>
                      </a:pPr>
                      <a:r>
                        <a:rPr lang="en-US" sz="1600">
                          <a:effectLst/>
                          <a:latin typeface="Times New Roman" panose="02020603050405020304" pitchFamily="18" charset="0"/>
                          <a:cs typeface="Times New Roman" panose="02020603050405020304" pitchFamily="18" charset="0"/>
                        </a:rPr>
                        <a:t>Location</a:t>
                      </a:r>
                      <a:endParaRPr lang="en-US" sz="16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600"/>
                        </a:spcAft>
                      </a:pPr>
                      <a:r>
                        <a:rPr lang="en-US" sz="1600" dirty="0">
                          <a:effectLst/>
                          <a:latin typeface="Times New Roman" panose="02020603050405020304" pitchFamily="18" charset="0"/>
                          <a:cs typeface="Times New Roman" panose="02020603050405020304" pitchFamily="18" charset="0"/>
                        </a:rPr>
                        <a:t>Thickness</a:t>
                      </a:r>
                      <a:endPar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600"/>
                        </a:spcAft>
                      </a:pPr>
                      <a:r>
                        <a:rPr lang="en-US" sz="1600">
                          <a:effectLst/>
                          <a:latin typeface="Times New Roman" panose="02020603050405020304" pitchFamily="18" charset="0"/>
                          <a:cs typeface="Times New Roman" panose="02020603050405020304" pitchFamily="18" charset="0"/>
                        </a:rPr>
                        <a:t>Longitudinal Reinforcement</a:t>
                      </a:r>
                      <a:endParaRPr lang="en-US" sz="16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600"/>
                        </a:spcAft>
                      </a:pPr>
                      <a:r>
                        <a:rPr lang="en-US" sz="1600">
                          <a:effectLst/>
                          <a:latin typeface="Times New Roman" panose="02020603050405020304" pitchFamily="18" charset="0"/>
                          <a:cs typeface="Times New Roman" panose="02020603050405020304" pitchFamily="18" charset="0"/>
                        </a:rPr>
                        <a:t>Horizontal Reinforcement</a:t>
                      </a:r>
                      <a:endParaRPr lang="en-US" sz="16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r>
              <a:tr h="264494">
                <a:tc>
                  <a:txBody>
                    <a:bodyPr/>
                    <a:lstStyle/>
                    <a:p>
                      <a:pPr marL="0" marR="0" algn="ctr">
                        <a:spcBef>
                          <a:spcPts val="0"/>
                        </a:spcBef>
                        <a:spcAft>
                          <a:spcPts val="600"/>
                        </a:spcAft>
                      </a:pPr>
                      <a:r>
                        <a:rPr lang="en-US" sz="1600">
                          <a:effectLst/>
                          <a:latin typeface="Times New Roman" panose="02020603050405020304" pitchFamily="18" charset="0"/>
                          <a:cs typeface="Times New Roman" panose="02020603050405020304" pitchFamily="18" charset="0"/>
                        </a:rPr>
                        <a:t>W1</a:t>
                      </a:r>
                      <a:endParaRPr lang="en-US" sz="16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600"/>
                        </a:spcAft>
                      </a:pPr>
                      <a:r>
                        <a:rPr lang="en-US" sz="1600">
                          <a:effectLst/>
                          <a:latin typeface="Times New Roman" panose="02020603050405020304" pitchFamily="18" charset="0"/>
                          <a:cs typeface="Times New Roman" panose="02020603050405020304" pitchFamily="18" charset="0"/>
                        </a:rPr>
                        <a:t>External</a:t>
                      </a:r>
                      <a:endParaRPr lang="en-US" sz="16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600"/>
                        </a:spcAft>
                      </a:pPr>
                      <a:r>
                        <a:rPr lang="en-US" sz="1600">
                          <a:effectLst/>
                          <a:latin typeface="Times New Roman" panose="02020603050405020304" pitchFamily="18" charset="0"/>
                          <a:cs typeface="Times New Roman" panose="02020603050405020304" pitchFamily="18" charset="0"/>
                        </a:rPr>
                        <a:t>400mm</a:t>
                      </a:r>
                      <a:endParaRPr lang="en-US" sz="16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600"/>
                        </a:spcAft>
                      </a:pPr>
                      <a:r>
                        <a:rPr lang="en-US" sz="1600">
                          <a:effectLst/>
                          <a:latin typeface="Times New Roman" panose="02020603050405020304" pitchFamily="18" charset="0"/>
                          <a:cs typeface="Times New Roman" panose="02020603050405020304" pitchFamily="18" charset="0"/>
                        </a:rPr>
                        <a:t>1Ø18/200mm</a:t>
                      </a:r>
                      <a:endParaRPr lang="en-US" sz="16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600"/>
                        </a:spcAft>
                      </a:pPr>
                      <a:r>
                        <a:rPr lang="en-US" sz="1600">
                          <a:effectLst/>
                          <a:latin typeface="Times New Roman" panose="02020603050405020304" pitchFamily="18" charset="0"/>
                          <a:cs typeface="Times New Roman" panose="02020603050405020304" pitchFamily="18" charset="0"/>
                        </a:rPr>
                        <a:t>1Ø12/200mm</a:t>
                      </a:r>
                      <a:endParaRPr lang="en-US" sz="16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r>
              <a:tr h="256055">
                <a:tc>
                  <a:txBody>
                    <a:bodyPr/>
                    <a:lstStyle/>
                    <a:p>
                      <a:pPr marL="0" marR="0" algn="ctr">
                        <a:spcBef>
                          <a:spcPts val="0"/>
                        </a:spcBef>
                        <a:spcAft>
                          <a:spcPts val="600"/>
                        </a:spcAft>
                      </a:pPr>
                      <a:r>
                        <a:rPr lang="en-US" sz="1600">
                          <a:effectLst/>
                          <a:latin typeface="Times New Roman" panose="02020603050405020304" pitchFamily="18" charset="0"/>
                          <a:cs typeface="Times New Roman" panose="02020603050405020304" pitchFamily="18" charset="0"/>
                        </a:rPr>
                        <a:t>W2</a:t>
                      </a:r>
                      <a:endParaRPr lang="en-US" sz="16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600"/>
                        </a:spcAft>
                      </a:pPr>
                      <a:r>
                        <a:rPr lang="en-US" sz="1600">
                          <a:effectLst/>
                          <a:latin typeface="Times New Roman" panose="02020603050405020304" pitchFamily="18" charset="0"/>
                          <a:cs typeface="Times New Roman" panose="02020603050405020304" pitchFamily="18" charset="0"/>
                        </a:rPr>
                        <a:t>Internal</a:t>
                      </a:r>
                      <a:endParaRPr lang="en-US" sz="16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600"/>
                        </a:spcAft>
                      </a:pPr>
                      <a:r>
                        <a:rPr lang="en-US" sz="1600">
                          <a:effectLst/>
                          <a:latin typeface="Times New Roman" panose="02020603050405020304" pitchFamily="18" charset="0"/>
                          <a:cs typeface="Times New Roman" panose="02020603050405020304" pitchFamily="18" charset="0"/>
                        </a:rPr>
                        <a:t>400mm</a:t>
                      </a:r>
                      <a:endParaRPr lang="en-US" sz="16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600"/>
                        </a:spcAft>
                      </a:pPr>
                      <a:r>
                        <a:rPr lang="en-US" sz="1600">
                          <a:effectLst/>
                          <a:latin typeface="Times New Roman" panose="02020603050405020304" pitchFamily="18" charset="0"/>
                          <a:cs typeface="Times New Roman" panose="02020603050405020304" pitchFamily="18" charset="0"/>
                        </a:rPr>
                        <a:t>1Ø18/250mm</a:t>
                      </a:r>
                      <a:endParaRPr lang="en-US" sz="16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600"/>
                        </a:spcAft>
                      </a:pPr>
                      <a:r>
                        <a:rPr lang="en-US" sz="1600">
                          <a:effectLst/>
                          <a:latin typeface="Times New Roman" panose="02020603050405020304" pitchFamily="18" charset="0"/>
                          <a:cs typeface="Times New Roman" panose="02020603050405020304" pitchFamily="18" charset="0"/>
                        </a:rPr>
                        <a:t>1Ø12/200mm</a:t>
                      </a:r>
                      <a:endParaRPr lang="en-US" sz="16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r>
              <a:tr h="256055">
                <a:tc>
                  <a:txBody>
                    <a:bodyPr/>
                    <a:lstStyle/>
                    <a:p>
                      <a:pPr marL="0" marR="0" algn="ctr">
                        <a:spcBef>
                          <a:spcPts val="0"/>
                        </a:spcBef>
                        <a:spcAft>
                          <a:spcPts val="600"/>
                        </a:spcAft>
                      </a:pPr>
                      <a:r>
                        <a:rPr lang="en-US" sz="1600">
                          <a:effectLst/>
                          <a:latin typeface="Times New Roman" panose="02020603050405020304" pitchFamily="18" charset="0"/>
                          <a:cs typeface="Times New Roman" panose="02020603050405020304" pitchFamily="18" charset="0"/>
                        </a:rPr>
                        <a:t>W3</a:t>
                      </a:r>
                      <a:endParaRPr lang="en-US" sz="16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600"/>
                        </a:spcAft>
                      </a:pPr>
                      <a:r>
                        <a:rPr lang="en-US" sz="1600">
                          <a:effectLst/>
                          <a:latin typeface="Times New Roman" panose="02020603050405020304" pitchFamily="18" charset="0"/>
                          <a:cs typeface="Times New Roman" panose="02020603050405020304" pitchFamily="18" charset="0"/>
                        </a:rPr>
                        <a:t>Internal</a:t>
                      </a:r>
                      <a:endParaRPr lang="en-US" sz="16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600"/>
                        </a:spcAft>
                      </a:pPr>
                      <a:r>
                        <a:rPr lang="en-US" sz="1600">
                          <a:effectLst/>
                          <a:latin typeface="Times New Roman" panose="02020603050405020304" pitchFamily="18" charset="0"/>
                          <a:cs typeface="Times New Roman" panose="02020603050405020304" pitchFamily="18" charset="0"/>
                        </a:rPr>
                        <a:t>400mm</a:t>
                      </a:r>
                      <a:endParaRPr lang="en-US" sz="16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600"/>
                        </a:spcAft>
                      </a:pPr>
                      <a:r>
                        <a:rPr lang="en-US" sz="1600">
                          <a:effectLst/>
                          <a:latin typeface="Times New Roman" panose="02020603050405020304" pitchFamily="18" charset="0"/>
                          <a:cs typeface="Times New Roman" panose="02020603050405020304" pitchFamily="18" charset="0"/>
                        </a:rPr>
                        <a:t>1Ø16/250mm</a:t>
                      </a:r>
                      <a:endParaRPr lang="en-US" sz="16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600"/>
                        </a:spcAft>
                      </a:pPr>
                      <a:r>
                        <a:rPr lang="en-US" sz="1600">
                          <a:effectLst/>
                          <a:latin typeface="Times New Roman" panose="02020603050405020304" pitchFamily="18" charset="0"/>
                          <a:cs typeface="Times New Roman" panose="02020603050405020304" pitchFamily="18" charset="0"/>
                        </a:rPr>
                        <a:t>1Ø12/200mm</a:t>
                      </a:r>
                      <a:endParaRPr lang="en-US" sz="16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r>
              <a:tr h="256055">
                <a:tc>
                  <a:txBody>
                    <a:bodyPr/>
                    <a:lstStyle/>
                    <a:p>
                      <a:pPr marL="0" marR="0" algn="ctr">
                        <a:spcBef>
                          <a:spcPts val="0"/>
                        </a:spcBef>
                        <a:spcAft>
                          <a:spcPts val="600"/>
                        </a:spcAft>
                      </a:pPr>
                      <a:r>
                        <a:rPr lang="en-US" sz="1600">
                          <a:effectLst/>
                          <a:latin typeface="Times New Roman" panose="02020603050405020304" pitchFamily="18" charset="0"/>
                          <a:cs typeface="Times New Roman" panose="02020603050405020304" pitchFamily="18" charset="0"/>
                        </a:rPr>
                        <a:t>W4</a:t>
                      </a:r>
                      <a:endParaRPr lang="en-US" sz="16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600"/>
                        </a:spcAft>
                      </a:pPr>
                      <a:r>
                        <a:rPr lang="en-US" sz="1600">
                          <a:effectLst/>
                          <a:latin typeface="Times New Roman" panose="02020603050405020304" pitchFamily="18" charset="0"/>
                          <a:cs typeface="Times New Roman" panose="02020603050405020304" pitchFamily="18" charset="0"/>
                        </a:rPr>
                        <a:t>Internal</a:t>
                      </a:r>
                      <a:endParaRPr lang="en-US" sz="16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600"/>
                        </a:spcAft>
                      </a:pPr>
                      <a:r>
                        <a:rPr lang="en-US" sz="1600">
                          <a:effectLst/>
                          <a:latin typeface="Times New Roman" panose="02020603050405020304" pitchFamily="18" charset="0"/>
                          <a:cs typeface="Times New Roman" panose="02020603050405020304" pitchFamily="18" charset="0"/>
                        </a:rPr>
                        <a:t>300mm</a:t>
                      </a:r>
                      <a:endParaRPr lang="en-US" sz="16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600"/>
                        </a:spcAft>
                      </a:pPr>
                      <a:r>
                        <a:rPr lang="en-US" sz="1600">
                          <a:effectLst/>
                          <a:latin typeface="Times New Roman" panose="02020603050405020304" pitchFamily="18" charset="0"/>
                          <a:cs typeface="Times New Roman" panose="02020603050405020304" pitchFamily="18" charset="0"/>
                        </a:rPr>
                        <a:t>1Ø18/250mm</a:t>
                      </a:r>
                      <a:endParaRPr lang="en-US" sz="16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600"/>
                        </a:spcAft>
                      </a:pPr>
                      <a:r>
                        <a:rPr lang="en-US" sz="1600">
                          <a:effectLst/>
                          <a:latin typeface="Times New Roman" panose="02020603050405020304" pitchFamily="18" charset="0"/>
                          <a:cs typeface="Times New Roman" panose="02020603050405020304" pitchFamily="18" charset="0"/>
                        </a:rPr>
                        <a:t>1Ø12/200mm</a:t>
                      </a:r>
                      <a:endParaRPr lang="en-US" sz="16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r>
              <a:tr h="256055">
                <a:tc>
                  <a:txBody>
                    <a:bodyPr/>
                    <a:lstStyle/>
                    <a:p>
                      <a:pPr marL="0" marR="0" algn="ctr">
                        <a:spcBef>
                          <a:spcPts val="0"/>
                        </a:spcBef>
                        <a:spcAft>
                          <a:spcPts val="600"/>
                        </a:spcAft>
                      </a:pPr>
                      <a:r>
                        <a:rPr lang="en-US" sz="1600">
                          <a:effectLst/>
                          <a:latin typeface="Times New Roman" panose="02020603050405020304" pitchFamily="18" charset="0"/>
                          <a:cs typeface="Times New Roman" panose="02020603050405020304" pitchFamily="18" charset="0"/>
                        </a:rPr>
                        <a:t>W5</a:t>
                      </a:r>
                      <a:endParaRPr lang="en-US" sz="16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600"/>
                        </a:spcAft>
                      </a:pPr>
                      <a:r>
                        <a:rPr lang="en-US" sz="1600">
                          <a:effectLst/>
                          <a:latin typeface="Times New Roman" panose="02020603050405020304" pitchFamily="18" charset="0"/>
                          <a:cs typeface="Times New Roman" panose="02020603050405020304" pitchFamily="18" charset="0"/>
                        </a:rPr>
                        <a:t>Internal</a:t>
                      </a:r>
                      <a:endParaRPr lang="en-US" sz="16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600"/>
                        </a:spcAft>
                      </a:pPr>
                      <a:r>
                        <a:rPr lang="en-US" sz="1600">
                          <a:effectLst/>
                          <a:latin typeface="Times New Roman" panose="02020603050405020304" pitchFamily="18" charset="0"/>
                          <a:cs typeface="Times New Roman" panose="02020603050405020304" pitchFamily="18" charset="0"/>
                        </a:rPr>
                        <a:t>500mm</a:t>
                      </a:r>
                      <a:endParaRPr lang="en-US" sz="16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600"/>
                        </a:spcAft>
                      </a:pPr>
                      <a:r>
                        <a:rPr lang="en-US" sz="1600">
                          <a:effectLst/>
                          <a:latin typeface="Times New Roman" panose="02020603050405020304" pitchFamily="18" charset="0"/>
                          <a:cs typeface="Times New Roman" panose="02020603050405020304" pitchFamily="18" charset="0"/>
                        </a:rPr>
                        <a:t>1Ø16/250mm</a:t>
                      </a:r>
                      <a:endParaRPr lang="en-US" sz="16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600"/>
                        </a:spcAft>
                      </a:pPr>
                      <a:r>
                        <a:rPr lang="en-US" sz="1600">
                          <a:effectLst/>
                          <a:latin typeface="Times New Roman" panose="02020603050405020304" pitchFamily="18" charset="0"/>
                          <a:cs typeface="Times New Roman" panose="02020603050405020304" pitchFamily="18" charset="0"/>
                        </a:rPr>
                        <a:t>1Ø14/200mm</a:t>
                      </a:r>
                      <a:endParaRPr lang="en-US" sz="16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r>
              <a:tr h="256055">
                <a:tc>
                  <a:txBody>
                    <a:bodyPr/>
                    <a:lstStyle/>
                    <a:p>
                      <a:pPr marL="0" marR="0" algn="ctr">
                        <a:spcBef>
                          <a:spcPts val="0"/>
                        </a:spcBef>
                        <a:spcAft>
                          <a:spcPts val="600"/>
                        </a:spcAft>
                      </a:pPr>
                      <a:r>
                        <a:rPr lang="en-US" sz="1600">
                          <a:effectLst/>
                          <a:latin typeface="Times New Roman" panose="02020603050405020304" pitchFamily="18" charset="0"/>
                          <a:cs typeface="Times New Roman" panose="02020603050405020304" pitchFamily="18" charset="0"/>
                        </a:rPr>
                        <a:t>W6</a:t>
                      </a:r>
                      <a:endParaRPr lang="en-US" sz="16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600"/>
                        </a:spcAft>
                      </a:pPr>
                      <a:r>
                        <a:rPr lang="en-US" sz="1600">
                          <a:effectLst/>
                          <a:latin typeface="Times New Roman" panose="02020603050405020304" pitchFamily="18" charset="0"/>
                          <a:cs typeface="Times New Roman" panose="02020603050405020304" pitchFamily="18" charset="0"/>
                        </a:rPr>
                        <a:t>Internal</a:t>
                      </a:r>
                      <a:endParaRPr lang="en-US" sz="16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600"/>
                        </a:spcAft>
                      </a:pPr>
                      <a:r>
                        <a:rPr lang="en-US" sz="1600">
                          <a:effectLst/>
                          <a:latin typeface="Times New Roman" panose="02020603050405020304" pitchFamily="18" charset="0"/>
                          <a:cs typeface="Times New Roman" panose="02020603050405020304" pitchFamily="18" charset="0"/>
                        </a:rPr>
                        <a:t>400mm</a:t>
                      </a:r>
                      <a:endParaRPr lang="en-US" sz="16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600"/>
                        </a:spcAft>
                      </a:pPr>
                      <a:r>
                        <a:rPr lang="en-US" sz="1600">
                          <a:effectLst/>
                          <a:latin typeface="Times New Roman" panose="02020603050405020304" pitchFamily="18" charset="0"/>
                          <a:cs typeface="Times New Roman" panose="02020603050405020304" pitchFamily="18" charset="0"/>
                        </a:rPr>
                        <a:t>1Ø20/200mm</a:t>
                      </a:r>
                      <a:endParaRPr lang="en-US" sz="16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600"/>
                        </a:spcAft>
                      </a:pPr>
                      <a:r>
                        <a:rPr lang="en-US" sz="1600">
                          <a:effectLst/>
                          <a:latin typeface="Times New Roman" panose="02020603050405020304" pitchFamily="18" charset="0"/>
                          <a:cs typeface="Times New Roman" panose="02020603050405020304" pitchFamily="18" charset="0"/>
                        </a:rPr>
                        <a:t>1Ø12/200mm</a:t>
                      </a:r>
                      <a:endParaRPr lang="en-US" sz="16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r>
              <a:tr h="256055">
                <a:tc>
                  <a:txBody>
                    <a:bodyPr/>
                    <a:lstStyle/>
                    <a:p>
                      <a:pPr marL="0" marR="0" algn="ctr">
                        <a:spcBef>
                          <a:spcPts val="0"/>
                        </a:spcBef>
                        <a:spcAft>
                          <a:spcPts val="600"/>
                        </a:spcAft>
                      </a:pPr>
                      <a:r>
                        <a:rPr lang="en-US" sz="1600">
                          <a:effectLst/>
                          <a:latin typeface="Times New Roman" panose="02020603050405020304" pitchFamily="18" charset="0"/>
                          <a:cs typeface="Times New Roman" panose="02020603050405020304" pitchFamily="18" charset="0"/>
                        </a:rPr>
                        <a:t>W7</a:t>
                      </a:r>
                      <a:endParaRPr lang="en-US" sz="16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600"/>
                        </a:spcAft>
                      </a:pPr>
                      <a:r>
                        <a:rPr lang="en-US" sz="1600">
                          <a:effectLst/>
                          <a:latin typeface="Times New Roman" panose="02020603050405020304" pitchFamily="18" charset="0"/>
                          <a:cs typeface="Times New Roman" panose="02020603050405020304" pitchFamily="18" charset="0"/>
                        </a:rPr>
                        <a:t>External</a:t>
                      </a:r>
                      <a:endParaRPr lang="en-US" sz="16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600"/>
                        </a:spcAft>
                      </a:pPr>
                      <a:r>
                        <a:rPr lang="en-US" sz="1600">
                          <a:effectLst/>
                          <a:latin typeface="Times New Roman" panose="02020603050405020304" pitchFamily="18" charset="0"/>
                          <a:cs typeface="Times New Roman" panose="02020603050405020304" pitchFamily="18" charset="0"/>
                        </a:rPr>
                        <a:t>400mm</a:t>
                      </a:r>
                      <a:endParaRPr lang="en-US" sz="16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600"/>
                        </a:spcAft>
                      </a:pPr>
                      <a:r>
                        <a:rPr lang="en-US" sz="1600">
                          <a:effectLst/>
                          <a:latin typeface="Times New Roman" panose="02020603050405020304" pitchFamily="18" charset="0"/>
                          <a:cs typeface="Times New Roman" panose="02020603050405020304" pitchFamily="18" charset="0"/>
                        </a:rPr>
                        <a:t>1Ø25/200mm</a:t>
                      </a:r>
                      <a:endParaRPr lang="en-US" sz="16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600"/>
                        </a:spcAft>
                      </a:pPr>
                      <a:r>
                        <a:rPr lang="en-US" sz="1600">
                          <a:effectLst/>
                          <a:latin typeface="Times New Roman" panose="02020603050405020304" pitchFamily="18" charset="0"/>
                          <a:cs typeface="Times New Roman" panose="02020603050405020304" pitchFamily="18" charset="0"/>
                        </a:rPr>
                        <a:t>1Ø12/200mm</a:t>
                      </a:r>
                      <a:endParaRPr lang="en-US" sz="16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r>
              <a:tr h="256055">
                <a:tc>
                  <a:txBody>
                    <a:bodyPr/>
                    <a:lstStyle/>
                    <a:p>
                      <a:pPr marL="0" marR="0" algn="ctr">
                        <a:spcBef>
                          <a:spcPts val="0"/>
                        </a:spcBef>
                        <a:spcAft>
                          <a:spcPts val="600"/>
                        </a:spcAft>
                      </a:pPr>
                      <a:r>
                        <a:rPr lang="en-US" sz="1600">
                          <a:effectLst/>
                          <a:latin typeface="Times New Roman" panose="02020603050405020304" pitchFamily="18" charset="0"/>
                          <a:cs typeface="Times New Roman" panose="02020603050405020304" pitchFamily="18" charset="0"/>
                        </a:rPr>
                        <a:t>W8</a:t>
                      </a:r>
                      <a:endParaRPr lang="en-US" sz="16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600"/>
                        </a:spcAft>
                      </a:pPr>
                      <a:r>
                        <a:rPr lang="en-US" sz="1600">
                          <a:effectLst/>
                          <a:latin typeface="Times New Roman" panose="02020603050405020304" pitchFamily="18" charset="0"/>
                          <a:cs typeface="Times New Roman" panose="02020603050405020304" pitchFamily="18" charset="0"/>
                        </a:rPr>
                        <a:t>Internal</a:t>
                      </a:r>
                      <a:endParaRPr lang="en-US" sz="16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600"/>
                        </a:spcAft>
                      </a:pPr>
                      <a:r>
                        <a:rPr lang="en-US" sz="1600">
                          <a:effectLst/>
                          <a:latin typeface="Times New Roman" panose="02020603050405020304" pitchFamily="18" charset="0"/>
                          <a:cs typeface="Times New Roman" panose="02020603050405020304" pitchFamily="18" charset="0"/>
                        </a:rPr>
                        <a:t>400mm</a:t>
                      </a:r>
                      <a:endParaRPr lang="en-US" sz="16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600"/>
                        </a:spcAft>
                      </a:pPr>
                      <a:r>
                        <a:rPr lang="en-US" sz="1600">
                          <a:effectLst/>
                          <a:latin typeface="Times New Roman" panose="02020603050405020304" pitchFamily="18" charset="0"/>
                          <a:cs typeface="Times New Roman" panose="02020603050405020304" pitchFamily="18" charset="0"/>
                        </a:rPr>
                        <a:t>1Ø14/250mm</a:t>
                      </a:r>
                      <a:endParaRPr lang="en-US" sz="16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600"/>
                        </a:spcAft>
                      </a:pPr>
                      <a:r>
                        <a:rPr lang="en-US" sz="1600">
                          <a:effectLst/>
                          <a:latin typeface="Times New Roman" panose="02020603050405020304" pitchFamily="18" charset="0"/>
                          <a:cs typeface="Times New Roman" panose="02020603050405020304" pitchFamily="18" charset="0"/>
                        </a:rPr>
                        <a:t>1Ø12/200mm</a:t>
                      </a:r>
                      <a:endParaRPr lang="en-US" sz="16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r>
              <a:tr h="256055">
                <a:tc>
                  <a:txBody>
                    <a:bodyPr/>
                    <a:lstStyle/>
                    <a:p>
                      <a:pPr marL="0" marR="0" algn="ctr">
                        <a:spcBef>
                          <a:spcPts val="0"/>
                        </a:spcBef>
                        <a:spcAft>
                          <a:spcPts val="600"/>
                        </a:spcAft>
                      </a:pPr>
                      <a:r>
                        <a:rPr lang="en-US" sz="1600">
                          <a:effectLst/>
                          <a:latin typeface="Times New Roman" panose="02020603050405020304" pitchFamily="18" charset="0"/>
                          <a:cs typeface="Times New Roman" panose="02020603050405020304" pitchFamily="18" charset="0"/>
                        </a:rPr>
                        <a:t>W9</a:t>
                      </a:r>
                      <a:endParaRPr lang="en-US" sz="16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600"/>
                        </a:spcAft>
                      </a:pPr>
                      <a:r>
                        <a:rPr lang="en-US" sz="1600">
                          <a:effectLst/>
                          <a:latin typeface="Times New Roman" panose="02020603050405020304" pitchFamily="18" charset="0"/>
                          <a:cs typeface="Times New Roman" panose="02020603050405020304" pitchFamily="18" charset="0"/>
                        </a:rPr>
                        <a:t>Internal</a:t>
                      </a:r>
                      <a:endParaRPr lang="en-US" sz="16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600"/>
                        </a:spcAft>
                      </a:pPr>
                      <a:r>
                        <a:rPr lang="en-US" sz="1600">
                          <a:effectLst/>
                          <a:latin typeface="Times New Roman" panose="02020603050405020304" pitchFamily="18" charset="0"/>
                          <a:cs typeface="Times New Roman" panose="02020603050405020304" pitchFamily="18" charset="0"/>
                        </a:rPr>
                        <a:t>400mm</a:t>
                      </a:r>
                      <a:endParaRPr lang="en-US" sz="16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600"/>
                        </a:spcAft>
                      </a:pPr>
                      <a:r>
                        <a:rPr lang="en-US" sz="1600">
                          <a:effectLst/>
                          <a:latin typeface="Times New Roman" panose="02020603050405020304" pitchFamily="18" charset="0"/>
                          <a:cs typeface="Times New Roman" panose="02020603050405020304" pitchFamily="18" charset="0"/>
                        </a:rPr>
                        <a:t>1Ø32/200mm</a:t>
                      </a:r>
                      <a:endParaRPr lang="en-US" sz="16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600"/>
                        </a:spcAft>
                      </a:pPr>
                      <a:r>
                        <a:rPr lang="en-US" sz="1600">
                          <a:effectLst/>
                          <a:latin typeface="Times New Roman" panose="02020603050405020304" pitchFamily="18" charset="0"/>
                          <a:cs typeface="Times New Roman" panose="02020603050405020304" pitchFamily="18" charset="0"/>
                        </a:rPr>
                        <a:t>1Ø14/100mm</a:t>
                      </a:r>
                      <a:endParaRPr lang="en-US" sz="16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r>
              <a:tr h="256055">
                <a:tc>
                  <a:txBody>
                    <a:bodyPr/>
                    <a:lstStyle/>
                    <a:p>
                      <a:pPr marL="0" marR="0" algn="ctr">
                        <a:spcBef>
                          <a:spcPts val="0"/>
                        </a:spcBef>
                        <a:spcAft>
                          <a:spcPts val="600"/>
                        </a:spcAft>
                      </a:pPr>
                      <a:r>
                        <a:rPr lang="en-US" sz="1600">
                          <a:effectLst/>
                          <a:latin typeface="Times New Roman" panose="02020603050405020304" pitchFamily="18" charset="0"/>
                          <a:cs typeface="Times New Roman" panose="02020603050405020304" pitchFamily="18" charset="0"/>
                        </a:rPr>
                        <a:t>W10</a:t>
                      </a:r>
                      <a:endParaRPr lang="en-US" sz="16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600"/>
                        </a:spcAft>
                      </a:pPr>
                      <a:r>
                        <a:rPr lang="en-US" sz="1600">
                          <a:effectLst/>
                          <a:latin typeface="Times New Roman" panose="02020603050405020304" pitchFamily="18" charset="0"/>
                          <a:cs typeface="Times New Roman" panose="02020603050405020304" pitchFamily="18" charset="0"/>
                        </a:rPr>
                        <a:t>Internal</a:t>
                      </a:r>
                      <a:endParaRPr lang="en-US" sz="16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600"/>
                        </a:spcAft>
                      </a:pPr>
                      <a:r>
                        <a:rPr lang="en-US" sz="1600">
                          <a:effectLst/>
                          <a:latin typeface="Times New Roman" panose="02020603050405020304" pitchFamily="18" charset="0"/>
                          <a:cs typeface="Times New Roman" panose="02020603050405020304" pitchFamily="18" charset="0"/>
                        </a:rPr>
                        <a:t>400mm</a:t>
                      </a:r>
                      <a:endParaRPr lang="en-US" sz="16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600"/>
                        </a:spcAft>
                      </a:pPr>
                      <a:r>
                        <a:rPr lang="en-US" sz="1600">
                          <a:effectLst/>
                          <a:latin typeface="Times New Roman" panose="02020603050405020304" pitchFamily="18" charset="0"/>
                          <a:cs typeface="Times New Roman" panose="02020603050405020304" pitchFamily="18" charset="0"/>
                        </a:rPr>
                        <a:t>1Ø16/200mm</a:t>
                      </a:r>
                      <a:endParaRPr lang="en-US" sz="16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600"/>
                        </a:spcAft>
                      </a:pPr>
                      <a:r>
                        <a:rPr lang="en-US" sz="1600">
                          <a:effectLst/>
                          <a:latin typeface="Times New Roman" panose="02020603050405020304" pitchFamily="18" charset="0"/>
                          <a:cs typeface="Times New Roman" panose="02020603050405020304" pitchFamily="18" charset="0"/>
                        </a:rPr>
                        <a:t>1Ø12/200mm</a:t>
                      </a:r>
                      <a:endParaRPr lang="en-US" sz="16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r>
              <a:tr h="256055">
                <a:tc>
                  <a:txBody>
                    <a:bodyPr/>
                    <a:lstStyle/>
                    <a:p>
                      <a:pPr marL="0" marR="0" algn="ctr">
                        <a:spcBef>
                          <a:spcPts val="0"/>
                        </a:spcBef>
                        <a:spcAft>
                          <a:spcPts val="600"/>
                        </a:spcAft>
                      </a:pPr>
                      <a:r>
                        <a:rPr lang="en-US" sz="1600">
                          <a:effectLst/>
                          <a:latin typeface="Times New Roman" panose="02020603050405020304" pitchFamily="18" charset="0"/>
                          <a:cs typeface="Times New Roman" panose="02020603050405020304" pitchFamily="18" charset="0"/>
                        </a:rPr>
                        <a:t>W11</a:t>
                      </a:r>
                      <a:endParaRPr lang="en-US" sz="16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600"/>
                        </a:spcAft>
                      </a:pPr>
                      <a:r>
                        <a:rPr lang="en-US" sz="1600">
                          <a:effectLst/>
                          <a:latin typeface="Times New Roman" panose="02020603050405020304" pitchFamily="18" charset="0"/>
                          <a:cs typeface="Times New Roman" panose="02020603050405020304" pitchFamily="18" charset="0"/>
                        </a:rPr>
                        <a:t>Internal</a:t>
                      </a:r>
                      <a:endParaRPr lang="en-US" sz="16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600"/>
                        </a:spcAft>
                      </a:pPr>
                      <a:r>
                        <a:rPr lang="en-US" sz="1600">
                          <a:effectLst/>
                          <a:latin typeface="Times New Roman" panose="02020603050405020304" pitchFamily="18" charset="0"/>
                          <a:cs typeface="Times New Roman" panose="02020603050405020304" pitchFamily="18" charset="0"/>
                        </a:rPr>
                        <a:t>300mm</a:t>
                      </a:r>
                      <a:endParaRPr lang="en-US" sz="16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600"/>
                        </a:spcAft>
                      </a:pPr>
                      <a:r>
                        <a:rPr lang="en-US" sz="1600">
                          <a:effectLst/>
                          <a:latin typeface="Times New Roman" panose="02020603050405020304" pitchFamily="18" charset="0"/>
                          <a:cs typeface="Times New Roman" panose="02020603050405020304" pitchFamily="18" charset="0"/>
                        </a:rPr>
                        <a:t>1Ø25/200mm</a:t>
                      </a:r>
                      <a:endParaRPr lang="en-US" sz="16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600"/>
                        </a:spcAft>
                      </a:pPr>
                      <a:r>
                        <a:rPr lang="en-US" sz="1600">
                          <a:effectLst/>
                          <a:latin typeface="Times New Roman" panose="02020603050405020304" pitchFamily="18" charset="0"/>
                          <a:cs typeface="Times New Roman" panose="02020603050405020304" pitchFamily="18" charset="0"/>
                        </a:rPr>
                        <a:t>1Ø12/200mm</a:t>
                      </a:r>
                      <a:endParaRPr lang="en-US" sz="16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r>
              <a:tr h="256055">
                <a:tc>
                  <a:txBody>
                    <a:bodyPr/>
                    <a:lstStyle/>
                    <a:p>
                      <a:pPr marL="0" marR="0" algn="ctr">
                        <a:spcBef>
                          <a:spcPts val="0"/>
                        </a:spcBef>
                        <a:spcAft>
                          <a:spcPts val="600"/>
                        </a:spcAft>
                      </a:pPr>
                      <a:r>
                        <a:rPr lang="en-US" sz="1600">
                          <a:effectLst/>
                          <a:latin typeface="Times New Roman" panose="02020603050405020304" pitchFamily="18" charset="0"/>
                          <a:cs typeface="Times New Roman" panose="02020603050405020304" pitchFamily="18" charset="0"/>
                        </a:rPr>
                        <a:t>W12</a:t>
                      </a:r>
                      <a:endParaRPr lang="en-US" sz="16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600"/>
                        </a:spcAft>
                      </a:pPr>
                      <a:r>
                        <a:rPr lang="en-US" sz="1600">
                          <a:effectLst/>
                          <a:latin typeface="Times New Roman" panose="02020603050405020304" pitchFamily="18" charset="0"/>
                          <a:cs typeface="Times New Roman" panose="02020603050405020304" pitchFamily="18" charset="0"/>
                        </a:rPr>
                        <a:t>Internal</a:t>
                      </a:r>
                      <a:endParaRPr lang="en-US" sz="16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600"/>
                        </a:spcAft>
                      </a:pPr>
                      <a:r>
                        <a:rPr lang="en-US" sz="1600">
                          <a:effectLst/>
                          <a:latin typeface="Times New Roman" panose="02020603050405020304" pitchFamily="18" charset="0"/>
                          <a:cs typeface="Times New Roman" panose="02020603050405020304" pitchFamily="18" charset="0"/>
                        </a:rPr>
                        <a:t>300mm</a:t>
                      </a:r>
                      <a:endParaRPr lang="en-US" sz="16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600"/>
                        </a:spcAft>
                      </a:pPr>
                      <a:r>
                        <a:rPr lang="en-US" sz="1600">
                          <a:effectLst/>
                          <a:latin typeface="Times New Roman" panose="02020603050405020304" pitchFamily="18" charset="0"/>
                          <a:cs typeface="Times New Roman" panose="02020603050405020304" pitchFamily="18" charset="0"/>
                        </a:rPr>
                        <a:t>1Ø16/200mm</a:t>
                      </a:r>
                      <a:endParaRPr lang="en-US" sz="16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600"/>
                        </a:spcAft>
                      </a:pPr>
                      <a:r>
                        <a:rPr lang="en-US" sz="1600" dirty="0">
                          <a:effectLst/>
                          <a:latin typeface="Times New Roman" panose="02020603050405020304" pitchFamily="18" charset="0"/>
                          <a:cs typeface="Times New Roman" panose="02020603050405020304" pitchFamily="18" charset="0"/>
                        </a:rPr>
                        <a:t>1Ø12/250mm</a:t>
                      </a:r>
                      <a:endPar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r>
            </a:tbl>
          </a:graphicData>
        </a:graphic>
      </p:graphicFrame>
    </p:spTree>
    <p:extLst>
      <p:ext uri="{BB962C8B-B14F-4D97-AF65-F5344CB8AC3E}">
        <p14:creationId xmlns:p14="http://schemas.microsoft.com/office/powerpoint/2010/main" val="46253787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326265"/>
            <a:ext cx="8596668" cy="523741"/>
          </a:xfrm>
        </p:spPr>
        <p:txBody>
          <a:bodyPr/>
          <a:lstStyle/>
          <a:p>
            <a:r>
              <a:rPr lang="en-US" sz="2400" b="1" dirty="0" smtClean="0">
                <a:solidFill>
                  <a:schemeClr val="tx1"/>
                </a:solidFill>
                <a:latin typeface="Times New Roman" panose="02020603050405020304" pitchFamily="18" charset="0"/>
                <a:cs typeface="Times New Roman" panose="02020603050405020304" pitchFamily="18" charset="0"/>
              </a:rPr>
              <a:t>4. Design of Shear Walls.</a:t>
            </a: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idx="1"/>
          </p:nvPr>
        </p:nvSpPr>
        <p:spPr>
          <a:xfrm>
            <a:off x="677334" y="850006"/>
            <a:ext cx="8596668" cy="4908021"/>
          </a:xfrm>
        </p:spPr>
        <p:txBody>
          <a:bodyPr>
            <a:noAutofit/>
          </a:bodyPr>
          <a:lstStyle/>
          <a:p>
            <a:pPr marL="0" indent="0">
              <a:buClr>
                <a:schemeClr val="tx1"/>
              </a:buClr>
              <a:buSzPct val="100000"/>
              <a:buNone/>
            </a:pPr>
            <a:r>
              <a:rPr lang="en-US" b="1" dirty="0" smtClean="0">
                <a:solidFill>
                  <a:schemeClr val="tx1"/>
                </a:solidFill>
                <a:latin typeface="Times New Roman" panose="02020603050405020304" pitchFamily="18" charset="0"/>
                <a:cs typeface="Times New Roman" panose="02020603050405020304" pitchFamily="18" charset="0"/>
              </a:rPr>
              <a:t>- Design</a:t>
            </a:r>
            <a:r>
              <a:rPr lang="en-US" b="1" dirty="0">
                <a:solidFill>
                  <a:schemeClr val="tx1"/>
                </a:solidFill>
                <a:latin typeface="Times New Roman" panose="02020603050405020304" pitchFamily="18" charset="0"/>
                <a:cs typeface="Times New Roman" panose="02020603050405020304" pitchFamily="18" charset="0"/>
              </a:rPr>
              <a:t>.</a:t>
            </a:r>
          </a:p>
          <a:p>
            <a:pPr marL="0" indent="0">
              <a:buClr>
                <a:schemeClr val="tx1"/>
              </a:buClr>
              <a:buSzPct val="100000"/>
              <a:buNone/>
            </a:pPr>
            <a:r>
              <a:rPr lang="en-US" sz="1600" dirty="0">
                <a:solidFill>
                  <a:schemeClr val="tx1"/>
                </a:solidFill>
                <a:latin typeface="Times New Roman" panose="02020603050405020304" pitchFamily="18" charset="0"/>
                <a:cs typeface="Times New Roman" panose="02020603050405020304" pitchFamily="18" charset="0"/>
              </a:rPr>
              <a:t>The following table summarizes the spandrels’ thicknesses and their top and bottom flexural reinforcement as well as their </a:t>
            </a:r>
            <a:r>
              <a:rPr lang="en-US" sz="1600" dirty="0" smtClean="0">
                <a:solidFill>
                  <a:schemeClr val="tx1"/>
                </a:solidFill>
                <a:latin typeface="Times New Roman" panose="02020603050405020304" pitchFamily="18" charset="0"/>
                <a:cs typeface="Times New Roman" panose="02020603050405020304" pitchFamily="18" charset="0"/>
              </a:rPr>
              <a:t>shear </a:t>
            </a:r>
            <a:r>
              <a:rPr lang="en-US" sz="1600" dirty="0">
                <a:solidFill>
                  <a:schemeClr val="tx1"/>
                </a:solidFill>
                <a:latin typeface="Times New Roman" panose="02020603050405020304" pitchFamily="18" charset="0"/>
                <a:cs typeface="Times New Roman" panose="02020603050405020304" pitchFamily="18" charset="0"/>
              </a:rPr>
              <a:t>reinforcement</a:t>
            </a:r>
            <a:r>
              <a:rPr lang="en-US" sz="1600" dirty="0" smtClean="0">
                <a:solidFill>
                  <a:schemeClr val="tx1"/>
                </a:solidFill>
                <a:latin typeface="Times New Roman" panose="02020603050405020304" pitchFamily="18" charset="0"/>
                <a:cs typeface="Times New Roman" panose="02020603050405020304" pitchFamily="18" charset="0"/>
              </a:rPr>
              <a:t>.</a:t>
            </a:r>
          </a:p>
          <a:p>
            <a:pPr marL="0" indent="0">
              <a:buClr>
                <a:schemeClr val="tx1"/>
              </a:buClr>
              <a:buSzPct val="100000"/>
              <a:buNone/>
            </a:pPr>
            <a:endParaRPr lang="en-US" sz="1600" dirty="0" smtClean="0">
              <a:solidFill>
                <a:schemeClr val="tx1"/>
              </a:solidFill>
              <a:latin typeface="Times New Roman" panose="02020603050405020304" pitchFamily="18" charset="0"/>
              <a:cs typeface="Times New Roman" panose="02020603050405020304" pitchFamily="18" charset="0"/>
            </a:endParaRPr>
          </a:p>
          <a:p>
            <a:pPr marL="0" indent="0">
              <a:buClr>
                <a:schemeClr val="tx1"/>
              </a:buClr>
              <a:buSzPct val="100000"/>
              <a:buNone/>
            </a:pPr>
            <a:endParaRPr lang="en-US" sz="1600" dirty="0">
              <a:solidFill>
                <a:schemeClr val="tx1"/>
              </a:solidFill>
              <a:latin typeface="Times New Roman" panose="02020603050405020304" pitchFamily="18" charset="0"/>
              <a:cs typeface="Times New Roman" panose="02020603050405020304" pitchFamily="18" charset="0"/>
            </a:endParaRPr>
          </a:p>
          <a:p>
            <a:pPr marL="0" indent="0">
              <a:buClr>
                <a:schemeClr val="tx1"/>
              </a:buClr>
              <a:buSzPct val="100000"/>
              <a:buNone/>
            </a:pPr>
            <a:endParaRPr lang="en-US" sz="1600" dirty="0" smtClean="0">
              <a:solidFill>
                <a:schemeClr val="tx1"/>
              </a:solidFill>
              <a:latin typeface="Times New Roman" panose="02020603050405020304" pitchFamily="18" charset="0"/>
              <a:cs typeface="Times New Roman" panose="02020603050405020304" pitchFamily="18" charset="0"/>
            </a:endParaRPr>
          </a:p>
          <a:p>
            <a:pPr marL="0" indent="0">
              <a:buClr>
                <a:schemeClr val="tx1"/>
              </a:buClr>
              <a:buSzPct val="100000"/>
              <a:buNone/>
            </a:pPr>
            <a:endParaRPr lang="en-US" sz="1600" dirty="0">
              <a:solidFill>
                <a:schemeClr val="tx1"/>
              </a:solidFill>
              <a:latin typeface="Times New Roman" panose="02020603050405020304" pitchFamily="18" charset="0"/>
              <a:cs typeface="Times New Roman" panose="02020603050405020304" pitchFamily="18" charset="0"/>
            </a:endParaRPr>
          </a:p>
          <a:p>
            <a:pPr marL="0" indent="0">
              <a:buClr>
                <a:schemeClr val="tx1"/>
              </a:buClr>
              <a:buSzPct val="100000"/>
              <a:buNone/>
            </a:pPr>
            <a:endParaRPr lang="en-US" sz="1600" dirty="0" smtClean="0">
              <a:solidFill>
                <a:schemeClr val="tx1"/>
              </a:solidFill>
              <a:latin typeface="Times New Roman" panose="02020603050405020304" pitchFamily="18" charset="0"/>
              <a:cs typeface="Times New Roman" panose="02020603050405020304" pitchFamily="18" charset="0"/>
            </a:endParaRPr>
          </a:p>
          <a:p>
            <a:pPr marL="0" indent="0">
              <a:buClr>
                <a:schemeClr val="tx1"/>
              </a:buClr>
              <a:buSzPct val="100000"/>
              <a:buNone/>
            </a:pPr>
            <a:endParaRPr lang="en-US" sz="1600" dirty="0">
              <a:solidFill>
                <a:schemeClr val="tx1"/>
              </a:solidFill>
              <a:latin typeface="Times New Roman" panose="02020603050405020304" pitchFamily="18" charset="0"/>
              <a:cs typeface="Times New Roman" panose="02020603050405020304" pitchFamily="18" charset="0"/>
            </a:endParaRPr>
          </a:p>
          <a:p>
            <a:pPr marL="0" indent="0">
              <a:buClr>
                <a:schemeClr val="tx1"/>
              </a:buClr>
              <a:buSzPct val="100000"/>
              <a:buNone/>
            </a:pPr>
            <a:endParaRPr lang="en-US" sz="1600" dirty="0" smtClean="0">
              <a:solidFill>
                <a:schemeClr val="tx1"/>
              </a:solidFill>
              <a:latin typeface="Times New Roman" panose="02020603050405020304" pitchFamily="18" charset="0"/>
              <a:cs typeface="Times New Roman" panose="02020603050405020304" pitchFamily="18" charset="0"/>
            </a:endParaRPr>
          </a:p>
          <a:p>
            <a:pPr marL="0" indent="0">
              <a:buClr>
                <a:schemeClr val="tx1"/>
              </a:buClr>
              <a:buSzPct val="100000"/>
              <a:buNone/>
            </a:pPr>
            <a:endParaRPr lang="en-US" sz="1600" dirty="0">
              <a:solidFill>
                <a:schemeClr val="tx1"/>
              </a:solidFill>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a:xfrm>
            <a:off x="10895981" y="6132684"/>
            <a:ext cx="683339" cy="365125"/>
          </a:xfrm>
        </p:spPr>
        <p:txBody>
          <a:bodyPr/>
          <a:lstStyle/>
          <a:p>
            <a:fld id="{D57F1E4F-1CFF-5643-939E-217C01CDF565}" type="slidenum">
              <a:rPr lang="en-US" sz="2800" smtClean="0">
                <a:solidFill>
                  <a:schemeClr val="tx1"/>
                </a:solidFill>
                <a:latin typeface="Times New Roman" panose="02020603050405020304" pitchFamily="18" charset="0"/>
                <a:cs typeface="Times New Roman" panose="02020603050405020304" pitchFamily="18" charset="0"/>
              </a:rPr>
              <a:pPr/>
              <a:t>43</a:t>
            </a:fld>
            <a:endParaRPr lang="en-US" dirty="0">
              <a:solidFill>
                <a:schemeClr val="tx1"/>
              </a:solidFill>
              <a:latin typeface="Times New Roman" panose="02020603050405020304" pitchFamily="18" charset="0"/>
              <a:cs typeface="Times New Roman" panose="02020603050405020304" pitchFamily="18" charset="0"/>
            </a:endParaRPr>
          </a:p>
        </p:txBody>
      </p:sp>
      <p:graphicFrame>
        <p:nvGraphicFramePr>
          <p:cNvPr id="5" name="Table 4"/>
          <p:cNvGraphicFramePr>
            <a:graphicFrameLocks noGrp="1"/>
          </p:cNvGraphicFramePr>
          <p:nvPr>
            <p:extLst>
              <p:ext uri="{D42A27DB-BD31-4B8C-83A1-F6EECF244321}">
                <p14:modId xmlns:p14="http://schemas.microsoft.com/office/powerpoint/2010/main" val="777985813"/>
              </p:ext>
            </p:extLst>
          </p:nvPr>
        </p:nvGraphicFramePr>
        <p:xfrm>
          <a:off x="676981" y="1894458"/>
          <a:ext cx="8596668" cy="2256967"/>
        </p:xfrm>
        <a:graphic>
          <a:graphicData uri="http://schemas.openxmlformats.org/drawingml/2006/table">
            <a:tbl>
              <a:tblPr firstRow="1" firstCol="1" bandRow="1">
                <a:tableStyleId>{5C22544A-7EE6-4342-B048-85BDC9FD1C3A}</a:tableStyleId>
              </a:tblPr>
              <a:tblGrid>
                <a:gridCol w="1259487"/>
                <a:gridCol w="1286284"/>
                <a:gridCol w="1205892"/>
                <a:gridCol w="1125499"/>
                <a:gridCol w="1259487"/>
                <a:gridCol w="794995"/>
                <a:gridCol w="832512"/>
                <a:gridCol w="832512"/>
              </a:tblGrid>
              <a:tr h="229329">
                <a:tc rowSpan="3">
                  <a:txBody>
                    <a:bodyPr/>
                    <a:lstStyle/>
                    <a:p>
                      <a:pPr marL="0" marR="0" algn="ctr">
                        <a:spcBef>
                          <a:spcPts val="0"/>
                        </a:spcBef>
                        <a:spcAft>
                          <a:spcPts val="600"/>
                        </a:spcAft>
                      </a:pPr>
                      <a:r>
                        <a:rPr lang="en-US" sz="1400" dirty="0">
                          <a:effectLst/>
                          <a:latin typeface="Times New Roman" panose="02020603050405020304" pitchFamily="18" charset="0"/>
                          <a:cs typeface="Times New Roman" panose="02020603050405020304" pitchFamily="18" charset="0"/>
                        </a:rPr>
                        <a:t>Wall</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rowSpan="3">
                  <a:txBody>
                    <a:bodyPr/>
                    <a:lstStyle/>
                    <a:p>
                      <a:pPr marL="0" marR="0" algn="ctr">
                        <a:spcBef>
                          <a:spcPts val="0"/>
                        </a:spcBef>
                        <a:spcAft>
                          <a:spcPts val="600"/>
                        </a:spcAft>
                      </a:pPr>
                      <a:r>
                        <a:rPr lang="en-US" sz="1400" dirty="0">
                          <a:effectLst/>
                          <a:latin typeface="Times New Roman" panose="02020603050405020304" pitchFamily="18" charset="0"/>
                          <a:cs typeface="Times New Roman" panose="02020603050405020304" pitchFamily="18" charset="0"/>
                        </a:rPr>
                        <a:t>Thickness</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gridSpan="2">
                  <a:txBody>
                    <a:bodyPr/>
                    <a:lstStyle/>
                    <a:p>
                      <a:pPr marL="0" marR="0" algn="ctr">
                        <a:spcBef>
                          <a:spcPts val="0"/>
                        </a:spcBef>
                        <a:spcAft>
                          <a:spcPts val="600"/>
                        </a:spcAft>
                      </a:pPr>
                      <a:r>
                        <a:rPr lang="en-US" sz="1400">
                          <a:effectLst/>
                          <a:latin typeface="Times New Roman" panose="02020603050405020304" pitchFamily="18" charset="0"/>
                          <a:cs typeface="Times New Roman" panose="02020603050405020304" pitchFamily="18" charset="0"/>
                        </a:rPr>
                        <a:t>Location (GL+d)*</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hMerge="1">
                  <a:txBody>
                    <a:bodyPr/>
                    <a:lstStyle/>
                    <a:p>
                      <a:endParaRPr lang="en-US"/>
                    </a:p>
                  </a:txBody>
                  <a:tcPr/>
                </a:tc>
                <a:tc gridSpan="4">
                  <a:txBody>
                    <a:bodyPr/>
                    <a:lstStyle/>
                    <a:p>
                      <a:pPr marL="0" marR="0" algn="ctr">
                        <a:spcBef>
                          <a:spcPts val="0"/>
                        </a:spcBef>
                        <a:spcAft>
                          <a:spcPts val="600"/>
                        </a:spcAft>
                      </a:pPr>
                      <a:r>
                        <a:rPr lang="en-US" sz="1400" dirty="0">
                          <a:effectLst/>
                          <a:latin typeface="Times New Roman" panose="02020603050405020304" pitchFamily="18" charset="0"/>
                          <a:cs typeface="Times New Roman" panose="02020603050405020304" pitchFamily="18" charset="0"/>
                        </a:rPr>
                        <a:t>Flexural Reinforcement</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r>
              <a:tr h="407093">
                <a:tc vMerge="1">
                  <a:txBody>
                    <a:bodyPr/>
                    <a:lstStyle/>
                    <a:p>
                      <a:endParaRPr lang="en-US"/>
                    </a:p>
                  </a:txBody>
                  <a:tcPr/>
                </a:tc>
                <a:tc vMerge="1">
                  <a:txBody>
                    <a:bodyPr/>
                    <a:lstStyle/>
                    <a:p>
                      <a:endParaRPr lang="en-US"/>
                    </a:p>
                  </a:txBody>
                  <a:tcPr/>
                </a:tc>
                <a:tc rowSpan="2">
                  <a:txBody>
                    <a:bodyPr/>
                    <a:lstStyle/>
                    <a:p>
                      <a:pPr marL="0" marR="0" algn="ctr">
                        <a:spcBef>
                          <a:spcPts val="0"/>
                        </a:spcBef>
                        <a:spcAft>
                          <a:spcPts val="600"/>
                        </a:spcAft>
                      </a:pPr>
                      <a:r>
                        <a:rPr lang="en-US" sz="1400" dirty="0">
                          <a:effectLst/>
                          <a:latin typeface="Times New Roman" panose="02020603050405020304" pitchFamily="18" charset="0"/>
                          <a:cs typeface="Times New Roman" panose="02020603050405020304" pitchFamily="18" charset="0"/>
                        </a:rPr>
                        <a:t>Left</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rowSpan="2">
                  <a:txBody>
                    <a:bodyPr/>
                    <a:lstStyle/>
                    <a:p>
                      <a:pPr marL="0" marR="0" algn="ctr">
                        <a:spcBef>
                          <a:spcPts val="0"/>
                        </a:spcBef>
                        <a:spcAft>
                          <a:spcPts val="600"/>
                        </a:spcAft>
                      </a:pPr>
                      <a:r>
                        <a:rPr lang="en-US" sz="1400" dirty="0">
                          <a:effectLst/>
                          <a:latin typeface="Times New Roman" panose="02020603050405020304" pitchFamily="18" charset="0"/>
                          <a:cs typeface="Times New Roman" panose="02020603050405020304" pitchFamily="18" charset="0"/>
                        </a:rPr>
                        <a:t>Right</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gridSpan="2">
                  <a:txBody>
                    <a:bodyPr/>
                    <a:lstStyle/>
                    <a:p>
                      <a:pPr marL="0" marR="0" algn="ctr">
                        <a:spcBef>
                          <a:spcPts val="0"/>
                        </a:spcBef>
                        <a:spcAft>
                          <a:spcPts val="600"/>
                        </a:spcAft>
                      </a:pPr>
                      <a:r>
                        <a:rPr lang="en-US" sz="1400" dirty="0">
                          <a:effectLst/>
                          <a:latin typeface="Times New Roman" panose="02020603050405020304" pitchFamily="18" charset="0"/>
                          <a:cs typeface="Times New Roman" panose="02020603050405020304" pitchFamily="18" charset="0"/>
                        </a:rPr>
                        <a:t>Top</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hMerge="1">
                  <a:txBody>
                    <a:bodyPr/>
                    <a:lstStyle/>
                    <a:p>
                      <a:endParaRPr lang="en-US"/>
                    </a:p>
                  </a:txBody>
                  <a:tcPr/>
                </a:tc>
                <a:tc gridSpan="2">
                  <a:txBody>
                    <a:bodyPr/>
                    <a:lstStyle/>
                    <a:p>
                      <a:pPr marL="0" marR="0" algn="ctr">
                        <a:spcBef>
                          <a:spcPts val="0"/>
                        </a:spcBef>
                        <a:spcAft>
                          <a:spcPts val="600"/>
                        </a:spcAft>
                      </a:pPr>
                      <a:r>
                        <a:rPr lang="en-US" sz="1400" dirty="0">
                          <a:effectLst/>
                          <a:latin typeface="Times New Roman" panose="02020603050405020304" pitchFamily="18" charset="0"/>
                          <a:cs typeface="Times New Roman" panose="02020603050405020304" pitchFamily="18" charset="0"/>
                        </a:rPr>
                        <a:t>Bottom</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hMerge="1">
                  <a:txBody>
                    <a:bodyPr/>
                    <a:lstStyle/>
                    <a:p>
                      <a:endParaRPr lang="en-US"/>
                    </a:p>
                  </a:txBody>
                  <a:tcPr/>
                </a:tc>
              </a:tr>
              <a:tr h="457301">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0" marR="0" algn="ctr">
                        <a:spcBef>
                          <a:spcPts val="0"/>
                        </a:spcBef>
                        <a:spcAft>
                          <a:spcPts val="600"/>
                        </a:spcAft>
                      </a:pPr>
                      <a:r>
                        <a:rPr lang="en-US" sz="1400" dirty="0">
                          <a:effectLst/>
                          <a:latin typeface="Times New Roman" panose="02020603050405020304" pitchFamily="18" charset="0"/>
                          <a:cs typeface="Times New Roman" panose="02020603050405020304" pitchFamily="18" charset="0"/>
                        </a:rPr>
                        <a:t>Left</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600"/>
                        </a:spcAft>
                      </a:pPr>
                      <a:r>
                        <a:rPr lang="en-US" sz="1400" dirty="0">
                          <a:effectLst/>
                          <a:latin typeface="Times New Roman" panose="02020603050405020304" pitchFamily="18" charset="0"/>
                          <a:cs typeface="Times New Roman" panose="02020603050405020304" pitchFamily="18" charset="0"/>
                        </a:rPr>
                        <a:t>Right</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600"/>
                        </a:spcAft>
                      </a:pPr>
                      <a:r>
                        <a:rPr lang="en-US" sz="1400" dirty="0">
                          <a:effectLst/>
                          <a:latin typeface="Times New Roman" panose="02020603050405020304" pitchFamily="18" charset="0"/>
                          <a:cs typeface="Times New Roman" panose="02020603050405020304" pitchFamily="18" charset="0"/>
                        </a:rPr>
                        <a:t>Left</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600"/>
                        </a:spcAft>
                      </a:pPr>
                      <a:r>
                        <a:rPr lang="en-US" sz="1400" dirty="0">
                          <a:effectLst/>
                          <a:latin typeface="Times New Roman" panose="02020603050405020304" pitchFamily="18" charset="0"/>
                          <a:cs typeface="Times New Roman" panose="02020603050405020304" pitchFamily="18" charset="0"/>
                        </a:rPr>
                        <a:t>Right</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r>
              <a:tr h="195405">
                <a:tc>
                  <a:txBody>
                    <a:bodyPr/>
                    <a:lstStyle/>
                    <a:p>
                      <a:pPr marL="0" marR="0" algn="ctr">
                        <a:spcBef>
                          <a:spcPts val="0"/>
                        </a:spcBef>
                        <a:spcAft>
                          <a:spcPts val="600"/>
                        </a:spcAft>
                      </a:pPr>
                      <a:r>
                        <a:rPr lang="en-US" sz="1400">
                          <a:effectLst/>
                          <a:latin typeface="Times New Roman" panose="02020603050405020304" pitchFamily="18" charset="0"/>
                          <a:cs typeface="Times New Roman" panose="02020603050405020304" pitchFamily="18" charset="0"/>
                        </a:rPr>
                        <a:t>S1</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600"/>
                        </a:spcAft>
                      </a:pPr>
                      <a:r>
                        <a:rPr lang="en-US" sz="1400">
                          <a:effectLst/>
                          <a:latin typeface="Times New Roman" panose="02020603050405020304" pitchFamily="18" charset="0"/>
                          <a:cs typeface="Times New Roman" panose="02020603050405020304" pitchFamily="18" charset="0"/>
                        </a:rPr>
                        <a:t>500mm</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600"/>
                        </a:spcAft>
                      </a:pPr>
                      <a:r>
                        <a:rPr lang="en-US" sz="1400" dirty="0">
                          <a:effectLst/>
                          <a:latin typeface="Times New Roman" panose="02020603050405020304" pitchFamily="18" charset="0"/>
                          <a:cs typeface="Times New Roman" panose="02020603050405020304" pitchFamily="18" charset="0"/>
                        </a:rPr>
                        <a:t>10</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600"/>
                        </a:spcAft>
                      </a:pPr>
                      <a:r>
                        <a:rPr lang="en-US" sz="1400">
                          <a:effectLst/>
                          <a:latin typeface="Times New Roman" panose="02020603050405020304" pitchFamily="18" charset="0"/>
                          <a:cs typeface="Times New Roman" panose="02020603050405020304" pitchFamily="18" charset="0"/>
                        </a:rPr>
                        <a:t>1</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600"/>
                        </a:spcAft>
                      </a:pPr>
                      <a:r>
                        <a:rPr lang="en-US" sz="1400">
                          <a:effectLst/>
                          <a:latin typeface="Times New Roman" panose="02020603050405020304" pitchFamily="18" charset="0"/>
                          <a:cs typeface="Times New Roman" panose="02020603050405020304" pitchFamily="18" charset="0"/>
                        </a:rPr>
                        <a:t>7Ø25</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600"/>
                        </a:spcAft>
                      </a:pPr>
                      <a:r>
                        <a:rPr lang="en-US" sz="1400">
                          <a:effectLst/>
                          <a:latin typeface="Times New Roman" panose="02020603050405020304" pitchFamily="18" charset="0"/>
                          <a:cs typeface="Times New Roman" panose="02020603050405020304" pitchFamily="18" charset="0"/>
                        </a:rPr>
                        <a:t>7Ø25</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600"/>
                        </a:spcAft>
                      </a:pPr>
                      <a:r>
                        <a:rPr lang="en-US" sz="1400" dirty="0">
                          <a:effectLst/>
                          <a:latin typeface="Times New Roman" panose="02020603050405020304" pitchFamily="18" charset="0"/>
                          <a:cs typeface="Times New Roman" panose="02020603050405020304" pitchFamily="18" charset="0"/>
                        </a:rPr>
                        <a:t>6Ø16</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600"/>
                        </a:spcAft>
                      </a:pPr>
                      <a:r>
                        <a:rPr lang="en-US" sz="1400" dirty="0">
                          <a:effectLst/>
                          <a:latin typeface="Times New Roman" panose="02020603050405020304" pitchFamily="18" charset="0"/>
                          <a:cs typeface="Times New Roman" panose="02020603050405020304" pitchFamily="18" charset="0"/>
                        </a:rPr>
                        <a:t>6Ø16</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r>
              <a:tr h="237471">
                <a:tc>
                  <a:txBody>
                    <a:bodyPr/>
                    <a:lstStyle/>
                    <a:p>
                      <a:pPr marL="0" marR="0" algn="ctr">
                        <a:spcBef>
                          <a:spcPts val="0"/>
                        </a:spcBef>
                        <a:spcAft>
                          <a:spcPts val="600"/>
                        </a:spcAft>
                      </a:pPr>
                      <a:r>
                        <a:rPr lang="en-US" sz="1400">
                          <a:effectLst/>
                          <a:latin typeface="Times New Roman" panose="02020603050405020304" pitchFamily="18" charset="0"/>
                          <a:cs typeface="Times New Roman" panose="02020603050405020304" pitchFamily="18" charset="0"/>
                        </a:rPr>
                        <a:t>S2</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600"/>
                        </a:spcAft>
                      </a:pPr>
                      <a:r>
                        <a:rPr lang="en-US" sz="1400">
                          <a:effectLst/>
                          <a:latin typeface="Times New Roman" panose="02020603050405020304" pitchFamily="18" charset="0"/>
                          <a:cs typeface="Times New Roman" panose="02020603050405020304" pitchFamily="18" charset="0"/>
                        </a:rPr>
                        <a:t>400mm</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600"/>
                        </a:spcAft>
                      </a:pPr>
                      <a:r>
                        <a:rPr lang="en-US" sz="1400" dirty="0">
                          <a:effectLst/>
                          <a:latin typeface="Times New Roman" panose="02020603050405020304" pitchFamily="18" charset="0"/>
                          <a:cs typeface="Times New Roman" panose="02020603050405020304" pitchFamily="18" charset="0"/>
                        </a:rPr>
                        <a:t>G +1.6m</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600"/>
                        </a:spcAft>
                      </a:pPr>
                      <a:r>
                        <a:rPr lang="en-US" sz="1400">
                          <a:effectLst/>
                          <a:latin typeface="Times New Roman" panose="02020603050405020304" pitchFamily="18" charset="0"/>
                          <a:cs typeface="Times New Roman" panose="02020603050405020304" pitchFamily="18" charset="0"/>
                        </a:rPr>
                        <a:t>H</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600"/>
                        </a:spcAft>
                      </a:pPr>
                      <a:r>
                        <a:rPr lang="en-US" sz="1400">
                          <a:effectLst/>
                          <a:latin typeface="Times New Roman" panose="02020603050405020304" pitchFamily="18" charset="0"/>
                          <a:cs typeface="Times New Roman" panose="02020603050405020304" pitchFamily="18" charset="0"/>
                        </a:rPr>
                        <a:t>4Ø25</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600"/>
                        </a:spcAft>
                      </a:pPr>
                      <a:r>
                        <a:rPr lang="en-US" sz="1400">
                          <a:effectLst/>
                          <a:latin typeface="Times New Roman" panose="02020603050405020304" pitchFamily="18" charset="0"/>
                          <a:cs typeface="Times New Roman" panose="02020603050405020304" pitchFamily="18" charset="0"/>
                        </a:rPr>
                        <a:t>4Ø25</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600"/>
                        </a:spcAft>
                      </a:pPr>
                      <a:r>
                        <a:rPr lang="en-US" sz="1400" dirty="0">
                          <a:effectLst/>
                          <a:latin typeface="Times New Roman" panose="02020603050405020304" pitchFamily="18" charset="0"/>
                          <a:cs typeface="Times New Roman" panose="02020603050405020304" pitchFamily="18" charset="0"/>
                        </a:rPr>
                        <a:t>4Ø25</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600"/>
                        </a:spcAft>
                      </a:pPr>
                      <a:r>
                        <a:rPr lang="en-US" sz="1400" dirty="0">
                          <a:effectLst/>
                          <a:latin typeface="Times New Roman" panose="02020603050405020304" pitchFamily="18" charset="0"/>
                          <a:cs typeface="Times New Roman" panose="02020603050405020304" pitchFamily="18" charset="0"/>
                        </a:rPr>
                        <a:t>4Ø25</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r>
              <a:tr h="237471">
                <a:tc>
                  <a:txBody>
                    <a:bodyPr/>
                    <a:lstStyle/>
                    <a:p>
                      <a:pPr marL="0" marR="0" algn="ctr">
                        <a:spcBef>
                          <a:spcPts val="0"/>
                        </a:spcBef>
                        <a:spcAft>
                          <a:spcPts val="600"/>
                        </a:spcAft>
                      </a:pPr>
                      <a:r>
                        <a:rPr lang="en-US" sz="1400">
                          <a:effectLst/>
                          <a:latin typeface="Times New Roman" panose="02020603050405020304" pitchFamily="18" charset="0"/>
                          <a:cs typeface="Times New Roman" panose="02020603050405020304" pitchFamily="18" charset="0"/>
                        </a:rPr>
                        <a:t>S3</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600"/>
                        </a:spcAft>
                      </a:pPr>
                      <a:r>
                        <a:rPr lang="en-US" sz="1400">
                          <a:effectLst/>
                          <a:latin typeface="Times New Roman" panose="02020603050405020304" pitchFamily="18" charset="0"/>
                          <a:cs typeface="Times New Roman" panose="02020603050405020304" pitchFamily="18" charset="0"/>
                        </a:rPr>
                        <a:t>400mm</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600"/>
                        </a:spcAft>
                      </a:pPr>
                      <a:r>
                        <a:rPr lang="en-US" sz="1400" dirty="0">
                          <a:effectLst/>
                          <a:latin typeface="Times New Roman" panose="02020603050405020304" pitchFamily="18" charset="0"/>
                          <a:cs typeface="Times New Roman" panose="02020603050405020304" pitchFamily="18" charset="0"/>
                        </a:rPr>
                        <a:t>5 + 0.6m</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600"/>
                        </a:spcAft>
                      </a:pPr>
                      <a:r>
                        <a:rPr lang="en-US" sz="1400" dirty="0">
                          <a:effectLst/>
                          <a:latin typeface="Times New Roman" panose="02020603050405020304" pitchFamily="18" charset="0"/>
                          <a:cs typeface="Times New Roman" panose="02020603050405020304" pitchFamily="18" charset="0"/>
                        </a:rPr>
                        <a:t>6 – 0.25m</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600"/>
                        </a:spcAft>
                      </a:pPr>
                      <a:r>
                        <a:rPr lang="en-US" sz="1400">
                          <a:effectLst/>
                          <a:latin typeface="Times New Roman" panose="02020603050405020304" pitchFamily="18" charset="0"/>
                          <a:cs typeface="Times New Roman" panose="02020603050405020304" pitchFamily="18" charset="0"/>
                        </a:rPr>
                        <a:t>4Ø25</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600"/>
                        </a:spcAft>
                      </a:pPr>
                      <a:r>
                        <a:rPr lang="en-US" sz="1400">
                          <a:effectLst/>
                          <a:latin typeface="Times New Roman" panose="02020603050405020304" pitchFamily="18" charset="0"/>
                          <a:cs typeface="Times New Roman" panose="02020603050405020304" pitchFamily="18" charset="0"/>
                        </a:rPr>
                        <a:t>4Ø25</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600"/>
                        </a:spcAft>
                      </a:pPr>
                      <a:r>
                        <a:rPr lang="en-US" sz="1400" dirty="0">
                          <a:effectLst/>
                          <a:latin typeface="Times New Roman" panose="02020603050405020304" pitchFamily="18" charset="0"/>
                          <a:cs typeface="Times New Roman" panose="02020603050405020304" pitchFamily="18" charset="0"/>
                        </a:rPr>
                        <a:t>4Ø25</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600"/>
                        </a:spcAft>
                      </a:pPr>
                      <a:r>
                        <a:rPr lang="en-US" sz="1400" dirty="0">
                          <a:effectLst/>
                          <a:latin typeface="Times New Roman" panose="02020603050405020304" pitchFamily="18" charset="0"/>
                          <a:cs typeface="Times New Roman" panose="02020603050405020304" pitchFamily="18" charset="0"/>
                        </a:rPr>
                        <a:t>4Ø25</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r>
              <a:tr h="237471">
                <a:tc>
                  <a:txBody>
                    <a:bodyPr/>
                    <a:lstStyle/>
                    <a:p>
                      <a:pPr marL="0" marR="0" algn="ctr">
                        <a:spcBef>
                          <a:spcPts val="0"/>
                        </a:spcBef>
                        <a:spcAft>
                          <a:spcPts val="600"/>
                        </a:spcAft>
                      </a:pPr>
                      <a:r>
                        <a:rPr lang="en-US" sz="1400" dirty="0">
                          <a:effectLst/>
                          <a:latin typeface="Times New Roman" panose="02020603050405020304" pitchFamily="18" charset="0"/>
                          <a:cs typeface="Times New Roman" panose="02020603050405020304" pitchFamily="18" charset="0"/>
                        </a:rPr>
                        <a:t> </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600"/>
                        </a:spcAft>
                      </a:pPr>
                      <a:r>
                        <a:rPr lang="en-US" sz="1400">
                          <a:effectLst/>
                          <a:latin typeface="Times New Roman" panose="02020603050405020304" pitchFamily="18" charset="0"/>
                          <a:cs typeface="Times New Roman" panose="02020603050405020304" pitchFamily="18" charset="0"/>
                        </a:rPr>
                        <a:t> </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600"/>
                        </a:spcAft>
                      </a:pPr>
                      <a:r>
                        <a:rPr lang="en-US" sz="1400">
                          <a:effectLst/>
                          <a:latin typeface="Times New Roman" panose="02020603050405020304" pitchFamily="18" charset="0"/>
                          <a:cs typeface="Times New Roman" panose="02020603050405020304" pitchFamily="18" charset="0"/>
                        </a:rPr>
                        <a:t>7 – 0.25m</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600"/>
                        </a:spcAft>
                      </a:pPr>
                      <a:r>
                        <a:rPr lang="en-US" sz="1400">
                          <a:effectLst/>
                          <a:latin typeface="Times New Roman" panose="02020603050405020304" pitchFamily="18" charset="0"/>
                          <a:cs typeface="Times New Roman" panose="02020603050405020304" pitchFamily="18" charset="0"/>
                        </a:rPr>
                        <a:t>7 – 1.62m</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600"/>
                        </a:spcAft>
                      </a:pPr>
                      <a:r>
                        <a:rPr lang="en-US" sz="1400">
                          <a:effectLst/>
                          <a:latin typeface="Times New Roman" panose="02020603050405020304" pitchFamily="18" charset="0"/>
                          <a:cs typeface="Times New Roman" panose="02020603050405020304" pitchFamily="18" charset="0"/>
                        </a:rPr>
                        <a:t> </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600"/>
                        </a:spcAft>
                      </a:pPr>
                      <a:r>
                        <a:rPr lang="en-US" sz="1400">
                          <a:effectLst/>
                          <a:latin typeface="Times New Roman" panose="02020603050405020304" pitchFamily="18" charset="0"/>
                          <a:cs typeface="Times New Roman" panose="02020603050405020304" pitchFamily="18" charset="0"/>
                        </a:rPr>
                        <a:t> </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600"/>
                        </a:spcAft>
                      </a:pPr>
                      <a:r>
                        <a:rPr lang="en-US" sz="1400" dirty="0">
                          <a:effectLst/>
                          <a:latin typeface="Times New Roman" panose="02020603050405020304" pitchFamily="18" charset="0"/>
                          <a:cs typeface="Times New Roman" panose="02020603050405020304" pitchFamily="18" charset="0"/>
                        </a:rPr>
                        <a:t> </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600"/>
                        </a:spcAft>
                      </a:pPr>
                      <a:r>
                        <a:rPr lang="en-US" sz="1400" dirty="0">
                          <a:effectLst/>
                          <a:latin typeface="Times New Roman" panose="02020603050405020304" pitchFamily="18" charset="0"/>
                          <a:cs typeface="Times New Roman" panose="02020603050405020304" pitchFamily="18" charset="0"/>
                        </a:rPr>
                        <a:t> </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r>
              <a:tr h="237471">
                <a:tc>
                  <a:txBody>
                    <a:bodyPr/>
                    <a:lstStyle/>
                    <a:p>
                      <a:pPr marL="0" marR="0" algn="ctr">
                        <a:spcBef>
                          <a:spcPts val="0"/>
                        </a:spcBef>
                        <a:spcAft>
                          <a:spcPts val="600"/>
                        </a:spcAft>
                      </a:pPr>
                      <a:r>
                        <a:rPr lang="en-US" sz="1400">
                          <a:effectLst/>
                          <a:latin typeface="Times New Roman" panose="02020603050405020304" pitchFamily="18" charset="0"/>
                          <a:cs typeface="Times New Roman" panose="02020603050405020304" pitchFamily="18" charset="0"/>
                        </a:rPr>
                        <a:t>S4</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600"/>
                        </a:spcAft>
                      </a:pPr>
                      <a:r>
                        <a:rPr lang="en-US" sz="1400">
                          <a:effectLst/>
                          <a:latin typeface="Times New Roman" panose="02020603050405020304" pitchFamily="18" charset="0"/>
                          <a:cs typeface="Times New Roman" panose="02020603050405020304" pitchFamily="18" charset="0"/>
                        </a:rPr>
                        <a:t>400mm</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600"/>
                        </a:spcAft>
                      </a:pPr>
                      <a:r>
                        <a:rPr lang="en-US" sz="1400">
                          <a:effectLst/>
                          <a:latin typeface="Times New Roman" panose="02020603050405020304" pitchFamily="18" charset="0"/>
                          <a:cs typeface="Times New Roman" panose="02020603050405020304" pitchFamily="18" charset="0"/>
                        </a:rPr>
                        <a:t>6 + 0.47m</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600"/>
                        </a:spcAft>
                      </a:pPr>
                      <a:r>
                        <a:rPr lang="en-US" sz="1400" dirty="0">
                          <a:effectLst/>
                          <a:latin typeface="Times New Roman" panose="02020603050405020304" pitchFamily="18" charset="0"/>
                          <a:cs typeface="Times New Roman" panose="02020603050405020304" pitchFamily="18" charset="0"/>
                        </a:rPr>
                        <a:t>6 + 1.57m</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600"/>
                        </a:spcAft>
                      </a:pPr>
                      <a:r>
                        <a:rPr lang="en-US" sz="1400" dirty="0">
                          <a:effectLst/>
                          <a:latin typeface="Times New Roman" panose="02020603050405020304" pitchFamily="18" charset="0"/>
                          <a:cs typeface="Times New Roman" panose="02020603050405020304" pitchFamily="18" charset="0"/>
                        </a:rPr>
                        <a:t>3Ø25</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600"/>
                        </a:spcAft>
                      </a:pPr>
                      <a:r>
                        <a:rPr lang="en-US" sz="1400" dirty="0">
                          <a:effectLst/>
                          <a:latin typeface="Times New Roman" panose="02020603050405020304" pitchFamily="18" charset="0"/>
                          <a:cs typeface="Times New Roman" panose="02020603050405020304" pitchFamily="18" charset="0"/>
                        </a:rPr>
                        <a:t>3Ø25</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600"/>
                        </a:spcAft>
                      </a:pPr>
                      <a:r>
                        <a:rPr lang="en-US" sz="1400" dirty="0">
                          <a:effectLst/>
                          <a:latin typeface="Times New Roman" panose="02020603050405020304" pitchFamily="18" charset="0"/>
                          <a:cs typeface="Times New Roman" panose="02020603050405020304" pitchFamily="18" charset="0"/>
                        </a:rPr>
                        <a:t>3Ø25</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600"/>
                        </a:spcAft>
                      </a:pPr>
                      <a:r>
                        <a:rPr lang="en-US" sz="1400" dirty="0">
                          <a:effectLst/>
                          <a:latin typeface="Times New Roman" panose="02020603050405020304" pitchFamily="18" charset="0"/>
                          <a:cs typeface="Times New Roman" panose="02020603050405020304" pitchFamily="18" charset="0"/>
                        </a:rPr>
                        <a:t>3Ø25</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1063134685"/>
              </p:ext>
            </p:extLst>
          </p:nvPr>
        </p:nvGraphicFramePr>
        <p:xfrm>
          <a:off x="677334" y="4133468"/>
          <a:ext cx="8596314" cy="1821815"/>
        </p:xfrm>
        <a:graphic>
          <a:graphicData uri="http://schemas.openxmlformats.org/drawingml/2006/table">
            <a:tbl>
              <a:tblPr firstRow="1" firstCol="1" bandRow="1">
                <a:tableStyleId>{5C22544A-7EE6-4342-B048-85BDC9FD1C3A}</a:tableStyleId>
              </a:tblPr>
              <a:tblGrid>
                <a:gridCol w="1241618"/>
                <a:gridCol w="1623820"/>
                <a:gridCol w="1432719"/>
                <a:gridCol w="1432719"/>
                <a:gridCol w="1432719"/>
                <a:gridCol w="1432719"/>
              </a:tblGrid>
              <a:tr h="427990">
                <a:tc rowSpan="3">
                  <a:txBody>
                    <a:bodyPr/>
                    <a:lstStyle/>
                    <a:p>
                      <a:pPr marL="0" marR="0" algn="ctr">
                        <a:spcBef>
                          <a:spcPts val="0"/>
                        </a:spcBef>
                        <a:spcAft>
                          <a:spcPts val="600"/>
                        </a:spcAft>
                      </a:pPr>
                      <a:r>
                        <a:rPr lang="en-US" sz="1400" dirty="0">
                          <a:effectLst/>
                          <a:latin typeface="Times New Roman" panose="02020603050405020304" pitchFamily="18" charset="0"/>
                          <a:cs typeface="Times New Roman" panose="02020603050405020304" pitchFamily="18" charset="0"/>
                        </a:rPr>
                        <a:t>Wall</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gridSpan="5">
                  <a:txBody>
                    <a:bodyPr/>
                    <a:lstStyle/>
                    <a:p>
                      <a:pPr marL="0" marR="0" algn="ctr">
                        <a:spcBef>
                          <a:spcPts val="0"/>
                        </a:spcBef>
                        <a:spcAft>
                          <a:spcPts val="600"/>
                        </a:spcAft>
                      </a:pPr>
                      <a:r>
                        <a:rPr lang="en-US" sz="1400" dirty="0">
                          <a:effectLst/>
                          <a:latin typeface="Times New Roman" panose="02020603050405020304" pitchFamily="18" charset="0"/>
                          <a:cs typeface="Times New Roman" panose="02020603050405020304" pitchFamily="18" charset="0"/>
                        </a:rPr>
                        <a:t>Shear Reinforcement</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52730">
                <a:tc vMerge="1">
                  <a:txBody>
                    <a:bodyPr/>
                    <a:lstStyle/>
                    <a:p>
                      <a:endParaRPr lang="en-US"/>
                    </a:p>
                  </a:txBody>
                  <a:tcPr/>
                </a:tc>
                <a:tc gridSpan="2">
                  <a:txBody>
                    <a:bodyPr/>
                    <a:lstStyle/>
                    <a:p>
                      <a:pPr marL="0" marR="0" algn="ctr">
                        <a:spcBef>
                          <a:spcPts val="0"/>
                        </a:spcBef>
                        <a:spcAft>
                          <a:spcPts val="600"/>
                        </a:spcAft>
                      </a:pPr>
                      <a:r>
                        <a:rPr lang="en-US" sz="1400">
                          <a:effectLst/>
                          <a:latin typeface="Times New Roman" panose="02020603050405020304" pitchFamily="18" charset="0"/>
                          <a:cs typeface="Times New Roman" panose="02020603050405020304" pitchFamily="18" charset="0"/>
                        </a:rPr>
                        <a:t>Left</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hMerge="1">
                  <a:txBody>
                    <a:bodyPr/>
                    <a:lstStyle/>
                    <a:p>
                      <a:endParaRPr lang="en-US"/>
                    </a:p>
                  </a:txBody>
                  <a:tcPr/>
                </a:tc>
                <a:tc gridSpan="2">
                  <a:txBody>
                    <a:bodyPr/>
                    <a:lstStyle/>
                    <a:p>
                      <a:pPr marL="0" marR="0" algn="ctr">
                        <a:spcBef>
                          <a:spcPts val="0"/>
                        </a:spcBef>
                        <a:spcAft>
                          <a:spcPts val="600"/>
                        </a:spcAft>
                      </a:pPr>
                      <a:r>
                        <a:rPr lang="en-US" sz="1400">
                          <a:effectLst/>
                          <a:latin typeface="Times New Roman" panose="02020603050405020304" pitchFamily="18" charset="0"/>
                          <a:cs typeface="Times New Roman" panose="02020603050405020304" pitchFamily="18" charset="0"/>
                        </a:rPr>
                        <a:t>Right</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hMerge="1">
                  <a:txBody>
                    <a:bodyPr/>
                    <a:lstStyle/>
                    <a:p>
                      <a:endParaRPr lang="en-US"/>
                    </a:p>
                  </a:txBody>
                  <a:tcPr/>
                </a:tc>
                <a:tc>
                  <a:txBody>
                    <a:bodyPr/>
                    <a:lstStyle/>
                    <a:p>
                      <a:pPr marL="0" marR="0" algn="ctr">
                        <a:spcBef>
                          <a:spcPts val="0"/>
                        </a:spcBef>
                        <a:spcAft>
                          <a:spcPts val="600"/>
                        </a:spcAft>
                      </a:pPr>
                      <a:r>
                        <a:rPr lang="en-US" sz="1400">
                          <a:effectLst/>
                          <a:latin typeface="Times New Roman" panose="02020603050405020304" pitchFamily="18" charset="0"/>
                          <a:cs typeface="Times New Roman" panose="02020603050405020304" pitchFamily="18" charset="0"/>
                        </a:rPr>
                        <a:t>Diagonal</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252095">
                <a:tc vMerge="1">
                  <a:txBody>
                    <a:bodyPr/>
                    <a:lstStyle/>
                    <a:p>
                      <a:endParaRPr lang="en-US"/>
                    </a:p>
                  </a:txBody>
                  <a:tcPr/>
                </a:tc>
                <a:tc>
                  <a:txBody>
                    <a:bodyPr/>
                    <a:lstStyle/>
                    <a:p>
                      <a:pPr marL="0" marR="0" algn="ctr">
                        <a:spcBef>
                          <a:spcPts val="0"/>
                        </a:spcBef>
                        <a:spcAft>
                          <a:spcPts val="600"/>
                        </a:spcAft>
                      </a:pPr>
                      <a:r>
                        <a:rPr lang="en-US" sz="1400">
                          <a:effectLst/>
                          <a:latin typeface="Times New Roman" panose="02020603050405020304" pitchFamily="18" charset="0"/>
                          <a:cs typeface="Times New Roman" panose="02020603050405020304" pitchFamily="18" charset="0"/>
                        </a:rPr>
                        <a:t>A</a:t>
                      </a:r>
                      <a:r>
                        <a:rPr lang="en-US" sz="1400" baseline="-25000">
                          <a:effectLst/>
                          <a:latin typeface="Times New Roman" panose="02020603050405020304" pitchFamily="18" charset="0"/>
                          <a:cs typeface="Times New Roman" panose="02020603050405020304" pitchFamily="18" charset="0"/>
                        </a:rPr>
                        <a:t>s vertical</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600"/>
                        </a:spcAft>
                      </a:pPr>
                      <a:r>
                        <a:rPr lang="en-US" sz="1400">
                          <a:effectLst/>
                          <a:latin typeface="Times New Roman" panose="02020603050405020304" pitchFamily="18" charset="0"/>
                          <a:cs typeface="Times New Roman" panose="02020603050405020304" pitchFamily="18" charset="0"/>
                        </a:rPr>
                        <a:t>A</a:t>
                      </a:r>
                      <a:r>
                        <a:rPr lang="en-US" sz="1400" baseline="-25000">
                          <a:effectLst/>
                          <a:latin typeface="Times New Roman" panose="02020603050405020304" pitchFamily="18" charset="0"/>
                          <a:cs typeface="Times New Roman" panose="02020603050405020304" pitchFamily="18" charset="0"/>
                        </a:rPr>
                        <a:t>s horizontal</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600"/>
                        </a:spcAft>
                      </a:pPr>
                      <a:r>
                        <a:rPr lang="en-US" sz="1400">
                          <a:effectLst/>
                          <a:latin typeface="Times New Roman" panose="02020603050405020304" pitchFamily="18" charset="0"/>
                          <a:cs typeface="Times New Roman" panose="02020603050405020304" pitchFamily="18" charset="0"/>
                        </a:rPr>
                        <a:t>A</a:t>
                      </a:r>
                      <a:r>
                        <a:rPr lang="en-US" sz="1400" baseline="-25000">
                          <a:effectLst/>
                          <a:latin typeface="Times New Roman" panose="02020603050405020304" pitchFamily="18" charset="0"/>
                          <a:cs typeface="Times New Roman" panose="02020603050405020304" pitchFamily="18" charset="0"/>
                        </a:rPr>
                        <a:t>s vertical</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600"/>
                        </a:spcAft>
                      </a:pPr>
                      <a:r>
                        <a:rPr lang="en-US" sz="1400">
                          <a:effectLst/>
                          <a:latin typeface="Times New Roman" panose="02020603050405020304" pitchFamily="18" charset="0"/>
                          <a:cs typeface="Times New Roman" panose="02020603050405020304" pitchFamily="18" charset="0"/>
                        </a:rPr>
                        <a:t>A</a:t>
                      </a:r>
                      <a:r>
                        <a:rPr lang="en-US" sz="1400" baseline="-25000">
                          <a:effectLst/>
                          <a:latin typeface="Times New Roman" panose="02020603050405020304" pitchFamily="18" charset="0"/>
                          <a:cs typeface="Times New Roman" panose="02020603050405020304" pitchFamily="18" charset="0"/>
                        </a:rPr>
                        <a:t>s horizontal</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600"/>
                        </a:spcAft>
                      </a:pPr>
                      <a:r>
                        <a:rPr lang="en-US" sz="1400" dirty="0">
                          <a:effectLst/>
                          <a:latin typeface="Times New Roman" panose="02020603050405020304" pitchFamily="18" charset="0"/>
                          <a:cs typeface="Times New Roman" panose="02020603050405020304" pitchFamily="18" charset="0"/>
                        </a:rPr>
                        <a:t> </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222250">
                <a:tc>
                  <a:txBody>
                    <a:bodyPr/>
                    <a:lstStyle/>
                    <a:p>
                      <a:pPr marL="0" marR="0" algn="ctr">
                        <a:spcBef>
                          <a:spcPts val="0"/>
                        </a:spcBef>
                        <a:spcAft>
                          <a:spcPts val="600"/>
                        </a:spcAft>
                      </a:pPr>
                      <a:r>
                        <a:rPr lang="en-US" sz="1400">
                          <a:effectLst/>
                          <a:latin typeface="Times New Roman" panose="02020603050405020304" pitchFamily="18" charset="0"/>
                          <a:cs typeface="Times New Roman" panose="02020603050405020304" pitchFamily="18" charset="0"/>
                        </a:rPr>
                        <a:t>S1</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600"/>
                        </a:spcAft>
                      </a:pPr>
                      <a:r>
                        <a:rPr lang="en-US" sz="1400">
                          <a:effectLst/>
                          <a:latin typeface="Times New Roman" panose="02020603050405020304" pitchFamily="18" charset="0"/>
                          <a:cs typeface="Times New Roman" panose="02020603050405020304" pitchFamily="18" charset="0"/>
                        </a:rPr>
                        <a:t>1Ø12/80mm</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600"/>
                        </a:spcAft>
                      </a:pPr>
                      <a:r>
                        <a:rPr lang="en-US" sz="1400">
                          <a:effectLst/>
                          <a:latin typeface="Times New Roman" panose="02020603050405020304" pitchFamily="18" charset="0"/>
                          <a:cs typeface="Times New Roman" panose="02020603050405020304" pitchFamily="18" charset="0"/>
                        </a:rPr>
                        <a:t>1Ø12/350mm</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600"/>
                        </a:spcAft>
                      </a:pPr>
                      <a:r>
                        <a:rPr lang="en-US" sz="1400">
                          <a:effectLst/>
                          <a:latin typeface="Times New Roman" panose="02020603050405020304" pitchFamily="18" charset="0"/>
                          <a:cs typeface="Times New Roman" panose="02020603050405020304" pitchFamily="18" charset="0"/>
                        </a:rPr>
                        <a:t>1Ø12/80mm</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600"/>
                        </a:spcAft>
                      </a:pPr>
                      <a:r>
                        <a:rPr lang="en-US" sz="1400">
                          <a:effectLst/>
                          <a:latin typeface="Times New Roman" panose="02020603050405020304" pitchFamily="18" charset="0"/>
                          <a:cs typeface="Times New Roman" panose="02020603050405020304" pitchFamily="18" charset="0"/>
                        </a:rPr>
                        <a:t>1Ø12/350mm</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600"/>
                        </a:spcAft>
                      </a:pPr>
                      <a:r>
                        <a:rPr lang="en-US" sz="1400">
                          <a:effectLst/>
                          <a:latin typeface="Times New Roman" panose="02020603050405020304" pitchFamily="18" charset="0"/>
                          <a:cs typeface="Times New Roman" panose="02020603050405020304" pitchFamily="18" charset="0"/>
                        </a:rPr>
                        <a:t>-</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222250">
                <a:tc>
                  <a:txBody>
                    <a:bodyPr/>
                    <a:lstStyle/>
                    <a:p>
                      <a:pPr marL="0" marR="0" algn="ctr">
                        <a:spcBef>
                          <a:spcPts val="0"/>
                        </a:spcBef>
                        <a:spcAft>
                          <a:spcPts val="600"/>
                        </a:spcAft>
                      </a:pPr>
                      <a:r>
                        <a:rPr lang="en-US" sz="1400" dirty="0">
                          <a:effectLst/>
                          <a:latin typeface="Times New Roman" panose="02020603050405020304" pitchFamily="18" charset="0"/>
                          <a:cs typeface="Times New Roman" panose="02020603050405020304" pitchFamily="18" charset="0"/>
                        </a:rPr>
                        <a:t>S2</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600"/>
                        </a:spcAft>
                      </a:pPr>
                      <a:r>
                        <a:rPr lang="en-US" sz="1400">
                          <a:effectLst/>
                          <a:latin typeface="Times New Roman" panose="02020603050405020304" pitchFamily="18" charset="0"/>
                          <a:cs typeface="Times New Roman" panose="02020603050405020304" pitchFamily="18" charset="0"/>
                        </a:rPr>
                        <a:t>1Ø12/100mm</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600"/>
                        </a:spcAft>
                      </a:pPr>
                      <a:r>
                        <a:rPr lang="en-US" sz="1400">
                          <a:effectLst/>
                          <a:latin typeface="Times New Roman" panose="02020603050405020304" pitchFamily="18" charset="0"/>
                          <a:cs typeface="Times New Roman" panose="02020603050405020304" pitchFamily="18" charset="0"/>
                        </a:rPr>
                        <a:t>1Ø12/350mm</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600"/>
                        </a:spcAft>
                      </a:pPr>
                      <a:r>
                        <a:rPr lang="en-US" sz="1400">
                          <a:effectLst/>
                          <a:latin typeface="Times New Roman" panose="02020603050405020304" pitchFamily="18" charset="0"/>
                          <a:cs typeface="Times New Roman" panose="02020603050405020304" pitchFamily="18" charset="0"/>
                        </a:rPr>
                        <a:t>1Ø12/100mm</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600"/>
                        </a:spcAft>
                      </a:pPr>
                      <a:r>
                        <a:rPr lang="en-US" sz="1400">
                          <a:effectLst/>
                          <a:latin typeface="Times New Roman" panose="02020603050405020304" pitchFamily="18" charset="0"/>
                          <a:cs typeface="Times New Roman" panose="02020603050405020304" pitchFamily="18" charset="0"/>
                        </a:rPr>
                        <a:t>1Ø12/350mm</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600"/>
                        </a:spcAft>
                      </a:pPr>
                      <a:r>
                        <a:rPr lang="en-US" sz="1400">
                          <a:effectLst/>
                          <a:latin typeface="Times New Roman" panose="02020603050405020304" pitchFamily="18" charset="0"/>
                          <a:cs typeface="Times New Roman" panose="02020603050405020304" pitchFamily="18" charset="0"/>
                        </a:rPr>
                        <a:t>-</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222250">
                <a:tc>
                  <a:txBody>
                    <a:bodyPr/>
                    <a:lstStyle/>
                    <a:p>
                      <a:pPr marL="0" marR="0" algn="ctr">
                        <a:spcBef>
                          <a:spcPts val="0"/>
                        </a:spcBef>
                        <a:spcAft>
                          <a:spcPts val="600"/>
                        </a:spcAft>
                      </a:pPr>
                      <a:r>
                        <a:rPr lang="en-US" sz="1400">
                          <a:effectLst/>
                          <a:latin typeface="Times New Roman" panose="02020603050405020304" pitchFamily="18" charset="0"/>
                          <a:cs typeface="Times New Roman" panose="02020603050405020304" pitchFamily="18" charset="0"/>
                        </a:rPr>
                        <a:t>S3</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600"/>
                        </a:spcAft>
                      </a:pPr>
                      <a:r>
                        <a:rPr lang="en-US" sz="1400">
                          <a:effectLst/>
                          <a:latin typeface="Times New Roman" panose="02020603050405020304" pitchFamily="18" charset="0"/>
                          <a:cs typeface="Times New Roman" panose="02020603050405020304" pitchFamily="18" charset="0"/>
                        </a:rPr>
                        <a:t>1Ø14/100mm</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600"/>
                        </a:spcAft>
                      </a:pPr>
                      <a:r>
                        <a:rPr lang="en-US" sz="1400">
                          <a:effectLst/>
                          <a:latin typeface="Times New Roman" panose="02020603050405020304" pitchFamily="18" charset="0"/>
                          <a:cs typeface="Times New Roman" panose="02020603050405020304" pitchFamily="18" charset="0"/>
                        </a:rPr>
                        <a:t>1Ø12/350mm</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600"/>
                        </a:spcAft>
                      </a:pPr>
                      <a:r>
                        <a:rPr lang="en-US" sz="1400">
                          <a:effectLst/>
                          <a:latin typeface="Times New Roman" panose="02020603050405020304" pitchFamily="18" charset="0"/>
                          <a:cs typeface="Times New Roman" panose="02020603050405020304" pitchFamily="18" charset="0"/>
                        </a:rPr>
                        <a:t>1Ø14/100mm</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600"/>
                        </a:spcAft>
                      </a:pPr>
                      <a:r>
                        <a:rPr lang="en-US" sz="1400">
                          <a:effectLst/>
                          <a:latin typeface="Times New Roman" panose="02020603050405020304" pitchFamily="18" charset="0"/>
                          <a:cs typeface="Times New Roman" panose="02020603050405020304" pitchFamily="18" charset="0"/>
                        </a:rPr>
                        <a:t>1Ø12/350mm</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600"/>
                        </a:spcAft>
                      </a:pPr>
                      <a:r>
                        <a:rPr lang="en-US" sz="1400">
                          <a:effectLst/>
                          <a:latin typeface="Times New Roman" panose="02020603050405020304" pitchFamily="18" charset="0"/>
                          <a:cs typeface="Times New Roman" panose="02020603050405020304" pitchFamily="18" charset="0"/>
                        </a:rPr>
                        <a:t>4Ø32</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222250">
                <a:tc>
                  <a:txBody>
                    <a:bodyPr/>
                    <a:lstStyle/>
                    <a:p>
                      <a:pPr marL="0" marR="0" algn="ctr">
                        <a:spcBef>
                          <a:spcPts val="0"/>
                        </a:spcBef>
                        <a:spcAft>
                          <a:spcPts val="600"/>
                        </a:spcAft>
                      </a:pPr>
                      <a:r>
                        <a:rPr lang="en-US" sz="1400">
                          <a:effectLst/>
                          <a:latin typeface="Times New Roman" panose="02020603050405020304" pitchFamily="18" charset="0"/>
                          <a:cs typeface="Times New Roman" panose="02020603050405020304" pitchFamily="18" charset="0"/>
                        </a:rPr>
                        <a:t>S4</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600"/>
                        </a:spcAft>
                      </a:pPr>
                      <a:r>
                        <a:rPr lang="en-US" sz="1400">
                          <a:effectLst/>
                          <a:latin typeface="Times New Roman" panose="02020603050405020304" pitchFamily="18" charset="0"/>
                          <a:cs typeface="Times New Roman" panose="02020603050405020304" pitchFamily="18" charset="0"/>
                        </a:rPr>
                        <a:t>1Ø14/100mm</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600"/>
                        </a:spcAft>
                      </a:pPr>
                      <a:r>
                        <a:rPr lang="en-US" sz="1400">
                          <a:effectLst/>
                          <a:latin typeface="Times New Roman" panose="02020603050405020304" pitchFamily="18" charset="0"/>
                          <a:cs typeface="Times New Roman" panose="02020603050405020304" pitchFamily="18" charset="0"/>
                        </a:rPr>
                        <a:t>1Ø12/350mm</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600"/>
                        </a:spcAft>
                      </a:pPr>
                      <a:r>
                        <a:rPr lang="en-US" sz="1400">
                          <a:effectLst/>
                          <a:latin typeface="Times New Roman" panose="02020603050405020304" pitchFamily="18" charset="0"/>
                          <a:cs typeface="Times New Roman" panose="02020603050405020304" pitchFamily="18" charset="0"/>
                        </a:rPr>
                        <a:t>1Ø14/100mm</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600"/>
                        </a:spcAft>
                      </a:pPr>
                      <a:r>
                        <a:rPr lang="en-US" sz="1400">
                          <a:effectLst/>
                          <a:latin typeface="Times New Roman" panose="02020603050405020304" pitchFamily="18" charset="0"/>
                          <a:cs typeface="Times New Roman" panose="02020603050405020304" pitchFamily="18" charset="0"/>
                        </a:rPr>
                        <a:t>1Ø12/350mm</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600"/>
                        </a:spcAft>
                      </a:pPr>
                      <a:r>
                        <a:rPr lang="en-US" sz="1400" dirty="0">
                          <a:effectLst/>
                          <a:latin typeface="Times New Roman" panose="02020603050405020304" pitchFamily="18" charset="0"/>
                          <a:cs typeface="Times New Roman" panose="02020603050405020304" pitchFamily="18" charset="0"/>
                        </a:rPr>
                        <a:t>4Ø32</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bl>
          </a:graphicData>
        </a:graphic>
      </p:graphicFrame>
    </p:spTree>
    <p:extLst>
      <p:ext uri="{BB962C8B-B14F-4D97-AF65-F5344CB8AC3E}">
        <p14:creationId xmlns:p14="http://schemas.microsoft.com/office/powerpoint/2010/main" val="133084583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326265"/>
            <a:ext cx="8596668" cy="523741"/>
          </a:xfrm>
        </p:spPr>
        <p:txBody>
          <a:bodyPr/>
          <a:lstStyle/>
          <a:p>
            <a:r>
              <a:rPr lang="en-US" sz="2400" b="1" dirty="0" smtClean="0">
                <a:solidFill>
                  <a:schemeClr val="tx1"/>
                </a:solidFill>
                <a:latin typeface="Times New Roman" panose="02020603050405020304" pitchFamily="18" charset="0"/>
                <a:cs typeface="Times New Roman" panose="02020603050405020304" pitchFamily="18" charset="0"/>
              </a:rPr>
              <a:t>4. Design of Shear Walls.</a:t>
            </a: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idx="1"/>
          </p:nvPr>
        </p:nvSpPr>
        <p:spPr>
          <a:xfrm>
            <a:off x="677334" y="850006"/>
            <a:ext cx="8596668" cy="4908021"/>
          </a:xfrm>
        </p:spPr>
        <p:txBody>
          <a:bodyPr>
            <a:noAutofit/>
          </a:bodyPr>
          <a:lstStyle/>
          <a:p>
            <a:pPr marL="0" indent="0">
              <a:buClr>
                <a:schemeClr val="tx1"/>
              </a:buClr>
              <a:buSzPct val="100000"/>
              <a:buNone/>
            </a:pPr>
            <a:endParaRPr lang="en-US" sz="1600" dirty="0">
              <a:solidFill>
                <a:schemeClr val="tx1"/>
              </a:solidFill>
              <a:latin typeface="Times New Roman" panose="02020603050405020304" pitchFamily="18" charset="0"/>
              <a:cs typeface="Times New Roman" panose="02020603050405020304" pitchFamily="18" charset="0"/>
            </a:endParaRPr>
          </a:p>
          <a:p>
            <a:pPr marL="0" indent="0">
              <a:buClr>
                <a:schemeClr val="tx1"/>
              </a:buClr>
              <a:buSzPct val="100000"/>
              <a:buNone/>
            </a:pPr>
            <a:endParaRPr lang="en-US" sz="1600" dirty="0" smtClean="0">
              <a:solidFill>
                <a:schemeClr val="tx1"/>
              </a:solidFill>
              <a:latin typeface="Times New Roman" panose="02020603050405020304" pitchFamily="18" charset="0"/>
              <a:cs typeface="Times New Roman" panose="02020603050405020304" pitchFamily="18" charset="0"/>
            </a:endParaRPr>
          </a:p>
          <a:p>
            <a:pPr marL="0" indent="0">
              <a:buClr>
                <a:schemeClr val="tx1"/>
              </a:buClr>
              <a:buSzPct val="100000"/>
              <a:buNone/>
            </a:pPr>
            <a:endParaRPr lang="en-US" sz="1600" dirty="0">
              <a:solidFill>
                <a:schemeClr val="tx1"/>
              </a:solidFill>
              <a:latin typeface="Times New Roman" panose="02020603050405020304" pitchFamily="18" charset="0"/>
              <a:cs typeface="Times New Roman" panose="02020603050405020304" pitchFamily="18" charset="0"/>
            </a:endParaRPr>
          </a:p>
          <a:p>
            <a:pPr marL="0" indent="0">
              <a:buClr>
                <a:schemeClr val="tx1"/>
              </a:buClr>
              <a:buSzPct val="100000"/>
              <a:buNone/>
            </a:pPr>
            <a:endParaRPr lang="en-US" sz="1600" dirty="0" smtClean="0">
              <a:solidFill>
                <a:schemeClr val="tx1"/>
              </a:solidFill>
              <a:latin typeface="Times New Roman" panose="02020603050405020304" pitchFamily="18" charset="0"/>
              <a:cs typeface="Times New Roman" panose="02020603050405020304" pitchFamily="18" charset="0"/>
            </a:endParaRPr>
          </a:p>
          <a:p>
            <a:pPr marL="0" indent="0">
              <a:buClr>
                <a:schemeClr val="tx1"/>
              </a:buClr>
              <a:buSzPct val="100000"/>
              <a:buNone/>
            </a:pPr>
            <a:endParaRPr lang="en-US" sz="1600" dirty="0">
              <a:solidFill>
                <a:schemeClr val="tx1"/>
              </a:solidFill>
              <a:latin typeface="Times New Roman" panose="02020603050405020304" pitchFamily="18" charset="0"/>
              <a:cs typeface="Times New Roman" panose="02020603050405020304" pitchFamily="18" charset="0"/>
            </a:endParaRPr>
          </a:p>
          <a:p>
            <a:pPr marL="0" indent="0">
              <a:buClr>
                <a:schemeClr val="tx1"/>
              </a:buClr>
              <a:buSzPct val="100000"/>
              <a:buNone/>
            </a:pPr>
            <a:endParaRPr lang="en-US" sz="1600" dirty="0" smtClean="0">
              <a:solidFill>
                <a:schemeClr val="tx1"/>
              </a:solidFill>
              <a:latin typeface="Times New Roman" panose="02020603050405020304" pitchFamily="18" charset="0"/>
              <a:cs typeface="Times New Roman" panose="02020603050405020304" pitchFamily="18" charset="0"/>
            </a:endParaRPr>
          </a:p>
          <a:p>
            <a:pPr marL="0" indent="0">
              <a:buClr>
                <a:schemeClr val="tx1"/>
              </a:buClr>
              <a:buSzPct val="100000"/>
              <a:buNone/>
            </a:pPr>
            <a:endParaRPr lang="en-US" sz="1600" dirty="0">
              <a:solidFill>
                <a:schemeClr val="tx1"/>
              </a:solidFill>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a:xfrm>
            <a:off x="10895981" y="6132684"/>
            <a:ext cx="683339" cy="365125"/>
          </a:xfrm>
        </p:spPr>
        <p:txBody>
          <a:bodyPr/>
          <a:lstStyle/>
          <a:p>
            <a:fld id="{D57F1E4F-1CFF-5643-939E-217C01CDF565}" type="slidenum">
              <a:rPr lang="en-US" sz="2800" smtClean="0">
                <a:solidFill>
                  <a:schemeClr val="tx1"/>
                </a:solidFill>
                <a:latin typeface="Times New Roman" panose="02020603050405020304" pitchFamily="18" charset="0"/>
                <a:cs typeface="Times New Roman" panose="02020603050405020304" pitchFamily="18" charset="0"/>
              </a:rPr>
              <a:pPr/>
              <a:t>44</a:t>
            </a:fld>
            <a:endParaRPr lang="en-US" dirty="0">
              <a:solidFill>
                <a:schemeClr val="tx1"/>
              </a:solidFill>
              <a:latin typeface="Times New Roman" panose="02020603050405020304" pitchFamily="18" charset="0"/>
              <a:cs typeface="Times New Roman" panose="02020603050405020304" pitchFamily="18" charset="0"/>
            </a:endParaRPr>
          </a:p>
        </p:txBody>
      </p:sp>
      <p:pic>
        <p:nvPicPr>
          <p:cNvPr id="8" name="Picture 7"/>
          <p:cNvPicPr>
            <a:picLocks noChangeAspect="1"/>
          </p:cNvPicPr>
          <p:nvPr/>
        </p:nvPicPr>
        <p:blipFill>
          <a:blip r:embed="rId3"/>
          <a:stretch>
            <a:fillRect/>
          </a:stretch>
        </p:blipFill>
        <p:spPr>
          <a:xfrm>
            <a:off x="160780" y="1194229"/>
            <a:ext cx="9629775" cy="4219575"/>
          </a:xfrm>
          <a:prstGeom prst="rect">
            <a:avLst/>
          </a:prstGeom>
        </p:spPr>
      </p:pic>
    </p:spTree>
    <p:extLst>
      <p:ext uri="{BB962C8B-B14F-4D97-AF65-F5344CB8AC3E}">
        <p14:creationId xmlns:p14="http://schemas.microsoft.com/office/powerpoint/2010/main" val="77343000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326265"/>
            <a:ext cx="8596668" cy="523741"/>
          </a:xfrm>
        </p:spPr>
        <p:txBody>
          <a:bodyPr/>
          <a:lstStyle/>
          <a:p>
            <a:r>
              <a:rPr lang="en-US" sz="2400" b="1" dirty="0" smtClean="0">
                <a:solidFill>
                  <a:schemeClr val="tx1"/>
                </a:solidFill>
                <a:latin typeface="Times New Roman" panose="02020603050405020304" pitchFamily="18" charset="0"/>
                <a:cs typeface="Times New Roman" panose="02020603050405020304" pitchFamily="18" charset="0"/>
              </a:rPr>
              <a:t>4. Design of Shear Walls.</a:t>
            </a: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idx="1"/>
          </p:nvPr>
        </p:nvSpPr>
        <p:spPr>
          <a:xfrm>
            <a:off x="677334" y="850006"/>
            <a:ext cx="8596668" cy="4908021"/>
          </a:xfrm>
        </p:spPr>
        <p:txBody>
          <a:bodyPr>
            <a:noAutofit/>
          </a:bodyPr>
          <a:lstStyle/>
          <a:p>
            <a:pPr marL="0" indent="0">
              <a:buClr>
                <a:schemeClr val="tx1"/>
              </a:buClr>
              <a:buSzPct val="100000"/>
              <a:buNone/>
            </a:pPr>
            <a:endParaRPr lang="en-US" sz="1600" dirty="0">
              <a:solidFill>
                <a:schemeClr val="tx1"/>
              </a:solidFill>
              <a:latin typeface="Times New Roman" panose="02020603050405020304" pitchFamily="18" charset="0"/>
              <a:cs typeface="Times New Roman" panose="02020603050405020304" pitchFamily="18" charset="0"/>
            </a:endParaRPr>
          </a:p>
          <a:p>
            <a:pPr marL="0" indent="0">
              <a:buClr>
                <a:schemeClr val="tx1"/>
              </a:buClr>
              <a:buSzPct val="100000"/>
              <a:buNone/>
            </a:pPr>
            <a:endParaRPr lang="en-US" sz="1600" dirty="0" smtClean="0">
              <a:solidFill>
                <a:schemeClr val="tx1"/>
              </a:solidFill>
              <a:latin typeface="Times New Roman" panose="02020603050405020304" pitchFamily="18" charset="0"/>
              <a:cs typeface="Times New Roman" panose="02020603050405020304" pitchFamily="18" charset="0"/>
            </a:endParaRPr>
          </a:p>
          <a:p>
            <a:pPr marL="0" indent="0">
              <a:buClr>
                <a:schemeClr val="tx1"/>
              </a:buClr>
              <a:buSzPct val="100000"/>
              <a:buNone/>
            </a:pPr>
            <a:endParaRPr lang="en-US" sz="1600" dirty="0">
              <a:solidFill>
                <a:schemeClr val="tx1"/>
              </a:solidFill>
              <a:latin typeface="Times New Roman" panose="02020603050405020304" pitchFamily="18" charset="0"/>
              <a:cs typeface="Times New Roman" panose="02020603050405020304" pitchFamily="18" charset="0"/>
            </a:endParaRPr>
          </a:p>
          <a:p>
            <a:pPr marL="0" indent="0">
              <a:buClr>
                <a:schemeClr val="tx1"/>
              </a:buClr>
              <a:buSzPct val="100000"/>
              <a:buNone/>
            </a:pPr>
            <a:endParaRPr lang="en-US" sz="1600" dirty="0" smtClean="0">
              <a:solidFill>
                <a:schemeClr val="tx1"/>
              </a:solidFill>
              <a:latin typeface="Times New Roman" panose="02020603050405020304" pitchFamily="18" charset="0"/>
              <a:cs typeface="Times New Roman" panose="02020603050405020304" pitchFamily="18" charset="0"/>
            </a:endParaRPr>
          </a:p>
          <a:p>
            <a:pPr marL="0" indent="0">
              <a:buClr>
                <a:schemeClr val="tx1"/>
              </a:buClr>
              <a:buSzPct val="100000"/>
              <a:buNone/>
            </a:pPr>
            <a:endParaRPr lang="en-US" sz="1600" dirty="0">
              <a:solidFill>
                <a:schemeClr val="tx1"/>
              </a:solidFill>
              <a:latin typeface="Times New Roman" panose="02020603050405020304" pitchFamily="18" charset="0"/>
              <a:cs typeface="Times New Roman" panose="02020603050405020304" pitchFamily="18" charset="0"/>
            </a:endParaRPr>
          </a:p>
          <a:p>
            <a:pPr marL="0" indent="0">
              <a:buClr>
                <a:schemeClr val="tx1"/>
              </a:buClr>
              <a:buSzPct val="100000"/>
              <a:buNone/>
            </a:pPr>
            <a:endParaRPr lang="en-US" sz="1600" dirty="0" smtClean="0">
              <a:solidFill>
                <a:schemeClr val="tx1"/>
              </a:solidFill>
              <a:latin typeface="Times New Roman" panose="02020603050405020304" pitchFamily="18" charset="0"/>
              <a:cs typeface="Times New Roman" panose="02020603050405020304" pitchFamily="18" charset="0"/>
            </a:endParaRPr>
          </a:p>
          <a:p>
            <a:pPr marL="0" indent="0">
              <a:buClr>
                <a:schemeClr val="tx1"/>
              </a:buClr>
              <a:buSzPct val="100000"/>
              <a:buNone/>
            </a:pPr>
            <a:endParaRPr lang="en-US" sz="1600" dirty="0">
              <a:solidFill>
                <a:schemeClr val="tx1"/>
              </a:solidFill>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a:xfrm>
            <a:off x="10895981" y="6132684"/>
            <a:ext cx="683339" cy="365125"/>
          </a:xfrm>
        </p:spPr>
        <p:txBody>
          <a:bodyPr/>
          <a:lstStyle/>
          <a:p>
            <a:fld id="{D57F1E4F-1CFF-5643-939E-217C01CDF565}" type="slidenum">
              <a:rPr lang="en-US" sz="2800" smtClean="0">
                <a:solidFill>
                  <a:schemeClr val="tx1"/>
                </a:solidFill>
                <a:latin typeface="Times New Roman" panose="02020603050405020304" pitchFamily="18" charset="0"/>
                <a:cs typeface="Times New Roman" panose="02020603050405020304" pitchFamily="18" charset="0"/>
              </a:rPr>
              <a:pPr/>
              <a:t>45</a:t>
            </a:fld>
            <a:endParaRPr lang="en-US" dirty="0">
              <a:solidFill>
                <a:schemeClr val="tx1"/>
              </a:solidFill>
              <a:latin typeface="Times New Roman" panose="02020603050405020304" pitchFamily="18" charset="0"/>
              <a:cs typeface="Times New Roman" panose="02020603050405020304" pitchFamily="18" charset="0"/>
            </a:endParaRPr>
          </a:p>
        </p:txBody>
      </p:sp>
      <p:pic>
        <p:nvPicPr>
          <p:cNvPr id="5" name="Picture 4"/>
          <p:cNvPicPr>
            <a:picLocks noChangeAspect="1"/>
          </p:cNvPicPr>
          <p:nvPr/>
        </p:nvPicPr>
        <p:blipFill>
          <a:blip r:embed="rId3"/>
          <a:stretch>
            <a:fillRect/>
          </a:stretch>
        </p:blipFill>
        <p:spPr>
          <a:xfrm>
            <a:off x="2694430" y="850006"/>
            <a:ext cx="4562475" cy="5972175"/>
          </a:xfrm>
          <a:prstGeom prst="rect">
            <a:avLst/>
          </a:prstGeom>
        </p:spPr>
      </p:pic>
    </p:spTree>
    <p:extLst>
      <p:ext uri="{BB962C8B-B14F-4D97-AF65-F5344CB8AC3E}">
        <p14:creationId xmlns:p14="http://schemas.microsoft.com/office/powerpoint/2010/main" val="914765955"/>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326265"/>
            <a:ext cx="8596668" cy="523741"/>
          </a:xfrm>
        </p:spPr>
        <p:txBody>
          <a:bodyPr/>
          <a:lstStyle/>
          <a:p>
            <a:r>
              <a:rPr lang="en-US" sz="2400" b="1" dirty="0" smtClean="0">
                <a:solidFill>
                  <a:schemeClr val="tx1"/>
                </a:solidFill>
                <a:latin typeface="Times New Roman" panose="02020603050405020304" pitchFamily="18" charset="0"/>
                <a:cs typeface="Times New Roman" panose="02020603050405020304" pitchFamily="18" charset="0"/>
              </a:rPr>
              <a:t>5. Design of Stairs.</a:t>
            </a: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idx="1"/>
          </p:nvPr>
        </p:nvSpPr>
        <p:spPr>
          <a:xfrm>
            <a:off x="677334" y="850006"/>
            <a:ext cx="8596668" cy="4908021"/>
          </a:xfrm>
        </p:spPr>
        <p:txBody>
          <a:bodyPr>
            <a:noAutofit/>
          </a:bodyPr>
          <a:lstStyle/>
          <a:p>
            <a:pPr marL="0" indent="0">
              <a:buClr>
                <a:schemeClr val="tx1"/>
              </a:buClr>
              <a:buSzPct val="100000"/>
              <a:buFontTx/>
              <a:buChar char="-"/>
            </a:pPr>
            <a:r>
              <a:rPr lang="en-US" dirty="0" smtClean="0">
                <a:solidFill>
                  <a:schemeClr val="tx1"/>
                </a:solidFill>
                <a:latin typeface="Times New Roman" panose="02020603050405020304" pitchFamily="18" charset="0"/>
                <a:cs typeface="Times New Roman" panose="02020603050405020304" pitchFamily="18" charset="0"/>
              </a:rPr>
              <a:t>Modeling and analysis.</a:t>
            </a:r>
          </a:p>
          <a:p>
            <a:pPr marL="0" indent="0">
              <a:buClr>
                <a:schemeClr val="tx1"/>
              </a:buClr>
              <a:buSzPct val="100000"/>
              <a:buNone/>
            </a:pPr>
            <a:r>
              <a:rPr lang="en-US" b="1" dirty="0" smtClean="0">
                <a:solidFill>
                  <a:schemeClr val="tx1"/>
                </a:solidFill>
                <a:latin typeface="Times New Roman" panose="02020603050405020304" pitchFamily="18" charset="0"/>
                <a:cs typeface="Times New Roman" panose="02020603050405020304" pitchFamily="18" charset="0"/>
              </a:rPr>
              <a:t>Staircases plans</a:t>
            </a:r>
          </a:p>
          <a:p>
            <a:pPr marL="0" indent="0">
              <a:buClr>
                <a:schemeClr val="tx1"/>
              </a:buClr>
              <a:buSzPct val="100000"/>
              <a:buNone/>
            </a:pPr>
            <a:endParaRPr lang="en-US" dirty="0">
              <a:solidFill>
                <a:schemeClr val="tx1"/>
              </a:solidFill>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a:xfrm>
            <a:off x="10895981" y="6132684"/>
            <a:ext cx="683339" cy="365125"/>
          </a:xfrm>
        </p:spPr>
        <p:txBody>
          <a:bodyPr/>
          <a:lstStyle/>
          <a:p>
            <a:fld id="{D57F1E4F-1CFF-5643-939E-217C01CDF565}" type="slidenum">
              <a:rPr lang="en-US" sz="2800" smtClean="0">
                <a:solidFill>
                  <a:schemeClr val="tx1"/>
                </a:solidFill>
                <a:latin typeface="Times New Roman" panose="02020603050405020304" pitchFamily="18" charset="0"/>
                <a:cs typeface="Times New Roman" panose="02020603050405020304" pitchFamily="18" charset="0"/>
              </a:rPr>
              <a:pPr/>
              <a:t>46</a:t>
            </a:fld>
            <a:endParaRPr lang="en-US" dirty="0">
              <a:solidFill>
                <a:schemeClr val="tx1"/>
              </a:solidFill>
              <a:latin typeface="Times New Roman" panose="02020603050405020304" pitchFamily="18" charset="0"/>
              <a:cs typeface="Times New Roman" panose="02020603050405020304" pitchFamily="18" charset="0"/>
            </a:endParaRPr>
          </a:p>
        </p:txBody>
      </p:sp>
      <p:pic>
        <p:nvPicPr>
          <p:cNvPr id="5" name="Picture 4" descr="52.PNG"/>
          <p:cNvPicPr/>
          <p:nvPr/>
        </p:nvPicPr>
        <p:blipFill>
          <a:blip r:embed="rId3" cstate="print"/>
          <a:stretch>
            <a:fillRect/>
          </a:stretch>
        </p:blipFill>
        <p:spPr>
          <a:xfrm>
            <a:off x="677334" y="1712613"/>
            <a:ext cx="8596667" cy="4785196"/>
          </a:xfrm>
          <a:prstGeom prst="rect">
            <a:avLst/>
          </a:prstGeom>
        </p:spPr>
      </p:pic>
    </p:spTree>
    <p:extLst>
      <p:ext uri="{BB962C8B-B14F-4D97-AF65-F5344CB8AC3E}">
        <p14:creationId xmlns:p14="http://schemas.microsoft.com/office/powerpoint/2010/main" val="3373149200"/>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326265"/>
            <a:ext cx="8596668" cy="523741"/>
          </a:xfrm>
        </p:spPr>
        <p:txBody>
          <a:bodyPr/>
          <a:lstStyle/>
          <a:p>
            <a:r>
              <a:rPr lang="en-US" sz="2400" b="1" dirty="0" smtClean="0">
                <a:solidFill>
                  <a:schemeClr val="tx1"/>
                </a:solidFill>
                <a:latin typeface="Times New Roman" panose="02020603050405020304" pitchFamily="18" charset="0"/>
                <a:cs typeface="Times New Roman" panose="02020603050405020304" pitchFamily="18" charset="0"/>
              </a:rPr>
              <a:t>5. Design of Stairs.</a:t>
            </a: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idx="1"/>
          </p:nvPr>
        </p:nvSpPr>
        <p:spPr>
          <a:xfrm>
            <a:off x="677334" y="850006"/>
            <a:ext cx="8596668" cy="4908021"/>
          </a:xfrm>
        </p:spPr>
        <p:txBody>
          <a:bodyPr>
            <a:noAutofit/>
          </a:bodyPr>
          <a:lstStyle/>
          <a:p>
            <a:pPr marL="0" indent="0">
              <a:buClr>
                <a:schemeClr val="tx1"/>
              </a:buClr>
              <a:buSzPct val="100000"/>
              <a:buFontTx/>
              <a:buChar char="-"/>
            </a:pPr>
            <a:r>
              <a:rPr lang="en-US" dirty="0" smtClean="0">
                <a:solidFill>
                  <a:schemeClr val="tx1"/>
                </a:solidFill>
                <a:latin typeface="Times New Roman" panose="02020603050405020304" pitchFamily="18" charset="0"/>
                <a:cs typeface="Times New Roman" panose="02020603050405020304" pitchFamily="18" charset="0"/>
              </a:rPr>
              <a:t>Modeling and analysis.</a:t>
            </a:r>
          </a:p>
          <a:p>
            <a:pPr marL="0" indent="0">
              <a:buClr>
                <a:schemeClr val="tx1"/>
              </a:buClr>
              <a:buSzPct val="100000"/>
              <a:buNone/>
            </a:pPr>
            <a:r>
              <a:rPr lang="en-US" u="sng" dirty="0" smtClean="0">
                <a:solidFill>
                  <a:schemeClr val="tx1"/>
                </a:solidFill>
                <a:latin typeface="Times New Roman" panose="02020603050405020304" pitchFamily="18" charset="0"/>
                <a:cs typeface="Times New Roman" panose="02020603050405020304" pitchFamily="18" charset="0"/>
              </a:rPr>
              <a:t>Assumptions:</a:t>
            </a:r>
          </a:p>
          <a:p>
            <a:pPr marL="0" indent="0">
              <a:buClr>
                <a:schemeClr val="tx1"/>
              </a:buClr>
              <a:buSzPct val="100000"/>
              <a:buFont typeface="Wingdings" pitchFamily="2" charset="2"/>
              <a:buChar char="Ø"/>
            </a:pPr>
            <a:r>
              <a:rPr lang="en-US" dirty="0" smtClean="0">
                <a:solidFill>
                  <a:schemeClr val="tx1"/>
                </a:solidFill>
                <a:latin typeface="Times New Roman" panose="02020603050405020304" pitchFamily="18" charset="0"/>
                <a:cs typeface="Times New Roman" panose="02020603050405020304" pitchFamily="18" charset="0"/>
              </a:rPr>
              <a:t> One dimensional analysis </a:t>
            </a:r>
          </a:p>
          <a:p>
            <a:pPr marL="0" indent="0">
              <a:buClr>
                <a:schemeClr val="tx1"/>
              </a:buClr>
              <a:buSzPct val="100000"/>
              <a:buFont typeface="Wingdings" pitchFamily="2" charset="2"/>
              <a:buChar char="Ø"/>
            </a:pPr>
            <a:r>
              <a:rPr lang="en-US" dirty="0" smtClean="0">
                <a:solidFill>
                  <a:schemeClr val="tx1"/>
                </a:solidFill>
                <a:latin typeface="Times New Roman" panose="02020603050405020304" pitchFamily="18" charset="0"/>
                <a:cs typeface="Times New Roman" panose="02020603050405020304" pitchFamily="18" charset="0"/>
              </a:rPr>
              <a:t> Stairs’ slabs were modeled and analyzed apart of the whole structure.</a:t>
            </a:r>
          </a:p>
          <a:p>
            <a:pPr marL="0" indent="0">
              <a:buClr>
                <a:schemeClr val="tx1"/>
              </a:buClr>
              <a:buSzPct val="100000"/>
              <a:buFont typeface="Wingdings" pitchFamily="2" charset="2"/>
              <a:buChar char="Ø"/>
            </a:pPr>
            <a:r>
              <a:rPr lang="en-US" dirty="0" smtClean="0">
                <a:solidFill>
                  <a:schemeClr val="tx1"/>
                </a:solidFill>
                <a:latin typeface="Times New Roman" panose="02020603050405020304" pitchFamily="18" charset="0"/>
                <a:cs typeface="Times New Roman" panose="02020603050405020304" pitchFamily="18" charset="0"/>
              </a:rPr>
              <a:t> Stairs’ slabs are called the flight and the landing, as illustrated in the figure</a:t>
            </a:r>
          </a:p>
          <a:p>
            <a:pPr marL="0" indent="0">
              <a:buClr>
                <a:schemeClr val="tx1"/>
              </a:buClr>
              <a:buSzPct val="100000"/>
              <a:buNone/>
            </a:pPr>
            <a:endParaRPr lang="en-US" dirty="0">
              <a:solidFill>
                <a:schemeClr val="tx1"/>
              </a:solidFill>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a:xfrm>
            <a:off x="10895981" y="6132684"/>
            <a:ext cx="683339" cy="365125"/>
          </a:xfrm>
        </p:spPr>
        <p:txBody>
          <a:bodyPr/>
          <a:lstStyle/>
          <a:p>
            <a:fld id="{D57F1E4F-1CFF-5643-939E-217C01CDF565}" type="slidenum">
              <a:rPr lang="en-US" sz="2800" smtClean="0">
                <a:solidFill>
                  <a:schemeClr val="tx1"/>
                </a:solidFill>
                <a:latin typeface="Times New Roman" panose="02020603050405020304" pitchFamily="18" charset="0"/>
                <a:cs typeface="Times New Roman" panose="02020603050405020304" pitchFamily="18" charset="0"/>
              </a:rPr>
              <a:pPr/>
              <a:t>47</a:t>
            </a:fld>
            <a:endParaRPr lang="en-US" dirty="0">
              <a:solidFill>
                <a:schemeClr val="tx1"/>
              </a:solidFill>
              <a:latin typeface="Times New Roman" panose="02020603050405020304" pitchFamily="18" charset="0"/>
              <a:cs typeface="Times New Roman" panose="02020603050405020304" pitchFamily="18" charset="0"/>
            </a:endParaRPr>
          </a:p>
        </p:txBody>
      </p:sp>
      <p:pic>
        <p:nvPicPr>
          <p:cNvPr id="5" name="Picture 4" descr="kmnb.PNG"/>
          <p:cNvPicPr/>
          <p:nvPr/>
        </p:nvPicPr>
        <p:blipFill>
          <a:blip r:embed="rId3" cstate="print"/>
          <a:stretch>
            <a:fillRect/>
          </a:stretch>
        </p:blipFill>
        <p:spPr>
          <a:xfrm>
            <a:off x="3538537" y="2997446"/>
            <a:ext cx="2676525" cy="3371850"/>
          </a:xfrm>
          <a:prstGeom prst="rect">
            <a:avLst/>
          </a:prstGeom>
        </p:spPr>
      </p:pic>
    </p:spTree>
    <p:extLst>
      <p:ext uri="{BB962C8B-B14F-4D97-AF65-F5344CB8AC3E}">
        <p14:creationId xmlns:p14="http://schemas.microsoft.com/office/powerpoint/2010/main" val="3373149200"/>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326265"/>
            <a:ext cx="8596668" cy="523741"/>
          </a:xfrm>
        </p:spPr>
        <p:txBody>
          <a:bodyPr/>
          <a:lstStyle/>
          <a:p>
            <a:r>
              <a:rPr lang="en-US" sz="2400" b="1" dirty="0" smtClean="0">
                <a:solidFill>
                  <a:schemeClr val="tx1"/>
                </a:solidFill>
                <a:latin typeface="Times New Roman" panose="02020603050405020304" pitchFamily="18" charset="0"/>
                <a:cs typeface="Times New Roman" panose="02020603050405020304" pitchFamily="18" charset="0"/>
              </a:rPr>
              <a:t>5. Design of Stairs.</a:t>
            </a: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idx="1"/>
          </p:nvPr>
        </p:nvSpPr>
        <p:spPr>
          <a:xfrm>
            <a:off x="677334" y="850006"/>
            <a:ext cx="8596668" cy="4908021"/>
          </a:xfrm>
        </p:spPr>
        <p:txBody>
          <a:bodyPr>
            <a:noAutofit/>
          </a:bodyPr>
          <a:lstStyle/>
          <a:p>
            <a:pPr marL="0" indent="0">
              <a:buClr>
                <a:schemeClr val="tx1"/>
              </a:buClr>
              <a:buSzPct val="100000"/>
              <a:buFontTx/>
              <a:buChar char="-"/>
            </a:pPr>
            <a:r>
              <a:rPr lang="en-US" dirty="0" smtClean="0">
                <a:solidFill>
                  <a:schemeClr val="tx1"/>
                </a:solidFill>
                <a:latin typeface="Times New Roman" panose="02020603050405020304" pitchFamily="18" charset="0"/>
                <a:cs typeface="Times New Roman" panose="02020603050405020304" pitchFamily="18" charset="0"/>
              </a:rPr>
              <a:t>Modeling and analysis of flight slab</a:t>
            </a:r>
          </a:p>
          <a:p>
            <a:pPr marL="0" indent="0">
              <a:buClr>
                <a:schemeClr val="tx1"/>
              </a:buClr>
              <a:buSzPct val="100000"/>
              <a:buFont typeface="Wingdings" pitchFamily="2" charset="2"/>
              <a:buChar char="Ø"/>
            </a:pPr>
            <a:r>
              <a:rPr lang="en-US" dirty="0" smtClean="0">
                <a:solidFill>
                  <a:schemeClr val="tx1"/>
                </a:solidFill>
                <a:latin typeface="Times New Roman" panose="02020603050405020304" pitchFamily="18" charset="0"/>
                <a:cs typeface="Times New Roman" panose="02020603050405020304" pitchFamily="18" charset="0"/>
              </a:rPr>
              <a:t>Load transmission :</a:t>
            </a:r>
          </a:p>
          <a:p>
            <a:pPr marL="0" indent="0">
              <a:buClr>
                <a:schemeClr val="tx1"/>
              </a:buClr>
              <a:buSzPct val="100000"/>
              <a:buFont typeface="Wingdings" pitchFamily="2" charset="2"/>
              <a:buChar char="Ø"/>
            </a:pPr>
            <a:endParaRPr lang="en-US" dirty="0" smtClean="0">
              <a:solidFill>
                <a:schemeClr val="tx1"/>
              </a:solidFill>
              <a:latin typeface="Times New Roman" panose="02020603050405020304" pitchFamily="18" charset="0"/>
              <a:cs typeface="Times New Roman" panose="02020603050405020304" pitchFamily="18" charset="0"/>
            </a:endParaRPr>
          </a:p>
          <a:p>
            <a:pPr marL="0" indent="0">
              <a:buClr>
                <a:schemeClr val="tx1"/>
              </a:buClr>
              <a:buSzPct val="100000"/>
              <a:buFont typeface="Wingdings" pitchFamily="2" charset="2"/>
              <a:buChar char="Ø"/>
            </a:pPr>
            <a:endParaRPr lang="en-US" dirty="0" smtClean="0">
              <a:solidFill>
                <a:schemeClr val="tx1"/>
              </a:solidFill>
              <a:latin typeface="Times New Roman" panose="02020603050405020304" pitchFamily="18" charset="0"/>
              <a:cs typeface="Times New Roman" panose="02020603050405020304" pitchFamily="18" charset="0"/>
            </a:endParaRPr>
          </a:p>
          <a:p>
            <a:pPr marL="0" indent="0">
              <a:buClr>
                <a:schemeClr val="tx1"/>
              </a:buClr>
              <a:buSzPct val="100000"/>
              <a:buFont typeface="Wingdings" pitchFamily="2" charset="2"/>
              <a:buChar char="Ø"/>
            </a:pPr>
            <a:endParaRPr lang="en-US" dirty="0" smtClean="0">
              <a:solidFill>
                <a:schemeClr val="tx1"/>
              </a:solidFill>
              <a:latin typeface="Times New Roman" panose="02020603050405020304" pitchFamily="18" charset="0"/>
              <a:cs typeface="Times New Roman" panose="02020603050405020304" pitchFamily="18" charset="0"/>
            </a:endParaRPr>
          </a:p>
          <a:p>
            <a:pPr marL="0" indent="0">
              <a:buClr>
                <a:schemeClr val="tx1"/>
              </a:buClr>
              <a:buSzPct val="100000"/>
              <a:buFont typeface="Wingdings" pitchFamily="2" charset="2"/>
              <a:buChar char="Ø"/>
            </a:pPr>
            <a:endParaRPr lang="en-US" dirty="0" smtClean="0">
              <a:solidFill>
                <a:schemeClr val="tx1"/>
              </a:solidFill>
              <a:latin typeface="Times New Roman" panose="02020603050405020304" pitchFamily="18" charset="0"/>
              <a:cs typeface="Times New Roman" panose="02020603050405020304" pitchFamily="18" charset="0"/>
            </a:endParaRPr>
          </a:p>
          <a:p>
            <a:pPr marL="0" indent="0">
              <a:buClr>
                <a:schemeClr val="tx1"/>
              </a:buClr>
              <a:buSzPct val="100000"/>
              <a:buFont typeface="Wingdings" pitchFamily="2" charset="2"/>
              <a:buChar char="Ø"/>
            </a:pPr>
            <a:endParaRPr lang="en-US" dirty="0" smtClean="0">
              <a:solidFill>
                <a:schemeClr val="tx1"/>
              </a:solidFill>
              <a:latin typeface="Times New Roman" panose="02020603050405020304" pitchFamily="18" charset="0"/>
              <a:cs typeface="Times New Roman" panose="02020603050405020304" pitchFamily="18" charset="0"/>
            </a:endParaRPr>
          </a:p>
          <a:p>
            <a:pPr marL="0" indent="0">
              <a:buClr>
                <a:schemeClr val="tx1"/>
              </a:buClr>
              <a:buSzPct val="100000"/>
              <a:buFont typeface="Wingdings" pitchFamily="2" charset="2"/>
              <a:buChar char="Ø"/>
            </a:pPr>
            <a:r>
              <a:rPr lang="en-US" dirty="0" smtClean="0">
                <a:solidFill>
                  <a:schemeClr val="tx1"/>
                </a:solidFill>
                <a:latin typeface="Times New Roman" panose="02020603050405020304" pitchFamily="18" charset="0"/>
                <a:cs typeface="Times New Roman" panose="02020603050405020304" pitchFamily="18" charset="0"/>
              </a:rPr>
              <a:t> Preliminary dimensions: L/20, thickness = 17.5 cm</a:t>
            </a:r>
          </a:p>
          <a:p>
            <a:pPr marL="0" indent="0">
              <a:buClr>
                <a:schemeClr val="tx1"/>
              </a:buClr>
              <a:buSzPct val="100000"/>
              <a:buFont typeface="Wingdings" pitchFamily="2" charset="2"/>
              <a:buChar char="Ø"/>
            </a:pPr>
            <a:r>
              <a:rPr lang="en-US" dirty="0" smtClean="0">
                <a:solidFill>
                  <a:schemeClr val="tx1"/>
                </a:solidFill>
                <a:latin typeface="Times New Roman" panose="02020603050405020304" pitchFamily="18" charset="0"/>
                <a:cs typeface="Times New Roman" panose="02020603050405020304" pitchFamily="18" charset="0"/>
              </a:rPr>
              <a:t> Loads computations: DL = 4.89 </a:t>
            </a:r>
            <a:r>
              <a:rPr lang="en-US" dirty="0" err="1" smtClean="0">
                <a:solidFill>
                  <a:schemeClr val="tx1"/>
                </a:solidFill>
                <a:latin typeface="Times New Roman" panose="02020603050405020304" pitchFamily="18" charset="0"/>
                <a:cs typeface="Times New Roman" panose="02020603050405020304" pitchFamily="18" charset="0"/>
              </a:rPr>
              <a:t>kN</a:t>
            </a:r>
            <a:r>
              <a:rPr lang="en-US" dirty="0" smtClean="0">
                <a:solidFill>
                  <a:schemeClr val="tx1"/>
                </a:solidFill>
                <a:latin typeface="Times New Roman" panose="02020603050405020304" pitchFamily="18" charset="0"/>
                <a:cs typeface="Times New Roman" panose="02020603050405020304" pitchFamily="18" charset="0"/>
              </a:rPr>
              <a:t>/m2, SDL = 2kN/m2 and LL = 5kN/m2.</a:t>
            </a:r>
          </a:p>
          <a:p>
            <a:pPr marL="0" indent="0">
              <a:buClr>
                <a:schemeClr val="tx1"/>
              </a:buClr>
              <a:buSzPct val="100000"/>
              <a:buFont typeface="Wingdings" pitchFamily="2" charset="2"/>
              <a:buChar char="Ø"/>
            </a:pPr>
            <a:r>
              <a:rPr lang="en-US" dirty="0" smtClean="0">
                <a:solidFill>
                  <a:schemeClr val="tx1"/>
                </a:solidFill>
                <a:latin typeface="Times New Roman" panose="02020603050405020304" pitchFamily="18" charset="0"/>
                <a:cs typeface="Times New Roman" panose="02020603050405020304" pitchFamily="18" charset="0"/>
              </a:rPr>
              <a:t> 1-D Structural model:  1)</a:t>
            </a:r>
          </a:p>
          <a:p>
            <a:pPr marL="0" indent="0">
              <a:buClr>
                <a:schemeClr val="tx1"/>
              </a:buClr>
              <a:buSzPct val="100000"/>
              <a:buFont typeface="Wingdings" pitchFamily="2" charset="2"/>
              <a:buChar char="Ø"/>
            </a:pPr>
            <a:r>
              <a:rPr lang="en-US" dirty="0" smtClean="0">
                <a:solidFill>
                  <a:schemeClr val="tx1"/>
                </a:solidFill>
                <a:latin typeface="Times New Roman" panose="02020603050405020304" pitchFamily="18" charset="0"/>
                <a:cs typeface="Times New Roman" panose="02020603050405020304" pitchFamily="18" charset="0"/>
              </a:rPr>
              <a:t> Analysis:</a:t>
            </a:r>
          </a:p>
          <a:p>
            <a:pPr marL="0" indent="0">
              <a:buClr>
                <a:schemeClr val="tx1"/>
              </a:buClr>
              <a:buSzPct val="100000"/>
              <a:buNone/>
            </a:pPr>
            <a:r>
              <a:rPr lang="en-US" dirty="0" smtClean="0">
                <a:latin typeface="Times New Roman" panose="02020603050405020304" pitchFamily="18" charset="0"/>
                <a:cs typeface="Times New Roman" panose="02020603050405020304" pitchFamily="18" charset="0"/>
              </a:rPr>
              <a:t>Mu</a:t>
            </a:r>
            <a:r>
              <a:rPr lang="en-US" baseline="30000" dirty="0" smtClean="0">
                <a:latin typeface="Times New Roman" panose="02020603050405020304" pitchFamily="18" charset="0"/>
                <a:cs typeface="Times New Roman" panose="02020603050405020304" pitchFamily="18" charset="0"/>
              </a:rPr>
              <a:t>+</a:t>
            </a:r>
            <a:r>
              <a:rPr lang="en-US" dirty="0" smtClean="0">
                <a:latin typeface="Times New Roman" panose="02020603050405020304" pitchFamily="18" charset="0"/>
                <a:cs typeface="Times New Roman" panose="02020603050405020304" pitchFamily="18" charset="0"/>
              </a:rPr>
              <a:t> = </a:t>
            </a:r>
            <a:r>
              <a:rPr lang="en-US" dirty="0" err="1" smtClean="0">
                <a:latin typeface="Times New Roman" panose="02020603050405020304" pitchFamily="18" charset="0"/>
                <a:cs typeface="Times New Roman" panose="02020603050405020304" pitchFamily="18" charset="0"/>
              </a:rPr>
              <a:t>wu</a:t>
            </a:r>
            <a:r>
              <a:rPr lang="en-US" dirty="0" smtClean="0">
                <a:latin typeface="Times New Roman" panose="02020603050405020304" pitchFamily="18" charset="0"/>
                <a:cs typeface="Times New Roman" panose="02020603050405020304" pitchFamily="18" charset="0"/>
              </a:rPr>
              <a:t> l</a:t>
            </a:r>
            <a:r>
              <a:rPr lang="en-US" baseline="30000" dirty="0" smtClean="0">
                <a:latin typeface="Times New Roman" panose="02020603050405020304" pitchFamily="18" charset="0"/>
                <a:cs typeface="Times New Roman" panose="02020603050405020304" pitchFamily="18" charset="0"/>
              </a:rPr>
              <a:t>2</a:t>
            </a:r>
            <a:r>
              <a:rPr lang="en-US" dirty="0" smtClean="0">
                <a:latin typeface="Times New Roman" panose="02020603050405020304" pitchFamily="18" charset="0"/>
                <a:cs typeface="Times New Roman" panose="02020603050405020304" pitchFamily="18" charset="0"/>
              </a:rPr>
              <a:t>/8                                                                            </a:t>
            </a:r>
          </a:p>
          <a:p>
            <a:pPr marL="0" indent="0">
              <a:buClr>
                <a:schemeClr val="tx1"/>
              </a:buClr>
              <a:buSzPct val="100000"/>
              <a:buNone/>
            </a:pPr>
            <a:r>
              <a:rPr lang="en-US" dirty="0" smtClean="0">
                <a:latin typeface="Times New Roman" panose="02020603050405020304" pitchFamily="18" charset="0"/>
                <a:cs typeface="Times New Roman" panose="02020603050405020304" pitchFamily="18" charset="0"/>
              </a:rPr>
              <a:t>Mu</a:t>
            </a:r>
            <a:r>
              <a:rPr lang="en-US" baseline="30000" dirty="0" smtClean="0">
                <a:latin typeface="Times New Roman" panose="02020603050405020304" pitchFamily="18" charset="0"/>
                <a:cs typeface="Times New Roman" panose="02020603050405020304" pitchFamily="18" charset="0"/>
              </a:rPr>
              <a:t>-</a:t>
            </a:r>
            <a:r>
              <a:rPr lang="en-US" dirty="0" smtClean="0">
                <a:latin typeface="Times New Roman" panose="02020603050405020304" pitchFamily="18" charset="0"/>
                <a:cs typeface="Times New Roman" panose="02020603050405020304" pitchFamily="18" charset="0"/>
              </a:rPr>
              <a:t> = </a:t>
            </a:r>
            <a:r>
              <a:rPr lang="en-US" dirty="0" err="1" smtClean="0">
                <a:latin typeface="Times New Roman" panose="02020603050405020304" pitchFamily="18" charset="0"/>
                <a:cs typeface="Times New Roman" panose="02020603050405020304" pitchFamily="18" charset="0"/>
              </a:rPr>
              <a:t>wu</a:t>
            </a:r>
            <a:r>
              <a:rPr lang="en-US" dirty="0" smtClean="0">
                <a:latin typeface="Times New Roman" panose="02020603050405020304" pitchFamily="18" charset="0"/>
                <a:cs typeface="Times New Roman" panose="02020603050405020304" pitchFamily="18" charset="0"/>
              </a:rPr>
              <a:t> l</a:t>
            </a:r>
            <a:r>
              <a:rPr lang="en-US" baseline="30000" dirty="0" smtClean="0">
                <a:latin typeface="Times New Roman" panose="02020603050405020304" pitchFamily="18" charset="0"/>
                <a:cs typeface="Times New Roman" panose="02020603050405020304" pitchFamily="18" charset="0"/>
              </a:rPr>
              <a:t>2</a:t>
            </a:r>
            <a:r>
              <a:rPr lang="en-US" dirty="0" smtClean="0">
                <a:latin typeface="Times New Roman" panose="02020603050405020304" pitchFamily="18" charset="0"/>
                <a:cs typeface="Times New Roman" panose="02020603050405020304" pitchFamily="18" charset="0"/>
              </a:rPr>
              <a:t>/12 </a:t>
            </a:r>
            <a:r>
              <a:rPr lang="en-US" dirty="0" smtClean="0">
                <a:solidFill>
                  <a:schemeClr val="tx1"/>
                </a:solidFill>
                <a:latin typeface="Times New Roman" panose="02020603050405020304" pitchFamily="18" charset="0"/>
                <a:cs typeface="Times New Roman" panose="02020603050405020304" pitchFamily="18" charset="0"/>
              </a:rPr>
              <a:t>              2)        </a:t>
            </a:r>
            <a:endParaRPr lang="en-US" dirty="0">
              <a:solidFill>
                <a:schemeClr val="tx1"/>
              </a:solidFill>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a:xfrm>
            <a:off x="10895981" y="6132684"/>
            <a:ext cx="683339" cy="365125"/>
          </a:xfrm>
        </p:spPr>
        <p:txBody>
          <a:bodyPr/>
          <a:lstStyle/>
          <a:p>
            <a:fld id="{D57F1E4F-1CFF-5643-939E-217C01CDF565}" type="slidenum">
              <a:rPr lang="en-US" sz="2800" smtClean="0">
                <a:solidFill>
                  <a:schemeClr val="tx1"/>
                </a:solidFill>
                <a:latin typeface="Times New Roman" panose="02020603050405020304" pitchFamily="18" charset="0"/>
                <a:cs typeface="Times New Roman" panose="02020603050405020304" pitchFamily="18" charset="0"/>
              </a:rPr>
              <a:pPr/>
              <a:t>48</a:t>
            </a:fld>
            <a:endParaRPr lang="en-US" dirty="0">
              <a:solidFill>
                <a:schemeClr val="tx1"/>
              </a:solidFill>
              <a:latin typeface="Times New Roman" panose="02020603050405020304" pitchFamily="18" charset="0"/>
              <a:cs typeface="Times New Roman" panose="02020603050405020304" pitchFamily="18" charset="0"/>
            </a:endParaRPr>
          </a:p>
        </p:txBody>
      </p:sp>
      <p:pic>
        <p:nvPicPr>
          <p:cNvPr id="5" name="Picture 4" descr="kmnb.PNG"/>
          <p:cNvPicPr/>
          <p:nvPr/>
        </p:nvPicPr>
        <p:blipFill>
          <a:blip r:embed="rId3" cstate="print"/>
          <a:stretch>
            <a:fillRect/>
          </a:stretch>
        </p:blipFill>
        <p:spPr>
          <a:xfrm>
            <a:off x="2952383" y="1215537"/>
            <a:ext cx="2006479" cy="2231048"/>
          </a:xfrm>
          <a:prstGeom prst="rect">
            <a:avLst/>
          </a:prstGeom>
        </p:spPr>
      </p:pic>
      <p:pic>
        <p:nvPicPr>
          <p:cNvPr id="6" name="Picture 5" descr="km.PNG"/>
          <p:cNvPicPr/>
          <p:nvPr/>
        </p:nvPicPr>
        <p:blipFill>
          <a:blip r:embed="rId4" cstate="print"/>
          <a:stretch>
            <a:fillRect/>
          </a:stretch>
        </p:blipFill>
        <p:spPr>
          <a:xfrm>
            <a:off x="3426083" y="4396154"/>
            <a:ext cx="5058481" cy="996461"/>
          </a:xfrm>
          <a:prstGeom prst="rect">
            <a:avLst/>
          </a:prstGeom>
        </p:spPr>
      </p:pic>
      <p:pic>
        <p:nvPicPr>
          <p:cNvPr id="7" name="Picture 6" descr="kmn.PNG"/>
          <p:cNvPicPr/>
          <p:nvPr/>
        </p:nvPicPr>
        <p:blipFill>
          <a:blip r:embed="rId5" cstate="print"/>
          <a:stretch>
            <a:fillRect/>
          </a:stretch>
        </p:blipFill>
        <p:spPr>
          <a:xfrm>
            <a:off x="3282461" y="5486399"/>
            <a:ext cx="5307631" cy="1207477"/>
          </a:xfrm>
          <a:prstGeom prst="rect">
            <a:avLst/>
          </a:prstGeom>
        </p:spPr>
      </p:pic>
    </p:spTree>
    <p:extLst>
      <p:ext uri="{BB962C8B-B14F-4D97-AF65-F5344CB8AC3E}">
        <p14:creationId xmlns:p14="http://schemas.microsoft.com/office/powerpoint/2010/main" val="2099087332"/>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326265"/>
            <a:ext cx="8596668" cy="523741"/>
          </a:xfrm>
        </p:spPr>
        <p:txBody>
          <a:bodyPr/>
          <a:lstStyle/>
          <a:p>
            <a:r>
              <a:rPr lang="en-US" sz="2400" b="1" dirty="0" smtClean="0">
                <a:solidFill>
                  <a:schemeClr val="tx1"/>
                </a:solidFill>
                <a:latin typeface="Times New Roman" panose="02020603050405020304" pitchFamily="18" charset="0"/>
                <a:cs typeface="Times New Roman" panose="02020603050405020304" pitchFamily="18" charset="0"/>
              </a:rPr>
              <a:t>5. Design of Stairs.</a:t>
            </a: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idx="1"/>
          </p:nvPr>
        </p:nvSpPr>
        <p:spPr>
          <a:xfrm>
            <a:off x="677334" y="850006"/>
            <a:ext cx="8596668" cy="4908021"/>
          </a:xfrm>
        </p:spPr>
        <p:txBody>
          <a:bodyPr>
            <a:noAutofit/>
          </a:bodyPr>
          <a:lstStyle/>
          <a:p>
            <a:pPr marL="0" indent="0">
              <a:buClr>
                <a:schemeClr val="tx1"/>
              </a:buClr>
              <a:buSzPct val="100000"/>
              <a:buFontTx/>
              <a:buChar char="-"/>
            </a:pPr>
            <a:r>
              <a:rPr lang="en-US" dirty="0" smtClean="0">
                <a:solidFill>
                  <a:schemeClr val="tx1"/>
                </a:solidFill>
                <a:latin typeface="Times New Roman" panose="02020603050405020304" pitchFamily="18" charset="0"/>
                <a:cs typeface="Times New Roman" panose="02020603050405020304" pitchFamily="18" charset="0"/>
              </a:rPr>
              <a:t>Modeling and analysis of landing slab</a:t>
            </a:r>
          </a:p>
          <a:p>
            <a:pPr marL="0" indent="0">
              <a:buClr>
                <a:schemeClr val="tx1"/>
              </a:buClr>
              <a:buSzPct val="100000"/>
              <a:buFont typeface="Wingdings" pitchFamily="2" charset="2"/>
              <a:buChar char="Ø"/>
            </a:pPr>
            <a:r>
              <a:rPr lang="en-US" dirty="0" smtClean="0">
                <a:solidFill>
                  <a:schemeClr val="tx1"/>
                </a:solidFill>
                <a:latin typeface="Times New Roman" panose="02020603050405020304" pitchFamily="18" charset="0"/>
                <a:cs typeface="Times New Roman" panose="02020603050405020304" pitchFamily="18" charset="0"/>
              </a:rPr>
              <a:t>Load transmission :</a:t>
            </a:r>
          </a:p>
          <a:p>
            <a:pPr marL="0" indent="0">
              <a:buClr>
                <a:schemeClr val="tx1"/>
              </a:buClr>
              <a:buSzPct val="100000"/>
              <a:buFont typeface="Wingdings" pitchFamily="2" charset="2"/>
              <a:buChar char="Ø"/>
            </a:pPr>
            <a:endParaRPr lang="en-US" dirty="0" smtClean="0">
              <a:solidFill>
                <a:schemeClr val="tx1"/>
              </a:solidFill>
              <a:latin typeface="Times New Roman" panose="02020603050405020304" pitchFamily="18" charset="0"/>
              <a:cs typeface="Times New Roman" panose="02020603050405020304" pitchFamily="18" charset="0"/>
            </a:endParaRPr>
          </a:p>
          <a:p>
            <a:pPr marL="0" indent="0">
              <a:buClr>
                <a:schemeClr val="tx1"/>
              </a:buClr>
              <a:buSzPct val="100000"/>
              <a:buFont typeface="Wingdings" pitchFamily="2" charset="2"/>
              <a:buChar char="Ø"/>
            </a:pPr>
            <a:endParaRPr lang="en-US" dirty="0" smtClean="0">
              <a:solidFill>
                <a:schemeClr val="tx1"/>
              </a:solidFill>
              <a:latin typeface="Times New Roman" panose="02020603050405020304" pitchFamily="18" charset="0"/>
              <a:cs typeface="Times New Roman" panose="02020603050405020304" pitchFamily="18" charset="0"/>
            </a:endParaRPr>
          </a:p>
          <a:p>
            <a:pPr marL="0" indent="0">
              <a:buClr>
                <a:schemeClr val="tx1"/>
              </a:buClr>
              <a:buSzPct val="100000"/>
              <a:buFont typeface="Wingdings" pitchFamily="2" charset="2"/>
              <a:buChar char="Ø"/>
            </a:pPr>
            <a:endParaRPr lang="en-US" dirty="0" smtClean="0">
              <a:solidFill>
                <a:schemeClr val="tx1"/>
              </a:solidFill>
              <a:latin typeface="Times New Roman" panose="02020603050405020304" pitchFamily="18" charset="0"/>
              <a:cs typeface="Times New Roman" panose="02020603050405020304" pitchFamily="18" charset="0"/>
            </a:endParaRPr>
          </a:p>
          <a:p>
            <a:pPr marL="0" indent="0">
              <a:buClr>
                <a:schemeClr val="tx1"/>
              </a:buClr>
              <a:buSzPct val="100000"/>
              <a:buFont typeface="Wingdings" pitchFamily="2" charset="2"/>
              <a:buChar char="Ø"/>
            </a:pPr>
            <a:endParaRPr lang="en-US" dirty="0" smtClean="0">
              <a:solidFill>
                <a:schemeClr val="tx1"/>
              </a:solidFill>
              <a:latin typeface="Times New Roman" panose="02020603050405020304" pitchFamily="18" charset="0"/>
              <a:cs typeface="Times New Roman" panose="02020603050405020304" pitchFamily="18" charset="0"/>
            </a:endParaRPr>
          </a:p>
          <a:p>
            <a:pPr marL="0" indent="0">
              <a:buClr>
                <a:schemeClr val="tx1"/>
              </a:buClr>
              <a:buSzPct val="100000"/>
              <a:buFont typeface="Wingdings" pitchFamily="2" charset="2"/>
              <a:buChar char="Ø"/>
            </a:pPr>
            <a:endParaRPr lang="en-US" dirty="0" smtClean="0">
              <a:solidFill>
                <a:schemeClr val="tx1"/>
              </a:solidFill>
              <a:latin typeface="Times New Roman" panose="02020603050405020304" pitchFamily="18" charset="0"/>
              <a:cs typeface="Times New Roman" panose="02020603050405020304" pitchFamily="18" charset="0"/>
            </a:endParaRPr>
          </a:p>
          <a:p>
            <a:pPr marL="0" indent="0">
              <a:buClr>
                <a:schemeClr val="tx1"/>
              </a:buClr>
              <a:buSzPct val="100000"/>
              <a:buFont typeface="Wingdings" pitchFamily="2" charset="2"/>
              <a:buChar char="Ø"/>
            </a:pPr>
            <a:r>
              <a:rPr lang="en-US" dirty="0" smtClean="0">
                <a:solidFill>
                  <a:schemeClr val="tx1"/>
                </a:solidFill>
                <a:latin typeface="Times New Roman" panose="02020603050405020304" pitchFamily="18" charset="0"/>
                <a:cs typeface="Times New Roman" panose="02020603050405020304" pitchFamily="18" charset="0"/>
              </a:rPr>
              <a:t> Preliminary dimensions: same thickness of flight slab = 17.5 cm</a:t>
            </a:r>
          </a:p>
          <a:p>
            <a:pPr marL="0" indent="0">
              <a:buClr>
                <a:schemeClr val="tx1"/>
              </a:buClr>
              <a:buSzPct val="100000"/>
              <a:buFont typeface="Wingdings" pitchFamily="2" charset="2"/>
              <a:buChar char="Ø"/>
            </a:pPr>
            <a:r>
              <a:rPr lang="en-US" dirty="0" smtClean="0">
                <a:solidFill>
                  <a:schemeClr val="tx1"/>
                </a:solidFill>
                <a:latin typeface="Times New Roman" panose="02020603050405020304" pitchFamily="18" charset="0"/>
                <a:cs typeface="Times New Roman" panose="02020603050405020304" pitchFamily="18" charset="0"/>
              </a:rPr>
              <a:t> Loads computations: DL = 4.25 </a:t>
            </a:r>
            <a:r>
              <a:rPr lang="en-US" dirty="0" err="1" smtClean="0">
                <a:solidFill>
                  <a:schemeClr val="tx1"/>
                </a:solidFill>
                <a:latin typeface="Times New Roman" panose="02020603050405020304" pitchFamily="18" charset="0"/>
                <a:cs typeface="Times New Roman" panose="02020603050405020304" pitchFamily="18" charset="0"/>
              </a:rPr>
              <a:t>kN</a:t>
            </a:r>
            <a:r>
              <a:rPr lang="en-US" dirty="0" smtClean="0">
                <a:solidFill>
                  <a:schemeClr val="tx1"/>
                </a:solidFill>
                <a:latin typeface="Times New Roman" panose="02020603050405020304" pitchFamily="18" charset="0"/>
                <a:cs typeface="Times New Roman" panose="02020603050405020304" pitchFamily="18" charset="0"/>
              </a:rPr>
              <a:t>/m2, SDL = 2kN/m2 and LL = 5kN/m2.</a:t>
            </a:r>
          </a:p>
          <a:p>
            <a:pPr>
              <a:buNone/>
            </a:pPr>
            <a:r>
              <a:rPr lang="en-US" sz="1600" b="1" dirty="0" smtClean="0">
                <a:solidFill>
                  <a:schemeClr val="tx1"/>
                </a:solidFill>
                <a:latin typeface="Times New Roman" pitchFamily="18" charset="0"/>
                <a:cs typeface="Times New Roman" pitchFamily="18" charset="0"/>
              </a:rPr>
              <a:t>In addition</a:t>
            </a:r>
            <a:r>
              <a:rPr lang="en-US" sz="1600" dirty="0" smtClean="0">
                <a:solidFill>
                  <a:schemeClr val="tx1"/>
                </a:solidFill>
                <a:latin typeface="Times New Roman" pitchFamily="18" charset="0"/>
                <a:cs typeface="Times New Roman" pitchFamily="18" charset="0"/>
              </a:rPr>
              <a:t> to reaction (R) from the flight on the landing slab which is computed as follows:</a:t>
            </a:r>
            <a:endParaRPr lang="en-GB" sz="1600" dirty="0" smtClean="0">
              <a:solidFill>
                <a:schemeClr val="tx1"/>
              </a:solidFill>
              <a:latin typeface="Times New Roman" pitchFamily="18" charset="0"/>
              <a:cs typeface="Times New Roman" pitchFamily="18" charset="0"/>
            </a:endParaRPr>
          </a:p>
          <a:p>
            <a:pPr>
              <a:buNone/>
            </a:pPr>
            <a:r>
              <a:rPr lang="en-US" sz="1600" dirty="0" smtClean="0">
                <a:solidFill>
                  <a:schemeClr val="tx1"/>
                </a:solidFill>
                <a:latin typeface="Times New Roman" pitchFamily="18" charset="0"/>
                <a:cs typeface="Times New Roman" pitchFamily="18" charset="0"/>
              </a:rPr>
              <a:t>Wu on flight span = 16.27 x 3.5/2 = 28.50 </a:t>
            </a:r>
            <a:r>
              <a:rPr lang="en-US" sz="1600" dirty="0" err="1" smtClean="0">
                <a:solidFill>
                  <a:schemeClr val="tx1"/>
                </a:solidFill>
                <a:latin typeface="Times New Roman" pitchFamily="18" charset="0"/>
                <a:cs typeface="Times New Roman" pitchFamily="18" charset="0"/>
              </a:rPr>
              <a:t>kN</a:t>
            </a:r>
            <a:r>
              <a:rPr lang="en-US" sz="1600" dirty="0" smtClean="0">
                <a:solidFill>
                  <a:schemeClr val="tx1"/>
                </a:solidFill>
                <a:latin typeface="Times New Roman" pitchFamily="18" charset="0"/>
                <a:cs typeface="Times New Roman" pitchFamily="18" charset="0"/>
              </a:rPr>
              <a:t>, R = 28.50 </a:t>
            </a:r>
            <a:r>
              <a:rPr lang="en-US" sz="1600" dirty="0" err="1" smtClean="0">
                <a:solidFill>
                  <a:schemeClr val="tx1"/>
                </a:solidFill>
                <a:latin typeface="Times New Roman" pitchFamily="18" charset="0"/>
                <a:cs typeface="Times New Roman" pitchFamily="18" charset="0"/>
              </a:rPr>
              <a:t>kN</a:t>
            </a:r>
            <a:r>
              <a:rPr lang="en-US" sz="1600" dirty="0" smtClean="0">
                <a:solidFill>
                  <a:schemeClr val="tx1"/>
                </a:solidFill>
                <a:latin typeface="Times New Roman" pitchFamily="18" charset="0"/>
                <a:cs typeface="Times New Roman" pitchFamily="18" charset="0"/>
              </a:rPr>
              <a:t> per meter.</a:t>
            </a:r>
            <a:endParaRPr lang="en-GB" sz="1600" dirty="0" smtClean="0">
              <a:solidFill>
                <a:schemeClr val="tx1"/>
              </a:solidFill>
              <a:latin typeface="Times New Roman" pitchFamily="18" charset="0"/>
              <a:cs typeface="Times New Roman" pitchFamily="18" charset="0"/>
            </a:endParaRPr>
          </a:p>
          <a:p>
            <a:pPr marL="0" indent="0">
              <a:buClr>
                <a:schemeClr val="tx1"/>
              </a:buClr>
              <a:buSzPct val="100000"/>
              <a:buFont typeface="Wingdings" pitchFamily="2" charset="2"/>
              <a:buChar char="Ø"/>
            </a:pPr>
            <a:r>
              <a:rPr lang="en-US" dirty="0" smtClean="0">
                <a:solidFill>
                  <a:schemeClr val="tx1"/>
                </a:solidFill>
                <a:latin typeface="Times New Roman" panose="02020603050405020304" pitchFamily="18" charset="0"/>
                <a:cs typeface="Times New Roman" panose="02020603050405020304" pitchFamily="18" charset="0"/>
              </a:rPr>
              <a:t>1-D Structural model: </a:t>
            </a:r>
          </a:p>
          <a:p>
            <a:pPr marL="0" indent="0">
              <a:buClr>
                <a:schemeClr val="tx1"/>
              </a:buClr>
              <a:buSzPct val="100000"/>
              <a:buFont typeface="Wingdings" pitchFamily="2" charset="2"/>
              <a:buChar char="Ø"/>
            </a:pPr>
            <a:endParaRPr lang="en-US" dirty="0" smtClean="0">
              <a:solidFill>
                <a:schemeClr val="tx1"/>
              </a:solidFill>
              <a:latin typeface="Times New Roman" panose="02020603050405020304" pitchFamily="18" charset="0"/>
              <a:cs typeface="Times New Roman" panose="02020603050405020304" pitchFamily="18" charset="0"/>
            </a:endParaRPr>
          </a:p>
          <a:p>
            <a:pPr marL="0" indent="0">
              <a:buClr>
                <a:schemeClr val="tx1"/>
              </a:buClr>
              <a:buSzPct val="100000"/>
              <a:buNone/>
            </a:pPr>
            <a:r>
              <a:rPr lang="en-US" dirty="0" smtClean="0">
                <a:solidFill>
                  <a:schemeClr val="tx1"/>
                </a:solidFill>
                <a:latin typeface="Times New Roman" panose="02020603050405020304" pitchFamily="18" charset="0"/>
                <a:cs typeface="Times New Roman" panose="02020603050405020304" pitchFamily="18" charset="0"/>
              </a:rPr>
              <a:t> </a:t>
            </a:r>
          </a:p>
          <a:p>
            <a:pPr marL="0" indent="0">
              <a:buClr>
                <a:schemeClr val="tx1"/>
              </a:buClr>
              <a:buSzPct val="100000"/>
              <a:buFont typeface="Wingdings" pitchFamily="2" charset="2"/>
              <a:buChar char="Ø"/>
            </a:pPr>
            <a:r>
              <a:rPr lang="en-US" dirty="0" smtClean="0">
                <a:solidFill>
                  <a:schemeClr val="tx1"/>
                </a:solidFill>
                <a:latin typeface="Times New Roman" panose="02020603050405020304" pitchFamily="18" charset="0"/>
                <a:cs typeface="Times New Roman" panose="02020603050405020304" pitchFamily="18" charset="0"/>
              </a:rPr>
              <a:t> Analysis: </a:t>
            </a:r>
            <a:r>
              <a:rPr lang="en-US" dirty="0" smtClean="0">
                <a:latin typeface="Times New Roman" panose="02020603050405020304" pitchFamily="18" charset="0"/>
                <a:cs typeface="Times New Roman" panose="02020603050405020304" pitchFamily="18" charset="0"/>
              </a:rPr>
              <a:t>Mu</a:t>
            </a:r>
            <a:r>
              <a:rPr lang="en-US" baseline="30000" dirty="0" smtClean="0">
                <a:latin typeface="Times New Roman" panose="02020603050405020304" pitchFamily="18" charset="0"/>
                <a:cs typeface="Times New Roman" panose="02020603050405020304" pitchFamily="18" charset="0"/>
              </a:rPr>
              <a:t>+</a:t>
            </a:r>
            <a:r>
              <a:rPr lang="en-US" dirty="0" smtClean="0">
                <a:latin typeface="Times New Roman" panose="02020603050405020304" pitchFamily="18" charset="0"/>
                <a:cs typeface="Times New Roman" panose="02020603050405020304" pitchFamily="18" charset="0"/>
              </a:rPr>
              <a:t> = </a:t>
            </a:r>
            <a:r>
              <a:rPr lang="en-US" dirty="0" err="1" smtClean="0">
                <a:latin typeface="Times New Roman" panose="02020603050405020304" pitchFamily="18" charset="0"/>
                <a:cs typeface="Times New Roman" panose="02020603050405020304" pitchFamily="18" charset="0"/>
              </a:rPr>
              <a:t>wu</a:t>
            </a:r>
            <a:r>
              <a:rPr lang="en-US" dirty="0" smtClean="0">
                <a:latin typeface="Times New Roman" panose="02020603050405020304" pitchFamily="18" charset="0"/>
                <a:cs typeface="Times New Roman" panose="02020603050405020304" pitchFamily="18" charset="0"/>
              </a:rPr>
              <a:t> l</a:t>
            </a:r>
            <a:r>
              <a:rPr lang="en-US" baseline="30000" dirty="0" smtClean="0">
                <a:latin typeface="Times New Roman" panose="02020603050405020304" pitchFamily="18" charset="0"/>
                <a:cs typeface="Times New Roman" panose="02020603050405020304" pitchFamily="18" charset="0"/>
              </a:rPr>
              <a:t>2</a:t>
            </a:r>
            <a:r>
              <a:rPr lang="en-US" dirty="0" smtClean="0">
                <a:latin typeface="Times New Roman" panose="02020603050405020304" pitchFamily="18" charset="0"/>
                <a:cs typeface="Times New Roman" panose="02020603050405020304" pitchFamily="18" charset="0"/>
              </a:rPr>
              <a:t>/8 </a:t>
            </a:r>
            <a:endParaRPr lang="en-US" dirty="0" smtClean="0">
              <a:solidFill>
                <a:schemeClr val="tx1"/>
              </a:solidFill>
              <a:latin typeface="Times New Roman" panose="02020603050405020304" pitchFamily="18" charset="0"/>
              <a:cs typeface="Times New Roman" panose="02020603050405020304" pitchFamily="18" charset="0"/>
            </a:endParaRPr>
          </a:p>
          <a:p>
            <a:pPr marL="0" indent="0">
              <a:buClr>
                <a:schemeClr val="tx1"/>
              </a:buClr>
              <a:buSzPct val="100000"/>
              <a:buFont typeface="Wingdings" pitchFamily="2" charset="2"/>
              <a:buChar char="Ø"/>
            </a:pPr>
            <a:endParaRPr lang="en-US" dirty="0" smtClean="0">
              <a:solidFill>
                <a:schemeClr val="tx1"/>
              </a:solidFill>
              <a:latin typeface="Times New Roman" panose="02020603050405020304" pitchFamily="18" charset="0"/>
              <a:cs typeface="Times New Roman" panose="02020603050405020304" pitchFamily="18" charset="0"/>
            </a:endParaRPr>
          </a:p>
          <a:p>
            <a:pPr marL="0" indent="0">
              <a:buClr>
                <a:schemeClr val="tx1"/>
              </a:buClr>
              <a:buSzPct val="100000"/>
              <a:buNone/>
            </a:pPr>
            <a:r>
              <a:rPr lang="en-US" dirty="0" smtClean="0">
                <a:solidFill>
                  <a:schemeClr val="tx1"/>
                </a:solidFill>
                <a:latin typeface="Times New Roman" panose="02020603050405020304" pitchFamily="18" charset="0"/>
                <a:cs typeface="Times New Roman" panose="02020603050405020304" pitchFamily="18" charset="0"/>
              </a:rPr>
              <a:t>                                             </a:t>
            </a:r>
            <a:endParaRPr lang="en-US" dirty="0">
              <a:solidFill>
                <a:schemeClr val="tx1"/>
              </a:solidFill>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a:xfrm>
            <a:off x="10895981" y="6132684"/>
            <a:ext cx="683339" cy="365125"/>
          </a:xfrm>
        </p:spPr>
        <p:txBody>
          <a:bodyPr/>
          <a:lstStyle/>
          <a:p>
            <a:fld id="{D57F1E4F-1CFF-5643-939E-217C01CDF565}" type="slidenum">
              <a:rPr lang="en-US" sz="2800" smtClean="0">
                <a:solidFill>
                  <a:schemeClr val="tx1"/>
                </a:solidFill>
                <a:latin typeface="Times New Roman" panose="02020603050405020304" pitchFamily="18" charset="0"/>
                <a:cs typeface="Times New Roman" panose="02020603050405020304" pitchFamily="18" charset="0"/>
              </a:rPr>
              <a:pPr/>
              <a:t>49</a:t>
            </a:fld>
            <a:endParaRPr lang="en-US" dirty="0">
              <a:solidFill>
                <a:schemeClr val="tx1"/>
              </a:solidFill>
              <a:latin typeface="Times New Roman" panose="02020603050405020304" pitchFamily="18" charset="0"/>
              <a:cs typeface="Times New Roman" panose="02020603050405020304" pitchFamily="18" charset="0"/>
            </a:endParaRPr>
          </a:p>
        </p:txBody>
      </p:sp>
      <p:pic>
        <p:nvPicPr>
          <p:cNvPr id="95234" name="Picture 2"/>
          <p:cNvPicPr>
            <a:picLocks noChangeAspect="1" noChangeArrowheads="1"/>
          </p:cNvPicPr>
          <p:nvPr/>
        </p:nvPicPr>
        <p:blipFill>
          <a:blip r:embed="rId3"/>
          <a:srcRect/>
          <a:stretch>
            <a:fillRect/>
          </a:stretch>
        </p:blipFill>
        <p:spPr bwMode="auto">
          <a:xfrm>
            <a:off x="2949455" y="1263895"/>
            <a:ext cx="1997684" cy="2335090"/>
          </a:xfrm>
          <a:prstGeom prst="rect">
            <a:avLst/>
          </a:prstGeom>
          <a:noFill/>
          <a:ln w="9525">
            <a:noFill/>
            <a:miter lim="800000"/>
            <a:headEnd/>
            <a:tailEnd/>
          </a:ln>
        </p:spPr>
      </p:pic>
      <p:pic>
        <p:nvPicPr>
          <p:cNvPr id="9" name="Picture 8" descr="az.PNG"/>
          <p:cNvPicPr/>
          <p:nvPr/>
        </p:nvPicPr>
        <p:blipFill>
          <a:blip r:embed="rId4" cstate="print"/>
          <a:stretch>
            <a:fillRect/>
          </a:stretch>
        </p:blipFill>
        <p:spPr>
          <a:xfrm>
            <a:off x="3100445" y="5166792"/>
            <a:ext cx="4420217" cy="1105054"/>
          </a:xfrm>
          <a:prstGeom prst="rect">
            <a:avLst/>
          </a:prstGeom>
        </p:spPr>
      </p:pic>
    </p:spTree>
    <p:extLst>
      <p:ext uri="{BB962C8B-B14F-4D97-AF65-F5344CB8AC3E}">
        <p14:creationId xmlns:p14="http://schemas.microsoft.com/office/powerpoint/2010/main" val="209908733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326265"/>
            <a:ext cx="8596668" cy="523741"/>
          </a:xfrm>
        </p:spPr>
        <p:txBody>
          <a:bodyPr/>
          <a:lstStyle/>
          <a:p>
            <a:r>
              <a:rPr lang="en-US" sz="2400" b="1" dirty="0" smtClean="0">
                <a:solidFill>
                  <a:schemeClr val="tx1"/>
                </a:solidFill>
                <a:latin typeface="Times New Roman" panose="02020603050405020304" pitchFamily="18" charset="0"/>
                <a:cs typeface="Times New Roman" panose="02020603050405020304" pitchFamily="18" charset="0"/>
              </a:rPr>
              <a:t>1. Design of Slab</a:t>
            </a:r>
            <a:endParaRPr lang="en-US" sz="2400" b="1" dirty="0">
              <a:solidFill>
                <a:schemeClr val="tx1"/>
              </a:solidFill>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3" name="Subtitle 2"/>
              <p:cNvSpPr>
                <a:spLocks noGrp="1"/>
              </p:cNvSpPr>
              <p:nvPr>
                <p:ph idx="1"/>
              </p:nvPr>
            </p:nvSpPr>
            <p:spPr>
              <a:xfrm>
                <a:off x="677334" y="850006"/>
                <a:ext cx="8596668" cy="4908021"/>
              </a:xfrm>
            </p:spPr>
            <p:txBody>
              <a:bodyPr>
                <a:noAutofit/>
              </a:bodyPr>
              <a:lstStyle/>
              <a:p>
                <a:pPr marL="0" indent="0">
                  <a:buClr>
                    <a:schemeClr val="tx1"/>
                  </a:buClr>
                  <a:buSzPct val="100000"/>
                  <a:buNone/>
                </a:pPr>
                <a:r>
                  <a:rPr lang="en-US" b="1" dirty="0" smtClean="0">
                    <a:solidFill>
                      <a:schemeClr val="tx1"/>
                    </a:solidFill>
                    <a:latin typeface="Times New Roman" panose="02020603050405020304" pitchFamily="18" charset="0"/>
                    <a:cs typeface="Times New Roman" panose="02020603050405020304" pitchFamily="18" charset="0"/>
                  </a:rPr>
                  <a:t>- Verification </a:t>
                </a:r>
                <a:r>
                  <a:rPr lang="en-US" b="1" dirty="0">
                    <a:solidFill>
                      <a:schemeClr val="tx1"/>
                    </a:solidFill>
                    <a:latin typeface="Times New Roman" panose="02020603050405020304" pitchFamily="18" charset="0"/>
                    <a:cs typeface="Times New Roman" panose="02020603050405020304" pitchFamily="18" charset="0"/>
                  </a:rPr>
                  <a:t>of Structural </a:t>
                </a:r>
                <a:r>
                  <a:rPr lang="en-US" b="1" dirty="0" smtClean="0">
                    <a:solidFill>
                      <a:schemeClr val="tx1"/>
                    </a:solidFill>
                    <a:latin typeface="Times New Roman" panose="02020603050405020304" pitchFamily="18" charset="0"/>
                    <a:cs typeface="Times New Roman" panose="02020603050405020304" pitchFamily="18" charset="0"/>
                  </a:rPr>
                  <a:t>Design.</a:t>
                </a:r>
              </a:p>
              <a:p>
                <a:pPr marL="0" indent="0">
                  <a:buNone/>
                </a:pPr>
                <a:r>
                  <a:rPr lang="en-US" sz="1600" b="1" dirty="0" smtClean="0">
                    <a:solidFill>
                      <a:schemeClr val="tx1"/>
                    </a:solidFill>
                    <a:latin typeface="Times New Roman" panose="02020603050405020304" pitchFamily="18" charset="0"/>
                    <a:cs typeface="Times New Roman" panose="02020603050405020304" pitchFamily="18" charset="0"/>
                  </a:rPr>
                  <a:t>Internal moment:</a:t>
                </a:r>
              </a:p>
              <a:p>
                <a:pPr marL="0" indent="0">
                  <a:buNone/>
                </a:pPr>
                <a:r>
                  <a:rPr lang="en-US" sz="1600" dirty="0" smtClean="0">
                    <a:solidFill>
                      <a:schemeClr val="tx1"/>
                    </a:solidFill>
                    <a:latin typeface="Times New Roman" panose="02020603050405020304" pitchFamily="18" charset="0"/>
                    <a:cs typeface="Times New Roman" panose="02020603050405020304" pitchFamily="18" charset="0"/>
                  </a:rPr>
                  <a:t>The value obtained from the following figure is used to </a:t>
                </a:r>
              </a:p>
              <a:p>
                <a:pPr marL="0" indent="0">
                  <a:buNone/>
                </a:pPr>
                <a:r>
                  <a:rPr lang="en-US" sz="1600" dirty="0">
                    <a:solidFill>
                      <a:schemeClr val="tx1"/>
                    </a:solidFill>
                    <a:latin typeface="Times New Roman" panose="02020603050405020304" pitchFamily="18" charset="0"/>
                    <a:cs typeface="Times New Roman" panose="02020603050405020304" pitchFamily="18" charset="0"/>
                  </a:rPr>
                  <a:t>f</a:t>
                </a:r>
                <a:r>
                  <a:rPr lang="en-US" sz="1600" dirty="0" smtClean="0">
                    <a:solidFill>
                      <a:schemeClr val="tx1"/>
                    </a:solidFill>
                    <a:latin typeface="Times New Roman" panose="02020603050405020304" pitchFamily="18" charset="0"/>
                    <a:cs typeface="Times New Roman" panose="02020603050405020304" pitchFamily="18" charset="0"/>
                  </a:rPr>
                  <a:t>ind </a:t>
                </a:r>
                <a:r>
                  <a:rPr lang="en-US" sz="1600" dirty="0" err="1" smtClean="0">
                    <a:solidFill>
                      <a:schemeClr val="tx1"/>
                    </a:solidFill>
                    <a:latin typeface="Times New Roman" panose="02020603050405020304" pitchFamily="18" charset="0"/>
                    <a:cs typeface="Times New Roman" panose="02020603050405020304" pitchFamily="18" charset="0"/>
                  </a:rPr>
                  <a:t>A</a:t>
                </a:r>
                <a:r>
                  <a:rPr lang="en-US" sz="1600" baseline="-25000" dirty="0" err="1">
                    <a:solidFill>
                      <a:schemeClr val="tx1"/>
                    </a:solidFill>
                    <a:latin typeface="Times New Roman" panose="02020603050405020304" pitchFamily="18" charset="0"/>
                    <a:cs typeface="Times New Roman" panose="02020603050405020304" pitchFamily="18" charset="0"/>
                  </a:rPr>
                  <a:t>st</a:t>
                </a:r>
                <a:r>
                  <a:rPr lang="en-US" sz="1600" dirty="0" smtClean="0">
                    <a:solidFill>
                      <a:schemeClr val="tx1"/>
                    </a:solidFill>
                    <a:latin typeface="Times New Roman" panose="02020603050405020304" pitchFamily="18" charset="0"/>
                    <a:cs typeface="Times New Roman" panose="02020603050405020304" pitchFamily="18" charset="0"/>
                  </a:rPr>
                  <a:t>.</a:t>
                </a:r>
                <a:endParaRPr lang="en-US" sz="1600" dirty="0">
                  <a:solidFill>
                    <a:schemeClr val="tx1"/>
                  </a:solidFill>
                </a:endParaRPr>
              </a:p>
              <a:p>
                <a:pPr marL="0" indent="0">
                  <a:buNone/>
                </a:pPr>
                <a14:m>
                  <m:oMath xmlns:m="http://schemas.openxmlformats.org/officeDocument/2006/math">
                    <m:r>
                      <m:rPr>
                        <m:sty m:val="p"/>
                      </m:rPr>
                      <a:rPr lang="en-US" sz="1600" smtClean="0">
                        <a:solidFill>
                          <a:schemeClr val="tx1"/>
                        </a:solidFill>
                        <a:latin typeface="Cambria Math" panose="02040503050406030204" pitchFamily="18" charset="0"/>
                      </a:rPr>
                      <m:t>ρ</m:t>
                    </m:r>
                    <m:r>
                      <a:rPr lang="en-US" sz="1600" smtClean="0">
                        <a:solidFill>
                          <a:schemeClr val="tx1"/>
                        </a:solidFill>
                        <a:latin typeface="Cambria Math" panose="02040503050406030204" pitchFamily="18" charset="0"/>
                      </a:rPr>
                      <m:t>=</m:t>
                    </m:r>
                    <m:f>
                      <m:fPr>
                        <m:ctrlPr>
                          <a:rPr lang="en-US" sz="1600" i="1">
                            <a:solidFill>
                              <a:schemeClr val="tx1"/>
                            </a:solidFill>
                            <a:latin typeface="Cambria Math" panose="02040503050406030204" pitchFamily="18" charset="0"/>
                          </a:rPr>
                        </m:ctrlPr>
                      </m:fPr>
                      <m:num>
                        <m:r>
                          <a:rPr lang="en-US" sz="1600">
                            <a:solidFill>
                              <a:schemeClr val="tx1"/>
                            </a:solidFill>
                            <a:latin typeface="Cambria Math" panose="02040503050406030204" pitchFamily="18" charset="0"/>
                          </a:rPr>
                          <m:t>0</m:t>
                        </m:r>
                        <m:r>
                          <a:rPr lang="en-US" sz="1600">
                            <a:solidFill>
                              <a:schemeClr val="tx1"/>
                            </a:solidFill>
                            <a:latin typeface="Cambria Math" panose="02040503050406030204" pitchFamily="18" charset="0"/>
                          </a:rPr>
                          <m:t>.</m:t>
                        </m:r>
                        <m:r>
                          <a:rPr lang="en-US" sz="1600">
                            <a:solidFill>
                              <a:schemeClr val="tx1"/>
                            </a:solidFill>
                            <a:latin typeface="Cambria Math" panose="02040503050406030204" pitchFamily="18" charset="0"/>
                          </a:rPr>
                          <m:t>85</m:t>
                        </m:r>
                        <m:sSup>
                          <m:sSupPr>
                            <m:ctrlPr>
                              <a:rPr lang="en-US" sz="1600" i="1">
                                <a:solidFill>
                                  <a:schemeClr val="tx1"/>
                                </a:solidFill>
                                <a:latin typeface="Cambria Math" panose="02040503050406030204" pitchFamily="18" charset="0"/>
                              </a:rPr>
                            </m:ctrlPr>
                          </m:sSupPr>
                          <m:e>
                            <m:r>
                              <m:rPr>
                                <m:sty m:val="p"/>
                              </m:rPr>
                              <a:rPr lang="en-US" sz="1600">
                                <a:solidFill>
                                  <a:schemeClr val="tx1"/>
                                </a:solidFill>
                                <a:latin typeface="Cambria Math" panose="02040503050406030204" pitchFamily="18" charset="0"/>
                              </a:rPr>
                              <m:t>f</m:t>
                            </m:r>
                          </m:e>
                          <m:sup>
                            <m:r>
                              <a:rPr lang="en-US" sz="1600" i="1">
                                <a:solidFill>
                                  <a:schemeClr val="tx1"/>
                                </a:solidFill>
                                <a:latin typeface="Cambria Math" panose="02040503050406030204" pitchFamily="18" charset="0"/>
                              </a:rPr>
                              <m:t>′</m:t>
                            </m:r>
                          </m:sup>
                        </m:sSup>
                        <m:r>
                          <m:rPr>
                            <m:sty m:val="p"/>
                          </m:rPr>
                          <a:rPr lang="en-US" sz="1600">
                            <a:solidFill>
                              <a:schemeClr val="tx1"/>
                            </a:solidFill>
                            <a:latin typeface="Cambria Math" panose="02040503050406030204" pitchFamily="18" charset="0"/>
                          </a:rPr>
                          <m:t>c</m:t>
                        </m:r>
                      </m:num>
                      <m:den>
                        <m:r>
                          <m:rPr>
                            <m:sty m:val="p"/>
                          </m:rPr>
                          <a:rPr lang="en-US" sz="1600">
                            <a:solidFill>
                              <a:schemeClr val="tx1"/>
                            </a:solidFill>
                            <a:latin typeface="Cambria Math" panose="02040503050406030204" pitchFamily="18" charset="0"/>
                          </a:rPr>
                          <m:t>fy</m:t>
                        </m:r>
                      </m:den>
                    </m:f>
                    <m:r>
                      <a:rPr lang="en-US" sz="1600" i="1">
                        <a:solidFill>
                          <a:schemeClr val="tx1"/>
                        </a:solidFill>
                        <a:latin typeface="Cambria Math" panose="02040503050406030204" pitchFamily="18" charset="0"/>
                      </a:rPr>
                      <m:t>(</m:t>
                    </m:r>
                    <m:r>
                      <a:rPr lang="en-US" sz="1600" i="1">
                        <a:solidFill>
                          <a:schemeClr val="tx1"/>
                        </a:solidFill>
                        <a:latin typeface="Cambria Math" panose="02040503050406030204" pitchFamily="18" charset="0"/>
                      </a:rPr>
                      <m:t>1</m:t>
                    </m:r>
                    <m:r>
                      <a:rPr lang="en-US" sz="1600" i="1">
                        <a:solidFill>
                          <a:schemeClr val="tx1"/>
                        </a:solidFill>
                        <a:latin typeface="Cambria Math" panose="02040503050406030204" pitchFamily="18" charset="0"/>
                      </a:rPr>
                      <m:t>−</m:t>
                    </m:r>
                    <m:rad>
                      <m:radPr>
                        <m:degHide m:val="on"/>
                        <m:ctrlPr>
                          <a:rPr lang="en-US" sz="1600" i="1">
                            <a:solidFill>
                              <a:schemeClr val="tx1"/>
                            </a:solidFill>
                            <a:latin typeface="Cambria Math" panose="02040503050406030204" pitchFamily="18" charset="0"/>
                          </a:rPr>
                        </m:ctrlPr>
                      </m:radPr>
                      <m:deg/>
                      <m:e>
                        <m:r>
                          <a:rPr lang="en-US" sz="1600" i="1">
                            <a:solidFill>
                              <a:schemeClr val="tx1"/>
                            </a:solidFill>
                            <a:latin typeface="Cambria Math" panose="02040503050406030204" pitchFamily="18" charset="0"/>
                          </a:rPr>
                          <m:t>1</m:t>
                        </m:r>
                        <m:r>
                          <a:rPr lang="en-US" sz="1600" i="1">
                            <a:solidFill>
                              <a:schemeClr val="tx1"/>
                            </a:solidFill>
                            <a:latin typeface="Cambria Math" panose="02040503050406030204" pitchFamily="18" charset="0"/>
                          </a:rPr>
                          <m:t>−</m:t>
                        </m:r>
                        <m:f>
                          <m:fPr>
                            <m:ctrlPr>
                              <a:rPr lang="en-US" sz="1600" i="1">
                                <a:solidFill>
                                  <a:schemeClr val="tx1"/>
                                </a:solidFill>
                                <a:latin typeface="Cambria Math" panose="02040503050406030204" pitchFamily="18" charset="0"/>
                              </a:rPr>
                            </m:ctrlPr>
                          </m:fPr>
                          <m:num>
                            <m:r>
                              <a:rPr lang="en-US" sz="1600" i="1">
                                <a:solidFill>
                                  <a:schemeClr val="tx1"/>
                                </a:solidFill>
                                <a:latin typeface="Cambria Math" panose="02040503050406030204" pitchFamily="18" charset="0"/>
                              </a:rPr>
                              <m:t>2</m:t>
                            </m:r>
                            <m:r>
                              <a:rPr lang="en-US" sz="1600" i="1">
                                <a:solidFill>
                                  <a:schemeClr val="tx1"/>
                                </a:solidFill>
                                <a:latin typeface="Cambria Math" panose="02040503050406030204" pitchFamily="18" charset="0"/>
                              </a:rPr>
                              <m:t>.</m:t>
                            </m:r>
                            <m:r>
                              <a:rPr lang="en-US" sz="1600" i="1">
                                <a:solidFill>
                                  <a:schemeClr val="tx1"/>
                                </a:solidFill>
                                <a:latin typeface="Cambria Math" panose="02040503050406030204" pitchFamily="18" charset="0"/>
                              </a:rPr>
                              <m:t>61</m:t>
                            </m:r>
                            <m:r>
                              <a:rPr lang="en-US" sz="1600" i="1">
                                <a:solidFill>
                                  <a:schemeClr val="tx1"/>
                                </a:solidFill>
                                <a:latin typeface="Cambria Math" panose="02040503050406030204" pitchFamily="18" charset="0"/>
                              </a:rPr>
                              <m:t>𝑀𝑢</m:t>
                            </m:r>
                          </m:num>
                          <m:den>
                            <m:r>
                              <a:rPr lang="en-US" sz="1600" i="1">
                                <a:solidFill>
                                  <a:schemeClr val="tx1"/>
                                </a:solidFill>
                                <a:latin typeface="Cambria Math" panose="02040503050406030204" pitchFamily="18" charset="0"/>
                              </a:rPr>
                              <m:t>𝑏</m:t>
                            </m:r>
                            <m:sSup>
                              <m:sSupPr>
                                <m:ctrlPr>
                                  <a:rPr lang="en-US" sz="1600" i="1">
                                    <a:solidFill>
                                      <a:schemeClr val="tx1"/>
                                    </a:solidFill>
                                    <a:latin typeface="Cambria Math" panose="02040503050406030204" pitchFamily="18" charset="0"/>
                                  </a:rPr>
                                </m:ctrlPr>
                              </m:sSupPr>
                              <m:e>
                                <m:r>
                                  <a:rPr lang="en-US" sz="1600" i="1">
                                    <a:solidFill>
                                      <a:schemeClr val="tx1"/>
                                    </a:solidFill>
                                    <a:latin typeface="Cambria Math" panose="02040503050406030204" pitchFamily="18" charset="0"/>
                                  </a:rPr>
                                  <m:t>𝑑</m:t>
                                </m:r>
                              </m:e>
                              <m:sup>
                                <m:r>
                                  <a:rPr lang="en-US" sz="1600" i="1">
                                    <a:solidFill>
                                      <a:schemeClr val="tx1"/>
                                    </a:solidFill>
                                    <a:latin typeface="Cambria Math" panose="02040503050406030204" pitchFamily="18" charset="0"/>
                                  </a:rPr>
                                  <m:t>2</m:t>
                                </m:r>
                              </m:sup>
                            </m:sSup>
                            <m:sSup>
                              <m:sSupPr>
                                <m:ctrlPr>
                                  <a:rPr lang="en-US" sz="1600" i="1">
                                    <a:solidFill>
                                      <a:schemeClr val="tx1"/>
                                    </a:solidFill>
                                    <a:latin typeface="Cambria Math" panose="02040503050406030204" pitchFamily="18" charset="0"/>
                                  </a:rPr>
                                </m:ctrlPr>
                              </m:sSupPr>
                              <m:e>
                                <m:r>
                                  <a:rPr lang="en-US" sz="1600" i="1">
                                    <a:solidFill>
                                      <a:schemeClr val="tx1"/>
                                    </a:solidFill>
                                    <a:latin typeface="Cambria Math" panose="02040503050406030204" pitchFamily="18" charset="0"/>
                                  </a:rPr>
                                  <m:t>𝑓</m:t>
                                </m:r>
                              </m:e>
                              <m:sup>
                                <m:r>
                                  <a:rPr lang="en-US" sz="1600" i="1">
                                    <a:solidFill>
                                      <a:schemeClr val="tx1"/>
                                    </a:solidFill>
                                    <a:latin typeface="Cambria Math" panose="02040503050406030204" pitchFamily="18" charset="0"/>
                                  </a:rPr>
                                  <m:t>′</m:t>
                                </m:r>
                              </m:sup>
                            </m:sSup>
                            <m:r>
                              <a:rPr lang="en-US" sz="1600" i="1">
                                <a:solidFill>
                                  <a:schemeClr val="tx1"/>
                                </a:solidFill>
                                <a:latin typeface="Cambria Math" panose="02040503050406030204" pitchFamily="18" charset="0"/>
                              </a:rPr>
                              <m:t>𝑐</m:t>
                            </m:r>
                          </m:den>
                        </m:f>
                      </m:e>
                    </m:rad>
                    <m:r>
                      <a:rPr lang="en-US" sz="1600" i="1">
                        <a:solidFill>
                          <a:schemeClr val="tx1"/>
                        </a:solidFill>
                        <a:latin typeface="Cambria Math" panose="02040503050406030204" pitchFamily="18" charset="0"/>
                      </a:rPr>
                      <m:t> )</m:t>
                    </m:r>
                  </m:oMath>
                </a14:m>
                <a:r>
                  <a:rPr lang="en-US" sz="1600" dirty="0">
                    <a:solidFill>
                      <a:schemeClr val="tx1"/>
                    </a:solidFill>
                    <a:latin typeface="Times New Roman" panose="02020603050405020304" pitchFamily="18" charset="0"/>
                    <a:cs typeface="Times New Roman" panose="02020603050405020304" pitchFamily="18" charset="0"/>
                  </a:rPr>
                  <a:t> = </a:t>
                </a:r>
                <a:r>
                  <a:rPr lang="en-US" sz="1600" dirty="0" smtClean="0">
                    <a:solidFill>
                      <a:schemeClr val="tx1"/>
                    </a:solidFill>
                    <a:latin typeface="Times New Roman" panose="02020603050405020304" pitchFamily="18" charset="0"/>
                    <a:cs typeface="Times New Roman" panose="02020603050405020304" pitchFamily="18" charset="0"/>
                  </a:rPr>
                  <a:t>0.00125(M=20.6 </a:t>
                </a:r>
                <a:r>
                  <a:rPr lang="en-US" sz="1600" dirty="0">
                    <a:solidFill>
                      <a:schemeClr val="tx1"/>
                    </a:solidFill>
                    <a:latin typeface="Times New Roman" panose="02020603050405020304" pitchFamily="18" charset="0"/>
                    <a:cs typeface="Times New Roman" panose="02020603050405020304" pitchFamily="18" charset="0"/>
                  </a:rPr>
                  <a:t>kN.m/m)</a:t>
                </a:r>
              </a:p>
              <a:p>
                <a:pPr marL="0" indent="0">
                  <a:buNone/>
                </a:pPr>
                <a:r>
                  <a:rPr lang="en-US" sz="1600" dirty="0" err="1">
                    <a:solidFill>
                      <a:schemeClr val="tx1"/>
                    </a:solidFill>
                    <a:latin typeface="Times New Roman" panose="02020603050405020304" pitchFamily="18" charset="0"/>
                    <a:cs typeface="Times New Roman" panose="02020603050405020304" pitchFamily="18" charset="0"/>
                  </a:rPr>
                  <a:t>A</a:t>
                </a:r>
                <a:r>
                  <a:rPr lang="en-US" sz="1600" baseline="-25000" dirty="0" err="1">
                    <a:solidFill>
                      <a:schemeClr val="tx1"/>
                    </a:solidFill>
                    <a:latin typeface="Times New Roman" panose="02020603050405020304" pitchFamily="18" charset="0"/>
                    <a:cs typeface="Times New Roman" panose="02020603050405020304" pitchFamily="18" charset="0"/>
                  </a:rPr>
                  <a:t>st</a:t>
                </a:r>
                <a:r>
                  <a:rPr lang="en-US" sz="1600" dirty="0">
                    <a:solidFill>
                      <a:schemeClr val="tx1"/>
                    </a:solidFill>
                    <a:latin typeface="Times New Roman" panose="02020603050405020304" pitchFamily="18" charset="0"/>
                    <a:cs typeface="Times New Roman" panose="02020603050405020304" pitchFamily="18" charset="0"/>
                  </a:rPr>
                  <a:t>= 0.00125*1000*210 = 263 mm2/m.</a:t>
                </a:r>
              </a:p>
              <a:p>
                <a:pPr marL="0" indent="0">
                  <a:buClr>
                    <a:schemeClr val="tx1"/>
                  </a:buClr>
                  <a:buSzPct val="100000"/>
                  <a:buNone/>
                </a:pPr>
                <a:endParaRPr lang="en-US" dirty="0" smtClean="0">
                  <a:solidFill>
                    <a:schemeClr val="tx1"/>
                  </a:solidFill>
                  <a:latin typeface="Times New Roman" panose="02020603050405020304" pitchFamily="18" charset="0"/>
                  <a:cs typeface="Times New Roman" panose="02020603050405020304" pitchFamily="18" charset="0"/>
                </a:endParaRPr>
              </a:p>
            </p:txBody>
          </p:sp>
        </mc:Choice>
        <mc:Fallback xmlns="">
          <p:sp>
            <p:nvSpPr>
              <p:cNvPr id="3" name="Subtitle 2"/>
              <p:cNvSpPr>
                <a:spLocks noGrp="1" noRot="1" noChangeAspect="1" noMove="1" noResize="1" noEditPoints="1" noAdjustHandles="1" noChangeArrowheads="1" noChangeShapeType="1" noTextEdit="1"/>
              </p:cNvSpPr>
              <p:nvPr>
                <p:ph idx="1"/>
              </p:nvPr>
            </p:nvSpPr>
            <p:spPr>
              <a:xfrm>
                <a:off x="677334" y="850006"/>
                <a:ext cx="8596668" cy="4908021"/>
              </a:xfrm>
              <a:blipFill rotWithShape="0">
                <a:blip r:embed="rId3"/>
                <a:stretch>
                  <a:fillRect l="-567" t="-620"/>
                </a:stretch>
              </a:blipFill>
            </p:spPr>
            <p:txBody>
              <a:bodyPr/>
              <a:lstStyle/>
              <a:p>
                <a:r>
                  <a:rPr lang="en-US">
                    <a:noFill/>
                  </a:rPr>
                  <a:t> </a:t>
                </a:r>
              </a:p>
            </p:txBody>
          </p:sp>
        </mc:Fallback>
      </mc:AlternateContent>
      <p:sp>
        <p:nvSpPr>
          <p:cNvPr id="4" name="Slide Number Placeholder 3"/>
          <p:cNvSpPr>
            <a:spLocks noGrp="1"/>
          </p:cNvSpPr>
          <p:nvPr>
            <p:ph type="sldNum" sz="quarter" idx="12"/>
          </p:nvPr>
        </p:nvSpPr>
        <p:spPr>
          <a:xfrm>
            <a:off x="10895981" y="6132684"/>
            <a:ext cx="683339" cy="365125"/>
          </a:xfrm>
        </p:spPr>
        <p:txBody>
          <a:bodyPr/>
          <a:lstStyle/>
          <a:p>
            <a:fld id="{D57F1E4F-1CFF-5643-939E-217C01CDF565}" type="slidenum">
              <a:rPr lang="en-US" sz="2800" smtClean="0">
                <a:solidFill>
                  <a:schemeClr val="tx1"/>
                </a:solidFill>
                <a:latin typeface="Times New Roman" panose="02020603050405020304" pitchFamily="18" charset="0"/>
                <a:cs typeface="Times New Roman" panose="02020603050405020304" pitchFamily="18" charset="0"/>
              </a:rPr>
              <a:pPr/>
              <a:t>5</a:t>
            </a:fld>
            <a:endParaRPr lang="en-US" dirty="0">
              <a:solidFill>
                <a:schemeClr val="tx1"/>
              </a:solidFill>
              <a:latin typeface="Times New Roman" panose="02020603050405020304" pitchFamily="18" charset="0"/>
              <a:cs typeface="Times New Roman" panose="02020603050405020304" pitchFamily="18" charset="0"/>
            </a:endParaRPr>
          </a:p>
        </p:txBody>
      </p:sp>
      <p:pic>
        <p:nvPicPr>
          <p:cNvPr id="14" name="Picture 13"/>
          <p:cNvPicPr/>
          <p:nvPr/>
        </p:nvPicPr>
        <p:blipFill>
          <a:blip r:embed="rId4">
            <a:extLst>
              <a:ext uri="{28A0092B-C50C-407E-A947-70E740481C1C}">
                <a14:useLocalDpi xmlns:a14="http://schemas.microsoft.com/office/drawing/2010/main" val="0"/>
              </a:ext>
            </a:extLst>
          </a:blip>
          <a:stretch>
            <a:fillRect/>
          </a:stretch>
        </p:blipFill>
        <p:spPr>
          <a:xfrm>
            <a:off x="5594399" y="850006"/>
            <a:ext cx="3937181" cy="3862925"/>
          </a:xfrm>
          <a:prstGeom prst="rect">
            <a:avLst/>
          </a:prstGeom>
        </p:spPr>
      </p:pic>
    </p:spTree>
    <p:extLst>
      <p:ext uri="{BB962C8B-B14F-4D97-AF65-F5344CB8AC3E}">
        <p14:creationId xmlns:p14="http://schemas.microsoft.com/office/powerpoint/2010/main" val="4072761054"/>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326265"/>
            <a:ext cx="8596668" cy="523741"/>
          </a:xfrm>
        </p:spPr>
        <p:txBody>
          <a:bodyPr/>
          <a:lstStyle/>
          <a:p>
            <a:r>
              <a:rPr lang="en-US" sz="2400" b="1" dirty="0" smtClean="0">
                <a:solidFill>
                  <a:schemeClr val="tx1"/>
                </a:solidFill>
                <a:latin typeface="Times New Roman" panose="02020603050405020304" pitchFamily="18" charset="0"/>
                <a:cs typeface="Times New Roman" panose="02020603050405020304" pitchFamily="18" charset="0"/>
              </a:rPr>
              <a:t>5. Design of Stairs.</a:t>
            </a: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idx="1"/>
          </p:nvPr>
        </p:nvSpPr>
        <p:spPr>
          <a:xfrm>
            <a:off x="677334" y="850006"/>
            <a:ext cx="8596668" cy="4908021"/>
          </a:xfrm>
        </p:spPr>
        <p:txBody>
          <a:bodyPr>
            <a:noAutofit/>
          </a:bodyPr>
          <a:lstStyle/>
          <a:p>
            <a:pPr marL="0" indent="0">
              <a:buClr>
                <a:schemeClr val="tx1"/>
              </a:buClr>
              <a:buSzPct val="100000"/>
              <a:buNone/>
            </a:pPr>
            <a:r>
              <a:rPr lang="en-US" b="1" dirty="0">
                <a:solidFill>
                  <a:schemeClr val="tx1"/>
                </a:solidFill>
                <a:latin typeface="Times New Roman" panose="02020603050405020304" pitchFamily="18" charset="0"/>
                <a:cs typeface="Times New Roman" panose="02020603050405020304" pitchFamily="18" charset="0"/>
              </a:rPr>
              <a:t>-</a:t>
            </a:r>
            <a:r>
              <a:rPr lang="en-US" b="1" dirty="0" smtClean="0">
                <a:solidFill>
                  <a:schemeClr val="tx1"/>
                </a:solidFill>
                <a:latin typeface="Times New Roman" panose="02020603050405020304" pitchFamily="18" charset="0"/>
                <a:cs typeface="Times New Roman" panose="02020603050405020304" pitchFamily="18" charset="0"/>
              </a:rPr>
              <a:t> Design:</a:t>
            </a:r>
          </a:p>
          <a:p>
            <a:pPr marL="0" indent="0">
              <a:buClr>
                <a:schemeClr val="tx1"/>
              </a:buClr>
              <a:buSzPct val="100000"/>
              <a:buNone/>
            </a:pPr>
            <a:r>
              <a:rPr lang="en-US" dirty="0" smtClean="0">
                <a:solidFill>
                  <a:schemeClr val="tx1"/>
                </a:solidFill>
                <a:latin typeface="Times New Roman" panose="02020603050405020304" pitchFamily="18" charset="0"/>
                <a:cs typeface="Times New Roman" panose="02020603050405020304" pitchFamily="18" charset="0"/>
              </a:rPr>
              <a:t>Check shear: no shear reinforcement needed.</a:t>
            </a:r>
          </a:p>
          <a:p>
            <a:pPr marL="0" indent="0">
              <a:buClr>
                <a:schemeClr val="tx1"/>
              </a:buClr>
              <a:buSzPct val="100000"/>
              <a:buNone/>
            </a:pPr>
            <a:r>
              <a:rPr lang="en-US" dirty="0" smtClean="0">
                <a:solidFill>
                  <a:schemeClr val="tx1"/>
                </a:solidFill>
                <a:latin typeface="Times New Roman" panose="02020603050405020304" pitchFamily="18" charset="0"/>
                <a:cs typeface="Times New Roman" panose="02020603050405020304" pitchFamily="18" charset="0"/>
              </a:rPr>
              <a:t>Flexural design:</a:t>
            </a:r>
          </a:p>
          <a:p>
            <a:pPr marL="0" indent="0">
              <a:buClr>
                <a:schemeClr val="tx1"/>
              </a:buClr>
              <a:buSzPct val="100000"/>
              <a:buFont typeface="Wingdings" pitchFamily="2" charset="2"/>
              <a:buChar char="Ø"/>
            </a:pPr>
            <a:r>
              <a:rPr lang="en-US" dirty="0" smtClean="0">
                <a:solidFill>
                  <a:schemeClr val="tx1"/>
                </a:solidFill>
                <a:latin typeface="Times New Roman" panose="02020603050405020304" pitchFamily="18" charset="0"/>
                <a:cs typeface="Times New Roman" panose="02020603050405020304" pitchFamily="18" charset="0"/>
              </a:rPr>
              <a:t> Flight slab: bottom steel 1Ø14/250 mm.</a:t>
            </a:r>
          </a:p>
          <a:p>
            <a:pPr marL="0" indent="0">
              <a:buClr>
                <a:schemeClr val="tx1"/>
              </a:buClr>
              <a:buSzPct val="100000"/>
              <a:buNone/>
            </a:pPr>
            <a:r>
              <a:rPr lang="en-US" dirty="0" smtClean="0">
                <a:solidFill>
                  <a:schemeClr val="tx1"/>
                </a:solidFill>
                <a:latin typeface="Times New Roman" panose="02020603050405020304" pitchFamily="18" charset="0"/>
                <a:cs typeface="Times New Roman" panose="02020603050405020304" pitchFamily="18" charset="0"/>
              </a:rPr>
              <a:t>                       top steel 1Ø12/250 mm.</a:t>
            </a:r>
          </a:p>
          <a:p>
            <a:pPr marL="0" indent="0">
              <a:buClr>
                <a:schemeClr val="tx1"/>
              </a:buClr>
              <a:buSzPct val="100000"/>
              <a:buFont typeface="Wingdings" pitchFamily="2" charset="2"/>
              <a:buChar char="Ø"/>
            </a:pPr>
            <a:r>
              <a:rPr lang="en-US" dirty="0" smtClean="0">
                <a:solidFill>
                  <a:schemeClr val="tx1"/>
                </a:solidFill>
                <a:latin typeface="Times New Roman" panose="02020603050405020304" pitchFamily="18" charset="0"/>
                <a:cs typeface="Times New Roman" panose="02020603050405020304" pitchFamily="18" charset="0"/>
              </a:rPr>
              <a:t>Landing slab: bottom steel 1Ø16/200 mm</a:t>
            </a:r>
            <a:r>
              <a:rPr lang="en-US" dirty="0" smtClean="0">
                <a:solidFill>
                  <a:schemeClr val="tx1"/>
                </a:solidFill>
                <a:latin typeface="Times New Roman" panose="02020603050405020304" pitchFamily="18" charset="0"/>
                <a:cs typeface="Times New Roman" panose="02020603050405020304" pitchFamily="18" charset="0"/>
              </a:rPr>
              <a:t>.</a:t>
            </a:r>
            <a:endParaRPr lang="en-US" dirty="0" smtClean="0">
              <a:solidFill>
                <a:schemeClr val="tx1"/>
              </a:solidFill>
              <a:latin typeface="Times New Roman" panose="02020603050405020304" pitchFamily="18" charset="0"/>
              <a:cs typeface="Times New Roman" panose="02020603050405020304" pitchFamily="18" charset="0"/>
            </a:endParaRPr>
          </a:p>
          <a:p>
            <a:pPr marL="0" indent="0">
              <a:buClr>
                <a:schemeClr val="tx1"/>
              </a:buClr>
              <a:buSzPct val="100000"/>
              <a:buNone/>
            </a:pPr>
            <a:r>
              <a:rPr lang="en-US" dirty="0" smtClean="0">
                <a:solidFill>
                  <a:schemeClr val="tx1"/>
                </a:solidFill>
                <a:latin typeface="Times New Roman" panose="02020603050405020304" pitchFamily="18" charset="0"/>
                <a:cs typeface="Times New Roman" panose="02020603050405020304" pitchFamily="18" charset="0"/>
              </a:rPr>
              <a:t>                          top steel 1Ø12/250 mm.</a:t>
            </a:r>
          </a:p>
          <a:p>
            <a:pPr marL="0" indent="0">
              <a:buClr>
                <a:schemeClr val="tx1"/>
              </a:buClr>
              <a:buSzPct val="100000"/>
              <a:buNone/>
            </a:pPr>
            <a:endParaRPr lang="en-US" dirty="0" smtClean="0">
              <a:solidFill>
                <a:schemeClr val="tx1"/>
              </a:solidFill>
              <a:latin typeface="Times New Roman" panose="02020603050405020304" pitchFamily="18" charset="0"/>
              <a:cs typeface="Times New Roman" panose="02020603050405020304" pitchFamily="18" charset="0"/>
            </a:endParaRPr>
          </a:p>
          <a:p>
            <a:pPr marL="0" indent="0">
              <a:buClr>
                <a:schemeClr val="tx1"/>
              </a:buClr>
              <a:buSzPct val="100000"/>
              <a:buNone/>
            </a:pPr>
            <a:r>
              <a:rPr lang="en-US" dirty="0" smtClean="0">
                <a:solidFill>
                  <a:schemeClr val="tx1"/>
                </a:solidFill>
                <a:latin typeface="Times New Roman" panose="02020603050405020304" pitchFamily="18" charset="0"/>
                <a:cs typeface="Times New Roman" panose="02020603050405020304" pitchFamily="18" charset="0"/>
              </a:rPr>
              <a:t>                                             </a:t>
            </a:r>
            <a:endParaRPr lang="en-US" dirty="0">
              <a:solidFill>
                <a:schemeClr val="tx1"/>
              </a:solidFill>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a:xfrm>
            <a:off x="10895981" y="6132684"/>
            <a:ext cx="683339" cy="365125"/>
          </a:xfrm>
        </p:spPr>
        <p:txBody>
          <a:bodyPr/>
          <a:lstStyle/>
          <a:p>
            <a:fld id="{D57F1E4F-1CFF-5643-939E-217C01CDF565}" type="slidenum">
              <a:rPr lang="en-US" sz="2800" smtClean="0">
                <a:solidFill>
                  <a:schemeClr val="tx1"/>
                </a:solidFill>
                <a:latin typeface="Times New Roman" panose="02020603050405020304" pitchFamily="18" charset="0"/>
                <a:cs typeface="Times New Roman" panose="02020603050405020304" pitchFamily="18" charset="0"/>
              </a:rPr>
              <a:pPr/>
              <a:t>50</a:t>
            </a:fld>
            <a:endParaRPr lang="en-US"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99087332"/>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326265"/>
            <a:ext cx="8596668" cy="523741"/>
          </a:xfrm>
        </p:spPr>
        <p:txBody>
          <a:bodyPr/>
          <a:lstStyle/>
          <a:p>
            <a:r>
              <a:rPr lang="en-US" sz="2400" b="1" dirty="0" smtClean="0">
                <a:solidFill>
                  <a:schemeClr val="tx1"/>
                </a:solidFill>
                <a:latin typeface="Times New Roman" panose="02020603050405020304" pitchFamily="18" charset="0"/>
                <a:cs typeface="Times New Roman" panose="02020603050405020304" pitchFamily="18" charset="0"/>
              </a:rPr>
              <a:t>6. Design of Diaphragms and Collectors.</a:t>
            </a: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idx="1"/>
          </p:nvPr>
        </p:nvSpPr>
        <p:spPr>
          <a:xfrm>
            <a:off x="677334" y="850006"/>
            <a:ext cx="8596668" cy="4908021"/>
          </a:xfrm>
        </p:spPr>
        <p:txBody>
          <a:bodyPr>
            <a:noAutofit/>
          </a:bodyPr>
          <a:lstStyle/>
          <a:p>
            <a:pPr marL="0" indent="0">
              <a:buClr>
                <a:schemeClr val="tx1"/>
              </a:buClr>
              <a:buSzPct val="100000"/>
              <a:buNone/>
            </a:pPr>
            <a:r>
              <a:rPr lang="en-US" dirty="0" smtClean="0">
                <a:solidFill>
                  <a:schemeClr val="tx1"/>
                </a:solidFill>
                <a:latin typeface="Times New Roman" panose="02020603050405020304" pitchFamily="18" charset="0"/>
                <a:cs typeface="Times New Roman" panose="02020603050405020304" pitchFamily="18" charset="0"/>
              </a:rPr>
              <a:t>- </a:t>
            </a:r>
            <a:r>
              <a:rPr lang="en-US" b="1" dirty="0" smtClean="0">
                <a:solidFill>
                  <a:schemeClr val="tx1"/>
                </a:solidFill>
                <a:latin typeface="Times New Roman" panose="02020603050405020304" pitchFamily="18" charset="0"/>
                <a:cs typeface="Times New Roman" panose="02020603050405020304" pitchFamily="18" charset="0"/>
              </a:rPr>
              <a:t>A </a:t>
            </a:r>
            <a:r>
              <a:rPr lang="en-US" b="1" dirty="0">
                <a:solidFill>
                  <a:schemeClr val="tx1"/>
                </a:solidFill>
                <a:latin typeface="Times New Roman" panose="02020603050405020304" pitchFamily="18" charset="0"/>
                <a:cs typeface="Times New Roman" panose="02020603050405020304" pitchFamily="18" charset="0"/>
              </a:rPr>
              <a:t>diaphragms </a:t>
            </a:r>
            <a:r>
              <a:rPr lang="en-US" dirty="0">
                <a:solidFill>
                  <a:schemeClr val="tx1"/>
                </a:solidFill>
                <a:latin typeface="Times New Roman" panose="02020603050405020304" pitchFamily="18" charset="0"/>
                <a:cs typeface="Times New Roman" panose="02020603050405020304" pitchFamily="18" charset="0"/>
              </a:rPr>
              <a:t>are horizontal </a:t>
            </a:r>
            <a:r>
              <a:rPr lang="en-US" dirty="0" smtClean="0">
                <a:solidFill>
                  <a:schemeClr val="tx1"/>
                </a:solidFill>
                <a:latin typeface="Times New Roman" panose="02020603050405020304" pitchFamily="18" charset="0"/>
                <a:cs typeface="Times New Roman" panose="02020603050405020304" pitchFamily="18" charset="0"/>
              </a:rPr>
              <a:t>elements </a:t>
            </a:r>
            <a:r>
              <a:rPr lang="en-US" dirty="0">
                <a:solidFill>
                  <a:schemeClr val="tx1"/>
                </a:solidFill>
                <a:latin typeface="Times New Roman" panose="02020603050405020304" pitchFamily="18" charset="0"/>
                <a:cs typeface="Times New Roman" panose="02020603050405020304" pitchFamily="18" charset="0"/>
              </a:rPr>
              <a:t>that serve to transfer lateral forces to vertical elements of the lateral-force-resisting system. </a:t>
            </a:r>
            <a:endParaRPr lang="en-US" dirty="0" smtClean="0">
              <a:solidFill>
                <a:schemeClr val="tx1"/>
              </a:solidFill>
              <a:latin typeface="Times New Roman" panose="02020603050405020304" pitchFamily="18" charset="0"/>
              <a:cs typeface="Times New Roman" panose="02020603050405020304" pitchFamily="18" charset="0"/>
            </a:endParaRPr>
          </a:p>
          <a:p>
            <a:pPr marL="0" indent="0">
              <a:buClr>
                <a:schemeClr val="tx1"/>
              </a:buClr>
              <a:buSzPct val="100000"/>
              <a:buNone/>
            </a:pPr>
            <a:r>
              <a:rPr lang="en-US" dirty="0" smtClean="0">
                <a:solidFill>
                  <a:schemeClr val="tx1"/>
                </a:solidFill>
                <a:latin typeface="Times New Roman" panose="02020603050405020304" pitchFamily="18" charset="0"/>
                <a:cs typeface="Times New Roman" panose="02020603050405020304" pitchFamily="18" charset="0"/>
              </a:rPr>
              <a:t>- </a:t>
            </a:r>
            <a:r>
              <a:rPr lang="en-US" b="1" dirty="0" smtClean="0">
                <a:solidFill>
                  <a:schemeClr val="tx1"/>
                </a:solidFill>
                <a:latin typeface="Times New Roman" panose="02020603050405020304" pitchFamily="18" charset="0"/>
                <a:cs typeface="Times New Roman" panose="02020603050405020304" pitchFamily="18" charset="0"/>
              </a:rPr>
              <a:t>A </a:t>
            </a:r>
            <a:r>
              <a:rPr lang="en-US" b="1" dirty="0">
                <a:solidFill>
                  <a:schemeClr val="tx1"/>
                </a:solidFill>
                <a:latin typeface="Times New Roman" panose="02020603050405020304" pitchFamily="18" charset="0"/>
                <a:cs typeface="Times New Roman" panose="02020603050405020304" pitchFamily="18" charset="0"/>
              </a:rPr>
              <a:t>collector </a:t>
            </a:r>
            <a:r>
              <a:rPr lang="en-US" dirty="0">
                <a:solidFill>
                  <a:schemeClr val="tx1"/>
                </a:solidFill>
                <a:latin typeface="Times New Roman" panose="02020603050405020304" pitchFamily="18" charset="0"/>
                <a:cs typeface="Times New Roman" panose="02020603050405020304" pitchFamily="18" charset="0"/>
              </a:rPr>
              <a:t>is a region of a diaphragm that transfers forces between the diaphragm and a vertical element of the </a:t>
            </a:r>
            <a:r>
              <a:rPr lang="en-US" dirty="0" smtClean="0">
                <a:solidFill>
                  <a:schemeClr val="tx1"/>
                </a:solidFill>
                <a:latin typeface="Times New Roman" panose="02020603050405020304" pitchFamily="18" charset="0"/>
                <a:cs typeface="Times New Roman" panose="02020603050405020304" pitchFamily="18" charset="0"/>
              </a:rPr>
              <a:t>lateral-force-resisting </a:t>
            </a:r>
            <a:r>
              <a:rPr lang="en-US" dirty="0">
                <a:solidFill>
                  <a:schemeClr val="tx1"/>
                </a:solidFill>
                <a:latin typeface="Times New Roman" panose="02020603050405020304" pitchFamily="18" charset="0"/>
                <a:cs typeface="Times New Roman" panose="02020603050405020304" pitchFamily="18" charset="0"/>
              </a:rPr>
              <a:t>system. </a:t>
            </a:r>
            <a:endParaRPr lang="en-US" dirty="0" smtClean="0">
              <a:solidFill>
                <a:schemeClr val="tx1"/>
              </a:solidFill>
              <a:latin typeface="Times New Roman" panose="02020603050405020304" pitchFamily="18" charset="0"/>
              <a:cs typeface="Times New Roman" panose="02020603050405020304" pitchFamily="18" charset="0"/>
            </a:endParaRPr>
          </a:p>
          <a:p>
            <a:pPr marL="0" indent="0">
              <a:buClr>
                <a:schemeClr val="tx1"/>
              </a:buClr>
              <a:buSzPct val="100000"/>
              <a:buNone/>
            </a:pPr>
            <a:r>
              <a:rPr lang="en-US" dirty="0" smtClean="0">
                <a:solidFill>
                  <a:schemeClr val="tx1"/>
                </a:solidFill>
                <a:latin typeface="Times New Roman" panose="02020603050405020304" pitchFamily="18" charset="0"/>
                <a:cs typeface="Times New Roman" panose="02020603050405020304" pitchFamily="18" charset="0"/>
              </a:rPr>
              <a:t>Following figures show the stresses zones </a:t>
            </a:r>
            <a:r>
              <a:rPr lang="en-US" dirty="0">
                <a:solidFill>
                  <a:schemeClr val="tx1"/>
                </a:solidFill>
                <a:latin typeface="Times New Roman" panose="02020603050405020304" pitchFamily="18" charset="0"/>
                <a:cs typeface="Times New Roman" panose="02020603050405020304" pitchFamily="18" charset="0"/>
              </a:rPr>
              <a:t>in diaphragm </a:t>
            </a:r>
            <a:r>
              <a:rPr lang="en-US" dirty="0" smtClean="0">
                <a:solidFill>
                  <a:schemeClr val="tx1"/>
                </a:solidFill>
                <a:latin typeface="Times New Roman" panose="02020603050405020304" pitchFamily="18" charset="0"/>
                <a:cs typeface="Times New Roman" panose="02020603050405020304" pitchFamily="18" charset="0"/>
              </a:rPr>
              <a:t>when it </a:t>
            </a:r>
            <a:r>
              <a:rPr lang="en-US" dirty="0">
                <a:solidFill>
                  <a:schemeClr val="tx1"/>
                </a:solidFill>
                <a:latin typeface="Times New Roman" panose="02020603050405020304" pitchFamily="18" charset="0"/>
                <a:cs typeface="Times New Roman" panose="02020603050405020304" pitchFamily="18" charset="0"/>
              </a:rPr>
              <a:t>subjected to horizontal forces from wind and earthquake </a:t>
            </a:r>
            <a:r>
              <a:rPr lang="en-US" dirty="0" smtClean="0">
                <a:solidFill>
                  <a:schemeClr val="tx1"/>
                </a:solidFill>
                <a:latin typeface="Times New Roman" panose="02020603050405020304" pitchFamily="18" charset="0"/>
                <a:cs typeface="Times New Roman" panose="02020603050405020304" pitchFamily="18" charset="0"/>
              </a:rPr>
              <a:t>loads.</a:t>
            </a:r>
          </a:p>
          <a:p>
            <a:pPr marL="0" indent="0">
              <a:buClr>
                <a:schemeClr val="tx1"/>
              </a:buClr>
              <a:buSzPct val="100000"/>
              <a:buNone/>
            </a:pPr>
            <a:endParaRPr lang="en-US" dirty="0">
              <a:solidFill>
                <a:schemeClr val="tx1"/>
              </a:solidFill>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a:xfrm>
            <a:off x="10895981" y="6132684"/>
            <a:ext cx="683339" cy="365125"/>
          </a:xfrm>
        </p:spPr>
        <p:txBody>
          <a:bodyPr/>
          <a:lstStyle/>
          <a:p>
            <a:fld id="{D57F1E4F-1CFF-5643-939E-217C01CDF565}" type="slidenum">
              <a:rPr lang="en-US" sz="2800" smtClean="0">
                <a:solidFill>
                  <a:schemeClr val="tx1"/>
                </a:solidFill>
                <a:latin typeface="Times New Roman" panose="02020603050405020304" pitchFamily="18" charset="0"/>
                <a:cs typeface="Times New Roman" panose="02020603050405020304" pitchFamily="18" charset="0"/>
              </a:rPr>
              <a:pPr/>
              <a:t>51</a:t>
            </a:fld>
            <a:endParaRPr lang="en-US" dirty="0">
              <a:solidFill>
                <a:schemeClr val="tx1"/>
              </a:solidFill>
              <a:latin typeface="Times New Roman" panose="02020603050405020304" pitchFamily="18" charset="0"/>
              <a:cs typeface="Times New Roman" panose="02020603050405020304" pitchFamily="18" charset="0"/>
            </a:endParaRPr>
          </a:p>
        </p:txBody>
      </p:sp>
      <p:pic>
        <p:nvPicPr>
          <p:cNvPr id="4098" name="Picture 2" descr="C:\Users\ASEM\Desktop\ch.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3931" y="3402991"/>
            <a:ext cx="5023676" cy="2306972"/>
          </a:xfrm>
          <a:prstGeom prst="rect">
            <a:avLst/>
          </a:prstGeom>
          <a:noFill/>
          <a:extLst>
            <a:ext uri="{909E8E84-426E-40DD-AFC4-6F175D3DCCD1}">
              <a14:hiddenFill xmlns:a14="http://schemas.microsoft.com/office/drawing/2010/main">
                <a:solidFill>
                  <a:srgbClr val="FFFFFF"/>
                </a:solidFill>
              </a14:hiddenFill>
            </a:ext>
          </a:extLst>
        </p:spPr>
      </p:pic>
      <p:pic>
        <p:nvPicPr>
          <p:cNvPr id="4099" name="Picture 3" descr="C:\Users\ASEM\Desktop\c.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09493" y="3402991"/>
            <a:ext cx="3223845" cy="23069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42756045"/>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326265"/>
            <a:ext cx="8596668" cy="523741"/>
          </a:xfrm>
        </p:spPr>
        <p:txBody>
          <a:bodyPr/>
          <a:lstStyle/>
          <a:p>
            <a:r>
              <a:rPr lang="en-US" sz="2400" b="1" dirty="0" smtClean="0">
                <a:solidFill>
                  <a:schemeClr val="tx1"/>
                </a:solidFill>
                <a:latin typeface="Times New Roman" panose="02020603050405020304" pitchFamily="18" charset="0"/>
                <a:cs typeface="Times New Roman" panose="02020603050405020304" pitchFamily="18" charset="0"/>
              </a:rPr>
              <a:t>6. Design of Diaphragms and Collectors.</a:t>
            </a: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idx="1"/>
          </p:nvPr>
        </p:nvSpPr>
        <p:spPr>
          <a:xfrm>
            <a:off x="677334" y="850006"/>
            <a:ext cx="8596668" cy="4908021"/>
          </a:xfrm>
        </p:spPr>
        <p:txBody>
          <a:bodyPr>
            <a:noAutofit/>
          </a:bodyPr>
          <a:lstStyle/>
          <a:p>
            <a:pPr marL="0" indent="0">
              <a:buClr>
                <a:schemeClr val="tx1"/>
              </a:buClr>
              <a:buSzPct val="100000"/>
              <a:buNone/>
            </a:pPr>
            <a:r>
              <a:rPr lang="en-US" dirty="0">
                <a:solidFill>
                  <a:schemeClr val="tx1"/>
                </a:solidFill>
                <a:latin typeface="Times New Roman" panose="02020603050405020304" pitchFamily="18" charset="0"/>
                <a:cs typeface="Times New Roman" panose="02020603050405020304" pitchFamily="18" charset="0"/>
              </a:rPr>
              <a:t>This </a:t>
            </a:r>
            <a:r>
              <a:rPr lang="en-US" dirty="0" smtClean="0">
                <a:solidFill>
                  <a:schemeClr val="tx1"/>
                </a:solidFill>
                <a:latin typeface="Times New Roman" panose="02020603050405020304" pitchFamily="18" charset="0"/>
                <a:cs typeface="Times New Roman" panose="02020603050405020304" pitchFamily="18" charset="0"/>
              </a:rPr>
              <a:t>system (Flat plate) </a:t>
            </a:r>
            <a:r>
              <a:rPr lang="en-US" dirty="0">
                <a:solidFill>
                  <a:schemeClr val="tx1"/>
                </a:solidFill>
                <a:latin typeface="Times New Roman" panose="02020603050405020304" pitchFamily="18" charset="0"/>
                <a:cs typeface="Times New Roman" panose="02020603050405020304" pitchFamily="18" charset="0"/>
              </a:rPr>
              <a:t>to simplify the understanding of the diaphragm actions in horizontal </a:t>
            </a:r>
            <a:r>
              <a:rPr lang="en-US" dirty="0" smtClean="0">
                <a:solidFill>
                  <a:schemeClr val="tx1"/>
                </a:solidFill>
                <a:latin typeface="Times New Roman" panose="02020603050405020304" pitchFamily="18" charset="0"/>
                <a:cs typeface="Times New Roman" panose="02020603050405020304" pitchFamily="18" charset="0"/>
              </a:rPr>
              <a:t>forces.</a:t>
            </a:r>
          </a:p>
          <a:p>
            <a:pPr marL="0" indent="0">
              <a:buClr>
                <a:schemeClr val="tx1"/>
              </a:buClr>
              <a:buSzPct val="100000"/>
              <a:buNone/>
            </a:pPr>
            <a:r>
              <a:rPr lang="en-US" dirty="0">
                <a:solidFill>
                  <a:schemeClr val="tx1"/>
                </a:solidFill>
                <a:latin typeface="Times New Roman" panose="02020603050405020304" pitchFamily="18" charset="0"/>
                <a:cs typeface="Times New Roman" panose="02020603050405020304" pitchFamily="18" charset="0"/>
              </a:rPr>
              <a:t>But, the system used in this structure is two way solid slab with drop beams between all columns and shear walls which means the compression and tension chords and collector zones are concentrated in beams as axial forces. So, these beams shall be designed for these axial forces. Collector zone can be formed in diaphragm, but it will be consider in beams only with allow to some cracks developed.</a:t>
            </a:r>
          </a:p>
        </p:txBody>
      </p:sp>
      <p:sp>
        <p:nvSpPr>
          <p:cNvPr id="4" name="Slide Number Placeholder 3"/>
          <p:cNvSpPr>
            <a:spLocks noGrp="1"/>
          </p:cNvSpPr>
          <p:nvPr>
            <p:ph type="sldNum" sz="quarter" idx="12"/>
          </p:nvPr>
        </p:nvSpPr>
        <p:spPr>
          <a:xfrm>
            <a:off x="10895981" y="6132684"/>
            <a:ext cx="683339" cy="365125"/>
          </a:xfrm>
        </p:spPr>
        <p:txBody>
          <a:bodyPr/>
          <a:lstStyle/>
          <a:p>
            <a:fld id="{D57F1E4F-1CFF-5643-939E-217C01CDF565}" type="slidenum">
              <a:rPr lang="en-US" sz="2800" smtClean="0">
                <a:solidFill>
                  <a:schemeClr val="tx1"/>
                </a:solidFill>
                <a:latin typeface="Times New Roman" panose="02020603050405020304" pitchFamily="18" charset="0"/>
                <a:cs typeface="Times New Roman" panose="02020603050405020304" pitchFamily="18" charset="0"/>
              </a:rPr>
              <a:pPr/>
              <a:t>52</a:t>
            </a:fld>
            <a:endParaRPr lang="en-US"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92854773"/>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326265"/>
            <a:ext cx="8596668" cy="523741"/>
          </a:xfrm>
        </p:spPr>
        <p:txBody>
          <a:bodyPr/>
          <a:lstStyle/>
          <a:p>
            <a:r>
              <a:rPr lang="en-US" sz="2400" b="1" dirty="0" smtClean="0">
                <a:solidFill>
                  <a:schemeClr val="tx1"/>
                </a:solidFill>
                <a:latin typeface="Times New Roman" panose="02020603050405020304" pitchFamily="18" charset="0"/>
                <a:cs typeface="Times New Roman" panose="02020603050405020304" pitchFamily="18" charset="0"/>
              </a:rPr>
              <a:t>7. Design of Foundation.</a:t>
            </a: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a:xfrm>
            <a:off x="10895981" y="6132684"/>
            <a:ext cx="683339" cy="365125"/>
          </a:xfrm>
        </p:spPr>
        <p:txBody>
          <a:bodyPr/>
          <a:lstStyle/>
          <a:p>
            <a:fld id="{D57F1E4F-1CFF-5643-939E-217C01CDF565}" type="slidenum">
              <a:rPr lang="en-US" sz="2800" smtClean="0">
                <a:solidFill>
                  <a:schemeClr val="tx1"/>
                </a:solidFill>
                <a:latin typeface="Times New Roman" panose="02020603050405020304" pitchFamily="18" charset="0"/>
                <a:cs typeface="Times New Roman" panose="02020603050405020304" pitchFamily="18" charset="0"/>
              </a:rPr>
              <a:pPr/>
              <a:t>53</a:t>
            </a:fld>
            <a:endParaRPr lang="en-US" dirty="0">
              <a:solidFill>
                <a:schemeClr val="tx1"/>
              </a:solidFill>
              <a:latin typeface="Times New Roman" panose="02020603050405020304" pitchFamily="18" charset="0"/>
              <a:cs typeface="Times New Roman" panose="02020603050405020304" pitchFamily="18" charset="0"/>
            </a:endParaRPr>
          </a:p>
        </p:txBody>
      </p:sp>
      <p:sp>
        <p:nvSpPr>
          <p:cNvPr id="5" name="Subtitle 2"/>
          <p:cNvSpPr>
            <a:spLocks noGrp="1"/>
          </p:cNvSpPr>
          <p:nvPr>
            <p:ph idx="1"/>
          </p:nvPr>
        </p:nvSpPr>
        <p:spPr>
          <a:xfrm>
            <a:off x="677334" y="850006"/>
            <a:ext cx="8596668" cy="4908021"/>
          </a:xfrm>
        </p:spPr>
        <p:txBody>
          <a:bodyPr>
            <a:noAutofit/>
          </a:bodyPr>
          <a:lstStyle/>
          <a:p>
            <a:pPr marL="0" indent="0">
              <a:buNone/>
            </a:pPr>
            <a:r>
              <a:rPr lang="en-US" sz="1600" b="1" dirty="0" smtClean="0">
                <a:solidFill>
                  <a:schemeClr val="tx1"/>
                </a:solidFill>
                <a:latin typeface="Times New Roman" panose="02020603050405020304" pitchFamily="18" charset="0"/>
                <a:cs typeface="Times New Roman" panose="02020603050405020304" pitchFamily="18" charset="0"/>
              </a:rPr>
              <a:t>- Preliminary Dimensions:</a:t>
            </a:r>
          </a:p>
          <a:p>
            <a:r>
              <a:rPr lang="en-US" sz="1600" dirty="0" smtClean="0">
                <a:solidFill>
                  <a:schemeClr val="tx1"/>
                </a:solidFill>
                <a:latin typeface="Times New Roman" panose="02020603050405020304" pitchFamily="18" charset="0"/>
                <a:cs typeface="Times New Roman" panose="02020603050405020304" pitchFamily="18" charset="0"/>
              </a:rPr>
              <a:t>As </a:t>
            </a:r>
            <a:r>
              <a:rPr lang="en-US" sz="1600" dirty="0">
                <a:solidFill>
                  <a:schemeClr val="tx1"/>
                </a:solidFill>
                <a:latin typeface="Times New Roman" panose="02020603050405020304" pitchFamily="18" charset="0"/>
                <a:cs typeface="Times New Roman" panose="02020603050405020304" pitchFamily="18" charset="0"/>
              </a:rPr>
              <a:t>it is already known, the bearing capacity depends on depth of foundation and dimensions of footing, and since the mat is 11.80m underground, the bearing capacity aforementioned in section 1.8 does not apply here.</a:t>
            </a:r>
          </a:p>
          <a:p>
            <a:r>
              <a:rPr lang="en-US" sz="1600" dirty="0">
                <a:solidFill>
                  <a:schemeClr val="tx1"/>
                </a:solidFill>
                <a:latin typeface="Times New Roman" panose="02020603050405020304" pitchFamily="18" charset="0"/>
                <a:cs typeface="Times New Roman" panose="02020603050405020304" pitchFamily="18" charset="0"/>
              </a:rPr>
              <a:t>In order to calculate the bearing capacity, the dimensions of the mat will be assumed as the dimensions of the building plus 1.8m for each side on X-axis and 2.1m for each side on Y-axis (33x29).</a:t>
            </a:r>
          </a:p>
          <a:p>
            <a:r>
              <a:rPr lang="en-US" sz="1600" dirty="0">
                <a:solidFill>
                  <a:schemeClr val="tx1"/>
                </a:solidFill>
                <a:latin typeface="Times New Roman" panose="02020603050405020304" pitchFamily="18" charset="0"/>
                <a:cs typeface="Times New Roman" panose="02020603050405020304" pitchFamily="18" charset="0"/>
              </a:rPr>
              <a:t>Flat plate mat will be used, with area = 957 m2</a:t>
            </a:r>
            <a:r>
              <a:rPr lang="en-US" sz="1600" dirty="0" smtClean="0">
                <a:solidFill>
                  <a:schemeClr val="tx1"/>
                </a:solidFill>
                <a:latin typeface="Times New Roman" panose="02020603050405020304" pitchFamily="18" charset="0"/>
                <a:cs typeface="Times New Roman" panose="02020603050405020304" pitchFamily="18" charset="0"/>
              </a:rPr>
              <a:t>.</a:t>
            </a:r>
            <a:endParaRPr lang="en-US" sz="1600" dirty="0">
              <a:solidFill>
                <a:schemeClr val="tx1"/>
              </a:solidFill>
              <a:latin typeface="Times New Roman" panose="02020603050405020304" pitchFamily="18" charset="0"/>
              <a:cs typeface="Times New Roman" panose="02020603050405020304" pitchFamily="18" charset="0"/>
            </a:endParaRPr>
          </a:p>
          <a:p>
            <a:r>
              <a:rPr lang="en-US" sz="1600" dirty="0" smtClean="0">
                <a:solidFill>
                  <a:schemeClr val="tx1"/>
                </a:solidFill>
                <a:latin typeface="Times New Roman" panose="02020603050405020304" pitchFamily="18" charset="0"/>
                <a:cs typeface="Times New Roman" panose="02020603050405020304" pitchFamily="18" charset="0"/>
              </a:rPr>
              <a:t>Thickness = 2.00m</a:t>
            </a:r>
            <a:endParaRPr lang="en-US" sz="16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34168259"/>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326265"/>
            <a:ext cx="8596668" cy="523741"/>
          </a:xfrm>
        </p:spPr>
        <p:txBody>
          <a:bodyPr/>
          <a:lstStyle/>
          <a:p>
            <a:r>
              <a:rPr lang="en-US" sz="2400" b="1" dirty="0" smtClean="0">
                <a:solidFill>
                  <a:schemeClr val="tx1"/>
                </a:solidFill>
                <a:latin typeface="Times New Roman" panose="02020603050405020304" pitchFamily="18" charset="0"/>
                <a:cs typeface="Times New Roman" panose="02020603050405020304" pitchFamily="18" charset="0"/>
              </a:rPr>
              <a:t>7. Design of Foundation.</a:t>
            </a: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a:xfrm>
            <a:off x="10895981" y="6132684"/>
            <a:ext cx="683339" cy="365125"/>
          </a:xfrm>
        </p:spPr>
        <p:txBody>
          <a:bodyPr/>
          <a:lstStyle/>
          <a:p>
            <a:fld id="{D57F1E4F-1CFF-5643-939E-217C01CDF565}" type="slidenum">
              <a:rPr lang="en-US" sz="2800" smtClean="0">
                <a:solidFill>
                  <a:schemeClr val="tx1"/>
                </a:solidFill>
                <a:latin typeface="Times New Roman" panose="02020603050405020304" pitchFamily="18" charset="0"/>
                <a:cs typeface="Times New Roman" panose="02020603050405020304" pitchFamily="18" charset="0"/>
              </a:rPr>
              <a:pPr/>
              <a:t>54</a:t>
            </a:fld>
            <a:endParaRPr lang="en-US" dirty="0">
              <a:solidFill>
                <a:schemeClr val="tx1"/>
              </a:solidFill>
              <a:latin typeface="Times New Roman" panose="02020603050405020304" pitchFamily="18" charset="0"/>
              <a:cs typeface="Times New Roman" panose="02020603050405020304" pitchFamily="18" charset="0"/>
            </a:endParaRPr>
          </a:p>
        </p:txBody>
      </p:sp>
      <p:sp>
        <p:nvSpPr>
          <p:cNvPr id="5" name="Subtitle 2"/>
          <p:cNvSpPr>
            <a:spLocks noGrp="1"/>
          </p:cNvSpPr>
          <p:nvPr>
            <p:ph idx="1"/>
          </p:nvPr>
        </p:nvSpPr>
        <p:spPr>
          <a:xfrm>
            <a:off x="677334" y="850006"/>
            <a:ext cx="8596668" cy="4908021"/>
          </a:xfrm>
        </p:spPr>
        <p:txBody>
          <a:bodyPr>
            <a:noAutofit/>
          </a:bodyPr>
          <a:lstStyle/>
          <a:p>
            <a:pPr marL="0" indent="0">
              <a:buNone/>
            </a:pPr>
            <a:r>
              <a:rPr lang="en-US" sz="1600" b="1" dirty="0" smtClean="0">
                <a:solidFill>
                  <a:schemeClr val="tx1"/>
                </a:solidFill>
                <a:latin typeface="Times New Roman" panose="02020603050405020304" pitchFamily="18" charset="0"/>
                <a:cs typeface="Times New Roman" panose="02020603050405020304" pitchFamily="18" charset="0"/>
              </a:rPr>
              <a:t>- Bearing Capacity:</a:t>
            </a:r>
          </a:p>
          <a:p>
            <a:pPr marL="0" indent="0">
              <a:buNone/>
            </a:pPr>
            <a:r>
              <a:rPr lang="en-US" sz="1600" dirty="0">
                <a:solidFill>
                  <a:schemeClr val="tx1"/>
                </a:solidFill>
                <a:latin typeface="Times New Roman" panose="02020603050405020304" pitchFamily="18" charset="0"/>
                <a:cs typeface="Times New Roman" panose="02020603050405020304" pitchFamily="18" charset="0"/>
              </a:rPr>
              <a:t>As per section 1.8, Ø=30°, c = 15 kN/m2 and </a:t>
            </a:r>
            <a:r>
              <a:rPr lang="en-US" sz="1600" dirty="0" err="1">
                <a:solidFill>
                  <a:schemeClr val="tx1"/>
                </a:solidFill>
                <a:latin typeface="Times New Roman" panose="02020603050405020304" pitchFamily="18" charset="0"/>
                <a:cs typeface="Times New Roman" panose="02020603050405020304" pitchFamily="18" charset="0"/>
              </a:rPr>
              <a:t>q</a:t>
            </a:r>
            <a:r>
              <a:rPr lang="en-US" sz="1600" baseline="-25000" dirty="0" err="1">
                <a:solidFill>
                  <a:schemeClr val="tx1"/>
                </a:solidFill>
                <a:latin typeface="Times New Roman" panose="02020603050405020304" pitchFamily="18" charset="0"/>
                <a:cs typeface="Times New Roman" panose="02020603050405020304" pitchFamily="18" charset="0"/>
              </a:rPr>
              <a:t>all</a:t>
            </a:r>
            <a:r>
              <a:rPr lang="en-US" sz="1600" baseline="-25000" dirty="0">
                <a:solidFill>
                  <a:schemeClr val="tx1"/>
                </a:solidFill>
                <a:latin typeface="Times New Roman" panose="02020603050405020304" pitchFamily="18" charset="0"/>
                <a:cs typeface="Times New Roman" panose="02020603050405020304" pitchFamily="18" charset="0"/>
              </a:rPr>
              <a:t> </a:t>
            </a:r>
            <a:r>
              <a:rPr lang="en-US" sz="1600" dirty="0">
                <a:solidFill>
                  <a:schemeClr val="tx1"/>
                </a:solidFill>
                <a:latin typeface="Times New Roman" panose="02020603050405020304" pitchFamily="18" charset="0"/>
                <a:cs typeface="Times New Roman" panose="02020603050405020304" pitchFamily="18" charset="0"/>
              </a:rPr>
              <a:t>=480 kN/m2</a:t>
            </a:r>
            <a:r>
              <a:rPr lang="en-US" sz="1600" baseline="30000" dirty="0">
                <a:solidFill>
                  <a:schemeClr val="tx1"/>
                </a:solidFill>
                <a:latin typeface="Times New Roman" panose="02020603050405020304" pitchFamily="18" charset="0"/>
                <a:cs typeface="Times New Roman" panose="02020603050405020304" pitchFamily="18" charset="0"/>
              </a:rPr>
              <a:t> </a:t>
            </a:r>
            <a:r>
              <a:rPr lang="en-US" sz="1600" dirty="0">
                <a:solidFill>
                  <a:schemeClr val="tx1"/>
                </a:solidFill>
                <a:latin typeface="Times New Roman" panose="02020603050405020304" pitchFamily="18" charset="0"/>
                <a:cs typeface="Times New Roman" panose="02020603050405020304" pitchFamily="18" charset="0"/>
              </a:rPr>
              <a:t>for a square footing with dimensions of 2x2m, </a:t>
            </a:r>
            <a:r>
              <a:rPr lang="en-US" sz="1600" dirty="0" err="1">
                <a:solidFill>
                  <a:schemeClr val="tx1"/>
                </a:solidFill>
                <a:latin typeface="Times New Roman" panose="02020603050405020304" pitchFamily="18" charset="0"/>
                <a:cs typeface="Times New Roman" panose="02020603050405020304" pitchFamily="18" charset="0"/>
              </a:rPr>
              <a:t>D</a:t>
            </a:r>
            <a:r>
              <a:rPr lang="en-US" sz="1600" baseline="-25000" dirty="0" err="1">
                <a:solidFill>
                  <a:schemeClr val="tx1"/>
                </a:solidFill>
                <a:latin typeface="Times New Roman" panose="02020603050405020304" pitchFamily="18" charset="0"/>
                <a:cs typeface="Times New Roman" panose="02020603050405020304" pitchFamily="18" charset="0"/>
              </a:rPr>
              <a:t>f</a:t>
            </a:r>
            <a:r>
              <a:rPr lang="en-US" sz="1600" dirty="0">
                <a:solidFill>
                  <a:schemeClr val="tx1"/>
                </a:solidFill>
                <a:latin typeface="Times New Roman" panose="02020603050405020304" pitchFamily="18" charset="0"/>
                <a:cs typeface="Times New Roman" panose="02020603050405020304" pitchFamily="18" charset="0"/>
              </a:rPr>
              <a:t> = 2m and F.S = 5.</a:t>
            </a:r>
          </a:p>
          <a:p>
            <a:pPr marL="0" indent="0">
              <a:buNone/>
            </a:pPr>
            <a:r>
              <a:rPr lang="en-US" sz="1600" dirty="0">
                <a:solidFill>
                  <a:schemeClr val="tx1"/>
                </a:solidFill>
                <a:latin typeface="Times New Roman" panose="02020603050405020304" pitchFamily="18" charset="0"/>
                <a:cs typeface="Times New Roman" panose="02020603050405020304" pitchFamily="18" charset="0"/>
              </a:rPr>
              <a:t>Using the general bearing capacity equation:</a:t>
            </a:r>
          </a:p>
          <a:p>
            <a:pPr marL="0" indent="0">
              <a:buNone/>
            </a:pPr>
            <a:r>
              <a:rPr lang="en-US" sz="1600" dirty="0" err="1">
                <a:solidFill>
                  <a:schemeClr val="tx1"/>
                </a:solidFill>
                <a:latin typeface="Times New Roman" panose="02020603050405020304" pitchFamily="18" charset="0"/>
                <a:cs typeface="Times New Roman" panose="02020603050405020304" pitchFamily="18" charset="0"/>
              </a:rPr>
              <a:t>q</a:t>
            </a:r>
            <a:r>
              <a:rPr lang="en-US" sz="1600" baseline="-25000" dirty="0" err="1">
                <a:solidFill>
                  <a:schemeClr val="tx1"/>
                </a:solidFill>
                <a:latin typeface="Times New Roman" panose="02020603050405020304" pitchFamily="18" charset="0"/>
                <a:cs typeface="Times New Roman" panose="02020603050405020304" pitchFamily="18" charset="0"/>
              </a:rPr>
              <a:t>ult</a:t>
            </a:r>
            <a:r>
              <a:rPr lang="en-US" sz="1600" baseline="-25000" dirty="0">
                <a:solidFill>
                  <a:schemeClr val="tx1"/>
                </a:solidFill>
                <a:latin typeface="Times New Roman" panose="02020603050405020304" pitchFamily="18" charset="0"/>
                <a:cs typeface="Times New Roman" panose="02020603050405020304" pitchFamily="18" charset="0"/>
              </a:rPr>
              <a:t> </a:t>
            </a:r>
            <a:r>
              <a:rPr lang="en-US" sz="1600" dirty="0">
                <a:solidFill>
                  <a:schemeClr val="tx1"/>
                </a:solidFill>
                <a:latin typeface="Times New Roman" panose="02020603050405020304" pitchFamily="18" charset="0"/>
                <a:cs typeface="Times New Roman" panose="02020603050405020304" pitchFamily="18" charset="0"/>
              </a:rPr>
              <a:t>= </a:t>
            </a:r>
            <a:r>
              <a:rPr lang="en-US" sz="1600" dirty="0" err="1">
                <a:solidFill>
                  <a:schemeClr val="tx1"/>
                </a:solidFill>
                <a:latin typeface="Times New Roman" panose="02020603050405020304" pitchFamily="18" charset="0"/>
                <a:cs typeface="Times New Roman" panose="02020603050405020304" pitchFamily="18" charset="0"/>
              </a:rPr>
              <a:t>cN</a:t>
            </a:r>
            <a:r>
              <a:rPr lang="en-US" sz="1600" baseline="-25000" dirty="0" err="1">
                <a:solidFill>
                  <a:schemeClr val="tx1"/>
                </a:solidFill>
                <a:latin typeface="Times New Roman" panose="02020603050405020304" pitchFamily="18" charset="0"/>
                <a:cs typeface="Times New Roman" panose="02020603050405020304" pitchFamily="18" charset="0"/>
              </a:rPr>
              <a:t>c</a:t>
            </a:r>
            <a:r>
              <a:rPr lang="en-US" sz="1600" dirty="0" err="1">
                <a:solidFill>
                  <a:schemeClr val="tx1"/>
                </a:solidFill>
                <a:latin typeface="Times New Roman" panose="02020603050405020304" pitchFamily="18" charset="0"/>
                <a:cs typeface="Times New Roman" panose="02020603050405020304" pitchFamily="18" charset="0"/>
              </a:rPr>
              <a:t>F</a:t>
            </a:r>
            <a:r>
              <a:rPr lang="en-US" sz="1600" baseline="-25000" dirty="0" err="1">
                <a:solidFill>
                  <a:schemeClr val="tx1"/>
                </a:solidFill>
                <a:latin typeface="Times New Roman" panose="02020603050405020304" pitchFamily="18" charset="0"/>
                <a:cs typeface="Times New Roman" panose="02020603050405020304" pitchFamily="18" charset="0"/>
              </a:rPr>
              <a:t>cs</a:t>
            </a:r>
            <a:r>
              <a:rPr lang="en-US" sz="1600" dirty="0" err="1">
                <a:solidFill>
                  <a:schemeClr val="tx1"/>
                </a:solidFill>
                <a:latin typeface="Times New Roman" panose="02020603050405020304" pitchFamily="18" charset="0"/>
                <a:cs typeface="Times New Roman" panose="02020603050405020304" pitchFamily="18" charset="0"/>
              </a:rPr>
              <a:t>F</a:t>
            </a:r>
            <a:r>
              <a:rPr lang="en-US" sz="1600" baseline="-25000" dirty="0" err="1">
                <a:solidFill>
                  <a:schemeClr val="tx1"/>
                </a:solidFill>
                <a:latin typeface="Times New Roman" panose="02020603050405020304" pitchFamily="18" charset="0"/>
                <a:cs typeface="Times New Roman" panose="02020603050405020304" pitchFamily="18" charset="0"/>
              </a:rPr>
              <a:t>cd</a:t>
            </a:r>
            <a:r>
              <a:rPr lang="en-US" sz="1600" dirty="0" err="1">
                <a:solidFill>
                  <a:schemeClr val="tx1"/>
                </a:solidFill>
                <a:latin typeface="Times New Roman" panose="02020603050405020304" pitchFamily="18" charset="0"/>
                <a:cs typeface="Times New Roman" panose="02020603050405020304" pitchFamily="18" charset="0"/>
              </a:rPr>
              <a:t>F</a:t>
            </a:r>
            <a:r>
              <a:rPr lang="en-US" sz="1600" baseline="-25000" dirty="0" err="1">
                <a:solidFill>
                  <a:schemeClr val="tx1"/>
                </a:solidFill>
                <a:latin typeface="Times New Roman" panose="02020603050405020304" pitchFamily="18" charset="0"/>
                <a:cs typeface="Times New Roman" panose="02020603050405020304" pitchFamily="18" charset="0"/>
              </a:rPr>
              <a:t>ci</a:t>
            </a:r>
            <a:r>
              <a:rPr lang="en-US" sz="1600" baseline="-25000" dirty="0">
                <a:solidFill>
                  <a:schemeClr val="tx1"/>
                </a:solidFill>
                <a:latin typeface="Times New Roman" panose="02020603050405020304" pitchFamily="18" charset="0"/>
                <a:cs typeface="Times New Roman" panose="02020603050405020304" pitchFamily="18" charset="0"/>
              </a:rPr>
              <a:t> </a:t>
            </a:r>
            <a:r>
              <a:rPr lang="en-US" sz="1600" dirty="0">
                <a:solidFill>
                  <a:schemeClr val="tx1"/>
                </a:solidFill>
                <a:latin typeface="Times New Roman" panose="02020603050405020304" pitchFamily="18" charset="0"/>
                <a:cs typeface="Times New Roman" panose="02020603050405020304" pitchFamily="18" charset="0"/>
              </a:rPr>
              <a:t>+ </a:t>
            </a:r>
            <a:r>
              <a:rPr lang="en-US" sz="1600" dirty="0" err="1">
                <a:solidFill>
                  <a:schemeClr val="tx1"/>
                </a:solidFill>
                <a:latin typeface="Times New Roman" panose="02020603050405020304" pitchFamily="18" charset="0"/>
                <a:cs typeface="Times New Roman" panose="02020603050405020304" pitchFamily="18" charset="0"/>
              </a:rPr>
              <a:t>qN</a:t>
            </a:r>
            <a:r>
              <a:rPr lang="en-US" sz="1600" baseline="-25000" dirty="0" err="1">
                <a:solidFill>
                  <a:schemeClr val="tx1"/>
                </a:solidFill>
                <a:latin typeface="Times New Roman" panose="02020603050405020304" pitchFamily="18" charset="0"/>
                <a:cs typeface="Times New Roman" panose="02020603050405020304" pitchFamily="18" charset="0"/>
              </a:rPr>
              <a:t>q</a:t>
            </a:r>
            <a:r>
              <a:rPr lang="en-US" sz="1600" dirty="0" err="1">
                <a:solidFill>
                  <a:schemeClr val="tx1"/>
                </a:solidFill>
                <a:latin typeface="Times New Roman" panose="02020603050405020304" pitchFamily="18" charset="0"/>
                <a:cs typeface="Times New Roman" panose="02020603050405020304" pitchFamily="18" charset="0"/>
              </a:rPr>
              <a:t>F</a:t>
            </a:r>
            <a:r>
              <a:rPr lang="en-US" sz="1600" baseline="-25000" dirty="0" err="1">
                <a:solidFill>
                  <a:schemeClr val="tx1"/>
                </a:solidFill>
                <a:latin typeface="Times New Roman" panose="02020603050405020304" pitchFamily="18" charset="0"/>
                <a:cs typeface="Times New Roman" panose="02020603050405020304" pitchFamily="18" charset="0"/>
              </a:rPr>
              <a:t>qs</a:t>
            </a:r>
            <a:r>
              <a:rPr lang="en-US" sz="1600" dirty="0" err="1">
                <a:solidFill>
                  <a:schemeClr val="tx1"/>
                </a:solidFill>
                <a:latin typeface="Times New Roman" panose="02020603050405020304" pitchFamily="18" charset="0"/>
                <a:cs typeface="Times New Roman" panose="02020603050405020304" pitchFamily="18" charset="0"/>
              </a:rPr>
              <a:t>F</a:t>
            </a:r>
            <a:r>
              <a:rPr lang="en-US" sz="1600" baseline="-25000" dirty="0" err="1">
                <a:solidFill>
                  <a:schemeClr val="tx1"/>
                </a:solidFill>
                <a:latin typeface="Times New Roman" panose="02020603050405020304" pitchFamily="18" charset="0"/>
                <a:cs typeface="Times New Roman" panose="02020603050405020304" pitchFamily="18" charset="0"/>
              </a:rPr>
              <a:t>qd</a:t>
            </a:r>
            <a:r>
              <a:rPr lang="en-US" sz="1600" dirty="0" err="1">
                <a:solidFill>
                  <a:schemeClr val="tx1"/>
                </a:solidFill>
                <a:latin typeface="Times New Roman" panose="02020603050405020304" pitchFamily="18" charset="0"/>
                <a:cs typeface="Times New Roman" panose="02020603050405020304" pitchFamily="18" charset="0"/>
              </a:rPr>
              <a:t>F</a:t>
            </a:r>
            <a:r>
              <a:rPr lang="en-US" sz="1600" baseline="-25000" dirty="0" err="1">
                <a:solidFill>
                  <a:schemeClr val="tx1"/>
                </a:solidFill>
                <a:latin typeface="Times New Roman" panose="02020603050405020304" pitchFamily="18" charset="0"/>
                <a:cs typeface="Times New Roman" panose="02020603050405020304" pitchFamily="18" charset="0"/>
              </a:rPr>
              <a:t>qi</a:t>
            </a:r>
            <a:r>
              <a:rPr lang="en-US" sz="1600" baseline="-25000" dirty="0">
                <a:solidFill>
                  <a:schemeClr val="tx1"/>
                </a:solidFill>
                <a:latin typeface="Times New Roman" panose="02020603050405020304" pitchFamily="18" charset="0"/>
                <a:cs typeface="Times New Roman" panose="02020603050405020304" pitchFamily="18" charset="0"/>
              </a:rPr>
              <a:t> </a:t>
            </a:r>
            <a:r>
              <a:rPr lang="en-US" sz="1600" dirty="0">
                <a:solidFill>
                  <a:schemeClr val="tx1"/>
                </a:solidFill>
                <a:latin typeface="Times New Roman" panose="02020603050405020304" pitchFamily="18" charset="0"/>
                <a:cs typeface="Times New Roman" panose="02020603050405020304" pitchFamily="18" charset="0"/>
              </a:rPr>
              <a:t>+ 0.5γBN</a:t>
            </a:r>
            <a:r>
              <a:rPr lang="en-US" sz="1600" baseline="-25000" dirty="0">
                <a:solidFill>
                  <a:schemeClr val="tx1"/>
                </a:solidFill>
                <a:latin typeface="Times New Roman" panose="02020603050405020304" pitchFamily="18" charset="0"/>
                <a:cs typeface="Times New Roman" panose="02020603050405020304" pitchFamily="18" charset="0"/>
              </a:rPr>
              <a:t>γ</a:t>
            </a:r>
            <a:r>
              <a:rPr lang="en-US" sz="1600" dirty="0">
                <a:solidFill>
                  <a:schemeClr val="tx1"/>
                </a:solidFill>
                <a:latin typeface="Times New Roman" panose="02020603050405020304" pitchFamily="18" charset="0"/>
                <a:cs typeface="Times New Roman" panose="02020603050405020304" pitchFamily="18" charset="0"/>
              </a:rPr>
              <a:t>F</a:t>
            </a:r>
            <a:r>
              <a:rPr lang="en-US" sz="1600" baseline="-25000" dirty="0">
                <a:solidFill>
                  <a:schemeClr val="tx1"/>
                </a:solidFill>
                <a:latin typeface="Times New Roman" panose="02020603050405020304" pitchFamily="18" charset="0"/>
                <a:cs typeface="Times New Roman" panose="02020603050405020304" pitchFamily="18" charset="0"/>
              </a:rPr>
              <a:t>γs</a:t>
            </a:r>
            <a:r>
              <a:rPr lang="en-US" sz="1600" dirty="0">
                <a:solidFill>
                  <a:schemeClr val="tx1"/>
                </a:solidFill>
                <a:latin typeface="Times New Roman" panose="02020603050405020304" pitchFamily="18" charset="0"/>
                <a:cs typeface="Times New Roman" panose="02020603050405020304" pitchFamily="18" charset="0"/>
              </a:rPr>
              <a:t>F</a:t>
            </a:r>
            <a:r>
              <a:rPr lang="en-US" sz="1600" baseline="-25000" dirty="0">
                <a:solidFill>
                  <a:schemeClr val="tx1"/>
                </a:solidFill>
                <a:latin typeface="Times New Roman" panose="02020603050405020304" pitchFamily="18" charset="0"/>
                <a:cs typeface="Times New Roman" panose="02020603050405020304" pitchFamily="18" charset="0"/>
              </a:rPr>
              <a:t>γd</a:t>
            </a:r>
            <a:r>
              <a:rPr lang="en-US" sz="1600" dirty="0">
                <a:solidFill>
                  <a:schemeClr val="tx1"/>
                </a:solidFill>
                <a:latin typeface="Times New Roman" panose="02020603050405020304" pitchFamily="18" charset="0"/>
                <a:cs typeface="Times New Roman" panose="02020603050405020304" pitchFamily="18" charset="0"/>
              </a:rPr>
              <a:t>F</a:t>
            </a:r>
            <a:r>
              <a:rPr lang="en-US" sz="1600" baseline="-25000" dirty="0">
                <a:solidFill>
                  <a:schemeClr val="tx1"/>
                </a:solidFill>
                <a:latin typeface="Times New Roman" panose="02020603050405020304" pitchFamily="18" charset="0"/>
                <a:cs typeface="Times New Roman" panose="02020603050405020304" pitchFamily="18" charset="0"/>
              </a:rPr>
              <a:t>γi</a:t>
            </a:r>
            <a:endParaRPr lang="en-US" sz="1600" dirty="0">
              <a:solidFill>
                <a:schemeClr val="tx1"/>
              </a:solidFill>
              <a:latin typeface="Times New Roman" panose="02020603050405020304" pitchFamily="18" charset="0"/>
              <a:cs typeface="Times New Roman" panose="02020603050405020304" pitchFamily="18" charset="0"/>
            </a:endParaRPr>
          </a:p>
          <a:p>
            <a:pPr marL="0" indent="0">
              <a:buNone/>
            </a:pPr>
            <a:r>
              <a:rPr lang="en-US" sz="1600" dirty="0" smtClean="0">
                <a:solidFill>
                  <a:schemeClr val="tx1"/>
                </a:solidFill>
                <a:latin typeface="Times New Roman" panose="02020603050405020304" pitchFamily="18" charset="0"/>
                <a:cs typeface="Times New Roman" panose="02020603050405020304" pitchFamily="18" charset="0"/>
              </a:rPr>
              <a:t>By </a:t>
            </a:r>
            <a:r>
              <a:rPr lang="en-US" sz="1600" dirty="0">
                <a:solidFill>
                  <a:schemeClr val="tx1"/>
                </a:solidFill>
                <a:latin typeface="Times New Roman" panose="02020603050405020304" pitchFamily="18" charset="0"/>
                <a:cs typeface="Times New Roman" panose="02020603050405020304" pitchFamily="18" charset="0"/>
              </a:rPr>
              <a:t>substituting the variables in the equation, </a:t>
            </a:r>
            <a:r>
              <a:rPr lang="en-US" sz="1600" dirty="0" err="1">
                <a:solidFill>
                  <a:schemeClr val="tx1"/>
                </a:solidFill>
                <a:latin typeface="Times New Roman" panose="02020603050405020304" pitchFamily="18" charset="0"/>
                <a:cs typeface="Times New Roman" panose="02020603050405020304" pitchFamily="18" charset="0"/>
              </a:rPr>
              <a:t>q</a:t>
            </a:r>
            <a:r>
              <a:rPr lang="en-US" sz="1600" baseline="-25000" dirty="0" err="1">
                <a:solidFill>
                  <a:schemeClr val="tx1"/>
                </a:solidFill>
                <a:latin typeface="Times New Roman" panose="02020603050405020304" pitchFamily="18" charset="0"/>
                <a:cs typeface="Times New Roman" panose="02020603050405020304" pitchFamily="18" charset="0"/>
              </a:rPr>
              <a:t>ult</a:t>
            </a:r>
            <a:r>
              <a:rPr lang="en-US" sz="1600" dirty="0">
                <a:solidFill>
                  <a:schemeClr val="tx1"/>
                </a:solidFill>
                <a:latin typeface="Times New Roman" panose="02020603050405020304" pitchFamily="18" charset="0"/>
                <a:cs typeface="Times New Roman" panose="02020603050405020304" pitchFamily="18" charset="0"/>
              </a:rPr>
              <a:t> = 13050 kN/m2.</a:t>
            </a:r>
          </a:p>
          <a:p>
            <a:pPr marL="0" indent="0">
              <a:buNone/>
            </a:pPr>
            <a:r>
              <a:rPr lang="en-US" sz="1600" dirty="0" err="1">
                <a:solidFill>
                  <a:schemeClr val="tx1"/>
                </a:solidFill>
                <a:latin typeface="Times New Roman" panose="02020603050405020304" pitchFamily="18" charset="0"/>
                <a:cs typeface="Times New Roman" panose="02020603050405020304" pitchFamily="18" charset="0"/>
              </a:rPr>
              <a:t>q</a:t>
            </a:r>
            <a:r>
              <a:rPr lang="en-US" sz="1600" baseline="-25000" dirty="0" err="1">
                <a:solidFill>
                  <a:schemeClr val="tx1"/>
                </a:solidFill>
                <a:latin typeface="Times New Roman" panose="02020603050405020304" pitchFamily="18" charset="0"/>
                <a:cs typeface="Times New Roman" panose="02020603050405020304" pitchFamily="18" charset="0"/>
              </a:rPr>
              <a:t>all</a:t>
            </a:r>
            <a:r>
              <a:rPr lang="en-US" sz="1600" baseline="-25000" dirty="0">
                <a:solidFill>
                  <a:schemeClr val="tx1"/>
                </a:solidFill>
                <a:latin typeface="Times New Roman" panose="02020603050405020304" pitchFamily="18" charset="0"/>
                <a:cs typeface="Times New Roman" panose="02020603050405020304" pitchFamily="18" charset="0"/>
              </a:rPr>
              <a:t> </a:t>
            </a:r>
            <a:r>
              <a:rPr lang="en-US" sz="1600" dirty="0">
                <a:solidFill>
                  <a:schemeClr val="tx1"/>
                </a:solidFill>
                <a:latin typeface="Times New Roman" panose="02020603050405020304" pitchFamily="18" charset="0"/>
                <a:cs typeface="Times New Roman" panose="02020603050405020304" pitchFamily="18" charset="0"/>
              </a:rPr>
              <a:t>= 13050/5 = 2600 kN/m2, but this value is too high and will be reduced to </a:t>
            </a:r>
            <a:r>
              <a:rPr lang="en-US" sz="1600" b="1" dirty="0">
                <a:solidFill>
                  <a:schemeClr val="tx1"/>
                </a:solidFill>
                <a:latin typeface="Times New Roman" panose="02020603050405020304" pitchFamily="18" charset="0"/>
                <a:cs typeface="Times New Roman" panose="02020603050405020304" pitchFamily="18" charset="0"/>
              </a:rPr>
              <a:t>1000 kN/m2.</a:t>
            </a:r>
          </a:p>
          <a:p>
            <a:pPr>
              <a:buFontTx/>
              <a:buChar char="-"/>
            </a:pPr>
            <a:endParaRPr lang="en-US" sz="16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57406421"/>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326265"/>
            <a:ext cx="8596668" cy="523741"/>
          </a:xfrm>
        </p:spPr>
        <p:txBody>
          <a:bodyPr/>
          <a:lstStyle/>
          <a:p>
            <a:r>
              <a:rPr lang="en-US" sz="2400" b="1" dirty="0" smtClean="0">
                <a:solidFill>
                  <a:schemeClr val="tx1"/>
                </a:solidFill>
                <a:latin typeface="Times New Roman" panose="02020603050405020304" pitchFamily="18" charset="0"/>
                <a:cs typeface="Times New Roman" panose="02020603050405020304" pitchFamily="18" charset="0"/>
              </a:rPr>
              <a:t>7. Design of Foundation.</a:t>
            </a: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a:xfrm>
            <a:off x="10895981" y="6132684"/>
            <a:ext cx="683339" cy="365125"/>
          </a:xfrm>
        </p:spPr>
        <p:txBody>
          <a:bodyPr/>
          <a:lstStyle/>
          <a:p>
            <a:fld id="{D57F1E4F-1CFF-5643-939E-217C01CDF565}" type="slidenum">
              <a:rPr lang="en-US" sz="2800" smtClean="0">
                <a:solidFill>
                  <a:schemeClr val="tx1"/>
                </a:solidFill>
                <a:latin typeface="Times New Roman" panose="02020603050405020304" pitchFamily="18" charset="0"/>
                <a:cs typeface="Times New Roman" panose="02020603050405020304" pitchFamily="18" charset="0"/>
              </a:rPr>
              <a:pPr/>
              <a:t>55</a:t>
            </a:fld>
            <a:endParaRPr lang="en-US" dirty="0">
              <a:solidFill>
                <a:schemeClr val="tx1"/>
              </a:solidFill>
              <a:latin typeface="Times New Roman" panose="02020603050405020304" pitchFamily="18" charset="0"/>
              <a:cs typeface="Times New Roman" panose="02020603050405020304" pitchFamily="18" charset="0"/>
            </a:endParaRPr>
          </a:p>
        </p:txBody>
      </p:sp>
      <p:sp>
        <p:nvSpPr>
          <p:cNvPr id="5" name="Subtitle 2"/>
          <p:cNvSpPr>
            <a:spLocks noGrp="1"/>
          </p:cNvSpPr>
          <p:nvPr>
            <p:ph idx="1"/>
          </p:nvPr>
        </p:nvSpPr>
        <p:spPr>
          <a:xfrm>
            <a:off x="677334" y="850006"/>
            <a:ext cx="8596668" cy="4908021"/>
          </a:xfrm>
        </p:spPr>
        <p:txBody>
          <a:bodyPr>
            <a:noAutofit/>
          </a:bodyPr>
          <a:lstStyle/>
          <a:p>
            <a:pPr marL="0" indent="0">
              <a:buNone/>
            </a:pPr>
            <a:r>
              <a:rPr lang="en-US" sz="1600" b="1" dirty="0" smtClean="0">
                <a:solidFill>
                  <a:schemeClr val="tx1"/>
                </a:solidFill>
                <a:latin typeface="Times New Roman" panose="02020603050405020304" pitchFamily="18" charset="0"/>
                <a:cs typeface="Times New Roman" panose="02020603050405020304" pitchFamily="18" charset="0"/>
              </a:rPr>
              <a:t>- Three-Dimensional Analysis:</a:t>
            </a:r>
            <a:endParaRPr lang="en-US" sz="1600" b="1" dirty="0">
              <a:solidFill>
                <a:schemeClr val="tx1"/>
              </a:solidFill>
              <a:latin typeface="Times New Roman" panose="02020603050405020304" pitchFamily="18" charset="0"/>
              <a:cs typeface="Times New Roman" panose="02020603050405020304" pitchFamily="18" charset="0"/>
            </a:endParaRPr>
          </a:p>
          <a:p>
            <a:pPr>
              <a:buFont typeface="Times New Roman" panose="02020603050405020304" pitchFamily="18" charset="0"/>
              <a:buChar char="►"/>
            </a:pPr>
            <a:r>
              <a:rPr lang="en-US" sz="1600" dirty="0" smtClean="0">
                <a:solidFill>
                  <a:schemeClr val="tx1"/>
                </a:solidFill>
                <a:latin typeface="Times New Roman" panose="02020603050405020304" pitchFamily="18" charset="0"/>
                <a:cs typeface="Times New Roman" panose="02020603050405020304" pitchFamily="18" charset="0"/>
              </a:rPr>
              <a:t>In order to consider soil-structure interaction, a 3D model of the structure with mat foundation is used.</a:t>
            </a:r>
          </a:p>
          <a:p>
            <a:r>
              <a:rPr lang="en-US" sz="1600" b="1" dirty="0">
                <a:solidFill>
                  <a:schemeClr val="tx1"/>
                </a:solidFill>
                <a:latin typeface="Times New Roman" panose="02020603050405020304" pitchFamily="18" charset="0"/>
                <a:cs typeface="Times New Roman" panose="02020603050405020304" pitchFamily="18" charset="0"/>
              </a:rPr>
              <a:t>Equilibrium check:</a:t>
            </a:r>
          </a:p>
          <a:p>
            <a:pPr marL="457200" lvl="1" indent="0">
              <a:buNone/>
            </a:pPr>
            <a:r>
              <a:rPr lang="en-US" dirty="0" smtClean="0">
                <a:solidFill>
                  <a:schemeClr val="tx1"/>
                </a:solidFill>
                <a:latin typeface="Times New Roman" panose="02020603050405020304" pitchFamily="18" charset="0"/>
                <a:cs typeface="Times New Roman" panose="02020603050405020304" pitchFamily="18" charset="0"/>
              </a:rPr>
              <a:t>1) Dead </a:t>
            </a:r>
            <a:r>
              <a:rPr lang="en-US" dirty="0">
                <a:solidFill>
                  <a:schemeClr val="tx1"/>
                </a:solidFill>
                <a:latin typeface="Times New Roman" panose="02020603050405020304" pitchFamily="18" charset="0"/>
                <a:cs typeface="Times New Roman" panose="02020603050405020304" pitchFamily="18" charset="0"/>
              </a:rPr>
              <a:t>load:</a:t>
            </a:r>
          </a:p>
          <a:p>
            <a:pPr marL="800100" lvl="2" indent="0">
              <a:buNone/>
            </a:pPr>
            <a:r>
              <a:rPr lang="en-US" sz="1600" dirty="0">
                <a:solidFill>
                  <a:schemeClr val="tx1"/>
                </a:solidFill>
                <a:latin typeface="Times New Roman" panose="02020603050405020304" pitchFamily="18" charset="0"/>
                <a:cs typeface="Times New Roman" panose="02020603050405020304" pitchFamily="18" charset="0"/>
              </a:rPr>
              <a:t>Dead </a:t>
            </a:r>
            <a:r>
              <a:rPr lang="en-US" sz="1600" baseline="-25000" dirty="0">
                <a:solidFill>
                  <a:schemeClr val="tx1"/>
                </a:solidFill>
                <a:latin typeface="Times New Roman" panose="02020603050405020304" pitchFamily="18" charset="0"/>
                <a:cs typeface="Times New Roman" panose="02020603050405020304" pitchFamily="18" charset="0"/>
              </a:rPr>
              <a:t>(ETABS)</a:t>
            </a:r>
            <a:r>
              <a:rPr lang="en-US" sz="1600" dirty="0">
                <a:solidFill>
                  <a:schemeClr val="tx1"/>
                </a:solidFill>
                <a:latin typeface="Times New Roman" panose="02020603050405020304" pitchFamily="18" charset="0"/>
                <a:cs typeface="Times New Roman" panose="02020603050405020304" pitchFamily="18" charset="0"/>
              </a:rPr>
              <a:t> = 205649 kN.</a:t>
            </a:r>
          </a:p>
          <a:p>
            <a:pPr marL="800100" lvl="2" indent="0">
              <a:buNone/>
            </a:pPr>
            <a:r>
              <a:rPr lang="en-US" sz="1600" dirty="0">
                <a:solidFill>
                  <a:schemeClr val="tx1"/>
                </a:solidFill>
                <a:latin typeface="Times New Roman" panose="02020603050405020304" pitchFamily="18" charset="0"/>
                <a:cs typeface="Times New Roman" panose="02020603050405020304" pitchFamily="18" charset="0"/>
              </a:rPr>
              <a:t>Original dead load = 157740 kN.</a:t>
            </a:r>
          </a:p>
          <a:p>
            <a:pPr marL="800100" lvl="2" indent="0">
              <a:buNone/>
            </a:pPr>
            <a:r>
              <a:rPr lang="en-US" sz="1600" dirty="0">
                <a:solidFill>
                  <a:schemeClr val="tx1"/>
                </a:solidFill>
                <a:latin typeface="Times New Roman" panose="02020603050405020304" pitchFamily="18" charset="0"/>
                <a:cs typeface="Times New Roman" panose="02020603050405020304" pitchFamily="18" charset="0"/>
              </a:rPr>
              <a:t>Weight of mat = 33*29*2*25 =47850 kN.</a:t>
            </a:r>
          </a:p>
          <a:p>
            <a:pPr marL="800100" lvl="2" indent="0">
              <a:buNone/>
            </a:pPr>
            <a:r>
              <a:rPr lang="en-US" sz="1600" dirty="0">
                <a:solidFill>
                  <a:schemeClr val="tx1"/>
                </a:solidFill>
                <a:latin typeface="Times New Roman" panose="02020603050405020304" pitchFamily="18" charset="0"/>
                <a:cs typeface="Times New Roman" panose="02020603050405020304" pitchFamily="18" charset="0"/>
              </a:rPr>
              <a:t>Total dead load = 155740+47850 = 205590 </a:t>
            </a:r>
            <a:r>
              <a:rPr lang="en-US" sz="1600" dirty="0" smtClean="0">
                <a:solidFill>
                  <a:schemeClr val="tx1"/>
                </a:solidFill>
                <a:latin typeface="Times New Roman" panose="02020603050405020304" pitchFamily="18" charset="0"/>
                <a:cs typeface="Times New Roman" panose="02020603050405020304" pitchFamily="18" charset="0"/>
              </a:rPr>
              <a:t>kN</a:t>
            </a:r>
          </a:p>
          <a:p>
            <a:pPr marL="800100" lvl="2" indent="0">
              <a:buNone/>
            </a:pPr>
            <a:r>
              <a:rPr lang="en-US" sz="1600" dirty="0" smtClean="0">
                <a:solidFill>
                  <a:schemeClr val="tx1"/>
                </a:solidFill>
                <a:latin typeface="Times New Roman" panose="02020603050405020304" pitchFamily="18" charset="0"/>
                <a:cs typeface="Times New Roman" panose="02020603050405020304" pitchFamily="18" charset="0"/>
              </a:rPr>
              <a:t>→</a:t>
            </a:r>
            <a:r>
              <a:rPr lang="en-US" sz="1600" dirty="0">
                <a:solidFill>
                  <a:schemeClr val="tx1"/>
                </a:solidFill>
                <a:latin typeface="Times New Roman" panose="02020603050405020304" pitchFamily="18" charset="0"/>
                <a:cs typeface="Times New Roman" panose="02020603050405020304" pitchFamily="18" charset="0"/>
              </a:rPr>
              <a:t>difference = 0%.</a:t>
            </a:r>
          </a:p>
          <a:p>
            <a:pPr marL="400050" lvl="1" indent="0">
              <a:buNone/>
            </a:pPr>
            <a:r>
              <a:rPr lang="en-US" dirty="0" smtClean="0">
                <a:solidFill>
                  <a:schemeClr val="tx1"/>
                </a:solidFill>
                <a:latin typeface="Times New Roman" panose="02020603050405020304" pitchFamily="18" charset="0"/>
                <a:cs typeface="Times New Roman" panose="02020603050405020304" pitchFamily="18" charset="0"/>
              </a:rPr>
              <a:t>2) Response </a:t>
            </a:r>
            <a:r>
              <a:rPr lang="en-US" dirty="0">
                <a:solidFill>
                  <a:schemeClr val="tx1"/>
                </a:solidFill>
                <a:latin typeface="Times New Roman" panose="02020603050405020304" pitchFamily="18" charset="0"/>
                <a:cs typeface="Times New Roman" panose="02020603050405020304" pitchFamily="18" charset="0"/>
              </a:rPr>
              <a:t>spectrum analysis results are adjusted.</a:t>
            </a:r>
          </a:p>
          <a:p>
            <a:pPr>
              <a:buFont typeface="Times New Roman" panose="02020603050405020304" pitchFamily="18" charset="0"/>
              <a:buChar char="►"/>
            </a:pPr>
            <a:endParaRPr lang="en-US" sz="1600" dirty="0" smtClean="0">
              <a:solidFill>
                <a:schemeClr val="tx1"/>
              </a:solidFill>
              <a:latin typeface="Times New Roman" panose="02020603050405020304" pitchFamily="18" charset="0"/>
              <a:cs typeface="Times New Roman" panose="02020603050405020304" pitchFamily="18" charset="0"/>
            </a:endParaRPr>
          </a:p>
          <a:p>
            <a:pPr>
              <a:buFont typeface="Times New Roman" panose="02020603050405020304" pitchFamily="18" charset="0"/>
              <a:buChar char="►"/>
            </a:pPr>
            <a:endParaRPr lang="en-US" sz="1600" dirty="0">
              <a:solidFill>
                <a:schemeClr val="tx1"/>
              </a:solidFill>
              <a:latin typeface="Times New Roman" panose="02020603050405020304" pitchFamily="18" charset="0"/>
              <a:cs typeface="Times New Roman" panose="02020603050405020304" pitchFamily="18" charset="0"/>
            </a:endParaRPr>
          </a:p>
        </p:txBody>
      </p:sp>
      <p:pic>
        <p:nvPicPr>
          <p:cNvPr id="6" name="Picture 5"/>
          <p:cNvPicPr/>
          <p:nvPr/>
        </p:nvPicPr>
        <p:blipFill>
          <a:blip r:embed="rId3"/>
          <a:stretch>
            <a:fillRect/>
          </a:stretch>
        </p:blipFill>
        <p:spPr>
          <a:xfrm>
            <a:off x="6206952" y="1630534"/>
            <a:ext cx="3067050" cy="4867275"/>
          </a:xfrm>
          <a:prstGeom prst="rect">
            <a:avLst/>
          </a:prstGeom>
        </p:spPr>
      </p:pic>
    </p:spTree>
    <p:extLst>
      <p:ext uri="{BB962C8B-B14F-4D97-AF65-F5344CB8AC3E}">
        <p14:creationId xmlns:p14="http://schemas.microsoft.com/office/powerpoint/2010/main" val="241016937"/>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326265"/>
            <a:ext cx="8596668" cy="523741"/>
          </a:xfrm>
        </p:spPr>
        <p:txBody>
          <a:bodyPr/>
          <a:lstStyle/>
          <a:p>
            <a:r>
              <a:rPr lang="en-US" sz="2400" b="1" dirty="0" smtClean="0">
                <a:solidFill>
                  <a:schemeClr val="tx1"/>
                </a:solidFill>
                <a:latin typeface="Times New Roman" panose="02020603050405020304" pitchFamily="18" charset="0"/>
                <a:cs typeface="Times New Roman" panose="02020603050405020304" pitchFamily="18" charset="0"/>
              </a:rPr>
              <a:t>7. Design of Foundation.</a:t>
            </a: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a:xfrm>
            <a:off x="10895981" y="6132684"/>
            <a:ext cx="683339" cy="365125"/>
          </a:xfrm>
        </p:spPr>
        <p:txBody>
          <a:bodyPr/>
          <a:lstStyle/>
          <a:p>
            <a:fld id="{D57F1E4F-1CFF-5643-939E-217C01CDF565}" type="slidenum">
              <a:rPr lang="en-US" sz="2800" smtClean="0">
                <a:solidFill>
                  <a:schemeClr val="tx1"/>
                </a:solidFill>
                <a:latin typeface="Times New Roman" panose="02020603050405020304" pitchFamily="18" charset="0"/>
                <a:cs typeface="Times New Roman" panose="02020603050405020304" pitchFamily="18" charset="0"/>
              </a:rPr>
              <a:pPr/>
              <a:t>56</a:t>
            </a:fld>
            <a:endParaRPr lang="en-US" dirty="0">
              <a:solidFill>
                <a:schemeClr val="tx1"/>
              </a:solidFill>
              <a:latin typeface="Times New Roman" panose="02020603050405020304" pitchFamily="18" charset="0"/>
              <a:cs typeface="Times New Roman" panose="02020603050405020304" pitchFamily="18" charset="0"/>
            </a:endParaRPr>
          </a:p>
        </p:txBody>
      </p:sp>
      <p:sp>
        <p:nvSpPr>
          <p:cNvPr id="5" name="Subtitle 2"/>
          <p:cNvSpPr>
            <a:spLocks noGrp="1"/>
          </p:cNvSpPr>
          <p:nvPr>
            <p:ph idx="1"/>
          </p:nvPr>
        </p:nvSpPr>
        <p:spPr>
          <a:xfrm>
            <a:off x="677334" y="850006"/>
            <a:ext cx="8596668" cy="4908021"/>
          </a:xfrm>
        </p:spPr>
        <p:txBody>
          <a:bodyPr>
            <a:noAutofit/>
          </a:bodyPr>
          <a:lstStyle/>
          <a:p>
            <a:pPr marL="0" indent="0">
              <a:buNone/>
            </a:pPr>
            <a:r>
              <a:rPr lang="en-US" sz="1600" b="1" dirty="0" smtClean="0">
                <a:solidFill>
                  <a:schemeClr val="tx1"/>
                </a:solidFill>
                <a:latin typeface="Times New Roman" panose="02020603050405020304" pitchFamily="18" charset="0"/>
                <a:cs typeface="Times New Roman" panose="02020603050405020304" pitchFamily="18" charset="0"/>
              </a:rPr>
              <a:t>- Three-Dimensional Analysis:</a:t>
            </a:r>
            <a:endParaRPr lang="en-US" sz="1600" b="1" dirty="0">
              <a:solidFill>
                <a:schemeClr val="tx1"/>
              </a:solidFill>
              <a:latin typeface="Times New Roman" panose="02020603050405020304" pitchFamily="18" charset="0"/>
              <a:cs typeface="Times New Roman" panose="02020603050405020304" pitchFamily="18" charset="0"/>
            </a:endParaRPr>
          </a:p>
          <a:p>
            <a:r>
              <a:rPr lang="en-US" sz="1600" b="1" dirty="0" smtClean="0">
                <a:solidFill>
                  <a:schemeClr val="tx1"/>
                </a:solidFill>
                <a:latin typeface="Times New Roman" panose="02020603050405020304" pitchFamily="18" charset="0"/>
                <a:cs typeface="Times New Roman" panose="02020603050405020304" pitchFamily="18" charset="0"/>
              </a:rPr>
              <a:t>Evaluation of preliminary dimensions.</a:t>
            </a:r>
            <a:endParaRPr lang="en-US" sz="1600" b="1" dirty="0">
              <a:solidFill>
                <a:schemeClr val="tx1"/>
              </a:solidFill>
              <a:latin typeface="Times New Roman" panose="02020603050405020304" pitchFamily="18" charset="0"/>
              <a:cs typeface="Times New Roman" panose="02020603050405020304" pitchFamily="18" charset="0"/>
            </a:endParaRPr>
          </a:p>
          <a:p>
            <a:pPr marL="0" indent="0">
              <a:spcBef>
                <a:spcPts val="0"/>
              </a:spcBef>
              <a:buNone/>
            </a:pPr>
            <a:r>
              <a:rPr lang="en-US" sz="1600" dirty="0">
                <a:solidFill>
                  <a:schemeClr val="tx1"/>
                </a:solidFill>
                <a:latin typeface="Times New Roman" panose="02020603050405020304" pitchFamily="18" charset="0"/>
                <a:cs typeface="Times New Roman" panose="02020603050405020304" pitchFamily="18" charset="0"/>
              </a:rPr>
              <a:t>The following figure shows soil </a:t>
            </a:r>
            <a:endParaRPr lang="en-US" sz="1600" dirty="0" smtClean="0">
              <a:solidFill>
                <a:schemeClr val="tx1"/>
              </a:solidFill>
              <a:latin typeface="Times New Roman" panose="02020603050405020304" pitchFamily="18" charset="0"/>
              <a:cs typeface="Times New Roman" panose="02020603050405020304" pitchFamily="18" charset="0"/>
            </a:endParaRPr>
          </a:p>
          <a:p>
            <a:pPr marL="0" indent="0">
              <a:spcBef>
                <a:spcPts val="0"/>
              </a:spcBef>
              <a:buNone/>
            </a:pPr>
            <a:r>
              <a:rPr lang="en-US" sz="1600" dirty="0" smtClean="0">
                <a:solidFill>
                  <a:schemeClr val="tx1"/>
                </a:solidFill>
                <a:latin typeface="Times New Roman" panose="02020603050405020304" pitchFamily="18" charset="0"/>
                <a:cs typeface="Times New Roman" panose="02020603050405020304" pitchFamily="18" charset="0"/>
              </a:rPr>
              <a:t>pressure </a:t>
            </a:r>
            <a:r>
              <a:rPr lang="en-US" sz="1600" dirty="0">
                <a:solidFill>
                  <a:schemeClr val="tx1"/>
                </a:solidFill>
                <a:latin typeface="Times New Roman" panose="02020603050405020304" pitchFamily="18" charset="0"/>
                <a:cs typeface="Times New Roman" panose="02020603050405020304" pitchFamily="18" charset="0"/>
              </a:rPr>
              <a:t>on </a:t>
            </a:r>
            <a:r>
              <a:rPr lang="en-US" sz="1600" dirty="0" smtClean="0">
                <a:solidFill>
                  <a:schemeClr val="tx1"/>
                </a:solidFill>
                <a:latin typeface="Times New Roman" panose="02020603050405020304" pitchFamily="18" charset="0"/>
                <a:cs typeface="Times New Roman" panose="02020603050405020304" pitchFamily="18" charset="0"/>
              </a:rPr>
              <a:t>mat.</a:t>
            </a:r>
          </a:p>
          <a:p>
            <a:pPr marL="0" indent="0">
              <a:spcBef>
                <a:spcPts val="0"/>
              </a:spcBef>
              <a:buNone/>
            </a:pPr>
            <a:r>
              <a:rPr lang="en-US" sz="1600" dirty="0" smtClean="0">
                <a:solidFill>
                  <a:schemeClr val="tx1"/>
                </a:solidFill>
                <a:latin typeface="Times New Roman" panose="02020603050405020304" pitchFamily="18" charset="0"/>
                <a:cs typeface="Times New Roman" panose="02020603050405020304" pitchFamily="18" charset="0"/>
              </a:rPr>
              <a:t>The maximum pressure is 700 kN/m2</a:t>
            </a:r>
          </a:p>
          <a:p>
            <a:pPr marL="0" indent="0">
              <a:spcBef>
                <a:spcPts val="0"/>
              </a:spcBef>
              <a:buNone/>
            </a:pPr>
            <a:r>
              <a:rPr lang="en-US" sz="1600" dirty="0">
                <a:solidFill>
                  <a:schemeClr val="tx1"/>
                </a:solidFill>
                <a:latin typeface="Times New Roman" panose="02020603050405020304" pitchFamily="18" charset="0"/>
                <a:cs typeface="Times New Roman" panose="02020603050405020304" pitchFamily="18" charset="0"/>
              </a:rPr>
              <a:t>w</a:t>
            </a:r>
            <a:r>
              <a:rPr lang="en-US" sz="1600" dirty="0" smtClean="0">
                <a:solidFill>
                  <a:schemeClr val="tx1"/>
                </a:solidFill>
                <a:latin typeface="Times New Roman" panose="02020603050405020304" pitchFamily="18" charset="0"/>
                <a:cs typeface="Times New Roman" panose="02020603050405020304" pitchFamily="18" charset="0"/>
              </a:rPr>
              <a:t>hich is less than </a:t>
            </a:r>
            <a:r>
              <a:rPr lang="en-US" sz="1600" dirty="0" err="1" smtClean="0">
                <a:solidFill>
                  <a:schemeClr val="tx1"/>
                </a:solidFill>
                <a:latin typeface="Times New Roman" panose="02020603050405020304" pitchFamily="18" charset="0"/>
                <a:cs typeface="Times New Roman" panose="02020603050405020304" pitchFamily="18" charset="0"/>
              </a:rPr>
              <a:t>b.c.</a:t>
            </a:r>
            <a:endParaRPr lang="en-US" sz="1600" dirty="0" smtClean="0">
              <a:solidFill>
                <a:schemeClr val="tx1"/>
              </a:solidFill>
              <a:latin typeface="Times New Roman" panose="02020603050405020304" pitchFamily="18" charset="0"/>
              <a:cs typeface="Times New Roman" panose="02020603050405020304" pitchFamily="18" charset="0"/>
            </a:endParaRPr>
          </a:p>
          <a:p>
            <a:pPr marL="0" indent="0">
              <a:spcBef>
                <a:spcPts val="0"/>
              </a:spcBef>
              <a:buNone/>
            </a:pPr>
            <a:endParaRPr lang="en-US" sz="1600" dirty="0">
              <a:solidFill>
                <a:schemeClr val="tx1"/>
              </a:solidFill>
              <a:latin typeface="Times New Roman" panose="02020603050405020304" pitchFamily="18" charset="0"/>
              <a:cs typeface="Times New Roman" panose="02020603050405020304" pitchFamily="18" charset="0"/>
            </a:endParaRPr>
          </a:p>
          <a:p>
            <a:pPr marL="0" indent="0">
              <a:spcBef>
                <a:spcPts val="0"/>
              </a:spcBef>
              <a:buNone/>
            </a:pPr>
            <a:r>
              <a:rPr lang="en-US" sz="1600" dirty="0" smtClean="0">
                <a:solidFill>
                  <a:schemeClr val="tx1"/>
                </a:solidFill>
                <a:latin typeface="Times New Roman" panose="02020603050405020304" pitchFamily="18" charset="0"/>
                <a:cs typeface="Times New Roman" panose="02020603050405020304" pitchFamily="18" charset="0"/>
              </a:rPr>
              <a:t>Dimensions are OK. </a:t>
            </a:r>
            <a:endParaRPr lang="en-US" sz="1600" dirty="0">
              <a:solidFill>
                <a:schemeClr val="tx1"/>
              </a:solidFill>
              <a:latin typeface="Times New Roman" panose="02020603050405020304" pitchFamily="18" charset="0"/>
              <a:cs typeface="Times New Roman" panose="02020603050405020304" pitchFamily="18" charset="0"/>
            </a:endParaRPr>
          </a:p>
          <a:p>
            <a:pPr marL="0" indent="0">
              <a:buNone/>
            </a:pPr>
            <a:endParaRPr lang="en-US" sz="1600" dirty="0">
              <a:solidFill>
                <a:schemeClr val="tx1"/>
              </a:solidFill>
              <a:latin typeface="Times New Roman" panose="02020603050405020304" pitchFamily="18" charset="0"/>
              <a:cs typeface="Times New Roman" panose="02020603050405020304" pitchFamily="18" charset="0"/>
            </a:endParaRPr>
          </a:p>
        </p:txBody>
      </p:sp>
      <p:pic>
        <p:nvPicPr>
          <p:cNvPr id="7" name="Picture 6"/>
          <p:cNvPicPr/>
          <p:nvPr/>
        </p:nvPicPr>
        <p:blipFill>
          <a:blip r:embed="rId3"/>
          <a:stretch>
            <a:fillRect/>
          </a:stretch>
        </p:blipFill>
        <p:spPr>
          <a:xfrm>
            <a:off x="3876707" y="1523365"/>
            <a:ext cx="5732145" cy="5334635"/>
          </a:xfrm>
          <a:prstGeom prst="rect">
            <a:avLst/>
          </a:prstGeom>
        </p:spPr>
      </p:pic>
    </p:spTree>
    <p:extLst>
      <p:ext uri="{BB962C8B-B14F-4D97-AF65-F5344CB8AC3E}">
        <p14:creationId xmlns:p14="http://schemas.microsoft.com/office/powerpoint/2010/main" val="3101811514"/>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326265"/>
            <a:ext cx="8596668" cy="523741"/>
          </a:xfrm>
        </p:spPr>
        <p:txBody>
          <a:bodyPr/>
          <a:lstStyle/>
          <a:p>
            <a:r>
              <a:rPr lang="en-US" sz="2400" b="1" dirty="0" smtClean="0">
                <a:solidFill>
                  <a:schemeClr val="tx1"/>
                </a:solidFill>
                <a:latin typeface="Times New Roman" panose="02020603050405020304" pitchFamily="18" charset="0"/>
                <a:cs typeface="Times New Roman" panose="02020603050405020304" pitchFamily="18" charset="0"/>
              </a:rPr>
              <a:t>7. Design of Foundation.</a:t>
            </a: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a:xfrm>
            <a:off x="10895981" y="6132684"/>
            <a:ext cx="683339" cy="365125"/>
          </a:xfrm>
        </p:spPr>
        <p:txBody>
          <a:bodyPr/>
          <a:lstStyle/>
          <a:p>
            <a:fld id="{D57F1E4F-1CFF-5643-939E-217C01CDF565}" type="slidenum">
              <a:rPr lang="en-US" sz="2800" smtClean="0">
                <a:solidFill>
                  <a:schemeClr val="tx1"/>
                </a:solidFill>
                <a:latin typeface="Times New Roman" panose="02020603050405020304" pitchFamily="18" charset="0"/>
                <a:cs typeface="Times New Roman" panose="02020603050405020304" pitchFamily="18" charset="0"/>
              </a:rPr>
              <a:pPr/>
              <a:t>57</a:t>
            </a:fld>
            <a:endParaRPr lang="en-US" dirty="0">
              <a:solidFill>
                <a:schemeClr val="tx1"/>
              </a:solidFill>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5" name="Subtitle 2"/>
              <p:cNvSpPr>
                <a:spLocks noGrp="1"/>
              </p:cNvSpPr>
              <p:nvPr>
                <p:ph idx="1"/>
              </p:nvPr>
            </p:nvSpPr>
            <p:spPr>
              <a:xfrm>
                <a:off x="677334" y="850006"/>
                <a:ext cx="8596668" cy="4908021"/>
              </a:xfrm>
            </p:spPr>
            <p:txBody>
              <a:bodyPr>
                <a:noAutofit/>
              </a:bodyPr>
              <a:lstStyle/>
              <a:p>
                <a:pPr marL="0" indent="0">
                  <a:buNone/>
                </a:pPr>
                <a:r>
                  <a:rPr lang="en-US" sz="1600" b="1" dirty="0" smtClean="0">
                    <a:solidFill>
                      <a:schemeClr val="tx1"/>
                    </a:solidFill>
                    <a:latin typeface="Times New Roman" panose="02020603050405020304" pitchFamily="18" charset="0"/>
                    <a:cs typeface="Times New Roman" panose="02020603050405020304" pitchFamily="18" charset="0"/>
                  </a:rPr>
                  <a:t>- Three-Dimensional Analysis:</a:t>
                </a:r>
                <a:endParaRPr lang="en-US" sz="1600" b="1" dirty="0">
                  <a:solidFill>
                    <a:schemeClr val="tx1"/>
                  </a:solidFill>
                  <a:latin typeface="Times New Roman" panose="02020603050405020304" pitchFamily="18" charset="0"/>
                  <a:cs typeface="Times New Roman" panose="02020603050405020304" pitchFamily="18" charset="0"/>
                </a:endParaRPr>
              </a:p>
              <a:p>
                <a:r>
                  <a:rPr lang="en-US" sz="1600" b="1" dirty="0" smtClean="0">
                    <a:solidFill>
                      <a:schemeClr val="tx1"/>
                    </a:solidFill>
                    <a:latin typeface="Times New Roman" panose="02020603050405020304" pitchFamily="18" charset="0"/>
                    <a:cs typeface="Times New Roman" panose="02020603050405020304" pitchFamily="18" charset="0"/>
                  </a:rPr>
                  <a:t>Shear check.</a:t>
                </a:r>
              </a:p>
              <a:p>
                <a:pPr marL="0" indent="0">
                  <a:buNone/>
                </a:pPr>
                <a:r>
                  <a:rPr lang="en-US" sz="1600" dirty="0" smtClean="0">
                    <a:solidFill>
                      <a:schemeClr val="tx1"/>
                    </a:solidFill>
                    <a:latin typeface="Times New Roman" panose="02020603050405020304" pitchFamily="18" charset="0"/>
                    <a:cs typeface="Times New Roman" panose="02020603050405020304" pitchFamily="18" charset="0"/>
                  </a:rPr>
                  <a:t>Shear capacity ØV</a:t>
                </a:r>
                <a:r>
                  <a:rPr lang="en-US" sz="1600" baseline="-25000" dirty="0">
                    <a:solidFill>
                      <a:schemeClr val="tx1"/>
                    </a:solidFill>
                    <a:latin typeface="Times New Roman" panose="02020603050405020304" pitchFamily="18" charset="0"/>
                    <a:cs typeface="Times New Roman" panose="02020603050405020304" pitchFamily="18" charset="0"/>
                  </a:rPr>
                  <a:t>c</a:t>
                </a:r>
                <a:r>
                  <a:rPr lang="en-US" sz="1600" dirty="0">
                    <a:solidFill>
                      <a:schemeClr val="tx1"/>
                    </a:solidFill>
                    <a:latin typeface="Times New Roman" panose="02020603050405020304" pitchFamily="18" charset="0"/>
                    <a:cs typeface="Times New Roman" panose="02020603050405020304" pitchFamily="18" charset="0"/>
                  </a:rPr>
                  <a:t>= 0.75*(1/6)*</a:t>
                </a:r>
                <a14:m>
                  <m:oMath xmlns:m="http://schemas.openxmlformats.org/officeDocument/2006/math">
                    <m:rad>
                      <m:radPr>
                        <m:degHide m:val="on"/>
                        <m:ctrlPr>
                          <a:rPr lang="en-US" sz="1600" i="1">
                            <a:solidFill>
                              <a:schemeClr val="tx1"/>
                            </a:solidFill>
                            <a:latin typeface="Cambria Math" panose="02040503050406030204" pitchFamily="18" charset="0"/>
                          </a:rPr>
                        </m:ctrlPr>
                      </m:radPr>
                      <m:deg/>
                      <m:e>
                        <m:r>
                          <a:rPr lang="en-US" sz="1600" i="1">
                            <a:solidFill>
                              <a:schemeClr val="tx1"/>
                            </a:solidFill>
                            <a:latin typeface="Cambria Math" panose="02040503050406030204" pitchFamily="18" charset="0"/>
                          </a:rPr>
                          <m:t>35</m:t>
                        </m:r>
                      </m:e>
                    </m:rad>
                  </m:oMath>
                </a14:m>
                <a:r>
                  <a:rPr lang="en-US" sz="1600" dirty="0">
                    <a:solidFill>
                      <a:schemeClr val="tx1"/>
                    </a:solidFill>
                    <a:latin typeface="Times New Roman" panose="02020603050405020304" pitchFamily="18" charset="0"/>
                    <a:cs typeface="Times New Roman" panose="02020603050405020304" pitchFamily="18" charset="0"/>
                  </a:rPr>
                  <a:t>*1000*1900 = 1405 kN.</a:t>
                </a:r>
              </a:p>
              <a:p>
                <a:pPr marL="0" indent="0">
                  <a:buNone/>
                </a:pPr>
                <a:r>
                  <a:rPr lang="en-US" sz="1600" dirty="0">
                    <a:solidFill>
                      <a:schemeClr val="tx1"/>
                    </a:solidFill>
                    <a:latin typeface="Times New Roman" panose="02020603050405020304" pitchFamily="18" charset="0"/>
                    <a:cs typeface="Times New Roman" panose="02020603050405020304" pitchFamily="18" charset="0"/>
                  </a:rPr>
                  <a:t>Since the mesh is approximately 0.5m or less, shear value checked will be 4 to 5 squares away from center of support, which is half the thickness of the support plus distance d= 1.9m</a:t>
                </a:r>
                <a:r>
                  <a:rPr lang="en-US" sz="1600" dirty="0" smtClean="0">
                    <a:solidFill>
                      <a:schemeClr val="tx1"/>
                    </a:solidFill>
                    <a:latin typeface="Times New Roman" panose="02020603050405020304" pitchFamily="18" charset="0"/>
                    <a:cs typeface="Times New Roman" panose="02020603050405020304" pitchFamily="18" charset="0"/>
                  </a:rPr>
                  <a:t>.</a:t>
                </a:r>
              </a:p>
              <a:p>
                <a:pPr marL="0" indent="0">
                  <a:buNone/>
                </a:pPr>
                <a:r>
                  <a:rPr lang="en-US" sz="1600" dirty="0" smtClean="0">
                    <a:solidFill>
                      <a:schemeClr val="tx1"/>
                    </a:solidFill>
                    <a:latin typeface="Times New Roman" panose="02020603050405020304" pitchFamily="18" charset="0"/>
                    <a:cs typeface="Times New Roman" panose="02020603050405020304" pitchFamily="18" charset="0"/>
                  </a:rPr>
                  <a:t>V13 and V23 from ultimate envelope were shown and the capacity is not exceeded.</a:t>
                </a:r>
                <a:endParaRPr lang="en-US" sz="1600" dirty="0">
                  <a:solidFill>
                    <a:schemeClr val="tx1"/>
                  </a:solidFill>
                  <a:latin typeface="Times New Roman" panose="02020603050405020304" pitchFamily="18" charset="0"/>
                  <a:cs typeface="Times New Roman" panose="02020603050405020304" pitchFamily="18" charset="0"/>
                </a:endParaRPr>
              </a:p>
              <a:p>
                <a:pPr marL="0" indent="0">
                  <a:buNone/>
                </a:pPr>
                <a:endParaRPr lang="en-US" sz="1600" dirty="0">
                  <a:solidFill>
                    <a:schemeClr val="tx1"/>
                  </a:solidFill>
                  <a:latin typeface="Times New Roman" panose="02020603050405020304" pitchFamily="18" charset="0"/>
                  <a:cs typeface="Times New Roman" panose="02020603050405020304" pitchFamily="18" charset="0"/>
                </a:endParaRPr>
              </a:p>
              <a:p>
                <a:pPr marL="0" indent="0">
                  <a:buNone/>
                </a:pPr>
                <a:endParaRPr lang="en-US" sz="1600" dirty="0">
                  <a:solidFill>
                    <a:schemeClr val="tx1"/>
                  </a:solidFill>
                  <a:latin typeface="Times New Roman" panose="02020603050405020304" pitchFamily="18" charset="0"/>
                  <a:cs typeface="Times New Roman" panose="02020603050405020304" pitchFamily="18" charset="0"/>
                </a:endParaRPr>
              </a:p>
            </p:txBody>
          </p:sp>
        </mc:Choice>
        <mc:Fallback xmlns="">
          <p:sp>
            <p:nvSpPr>
              <p:cNvPr id="5" name="Subtitle 2"/>
              <p:cNvSpPr>
                <a:spLocks noGrp="1" noRot="1" noChangeAspect="1" noMove="1" noResize="1" noEditPoints="1" noAdjustHandles="1" noChangeArrowheads="1" noChangeShapeType="1" noTextEdit="1"/>
              </p:cNvSpPr>
              <p:nvPr>
                <p:ph idx="1"/>
              </p:nvPr>
            </p:nvSpPr>
            <p:spPr>
              <a:xfrm>
                <a:off x="677334" y="850006"/>
                <a:ext cx="8596668" cy="4908021"/>
              </a:xfrm>
              <a:blipFill rotWithShape="0">
                <a:blip r:embed="rId3"/>
                <a:stretch>
                  <a:fillRect l="-355" t="-372"/>
                </a:stretch>
              </a:blipFill>
            </p:spPr>
            <p:txBody>
              <a:bodyPr/>
              <a:lstStyle/>
              <a:p>
                <a:r>
                  <a:rPr lang="en-US">
                    <a:noFill/>
                  </a:rPr>
                  <a:t> </a:t>
                </a:r>
              </a:p>
            </p:txBody>
          </p:sp>
        </mc:Fallback>
      </mc:AlternateContent>
    </p:spTree>
    <p:extLst>
      <p:ext uri="{BB962C8B-B14F-4D97-AF65-F5344CB8AC3E}">
        <p14:creationId xmlns:p14="http://schemas.microsoft.com/office/powerpoint/2010/main" val="378416518"/>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326265"/>
            <a:ext cx="8596668" cy="523741"/>
          </a:xfrm>
        </p:spPr>
        <p:txBody>
          <a:bodyPr/>
          <a:lstStyle/>
          <a:p>
            <a:r>
              <a:rPr lang="en-US" sz="2400" b="1" dirty="0" smtClean="0">
                <a:solidFill>
                  <a:schemeClr val="tx1"/>
                </a:solidFill>
                <a:latin typeface="Times New Roman" panose="02020603050405020304" pitchFamily="18" charset="0"/>
                <a:cs typeface="Times New Roman" panose="02020603050405020304" pitchFamily="18" charset="0"/>
              </a:rPr>
              <a:t>7. Design of Foundation.</a:t>
            </a: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a:xfrm>
            <a:off x="10895981" y="6132684"/>
            <a:ext cx="683339" cy="365125"/>
          </a:xfrm>
        </p:spPr>
        <p:txBody>
          <a:bodyPr/>
          <a:lstStyle/>
          <a:p>
            <a:fld id="{D57F1E4F-1CFF-5643-939E-217C01CDF565}" type="slidenum">
              <a:rPr lang="en-US" sz="2800" smtClean="0">
                <a:solidFill>
                  <a:schemeClr val="tx1"/>
                </a:solidFill>
                <a:latin typeface="Times New Roman" panose="02020603050405020304" pitchFamily="18" charset="0"/>
                <a:cs typeface="Times New Roman" panose="02020603050405020304" pitchFamily="18" charset="0"/>
              </a:rPr>
              <a:pPr/>
              <a:t>58</a:t>
            </a:fld>
            <a:endParaRPr lang="en-US" dirty="0">
              <a:solidFill>
                <a:schemeClr val="tx1"/>
              </a:solidFill>
              <a:latin typeface="Times New Roman" panose="02020603050405020304" pitchFamily="18" charset="0"/>
              <a:cs typeface="Times New Roman" panose="02020603050405020304" pitchFamily="18" charset="0"/>
            </a:endParaRPr>
          </a:p>
        </p:txBody>
      </p:sp>
      <p:sp>
        <p:nvSpPr>
          <p:cNvPr id="5" name="Subtitle 2"/>
          <p:cNvSpPr>
            <a:spLocks noGrp="1"/>
          </p:cNvSpPr>
          <p:nvPr>
            <p:ph idx="1"/>
          </p:nvPr>
        </p:nvSpPr>
        <p:spPr>
          <a:xfrm>
            <a:off x="677334" y="850006"/>
            <a:ext cx="8596668" cy="4908021"/>
          </a:xfrm>
        </p:spPr>
        <p:txBody>
          <a:bodyPr>
            <a:noAutofit/>
          </a:bodyPr>
          <a:lstStyle/>
          <a:p>
            <a:pPr marL="0" indent="0">
              <a:buNone/>
            </a:pPr>
            <a:r>
              <a:rPr lang="en-US" sz="1600" b="1" dirty="0" smtClean="0">
                <a:solidFill>
                  <a:schemeClr val="tx1"/>
                </a:solidFill>
                <a:latin typeface="Times New Roman" panose="02020603050405020304" pitchFamily="18" charset="0"/>
                <a:cs typeface="Times New Roman" panose="02020603050405020304" pitchFamily="18" charset="0"/>
              </a:rPr>
              <a:t>- Three-Dimensional Analysis:</a:t>
            </a:r>
            <a:endParaRPr lang="en-US" sz="1600" b="1" dirty="0">
              <a:solidFill>
                <a:schemeClr val="tx1"/>
              </a:solidFill>
              <a:latin typeface="Times New Roman" panose="02020603050405020304" pitchFamily="18" charset="0"/>
              <a:cs typeface="Times New Roman" panose="02020603050405020304" pitchFamily="18" charset="0"/>
            </a:endParaRPr>
          </a:p>
          <a:p>
            <a:r>
              <a:rPr lang="en-US" sz="1600" b="1" dirty="0" smtClean="0">
                <a:solidFill>
                  <a:schemeClr val="tx1"/>
                </a:solidFill>
                <a:latin typeface="Times New Roman" panose="02020603050405020304" pitchFamily="18" charset="0"/>
                <a:cs typeface="Times New Roman" panose="02020603050405020304" pitchFamily="18" charset="0"/>
              </a:rPr>
              <a:t>Flexural design</a:t>
            </a:r>
            <a:r>
              <a:rPr lang="en-US" sz="1600" dirty="0" smtClean="0">
                <a:solidFill>
                  <a:schemeClr val="tx1"/>
                </a:solidFill>
                <a:latin typeface="Times New Roman" panose="02020603050405020304" pitchFamily="18" charset="0"/>
                <a:cs typeface="Times New Roman" panose="02020603050405020304" pitchFamily="18" charset="0"/>
              </a:rPr>
              <a:t>.</a:t>
            </a:r>
          </a:p>
          <a:p>
            <a:pPr marL="0" indent="0">
              <a:buNone/>
            </a:pPr>
            <a:r>
              <a:rPr lang="en-US" sz="1600" dirty="0" err="1" smtClean="0">
                <a:solidFill>
                  <a:schemeClr val="tx1"/>
                </a:solidFill>
                <a:latin typeface="Times New Roman" panose="02020603050405020304" pitchFamily="18" charset="0"/>
                <a:cs typeface="Times New Roman" panose="02020603050405020304" pitchFamily="18" charset="0"/>
              </a:rPr>
              <a:t>A</a:t>
            </a:r>
            <a:r>
              <a:rPr lang="en-US" sz="1600" baseline="-25000" dirty="0" err="1" smtClean="0">
                <a:solidFill>
                  <a:schemeClr val="tx1"/>
                </a:solidFill>
                <a:latin typeface="Times New Roman" panose="02020603050405020304" pitchFamily="18" charset="0"/>
                <a:cs typeface="Times New Roman" panose="02020603050405020304" pitchFamily="18" charset="0"/>
              </a:rPr>
              <a:t>s,min</a:t>
            </a:r>
            <a:r>
              <a:rPr lang="en-US" sz="1600" dirty="0" smtClean="0">
                <a:solidFill>
                  <a:schemeClr val="tx1"/>
                </a:solidFill>
                <a:latin typeface="Times New Roman" panose="02020603050405020304" pitchFamily="18" charset="0"/>
                <a:cs typeface="Times New Roman" panose="02020603050405020304" pitchFamily="18" charset="0"/>
              </a:rPr>
              <a:t> </a:t>
            </a:r>
            <a:r>
              <a:rPr lang="en-US" sz="1600" dirty="0">
                <a:solidFill>
                  <a:schemeClr val="tx1"/>
                </a:solidFill>
                <a:latin typeface="Times New Roman" panose="02020603050405020304" pitchFamily="18" charset="0"/>
                <a:cs typeface="Times New Roman" panose="02020603050405020304" pitchFamily="18" charset="0"/>
              </a:rPr>
              <a:t>= 0.0018bh = 1.8*2000 = 3600 mm2/m →use 1Ø32/150mm top and bottom</a:t>
            </a:r>
            <a:r>
              <a:rPr lang="en-US" sz="1600" dirty="0" smtClean="0">
                <a:solidFill>
                  <a:schemeClr val="tx1"/>
                </a:solidFill>
                <a:latin typeface="Times New Roman" panose="02020603050405020304" pitchFamily="18" charset="0"/>
                <a:cs typeface="Times New Roman" panose="02020603050405020304" pitchFamily="18" charset="0"/>
              </a:rPr>
              <a:t>.</a:t>
            </a:r>
          </a:p>
          <a:p>
            <a:pPr marL="0" indent="0">
              <a:buNone/>
            </a:pPr>
            <a:r>
              <a:rPr lang="en-US" sz="1600" dirty="0" smtClean="0">
                <a:solidFill>
                  <a:schemeClr val="tx1"/>
                </a:solidFill>
                <a:latin typeface="Times New Roman" panose="02020603050405020304" pitchFamily="18" charset="0"/>
                <a:cs typeface="Times New Roman" panose="02020603050405020304" pitchFamily="18" charset="0"/>
              </a:rPr>
              <a:t>No additional </a:t>
            </a:r>
            <a:r>
              <a:rPr lang="en-US" sz="1600" dirty="0">
                <a:solidFill>
                  <a:schemeClr val="tx1"/>
                </a:solidFill>
                <a:latin typeface="Times New Roman" panose="02020603050405020304" pitchFamily="18" charset="0"/>
                <a:cs typeface="Times New Roman" panose="02020603050405020304" pitchFamily="18" charset="0"/>
              </a:rPr>
              <a:t>top or bottom steel is required for directions 1 and 2. </a:t>
            </a:r>
          </a:p>
          <a:p>
            <a:pPr marL="0" indent="0">
              <a:buNone/>
            </a:pPr>
            <a:endParaRPr lang="en-US" sz="1600" dirty="0">
              <a:solidFill>
                <a:schemeClr val="tx1"/>
              </a:solidFill>
              <a:latin typeface="Times New Roman" panose="02020603050405020304" pitchFamily="18" charset="0"/>
              <a:cs typeface="Times New Roman" panose="02020603050405020304" pitchFamily="18" charset="0"/>
            </a:endParaRPr>
          </a:p>
          <a:p>
            <a:pPr marL="0" indent="0">
              <a:buNone/>
            </a:pPr>
            <a:endParaRPr lang="en-US" sz="1600" dirty="0">
              <a:solidFill>
                <a:schemeClr val="tx1"/>
              </a:solidFill>
              <a:latin typeface="Times New Roman" panose="02020603050405020304" pitchFamily="18" charset="0"/>
              <a:cs typeface="Times New Roman" panose="02020603050405020304" pitchFamily="18" charset="0"/>
            </a:endParaRPr>
          </a:p>
          <a:p>
            <a:pPr marL="0" indent="0">
              <a:buNone/>
            </a:pPr>
            <a:endParaRPr lang="en-US" sz="16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64389282"/>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326265"/>
            <a:ext cx="8596668" cy="523741"/>
          </a:xfrm>
        </p:spPr>
        <p:txBody>
          <a:bodyPr/>
          <a:lstStyle/>
          <a:p>
            <a:r>
              <a:rPr lang="en-US" sz="2400" b="1" dirty="0" smtClean="0">
                <a:solidFill>
                  <a:schemeClr val="tx1"/>
                </a:solidFill>
                <a:latin typeface="Times New Roman" panose="02020603050405020304" pitchFamily="18" charset="0"/>
                <a:cs typeface="Times New Roman" panose="02020603050405020304" pitchFamily="18" charset="0"/>
              </a:rPr>
              <a:t>7. Design of Foundation.</a:t>
            </a: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a:xfrm>
            <a:off x="10895981" y="6132684"/>
            <a:ext cx="683339" cy="365125"/>
          </a:xfrm>
        </p:spPr>
        <p:txBody>
          <a:bodyPr/>
          <a:lstStyle/>
          <a:p>
            <a:fld id="{D57F1E4F-1CFF-5643-939E-217C01CDF565}" type="slidenum">
              <a:rPr lang="en-US" sz="2800" smtClean="0">
                <a:solidFill>
                  <a:schemeClr val="tx1"/>
                </a:solidFill>
                <a:latin typeface="Times New Roman" panose="02020603050405020304" pitchFamily="18" charset="0"/>
                <a:cs typeface="Times New Roman" panose="02020603050405020304" pitchFamily="18" charset="0"/>
              </a:rPr>
              <a:pPr/>
              <a:t>59</a:t>
            </a:fld>
            <a:endParaRPr lang="en-US" dirty="0">
              <a:solidFill>
                <a:schemeClr val="tx1"/>
              </a:solidFill>
              <a:latin typeface="Times New Roman" panose="02020603050405020304" pitchFamily="18" charset="0"/>
              <a:cs typeface="Times New Roman" panose="02020603050405020304" pitchFamily="18" charset="0"/>
            </a:endParaRPr>
          </a:p>
        </p:txBody>
      </p:sp>
      <p:sp>
        <p:nvSpPr>
          <p:cNvPr id="5" name="Subtitle 2"/>
          <p:cNvSpPr>
            <a:spLocks noGrp="1"/>
          </p:cNvSpPr>
          <p:nvPr>
            <p:ph idx="1"/>
          </p:nvPr>
        </p:nvSpPr>
        <p:spPr>
          <a:xfrm>
            <a:off x="677334" y="850006"/>
            <a:ext cx="8596668" cy="4908021"/>
          </a:xfrm>
        </p:spPr>
        <p:txBody>
          <a:bodyPr>
            <a:noAutofit/>
          </a:bodyPr>
          <a:lstStyle/>
          <a:p>
            <a:pPr marL="0" indent="0">
              <a:buNone/>
            </a:pPr>
            <a:endParaRPr lang="en-US" sz="1600" dirty="0">
              <a:solidFill>
                <a:schemeClr val="tx1"/>
              </a:solidFill>
              <a:latin typeface="Times New Roman" panose="02020603050405020304" pitchFamily="18" charset="0"/>
              <a:cs typeface="Times New Roman" panose="02020603050405020304" pitchFamily="18" charset="0"/>
            </a:endParaRPr>
          </a:p>
          <a:p>
            <a:pPr marL="0" indent="0">
              <a:buNone/>
            </a:pPr>
            <a:endParaRPr lang="en-US" sz="1600" dirty="0">
              <a:solidFill>
                <a:schemeClr val="tx1"/>
              </a:solidFill>
              <a:latin typeface="Times New Roman" panose="02020603050405020304" pitchFamily="18" charset="0"/>
              <a:cs typeface="Times New Roman" panose="02020603050405020304" pitchFamily="18" charset="0"/>
            </a:endParaRPr>
          </a:p>
        </p:txBody>
      </p:sp>
      <p:pic>
        <p:nvPicPr>
          <p:cNvPr id="3" name="Picture 2"/>
          <p:cNvPicPr>
            <a:picLocks noChangeAspect="1"/>
          </p:cNvPicPr>
          <p:nvPr/>
        </p:nvPicPr>
        <p:blipFill>
          <a:blip r:embed="rId3"/>
          <a:stretch>
            <a:fillRect/>
          </a:stretch>
        </p:blipFill>
        <p:spPr>
          <a:xfrm>
            <a:off x="677334" y="850006"/>
            <a:ext cx="8596668" cy="5647803"/>
          </a:xfrm>
          <a:prstGeom prst="rect">
            <a:avLst/>
          </a:prstGeom>
        </p:spPr>
      </p:pic>
    </p:spTree>
    <p:extLst>
      <p:ext uri="{BB962C8B-B14F-4D97-AF65-F5344CB8AC3E}">
        <p14:creationId xmlns:p14="http://schemas.microsoft.com/office/powerpoint/2010/main" val="2538868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326265"/>
            <a:ext cx="8596668" cy="523741"/>
          </a:xfrm>
        </p:spPr>
        <p:txBody>
          <a:bodyPr/>
          <a:lstStyle/>
          <a:p>
            <a:r>
              <a:rPr lang="en-US" sz="2400" b="1" dirty="0" smtClean="0">
                <a:solidFill>
                  <a:schemeClr val="tx1"/>
                </a:solidFill>
                <a:latin typeface="Times New Roman" panose="02020603050405020304" pitchFamily="18" charset="0"/>
                <a:cs typeface="Times New Roman" panose="02020603050405020304" pitchFamily="18" charset="0"/>
              </a:rPr>
              <a:t>1. Design of Slab</a:t>
            </a: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idx="1"/>
          </p:nvPr>
        </p:nvSpPr>
        <p:spPr>
          <a:xfrm>
            <a:off x="677334" y="850006"/>
            <a:ext cx="8596668" cy="4908021"/>
          </a:xfrm>
        </p:spPr>
        <p:txBody>
          <a:bodyPr>
            <a:noAutofit/>
          </a:bodyPr>
          <a:lstStyle/>
          <a:p>
            <a:pPr marL="0" indent="0">
              <a:buClr>
                <a:schemeClr val="tx1"/>
              </a:buClr>
              <a:buSzPct val="100000"/>
              <a:buNone/>
            </a:pPr>
            <a:r>
              <a:rPr lang="en-US" b="1" dirty="0" smtClean="0">
                <a:solidFill>
                  <a:schemeClr val="tx1"/>
                </a:solidFill>
                <a:latin typeface="Times New Roman" panose="02020603050405020304" pitchFamily="18" charset="0"/>
                <a:cs typeface="Times New Roman" panose="02020603050405020304" pitchFamily="18" charset="0"/>
              </a:rPr>
              <a:t>- Verification </a:t>
            </a:r>
            <a:r>
              <a:rPr lang="en-US" b="1" dirty="0">
                <a:solidFill>
                  <a:schemeClr val="tx1"/>
                </a:solidFill>
                <a:latin typeface="Times New Roman" panose="02020603050405020304" pitchFamily="18" charset="0"/>
                <a:cs typeface="Times New Roman" panose="02020603050405020304" pitchFamily="18" charset="0"/>
              </a:rPr>
              <a:t>of Structural </a:t>
            </a:r>
            <a:r>
              <a:rPr lang="en-US" b="1" dirty="0" smtClean="0">
                <a:solidFill>
                  <a:schemeClr val="tx1"/>
                </a:solidFill>
                <a:latin typeface="Times New Roman" panose="02020603050405020304" pitchFamily="18" charset="0"/>
                <a:cs typeface="Times New Roman" panose="02020603050405020304" pitchFamily="18" charset="0"/>
              </a:rPr>
              <a:t>Design.</a:t>
            </a:r>
          </a:p>
          <a:p>
            <a:pPr marL="0" indent="0">
              <a:buClr>
                <a:schemeClr val="tx1"/>
              </a:buClr>
              <a:buSzPct val="100000"/>
              <a:buNone/>
            </a:pPr>
            <a:r>
              <a:rPr lang="en-US" sz="1600" b="1" dirty="0">
                <a:solidFill>
                  <a:schemeClr val="tx1"/>
                </a:solidFill>
                <a:latin typeface="Times New Roman" panose="02020603050405020304" pitchFamily="18" charset="0"/>
                <a:cs typeface="Times New Roman" panose="02020603050405020304" pitchFamily="18" charset="0"/>
              </a:rPr>
              <a:t>Design Results:</a:t>
            </a:r>
            <a:endParaRPr lang="en-US" sz="1600" dirty="0">
              <a:solidFill>
                <a:schemeClr val="tx1"/>
              </a:solidFill>
              <a:latin typeface="Times New Roman" panose="02020603050405020304" pitchFamily="18" charset="0"/>
              <a:cs typeface="Times New Roman" panose="02020603050405020304" pitchFamily="18" charset="0"/>
            </a:endParaRPr>
          </a:p>
          <a:p>
            <a:pPr marL="0" indent="0">
              <a:buNone/>
            </a:pPr>
            <a:r>
              <a:rPr lang="en-US" sz="1600" dirty="0">
                <a:solidFill>
                  <a:schemeClr val="tx1"/>
                </a:solidFill>
                <a:latin typeface="Times New Roman" panose="02020603050405020304" pitchFamily="18" charset="0"/>
                <a:cs typeface="Times New Roman" panose="02020603050405020304" pitchFamily="18" charset="0"/>
              </a:rPr>
              <a:t>A</a:t>
            </a:r>
            <a:r>
              <a:rPr lang="en-US" sz="1600" baseline="-25000" dirty="0">
                <a:solidFill>
                  <a:schemeClr val="tx1"/>
                </a:solidFill>
                <a:latin typeface="Times New Roman" panose="02020603050405020304" pitchFamily="18" charset="0"/>
                <a:cs typeface="Times New Roman" panose="02020603050405020304" pitchFamily="18" charset="0"/>
              </a:rPr>
              <a:t>s</a:t>
            </a:r>
            <a:r>
              <a:rPr lang="en-US" sz="1600" dirty="0">
                <a:solidFill>
                  <a:schemeClr val="tx1"/>
                </a:solidFill>
                <a:latin typeface="Times New Roman" panose="02020603050405020304" pitchFamily="18" charset="0"/>
                <a:cs typeface="Times New Roman" panose="02020603050405020304" pitchFamily="18" charset="0"/>
              </a:rPr>
              <a:t> = 255 mm2/m</a:t>
            </a:r>
          </a:p>
          <a:p>
            <a:pPr marL="0" indent="0">
              <a:buNone/>
            </a:pPr>
            <a:endParaRPr lang="en-US" sz="1600" dirty="0" smtClean="0">
              <a:solidFill>
                <a:schemeClr val="tx1"/>
              </a:solidFill>
              <a:latin typeface="Times New Roman" panose="02020603050405020304" pitchFamily="18" charset="0"/>
              <a:cs typeface="Times New Roman" panose="02020603050405020304" pitchFamily="18" charset="0"/>
            </a:endParaRPr>
          </a:p>
          <a:p>
            <a:pPr marL="0" indent="0">
              <a:buNone/>
            </a:pPr>
            <a:endParaRPr lang="en-US" sz="1600" dirty="0">
              <a:solidFill>
                <a:schemeClr val="tx1"/>
              </a:solidFill>
              <a:latin typeface="Times New Roman" panose="02020603050405020304" pitchFamily="18" charset="0"/>
              <a:cs typeface="Times New Roman" panose="02020603050405020304" pitchFamily="18" charset="0"/>
            </a:endParaRPr>
          </a:p>
          <a:p>
            <a:pPr marL="0" indent="0">
              <a:buNone/>
            </a:pPr>
            <a:r>
              <a:rPr lang="en-US" sz="1600" dirty="0" smtClean="0">
                <a:solidFill>
                  <a:schemeClr val="tx1"/>
                </a:solidFill>
                <a:latin typeface="Times New Roman" panose="02020603050405020304" pitchFamily="18" charset="0"/>
                <a:cs typeface="Times New Roman" panose="02020603050405020304" pitchFamily="18" charset="0"/>
              </a:rPr>
              <a:t>Difference </a:t>
            </a:r>
            <a:r>
              <a:rPr lang="en-US" sz="1600" dirty="0">
                <a:solidFill>
                  <a:schemeClr val="tx1"/>
                </a:solidFill>
                <a:latin typeface="Times New Roman" panose="02020603050405020304" pitchFamily="18" charset="0"/>
                <a:cs typeface="Times New Roman" panose="02020603050405020304" pitchFamily="18" charset="0"/>
              </a:rPr>
              <a:t>= (263-255)/263 *100% = 3% &lt; 10% →OK.</a:t>
            </a:r>
          </a:p>
          <a:p>
            <a:pPr marL="0" indent="0">
              <a:buClr>
                <a:schemeClr val="tx1"/>
              </a:buClr>
              <a:buSzPct val="100000"/>
              <a:buNone/>
            </a:pPr>
            <a:endParaRPr lang="en-US" dirty="0" smtClean="0">
              <a:solidFill>
                <a:schemeClr val="tx1"/>
              </a:solidFill>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a:xfrm>
            <a:off x="10895981" y="6132684"/>
            <a:ext cx="683339" cy="365125"/>
          </a:xfrm>
        </p:spPr>
        <p:txBody>
          <a:bodyPr/>
          <a:lstStyle/>
          <a:p>
            <a:fld id="{D57F1E4F-1CFF-5643-939E-217C01CDF565}" type="slidenum">
              <a:rPr lang="en-US" sz="2800" smtClean="0">
                <a:solidFill>
                  <a:schemeClr val="tx1"/>
                </a:solidFill>
                <a:latin typeface="Times New Roman" panose="02020603050405020304" pitchFamily="18" charset="0"/>
                <a:cs typeface="Times New Roman" panose="02020603050405020304" pitchFamily="18" charset="0"/>
              </a:rPr>
              <a:pPr/>
              <a:t>6</a:t>
            </a:fld>
            <a:endParaRPr lang="en-US" dirty="0">
              <a:solidFill>
                <a:schemeClr val="tx1"/>
              </a:solidFill>
              <a:latin typeface="Times New Roman" panose="02020603050405020304" pitchFamily="18" charset="0"/>
              <a:cs typeface="Times New Roman" panose="02020603050405020304" pitchFamily="18" charset="0"/>
            </a:endParaRPr>
          </a:p>
        </p:txBody>
      </p:sp>
      <p:pic>
        <p:nvPicPr>
          <p:cNvPr id="14" name="Picture 13"/>
          <p:cNvPicPr/>
          <p:nvPr/>
        </p:nvPicPr>
        <p:blipFill>
          <a:blip r:embed="rId3">
            <a:extLst>
              <a:ext uri="{28A0092B-C50C-407E-A947-70E740481C1C}">
                <a14:useLocalDpi xmlns:a14="http://schemas.microsoft.com/office/drawing/2010/main" val="0"/>
              </a:ext>
            </a:extLst>
          </a:blip>
          <a:stretch>
            <a:fillRect/>
          </a:stretch>
        </p:blipFill>
        <p:spPr>
          <a:xfrm>
            <a:off x="5460642" y="850005"/>
            <a:ext cx="4083816" cy="3850783"/>
          </a:xfrm>
          <a:prstGeom prst="rect">
            <a:avLst/>
          </a:prstGeom>
        </p:spPr>
      </p:pic>
    </p:spTree>
    <p:extLst>
      <p:ext uri="{BB962C8B-B14F-4D97-AF65-F5344CB8AC3E}">
        <p14:creationId xmlns:p14="http://schemas.microsoft.com/office/powerpoint/2010/main" val="4013774244"/>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idx="1"/>
          </p:nvPr>
        </p:nvSpPr>
        <p:spPr>
          <a:xfrm>
            <a:off x="3245477" y="2704564"/>
            <a:ext cx="4700788" cy="3152898"/>
          </a:xfrm>
        </p:spPr>
        <p:txBody>
          <a:bodyPr>
            <a:noAutofit/>
          </a:bodyPr>
          <a:lstStyle/>
          <a:p>
            <a:pPr marL="400050" lvl="1" indent="0">
              <a:buClr>
                <a:schemeClr val="tx1"/>
              </a:buClr>
              <a:buNone/>
            </a:pPr>
            <a:r>
              <a:rPr lang="en-US" sz="6000" dirty="0">
                <a:solidFill>
                  <a:schemeClr val="accent2"/>
                </a:solidFill>
                <a:latin typeface="Times New Roman" panose="02020603050405020304" pitchFamily="18" charset="0"/>
                <a:cs typeface="Times New Roman" panose="02020603050405020304" pitchFamily="18" charset="0"/>
              </a:rPr>
              <a:t>Thank You</a:t>
            </a:r>
          </a:p>
        </p:txBody>
      </p:sp>
      <p:sp>
        <p:nvSpPr>
          <p:cNvPr id="4" name="Slide Number Placeholder 3"/>
          <p:cNvSpPr>
            <a:spLocks noGrp="1"/>
          </p:cNvSpPr>
          <p:nvPr>
            <p:ph type="sldNum" sz="quarter" idx="12"/>
          </p:nvPr>
        </p:nvSpPr>
        <p:spPr>
          <a:xfrm>
            <a:off x="10895981" y="6132684"/>
            <a:ext cx="683339" cy="365125"/>
          </a:xfrm>
        </p:spPr>
        <p:txBody>
          <a:bodyPr/>
          <a:lstStyle/>
          <a:p>
            <a:fld id="{D57F1E4F-1CFF-5643-939E-217C01CDF565}" type="slidenum">
              <a:rPr lang="en-US" sz="2800" smtClean="0">
                <a:solidFill>
                  <a:schemeClr val="tx1"/>
                </a:solidFill>
                <a:latin typeface="Times New Roman" panose="02020603050405020304" pitchFamily="18" charset="0"/>
                <a:cs typeface="Times New Roman" panose="02020603050405020304" pitchFamily="18" charset="0"/>
              </a:rPr>
              <a:pPr/>
              <a:t>60</a:t>
            </a:fld>
            <a:endParaRPr lang="en-US"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0384441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326265"/>
            <a:ext cx="8596668" cy="523741"/>
          </a:xfrm>
        </p:spPr>
        <p:txBody>
          <a:bodyPr/>
          <a:lstStyle/>
          <a:p>
            <a:r>
              <a:rPr lang="en-US" sz="2400" b="1" dirty="0" smtClean="0">
                <a:solidFill>
                  <a:schemeClr val="tx1"/>
                </a:solidFill>
                <a:latin typeface="Times New Roman" panose="02020603050405020304" pitchFamily="18" charset="0"/>
                <a:cs typeface="Times New Roman" panose="02020603050405020304" pitchFamily="18" charset="0"/>
              </a:rPr>
              <a:t>1. Design of Slab</a:t>
            </a: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idx="1"/>
          </p:nvPr>
        </p:nvSpPr>
        <p:spPr>
          <a:xfrm>
            <a:off x="677334" y="850006"/>
            <a:ext cx="8596668" cy="4908021"/>
          </a:xfrm>
        </p:spPr>
        <p:txBody>
          <a:bodyPr>
            <a:noAutofit/>
          </a:bodyPr>
          <a:lstStyle/>
          <a:p>
            <a:pPr marL="0" indent="0">
              <a:buClr>
                <a:schemeClr val="tx1"/>
              </a:buClr>
              <a:buSzPct val="100000"/>
              <a:buNone/>
            </a:pPr>
            <a:r>
              <a:rPr lang="en-US" b="1" dirty="0" smtClean="0">
                <a:solidFill>
                  <a:schemeClr val="tx1"/>
                </a:solidFill>
                <a:latin typeface="Times New Roman" panose="02020603050405020304" pitchFamily="18" charset="0"/>
                <a:cs typeface="Times New Roman" panose="02020603050405020304" pitchFamily="18" charset="0"/>
              </a:rPr>
              <a:t>- Design.</a:t>
            </a:r>
          </a:p>
          <a:p>
            <a:pPr marL="0" indent="0">
              <a:buClr>
                <a:schemeClr val="tx1"/>
              </a:buClr>
              <a:buSzPct val="100000"/>
              <a:buNone/>
            </a:pPr>
            <a:r>
              <a:rPr lang="en-US" sz="1600" b="1" dirty="0">
                <a:solidFill>
                  <a:schemeClr val="tx1"/>
                </a:solidFill>
                <a:latin typeface="Times New Roman" panose="02020603050405020304" pitchFamily="18" charset="0"/>
                <a:cs typeface="Times New Roman" panose="02020603050405020304" pitchFamily="18" charset="0"/>
              </a:rPr>
              <a:t>Wide-beam shear check:</a:t>
            </a:r>
          </a:p>
          <a:p>
            <a:pPr marL="0" indent="0">
              <a:buClr>
                <a:schemeClr val="tx1"/>
              </a:buClr>
              <a:buSzPct val="100000"/>
              <a:buNone/>
            </a:pPr>
            <a:r>
              <a:rPr lang="en-US" sz="1600" dirty="0">
                <a:solidFill>
                  <a:schemeClr val="tx1"/>
                </a:solidFill>
                <a:latin typeface="Times New Roman" panose="02020603050405020304" pitchFamily="18" charset="0"/>
                <a:cs typeface="Times New Roman" panose="02020603050405020304" pitchFamily="18" charset="0"/>
              </a:rPr>
              <a:t>Story 1 will be used as an example but all stories will be </a:t>
            </a:r>
          </a:p>
          <a:p>
            <a:pPr marL="0" indent="0">
              <a:buClr>
                <a:schemeClr val="tx1"/>
              </a:buClr>
              <a:buSzPct val="100000"/>
              <a:buNone/>
            </a:pPr>
            <a:r>
              <a:rPr lang="en-US" sz="1600" dirty="0">
                <a:solidFill>
                  <a:schemeClr val="tx1"/>
                </a:solidFill>
                <a:latin typeface="Times New Roman" panose="02020603050405020304" pitchFamily="18" charset="0"/>
                <a:cs typeface="Times New Roman" panose="02020603050405020304" pitchFamily="18" charset="0"/>
              </a:rPr>
              <a:t>checked.</a:t>
            </a:r>
          </a:p>
          <a:p>
            <a:pPr marL="0" indent="0">
              <a:buNone/>
            </a:pPr>
            <a:endParaRPr lang="en-US" sz="1600" dirty="0">
              <a:solidFill>
                <a:schemeClr val="tx1"/>
              </a:solidFill>
              <a:latin typeface="Times New Roman" panose="02020603050405020304" pitchFamily="18" charset="0"/>
              <a:cs typeface="Times New Roman" panose="02020603050405020304" pitchFamily="18" charset="0"/>
            </a:endParaRPr>
          </a:p>
          <a:p>
            <a:pPr marL="0" indent="0">
              <a:buNone/>
            </a:pPr>
            <a:r>
              <a:rPr lang="en-US" sz="1600" dirty="0">
                <a:solidFill>
                  <a:schemeClr val="tx1"/>
                </a:solidFill>
                <a:latin typeface="Times New Roman" panose="02020603050405020304" pitchFamily="18" charset="0"/>
                <a:cs typeface="Times New Roman" panose="02020603050405020304" pitchFamily="18" charset="0"/>
              </a:rPr>
              <a:t>W</a:t>
            </a:r>
            <a:r>
              <a:rPr lang="en-US" sz="1600" baseline="-25000" dirty="0">
                <a:solidFill>
                  <a:schemeClr val="tx1"/>
                </a:solidFill>
                <a:latin typeface="Times New Roman" panose="02020603050405020304" pitchFamily="18" charset="0"/>
                <a:cs typeface="Times New Roman" panose="02020603050405020304" pitchFamily="18" charset="0"/>
              </a:rPr>
              <a:t>u</a:t>
            </a:r>
            <a:r>
              <a:rPr lang="en-US" sz="1600" dirty="0">
                <a:solidFill>
                  <a:schemeClr val="tx1"/>
                </a:solidFill>
                <a:latin typeface="Times New Roman" panose="02020603050405020304" pitchFamily="18" charset="0"/>
                <a:cs typeface="Times New Roman" panose="02020603050405020304" pitchFamily="18" charset="0"/>
              </a:rPr>
              <a:t> = 1.2 (2.5+25*0.25) + 1.6*2 =13.7 kN/m2.</a:t>
            </a:r>
          </a:p>
          <a:p>
            <a:pPr marL="0" indent="0">
              <a:buNone/>
            </a:pPr>
            <a:r>
              <a:rPr lang="en-US" sz="1600" dirty="0">
                <a:solidFill>
                  <a:schemeClr val="tx1"/>
                </a:solidFill>
                <a:latin typeface="Times New Roman" panose="02020603050405020304" pitchFamily="18" charset="0"/>
                <a:cs typeface="Times New Roman" panose="02020603050405020304" pitchFamily="18" charset="0"/>
              </a:rPr>
              <a:t>Largest panel is 8.67m (5 to 8) by 7.72m (D to H).</a:t>
            </a:r>
          </a:p>
          <a:p>
            <a:pPr marL="0" indent="0">
              <a:buNone/>
            </a:pPr>
            <a:r>
              <a:rPr lang="en-US" sz="1600" dirty="0">
                <a:solidFill>
                  <a:schemeClr val="tx1"/>
                </a:solidFill>
                <a:latin typeface="Times New Roman" panose="02020603050405020304" pitchFamily="18" charset="0"/>
                <a:cs typeface="Times New Roman" panose="02020603050405020304" pitchFamily="18" charset="0"/>
              </a:rPr>
              <a:t>V</a:t>
            </a:r>
            <a:r>
              <a:rPr lang="en-US" sz="1600" baseline="-25000" dirty="0">
                <a:solidFill>
                  <a:schemeClr val="tx1"/>
                </a:solidFill>
                <a:latin typeface="Times New Roman" panose="02020603050405020304" pitchFamily="18" charset="0"/>
                <a:cs typeface="Times New Roman" panose="02020603050405020304" pitchFamily="18" charset="0"/>
              </a:rPr>
              <a:t>u</a:t>
            </a:r>
            <a:r>
              <a:rPr lang="en-US" sz="1600" dirty="0">
                <a:solidFill>
                  <a:schemeClr val="tx1"/>
                </a:solidFill>
                <a:latin typeface="Times New Roman" panose="02020603050405020304" pitchFamily="18" charset="0"/>
                <a:cs typeface="Times New Roman" panose="02020603050405020304" pitchFamily="18" charset="0"/>
              </a:rPr>
              <a:t> = 1.15 WL/2 = 1.15*13.7*7.72/2 = 60.8 kN.</a:t>
            </a:r>
          </a:p>
          <a:p>
            <a:pPr marL="0" indent="0">
              <a:buNone/>
            </a:pPr>
            <a:r>
              <a:rPr lang="en-US" sz="1600" dirty="0">
                <a:solidFill>
                  <a:schemeClr val="tx1"/>
                </a:solidFill>
                <a:latin typeface="Times New Roman" panose="02020603050405020304" pitchFamily="18" charset="0"/>
                <a:cs typeface="Times New Roman" panose="02020603050405020304" pitchFamily="18" charset="0"/>
              </a:rPr>
              <a:t>ØV</a:t>
            </a:r>
            <a:r>
              <a:rPr lang="en-US" sz="1600" baseline="-25000" dirty="0">
                <a:solidFill>
                  <a:schemeClr val="tx1"/>
                </a:solidFill>
                <a:latin typeface="Times New Roman" panose="02020603050405020304" pitchFamily="18" charset="0"/>
                <a:cs typeface="Times New Roman" panose="02020603050405020304" pitchFamily="18" charset="0"/>
              </a:rPr>
              <a:t>c</a:t>
            </a:r>
            <a:r>
              <a:rPr lang="en-US" sz="1600" dirty="0">
                <a:solidFill>
                  <a:schemeClr val="tx1"/>
                </a:solidFill>
                <a:latin typeface="Times New Roman" panose="02020603050405020304" pitchFamily="18" charset="0"/>
                <a:cs typeface="Times New Roman" panose="02020603050405020304" pitchFamily="18" charset="0"/>
              </a:rPr>
              <a:t> = 6% A</a:t>
            </a:r>
            <a:r>
              <a:rPr lang="en-US" sz="1600" baseline="-25000" dirty="0">
                <a:solidFill>
                  <a:schemeClr val="tx1"/>
                </a:solidFill>
                <a:latin typeface="Times New Roman" panose="02020603050405020304" pitchFamily="18" charset="0"/>
                <a:cs typeface="Times New Roman" panose="02020603050405020304" pitchFamily="18" charset="0"/>
              </a:rPr>
              <a:t>g</a:t>
            </a:r>
            <a:r>
              <a:rPr lang="en-US" sz="1600" dirty="0">
                <a:solidFill>
                  <a:schemeClr val="tx1"/>
                </a:solidFill>
                <a:latin typeface="Times New Roman" panose="02020603050405020304" pitchFamily="18" charset="0"/>
                <a:cs typeface="Times New Roman" panose="02020603050405020304" pitchFamily="18" charset="0"/>
              </a:rPr>
              <a:t> = 0.06*100*25 = 150 kN &gt; 60.8 kN </a:t>
            </a:r>
          </a:p>
          <a:p>
            <a:pPr marL="0" indent="0">
              <a:buNone/>
            </a:pPr>
            <a:r>
              <a:rPr lang="en-US" sz="1600" dirty="0">
                <a:solidFill>
                  <a:schemeClr val="tx1"/>
                </a:solidFill>
                <a:latin typeface="Times New Roman" panose="02020603050405020304" pitchFamily="18" charset="0"/>
                <a:cs typeface="Times New Roman" panose="02020603050405020304" pitchFamily="18" charset="0"/>
              </a:rPr>
              <a:t>→Thickness is OK.</a:t>
            </a:r>
          </a:p>
          <a:p>
            <a:pPr marL="0" indent="0">
              <a:buClr>
                <a:schemeClr val="tx1"/>
              </a:buClr>
              <a:buSzPct val="100000"/>
              <a:buNone/>
            </a:pPr>
            <a:endParaRPr lang="en-US" sz="1600" dirty="0" smtClean="0">
              <a:solidFill>
                <a:schemeClr val="tx1"/>
              </a:solidFill>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a:xfrm>
            <a:off x="10895981" y="6132684"/>
            <a:ext cx="683339" cy="365125"/>
          </a:xfrm>
        </p:spPr>
        <p:txBody>
          <a:bodyPr/>
          <a:lstStyle/>
          <a:p>
            <a:fld id="{D57F1E4F-1CFF-5643-939E-217C01CDF565}" type="slidenum">
              <a:rPr lang="en-US" sz="2800" smtClean="0">
                <a:solidFill>
                  <a:schemeClr val="tx1"/>
                </a:solidFill>
                <a:latin typeface="Times New Roman" panose="02020603050405020304" pitchFamily="18" charset="0"/>
                <a:cs typeface="Times New Roman" panose="02020603050405020304" pitchFamily="18" charset="0"/>
              </a:rPr>
              <a:pPr/>
              <a:t>7</a:t>
            </a:fld>
            <a:endParaRPr lang="en-US" dirty="0">
              <a:solidFill>
                <a:schemeClr val="tx1"/>
              </a:solidFill>
              <a:latin typeface="Times New Roman" panose="02020603050405020304" pitchFamily="18" charset="0"/>
              <a:cs typeface="Times New Roman" panose="02020603050405020304" pitchFamily="18" charset="0"/>
            </a:endParaRPr>
          </a:p>
        </p:txBody>
      </p:sp>
      <p:pic>
        <p:nvPicPr>
          <p:cNvPr id="5" name="Picture 4"/>
          <p:cNvPicPr/>
          <p:nvPr/>
        </p:nvPicPr>
        <p:blipFill>
          <a:blip r:embed="rId3"/>
          <a:stretch>
            <a:fillRect/>
          </a:stretch>
        </p:blipFill>
        <p:spPr>
          <a:xfrm>
            <a:off x="5589162" y="850006"/>
            <a:ext cx="3924300" cy="5147945"/>
          </a:xfrm>
          <a:prstGeom prst="rect">
            <a:avLst/>
          </a:prstGeom>
        </p:spPr>
      </p:pic>
    </p:spTree>
    <p:extLst>
      <p:ext uri="{BB962C8B-B14F-4D97-AF65-F5344CB8AC3E}">
        <p14:creationId xmlns:p14="http://schemas.microsoft.com/office/powerpoint/2010/main" val="88389605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326265"/>
            <a:ext cx="8596668" cy="523741"/>
          </a:xfrm>
        </p:spPr>
        <p:txBody>
          <a:bodyPr/>
          <a:lstStyle/>
          <a:p>
            <a:r>
              <a:rPr lang="en-US" sz="2400" b="1" dirty="0" smtClean="0">
                <a:solidFill>
                  <a:schemeClr val="tx1"/>
                </a:solidFill>
                <a:latin typeface="Times New Roman" panose="02020603050405020304" pitchFamily="18" charset="0"/>
                <a:cs typeface="Times New Roman" panose="02020603050405020304" pitchFamily="18" charset="0"/>
              </a:rPr>
              <a:t>1. Design of Slab</a:t>
            </a: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idx="1"/>
          </p:nvPr>
        </p:nvSpPr>
        <p:spPr>
          <a:xfrm>
            <a:off x="677334" y="850006"/>
            <a:ext cx="8596668" cy="4908021"/>
          </a:xfrm>
        </p:spPr>
        <p:txBody>
          <a:bodyPr>
            <a:noAutofit/>
          </a:bodyPr>
          <a:lstStyle/>
          <a:p>
            <a:pPr marL="0" indent="0">
              <a:buClr>
                <a:schemeClr val="tx1"/>
              </a:buClr>
              <a:buSzPct val="100000"/>
              <a:buNone/>
            </a:pPr>
            <a:r>
              <a:rPr lang="en-US" b="1" dirty="0" smtClean="0">
                <a:solidFill>
                  <a:schemeClr val="tx1"/>
                </a:solidFill>
                <a:latin typeface="Times New Roman" panose="02020603050405020304" pitchFamily="18" charset="0"/>
                <a:cs typeface="Times New Roman" panose="02020603050405020304" pitchFamily="18" charset="0"/>
              </a:rPr>
              <a:t>- Design.</a:t>
            </a:r>
          </a:p>
          <a:p>
            <a:pPr marL="0" indent="0">
              <a:buClr>
                <a:schemeClr val="tx1"/>
              </a:buClr>
              <a:buSzPct val="100000"/>
              <a:buNone/>
            </a:pPr>
            <a:r>
              <a:rPr lang="en-US" sz="1600" b="1" dirty="0">
                <a:solidFill>
                  <a:schemeClr val="tx1"/>
                </a:solidFill>
                <a:latin typeface="Times New Roman" panose="02020603050405020304" pitchFamily="18" charset="0"/>
                <a:cs typeface="Times New Roman" panose="02020603050405020304" pitchFamily="18" charset="0"/>
              </a:rPr>
              <a:t>Flexural Design:</a:t>
            </a:r>
          </a:p>
          <a:p>
            <a:pPr lvl="0">
              <a:buFont typeface="Wingdings" panose="05000000000000000000" pitchFamily="2" charset="2"/>
              <a:buChar char="Ø"/>
            </a:pPr>
            <a:r>
              <a:rPr lang="en-US" sz="1600" dirty="0">
                <a:solidFill>
                  <a:schemeClr val="tx1"/>
                </a:solidFill>
                <a:latin typeface="Times New Roman" panose="02020603050405020304" pitchFamily="18" charset="0"/>
                <a:cs typeface="Times New Roman" panose="02020603050405020304" pitchFamily="18" charset="0"/>
              </a:rPr>
              <a:t>All four models will be compared to produce a final result with maximum values.</a:t>
            </a:r>
          </a:p>
          <a:p>
            <a:pPr lvl="0">
              <a:buFont typeface="Wingdings" panose="05000000000000000000" pitchFamily="2" charset="2"/>
              <a:buChar char="Ø"/>
            </a:pPr>
            <a:r>
              <a:rPr lang="en-US" sz="1600" dirty="0">
                <a:solidFill>
                  <a:schemeClr val="tx1"/>
                </a:solidFill>
                <a:latin typeface="Times New Roman" panose="02020603050405020304" pitchFamily="18" charset="0"/>
                <a:cs typeface="Times New Roman" panose="02020603050405020304" pitchFamily="18" charset="0"/>
              </a:rPr>
              <a:t>Results near openings will be ignored since they tend to be exaggerated and openings will be designed separately.</a:t>
            </a:r>
          </a:p>
          <a:p>
            <a:pPr marL="0" indent="0">
              <a:buNone/>
            </a:pPr>
            <a:r>
              <a:rPr lang="en-US" sz="1600" dirty="0" err="1">
                <a:solidFill>
                  <a:schemeClr val="tx1"/>
                </a:solidFill>
                <a:latin typeface="Times New Roman" panose="02020603050405020304" pitchFamily="18" charset="0"/>
                <a:cs typeface="Times New Roman" panose="02020603050405020304" pitchFamily="18" charset="0"/>
              </a:rPr>
              <a:t>A</a:t>
            </a:r>
            <a:r>
              <a:rPr lang="en-US" sz="1600" baseline="-25000" dirty="0" err="1">
                <a:solidFill>
                  <a:schemeClr val="tx1"/>
                </a:solidFill>
                <a:latin typeface="Times New Roman" panose="02020603050405020304" pitchFamily="18" charset="0"/>
                <a:cs typeface="Times New Roman" panose="02020603050405020304" pitchFamily="18" charset="0"/>
              </a:rPr>
              <a:t>s,min</a:t>
            </a:r>
            <a:r>
              <a:rPr lang="en-US" sz="1600" dirty="0">
                <a:solidFill>
                  <a:schemeClr val="tx1"/>
                </a:solidFill>
                <a:latin typeface="Times New Roman" panose="02020603050405020304" pitchFamily="18" charset="0"/>
                <a:cs typeface="Times New Roman" panose="02020603050405020304" pitchFamily="18" charset="0"/>
              </a:rPr>
              <a:t> = 0.0018*1000*250 = 450 mm2/m.</a:t>
            </a:r>
          </a:p>
          <a:p>
            <a:pPr marL="0" indent="0">
              <a:buNone/>
            </a:pPr>
            <a:r>
              <a:rPr lang="en-US" sz="1600" dirty="0">
                <a:solidFill>
                  <a:schemeClr val="tx1"/>
                </a:solidFill>
                <a:latin typeface="Times New Roman" panose="02020603050405020304" pitchFamily="18" charset="0"/>
                <a:cs typeface="Times New Roman" panose="02020603050405020304" pitchFamily="18" charset="0"/>
              </a:rPr>
              <a:t>Top mesh: 1Ø14/200mm →770 mm2/m.</a:t>
            </a:r>
          </a:p>
          <a:p>
            <a:pPr marL="0" indent="0">
              <a:buNone/>
            </a:pPr>
            <a:r>
              <a:rPr lang="en-US" sz="1600" dirty="0">
                <a:solidFill>
                  <a:schemeClr val="tx1"/>
                </a:solidFill>
                <a:latin typeface="Times New Roman" panose="02020603050405020304" pitchFamily="18" charset="0"/>
                <a:cs typeface="Times New Roman" panose="02020603050405020304" pitchFamily="18" charset="0"/>
              </a:rPr>
              <a:t>Bottom mesh: 1Ø12/200mm →565 mm2/m.</a:t>
            </a:r>
          </a:p>
          <a:p>
            <a:pPr marL="0" indent="0">
              <a:buNone/>
            </a:pPr>
            <a:r>
              <a:rPr lang="en-US" sz="1600" dirty="0">
                <a:solidFill>
                  <a:schemeClr val="tx1"/>
                </a:solidFill>
                <a:latin typeface="Times New Roman" panose="02020603050405020304" pitchFamily="18" charset="0"/>
                <a:cs typeface="Times New Roman" panose="02020603050405020304" pitchFamily="18" charset="0"/>
              </a:rPr>
              <a:t>A</a:t>
            </a:r>
            <a:r>
              <a:rPr lang="en-US" sz="1600" baseline="-25000" dirty="0">
                <a:solidFill>
                  <a:schemeClr val="tx1"/>
                </a:solidFill>
                <a:latin typeface="Times New Roman" panose="02020603050405020304" pitchFamily="18" charset="0"/>
                <a:cs typeface="Times New Roman" panose="02020603050405020304" pitchFamily="18" charset="0"/>
              </a:rPr>
              <a:t>s </a:t>
            </a:r>
            <a:r>
              <a:rPr lang="en-US" sz="1600" dirty="0">
                <a:solidFill>
                  <a:schemeClr val="tx1"/>
                </a:solidFill>
                <a:latin typeface="Times New Roman" panose="02020603050405020304" pitchFamily="18" charset="0"/>
                <a:cs typeface="Times New Roman" panose="02020603050405020304" pitchFamily="18" charset="0"/>
              </a:rPr>
              <a:t>additional to previously mentioned top and bottom meshes will be checked for each slab to produce final drawings of additional reinforcement.</a:t>
            </a:r>
          </a:p>
          <a:p>
            <a:pPr marL="0" indent="0">
              <a:buClr>
                <a:schemeClr val="tx1"/>
              </a:buClr>
              <a:buSzPct val="100000"/>
              <a:buNone/>
            </a:pPr>
            <a:endParaRPr lang="en-US" dirty="0" smtClean="0">
              <a:solidFill>
                <a:schemeClr val="tx1"/>
              </a:solidFill>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a:xfrm>
            <a:off x="10895981" y="6132684"/>
            <a:ext cx="683339" cy="365125"/>
          </a:xfrm>
        </p:spPr>
        <p:txBody>
          <a:bodyPr/>
          <a:lstStyle/>
          <a:p>
            <a:fld id="{D57F1E4F-1CFF-5643-939E-217C01CDF565}" type="slidenum">
              <a:rPr lang="en-US" sz="2800" smtClean="0">
                <a:solidFill>
                  <a:schemeClr val="tx1"/>
                </a:solidFill>
                <a:latin typeface="Times New Roman" panose="02020603050405020304" pitchFamily="18" charset="0"/>
                <a:cs typeface="Times New Roman" panose="02020603050405020304" pitchFamily="18" charset="0"/>
              </a:rPr>
              <a:pPr/>
              <a:t>8</a:t>
            </a:fld>
            <a:endParaRPr lang="en-US"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2581413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326265"/>
            <a:ext cx="8596668" cy="523741"/>
          </a:xfrm>
        </p:spPr>
        <p:txBody>
          <a:bodyPr/>
          <a:lstStyle/>
          <a:p>
            <a:r>
              <a:rPr lang="en-US" sz="2400" b="1" dirty="0" smtClean="0">
                <a:solidFill>
                  <a:schemeClr val="tx1"/>
                </a:solidFill>
                <a:latin typeface="Times New Roman" panose="02020603050405020304" pitchFamily="18" charset="0"/>
                <a:cs typeface="Times New Roman" panose="02020603050405020304" pitchFamily="18" charset="0"/>
              </a:rPr>
              <a:t>1. Design of Slab</a:t>
            </a: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a:xfrm>
            <a:off x="10895981" y="6132684"/>
            <a:ext cx="683339" cy="365125"/>
          </a:xfrm>
        </p:spPr>
        <p:txBody>
          <a:bodyPr/>
          <a:lstStyle/>
          <a:p>
            <a:fld id="{D57F1E4F-1CFF-5643-939E-217C01CDF565}" type="slidenum">
              <a:rPr lang="en-US" sz="2800" smtClean="0">
                <a:solidFill>
                  <a:schemeClr val="tx1"/>
                </a:solidFill>
                <a:latin typeface="Times New Roman" panose="02020603050405020304" pitchFamily="18" charset="0"/>
                <a:cs typeface="Times New Roman" panose="02020603050405020304" pitchFamily="18" charset="0"/>
              </a:rPr>
              <a:pPr/>
              <a:t>9</a:t>
            </a:fld>
            <a:endParaRPr lang="en-US" dirty="0">
              <a:solidFill>
                <a:schemeClr val="tx1"/>
              </a:solidFill>
              <a:latin typeface="Times New Roman" panose="02020603050405020304" pitchFamily="18" charset="0"/>
              <a:cs typeface="Times New Roman" panose="02020603050405020304" pitchFamily="18" charset="0"/>
            </a:endParaRPr>
          </a:p>
        </p:txBody>
      </p:sp>
      <p:pic>
        <p:nvPicPr>
          <p:cNvPr id="6" name="Picture 5"/>
          <p:cNvPicPr>
            <a:picLocks noChangeAspect="1"/>
          </p:cNvPicPr>
          <p:nvPr/>
        </p:nvPicPr>
        <p:blipFill>
          <a:blip r:embed="rId3"/>
          <a:stretch>
            <a:fillRect/>
          </a:stretch>
        </p:blipFill>
        <p:spPr>
          <a:xfrm>
            <a:off x="677334" y="850006"/>
            <a:ext cx="8596668" cy="6092784"/>
          </a:xfrm>
          <a:prstGeom prst="rect">
            <a:avLst/>
          </a:prstGeom>
        </p:spPr>
      </p:pic>
    </p:spTree>
    <p:extLst>
      <p:ext uri="{BB962C8B-B14F-4D97-AF65-F5344CB8AC3E}">
        <p14:creationId xmlns:p14="http://schemas.microsoft.com/office/powerpoint/2010/main" val="1175358910"/>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
  <a:themeElements>
    <a:clrScheme name="Orange Red">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Facet">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3163</TotalTime>
  <Words>3620</Words>
  <Application>Microsoft Office PowerPoint</Application>
  <PresentationFormat>Widescreen</PresentationFormat>
  <Paragraphs>767</Paragraphs>
  <Slides>60</Slides>
  <Notes>60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60</vt:i4>
      </vt:variant>
    </vt:vector>
  </HeadingPairs>
  <TitlesOfParts>
    <vt:vector size="69" baseType="lpstr">
      <vt:lpstr>Arial</vt:lpstr>
      <vt:lpstr>Calibri</vt:lpstr>
      <vt:lpstr>Cambria Math</vt:lpstr>
      <vt:lpstr>Times New Roman</vt:lpstr>
      <vt:lpstr>TimesNewRomanPS-BoldMT</vt:lpstr>
      <vt:lpstr>Trebuchet MS</vt:lpstr>
      <vt:lpstr>Wingdings</vt:lpstr>
      <vt:lpstr>Wingdings 3</vt:lpstr>
      <vt:lpstr>Facet</vt:lpstr>
      <vt:lpstr>Structural Design of a Residential Tower in Nablus </vt:lpstr>
      <vt:lpstr>PowerPoint Presentation</vt:lpstr>
      <vt:lpstr>Content List:</vt:lpstr>
      <vt:lpstr>Abstract</vt:lpstr>
      <vt:lpstr>1. Design of Slab</vt:lpstr>
      <vt:lpstr>1. Design of Slab</vt:lpstr>
      <vt:lpstr>1. Design of Slab</vt:lpstr>
      <vt:lpstr>1. Design of Slab</vt:lpstr>
      <vt:lpstr>1. Design of Slab</vt:lpstr>
      <vt:lpstr>1. Design of Slab</vt:lpstr>
      <vt:lpstr>2. Design of Beams.</vt:lpstr>
      <vt:lpstr>2. Design of Beams.</vt:lpstr>
      <vt:lpstr>2. Design of Beams.</vt:lpstr>
      <vt:lpstr>2. Design of Beams.</vt:lpstr>
      <vt:lpstr>2. Design of Beams.</vt:lpstr>
      <vt:lpstr>2. Design of Beams.</vt:lpstr>
      <vt:lpstr>2. Design of Beams.</vt:lpstr>
      <vt:lpstr>2. Design of Beams.</vt:lpstr>
      <vt:lpstr>2. Design of Beams.</vt:lpstr>
      <vt:lpstr>2. Design of Beams.</vt:lpstr>
      <vt:lpstr>3. Design of Columns.</vt:lpstr>
      <vt:lpstr>3. Design of Columns.</vt:lpstr>
      <vt:lpstr>3. Design of Columns.</vt:lpstr>
      <vt:lpstr>3. Design of Columns.</vt:lpstr>
      <vt:lpstr>3. Design of Columns.</vt:lpstr>
      <vt:lpstr>3. Design of Columns.</vt:lpstr>
      <vt:lpstr>3. Design of Columns.</vt:lpstr>
      <vt:lpstr>3. Design of Columns.</vt:lpstr>
      <vt:lpstr>3. Design of Columns.</vt:lpstr>
      <vt:lpstr>3. Design of Columns.</vt:lpstr>
      <vt:lpstr>3. Design of Columns.</vt:lpstr>
      <vt:lpstr>3. Design of Columns.</vt:lpstr>
      <vt:lpstr>3. Design of Columns.</vt:lpstr>
      <vt:lpstr>3. Design of Columns.</vt:lpstr>
      <vt:lpstr>3. Design of Columns.</vt:lpstr>
      <vt:lpstr>4. Design of Shear Walls.</vt:lpstr>
      <vt:lpstr>4. Design of Shear Walls.</vt:lpstr>
      <vt:lpstr>4. Design of Shear Walls.</vt:lpstr>
      <vt:lpstr>4. Design of Shear Walls.</vt:lpstr>
      <vt:lpstr>4. Design of Shear Walls.</vt:lpstr>
      <vt:lpstr>4. Design of Shear Walls.</vt:lpstr>
      <vt:lpstr>4. Design of Shear Walls.</vt:lpstr>
      <vt:lpstr>4. Design of Shear Walls.</vt:lpstr>
      <vt:lpstr>4. Design of Shear Walls.</vt:lpstr>
      <vt:lpstr>4. Design of Shear Walls.</vt:lpstr>
      <vt:lpstr>5. Design of Stairs.</vt:lpstr>
      <vt:lpstr>5. Design of Stairs.</vt:lpstr>
      <vt:lpstr>5. Design of Stairs.</vt:lpstr>
      <vt:lpstr>5. Design of Stairs.</vt:lpstr>
      <vt:lpstr>5. Design of Stairs.</vt:lpstr>
      <vt:lpstr>6. Design of Diaphragms and Collectors.</vt:lpstr>
      <vt:lpstr>6. Design of Diaphragms and Collectors.</vt:lpstr>
      <vt:lpstr>7. Design of Foundation.</vt:lpstr>
      <vt:lpstr>7. Design of Foundation.</vt:lpstr>
      <vt:lpstr>7. Design of Foundation.</vt:lpstr>
      <vt:lpstr>7. Design of Foundation.</vt:lpstr>
      <vt:lpstr>7. Design of Foundation.</vt:lpstr>
      <vt:lpstr>7. Design of Foundation.</vt:lpstr>
      <vt:lpstr>7. Design of Foundation.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USER</cp:lastModifiedBy>
  <cp:revision>153</cp:revision>
  <dcterms:created xsi:type="dcterms:W3CDTF">2019-01-05T08:03:00Z</dcterms:created>
  <dcterms:modified xsi:type="dcterms:W3CDTF">2019-05-19T12:45:19Z</dcterms:modified>
</cp:coreProperties>
</file>