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60" r:id="rId5"/>
    <p:sldId id="261" r:id="rId6"/>
    <p:sldId id="272" r:id="rId7"/>
    <p:sldId id="262" r:id="rId8"/>
    <p:sldId id="273" r:id="rId9"/>
    <p:sldId id="274" r:id="rId10"/>
    <p:sldId id="275" r:id="rId11"/>
    <p:sldId id="276" r:id="rId12"/>
    <p:sldId id="277" r:id="rId13"/>
    <p:sldId id="264" r:id="rId14"/>
    <p:sldId id="265" r:id="rId15"/>
    <p:sldId id="266" r:id="rId16"/>
    <p:sldId id="279" r:id="rId17"/>
    <p:sldId id="267" r:id="rId18"/>
    <p:sldId id="269" r:id="rId19"/>
    <p:sldId id="280" r:id="rId20"/>
    <p:sldId id="270" r:id="rId21"/>
    <p:sldId id="278"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C0E"/>
    <a:srgbClr val="1B4917"/>
    <a:srgbClr val="3AA032"/>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EC2D671C-3A0F-4823-8B9D-AD86C8734E02}" type="datetimeFigureOut">
              <a:rPr lang="ar-SA" smtClean="0"/>
              <a:pPr/>
              <a:t>15/07/35</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A4DBCBEE-42C6-4B4C-BB97-30FC1F77469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DBCBEE-42C6-4B4C-BB97-30FC1F77469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DBCBEE-42C6-4B4C-BB97-30FC1F77469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DBCBEE-42C6-4B4C-BB97-30FC1F77469B}"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DBCBEE-42C6-4B4C-BB97-30FC1F77469B}"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4DBCBEE-42C6-4B4C-BB97-30FC1F77469B}"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4DBCBEE-42C6-4B4C-BB97-30FC1F77469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4DBCBEE-42C6-4B4C-BB97-30FC1F77469B}"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EC2D671C-3A0F-4823-8B9D-AD86C8734E02}" type="datetimeFigureOut">
              <a:rPr lang="ar-SA" smtClean="0"/>
              <a:pPr/>
              <a:t>15/07/35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4DBCBEE-42C6-4B4C-BB97-30FC1F77469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EC2D671C-3A0F-4823-8B9D-AD86C8734E02}" type="datetimeFigureOut">
              <a:rPr lang="ar-SA" smtClean="0"/>
              <a:pPr/>
              <a:t>15/07/35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4DBCBEE-42C6-4B4C-BB97-30FC1F77469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EC2D671C-3A0F-4823-8B9D-AD86C8734E02}" type="datetimeFigureOut">
              <a:rPr lang="ar-SA" smtClean="0"/>
              <a:pPr/>
              <a:t>15/07/35</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A4DBCBEE-42C6-4B4C-BB97-30FC1F77469B}"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C2D671C-3A0F-4823-8B9D-AD86C8734E02}" type="datetimeFigureOut">
              <a:rPr lang="ar-SA" smtClean="0"/>
              <a:pPr/>
              <a:t>15/07/35</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4DBCBEE-42C6-4B4C-BB97-30FC1F77469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txBox="1">
            <a:spLocks noChangeArrowheads="1"/>
          </p:cNvSpPr>
          <p:nvPr/>
        </p:nvSpPr>
        <p:spPr>
          <a:xfrm>
            <a:off x="642910" y="1214422"/>
            <a:ext cx="5000660" cy="1928826"/>
          </a:xfrm>
          <a:prstGeom prst="roundRect">
            <a:avLst/>
          </a:prstGeom>
          <a:noFill/>
        </p:spPr>
        <p:txBody>
          <a:bodyPr anchor="ctr">
            <a:normAutofit fontScale="7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rtl="0">
              <a:defRPr/>
            </a:pPr>
            <a:endParaRPr lang="en-US" sz="4000" b="1" dirty="0" smtClean="0">
              <a:ln w="11430"/>
              <a:solidFill>
                <a:srgbClr val="1B4917"/>
              </a:solidFill>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endParaRPr>
          </a:p>
          <a:p>
            <a:pPr algn="ctr" rtl="0">
              <a:defRPr/>
            </a:pPr>
            <a:r>
              <a:rPr lang="en-US" sz="4000" b="1" dirty="0" smtClean="0">
                <a:ln w="11430"/>
                <a:solidFill>
                  <a:srgbClr val="1B4917"/>
                </a:solidFill>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rPr>
              <a:t> Greenhous</a:t>
            </a:r>
            <a:r>
              <a:rPr lang="en-US" sz="4000" b="1" dirty="0" smtClean="0">
                <a:ln w="11430"/>
                <a:solidFill>
                  <a:srgbClr val="102C0E"/>
                </a:solidFill>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rPr>
              <a:t>e</a:t>
            </a:r>
            <a:r>
              <a:rPr lang="en-US" sz="4000" b="1" dirty="0" smtClean="0">
                <a:ln w="11430"/>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rPr>
              <a:t> </a:t>
            </a:r>
            <a:r>
              <a:rPr lang="en-US" sz="4000" b="1" dirty="0" smtClean="0">
                <a:ln w="11430"/>
                <a:solidFill>
                  <a:srgbClr val="1B4917"/>
                </a:solidFill>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rPr>
              <a:t>Monitoring    Using GSM</a:t>
            </a:r>
          </a:p>
          <a:p>
            <a:pPr algn="ctr" rtl="0">
              <a:defRPr/>
            </a:pPr>
            <a:endParaRPr lang="en-US" sz="4000" b="1" dirty="0" smtClean="0">
              <a:ln w="11430"/>
              <a:solidFill>
                <a:srgbClr val="1B4917"/>
              </a:solidFill>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endParaRPr>
          </a:p>
          <a:p>
            <a:pPr algn="ctr" rtl="0">
              <a:defRPr/>
            </a:pPr>
            <a:r>
              <a:rPr lang="en-US" sz="2900" dirty="0" smtClean="0"/>
              <a:t>Final Project II</a:t>
            </a:r>
          </a:p>
          <a:p>
            <a:pPr algn="ctr" rtl="0">
              <a:defRPr/>
            </a:pPr>
            <a:endParaRPr lang="ar-SA" sz="4000" b="1" dirty="0" smtClean="0">
              <a:ln w="11430"/>
              <a:solidFill>
                <a:srgbClr val="1B4917"/>
              </a:solidFill>
              <a:effectLst>
                <a:innerShdw blurRad="63500" dist="50800" dir="13500000">
                  <a:prstClr val="black">
                    <a:alpha val="50000"/>
                  </a:prstClr>
                </a:innerShdw>
              </a:effectLst>
              <a:latin typeface="Footlight MT Light" pitchFamily="18" charset="0"/>
              <a:ea typeface="Arial Unicode MS" pitchFamily="34" charset="-128"/>
              <a:cs typeface="Arial Unicode MS" pitchFamily="34" charset="-128"/>
            </a:endParaRPr>
          </a:p>
          <a:p>
            <a:pPr algn="l" rtl="0" fontAlgn="auto">
              <a:spcAft>
                <a:spcPts val="0"/>
              </a:spcAft>
              <a:defRPr/>
            </a:pPr>
            <a:endParaRPr lang="en-US" sz="43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4" name="Picture 4"/>
          <p:cNvPicPr>
            <a:picLocks noChangeAspect="1" noChangeArrowheads="1"/>
          </p:cNvPicPr>
          <p:nvPr/>
        </p:nvPicPr>
        <p:blipFill>
          <a:blip r:embed="rId2"/>
          <a:srcRect l="55670"/>
          <a:stretch>
            <a:fillRect/>
          </a:stretch>
        </p:blipFill>
        <p:spPr bwMode="auto">
          <a:xfrm>
            <a:off x="5572132" y="500042"/>
            <a:ext cx="3286148" cy="3447054"/>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357166"/>
            <a:ext cx="7790712" cy="5891234"/>
          </a:xfrm>
        </p:spPr>
        <p:txBody>
          <a:bodyPr>
            <a:normAutofit/>
          </a:bodyPr>
          <a:lstStyle/>
          <a:p>
            <a:pPr algn="l" rtl="0">
              <a:buNone/>
            </a:pPr>
            <a:endParaRPr lang="en-US" dirty="0" smtClean="0"/>
          </a:p>
          <a:p>
            <a:pPr algn="l" rtl="0">
              <a:buNone/>
            </a:pPr>
            <a:endParaRPr lang="en-US" dirty="0" smtClean="0"/>
          </a:p>
          <a:p>
            <a:pPr>
              <a:buNone/>
            </a:pPr>
            <a:endParaRPr lang="ar-SA" dirty="0"/>
          </a:p>
        </p:txBody>
      </p:sp>
      <p:sp>
        <p:nvSpPr>
          <p:cNvPr id="92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 name="مستطيل 5"/>
          <p:cNvSpPr/>
          <p:nvPr/>
        </p:nvSpPr>
        <p:spPr>
          <a:xfrm>
            <a:off x="7000892" y="4071942"/>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9</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pic>
        <p:nvPicPr>
          <p:cNvPr id="8" name="صورة 7" descr="صورة1.png"/>
          <p:cNvPicPr>
            <a:picLocks noChangeAspect="1"/>
          </p:cNvPicPr>
          <p:nvPr/>
        </p:nvPicPr>
        <p:blipFill>
          <a:blip r:embed="rId2"/>
          <a:stretch>
            <a:fillRect/>
          </a:stretch>
        </p:blipFill>
        <p:spPr>
          <a:xfrm>
            <a:off x="0" y="0"/>
            <a:ext cx="9144000" cy="6858000"/>
          </a:xfrm>
          <a:prstGeom prst="rect">
            <a:avLst/>
          </a:prstGeom>
        </p:spPr>
      </p:pic>
      <p:pic>
        <p:nvPicPr>
          <p:cNvPr id="9" name="Picture 4"/>
          <p:cNvPicPr>
            <a:picLocks noChangeAspect="1" noChangeArrowheads="1"/>
          </p:cNvPicPr>
          <p:nvPr/>
        </p:nvPicPr>
        <p:blipFill>
          <a:blip r:embed="rId3"/>
          <a:srcRect l="55670"/>
          <a:stretch>
            <a:fillRect/>
          </a:stretch>
        </p:blipFill>
        <p:spPr bwMode="auto">
          <a:xfrm>
            <a:off x="7919527" y="5573571"/>
            <a:ext cx="1224473" cy="1284429"/>
          </a:xfrm>
          <a:prstGeom prst="rect">
            <a:avLst/>
          </a:prstGeom>
          <a:noFill/>
          <a:ln w="9525">
            <a:noFill/>
            <a:miter lim="800000"/>
            <a:headEnd/>
            <a:tailEnd/>
          </a:ln>
        </p:spPr>
      </p:pic>
      <p:sp>
        <p:nvSpPr>
          <p:cNvPr id="10" name="مستطيل 9"/>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9</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half" idx="4294967295"/>
          </p:nvPr>
        </p:nvSpPr>
        <p:spPr>
          <a:xfrm>
            <a:off x="0" y="642938"/>
            <a:ext cx="3949700" cy="5545137"/>
          </a:xfrm>
        </p:spPr>
        <p:txBody>
          <a:bodyPr>
            <a:normAutofit/>
          </a:bodyPr>
          <a:lstStyle/>
          <a:p>
            <a:pPr algn="l" rtl="0">
              <a:buFont typeface="Wingdings" pitchFamily="2" charset="2"/>
              <a:buChar char="§"/>
            </a:pPr>
            <a:endParaRPr lang="en-US" sz="2400" dirty="0" smtClean="0"/>
          </a:p>
          <a:p>
            <a:pPr algn="l" rtl="0">
              <a:buFont typeface="Wingdings" pitchFamily="2" charset="2"/>
              <a:buChar char="§"/>
            </a:pPr>
            <a:endParaRPr lang="en-US" sz="2400" dirty="0" smtClean="0"/>
          </a:p>
          <a:p>
            <a:pPr algn="l" rtl="0">
              <a:buFont typeface="Wingdings" pitchFamily="2" charset="2"/>
              <a:buChar char="q"/>
            </a:pPr>
            <a:r>
              <a:rPr lang="en-US" sz="2000" dirty="0" smtClean="0">
                <a:latin typeface="Tahoma" pitchFamily="34" charset="0"/>
                <a:ea typeface="Tahoma" pitchFamily="34" charset="0"/>
                <a:cs typeface="Tahoma" pitchFamily="34" charset="0"/>
              </a:rPr>
              <a:t>Growing lights enable cultivators to extend daylight hours – useful for winter and spring growing when levels of natural lights are low, and therefore can improve plants growth. The </a:t>
            </a:r>
            <a:r>
              <a:rPr lang="en-US" sz="2000" dirty="0" err="1" smtClean="0">
                <a:latin typeface="Tahoma" pitchFamily="34" charset="0"/>
                <a:ea typeface="Tahoma" pitchFamily="34" charset="0"/>
                <a:cs typeface="Tahoma" pitchFamily="34" charset="0"/>
              </a:rPr>
              <a:t>arduino</a:t>
            </a:r>
            <a:r>
              <a:rPr lang="en-US" sz="2000" dirty="0" smtClean="0">
                <a:latin typeface="Tahoma" pitchFamily="34" charset="0"/>
                <a:ea typeface="Tahoma" pitchFamily="34" charset="0"/>
                <a:cs typeface="Tahoma" pitchFamily="34" charset="0"/>
              </a:rPr>
              <a:t> trigger the artificial lights automatically when the surrounding natural light are low. </a:t>
            </a:r>
          </a:p>
          <a:p>
            <a:pPr>
              <a:buNone/>
            </a:pPr>
            <a:endParaRPr lang="ar-SA"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1745" name="Object 1"/>
          <p:cNvGraphicFramePr>
            <a:graphicFrameLocks noChangeAspect="1"/>
          </p:cNvGraphicFramePr>
          <p:nvPr/>
        </p:nvGraphicFramePr>
        <p:xfrm>
          <a:off x="4214810" y="0"/>
          <a:ext cx="4429156" cy="6699448"/>
        </p:xfrm>
        <a:graphic>
          <a:graphicData uri="http://schemas.openxmlformats.org/presentationml/2006/ole">
            <p:oleObj spid="_x0000_s31745" r:id="rId3" imgW="3581306" imgH="4861504" progId="">
              <p:embed/>
            </p:oleObj>
          </a:graphicData>
        </a:graphic>
      </p:graphicFrame>
      <p:pic>
        <p:nvPicPr>
          <p:cNvPr id="6" name="Picture 4"/>
          <p:cNvPicPr>
            <a:picLocks noChangeAspect="1" noChangeArrowheads="1"/>
          </p:cNvPicPr>
          <p:nvPr/>
        </p:nvPicPr>
        <p:blipFill>
          <a:blip r:embed="rId4"/>
          <a:srcRect l="55670"/>
          <a:stretch>
            <a:fillRect/>
          </a:stretch>
        </p:blipFill>
        <p:spPr bwMode="auto">
          <a:xfrm>
            <a:off x="7919527" y="5573571"/>
            <a:ext cx="1224473" cy="1284429"/>
          </a:xfrm>
          <a:prstGeom prst="rect">
            <a:avLst/>
          </a:prstGeom>
          <a:noFill/>
          <a:ln w="9525">
            <a:noFill/>
            <a:miter lim="800000"/>
            <a:headEnd/>
            <a:tailEnd/>
          </a:ln>
        </p:spPr>
      </p:pic>
      <p:sp>
        <p:nvSpPr>
          <p:cNvPr id="8" name="مستطيل 7"/>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10</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4294967295"/>
          </p:nvPr>
        </p:nvSpPr>
        <p:spPr>
          <a:xfrm>
            <a:off x="142844" y="2428874"/>
            <a:ext cx="3857652" cy="2143134"/>
          </a:xfrm>
        </p:spPr>
        <p:txBody>
          <a:bodyPr>
            <a:normAutofit/>
          </a:bodyPr>
          <a:lstStyle/>
          <a:p>
            <a:pPr algn="l" rtl="0">
              <a:buFont typeface="Wingdings" pitchFamily="2" charset="2"/>
              <a:buChar char="q"/>
            </a:pPr>
            <a:r>
              <a:rPr lang="en-US" sz="2000" dirty="0" smtClean="0">
                <a:latin typeface="Tahoma" pitchFamily="34" charset="0"/>
                <a:ea typeface="Tahoma" pitchFamily="34" charset="0"/>
                <a:cs typeface="Tahoma" pitchFamily="34" charset="0"/>
              </a:rPr>
              <a:t>We used 3- push buttons to improve </a:t>
            </a:r>
            <a:r>
              <a:rPr lang="en-US" sz="2000" dirty="0" smtClean="0">
                <a:latin typeface="Tahoma" pitchFamily="34" charset="0"/>
                <a:ea typeface="Tahoma" pitchFamily="34" charset="0"/>
                <a:cs typeface="Tahoma" pitchFamily="34" charset="0"/>
              </a:rPr>
              <a:t>our system and </a:t>
            </a:r>
            <a:r>
              <a:rPr lang="en-US" sz="2000" dirty="0" smtClean="0">
                <a:latin typeface="Tahoma" pitchFamily="34" charset="0"/>
                <a:ea typeface="Tahoma" pitchFamily="34" charset="0"/>
                <a:cs typeface="Tahoma" pitchFamily="34" charset="0"/>
              </a:rPr>
              <a:t>varying the max or min values indicated in the code to match with the suitable </a:t>
            </a:r>
            <a:r>
              <a:rPr lang="en-US" sz="2000" dirty="0" smtClean="0">
                <a:latin typeface="Tahoma" pitchFamily="34" charset="0"/>
                <a:ea typeface="Tahoma" pitchFamily="34" charset="0"/>
                <a:cs typeface="Tahoma" pitchFamily="34" charset="0"/>
              </a:rPr>
              <a:t>conditions.</a:t>
            </a:r>
            <a:endParaRPr lang="en-US" sz="2000" dirty="0" smtClean="0">
              <a:latin typeface="Tahoma" pitchFamily="34" charset="0"/>
              <a:ea typeface="Tahoma" pitchFamily="34" charset="0"/>
              <a:cs typeface="Tahoma" pitchFamily="34" charset="0"/>
            </a:endParaRPr>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3793" name="Object 1"/>
          <p:cNvGraphicFramePr>
            <a:graphicFrameLocks noChangeAspect="1"/>
          </p:cNvGraphicFramePr>
          <p:nvPr/>
        </p:nvGraphicFramePr>
        <p:xfrm>
          <a:off x="4000496" y="214290"/>
          <a:ext cx="4747593" cy="6357958"/>
        </p:xfrm>
        <a:graphic>
          <a:graphicData uri="http://schemas.openxmlformats.org/presentationml/2006/ole">
            <p:oleObj spid="_x0000_s35842" r:id="rId3" imgW="2361443" imgH="5654029" progId="">
              <p:embed/>
            </p:oleObj>
          </a:graphicData>
        </a:graphic>
      </p:graphicFrame>
      <p:pic>
        <p:nvPicPr>
          <p:cNvPr id="5" name="Picture 4"/>
          <p:cNvPicPr>
            <a:picLocks noChangeAspect="1" noChangeArrowheads="1"/>
          </p:cNvPicPr>
          <p:nvPr/>
        </p:nvPicPr>
        <p:blipFill>
          <a:blip r:embed="rId4"/>
          <a:srcRect l="55670"/>
          <a:stretch>
            <a:fillRect/>
          </a:stretch>
        </p:blipFill>
        <p:spPr bwMode="auto">
          <a:xfrm>
            <a:off x="7919527" y="5573571"/>
            <a:ext cx="1224473" cy="1284429"/>
          </a:xfrm>
          <a:prstGeom prst="rect">
            <a:avLst/>
          </a:prstGeom>
          <a:noFill/>
          <a:ln w="9525">
            <a:noFill/>
            <a:miter lim="800000"/>
            <a:headEnd/>
            <a:tailEnd/>
          </a:ln>
        </p:spPr>
      </p:pic>
      <p:sp>
        <p:nvSpPr>
          <p:cNvPr id="6" name="مستطيل 5"/>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11</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buNone/>
            </a:pPr>
            <a:endParaRPr lang="en-US" sz="2200" dirty="0" smtClean="0">
              <a:latin typeface="Tahoma" pitchFamily="34" charset="0"/>
              <a:ea typeface="Tahoma" pitchFamily="34" charset="0"/>
              <a:cs typeface="Tahoma" pitchFamily="34" charset="0"/>
            </a:endParaRPr>
          </a:p>
          <a:p>
            <a:pPr algn="l" rtl="0"/>
            <a:r>
              <a:rPr lang="en-US" sz="2200" dirty="0" smtClean="0">
                <a:latin typeface="Tahoma" pitchFamily="34" charset="0"/>
                <a:ea typeface="Tahoma" pitchFamily="34" charset="0"/>
                <a:cs typeface="Tahoma" pitchFamily="34" charset="0"/>
              </a:rPr>
              <a:t>During the hot summer day , the bright sun may cause the temperature inside the greenhouse rises to an extreme heat. With the </a:t>
            </a:r>
            <a:r>
              <a:rPr lang="en-US" sz="2200" dirty="0" err="1" smtClean="0">
                <a:latin typeface="Tahoma" pitchFamily="34" charset="0"/>
                <a:ea typeface="Tahoma" pitchFamily="34" charset="0"/>
                <a:cs typeface="Tahoma" pitchFamily="34" charset="0"/>
              </a:rPr>
              <a:t>arduino</a:t>
            </a:r>
            <a:r>
              <a:rPr lang="en-US" sz="2200" dirty="0" smtClean="0">
                <a:latin typeface="Tahoma" pitchFamily="34" charset="0"/>
                <a:ea typeface="Tahoma" pitchFamily="34" charset="0"/>
                <a:cs typeface="Tahoma" pitchFamily="34" charset="0"/>
              </a:rPr>
              <a:t> , the authorized user can open up the vents to allow the fresh air enter the greenhouse by simply calling the </a:t>
            </a:r>
            <a:r>
              <a:rPr lang="en-US" sz="2200" dirty="0" err="1" smtClean="0">
                <a:latin typeface="Tahoma" pitchFamily="34" charset="0"/>
                <a:ea typeface="Tahoma" pitchFamily="34" charset="0"/>
                <a:cs typeface="Tahoma" pitchFamily="34" charset="0"/>
              </a:rPr>
              <a:t>arduino</a:t>
            </a:r>
            <a:r>
              <a:rPr lang="en-US" sz="2200" dirty="0" smtClean="0">
                <a:latin typeface="Tahoma" pitchFamily="34" charset="0"/>
                <a:ea typeface="Tahoma" pitchFamily="34" charset="0"/>
                <a:cs typeface="Tahoma" pitchFamily="34" charset="0"/>
              </a:rPr>
              <a:t> unit.</a:t>
            </a:r>
          </a:p>
          <a:p>
            <a:pPr algn="l" rtl="0">
              <a:buNone/>
            </a:pPr>
            <a:endParaRPr lang="en-US" sz="2200" dirty="0" smtClean="0">
              <a:latin typeface="Tahoma" pitchFamily="34" charset="0"/>
              <a:ea typeface="Tahoma" pitchFamily="34" charset="0"/>
              <a:cs typeface="Tahoma" pitchFamily="34" charset="0"/>
            </a:endParaRPr>
          </a:p>
          <a:p>
            <a:pPr algn="l" rtl="0"/>
            <a:r>
              <a:rPr lang="en-US" sz="2200" dirty="0" smtClean="0">
                <a:latin typeface="Tahoma" pitchFamily="34" charset="0"/>
                <a:ea typeface="Tahoma" pitchFamily="34" charset="0"/>
                <a:cs typeface="Tahoma" pitchFamily="34" charset="0"/>
              </a:rPr>
              <a:t>The authorized user is able to inquire the environment status by sending a text message to the </a:t>
            </a:r>
            <a:r>
              <a:rPr lang="en-US" sz="2200" dirty="0" err="1" smtClean="0">
                <a:latin typeface="Tahoma" pitchFamily="34" charset="0"/>
                <a:ea typeface="Tahoma" pitchFamily="34" charset="0"/>
                <a:cs typeface="Tahoma" pitchFamily="34" charset="0"/>
              </a:rPr>
              <a:t>arduino</a:t>
            </a:r>
            <a:r>
              <a:rPr lang="en-US" sz="2200" dirty="0" smtClean="0">
                <a:latin typeface="Tahoma" pitchFamily="34" charset="0"/>
                <a:ea typeface="Tahoma" pitchFamily="34" charset="0"/>
                <a:cs typeface="Tahoma" pitchFamily="34" charset="0"/>
              </a:rPr>
              <a:t> unit.</a:t>
            </a:r>
          </a:p>
          <a:p>
            <a:endParaRPr lang="ar-SA" dirty="0"/>
          </a:p>
        </p:txBody>
      </p:sp>
      <p:sp>
        <p:nvSpPr>
          <p:cNvPr id="4" name="عنوان 3"/>
          <p:cNvSpPr>
            <a:spLocks noGrp="1"/>
          </p:cNvSpPr>
          <p:nvPr>
            <p:ph type="title"/>
          </p:nvPr>
        </p:nvSpPr>
        <p:spPr/>
        <p:txBody>
          <a:bodyPr/>
          <a:lstStyle/>
          <a:p>
            <a:pPr rtl="0">
              <a:buFont typeface="Wingdings" pitchFamily="2" charset="2"/>
              <a:buChar char="ü"/>
            </a:pPr>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Note</a:t>
            </a:r>
            <a:endParaRPr lang="ar-SA" dirty="0"/>
          </a:p>
        </p:txBody>
      </p:sp>
      <p:pic>
        <p:nvPicPr>
          <p:cNvPr id="5"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6" name="مستطيل 5"/>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12</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Font typeface="Wingdings" pitchFamily="2" charset="2"/>
              <a:buChar char="Ø"/>
              <a:defRPr/>
            </a:pPr>
            <a:r>
              <a:rPr lang="en-US" sz="2400" dirty="0">
                <a:solidFill>
                  <a:schemeClr val="tx2">
                    <a:lumMod val="50000"/>
                  </a:schemeClr>
                </a:solidFill>
                <a:latin typeface="Tahoma" pitchFamily="34" charset="0"/>
                <a:ea typeface="Tahoma" pitchFamily="34" charset="0"/>
                <a:cs typeface="Tahoma" pitchFamily="34" charset="0"/>
              </a:rPr>
              <a:t>Messages to inform operator about operating and error </a:t>
            </a:r>
            <a:r>
              <a:rPr lang="en-US" sz="2400" dirty="0" smtClean="0">
                <a:solidFill>
                  <a:schemeClr val="tx2">
                    <a:lumMod val="50000"/>
                  </a:schemeClr>
                </a:solidFill>
                <a:latin typeface="Tahoma" pitchFamily="34" charset="0"/>
                <a:ea typeface="Tahoma" pitchFamily="34" charset="0"/>
                <a:cs typeface="Tahoma" pitchFamily="34" charset="0"/>
              </a:rPr>
              <a:t>status </a:t>
            </a:r>
            <a:r>
              <a:rPr lang="en-US" sz="2400" dirty="0">
                <a:solidFill>
                  <a:schemeClr val="tx2">
                    <a:lumMod val="50000"/>
                  </a:schemeClr>
                </a:solidFill>
                <a:latin typeface="Tahoma" pitchFamily="34" charset="0"/>
                <a:ea typeface="Tahoma" pitchFamily="34" charset="0"/>
                <a:cs typeface="Tahoma" pitchFamily="34" charset="0"/>
              </a:rPr>
              <a:t>in the process</a:t>
            </a:r>
            <a:r>
              <a:rPr lang="en-US" sz="2400" dirty="0" smtClean="0">
                <a:solidFill>
                  <a:schemeClr val="tx2">
                    <a:lumMod val="50000"/>
                  </a:schemeClr>
                </a:solidFill>
                <a:latin typeface="Tahoma" pitchFamily="34" charset="0"/>
                <a:ea typeface="Tahoma" pitchFamily="34" charset="0"/>
                <a:cs typeface="Tahoma" pitchFamily="34" charset="0"/>
              </a:rPr>
              <a:t>.</a:t>
            </a:r>
          </a:p>
          <a:p>
            <a:pPr algn="l" rtl="0">
              <a:buFont typeface="Wingdings" pitchFamily="2" charset="2"/>
              <a:buChar char="Ø"/>
              <a:defRPr/>
            </a:pPr>
            <a:endParaRPr lang="en-US" dirty="0" smtClean="0">
              <a:solidFill>
                <a:schemeClr val="tx2">
                  <a:lumMod val="50000"/>
                </a:schemeClr>
              </a:solidFill>
              <a:latin typeface="Times New Roman" pitchFamily="18" charset="0"/>
              <a:cs typeface="Times New Roman" pitchFamily="18" charset="0"/>
            </a:endParaRPr>
          </a:p>
          <a:p>
            <a:pPr algn="l" rtl="0">
              <a:buNone/>
              <a:defRPr/>
            </a:pPr>
            <a:endParaRPr lang="en-US" dirty="0" smtClean="0">
              <a:solidFill>
                <a:schemeClr val="tx2">
                  <a:lumMod val="50000"/>
                </a:schemeClr>
              </a:solidFill>
              <a:latin typeface="Times New Roman" pitchFamily="18" charset="0"/>
              <a:cs typeface="Times New Roman" pitchFamily="18" charset="0"/>
            </a:endParaRPr>
          </a:p>
          <a:p>
            <a:pPr algn="l" rtl="0">
              <a:buFont typeface="Wingdings" pitchFamily="2" charset="2"/>
              <a:buChar char="Ø"/>
              <a:defRPr/>
            </a:pPr>
            <a:endParaRPr lang="en-US" dirty="0">
              <a:solidFill>
                <a:schemeClr val="tx2">
                  <a:lumMod val="50000"/>
                </a:schemeClr>
              </a:solidFill>
              <a:latin typeface="Times New Roman" pitchFamily="18" charset="0"/>
              <a:cs typeface="Times New Roman" pitchFamily="18" charset="0"/>
            </a:endParaRPr>
          </a:p>
          <a:p>
            <a:endParaRPr lang="ar-SA" dirty="0"/>
          </a:p>
        </p:txBody>
      </p:sp>
      <p:sp>
        <p:nvSpPr>
          <p:cNvPr id="2" name="عنوان 1"/>
          <p:cNvSpPr>
            <a:spLocks noGrp="1"/>
          </p:cNvSpPr>
          <p:nvPr>
            <p:ph type="title"/>
          </p:nvPr>
        </p:nvSpPr>
        <p:spPr/>
        <p:txBody>
          <a:bodyPr>
            <a:normAutofit/>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Alarming</a:t>
            </a:r>
            <a:endParaRPr lang="ar-SA"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13</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pic>
        <p:nvPicPr>
          <p:cNvPr id="6" name="صورة 5" descr="10261773_213398472202771_1918878321_n.jpg"/>
          <p:cNvPicPr>
            <a:picLocks noChangeAspect="1"/>
          </p:cNvPicPr>
          <p:nvPr/>
        </p:nvPicPr>
        <p:blipFill>
          <a:blip r:embed="rId3"/>
          <a:stretch>
            <a:fillRect/>
          </a:stretch>
        </p:blipFill>
        <p:spPr>
          <a:xfrm>
            <a:off x="4286248" y="2143116"/>
            <a:ext cx="3429024" cy="404792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1214422"/>
            <a:ext cx="7543824" cy="5643578"/>
          </a:xfrm>
        </p:spPr>
        <p:txBody>
          <a:bodyPr>
            <a:noAutofit/>
          </a:bodyPr>
          <a:lstStyle/>
          <a:p>
            <a:pPr algn="l" rtl="0">
              <a:buFont typeface="Wingdings" pitchFamily="2" charset="2"/>
              <a:buChar char="q"/>
            </a:pPr>
            <a:r>
              <a:rPr lang="en-US" sz="2000" dirty="0" smtClean="0">
                <a:latin typeface="Tahoma" pitchFamily="34" charset="0"/>
                <a:ea typeface="Tahoma" pitchFamily="34" charset="0"/>
                <a:cs typeface="Tahoma" pitchFamily="34" charset="0"/>
              </a:rPr>
              <a:t>Low </a:t>
            </a:r>
            <a:r>
              <a:rPr lang="en-US" sz="2000" dirty="0" smtClean="0">
                <a:latin typeface="Tahoma" pitchFamily="34" charset="0"/>
                <a:ea typeface="Tahoma" pitchFamily="34" charset="0"/>
                <a:cs typeface="Tahoma" pitchFamily="34" charset="0"/>
              </a:rPr>
              <a:t>cost system</a:t>
            </a:r>
            <a:r>
              <a:rPr lang="en-US" sz="2800" dirty="0" smtClean="0">
                <a:latin typeface="Tahoma" pitchFamily="34" charset="0"/>
                <a:ea typeface="Tahoma" pitchFamily="34" charset="0"/>
                <a:cs typeface="Tahoma" pitchFamily="34" charset="0"/>
              </a:rPr>
              <a:t>,</a:t>
            </a:r>
            <a:r>
              <a:rPr lang="en-US" sz="2000" dirty="0" smtClean="0">
                <a:latin typeface="Tahoma" pitchFamily="34" charset="0"/>
                <a:ea typeface="Tahoma" pitchFamily="34" charset="0"/>
                <a:cs typeface="Tahoma" pitchFamily="34" charset="0"/>
              </a:rPr>
              <a:t> providing maximum automation</a:t>
            </a:r>
          </a:p>
          <a:p>
            <a:pPr algn="l" rtl="0">
              <a:buFont typeface="Wingdings" pitchFamily="2" charset="2"/>
              <a:buChar char="q"/>
            </a:pPr>
            <a:r>
              <a:rPr lang="en-US" sz="2000" dirty="0" smtClean="0">
                <a:latin typeface="Tahoma" pitchFamily="34" charset="0"/>
                <a:ea typeface="Tahoma" pitchFamily="34" charset="0"/>
                <a:cs typeface="Tahoma" pitchFamily="34" charset="0"/>
              </a:rPr>
              <a:t> Low maintenance and low power consumption</a:t>
            </a:r>
          </a:p>
          <a:p>
            <a:pPr algn="l" rtl="0">
              <a:buFont typeface="Wingdings" pitchFamily="2" charset="2"/>
              <a:buChar char="q"/>
            </a:pPr>
            <a:r>
              <a:rPr lang="en-US" sz="2000" dirty="0" smtClean="0">
                <a:latin typeface="Tahoma" pitchFamily="34" charset="0"/>
                <a:ea typeface="Tahoma" pitchFamily="34" charset="0"/>
                <a:cs typeface="Tahoma" pitchFamily="34" charset="0"/>
              </a:rPr>
              <a:t>The system is more compact compared to the existing ones, hence is easily portable.</a:t>
            </a:r>
          </a:p>
          <a:p>
            <a:pPr algn="l" rtl="0">
              <a:buFont typeface="Wingdings" pitchFamily="2" charset="2"/>
              <a:buChar char="q"/>
            </a:pPr>
            <a:r>
              <a:rPr lang="en-US" sz="2000" dirty="0" err="1" smtClean="0">
                <a:latin typeface="Tahoma" pitchFamily="34" charset="0"/>
                <a:ea typeface="Tahoma" pitchFamily="34" charset="0"/>
                <a:cs typeface="Tahoma" pitchFamily="34" charset="0"/>
              </a:rPr>
              <a:t>Labour</a:t>
            </a:r>
            <a:r>
              <a:rPr lang="en-US" sz="2000" dirty="0" smtClean="0">
                <a:latin typeface="Tahoma" pitchFamily="34" charset="0"/>
                <a:ea typeface="Tahoma" pitchFamily="34" charset="0"/>
                <a:cs typeface="Tahoma" pitchFamily="34" charset="0"/>
              </a:rPr>
              <a:t> </a:t>
            </a:r>
            <a:r>
              <a:rPr lang="en-US" sz="2000" dirty="0" smtClean="0">
                <a:latin typeface="Tahoma" pitchFamily="34" charset="0"/>
                <a:ea typeface="Tahoma" pitchFamily="34" charset="0"/>
                <a:cs typeface="Tahoma" pitchFamily="34" charset="0"/>
              </a:rPr>
              <a:t>saving</a:t>
            </a:r>
            <a:r>
              <a:rPr lang="en-US" sz="2000" dirty="0" smtClean="0">
                <a:latin typeface="Tahoma" pitchFamily="34" charset="0"/>
                <a:ea typeface="Tahoma" pitchFamily="34" charset="0"/>
                <a:cs typeface="Tahoma" pitchFamily="34" charset="0"/>
              </a:rPr>
              <a:t>.</a:t>
            </a:r>
            <a:endParaRPr lang="en-US" sz="2000" dirty="0" smtClean="0">
              <a:latin typeface="Tahoma" pitchFamily="34" charset="0"/>
              <a:ea typeface="Tahoma" pitchFamily="34" charset="0"/>
              <a:cs typeface="Tahoma" pitchFamily="34" charset="0"/>
            </a:endParaRPr>
          </a:p>
          <a:p>
            <a:pPr algn="l" rtl="0">
              <a:buFont typeface="Wingdings" pitchFamily="2" charset="2"/>
              <a:buChar char="q"/>
            </a:pPr>
            <a:r>
              <a:rPr lang="en-US" sz="2000" dirty="0" smtClean="0">
                <a:latin typeface="Tahoma" pitchFamily="34" charset="0"/>
                <a:ea typeface="Tahoma" pitchFamily="34" charset="0"/>
                <a:cs typeface="Tahoma" pitchFamily="34" charset="0"/>
              </a:rPr>
              <a:t> Provides a user-friendly interface hence will have a greater acceptance by the technologically unskilled workers.</a:t>
            </a:r>
          </a:p>
          <a:p>
            <a:pPr algn="l" rtl="0">
              <a:buFont typeface="Wingdings" pitchFamily="2" charset="2"/>
              <a:buChar char="q"/>
            </a:pPr>
            <a:r>
              <a:rPr lang="en-US" sz="2000" dirty="0" smtClean="0">
                <a:latin typeface="Tahoma" pitchFamily="34" charset="0"/>
                <a:ea typeface="Tahoma" pitchFamily="34" charset="0"/>
                <a:cs typeface="Tahoma" pitchFamily="34" charset="0"/>
              </a:rPr>
              <a:t>Closed loop design prevents any chances of disturbing the greenhouse environment.</a:t>
            </a:r>
          </a:p>
          <a:p>
            <a:pPr algn="l" rtl="0">
              <a:buNone/>
            </a:pPr>
            <a:r>
              <a:rPr lang="en-US" sz="2000" dirty="0" smtClean="0">
                <a:latin typeface="Tahoma" pitchFamily="34" charset="0"/>
                <a:ea typeface="Tahoma" pitchFamily="34" charset="0"/>
                <a:cs typeface="Tahoma" pitchFamily="34" charset="0"/>
              </a:rPr>
              <a:t> </a:t>
            </a:r>
          </a:p>
          <a:p>
            <a:pPr algn="l" rtl="0">
              <a:buNone/>
            </a:pPr>
            <a:endParaRPr lang="en-US" sz="2000" dirty="0" smtClean="0">
              <a:latin typeface="Tahoma" pitchFamily="34" charset="0"/>
              <a:ea typeface="Tahoma" pitchFamily="34" charset="0"/>
              <a:cs typeface="Tahoma" pitchFamily="34" charset="0"/>
            </a:endParaRPr>
          </a:p>
          <a:p>
            <a:pPr algn="l" rtl="0">
              <a:buFont typeface="Wingdings" pitchFamily="2" charset="2"/>
              <a:buChar char="q"/>
            </a:pPr>
            <a:endParaRPr lang="en-US" sz="2000" dirty="0" smtClean="0">
              <a:latin typeface="Tahoma" pitchFamily="34" charset="0"/>
              <a:ea typeface="Tahoma" pitchFamily="34" charset="0"/>
              <a:cs typeface="Tahoma" pitchFamily="34" charset="0"/>
            </a:endParaRPr>
          </a:p>
          <a:p>
            <a:pPr algn="l" rtl="0">
              <a:buFont typeface="Wingdings" pitchFamily="2" charset="2"/>
              <a:buChar char="q"/>
            </a:pPr>
            <a:endParaRPr lang="en-US" sz="2000" dirty="0" smtClean="0">
              <a:latin typeface="Tahoma" pitchFamily="34" charset="0"/>
              <a:ea typeface="Tahoma" pitchFamily="34" charset="0"/>
              <a:cs typeface="Tahoma" pitchFamily="34" charset="0"/>
            </a:endParaRPr>
          </a:p>
          <a:p>
            <a:pPr algn="l" rtl="0">
              <a:buNone/>
            </a:pPr>
            <a:endParaRPr lang="en-US" sz="2000" dirty="0" smtClean="0">
              <a:latin typeface="Tahoma" pitchFamily="34" charset="0"/>
              <a:ea typeface="Tahoma" pitchFamily="34" charset="0"/>
              <a:cs typeface="Tahoma" pitchFamily="34" charset="0"/>
            </a:endParaRPr>
          </a:p>
        </p:txBody>
      </p:sp>
      <p:sp>
        <p:nvSpPr>
          <p:cNvPr id="2" name="عنوان 1"/>
          <p:cNvSpPr>
            <a:spLocks noGrp="1"/>
          </p:cNvSpPr>
          <p:nvPr>
            <p:ph type="title"/>
          </p:nvPr>
        </p:nvSpPr>
        <p:spPr>
          <a:xfrm>
            <a:off x="457200" y="320040"/>
            <a:ext cx="7239000" cy="894382"/>
          </a:xfrm>
        </p:spPr>
        <p:txBody>
          <a:bodyPr>
            <a:normAutofit/>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Advantages</a:t>
            </a:r>
            <a:endParaRPr lang="ar-SA"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14</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571472" y="785795"/>
            <a:ext cx="8115328" cy="4786346"/>
          </a:xfrm>
        </p:spPr>
        <p:txBody>
          <a:bodyPr>
            <a:normAutofit/>
          </a:bodyPr>
          <a:lstStyle/>
          <a:p>
            <a:pPr algn="l" rtl="0">
              <a:buNone/>
            </a:pPr>
            <a:endParaRPr lang="en-US" sz="2200" dirty="0" smtClean="0">
              <a:latin typeface="Tahoma" pitchFamily="34" charset="0"/>
              <a:ea typeface="Tahoma" pitchFamily="34" charset="0"/>
              <a:cs typeface="Tahoma" pitchFamily="34" charset="0"/>
            </a:endParaRPr>
          </a:p>
          <a:p>
            <a:pPr algn="l" rtl="0">
              <a:buFont typeface="Wingdings" pitchFamily="2" charset="2"/>
              <a:buChar char="q"/>
            </a:pPr>
            <a:r>
              <a:rPr lang="en-US" sz="2200" dirty="0" smtClean="0">
                <a:latin typeface="Tahoma" pitchFamily="34" charset="0"/>
                <a:ea typeface="Tahoma" pitchFamily="34" charset="0"/>
                <a:cs typeface="Tahoma" pitchFamily="34" charset="0"/>
              </a:rPr>
              <a:t>Sensors used have high sensitivity and are easy to handle</a:t>
            </a:r>
          </a:p>
          <a:p>
            <a:pPr algn="l" rtl="0">
              <a:buFont typeface="Wingdings" pitchFamily="2" charset="2"/>
              <a:buChar char="q"/>
            </a:pPr>
            <a:r>
              <a:rPr lang="en-US" sz="2200" dirty="0" smtClean="0">
                <a:latin typeface="Tahoma" pitchFamily="34" charset="0"/>
                <a:ea typeface="Tahoma" pitchFamily="34" charset="0"/>
                <a:cs typeface="Tahoma" pitchFamily="34" charset="0"/>
              </a:rPr>
              <a:t>In response to the sensors, the system will adjust the heating, fans, lighting, </a:t>
            </a:r>
            <a:r>
              <a:rPr lang="en-US" sz="2200" dirty="0" err="1" smtClean="0">
                <a:latin typeface="Tahoma" pitchFamily="34" charset="0"/>
                <a:ea typeface="Tahoma" pitchFamily="34" charset="0"/>
                <a:cs typeface="Tahoma" pitchFamily="34" charset="0"/>
              </a:rPr>
              <a:t>irrigation,irnmediately</a:t>
            </a:r>
            <a:r>
              <a:rPr lang="en-US" sz="2200" dirty="0" smtClean="0">
                <a:latin typeface="Tahoma" pitchFamily="34" charset="0"/>
                <a:ea typeface="Tahoma" pitchFamily="34" charset="0"/>
                <a:cs typeface="Tahoma" pitchFamily="34" charset="0"/>
              </a:rPr>
              <a:t>, hence protect greenhouse from damage.</a:t>
            </a:r>
          </a:p>
          <a:p>
            <a:pPr algn="l" rtl="0">
              <a:buFont typeface="Wingdings" pitchFamily="2" charset="2"/>
              <a:buChar char="q"/>
            </a:pPr>
            <a:r>
              <a:rPr lang="en-US" sz="2200" dirty="0" smtClean="0">
                <a:latin typeface="Tahoma" pitchFamily="34" charset="0"/>
                <a:ea typeface="Tahoma" pitchFamily="34" charset="0"/>
                <a:cs typeface="Tahoma" pitchFamily="34" charset="0"/>
              </a:rPr>
              <a:t>Malfunctioning of single sensor will not affect the whole system.</a:t>
            </a:r>
          </a:p>
          <a:p>
            <a:pPr algn="l" rtl="0">
              <a:buFont typeface="Wingdings" pitchFamily="2" charset="2"/>
              <a:buChar char="q"/>
            </a:pPr>
            <a:r>
              <a:rPr lang="en-US" sz="2200" dirty="0" smtClean="0">
                <a:latin typeface="Tahoma" pitchFamily="34" charset="0"/>
                <a:ea typeface="Tahoma" pitchFamily="34" charset="0"/>
                <a:cs typeface="Tahoma" pitchFamily="34" charset="0"/>
              </a:rPr>
              <a:t>User is indicated for changes in actuator state thereby giving an option for manual override.</a:t>
            </a:r>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15</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buFont typeface="Wingdings" pitchFamily="2" charset="2"/>
              <a:buChar char="q"/>
            </a:pPr>
            <a:r>
              <a:rPr lang="en-US" sz="2400" dirty="0" smtClean="0">
                <a:latin typeface="Tahoma" pitchFamily="34" charset="0"/>
                <a:ea typeface="Tahoma" pitchFamily="34" charset="0"/>
                <a:cs typeface="Tahoma" pitchFamily="34" charset="0"/>
              </a:rPr>
              <a:t>Complete automation in terms of pest and insect detection and eradication cannot be achieved</a:t>
            </a:r>
          </a:p>
          <a:p>
            <a:pPr algn="l" rtl="0">
              <a:buFont typeface="Wingdings" pitchFamily="2" charset="2"/>
              <a:buChar char="q"/>
            </a:pPr>
            <a:r>
              <a:rPr lang="en-US" sz="2400" dirty="0" smtClean="0">
                <a:latin typeface="Tahoma" pitchFamily="34" charset="0"/>
                <a:ea typeface="Tahoma" pitchFamily="34" charset="0"/>
                <a:cs typeface="Tahoma" pitchFamily="34" charset="0"/>
              </a:rPr>
              <a:t>No self-test system to detect malfunction of sensors</a:t>
            </a:r>
          </a:p>
          <a:p>
            <a:pPr algn="l" rtl="0">
              <a:buFont typeface="Wingdings" pitchFamily="2" charset="2"/>
              <a:buChar char="q"/>
            </a:pPr>
            <a:r>
              <a:rPr lang="en-US" sz="2400" dirty="0" smtClean="0">
                <a:latin typeface="Tahoma" pitchFamily="34" charset="0"/>
                <a:ea typeface="Tahoma" pitchFamily="34" charset="0"/>
                <a:cs typeface="Tahoma" pitchFamily="34" charset="0"/>
              </a:rPr>
              <a:t> Requires uninterrupted power supply</a:t>
            </a:r>
          </a:p>
          <a:p>
            <a:pPr algn="l" rtl="0">
              <a:buFont typeface="Wingdings" pitchFamily="2" charset="2"/>
              <a:buChar char="q"/>
            </a:pPr>
            <a:r>
              <a:rPr lang="en-US" sz="2400" dirty="0" smtClean="0">
                <a:latin typeface="Tahoma" pitchFamily="34" charset="0"/>
                <a:ea typeface="Tahoma" pitchFamily="34" charset="0"/>
                <a:cs typeface="Tahoma" pitchFamily="34" charset="0"/>
              </a:rPr>
              <a:t> Facility to remotely monitor the greenhouse is not </a:t>
            </a:r>
            <a:r>
              <a:rPr lang="en-US" sz="2400" dirty="0" smtClean="0">
                <a:latin typeface="Tahoma" pitchFamily="34" charset="0"/>
                <a:ea typeface="Tahoma" pitchFamily="34" charset="0"/>
                <a:cs typeface="Tahoma" pitchFamily="34" charset="0"/>
              </a:rPr>
              <a:t>possible !</a:t>
            </a:r>
            <a:endParaRPr lang="ar-SA" sz="2400" dirty="0">
              <a:latin typeface="Tahoma" pitchFamily="34" charset="0"/>
              <a:ea typeface="Tahoma" pitchFamily="34" charset="0"/>
              <a:cs typeface="Tahoma" pitchFamily="34" charset="0"/>
            </a:endParaRPr>
          </a:p>
        </p:txBody>
      </p:sp>
      <p:sp>
        <p:nvSpPr>
          <p:cNvPr id="2" name="عنوان 1"/>
          <p:cNvSpPr>
            <a:spLocks noGrp="1"/>
          </p:cNvSpPr>
          <p:nvPr>
            <p:ph type="title"/>
          </p:nvPr>
        </p:nvSpPr>
        <p:spPr/>
        <p:txBody>
          <a:bodyPr>
            <a:noAutofit/>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Disadvantages</a:t>
            </a:r>
            <a:endParaRPr lang="ar-SA"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16</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1357298"/>
            <a:ext cx="8115328" cy="4590878"/>
          </a:xfrm>
        </p:spPr>
        <p:txBody>
          <a:bodyPr>
            <a:normAutofit fontScale="77500" lnSpcReduction="20000"/>
          </a:bodyPr>
          <a:lstStyle/>
          <a:p>
            <a:pPr algn="l" rtl="0">
              <a:buFont typeface="Wingdings" pitchFamily="2" charset="2"/>
              <a:buChar char="Ø"/>
            </a:pPr>
            <a:r>
              <a:rPr lang="en-US" altLang="ja-JP" sz="3100" dirty="0" smtClean="0">
                <a:solidFill>
                  <a:schemeClr val="tx2">
                    <a:lumMod val="50000"/>
                  </a:schemeClr>
                </a:solidFill>
                <a:latin typeface="Tahoma" pitchFamily="34" charset="0"/>
                <a:ea typeface="Tahoma" pitchFamily="34" charset="0"/>
                <a:cs typeface="Tahoma" pitchFamily="34" charset="0"/>
              </a:rPr>
              <a:t> We build an automated greenhouse model using </a:t>
            </a:r>
            <a:r>
              <a:rPr lang="en-US" altLang="ja-JP" sz="3100" dirty="0" err="1" smtClean="0">
                <a:solidFill>
                  <a:schemeClr val="tx2">
                    <a:lumMod val="50000"/>
                  </a:schemeClr>
                </a:solidFill>
                <a:latin typeface="Tahoma" pitchFamily="34" charset="0"/>
                <a:ea typeface="Tahoma" pitchFamily="34" charset="0"/>
                <a:cs typeface="Tahoma" pitchFamily="34" charset="0"/>
              </a:rPr>
              <a:t>Arduino</a:t>
            </a:r>
            <a:r>
              <a:rPr lang="en-US" altLang="ja-JP" sz="3100" dirty="0" smtClean="0">
                <a:solidFill>
                  <a:schemeClr val="tx2">
                    <a:lumMod val="50000"/>
                  </a:schemeClr>
                </a:solidFill>
                <a:latin typeface="Tahoma" pitchFamily="34" charset="0"/>
                <a:ea typeface="Tahoma" pitchFamily="34" charset="0"/>
                <a:cs typeface="Tahoma" pitchFamily="34" charset="0"/>
              </a:rPr>
              <a:t> technology.</a:t>
            </a:r>
          </a:p>
          <a:p>
            <a:pPr algn="l" rtl="0">
              <a:buNone/>
            </a:pPr>
            <a:endParaRPr lang="en-US" altLang="ja-JP" sz="3100" dirty="0" smtClean="0">
              <a:solidFill>
                <a:schemeClr val="tx2">
                  <a:lumMod val="50000"/>
                </a:schemeClr>
              </a:solidFill>
              <a:latin typeface="Tahoma" pitchFamily="34" charset="0"/>
              <a:ea typeface="Tahoma" pitchFamily="34" charset="0"/>
              <a:cs typeface="Tahoma" pitchFamily="34" charset="0"/>
            </a:endParaRPr>
          </a:p>
          <a:p>
            <a:pPr algn="l" rtl="0">
              <a:buFont typeface="Wingdings" pitchFamily="2" charset="2"/>
              <a:buChar char="Ø"/>
            </a:pPr>
            <a:r>
              <a:rPr lang="en-US" altLang="ja-JP" sz="3100" dirty="0" smtClean="0">
                <a:solidFill>
                  <a:schemeClr val="tx2">
                    <a:lumMod val="50000"/>
                  </a:schemeClr>
                </a:solidFill>
                <a:latin typeface="Tahoma" pitchFamily="34" charset="0"/>
                <a:ea typeface="Tahoma" pitchFamily="34" charset="0"/>
                <a:cs typeface="Tahoma" pitchFamily="34" charset="0"/>
              </a:rPr>
              <a:t> The system supervise and control the irrigation, light ,    temperatures, and humidity levels for optimum plant growth.</a:t>
            </a:r>
          </a:p>
          <a:p>
            <a:pPr algn="l" rtl="0">
              <a:buNone/>
            </a:pPr>
            <a:endParaRPr lang="en-US" altLang="ja-JP" sz="3100" dirty="0" smtClean="0">
              <a:solidFill>
                <a:schemeClr val="tx2">
                  <a:lumMod val="50000"/>
                </a:schemeClr>
              </a:solidFill>
              <a:latin typeface="Tahoma" pitchFamily="34" charset="0"/>
              <a:ea typeface="Tahoma" pitchFamily="34" charset="0"/>
              <a:cs typeface="Tahoma" pitchFamily="34" charset="0"/>
            </a:endParaRPr>
          </a:p>
          <a:p>
            <a:pPr algn="l" rtl="0">
              <a:buFont typeface="Wingdings" pitchFamily="2" charset="2"/>
              <a:buChar char="Ø"/>
            </a:pPr>
            <a:r>
              <a:rPr lang="en-US" altLang="ja-JP" sz="3100" dirty="0" smtClean="0">
                <a:solidFill>
                  <a:schemeClr val="tx2">
                    <a:lumMod val="50000"/>
                  </a:schemeClr>
                </a:solidFill>
                <a:latin typeface="Tahoma" pitchFamily="34" charset="0"/>
                <a:ea typeface="Tahoma" pitchFamily="34" charset="0"/>
                <a:cs typeface="Tahoma" pitchFamily="34" charset="0"/>
              </a:rPr>
              <a:t>This automating technology saves time and money by eliminating the need for service personnel to visit each site for inspection.</a:t>
            </a:r>
          </a:p>
          <a:p>
            <a:pPr algn="l" rtl="0">
              <a:buNone/>
            </a:pPr>
            <a:endParaRPr lang="en-US" altLang="ja-JP" sz="3100" dirty="0" smtClean="0">
              <a:solidFill>
                <a:schemeClr val="tx2">
                  <a:lumMod val="50000"/>
                </a:schemeClr>
              </a:solidFill>
              <a:latin typeface="Tahoma" pitchFamily="34" charset="0"/>
              <a:ea typeface="Tahoma" pitchFamily="34" charset="0"/>
              <a:cs typeface="Tahoma" pitchFamily="34" charset="0"/>
            </a:endParaRPr>
          </a:p>
          <a:p>
            <a:pPr algn="l" rtl="0">
              <a:buFont typeface="Wingdings" pitchFamily="2" charset="2"/>
              <a:buChar char="Ø"/>
            </a:pPr>
            <a:r>
              <a:rPr lang="en-US" altLang="ja-JP" sz="3100" dirty="0" smtClean="0">
                <a:solidFill>
                  <a:schemeClr val="tx2">
                    <a:lumMod val="50000"/>
                  </a:schemeClr>
                </a:solidFill>
                <a:latin typeface="Tahoma" pitchFamily="34" charset="0"/>
                <a:ea typeface="Tahoma" pitchFamily="34" charset="0"/>
                <a:cs typeface="Tahoma" pitchFamily="34" charset="0"/>
              </a:rPr>
              <a:t> The system is modified to alert farmers regarding the parameter changes in the greenhouse so that early precaution steps can be taken.</a:t>
            </a:r>
          </a:p>
          <a:p>
            <a:pPr algn="l" rtl="0">
              <a:buFont typeface="Wingdings" pitchFamily="2" charset="2"/>
              <a:buChar char="Ø"/>
            </a:pPr>
            <a:endParaRPr lang="en-US" altLang="ja-JP" dirty="0" smtClean="0">
              <a:solidFill>
                <a:schemeClr val="tx2">
                  <a:lumMod val="50000"/>
                </a:schemeClr>
              </a:solidFill>
              <a:latin typeface="Times New Roman" pitchFamily="18" charset="0"/>
              <a:cs typeface="Times New Roman" pitchFamily="18" charset="0"/>
            </a:endParaRPr>
          </a:p>
          <a:p>
            <a:pPr>
              <a:buNone/>
            </a:pPr>
            <a:endParaRPr lang="ar-SA" dirty="0"/>
          </a:p>
        </p:txBody>
      </p:sp>
      <p:sp>
        <p:nvSpPr>
          <p:cNvPr id="2" name="عنوان 1"/>
          <p:cNvSpPr>
            <a:spLocks noGrp="1"/>
          </p:cNvSpPr>
          <p:nvPr>
            <p:ph type="title"/>
          </p:nvPr>
        </p:nvSpPr>
        <p:spPr>
          <a:xfrm>
            <a:off x="500034" y="357166"/>
            <a:ext cx="8229600" cy="1143000"/>
          </a:xfrm>
        </p:spPr>
        <p:txBody>
          <a:bodyPr>
            <a:normAutofit/>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Conclusion</a:t>
            </a:r>
            <a:endParaRPr lang="ar-SA" dirty="0">
              <a:solidFill>
                <a:schemeClr val="accent1">
                  <a:lumMod val="60000"/>
                  <a:lumOff val="40000"/>
                </a:schemeClr>
              </a:solidFill>
            </a:endParaRPr>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18</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algn="l" rtl="0">
              <a:buFont typeface="Wingdings" pitchFamily="2" charset="2"/>
              <a:buChar char="ü"/>
            </a:pPr>
            <a:r>
              <a:rPr lang="en-US" sz="2600" dirty="0" smtClean="0">
                <a:latin typeface="Tahoma" pitchFamily="34" charset="0"/>
                <a:ea typeface="Tahoma" pitchFamily="34" charset="0"/>
                <a:cs typeface="Tahoma" pitchFamily="34" charset="0"/>
              </a:rPr>
              <a:t>Sending emails or speaking voice could be used when an alarm happens.</a:t>
            </a:r>
          </a:p>
          <a:p>
            <a:pPr algn="l" rtl="0">
              <a:buNone/>
            </a:pPr>
            <a:endParaRPr lang="en-US" sz="2600" dirty="0" smtClean="0">
              <a:latin typeface="Tahoma" pitchFamily="34" charset="0"/>
              <a:ea typeface="Tahoma" pitchFamily="34" charset="0"/>
              <a:cs typeface="Tahoma" pitchFamily="34" charset="0"/>
            </a:endParaRPr>
          </a:p>
          <a:p>
            <a:pPr algn="l" rtl="0">
              <a:buFont typeface="Wingdings" pitchFamily="2" charset="2"/>
              <a:buChar char="ü"/>
            </a:pPr>
            <a:r>
              <a:rPr lang="en-US" sz="2600" dirty="0" smtClean="0">
                <a:latin typeface="Tahoma" pitchFamily="34" charset="0"/>
                <a:ea typeface="Tahoma" pitchFamily="34" charset="0"/>
                <a:cs typeface="Tahoma" pitchFamily="34" charset="0"/>
              </a:rPr>
              <a:t>The system performance can be modified by providing the power supply with the help of battery source which can be rechargeable or non-rechargeable, to reduce the requirement of main AC power.</a:t>
            </a:r>
          </a:p>
          <a:p>
            <a:pPr algn="l" rtl="0">
              <a:buNone/>
            </a:pPr>
            <a:endParaRPr lang="en-US" sz="2600" dirty="0" smtClean="0">
              <a:latin typeface="Tahoma" pitchFamily="34" charset="0"/>
              <a:ea typeface="Tahoma" pitchFamily="34" charset="0"/>
              <a:cs typeface="Tahoma" pitchFamily="34" charset="0"/>
            </a:endParaRPr>
          </a:p>
          <a:p>
            <a:pPr algn="l" rtl="0">
              <a:buFont typeface="Wingdings" pitchFamily="2" charset="2"/>
              <a:buChar char="ü"/>
            </a:pPr>
            <a:r>
              <a:rPr lang="en-US" sz="2600" dirty="0" smtClean="0">
                <a:latin typeface="Tahoma" pitchFamily="34" charset="0"/>
                <a:ea typeface="Tahoma" pitchFamily="34" charset="0"/>
                <a:cs typeface="Tahoma" pitchFamily="34" charset="0"/>
              </a:rPr>
              <a:t>In addition to measure the conditions that have been mentioned , other conditions may be included like shade and </a:t>
            </a:r>
            <a:r>
              <a:rPr lang="en-US" sz="2600" dirty="0" smtClean="0">
                <a:latin typeface="Tahoma" pitchFamily="34" charset="0"/>
                <a:ea typeface="Tahoma" pitchFamily="34" charset="0"/>
                <a:cs typeface="Tahoma" pitchFamily="34" charset="0"/>
              </a:rPr>
              <a:t>fire </a:t>
            </a:r>
            <a:r>
              <a:rPr lang="en-US" sz="2600" dirty="0" smtClean="0">
                <a:latin typeface="Tahoma" pitchFamily="34" charset="0"/>
                <a:ea typeface="Tahoma" pitchFamily="34" charset="0"/>
                <a:cs typeface="Tahoma" pitchFamily="34" charset="0"/>
              </a:rPr>
              <a:t>detection . </a:t>
            </a:r>
          </a:p>
          <a:p>
            <a:pPr algn="l" rtl="0">
              <a:buNone/>
            </a:pPr>
            <a:endParaRPr lang="en-US" dirty="0" smtClean="0"/>
          </a:p>
        </p:txBody>
      </p:sp>
      <p:sp>
        <p:nvSpPr>
          <p:cNvPr id="2" name="عنوان 1"/>
          <p:cNvSpPr>
            <a:spLocks noGrp="1"/>
          </p:cNvSpPr>
          <p:nvPr>
            <p:ph type="title"/>
          </p:nvPr>
        </p:nvSpPr>
        <p:spPr>
          <a:effectLst>
            <a:outerShdw blurRad="50800" dist="50800" dir="5400000" algn="ctr" rotWithShape="0">
              <a:schemeClr val="bg1"/>
            </a:outerShdw>
          </a:effectLst>
        </p:spPr>
        <p:txBody>
          <a:bodyPr>
            <a:noAutofit/>
          </a:bodyPr>
          <a:lstStyle/>
          <a:p>
            <a:r>
              <a:rPr lang="en-US" sz="3900"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Scope for further development</a:t>
            </a:r>
            <a:endParaRPr lang="ar-SA" sz="3900"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17</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عنصر نائب للمحتوى 11"/>
          <p:cNvSpPr>
            <a:spLocks noGrp="1"/>
          </p:cNvSpPr>
          <p:nvPr>
            <p:ph sz="quarter" idx="4294967295"/>
          </p:nvPr>
        </p:nvSpPr>
        <p:spPr>
          <a:xfrm>
            <a:off x="785786" y="2643188"/>
            <a:ext cx="8358214" cy="3357580"/>
          </a:xfrm>
        </p:spPr>
        <p:txBody>
          <a:bodyPr>
            <a:normAutofit fontScale="85000" lnSpcReduction="20000"/>
          </a:bodyPr>
          <a:lstStyle/>
          <a:p>
            <a:pPr algn="ctr" rtl="0">
              <a:spcBef>
                <a:spcPct val="10000"/>
              </a:spcBef>
              <a:buNone/>
              <a:defRPr/>
            </a:pPr>
            <a:endParaRPr lang="en-US" b="1" dirty="0" smtClean="0">
              <a:latin typeface="Consolas" pitchFamily="49" charset="0"/>
              <a:cs typeface="Consolas" pitchFamily="49" charset="0"/>
            </a:endParaRPr>
          </a:p>
          <a:p>
            <a:pPr algn="ctr" rtl="0">
              <a:spcBef>
                <a:spcPct val="10000"/>
              </a:spcBef>
              <a:buNone/>
              <a:defRPr/>
            </a:pPr>
            <a:endParaRPr lang="en-US" b="1" dirty="0" smtClean="0">
              <a:latin typeface="Consolas" pitchFamily="49" charset="0"/>
              <a:cs typeface="Consolas" pitchFamily="49" charset="0"/>
            </a:endParaRPr>
          </a:p>
          <a:p>
            <a:pPr algn="ctr" rtl="0">
              <a:spcBef>
                <a:spcPct val="10000"/>
              </a:spcBef>
              <a:buNone/>
              <a:defRPr/>
            </a:pPr>
            <a:r>
              <a:rPr lang="en-GB" sz="2800" b="1" dirty="0" smtClean="0">
                <a:latin typeface="Consolas" pitchFamily="49" charset="0"/>
                <a:cs typeface="Consolas" pitchFamily="49" charset="0"/>
              </a:rPr>
              <a:t>Prepared By :</a:t>
            </a:r>
          </a:p>
          <a:p>
            <a:pPr algn="ctr" rtl="0">
              <a:spcBef>
                <a:spcPct val="10000"/>
              </a:spcBef>
              <a:buNone/>
              <a:defRPr/>
            </a:pPr>
            <a:r>
              <a:rPr lang="en-GB" sz="2800" b="1" dirty="0" err="1" smtClean="0">
                <a:latin typeface="Consolas" pitchFamily="49" charset="0"/>
                <a:cs typeface="Consolas" pitchFamily="49" charset="0"/>
              </a:rPr>
              <a:t>Maram</a:t>
            </a:r>
            <a:r>
              <a:rPr lang="en-GB" sz="2800" b="1" dirty="0" smtClean="0">
                <a:latin typeface="Consolas" pitchFamily="49" charset="0"/>
                <a:cs typeface="Consolas" pitchFamily="49" charset="0"/>
              </a:rPr>
              <a:t> Hassan                    </a:t>
            </a:r>
            <a:r>
              <a:rPr lang="en-GB" sz="2800" b="1" dirty="0" err="1" smtClean="0">
                <a:latin typeface="Consolas" pitchFamily="49" charset="0"/>
                <a:cs typeface="Consolas" pitchFamily="49" charset="0"/>
              </a:rPr>
              <a:t>Asma</a:t>
            </a:r>
            <a:r>
              <a:rPr lang="en-GB" sz="2800" b="1" dirty="0" smtClean="0">
                <a:latin typeface="Consolas" pitchFamily="49" charset="0"/>
                <a:cs typeface="Consolas" pitchFamily="49" charset="0"/>
              </a:rPr>
              <a:t> </a:t>
            </a:r>
            <a:r>
              <a:rPr lang="en-GB" sz="2800" b="1" dirty="0" err="1" smtClean="0">
                <a:latin typeface="Consolas" pitchFamily="49" charset="0"/>
                <a:cs typeface="Consolas" pitchFamily="49" charset="0"/>
              </a:rPr>
              <a:t>Ghannam</a:t>
            </a:r>
            <a:r>
              <a:rPr lang="en-GB" sz="2800" b="1" dirty="0" smtClean="0">
                <a:latin typeface="Consolas" pitchFamily="49" charset="0"/>
                <a:cs typeface="Consolas" pitchFamily="49" charset="0"/>
              </a:rPr>
              <a:t> </a:t>
            </a:r>
          </a:p>
          <a:p>
            <a:pPr algn="ctr" rtl="0">
              <a:spcBef>
                <a:spcPct val="10000"/>
              </a:spcBef>
              <a:buNone/>
              <a:defRPr/>
            </a:pPr>
            <a:endParaRPr lang="en-US" b="1" dirty="0" smtClean="0">
              <a:latin typeface="Consolas" pitchFamily="49" charset="0"/>
              <a:cs typeface="Consolas" pitchFamily="49" charset="0"/>
            </a:endParaRPr>
          </a:p>
          <a:p>
            <a:pPr algn="ctr" rtl="0">
              <a:spcBef>
                <a:spcPct val="10000"/>
              </a:spcBef>
              <a:buNone/>
              <a:defRPr/>
            </a:pPr>
            <a:endParaRPr lang="en-US" b="1" dirty="0" smtClean="0">
              <a:latin typeface="Consolas" pitchFamily="49" charset="0"/>
              <a:cs typeface="Consolas" pitchFamily="49" charset="0"/>
            </a:endParaRPr>
          </a:p>
          <a:p>
            <a:pPr algn="ctr" rtl="0">
              <a:spcBef>
                <a:spcPct val="10000"/>
              </a:spcBef>
              <a:buNone/>
              <a:defRPr/>
            </a:pPr>
            <a:endParaRPr lang="en-US" b="1" dirty="0" smtClean="0">
              <a:latin typeface="Consolas" pitchFamily="49" charset="0"/>
              <a:cs typeface="Consolas" pitchFamily="49" charset="0"/>
            </a:endParaRPr>
          </a:p>
          <a:p>
            <a:pPr algn="ctr" rtl="0">
              <a:spcBef>
                <a:spcPct val="10000"/>
              </a:spcBef>
              <a:buNone/>
              <a:defRPr/>
            </a:pPr>
            <a:endParaRPr lang="en-US" b="1" dirty="0" smtClean="0">
              <a:latin typeface="Consolas" pitchFamily="49" charset="0"/>
              <a:cs typeface="Consolas" pitchFamily="49" charset="0"/>
            </a:endParaRPr>
          </a:p>
          <a:p>
            <a:pPr algn="ctr" rtl="0">
              <a:spcBef>
                <a:spcPct val="10000"/>
              </a:spcBef>
              <a:buNone/>
              <a:defRPr/>
            </a:pPr>
            <a:r>
              <a:rPr lang="en-US" b="1" dirty="0" smtClean="0">
                <a:latin typeface="Consolas" pitchFamily="49" charset="0"/>
                <a:cs typeface="Consolas" pitchFamily="49" charset="0"/>
              </a:rPr>
              <a:t>Predicted By</a:t>
            </a:r>
          </a:p>
          <a:p>
            <a:pPr algn="ctr" rtl="0">
              <a:spcBef>
                <a:spcPct val="10000"/>
              </a:spcBef>
              <a:buNone/>
              <a:defRPr/>
            </a:pPr>
            <a:r>
              <a:rPr lang="en-GB" b="1" dirty="0" smtClean="0">
                <a:latin typeface="Consolas" pitchFamily="49" charset="0"/>
                <a:cs typeface="Consolas" pitchFamily="49" charset="0"/>
              </a:rPr>
              <a:t>Jamal </a:t>
            </a:r>
            <a:r>
              <a:rPr lang="en-GB" b="1" dirty="0" err="1" smtClean="0">
                <a:latin typeface="Consolas" pitchFamily="49" charset="0"/>
                <a:cs typeface="Consolas" pitchFamily="49" charset="0"/>
              </a:rPr>
              <a:t>Kharrousheh</a:t>
            </a:r>
            <a:r>
              <a:rPr lang="en-GB" b="1" dirty="0" smtClean="0">
                <a:latin typeface="Consolas" pitchFamily="49" charset="0"/>
                <a:cs typeface="Consolas" pitchFamily="49" charset="0"/>
              </a:rPr>
              <a:t> </a:t>
            </a:r>
          </a:p>
          <a:p>
            <a:endParaRPr lang="ar-SA" dirty="0"/>
          </a:p>
        </p:txBody>
      </p:sp>
      <p:sp>
        <p:nvSpPr>
          <p:cNvPr id="8" name="Rectangle 2"/>
          <p:cNvSpPr txBox="1">
            <a:spLocks noChangeArrowheads="1"/>
          </p:cNvSpPr>
          <p:nvPr/>
        </p:nvSpPr>
        <p:spPr>
          <a:xfrm>
            <a:off x="500034" y="357166"/>
            <a:ext cx="7858180" cy="2214578"/>
          </a:xfrm>
          <a:prstGeom prst="roundRect">
            <a:avLst/>
          </a:prstGeom>
          <a:solidFill>
            <a:schemeClr val="accent2">
              <a:lumMod val="75000"/>
            </a:schemeClr>
          </a:solidFill>
        </p:spPr>
        <p:txBody>
          <a:bodyPr anchor="ctr">
            <a:normAutofit fontScale="4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rtl="0" fontAlgn="auto">
              <a:spcAft>
                <a:spcPts val="0"/>
              </a:spcAft>
              <a:defRPr/>
            </a:pPr>
            <a:endParaRPr lang="en-US" sz="6300" b="1" dirty="0" smtClean="0">
              <a:ln w="11430"/>
              <a:solidFill>
                <a:schemeClr val="bg1"/>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a:p>
            <a:pPr algn="ctr" rtl="0" fontAlgn="auto">
              <a:spcAft>
                <a:spcPts val="0"/>
              </a:spcAft>
              <a:defRPr/>
            </a:pPr>
            <a:r>
              <a:rPr lang="en-US" sz="5900" b="1" dirty="0" smtClean="0">
                <a:ln w="11430"/>
                <a:solidFill>
                  <a:schemeClr val="bg1"/>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An-</a:t>
            </a:r>
            <a:r>
              <a:rPr lang="en-US" sz="5900" b="1" dirty="0" err="1" smtClean="0">
                <a:ln w="11430"/>
                <a:solidFill>
                  <a:schemeClr val="bg1"/>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najah</a:t>
            </a:r>
            <a:r>
              <a:rPr lang="en-US" sz="5900" b="1" dirty="0" smtClean="0">
                <a:ln w="11430"/>
                <a:solidFill>
                  <a:schemeClr val="bg1"/>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 National University</a:t>
            </a:r>
          </a:p>
          <a:p>
            <a:pPr algn="ctr" rtl="0" fontAlgn="auto">
              <a:spcAft>
                <a:spcPts val="0"/>
              </a:spcAft>
              <a:defRPr/>
            </a:pPr>
            <a:r>
              <a:rPr lang="en-US" sz="5900" b="1" dirty="0" smtClean="0">
                <a:ln w="11430"/>
                <a:solidFill>
                  <a:schemeClr val="bg1"/>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Faculty of Engineering</a:t>
            </a:r>
          </a:p>
          <a:p>
            <a:pPr algn="ctr" rtl="0" fontAlgn="auto">
              <a:spcAft>
                <a:spcPts val="0"/>
              </a:spcAft>
              <a:defRPr/>
            </a:pPr>
            <a:r>
              <a:rPr lang="en-US" sz="5900" b="1" dirty="0" smtClean="0">
                <a:ln w="11430"/>
                <a:solidFill>
                  <a:schemeClr val="bg1"/>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Telecommunication Engineering Department</a:t>
            </a:r>
          </a:p>
          <a:p>
            <a:pPr algn="l" rtl="0" fontAlgn="auto">
              <a:spcAft>
                <a:spcPts val="0"/>
              </a:spcAft>
              <a:defRPr/>
            </a:pPr>
            <a:endParaRPr lang="en-US" sz="43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13"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نص 5"/>
          <p:cNvSpPr>
            <a:spLocks noGrp="1"/>
          </p:cNvSpPr>
          <p:nvPr>
            <p:ph type="body" idx="1"/>
          </p:nvPr>
        </p:nvSpPr>
        <p:spPr>
          <a:xfrm>
            <a:off x="714348" y="357166"/>
            <a:ext cx="4040188" cy="762000"/>
          </a:xfrm>
        </p:spPr>
        <p:txBody>
          <a:bodyPr/>
          <a:lstStyle/>
          <a:p>
            <a:r>
              <a:rPr lang="en-US" dirty="0" smtClean="0"/>
              <a:t>Our model         </a:t>
            </a:r>
            <a:endParaRPr lang="ar-SA" dirty="0"/>
          </a:p>
        </p:txBody>
      </p:sp>
      <p:pic>
        <p:nvPicPr>
          <p:cNvPr id="10"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4" name="مستطيل 3"/>
          <p:cNvSpPr/>
          <p:nvPr/>
        </p:nvSpPr>
        <p:spPr>
          <a:xfrm>
            <a:off x="8143900" y="5429264"/>
            <a:ext cx="785818"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19</a:t>
            </a:r>
            <a:endParaRPr lang="ar-SA" sz="3600"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
        <p:nvSpPr>
          <p:cNvPr id="5" name="مستطيل 4"/>
          <p:cNvSpPr/>
          <p:nvPr/>
        </p:nvSpPr>
        <p:spPr>
          <a:xfrm>
            <a:off x="785786" y="1857364"/>
            <a:ext cx="4981413" cy="369332"/>
          </a:xfrm>
          <a:prstGeom prst="rect">
            <a:avLst/>
          </a:prstGeom>
        </p:spPr>
        <p:txBody>
          <a:bodyPr wrap="square">
            <a:spAutoFit/>
          </a:bodyPr>
          <a:lstStyle/>
          <a:p>
            <a:pPr algn="l"/>
            <a:r>
              <a:rPr lang="en-US" dirty="0" smtClean="0"/>
              <a:t>"Smart greenhouse“</a:t>
            </a:r>
          </a:p>
        </p:txBody>
      </p:sp>
      <p:sp>
        <p:nvSpPr>
          <p:cNvPr id="8" name="مستطيل 7"/>
          <p:cNvSpPr/>
          <p:nvPr/>
        </p:nvSpPr>
        <p:spPr>
          <a:xfrm>
            <a:off x="785786" y="2285992"/>
            <a:ext cx="1175322" cy="369332"/>
          </a:xfrm>
          <a:prstGeom prst="rect">
            <a:avLst/>
          </a:prstGeom>
        </p:spPr>
        <p:txBody>
          <a:bodyPr wrap="square">
            <a:spAutoFit/>
          </a:bodyPr>
          <a:lstStyle/>
          <a:p>
            <a:r>
              <a:rPr lang="en-US" dirty="0" smtClean="0"/>
              <a:t>"Temp="</a:t>
            </a:r>
            <a:endParaRPr lang="ar-SA" dirty="0"/>
          </a:p>
        </p:txBody>
      </p:sp>
      <p:sp>
        <p:nvSpPr>
          <p:cNvPr id="9" name="مستطيل 8"/>
          <p:cNvSpPr/>
          <p:nvPr/>
        </p:nvSpPr>
        <p:spPr>
          <a:xfrm>
            <a:off x="285720" y="2214554"/>
            <a:ext cx="428629" cy="369332"/>
          </a:xfrm>
          <a:prstGeom prst="rect">
            <a:avLst/>
          </a:prstGeom>
        </p:spPr>
        <p:txBody>
          <a:bodyPr wrap="square">
            <a:spAutoFit/>
          </a:bodyPr>
          <a:lstStyle/>
          <a:p>
            <a:pPr algn="l"/>
            <a:r>
              <a:rPr lang="en-US" dirty="0" smtClean="0">
                <a:solidFill>
                  <a:srgbClr val="C00000"/>
                </a:solidFill>
              </a:rPr>
              <a:t>3.</a:t>
            </a:r>
            <a:endParaRPr lang="ar-SA" dirty="0">
              <a:solidFill>
                <a:srgbClr val="C00000"/>
              </a:solidFill>
            </a:endParaRPr>
          </a:p>
        </p:txBody>
      </p:sp>
      <p:sp>
        <p:nvSpPr>
          <p:cNvPr id="11" name="مستطيل 10"/>
          <p:cNvSpPr/>
          <p:nvPr/>
        </p:nvSpPr>
        <p:spPr>
          <a:xfrm>
            <a:off x="2928926" y="2285992"/>
            <a:ext cx="1070895" cy="369332"/>
          </a:xfrm>
          <a:prstGeom prst="rect">
            <a:avLst/>
          </a:prstGeom>
        </p:spPr>
        <p:txBody>
          <a:bodyPr wrap="square">
            <a:spAutoFit/>
          </a:bodyPr>
          <a:lstStyle/>
          <a:p>
            <a:r>
              <a:rPr lang="en-US" dirty="0" smtClean="0"/>
              <a:t>"Hum=" </a:t>
            </a:r>
            <a:endParaRPr lang="ar-SA" dirty="0"/>
          </a:p>
        </p:txBody>
      </p:sp>
      <p:sp>
        <p:nvSpPr>
          <p:cNvPr id="12" name="مستطيل 11"/>
          <p:cNvSpPr/>
          <p:nvPr/>
        </p:nvSpPr>
        <p:spPr>
          <a:xfrm>
            <a:off x="3929058" y="2285992"/>
            <a:ext cx="827679" cy="369332"/>
          </a:xfrm>
          <a:prstGeom prst="rect">
            <a:avLst/>
          </a:prstGeom>
        </p:spPr>
        <p:txBody>
          <a:bodyPr wrap="square">
            <a:spAutoFit/>
          </a:bodyPr>
          <a:lstStyle/>
          <a:p>
            <a:pPr algn="l"/>
            <a:r>
              <a:rPr lang="en-US" dirty="0" smtClean="0"/>
              <a:t>hum</a:t>
            </a:r>
            <a:endParaRPr lang="ar-SA" dirty="0"/>
          </a:p>
        </p:txBody>
      </p:sp>
      <p:sp>
        <p:nvSpPr>
          <p:cNvPr id="13" name="مستطيل 12"/>
          <p:cNvSpPr/>
          <p:nvPr/>
        </p:nvSpPr>
        <p:spPr>
          <a:xfrm>
            <a:off x="714348" y="3357562"/>
            <a:ext cx="1714512" cy="523220"/>
          </a:xfrm>
          <a:prstGeom prst="rect">
            <a:avLst/>
          </a:prstGeom>
        </p:spPr>
        <p:txBody>
          <a:bodyPr wrap="square">
            <a:spAutoFit/>
          </a:bodyPr>
          <a:lstStyle/>
          <a:p>
            <a:r>
              <a:rPr lang="en-US" sz="2800" b="1" dirty="0" smtClean="0">
                <a:solidFill>
                  <a:srgbClr val="C00000"/>
                </a:solidFill>
              </a:rPr>
              <a:t>Buttons</a:t>
            </a:r>
            <a:endParaRPr lang="ar-SA" sz="2800" b="1" dirty="0" smtClean="0">
              <a:solidFill>
                <a:srgbClr val="C00000"/>
              </a:solidFill>
            </a:endParaRPr>
          </a:p>
        </p:txBody>
      </p:sp>
      <p:sp>
        <p:nvSpPr>
          <p:cNvPr id="14" name="مستطيل 13"/>
          <p:cNvSpPr/>
          <p:nvPr/>
        </p:nvSpPr>
        <p:spPr>
          <a:xfrm>
            <a:off x="857224" y="1214422"/>
            <a:ext cx="1643074" cy="523220"/>
          </a:xfrm>
          <a:prstGeom prst="rect">
            <a:avLst/>
          </a:prstGeom>
        </p:spPr>
        <p:txBody>
          <a:bodyPr wrap="square">
            <a:spAutoFit/>
          </a:bodyPr>
          <a:lstStyle/>
          <a:p>
            <a:pPr algn="l"/>
            <a:r>
              <a:rPr lang="en-US" sz="2800" b="1" dirty="0" smtClean="0">
                <a:solidFill>
                  <a:srgbClr val="C00000"/>
                </a:solidFill>
              </a:rPr>
              <a:t>LCD</a:t>
            </a:r>
            <a:endParaRPr lang="ar-SA" sz="2800" b="1" dirty="0">
              <a:solidFill>
                <a:srgbClr val="C00000"/>
              </a:solidFill>
            </a:endParaRPr>
          </a:p>
        </p:txBody>
      </p:sp>
      <p:sp>
        <p:nvSpPr>
          <p:cNvPr id="15" name="مستطيل 14"/>
          <p:cNvSpPr/>
          <p:nvPr/>
        </p:nvSpPr>
        <p:spPr>
          <a:xfrm>
            <a:off x="5429256" y="2214554"/>
            <a:ext cx="726481" cy="369332"/>
          </a:xfrm>
          <a:prstGeom prst="rect">
            <a:avLst/>
          </a:prstGeom>
        </p:spPr>
        <p:txBody>
          <a:bodyPr wrap="none">
            <a:spAutoFit/>
          </a:bodyPr>
          <a:lstStyle/>
          <a:p>
            <a:r>
              <a:rPr lang="en-US" dirty="0" smtClean="0"/>
              <a:t>day..</a:t>
            </a:r>
            <a:endParaRPr lang="ar-SA" dirty="0"/>
          </a:p>
        </p:txBody>
      </p:sp>
      <p:sp>
        <p:nvSpPr>
          <p:cNvPr id="16" name="مستطيل 15"/>
          <p:cNvSpPr/>
          <p:nvPr/>
        </p:nvSpPr>
        <p:spPr>
          <a:xfrm>
            <a:off x="857224" y="2714620"/>
            <a:ext cx="2300838" cy="369332"/>
          </a:xfrm>
          <a:prstGeom prst="rect">
            <a:avLst/>
          </a:prstGeom>
        </p:spPr>
        <p:txBody>
          <a:bodyPr wrap="square">
            <a:spAutoFit/>
          </a:bodyPr>
          <a:lstStyle/>
          <a:p>
            <a:pPr algn="l"/>
            <a:r>
              <a:rPr lang="en-US" dirty="0" smtClean="0"/>
              <a:t>"wait </a:t>
            </a:r>
            <a:r>
              <a:rPr lang="en-US" dirty="0" err="1" smtClean="0"/>
              <a:t>sendin</a:t>
            </a:r>
            <a:r>
              <a:rPr lang="en-US" dirty="0" smtClean="0"/>
              <a:t> </a:t>
            </a:r>
            <a:r>
              <a:rPr lang="en-US" dirty="0" err="1" smtClean="0"/>
              <a:t>sms</a:t>
            </a:r>
            <a:r>
              <a:rPr lang="en-US" dirty="0" smtClean="0"/>
              <a:t>"</a:t>
            </a:r>
            <a:endParaRPr lang="ar-SA" dirty="0"/>
          </a:p>
        </p:txBody>
      </p:sp>
      <p:sp>
        <p:nvSpPr>
          <p:cNvPr id="17" name="مستطيل 16"/>
          <p:cNvSpPr/>
          <p:nvPr/>
        </p:nvSpPr>
        <p:spPr>
          <a:xfrm>
            <a:off x="1928794" y="2285992"/>
            <a:ext cx="974457" cy="369332"/>
          </a:xfrm>
          <a:prstGeom prst="rect">
            <a:avLst/>
          </a:prstGeom>
        </p:spPr>
        <p:txBody>
          <a:bodyPr wrap="square">
            <a:spAutoFit/>
          </a:bodyPr>
          <a:lstStyle/>
          <a:p>
            <a:pPr algn="l"/>
            <a:r>
              <a:rPr lang="en-US" dirty="0" smtClean="0"/>
              <a:t>temp</a:t>
            </a:r>
            <a:endParaRPr lang="ar-SA" dirty="0"/>
          </a:p>
        </p:txBody>
      </p:sp>
      <p:sp>
        <p:nvSpPr>
          <p:cNvPr id="18" name="مستطيل 17"/>
          <p:cNvSpPr/>
          <p:nvPr/>
        </p:nvSpPr>
        <p:spPr>
          <a:xfrm>
            <a:off x="285720" y="2714620"/>
            <a:ext cx="500066" cy="369332"/>
          </a:xfrm>
          <a:prstGeom prst="rect">
            <a:avLst/>
          </a:prstGeom>
        </p:spPr>
        <p:txBody>
          <a:bodyPr wrap="square">
            <a:spAutoFit/>
          </a:bodyPr>
          <a:lstStyle/>
          <a:p>
            <a:pPr algn="l"/>
            <a:r>
              <a:rPr lang="en-US" dirty="0" smtClean="0">
                <a:solidFill>
                  <a:srgbClr val="C00000"/>
                </a:solidFill>
              </a:rPr>
              <a:t>4.</a:t>
            </a:r>
            <a:endParaRPr lang="ar-SA" dirty="0">
              <a:solidFill>
                <a:srgbClr val="C00000"/>
              </a:solidFill>
            </a:endParaRPr>
          </a:p>
        </p:txBody>
      </p:sp>
      <p:graphicFrame>
        <p:nvGraphicFramePr>
          <p:cNvPr id="19" name="جدول 18"/>
          <p:cNvGraphicFramePr>
            <a:graphicFrameLocks noGrp="1"/>
          </p:cNvGraphicFramePr>
          <p:nvPr/>
        </p:nvGraphicFramePr>
        <p:xfrm>
          <a:off x="857224" y="4000504"/>
          <a:ext cx="5857916" cy="2038940"/>
        </p:xfrm>
        <a:graphic>
          <a:graphicData uri="http://schemas.openxmlformats.org/drawingml/2006/table">
            <a:tbl>
              <a:tblPr rtl="1" firstRow="1" bandRow="1">
                <a:tableStyleId>{5940675A-B579-460E-94D1-54222C63F5DA}</a:tableStyleId>
              </a:tblPr>
              <a:tblGrid>
                <a:gridCol w="1839678"/>
                <a:gridCol w="1965050"/>
                <a:gridCol w="2053188"/>
              </a:tblGrid>
              <a:tr h="500066">
                <a:tc>
                  <a:txBody>
                    <a:bodyPr/>
                    <a:lstStyle/>
                    <a:p>
                      <a:pPr algn="ctr" rtl="1"/>
                      <a:r>
                        <a:rPr lang="en-US" b="1" dirty="0" smtClean="0"/>
                        <a:t>Button3</a:t>
                      </a:r>
                      <a:endParaRPr lang="ar-SA" b="1" dirty="0"/>
                    </a:p>
                  </a:txBody>
                  <a:tcPr/>
                </a:tc>
                <a:tc>
                  <a:txBody>
                    <a:bodyPr/>
                    <a:lstStyle/>
                    <a:p>
                      <a:pPr algn="ctr" rtl="1"/>
                      <a:r>
                        <a:rPr lang="en-US" b="1" dirty="0" smtClean="0"/>
                        <a:t>Button2</a:t>
                      </a:r>
                      <a:endParaRPr lang="ar-SA" b="1" dirty="0"/>
                    </a:p>
                  </a:txBody>
                  <a:tcPr/>
                </a:tc>
                <a:tc>
                  <a:txBody>
                    <a:bodyPr/>
                    <a:lstStyle/>
                    <a:p>
                      <a:pPr algn="ctr" rtl="1"/>
                      <a:r>
                        <a:rPr lang="en-US" b="1" dirty="0" smtClean="0"/>
                        <a:t>Button1</a:t>
                      </a:r>
                      <a:endParaRPr lang="ar-SA" b="1" dirty="0"/>
                    </a:p>
                  </a:txBody>
                  <a:tcPr/>
                </a:tc>
              </a:tr>
              <a:tr h="214314">
                <a:tc>
                  <a:txBody>
                    <a:bodyPr/>
                    <a:lstStyle/>
                    <a:p>
                      <a:pPr algn="ctr" rtl="1"/>
                      <a:r>
                        <a:rPr lang="en-US" dirty="0" smtClean="0"/>
                        <a:t>inc</a:t>
                      </a:r>
                      <a:endParaRPr lang="ar-SA" dirty="0"/>
                    </a:p>
                  </a:txBody>
                  <a:tcPr/>
                </a:tc>
                <a:tc>
                  <a:txBody>
                    <a:bodyPr/>
                    <a:lstStyle/>
                    <a:p>
                      <a:pPr algn="ctr" rtl="1"/>
                      <a:r>
                        <a:rPr lang="en-US" dirty="0" err="1" smtClean="0"/>
                        <a:t>dec</a:t>
                      </a:r>
                      <a:endParaRPr lang="ar-SA" dirty="0"/>
                    </a:p>
                  </a:txBody>
                  <a:tcPr/>
                </a:tc>
                <a:tc>
                  <a:txBody>
                    <a:bodyPr/>
                    <a:lstStyle/>
                    <a:p>
                      <a:pPr algn="ctr" rtl="1"/>
                      <a:r>
                        <a:rPr lang="en-US" dirty="0" err="1" smtClean="0"/>
                        <a:t>Htemp</a:t>
                      </a:r>
                      <a:endParaRPr lang="en-US" dirty="0" smtClean="0"/>
                    </a:p>
                  </a:txBody>
                  <a:tcPr/>
                </a:tc>
              </a:tr>
              <a:tr h="294679">
                <a:tc>
                  <a:txBody>
                    <a:bodyPr/>
                    <a:lstStyle/>
                    <a:p>
                      <a:pPr algn="ctr" rtl="1"/>
                      <a:r>
                        <a:rPr lang="en-US" dirty="0" smtClean="0"/>
                        <a:t>inc</a:t>
                      </a:r>
                      <a:endParaRPr lang="ar-SA" dirty="0"/>
                    </a:p>
                  </a:txBody>
                  <a:tcPr/>
                </a:tc>
                <a:tc>
                  <a:txBody>
                    <a:bodyPr/>
                    <a:lstStyle/>
                    <a:p>
                      <a:pPr algn="ctr" rtl="1"/>
                      <a:r>
                        <a:rPr lang="en-US" dirty="0" err="1" smtClean="0"/>
                        <a:t>dec</a:t>
                      </a:r>
                      <a:endParaRPr lang="ar-SA" dirty="0"/>
                    </a:p>
                  </a:txBody>
                  <a:tcPr/>
                </a:tc>
                <a:tc>
                  <a:txBody>
                    <a:bodyPr/>
                    <a:lstStyle/>
                    <a:p>
                      <a:pPr algn="ctr" rtl="1"/>
                      <a:r>
                        <a:rPr lang="en-US" dirty="0" err="1" smtClean="0"/>
                        <a:t>Ltemp</a:t>
                      </a:r>
                      <a:endParaRPr lang="ar-SA" dirty="0"/>
                    </a:p>
                  </a:txBody>
                  <a:tcPr/>
                </a:tc>
              </a:tr>
              <a:tr h="411488">
                <a:tc>
                  <a:txBody>
                    <a:bodyPr/>
                    <a:lstStyle/>
                    <a:p>
                      <a:pPr algn="ctr" rtl="1"/>
                      <a:r>
                        <a:rPr lang="en-US" dirty="0" smtClean="0"/>
                        <a:t>inc</a:t>
                      </a:r>
                      <a:endParaRPr lang="ar-SA" dirty="0"/>
                    </a:p>
                  </a:txBody>
                  <a:tcPr/>
                </a:tc>
                <a:tc>
                  <a:txBody>
                    <a:bodyPr/>
                    <a:lstStyle/>
                    <a:p>
                      <a:pPr algn="ctr" rtl="1"/>
                      <a:r>
                        <a:rPr lang="en-US" dirty="0" err="1" smtClean="0"/>
                        <a:t>dec</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err="1" smtClean="0"/>
                        <a:t>Hhum</a:t>
                      </a:r>
                      <a:endParaRPr lang="en-US" dirty="0" smtClean="0"/>
                    </a:p>
                  </a:txBody>
                  <a:tcPr/>
                </a:tc>
              </a:tr>
              <a:tr h="395866">
                <a:tc>
                  <a:txBody>
                    <a:bodyPr/>
                    <a:lstStyle/>
                    <a:p>
                      <a:pPr algn="ctr" rtl="1"/>
                      <a:r>
                        <a:rPr lang="en-US" dirty="0" smtClean="0"/>
                        <a:t>inc</a:t>
                      </a:r>
                      <a:endParaRPr lang="ar-SA" dirty="0"/>
                    </a:p>
                  </a:txBody>
                  <a:tcPr/>
                </a:tc>
                <a:tc>
                  <a:txBody>
                    <a:bodyPr/>
                    <a:lstStyle/>
                    <a:p>
                      <a:pPr algn="ctr" rtl="1"/>
                      <a:r>
                        <a:rPr lang="en-US" dirty="0" err="1" smtClean="0"/>
                        <a:t>dec</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err="1" smtClean="0"/>
                        <a:t>Lhum</a:t>
                      </a:r>
                      <a:endParaRPr lang="en-US" dirty="0" smtClean="0"/>
                    </a:p>
                  </a:txBody>
                  <a:tcPr/>
                </a:tc>
              </a:tr>
            </a:tbl>
          </a:graphicData>
        </a:graphic>
      </p:graphicFrame>
      <p:sp>
        <p:nvSpPr>
          <p:cNvPr id="20" name="مستطيل 19"/>
          <p:cNvSpPr/>
          <p:nvPr/>
        </p:nvSpPr>
        <p:spPr>
          <a:xfrm>
            <a:off x="285720" y="1714488"/>
            <a:ext cx="428629" cy="369332"/>
          </a:xfrm>
          <a:prstGeom prst="rect">
            <a:avLst/>
          </a:prstGeom>
        </p:spPr>
        <p:txBody>
          <a:bodyPr wrap="square">
            <a:spAutoFit/>
          </a:bodyPr>
          <a:lstStyle/>
          <a:p>
            <a:pPr algn="l"/>
            <a:r>
              <a:rPr lang="en-US" dirty="0" smtClean="0">
                <a:solidFill>
                  <a:srgbClr val="C00000"/>
                </a:solidFill>
              </a:rPr>
              <a:t>1.</a:t>
            </a:r>
            <a:endParaRPr lang="ar-SA"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1142976" y="714356"/>
            <a:ext cx="7429552" cy="1214446"/>
          </a:xfrm>
        </p:spPr>
        <p:txBody>
          <a:bodyPr>
            <a:prstTxWarp prst="textDeflateBottom">
              <a:avLst/>
            </a:prstTxWarp>
            <a:normAutofit/>
          </a:bodyPr>
          <a:lstStyle/>
          <a:p>
            <a:pPr algn="l"/>
            <a:r>
              <a:rPr lang="en-US" sz="6600" spc="100" dirty="0" smtClean="0">
                <a:ln w="18000">
                  <a:solidFill>
                    <a:schemeClr val="accent1">
                      <a:satMod val="200000"/>
                      <a:tint val="72000"/>
                    </a:schemeClr>
                  </a:solidFill>
                  <a:prstDash val="solid"/>
                </a:ln>
                <a:solidFill>
                  <a:schemeClr val="accent1">
                    <a:lumMod val="75000"/>
                  </a:schemeClr>
                </a:solidFill>
                <a:effectLst>
                  <a:outerShdw blurRad="60007" dist="200025" dir="15000000" sy="30000" kx="-1800000" algn="bl" rotWithShape="0">
                    <a:prstClr val="black">
                      <a:alpha val="32000"/>
                    </a:prstClr>
                  </a:outerShdw>
                </a:effectLst>
                <a:latin typeface="Consolas" pitchFamily="49" charset="0"/>
                <a:cs typeface="Consolas" pitchFamily="49" charset="0"/>
              </a:rPr>
              <a:t>Comments</a:t>
            </a:r>
            <a:r>
              <a:rPr lang="en-US" spc="100" dirty="0" smtClean="0">
                <a:ln w="18000">
                  <a:solidFill>
                    <a:schemeClr val="accent1">
                      <a:satMod val="200000"/>
                      <a:tint val="72000"/>
                    </a:schemeClr>
                  </a:solidFill>
                  <a:prstDash val="solid"/>
                </a:ln>
                <a:solidFill>
                  <a:schemeClr val="accent1">
                    <a:lumMod val="75000"/>
                  </a:schemeClr>
                </a:solidFill>
                <a:effectLst>
                  <a:outerShdw blurRad="75057" dist="38100" dir="5400000" sy="-20000" rotWithShape="0">
                    <a:prstClr val="black">
                      <a:alpha val="25000"/>
                    </a:prstClr>
                  </a:outerShdw>
                </a:effectLst>
                <a:latin typeface="Consolas" pitchFamily="49" charset="0"/>
                <a:cs typeface="Consolas" pitchFamily="49" charset="0"/>
              </a:rPr>
              <a:t>?</a:t>
            </a:r>
            <a:endParaRPr lang="ar-SA" spc="100" dirty="0">
              <a:ln w="18000">
                <a:solidFill>
                  <a:schemeClr val="accent1">
                    <a:satMod val="200000"/>
                    <a:tint val="72000"/>
                  </a:schemeClr>
                </a:solidFill>
                <a:prstDash val="solid"/>
              </a:ln>
              <a:solidFill>
                <a:schemeClr val="accent1">
                  <a:lumMod val="75000"/>
                </a:schemeClr>
              </a:solidFill>
              <a:effectLst>
                <a:outerShdw blurRad="75057" dist="38100" dir="5400000" sy="-20000" rotWithShape="0">
                  <a:prstClr val="black">
                    <a:alpha val="25000"/>
                  </a:prstClr>
                </a:outerShdw>
              </a:effectLst>
              <a:latin typeface="Consolas" pitchFamily="49" charset="0"/>
            </a:endParaRPr>
          </a:p>
        </p:txBody>
      </p:sp>
      <p:pic>
        <p:nvPicPr>
          <p:cNvPr id="9" name="Picture 4"/>
          <p:cNvPicPr>
            <a:picLocks noChangeAspect="1" noChangeArrowheads="1"/>
          </p:cNvPicPr>
          <p:nvPr/>
        </p:nvPicPr>
        <p:blipFill>
          <a:blip r:embed="rId2"/>
          <a:srcRect l="55670"/>
          <a:stretch>
            <a:fillRect/>
          </a:stretch>
        </p:blipFill>
        <p:spPr bwMode="auto">
          <a:xfrm>
            <a:off x="2786050" y="1643050"/>
            <a:ext cx="3857652" cy="307183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عنصر نائب للمحتوى 15"/>
          <p:cNvSpPr>
            <a:spLocks noGrp="1"/>
          </p:cNvSpPr>
          <p:nvPr>
            <p:ph idx="1"/>
          </p:nvPr>
        </p:nvSpPr>
        <p:spPr/>
        <p:txBody>
          <a:bodyPr>
            <a:normAutofit fontScale="70000" lnSpcReduction="20000"/>
          </a:bodyPr>
          <a:lstStyle/>
          <a:p>
            <a:pPr algn="l" rtl="0">
              <a:buFont typeface="Wingdings" pitchFamily="2" charset="2"/>
              <a:buChar char="v"/>
            </a:pPr>
            <a:endParaRPr lang="en-US" dirty="0" smtClean="0"/>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Greenhouse Materials Hardware</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 Greenhouse Materials Software </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Building a Greenhouse based on </a:t>
            </a:r>
            <a:r>
              <a:rPr lang="en-US" b="1" dirty="0" err="1" smtClean="0">
                <a:latin typeface="Tahoma" pitchFamily="34" charset="0"/>
                <a:ea typeface="Tahoma" pitchFamily="34" charset="0"/>
                <a:cs typeface="Tahoma" pitchFamily="34" charset="0"/>
              </a:rPr>
              <a:t>Arduino</a:t>
            </a:r>
            <a:r>
              <a:rPr lang="en-US" b="1" dirty="0" smtClean="0">
                <a:latin typeface="Tahoma" pitchFamily="34" charset="0"/>
                <a:ea typeface="Tahoma" pitchFamily="34" charset="0"/>
                <a:cs typeface="Tahoma" pitchFamily="34" charset="0"/>
              </a:rPr>
              <a:t> Software? </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Advantages</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Disadvantages</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Scope to further work</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Conclusion</a:t>
            </a:r>
          </a:p>
          <a:p>
            <a:pPr algn="l" rtl="0">
              <a:lnSpc>
                <a:spcPct val="170000"/>
              </a:lnSpc>
              <a:buFont typeface="Wingdings" pitchFamily="2" charset="2"/>
              <a:buChar char="v"/>
            </a:pPr>
            <a:r>
              <a:rPr lang="en-US" b="1" dirty="0" smtClean="0">
                <a:latin typeface="Tahoma" pitchFamily="34" charset="0"/>
                <a:ea typeface="Tahoma" pitchFamily="34" charset="0"/>
                <a:cs typeface="Tahoma" pitchFamily="34" charset="0"/>
              </a:rPr>
              <a:t>Our model</a:t>
            </a:r>
            <a:endParaRPr lang="ar-SA" b="1" dirty="0">
              <a:latin typeface="Tahoma" pitchFamily="34" charset="0"/>
              <a:ea typeface="Tahoma" pitchFamily="34" charset="0"/>
              <a:cs typeface="Tahoma" pitchFamily="34" charset="0"/>
            </a:endParaRPr>
          </a:p>
        </p:txBody>
      </p:sp>
      <p:sp>
        <p:nvSpPr>
          <p:cNvPr id="2" name="عنوان 1"/>
          <p:cNvSpPr>
            <a:spLocks noGrp="1"/>
          </p:cNvSpPr>
          <p:nvPr>
            <p:ph type="title"/>
          </p:nvPr>
        </p:nvSpPr>
        <p:spPr/>
        <p:txBody>
          <a:bodyPr>
            <a:normAutofit/>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Contents</a:t>
            </a:r>
            <a:endParaRPr lang="ar-SA"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endParaRPr>
          </a:p>
        </p:txBody>
      </p:sp>
      <p:pic>
        <p:nvPicPr>
          <p:cNvPr id="5"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6" name="مستطيل 5"/>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2</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1714488"/>
            <a:ext cx="7729534" cy="4786346"/>
          </a:xfrm>
        </p:spPr>
        <p:txBody>
          <a:bodyPr>
            <a:normAutofit fontScale="77500" lnSpcReduction="20000"/>
          </a:bodyPr>
          <a:lstStyle/>
          <a:p>
            <a:pPr algn="l" rtl="0">
              <a:buFont typeface="Wingdings" pitchFamily="2" charset="2"/>
              <a:buChar char="§"/>
            </a:pPr>
            <a:r>
              <a:rPr lang="en-US" dirty="0" err="1" smtClean="0">
                <a:latin typeface="Tahoma" pitchFamily="34" charset="0"/>
                <a:ea typeface="Tahoma" pitchFamily="34" charset="0"/>
                <a:cs typeface="Tahoma" pitchFamily="34" charset="0"/>
              </a:rPr>
              <a:t>Arduino</a:t>
            </a:r>
            <a:r>
              <a:rPr lang="en-US" dirty="0" smtClean="0">
                <a:latin typeface="Tahoma" pitchFamily="34" charset="0"/>
                <a:ea typeface="Tahoma" pitchFamily="34" charset="0"/>
                <a:cs typeface="Tahoma" pitchFamily="34" charset="0"/>
              </a:rPr>
              <a:t> Board(AT-Mega)</a:t>
            </a:r>
          </a:p>
          <a:p>
            <a:pPr algn="l" rtl="0">
              <a:buFont typeface="Wingdings" pitchFamily="2" charset="2"/>
              <a:buChar char="§"/>
            </a:pPr>
            <a:r>
              <a:rPr lang="en-US" dirty="0" smtClean="0">
                <a:latin typeface="Tahoma" pitchFamily="34" charset="0"/>
                <a:ea typeface="Tahoma" pitchFamily="34" charset="0"/>
                <a:cs typeface="Tahoma" pitchFamily="34" charset="0"/>
              </a:rPr>
              <a:t>GSM modem(SM5100B GSM Cellular Shield) </a:t>
            </a:r>
          </a:p>
          <a:p>
            <a:pPr algn="l" rtl="0">
              <a:buFont typeface="Wingdings" pitchFamily="2" charset="2"/>
              <a:buChar char="§"/>
            </a:pPr>
            <a:r>
              <a:rPr lang="en-US" dirty="0" smtClean="0">
                <a:latin typeface="Tahoma" pitchFamily="34" charset="0"/>
                <a:ea typeface="Tahoma" pitchFamily="34" charset="0"/>
                <a:cs typeface="Tahoma" pitchFamily="34" charset="0"/>
              </a:rPr>
              <a:t>Sensors: - </a:t>
            </a:r>
            <a:r>
              <a:rPr lang="en-US" dirty="0" err="1" smtClean="0">
                <a:latin typeface="Tahoma" pitchFamily="34" charset="0"/>
                <a:ea typeface="Tahoma" pitchFamily="34" charset="0"/>
                <a:cs typeface="Tahoma" pitchFamily="34" charset="0"/>
              </a:rPr>
              <a:t>Humidity&amp;Temperature</a:t>
            </a:r>
            <a:r>
              <a:rPr lang="en-US" dirty="0" smtClean="0">
                <a:latin typeface="Tahoma" pitchFamily="34" charset="0"/>
                <a:ea typeface="Tahoma" pitchFamily="34" charset="0"/>
                <a:cs typeface="Tahoma" pitchFamily="34" charset="0"/>
              </a:rPr>
              <a:t> - LDR- Soil Moisture</a:t>
            </a:r>
          </a:p>
          <a:p>
            <a:pPr algn="l" rtl="0">
              <a:buFont typeface="Wingdings" pitchFamily="2" charset="2"/>
              <a:buChar char="§"/>
            </a:pPr>
            <a:r>
              <a:rPr lang="en-US" dirty="0" smtClean="0">
                <a:latin typeface="Tahoma" pitchFamily="34" charset="0"/>
                <a:ea typeface="Tahoma" pitchFamily="34" charset="0"/>
                <a:cs typeface="Tahoma" pitchFamily="34" charset="0"/>
              </a:rPr>
              <a:t>Housing (based on </a:t>
            </a:r>
            <a:r>
              <a:rPr lang="en-US" dirty="0" err="1" smtClean="0">
                <a:latin typeface="Tahoma" pitchFamily="34" charset="0"/>
                <a:ea typeface="Tahoma" pitchFamily="34" charset="0"/>
                <a:cs typeface="Tahoma" pitchFamily="34" charset="0"/>
              </a:rPr>
              <a:t>CubeSat</a:t>
            </a:r>
            <a:r>
              <a:rPr lang="en-US" dirty="0" smtClean="0">
                <a:latin typeface="Tahoma" pitchFamily="34" charset="0"/>
                <a:ea typeface="Tahoma" pitchFamily="34" charset="0"/>
                <a:cs typeface="Tahoma" pitchFamily="34" charset="0"/>
              </a:rPr>
              <a:t> </a:t>
            </a:r>
            <a:r>
              <a:rPr lang="en-US" dirty="0" err="1" smtClean="0">
                <a:latin typeface="Tahoma" pitchFamily="34" charset="0"/>
                <a:ea typeface="Tahoma" pitchFamily="34" charset="0"/>
                <a:cs typeface="Tahoma" pitchFamily="34" charset="0"/>
              </a:rPr>
              <a:t>desing</a:t>
            </a:r>
            <a:r>
              <a:rPr lang="en-US" dirty="0" smtClean="0">
                <a:latin typeface="Tahoma" pitchFamily="34" charset="0"/>
                <a:ea typeface="Tahoma" pitchFamily="34" charset="0"/>
                <a:cs typeface="Tahoma" pitchFamily="34" charset="0"/>
              </a:rPr>
              <a:t>) -Screws –fiber glass</a:t>
            </a:r>
          </a:p>
          <a:p>
            <a:pPr algn="l" rtl="0">
              <a:buFont typeface="Wingdings" pitchFamily="2" charset="2"/>
              <a:buChar char="§"/>
            </a:pPr>
            <a:r>
              <a:rPr lang="en-US" dirty="0" smtClean="0">
                <a:latin typeface="Tahoma" pitchFamily="34" charset="0"/>
                <a:ea typeface="Tahoma" pitchFamily="34" charset="0"/>
                <a:cs typeface="Tahoma" pitchFamily="34" charset="0"/>
              </a:rPr>
              <a:t>Plants -Soil</a:t>
            </a:r>
          </a:p>
          <a:p>
            <a:pPr algn="l" rtl="0">
              <a:buFont typeface="Wingdings" pitchFamily="2" charset="2"/>
              <a:buChar char="§"/>
            </a:pPr>
            <a:r>
              <a:rPr lang="en-US" dirty="0" smtClean="0">
                <a:latin typeface="Tahoma" pitchFamily="34" charset="0"/>
                <a:ea typeface="Tahoma" pitchFamily="34" charset="0"/>
                <a:cs typeface="Tahoma" pitchFamily="34" charset="0"/>
              </a:rPr>
              <a:t>Water Injection: tank - valves - water hose - minerals </a:t>
            </a:r>
          </a:p>
          <a:p>
            <a:pPr algn="l" rtl="0">
              <a:buFont typeface="Wingdings" pitchFamily="2" charset="2"/>
              <a:buChar char="§"/>
            </a:pPr>
            <a:r>
              <a:rPr lang="en-US" dirty="0" smtClean="0">
                <a:latin typeface="Tahoma" pitchFamily="34" charset="0"/>
                <a:ea typeface="Tahoma" pitchFamily="34" charset="0"/>
                <a:cs typeface="Tahoma" pitchFamily="34" charset="0"/>
              </a:rPr>
              <a:t>Power Supply -ADC</a:t>
            </a:r>
          </a:p>
          <a:p>
            <a:pPr algn="l" rtl="0">
              <a:buFont typeface="Wingdings" pitchFamily="2" charset="2"/>
              <a:buChar char="§"/>
            </a:pPr>
            <a:r>
              <a:rPr lang="en-US" dirty="0" smtClean="0">
                <a:latin typeface="Tahoma" pitchFamily="34" charset="0"/>
                <a:ea typeface="Tahoma" pitchFamily="34" charset="0"/>
                <a:cs typeface="Tahoma" pitchFamily="34" charset="0"/>
              </a:rPr>
              <a:t>Cables </a:t>
            </a:r>
          </a:p>
          <a:p>
            <a:pPr algn="l" rtl="0">
              <a:buFont typeface="Wingdings" pitchFamily="2" charset="2"/>
              <a:buChar char="§"/>
            </a:pPr>
            <a:r>
              <a:rPr lang="en-US" dirty="0" smtClean="0">
                <a:latin typeface="Tahoma" pitchFamily="34" charset="0"/>
                <a:ea typeface="Tahoma" pitchFamily="34" charset="0"/>
                <a:cs typeface="Tahoma" pitchFamily="34" charset="0"/>
              </a:rPr>
              <a:t>Computer</a:t>
            </a:r>
          </a:p>
          <a:p>
            <a:pPr algn="l" rtl="0">
              <a:buFont typeface="Wingdings" pitchFamily="2" charset="2"/>
              <a:buChar char="§"/>
            </a:pPr>
            <a:r>
              <a:rPr lang="en-US" dirty="0" smtClean="0">
                <a:latin typeface="Tahoma" pitchFamily="34" charset="0"/>
                <a:ea typeface="Tahoma" pitchFamily="34" charset="0"/>
                <a:cs typeface="Tahoma" pitchFamily="34" charset="0"/>
              </a:rPr>
              <a:t>Liquid Crystal Display (16*2 LCD)</a:t>
            </a:r>
          </a:p>
          <a:p>
            <a:pPr algn="l" rtl="0">
              <a:buFont typeface="Wingdings" pitchFamily="2" charset="2"/>
              <a:buChar char="§"/>
            </a:pPr>
            <a:r>
              <a:rPr lang="en-US" dirty="0" smtClean="0">
                <a:latin typeface="Tahoma" pitchFamily="34" charset="0"/>
                <a:ea typeface="Tahoma" pitchFamily="34" charset="0"/>
                <a:cs typeface="Tahoma" pitchFamily="34" charset="0"/>
              </a:rPr>
              <a:t>Actuators – Relays(6)     </a:t>
            </a:r>
          </a:p>
          <a:p>
            <a:pPr algn="l" rtl="0">
              <a:buFont typeface="Wingdings" pitchFamily="2" charset="2"/>
              <a:buChar char="§"/>
            </a:pPr>
            <a:r>
              <a:rPr lang="en-US" dirty="0" smtClean="0">
                <a:latin typeface="Tahoma" pitchFamily="34" charset="0"/>
                <a:ea typeface="Tahoma" pitchFamily="34" charset="0"/>
                <a:cs typeface="Tahoma" pitchFamily="34" charset="0"/>
              </a:rPr>
              <a:t>Water pump -Motor </a:t>
            </a:r>
          </a:p>
          <a:p>
            <a:pPr algn="l" rtl="0">
              <a:buFont typeface="Wingdings" pitchFamily="2" charset="2"/>
              <a:buChar char="§"/>
            </a:pPr>
            <a:r>
              <a:rPr lang="en-US" dirty="0" smtClean="0">
                <a:latin typeface="Tahoma" pitchFamily="34" charset="0"/>
                <a:ea typeface="Tahoma" pitchFamily="34" charset="0"/>
                <a:cs typeface="Tahoma" pitchFamily="34" charset="0"/>
              </a:rPr>
              <a:t> Cooler (fan) </a:t>
            </a:r>
          </a:p>
          <a:p>
            <a:pPr algn="l" rtl="0">
              <a:buFont typeface="Wingdings" pitchFamily="2" charset="2"/>
              <a:buChar char="§"/>
            </a:pPr>
            <a:r>
              <a:rPr lang="en-US" dirty="0" smtClean="0">
                <a:latin typeface="Tahoma" pitchFamily="34" charset="0"/>
                <a:ea typeface="Tahoma" pitchFamily="34" charset="0"/>
                <a:cs typeface="Tahoma" pitchFamily="34" charset="0"/>
              </a:rPr>
              <a:t> Artificial Lights (lamp)</a:t>
            </a:r>
            <a:endParaRPr lang="ar-SA" dirty="0" smtClean="0">
              <a:latin typeface="Tahoma" pitchFamily="34" charset="0"/>
              <a:ea typeface="Tahoma" pitchFamily="34" charset="0"/>
              <a:cs typeface="Tahoma" pitchFamily="34" charset="0"/>
            </a:endParaRPr>
          </a:p>
        </p:txBody>
      </p:sp>
      <p:sp>
        <p:nvSpPr>
          <p:cNvPr id="2" name="عنوان 1"/>
          <p:cNvSpPr>
            <a:spLocks noGrp="1"/>
          </p:cNvSpPr>
          <p:nvPr>
            <p:ph type="title"/>
          </p:nvPr>
        </p:nvSpPr>
        <p:spPr/>
        <p:txBody>
          <a:bodyPr>
            <a:normAutofit/>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Greenhouse Materials (Hardware)</a:t>
            </a:r>
            <a:endParaRPr lang="ar-SA" dirty="0"/>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3</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1785926"/>
            <a:ext cx="7498080" cy="4462474"/>
          </a:xfrm>
        </p:spPr>
        <p:txBody>
          <a:bodyPr/>
          <a:lstStyle/>
          <a:p>
            <a:pPr marL="596646" indent="-514350" algn="l" rtl="0">
              <a:buFont typeface="Wingdings" pitchFamily="2" charset="2"/>
              <a:buChar char="§"/>
            </a:pPr>
            <a:r>
              <a:rPr lang="en-US" sz="2000" dirty="0" err="1" smtClean="0">
                <a:latin typeface="Tahoma" pitchFamily="34" charset="0"/>
                <a:ea typeface="Tahoma" pitchFamily="34" charset="0"/>
                <a:cs typeface="Tahoma" pitchFamily="34" charset="0"/>
              </a:rPr>
              <a:t>Arduino</a:t>
            </a:r>
            <a:r>
              <a:rPr lang="en-US" sz="2000" dirty="0" smtClean="0">
                <a:latin typeface="Tahoma" pitchFamily="34" charset="0"/>
                <a:ea typeface="Tahoma" pitchFamily="34" charset="0"/>
                <a:cs typeface="Tahoma" pitchFamily="34" charset="0"/>
              </a:rPr>
              <a:t> Software –Codes</a:t>
            </a:r>
          </a:p>
          <a:p>
            <a:pPr marL="596646" indent="-514350" algn="l" rtl="0">
              <a:buFont typeface="Wingdings" pitchFamily="2" charset="2"/>
              <a:buChar char="§"/>
            </a:pPr>
            <a:r>
              <a:rPr lang="en-US" sz="2000" dirty="0" smtClean="0">
                <a:latin typeface="Tahoma" pitchFamily="34" charset="0"/>
                <a:ea typeface="Tahoma" pitchFamily="34" charset="0"/>
                <a:cs typeface="Tahoma" pitchFamily="34" charset="0"/>
              </a:rPr>
              <a:t>Software Libraries: - for the sensors </a:t>
            </a:r>
          </a:p>
          <a:p>
            <a:pPr marL="596646" indent="-514350" algn="l" rtl="0">
              <a:buFont typeface="Wingdings" pitchFamily="2" charset="2"/>
              <a:buChar char="§"/>
            </a:pPr>
            <a:r>
              <a:rPr lang="en-US" sz="2000" dirty="0" smtClean="0">
                <a:latin typeface="Tahoma" pitchFamily="34" charset="0"/>
                <a:ea typeface="Tahoma" pitchFamily="34" charset="0"/>
                <a:cs typeface="Tahoma" pitchFamily="34" charset="0"/>
              </a:rPr>
              <a:t>Internet (research) :- Temperature&amp; Humidity Sensor-Relays functions-Datasheets for sensors </a:t>
            </a:r>
          </a:p>
          <a:p>
            <a:pPr marL="596646" indent="-514350" algn="l" rtl="0">
              <a:buNone/>
            </a:pPr>
            <a:r>
              <a:rPr lang="en-US" dirty="0" smtClean="0"/>
              <a:t> </a:t>
            </a:r>
          </a:p>
          <a:p>
            <a:pPr>
              <a:buNone/>
            </a:pPr>
            <a:endParaRPr lang="en-US" dirty="0" smtClean="0"/>
          </a:p>
        </p:txBody>
      </p:sp>
      <p:sp>
        <p:nvSpPr>
          <p:cNvPr id="2" name="عنوان 1"/>
          <p:cNvSpPr>
            <a:spLocks noGrp="1"/>
          </p:cNvSpPr>
          <p:nvPr>
            <p:ph type="title"/>
          </p:nvPr>
        </p:nvSpPr>
        <p:spPr>
          <a:xfrm>
            <a:off x="1435608" y="274638"/>
            <a:ext cx="7351234" cy="1143000"/>
          </a:xfrm>
        </p:spPr>
        <p:txBody>
          <a:bodyPr>
            <a:normAutofit fontScale="90000"/>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Greenhouse Materials (Software)</a:t>
            </a:r>
            <a:endParaRPr lang="ar-SA" dirty="0"/>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4</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1500174"/>
            <a:ext cx="7643866" cy="5195910"/>
          </a:xfrm>
          <a:ln>
            <a:solidFill>
              <a:schemeClr val="bg1"/>
            </a:solidFill>
          </a:ln>
        </p:spPr>
        <p:txBody>
          <a:bodyPr>
            <a:normAutofit/>
          </a:bodyPr>
          <a:lstStyle/>
          <a:p>
            <a:pPr algn="l" rtl="0">
              <a:buFont typeface="Wingdings" pitchFamily="2" charset="2"/>
              <a:buChar char="q"/>
            </a:pPr>
            <a:endParaRPr lang="en-US" sz="2200" dirty="0" smtClean="0">
              <a:latin typeface="Tahoma" pitchFamily="34" charset="0"/>
              <a:ea typeface="Tahoma" pitchFamily="34" charset="0"/>
              <a:cs typeface="Tahoma" pitchFamily="34" charset="0"/>
            </a:endParaRPr>
          </a:p>
          <a:p>
            <a:pPr algn="l" rtl="0">
              <a:buFont typeface="Wingdings" pitchFamily="2" charset="2"/>
              <a:buChar char="q"/>
            </a:pPr>
            <a:r>
              <a:rPr lang="en-US" sz="2200" dirty="0" smtClean="0">
                <a:latin typeface="Tahoma" pitchFamily="34" charset="0"/>
                <a:ea typeface="Tahoma" pitchFamily="34" charset="0"/>
                <a:cs typeface="Tahoma" pitchFamily="34" charset="0"/>
              </a:rPr>
              <a:t>Greenhouses are controlled-area-environment to grow plants.</a:t>
            </a:r>
          </a:p>
          <a:p>
            <a:pPr algn="l" rtl="0">
              <a:buFont typeface="Wingdings" pitchFamily="2" charset="2"/>
              <a:buChar char="q"/>
            </a:pPr>
            <a:r>
              <a:rPr lang="en-US" sz="2200" dirty="0" smtClean="0">
                <a:latin typeface="Tahoma" pitchFamily="34" charset="0"/>
                <a:ea typeface="Tahoma" pitchFamily="34" charset="0"/>
                <a:cs typeface="Tahoma" pitchFamily="34" charset="0"/>
              </a:rPr>
              <a:t>  In order to control the climate factors and environment autonomously, it is required a computer/software equipment. </a:t>
            </a:r>
          </a:p>
          <a:p>
            <a:pPr algn="l" rtl="0">
              <a:buFont typeface="Wingdings" pitchFamily="2" charset="2"/>
              <a:buChar char="q"/>
            </a:pPr>
            <a:r>
              <a:rPr lang="en-US" sz="2200" dirty="0" smtClean="0">
                <a:latin typeface="Tahoma" pitchFamily="34" charset="0"/>
                <a:ea typeface="Tahoma" pitchFamily="34" charset="0"/>
                <a:cs typeface="Tahoma" pitchFamily="34" charset="0"/>
              </a:rPr>
              <a:t>The </a:t>
            </a:r>
            <a:r>
              <a:rPr lang="en-US" sz="2200" dirty="0" err="1" smtClean="0">
                <a:latin typeface="Tahoma" pitchFamily="34" charset="0"/>
                <a:ea typeface="Tahoma" pitchFamily="34" charset="0"/>
                <a:cs typeface="Tahoma" pitchFamily="34" charset="0"/>
              </a:rPr>
              <a:t>arduino</a:t>
            </a:r>
            <a:r>
              <a:rPr lang="en-US" sz="2200" dirty="0" smtClean="0">
                <a:latin typeface="Tahoma" pitchFamily="34" charset="0"/>
                <a:ea typeface="Tahoma" pitchFamily="34" charset="0"/>
                <a:cs typeface="Tahoma" pitchFamily="34" charset="0"/>
              </a:rPr>
              <a:t> is the heart of the </a:t>
            </a:r>
            <a:r>
              <a:rPr lang="en-US" sz="2200" dirty="0" err="1" smtClean="0">
                <a:latin typeface="Tahoma" pitchFamily="34" charset="0"/>
                <a:ea typeface="Tahoma" pitchFamily="34" charset="0"/>
                <a:cs typeface="Tahoma" pitchFamily="34" charset="0"/>
              </a:rPr>
              <a:t>system.It</a:t>
            </a:r>
            <a:r>
              <a:rPr lang="en-US" sz="2200" dirty="0" smtClean="0">
                <a:latin typeface="Tahoma" pitchFamily="34" charset="0"/>
                <a:ea typeface="Tahoma" pitchFamily="34" charset="0"/>
                <a:cs typeface="Tahoma" pitchFamily="34" charset="0"/>
              </a:rPr>
              <a:t> constantly monitor the analogue or digitalized parameters of the various sensors, verifies them and checks if any corrective action is to be taken for the condition at that instant of time. </a:t>
            </a:r>
          </a:p>
          <a:p>
            <a:pPr algn="l" rtl="0">
              <a:buFont typeface="Wingdings" pitchFamily="2" charset="2"/>
              <a:buChar char="q"/>
            </a:pPr>
            <a:endParaRPr lang="en-US" dirty="0" smtClean="0"/>
          </a:p>
        </p:txBody>
      </p:sp>
      <p:sp>
        <p:nvSpPr>
          <p:cNvPr id="2" name="عنوان 1"/>
          <p:cNvSpPr>
            <a:spLocks noGrp="1"/>
          </p:cNvSpPr>
          <p:nvPr>
            <p:ph type="title"/>
          </p:nvPr>
        </p:nvSpPr>
        <p:spPr/>
        <p:txBody>
          <a:bodyPr>
            <a:normAutofit fontScale="90000"/>
          </a:bodyPr>
          <a:lstStyle/>
          <a:p>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Building a Greenhouse based on </a:t>
            </a:r>
            <a:r>
              <a:rPr lang="en-US" b="1" dirty="0" err="1"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Arduino</a:t>
            </a:r>
            <a:r>
              <a:rPr lang="en-US" b="1" dirty="0" smtClean="0">
                <a:ln w="11430"/>
                <a:solidFill>
                  <a:schemeClr val="accent1">
                    <a:lumMod val="60000"/>
                    <a:lumOff val="40000"/>
                  </a:schemeClr>
                </a:solidFill>
                <a:effectLst>
                  <a:innerShdw blurRad="63500" dist="50800" dir="13500000">
                    <a:prstClr val="black">
                      <a:alpha val="50000"/>
                    </a:prstClr>
                  </a:innerShdw>
                </a:effectLst>
                <a:latin typeface="Arial Unicode MS" pitchFamily="34" charset="-128"/>
                <a:ea typeface="Arial Unicode MS" pitchFamily="34" charset="-128"/>
                <a:cs typeface="Arial Unicode MS" pitchFamily="34" charset="-128"/>
              </a:rPr>
              <a:t> Software? </a:t>
            </a:r>
            <a:endParaRPr lang="ar-SA" dirty="0"/>
          </a:p>
        </p:txBody>
      </p:sp>
      <p:pic>
        <p:nvPicPr>
          <p:cNvPr id="4"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5</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4294967295"/>
          </p:nvPr>
        </p:nvSpPr>
        <p:spPr>
          <a:xfrm>
            <a:off x="0" y="714375"/>
            <a:ext cx="3571875" cy="5473700"/>
          </a:xfrm>
        </p:spPr>
        <p:txBody>
          <a:bodyPr>
            <a:normAutofit/>
          </a:bodyPr>
          <a:lstStyle/>
          <a:p>
            <a:pPr algn="l" rtl="0">
              <a:buFont typeface="Wingdings" pitchFamily="2" charset="2"/>
              <a:buChar char="q"/>
            </a:pPr>
            <a:endParaRPr lang="en-US" dirty="0" smtClean="0"/>
          </a:p>
          <a:p>
            <a:pPr algn="l" rtl="0">
              <a:buFont typeface="Wingdings" pitchFamily="2" charset="2"/>
              <a:buChar char="q"/>
            </a:pPr>
            <a:endParaRPr lang="en-US" dirty="0" smtClean="0"/>
          </a:p>
          <a:p>
            <a:pPr algn="l" rtl="0">
              <a:buNone/>
            </a:pPr>
            <a:endParaRPr lang="en-US" sz="2000" dirty="0" smtClean="0">
              <a:latin typeface="Tahoma" pitchFamily="34" charset="0"/>
              <a:ea typeface="Tahoma" pitchFamily="34" charset="0"/>
              <a:cs typeface="Tahoma" pitchFamily="34" charset="0"/>
            </a:endParaRPr>
          </a:p>
          <a:p>
            <a:pPr algn="l" rtl="0">
              <a:buFont typeface="Wingdings" pitchFamily="2" charset="2"/>
              <a:buChar char="q"/>
            </a:pPr>
            <a:r>
              <a:rPr lang="en-US" sz="2000" dirty="0" smtClean="0">
                <a:latin typeface="Tahoma" pitchFamily="34" charset="0"/>
                <a:ea typeface="Tahoma" pitchFamily="34" charset="0"/>
                <a:cs typeface="Tahoma" pitchFamily="34" charset="0"/>
              </a:rPr>
              <a:t>In case such situation arises, It will send an alarm messages to the authorized user and activates the device such as </a:t>
            </a:r>
            <a:r>
              <a:rPr lang="en-US" sz="2000" dirty="0" err="1" smtClean="0">
                <a:latin typeface="Tahoma" pitchFamily="34" charset="0"/>
                <a:ea typeface="Tahoma" pitchFamily="34" charset="0"/>
                <a:cs typeface="Tahoma" pitchFamily="34" charset="0"/>
              </a:rPr>
              <a:t>motors,coolers</a:t>
            </a:r>
            <a:r>
              <a:rPr lang="en-US" sz="2000" dirty="0" smtClean="0">
                <a:latin typeface="Tahoma" pitchFamily="34" charset="0"/>
                <a:ea typeface="Tahoma" pitchFamily="34" charset="0"/>
                <a:cs typeface="Tahoma" pitchFamily="34" charset="0"/>
              </a:rPr>
              <a:t> , pumps , sprayers , lights etc</a:t>
            </a:r>
            <a:r>
              <a:rPr lang="en-US" sz="2000" dirty="0" smtClean="0"/>
              <a:t>.</a:t>
            </a:r>
            <a:endParaRPr lang="ar-SA" sz="2000" dirty="0"/>
          </a:p>
        </p:txBody>
      </p:sp>
      <p:graphicFrame>
        <p:nvGraphicFramePr>
          <p:cNvPr id="10241" name="Object 1"/>
          <p:cNvGraphicFramePr>
            <a:graphicFrameLocks noChangeAspect="1"/>
          </p:cNvGraphicFramePr>
          <p:nvPr>
            <p:ph sz="half" idx="4294967295"/>
          </p:nvPr>
        </p:nvGraphicFramePr>
        <p:xfrm>
          <a:off x="4643438" y="0"/>
          <a:ext cx="3154362" cy="6572250"/>
        </p:xfrm>
        <a:graphic>
          <a:graphicData uri="http://schemas.openxmlformats.org/presentationml/2006/ole">
            <p:oleObj spid="_x0000_s10241" r:id="rId3" imgW="2875680" imgH="5990096" progId="">
              <p:embed/>
            </p:oleObj>
          </a:graphicData>
        </a:graphic>
      </p:graphicFrame>
      <p:pic>
        <p:nvPicPr>
          <p:cNvPr id="4" name="Picture 4"/>
          <p:cNvPicPr>
            <a:picLocks noChangeAspect="1" noChangeArrowheads="1"/>
          </p:cNvPicPr>
          <p:nvPr/>
        </p:nvPicPr>
        <p:blipFill>
          <a:blip r:embed="rId4"/>
          <a:srcRect l="55670"/>
          <a:stretch>
            <a:fillRect/>
          </a:stretch>
        </p:blipFill>
        <p:spPr bwMode="auto">
          <a:xfrm>
            <a:off x="7919527" y="5573571"/>
            <a:ext cx="1224473" cy="1284429"/>
          </a:xfrm>
          <a:prstGeom prst="rect">
            <a:avLst/>
          </a:prstGeom>
          <a:noFill/>
          <a:ln w="9525">
            <a:noFill/>
            <a:miter lim="800000"/>
            <a:headEnd/>
            <a:tailEnd/>
          </a:ln>
        </p:spPr>
      </p:pic>
      <p:sp>
        <p:nvSpPr>
          <p:cNvPr id="5" name="مستطيل 4"/>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6</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 name="عنصر نائب للمحتوى 6"/>
          <p:cNvSpPr>
            <a:spLocks noGrp="1"/>
          </p:cNvSpPr>
          <p:nvPr>
            <p:ph sz="half" idx="4294967295"/>
          </p:nvPr>
        </p:nvSpPr>
        <p:spPr>
          <a:xfrm>
            <a:off x="0" y="1285875"/>
            <a:ext cx="3857625" cy="5286375"/>
          </a:xfrm>
        </p:spPr>
        <p:txBody>
          <a:bodyPr>
            <a:normAutofit/>
          </a:bodyPr>
          <a:lstStyle/>
          <a:p>
            <a:pPr algn="l" rtl="0"/>
            <a:endParaRPr lang="en-US" dirty="0" smtClean="0"/>
          </a:p>
          <a:p>
            <a:pPr algn="l" rtl="0"/>
            <a:endParaRPr lang="en-US" dirty="0" smtClean="0"/>
          </a:p>
          <a:p>
            <a:pPr algn="l" rtl="0">
              <a:buFont typeface="Wingdings" pitchFamily="2" charset="2"/>
              <a:buChar char="q"/>
            </a:pPr>
            <a:r>
              <a:rPr lang="en-US" sz="2000" dirty="0" smtClean="0">
                <a:latin typeface="Tahoma" pitchFamily="34" charset="0"/>
                <a:ea typeface="Tahoma" pitchFamily="34" charset="0"/>
                <a:cs typeface="Tahoma" pitchFamily="34" charset="0"/>
              </a:rPr>
              <a:t>Water pump can be controlled by </a:t>
            </a:r>
            <a:r>
              <a:rPr lang="en-US" sz="2000" dirty="0" err="1" smtClean="0">
                <a:latin typeface="Tahoma" pitchFamily="34" charset="0"/>
                <a:ea typeface="Tahoma" pitchFamily="34" charset="0"/>
                <a:cs typeface="Tahoma" pitchFamily="34" charset="0"/>
              </a:rPr>
              <a:t>arduino</a:t>
            </a:r>
            <a:r>
              <a:rPr lang="en-US" sz="2000" dirty="0" smtClean="0">
                <a:latin typeface="Tahoma" pitchFamily="34" charset="0"/>
                <a:ea typeface="Tahoma" pitchFamily="34" charset="0"/>
                <a:cs typeface="Tahoma" pitchFamily="34" charset="0"/>
              </a:rPr>
              <a:t> unit with the soil moisture sensor attached to it. It will turn on the water pump when the soil moisture sensor detects the dry conditions in soil.</a:t>
            </a:r>
          </a:p>
          <a:p>
            <a:pPr algn="l">
              <a:buNone/>
            </a:pPr>
            <a:endParaRPr lang="ar-SA" dirty="0"/>
          </a:p>
        </p:txBody>
      </p:sp>
      <p:graphicFrame>
        <p:nvGraphicFramePr>
          <p:cNvPr id="1029" name="Object 5"/>
          <p:cNvGraphicFramePr>
            <a:graphicFrameLocks noChangeAspect="1"/>
          </p:cNvGraphicFramePr>
          <p:nvPr>
            <p:ph sz="half" idx="4294967295"/>
          </p:nvPr>
        </p:nvGraphicFramePr>
        <p:xfrm>
          <a:off x="5357813" y="1530350"/>
          <a:ext cx="3786187" cy="3795713"/>
        </p:xfrm>
        <a:graphic>
          <a:graphicData uri="http://schemas.openxmlformats.org/presentationml/2006/ole">
            <p:oleObj spid="_x0000_s1029" r:id="rId3" imgW="3202848" imgH="3211940" progId="">
              <p:embed/>
            </p:oleObj>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 name="Picture 4"/>
          <p:cNvPicPr>
            <a:picLocks noChangeAspect="1" noChangeArrowheads="1"/>
          </p:cNvPicPr>
          <p:nvPr/>
        </p:nvPicPr>
        <p:blipFill>
          <a:blip r:embed="rId4"/>
          <a:srcRect l="55670"/>
          <a:stretch>
            <a:fillRect/>
          </a:stretch>
        </p:blipFill>
        <p:spPr bwMode="auto">
          <a:xfrm>
            <a:off x="7919527" y="5573571"/>
            <a:ext cx="1224473" cy="1284429"/>
          </a:xfrm>
          <a:prstGeom prst="rect">
            <a:avLst/>
          </a:prstGeom>
          <a:noFill/>
          <a:ln w="9525">
            <a:noFill/>
            <a:miter lim="800000"/>
            <a:headEnd/>
            <a:tailEnd/>
          </a:ln>
        </p:spPr>
      </p:pic>
      <p:sp>
        <p:nvSpPr>
          <p:cNvPr id="8" name="مستطيل 7"/>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7</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quarter" idx="4294967295"/>
          </p:nvPr>
        </p:nvSpPr>
        <p:spPr>
          <a:xfrm>
            <a:off x="0" y="1444625"/>
            <a:ext cx="4040188" cy="3941763"/>
          </a:xfrm>
        </p:spPr>
        <p:txBody>
          <a:bodyPr/>
          <a:lstStyle/>
          <a:p>
            <a:pPr algn="l" rtl="0">
              <a:buFont typeface="Wingdings" pitchFamily="2" charset="2"/>
              <a:buChar char="q"/>
            </a:pPr>
            <a:endParaRPr lang="en-US" sz="2000" dirty="0" smtClean="0">
              <a:latin typeface="Tahoma" pitchFamily="34" charset="0"/>
              <a:ea typeface="Tahoma" pitchFamily="34" charset="0"/>
              <a:cs typeface="Tahoma" pitchFamily="34" charset="0"/>
            </a:endParaRPr>
          </a:p>
          <a:p>
            <a:pPr algn="l" rtl="0">
              <a:buFont typeface="Wingdings" pitchFamily="2" charset="2"/>
              <a:buChar char="q"/>
            </a:pPr>
            <a:r>
              <a:rPr lang="en-US" sz="2400" dirty="0" smtClean="0">
                <a:latin typeface="Tahoma" pitchFamily="34" charset="0"/>
                <a:ea typeface="Tahoma" pitchFamily="34" charset="0"/>
                <a:cs typeface="Tahoma" pitchFamily="34" charset="0"/>
              </a:rPr>
              <a:t>Temperature sensor can be used with the </a:t>
            </a:r>
            <a:r>
              <a:rPr lang="en-US" sz="2400" dirty="0" err="1" smtClean="0">
                <a:latin typeface="Tahoma" pitchFamily="34" charset="0"/>
                <a:ea typeface="Tahoma" pitchFamily="34" charset="0"/>
                <a:cs typeface="Tahoma" pitchFamily="34" charset="0"/>
              </a:rPr>
              <a:t>arduino</a:t>
            </a:r>
            <a:r>
              <a:rPr lang="en-US" sz="2400" dirty="0" smtClean="0">
                <a:latin typeface="Tahoma" pitchFamily="34" charset="0"/>
                <a:ea typeface="Tahoma" pitchFamily="34" charset="0"/>
                <a:cs typeface="Tahoma" pitchFamily="34" charset="0"/>
              </a:rPr>
              <a:t> to measure the temperature in the greenhouse. If the temperature may rises, It would triggers the cooling devices.</a:t>
            </a:r>
          </a:p>
          <a:p>
            <a:endParaRPr lang="ar-SA" dirty="0"/>
          </a:p>
        </p:txBody>
      </p:sp>
      <p:sp>
        <p:nvSpPr>
          <p:cNvPr id="6" name="عنصر نائب للمحتوى 5"/>
          <p:cNvSpPr>
            <a:spLocks noGrp="1"/>
          </p:cNvSpPr>
          <p:nvPr>
            <p:ph sz="quarter" idx="4294967295"/>
          </p:nvPr>
        </p:nvSpPr>
        <p:spPr>
          <a:xfrm>
            <a:off x="5102225" y="1444625"/>
            <a:ext cx="4041775" cy="3941763"/>
          </a:xfrm>
        </p:spPr>
        <p:txBody>
          <a:bodyPr/>
          <a:lstStyle/>
          <a:p>
            <a:pPr algn="l" rtl="0">
              <a:buFont typeface="Wingdings" pitchFamily="2" charset="2"/>
              <a:buChar char="q"/>
            </a:pPr>
            <a:endParaRPr lang="en-US" sz="2000" dirty="0" smtClean="0">
              <a:latin typeface="Tahoma" pitchFamily="34" charset="0"/>
              <a:ea typeface="Tahoma" pitchFamily="34" charset="0"/>
              <a:cs typeface="Tahoma" pitchFamily="34" charset="0"/>
            </a:endParaRPr>
          </a:p>
          <a:p>
            <a:pPr algn="l" rtl="0">
              <a:buFont typeface="Wingdings" pitchFamily="2" charset="2"/>
              <a:buChar char="q"/>
            </a:pPr>
            <a:r>
              <a:rPr lang="en-US" sz="2400" dirty="0" smtClean="0">
                <a:latin typeface="Tahoma" pitchFamily="34" charset="0"/>
                <a:ea typeface="Tahoma" pitchFamily="34" charset="0"/>
                <a:cs typeface="Tahoma" pitchFamily="34" charset="0"/>
              </a:rPr>
              <a:t>Humidity sensor is used for sensing the vapor in the air. The change in RH(relative humidity) of the surroundings would trigger the </a:t>
            </a:r>
            <a:r>
              <a:rPr lang="en-US" sz="2400" dirty="0" err="1" smtClean="0">
                <a:latin typeface="Tahoma" pitchFamily="34" charset="0"/>
                <a:ea typeface="Tahoma" pitchFamily="34" charset="0"/>
                <a:cs typeface="Tahoma" pitchFamily="34" charset="0"/>
              </a:rPr>
              <a:t>arduino</a:t>
            </a:r>
            <a:r>
              <a:rPr lang="en-US" sz="2400" dirty="0" smtClean="0">
                <a:latin typeface="Tahoma" pitchFamily="34" charset="0"/>
                <a:ea typeface="Tahoma" pitchFamily="34" charset="0"/>
                <a:cs typeface="Tahoma" pitchFamily="34" charset="0"/>
              </a:rPr>
              <a:t> to activate the sprayers.</a:t>
            </a:r>
          </a:p>
          <a:p>
            <a:endParaRPr lang="ar-SA" dirty="0"/>
          </a:p>
        </p:txBody>
      </p:sp>
      <p:pic>
        <p:nvPicPr>
          <p:cNvPr id="11" name="Picture 4"/>
          <p:cNvPicPr>
            <a:picLocks noChangeAspect="1" noChangeArrowheads="1"/>
          </p:cNvPicPr>
          <p:nvPr/>
        </p:nvPicPr>
        <p:blipFill>
          <a:blip r:embed="rId2"/>
          <a:srcRect l="55670"/>
          <a:stretch>
            <a:fillRect/>
          </a:stretch>
        </p:blipFill>
        <p:spPr bwMode="auto">
          <a:xfrm>
            <a:off x="7919527" y="5573571"/>
            <a:ext cx="1224473" cy="1284429"/>
          </a:xfrm>
          <a:prstGeom prst="rect">
            <a:avLst/>
          </a:prstGeom>
          <a:noFill/>
          <a:ln w="9525">
            <a:noFill/>
            <a:miter lim="800000"/>
            <a:headEnd/>
            <a:tailEnd/>
          </a:ln>
        </p:spPr>
      </p:pic>
      <p:sp>
        <p:nvSpPr>
          <p:cNvPr id="7" name="مستطيل 6"/>
          <p:cNvSpPr/>
          <p:nvPr/>
        </p:nvSpPr>
        <p:spPr>
          <a:xfrm>
            <a:off x="8572528" y="5429264"/>
            <a:ext cx="35719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rPr>
              <a:t>8</a:t>
            </a:r>
            <a:endParaRPr lang="ar-SA" b="1" cap="none" spc="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761</TotalTime>
  <Words>834</Words>
  <Application>Microsoft Office PowerPoint</Application>
  <PresentationFormat>عرض على الشاشة (3:4)‏</PresentationFormat>
  <Paragraphs>161</Paragraphs>
  <Slides>21</Slides>
  <Notes>0</Notes>
  <HiddenSlides>0</HiddenSlides>
  <MMClips>0</MMClips>
  <ScaleCrop>false</ScaleCrop>
  <HeadingPairs>
    <vt:vector size="6" baseType="variant">
      <vt:variant>
        <vt:lpstr>سمة</vt:lpstr>
      </vt:variant>
      <vt:variant>
        <vt:i4>1</vt:i4>
      </vt:variant>
      <vt:variant>
        <vt:lpstr>خوادم OLE مضمنة</vt:lpstr>
      </vt:variant>
      <vt:variant>
        <vt:i4>0</vt:i4>
      </vt:variant>
      <vt:variant>
        <vt:lpstr>عناوين الشرائح</vt:lpstr>
      </vt:variant>
      <vt:variant>
        <vt:i4>21</vt:i4>
      </vt:variant>
    </vt:vector>
  </HeadingPairs>
  <TitlesOfParts>
    <vt:vector size="22" baseType="lpstr">
      <vt:lpstr>ملتقى</vt:lpstr>
      <vt:lpstr>الشريحة 1</vt:lpstr>
      <vt:lpstr>الشريحة 2</vt:lpstr>
      <vt:lpstr>Contents</vt:lpstr>
      <vt:lpstr>Greenhouse Materials (Hardware)</vt:lpstr>
      <vt:lpstr>Greenhouse Materials (Software)</vt:lpstr>
      <vt:lpstr>Building a Greenhouse based on Arduino Software? </vt:lpstr>
      <vt:lpstr>الشريحة 7</vt:lpstr>
      <vt:lpstr>الشريحة 8</vt:lpstr>
      <vt:lpstr>الشريحة 9</vt:lpstr>
      <vt:lpstr>الشريحة 10</vt:lpstr>
      <vt:lpstr>الشريحة 11</vt:lpstr>
      <vt:lpstr>الشريحة 12</vt:lpstr>
      <vt:lpstr>Note</vt:lpstr>
      <vt:lpstr>Alarming</vt:lpstr>
      <vt:lpstr>Advantages</vt:lpstr>
      <vt:lpstr>الشريحة 16</vt:lpstr>
      <vt:lpstr>Disadvantages</vt:lpstr>
      <vt:lpstr>Conclusion</vt:lpstr>
      <vt:lpstr>Scope for further development</vt:lpstr>
      <vt:lpstr>الشريحة 20</vt:lpstr>
      <vt:lpstr>Comments?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Greenhouse Monitoring Using GSM</dc:title>
  <dc:creator>computer center</dc:creator>
  <cp:lastModifiedBy>computer center</cp:lastModifiedBy>
  <cp:revision>67</cp:revision>
  <dcterms:created xsi:type="dcterms:W3CDTF">2014-05-02T08:00:52Z</dcterms:created>
  <dcterms:modified xsi:type="dcterms:W3CDTF">2014-05-14T05:33:11Z</dcterms:modified>
</cp:coreProperties>
</file>