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Lora"/>
      <p:regular r:id="rId21"/>
      <p:bold r:id="rId22"/>
      <p:italic r:id="rId23"/>
      <p:boldItalic r:id="rId24"/>
    </p:embeddedFont>
    <p:embeddedFont>
      <p:font typeface="Quattrocento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Lora-bold.fntdata"/><Relationship Id="rId21" Type="http://schemas.openxmlformats.org/officeDocument/2006/relationships/font" Target="fonts/Lora-regular.fntdata"/><Relationship Id="rId24" Type="http://schemas.openxmlformats.org/officeDocument/2006/relationships/font" Target="fonts/Lora-boldItalic.fntdata"/><Relationship Id="rId23" Type="http://schemas.openxmlformats.org/officeDocument/2006/relationships/font" Target="fonts/Lora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QuattrocentoSans-bold.fntdata"/><Relationship Id="rId25" Type="http://schemas.openxmlformats.org/officeDocument/2006/relationships/font" Target="fonts/QuattrocentoSans-regular.fntdata"/><Relationship Id="rId28" Type="http://schemas.openxmlformats.org/officeDocument/2006/relationships/font" Target="fonts/QuattrocentoSans-boldItalic.fntdata"/><Relationship Id="rId27" Type="http://schemas.openxmlformats.org/officeDocument/2006/relationships/font" Target="fonts/QuattrocentoSans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4b963538a7_0_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4b963538a7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f391192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f391192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4cb3120291_0_1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4cb312029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5ed75ccf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5ed75ccf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4cb3120291_0_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4cb312029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4cb3120291_0_1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4cb312029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ed75ccf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ed75ccf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d5a3b4cb58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d5a3b4cb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5f391192_01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5f391192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5f391192_0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5f391192_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4b963538a7_0_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4b963538a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4b963538a7_0_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4b963538a7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" name="Google Shape;12;p2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>
  <p:cSld name="BLANK_1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highlight>
                  <a:schemeClr val="accent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9pPr>
          </a:lstStyle>
          <a:p/>
        </p:txBody>
      </p:sp>
      <p:cxnSp>
        <p:nvCxnSpPr>
          <p:cNvPr id="15" name="Google Shape;15;p3"/>
          <p:cNvCxnSpPr/>
          <p:nvPr/>
        </p:nvCxnSpPr>
        <p:spPr>
          <a:xfrm>
            <a:off x="-6025" y="2571762"/>
            <a:ext cx="19845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" name="Google Shape;16;p3"/>
          <p:cNvSpPr/>
          <p:nvPr/>
        </p:nvSpPr>
        <p:spPr>
          <a:xfrm>
            <a:off x="1117950" y="228825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cxnSp>
        <p:nvCxnSpPr>
          <p:cNvPr id="18" name="Google Shape;18;p3"/>
          <p:cNvCxnSpPr/>
          <p:nvPr/>
        </p:nvCxnSpPr>
        <p:spPr>
          <a:xfrm>
            <a:off x="5898975" y="2571750"/>
            <a:ext cx="3251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" type="body"/>
          </p:nvPr>
        </p:nvSpPr>
        <p:spPr>
          <a:xfrm>
            <a:off x="2105050" y="2238000"/>
            <a:ext cx="4933800" cy="81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SzPts val="2400"/>
              <a:buFont typeface="Lora"/>
              <a:buChar char="◉"/>
              <a:defRPr i="1" sz="2400">
                <a:latin typeface="Lora"/>
                <a:ea typeface="Lora"/>
                <a:cs typeface="Lora"/>
                <a:sym typeface="Lora"/>
              </a:defRPr>
            </a:lvl1pPr>
            <a:lvl2pPr indent="-355600" lvl="1" marL="9144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○"/>
              <a:defRPr i="1">
                <a:latin typeface="Lora"/>
                <a:ea typeface="Lora"/>
                <a:cs typeface="Lora"/>
                <a:sym typeface="Lora"/>
              </a:defRPr>
            </a:lvl2pPr>
            <a:lvl3pPr indent="-355600" lvl="2" marL="13716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■"/>
              <a:defRPr i="1">
                <a:latin typeface="Lora"/>
                <a:ea typeface="Lora"/>
                <a:cs typeface="Lora"/>
                <a:sym typeface="Lora"/>
              </a:defRPr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8pPr>
            <a:lvl9pPr indent="-381000" lvl="8" marL="411480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cxnSp>
        <p:nvCxnSpPr>
          <p:cNvPr id="22" name="Google Shape;22;p4"/>
          <p:cNvCxnSpPr/>
          <p:nvPr/>
        </p:nvCxnSpPr>
        <p:spPr>
          <a:xfrm>
            <a:off x="4584075" y="3676500"/>
            <a:ext cx="0" cy="148050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" name="Google Shape;23;p4"/>
          <p:cNvSpPr/>
          <p:nvPr/>
        </p:nvSpPr>
        <p:spPr>
          <a:xfrm>
            <a:off x="428850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3593400" y="3412652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Lora"/>
                <a:ea typeface="Lora"/>
                <a:cs typeface="Lora"/>
                <a:sym typeface="Lora"/>
              </a:rPr>
              <a:t>“</a:t>
            </a:r>
            <a:endParaRPr b="1" sz="36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4297650" y="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oogle Shape;27;p5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" name="Google Shape;28;p5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31" name="Google Shape;31;p5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cxnSp>
        <p:nvCxnSpPr>
          <p:cNvPr id="37" name="Google Shape;37;p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" name="Google Shape;38;p6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6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1381250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2" type="body"/>
          </p:nvPr>
        </p:nvSpPr>
        <p:spPr>
          <a:xfrm>
            <a:off x="3834912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3" type="body"/>
          </p:nvPr>
        </p:nvSpPr>
        <p:spPr>
          <a:xfrm>
            <a:off x="6288573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cxnSp>
        <p:nvCxnSpPr>
          <p:cNvPr id="46" name="Google Shape;46;p7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7" name="Google Shape;47;p7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" name="Google Shape;48;p7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cxnSp>
        <p:nvCxnSpPr>
          <p:cNvPr id="52" name="Google Shape;52;p8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" name="Google Shape;53;p8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4" name="Google Shape;54;p8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idx="1" type="body"/>
          </p:nvPr>
        </p:nvSpPr>
        <p:spPr>
          <a:xfrm>
            <a:off x="1990450" y="4037375"/>
            <a:ext cx="5163000" cy="51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1400"/>
              <a:buFont typeface="Lora"/>
              <a:buNone/>
              <a:defRPr i="1" sz="1400">
                <a:latin typeface="Lora"/>
                <a:ea typeface="Lora"/>
                <a:cs typeface="Lora"/>
                <a:sym typeface="Lora"/>
              </a:defRPr>
            </a:lvl1pPr>
          </a:lstStyle>
          <a:p/>
        </p:txBody>
      </p:sp>
      <p:cxnSp>
        <p:nvCxnSpPr>
          <p:cNvPr id="58" name="Google Shape;58;p9"/>
          <p:cNvCxnSpPr/>
          <p:nvPr/>
        </p:nvCxnSpPr>
        <p:spPr>
          <a:xfrm>
            <a:off x="-6025" y="4666129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" name="Google Shape;59;p9"/>
          <p:cNvSpPr/>
          <p:nvPr/>
        </p:nvSpPr>
        <p:spPr>
          <a:xfrm>
            <a:off x="4457400" y="4551496"/>
            <a:ext cx="229200" cy="229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4297650" y="4780700"/>
            <a:ext cx="548700" cy="36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p10"/>
          <p:cNvCxnSpPr/>
          <p:nvPr/>
        </p:nvCxnSpPr>
        <p:spPr>
          <a:xfrm>
            <a:off x="-6025" y="4513729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Google Shape;63;p10"/>
          <p:cNvSpPr/>
          <p:nvPr/>
        </p:nvSpPr>
        <p:spPr>
          <a:xfrm>
            <a:off x="4293700" y="4235405"/>
            <a:ext cx="556500" cy="556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attrocento Sans"/>
              <a:buChar char="◉"/>
              <a:defRPr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○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■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1381250" y="896549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push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/>
          <p:nvPr>
            <p:ph type="ctrTitle"/>
          </p:nvPr>
        </p:nvSpPr>
        <p:spPr>
          <a:xfrm>
            <a:off x="996625" y="1674326"/>
            <a:ext cx="4668000" cy="122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Tennis Ball </a:t>
            </a:r>
            <a:r>
              <a:rPr lang="en" sz="4000">
                <a:highlight>
                  <a:schemeClr val="accent1"/>
                </a:highlight>
              </a:rPr>
              <a:t>Collector</a:t>
            </a:r>
            <a:r>
              <a:rPr lang="en" sz="4000"/>
              <a:t> Robot</a:t>
            </a:r>
            <a:endParaRPr sz="4000"/>
          </a:p>
        </p:txBody>
      </p:sp>
      <p:sp>
        <p:nvSpPr>
          <p:cNvPr id="72" name="Google Shape;72;p12"/>
          <p:cNvSpPr txBox="1"/>
          <p:nvPr/>
        </p:nvSpPr>
        <p:spPr>
          <a:xfrm>
            <a:off x="1777275" y="3350975"/>
            <a:ext cx="6335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highlight>
                  <a:schemeClr val="accent1"/>
                </a:highlight>
                <a:latin typeface="Lora"/>
                <a:ea typeface="Lora"/>
                <a:cs typeface="Lora"/>
                <a:sym typeface="Lora"/>
              </a:rPr>
              <a:t>Hardware Graduation Project</a:t>
            </a:r>
            <a:endParaRPr b="1" sz="2800">
              <a:solidFill>
                <a:schemeClr val="dk1"/>
              </a:solidFill>
              <a:highlight>
                <a:schemeClr val="accent1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3" name="Google Shape;73;p12"/>
          <p:cNvSpPr txBox="1"/>
          <p:nvPr/>
        </p:nvSpPr>
        <p:spPr>
          <a:xfrm>
            <a:off x="3600925" y="4048950"/>
            <a:ext cx="2063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Quattrocento Sans"/>
              <a:buChar char="◉"/>
            </a:pPr>
            <a:r>
              <a:rPr lang="en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Asala Tibi.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Quattrocento Sans"/>
              <a:buChar char="◉"/>
            </a:pPr>
            <a:r>
              <a:rPr lang="en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Hala Barqawi.</a:t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1"/>
          <p:cNvSpPr txBox="1"/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Product Design </a:t>
            </a:r>
            <a:endParaRPr/>
          </a:p>
        </p:txBody>
      </p:sp>
      <p:sp>
        <p:nvSpPr>
          <p:cNvPr id="203" name="Google Shape;203;p21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3</a:t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04" name="Google Shape;204;p21"/>
          <p:cNvSpPr txBox="1"/>
          <p:nvPr/>
        </p:nvSpPr>
        <p:spPr>
          <a:xfrm>
            <a:off x="1801700" y="3003925"/>
            <a:ext cx="75984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◉"/>
            </a:pPr>
            <a:r>
              <a:rPr b="1" lang="en" sz="1500">
                <a:solidFill>
                  <a:schemeClr val="dk1"/>
                </a:solidFill>
              </a:rPr>
              <a:t>Customize Design -Hand made- .</a:t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◉"/>
            </a:pPr>
            <a:r>
              <a:rPr b="1" lang="en" sz="1500">
                <a:solidFill>
                  <a:schemeClr val="dk1"/>
                </a:solidFill>
              </a:rPr>
              <a:t>Storing area: </a:t>
            </a:r>
            <a:r>
              <a:rPr lang="en" sz="1500">
                <a:solidFill>
                  <a:schemeClr val="dk1"/>
                </a:solidFill>
              </a:rPr>
              <a:t>It is placed at the front of the robot so that the balls can enter it immediately without the hassle of going somewhere first.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◉"/>
            </a:pPr>
            <a:r>
              <a:rPr b="1" lang="en" sz="1500">
                <a:solidFill>
                  <a:schemeClr val="dk1"/>
                </a:solidFill>
              </a:rPr>
              <a:t>Effectively tackle the ball.</a:t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◉"/>
            </a:pPr>
            <a:r>
              <a:rPr b="1" lang="en" sz="1500">
                <a:solidFill>
                  <a:schemeClr val="dk1"/>
                </a:solidFill>
              </a:rPr>
              <a:t>Lightweight robot -portable- .</a:t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2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Features</a:t>
            </a:r>
            <a:endParaRPr sz="3000"/>
          </a:p>
        </p:txBody>
      </p:sp>
      <p:sp>
        <p:nvSpPr>
          <p:cNvPr id="210" name="Google Shape;210;p22"/>
          <p:cNvSpPr/>
          <p:nvPr/>
        </p:nvSpPr>
        <p:spPr>
          <a:xfrm>
            <a:off x="3595323" y="1808525"/>
            <a:ext cx="2399100" cy="239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Autonomous </a:t>
            </a:r>
            <a:b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</a:b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Moving 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11" name="Google Shape;211;p22"/>
          <p:cNvSpPr/>
          <p:nvPr/>
        </p:nvSpPr>
        <p:spPr>
          <a:xfrm>
            <a:off x="1545800" y="1808525"/>
            <a:ext cx="2399100" cy="2399100"/>
          </a:xfrm>
          <a:prstGeom prst="ellipse">
            <a:avLst/>
          </a:prstGeom>
          <a:solidFill>
            <a:srgbClr val="000000">
              <a:alpha val="73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Obstacle</a:t>
            </a: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 aِvoidance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12" name="Google Shape;212;p22"/>
          <p:cNvSpPr/>
          <p:nvPr/>
        </p:nvSpPr>
        <p:spPr>
          <a:xfrm>
            <a:off x="5644847" y="1808525"/>
            <a:ext cx="2399100" cy="2399100"/>
          </a:xfrm>
          <a:prstGeom prst="ellipse">
            <a:avLst/>
          </a:prstGeom>
          <a:solidFill>
            <a:srgbClr val="000000">
              <a:alpha val="73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Effectively Collecting balls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213" name="Google Shape;213;p2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214" name="Google Shape;214;p22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2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2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2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8" name="Google Shape;218;p22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3"/>
          <p:cNvSpPr txBox="1"/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</a:t>
            </a:r>
            <a:endParaRPr/>
          </a:p>
        </p:txBody>
      </p:sp>
      <p:sp>
        <p:nvSpPr>
          <p:cNvPr id="224" name="Google Shape;224;p23"/>
          <p:cNvSpPr txBox="1"/>
          <p:nvPr>
            <p:ph idx="1" type="subTitle"/>
          </p:nvPr>
        </p:nvSpPr>
        <p:spPr>
          <a:xfrm>
            <a:off x="2069375" y="2804148"/>
            <a:ext cx="5591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</a:t>
            </a:r>
            <a:r>
              <a:rPr lang="en"/>
              <a:t>does</a:t>
            </a:r>
            <a:r>
              <a:rPr lang="en"/>
              <a:t> it work?</a:t>
            </a:r>
            <a:r>
              <a:rPr lang="en"/>
              <a:t>.</a:t>
            </a:r>
            <a:endParaRPr/>
          </a:p>
        </p:txBody>
      </p:sp>
      <p:sp>
        <p:nvSpPr>
          <p:cNvPr id="225" name="Google Shape;225;p23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4</a:t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26" name="Google Shape;226;p23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0853" y="0"/>
            <a:ext cx="243992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4"/>
          <p:cNvSpPr/>
          <p:nvPr/>
        </p:nvSpPr>
        <p:spPr>
          <a:xfrm>
            <a:off x="2412925" y="0"/>
            <a:ext cx="2674200" cy="5143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4"/>
          <p:cNvSpPr txBox="1"/>
          <p:nvPr>
            <p:ph idx="1" type="body"/>
          </p:nvPr>
        </p:nvSpPr>
        <p:spPr>
          <a:xfrm>
            <a:off x="66100" y="-81875"/>
            <a:ext cx="5163000" cy="51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b="1" lang="en" sz="1500"/>
              <a:t>Tennis Ball Collector Robot</a:t>
            </a:r>
            <a:r>
              <a:rPr b="1" lang="en" sz="1500"/>
              <a:t> </a:t>
            </a:r>
            <a:r>
              <a:rPr b="1" lang="en" sz="1500">
                <a:highlight>
                  <a:srgbClr val="FFCD00"/>
                </a:highlight>
              </a:rPr>
              <a:t>FLOWCHARTS</a:t>
            </a:r>
            <a:endParaRPr b="1" sz="1500">
              <a:highlight>
                <a:srgbClr val="FFCD00"/>
              </a:highlight>
            </a:endParaRPr>
          </a:p>
        </p:txBody>
      </p:sp>
      <p:sp>
        <p:nvSpPr>
          <p:cNvPr id="234" name="Google Shape;234;p24"/>
          <p:cNvSpPr txBox="1"/>
          <p:nvPr/>
        </p:nvSpPr>
        <p:spPr>
          <a:xfrm>
            <a:off x="194725" y="553175"/>
            <a:ext cx="214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For Raspberry pi :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35" name="Google Shape;235;p24"/>
          <p:cNvSpPr txBox="1"/>
          <p:nvPr/>
        </p:nvSpPr>
        <p:spPr>
          <a:xfrm>
            <a:off x="194725" y="9533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For Arduino:</a:t>
            </a:r>
            <a:endParaRPr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36" name="Google Shape;236;p24"/>
          <p:cNvSpPr/>
          <p:nvPr/>
        </p:nvSpPr>
        <p:spPr>
          <a:xfrm>
            <a:off x="194725" y="621375"/>
            <a:ext cx="1650900" cy="332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7" name="Google Shape;2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2825" y="54500"/>
            <a:ext cx="3294924" cy="5088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>
        <p14:gallery dir="l"/>
      </p:transition>
    </mc:Choice>
    <mc:Fallback>
      <p:transition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 txBox="1"/>
          <p:nvPr>
            <p:ph type="ctrTitle"/>
          </p:nvPr>
        </p:nvSpPr>
        <p:spPr>
          <a:xfrm>
            <a:off x="1968150" y="2290650"/>
            <a:ext cx="5207700" cy="562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</a:t>
            </a:r>
            <a:r>
              <a:rPr lang="en"/>
              <a:t>hallenges  </a:t>
            </a:r>
            <a:endParaRPr/>
          </a:p>
        </p:txBody>
      </p:sp>
      <p:sp>
        <p:nvSpPr>
          <p:cNvPr id="243" name="Google Shape;243;p25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5</a:t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44" name="Google Shape;244;p25"/>
          <p:cNvSpPr txBox="1"/>
          <p:nvPr/>
        </p:nvSpPr>
        <p:spPr>
          <a:xfrm>
            <a:off x="1400650" y="3048425"/>
            <a:ext cx="69474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Quattrocento Sans"/>
              <a:buChar char="◉"/>
            </a:pPr>
            <a:r>
              <a:rPr b="1"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Time Limit.</a:t>
            </a:r>
            <a:endParaRPr b="1"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Quattrocento Sans"/>
              <a:buChar char="◉"/>
            </a:pPr>
            <a:r>
              <a:rPr b="1"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Delay in executing serial commands.</a:t>
            </a:r>
            <a:endParaRPr b="1"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Quattrocento Sans"/>
              <a:buChar char="◉"/>
            </a:pPr>
            <a:r>
              <a:rPr b="1"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Gate movement while ball is close .</a:t>
            </a:r>
            <a:endParaRPr b="1"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6"/>
          <p:cNvSpPr txBox="1"/>
          <p:nvPr>
            <p:ph type="ctrTitle"/>
          </p:nvPr>
        </p:nvSpPr>
        <p:spPr>
          <a:xfrm>
            <a:off x="1968150" y="2290650"/>
            <a:ext cx="5207700" cy="562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50" name="Google Shape;250;p26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6</a:t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51" name="Google Shape;251;p26"/>
          <p:cNvSpPr txBox="1"/>
          <p:nvPr/>
        </p:nvSpPr>
        <p:spPr>
          <a:xfrm>
            <a:off x="1388875" y="3166125"/>
            <a:ext cx="6947400" cy="16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◉"/>
            </a:pPr>
            <a:r>
              <a:rPr b="1" lang="en" sz="1500">
                <a:solidFill>
                  <a:schemeClr val="dk1"/>
                </a:solidFill>
              </a:rPr>
              <a:t>SMS notification when Robot need to be </a:t>
            </a:r>
            <a:r>
              <a:rPr b="1" lang="en" sz="1500">
                <a:solidFill>
                  <a:schemeClr val="dk1"/>
                </a:solidFill>
              </a:rPr>
              <a:t>rechargeable</a:t>
            </a:r>
            <a:r>
              <a:rPr b="1" lang="en" sz="1500">
                <a:solidFill>
                  <a:schemeClr val="dk1"/>
                </a:solidFill>
              </a:rPr>
              <a:t>.</a:t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◉"/>
            </a:pPr>
            <a:r>
              <a:rPr b="1" lang="en" sz="1500">
                <a:solidFill>
                  <a:schemeClr val="dk1"/>
                </a:solidFill>
              </a:rPr>
              <a:t>When storage become full, Robot will return to the tennis ball container.</a:t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◉"/>
            </a:pPr>
            <a:r>
              <a:rPr b="1" lang="en" sz="1500">
                <a:solidFill>
                  <a:schemeClr val="dk1"/>
                </a:solidFill>
              </a:rPr>
              <a:t>Optimal path will be generated by the path </a:t>
            </a:r>
            <a:r>
              <a:rPr b="1" lang="en" sz="1500">
                <a:solidFill>
                  <a:schemeClr val="dk1"/>
                </a:solidFill>
              </a:rPr>
              <a:t>planning</a:t>
            </a:r>
            <a:r>
              <a:rPr b="1" lang="en" sz="1500">
                <a:solidFill>
                  <a:schemeClr val="dk1"/>
                </a:solidFill>
              </a:rPr>
              <a:t> algorithm</a:t>
            </a:r>
            <a:br>
              <a:rPr b="1" lang="en" sz="1500">
                <a:solidFill>
                  <a:schemeClr val="dk1"/>
                </a:solidFill>
              </a:rPr>
            </a:br>
            <a:endParaRPr b="1" sz="15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52" name="Google Shape;252;p26"/>
          <p:cNvPicPr preferRelativeResize="0"/>
          <p:nvPr/>
        </p:nvPicPr>
        <p:blipFill rotWithShape="1">
          <a:blip r:embed="rId3">
            <a:alphaModFix/>
          </a:blip>
          <a:srcRect b="44670" l="53565" r="34997" t="35403"/>
          <a:stretch/>
        </p:blipFill>
        <p:spPr>
          <a:xfrm>
            <a:off x="6787775" y="437150"/>
            <a:ext cx="1891800" cy="1854000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7"/>
          <p:cNvSpPr txBox="1"/>
          <p:nvPr>
            <p:ph idx="4294967295" type="subTitle"/>
          </p:nvPr>
        </p:nvSpPr>
        <p:spPr>
          <a:xfrm>
            <a:off x="2371500" y="2093775"/>
            <a:ext cx="5021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i="1" lang="en" sz="3600">
                <a:latin typeface="Lora"/>
                <a:ea typeface="Lora"/>
                <a:cs typeface="Lora"/>
                <a:sym typeface="Lora"/>
              </a:rPr>
              <a:t>Any </a:t>
            </a:r>
            <a:r>
              <a:rPr b="1" i="1" lang="en" sz="3600">
                <a:highlight>
                  <a:schemeClr val="accent1"/>
                </a:highlight>
                <a:latin typeface="Lora"/>
                <a:ea typeface="Lora"/>
                <a:cs typeface="Lora"/>
                <a:sym typeface="Lora"/>
              </a:rPr>
              <a:t>questions</a:t>
            </a:r>
            <a:r>
              <a:rPr b="1" i="1" lang="en" sz="3600">
                <a:latin typeface="Lora"/>
                <a:ea typeface="Lora"/>
                <a:cs typeface="Lora"/>
                <a:sym typeface="Lora"/>
              </a:rPr>
              <a:t> ?</a:t>
            </a:r>
            <a:endParaRPr b="1" i="1" sz="3600"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Supervisor :Asmaa Afeefi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◉"/>
            </a:pPr>
            <a:r>
              <a:rPr lang="en" sz="1800"/>
              <a:t>Asala Tibi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 sz="1800"/>
              <a:t>Hala Barqawi</a:t>
            </a:r>
            <a:endParaRPr b="1"/>
          </a:p>
        </p:txBody>
      </p:sp>
      <p:cxnSp>
        <p:nvCxnSpPr>
          <p:cNvPr id="258" name="Google Shape;258;p27"/>
          <p:cNvCxnSpPr/>
          <p:nvPr/>
        </p:nvCxnSpPr>
        <p:spPr>
          <a:xfrm>
            <a:off x="6450" y="1428750"/>
            <a:ext cx="23973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9" name="Google Shape;259;p27"/>
          <p:cNvSpPr txBox="1"/>
          <p:nvPr>
            <p:ph idx="4294967295" type="ctrTitle"/>
          </p:nvPr>
        </p:nvSpPr>
        <p:spPr>
          <a:xfrm>
            <a:off x="2371625" y="816550"/>
            <a:ext cx="49080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Thanks!</a:t>
            </a:r>
            <a:endParaRPr sz="6000"/>
          </a:p>
        </p:txBody>
      </p:sp>
      <p:cxnSp>
        <p:nvCxnSpPr>
          <p:cNvPr id="260" name="Google Shape;260;p27"/>
          <p:cNvCxnSpPr/>
          <p:nvPr/>
        </p:nvCxnSpPr>
        <p:spPr>
          <a:xfrm>
            <a:off x="5589800" y="1428750"/>
            <a:ext cx="3554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1" name="Google Shape;261;p27"/>
          <p:cNvSpPr/>
          <p:nvPr/>
        </p:nvSpPr>
        <p:spPr>
          <a:xfrm>
            <a:off x="831925" y="859175"/>
            <a:ext cx="1139100" cy="113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2" name="Google Shape;262;p27"/>
          <p:cNvGrpSpPr/>
          <p:nvPr/>
        </p:nvGrpSpPr>
        <p:grpSpPr>
          <a:xfrm>
            <a:off x="1148888" y="1190759"/>
            <a:ext cx="505722" cy="475767"/>
            <a:chOff x="5972700" y="2330200"/>
            <a:chExt cx="411625" cy="387275"/>
          </a:xfrm>
        </p:grpSpPr>
        <p:sp>
          <p:nvSpPr>
            <p:cNvPr id="263" name="Google Shape;263;p27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7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5" name="Google Shape;265;p27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 txBox="1"/>
          <p:nvPr>
            <p:ph type="title"/>
          </p:nvPr>
        </p:nvSpPr>
        <p:spPr>
          <a:xfrm>
            <a:off x="1381250" y="896100"/>
            <a:ext cx="30945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OutLines</a:t>
            </a:r>
            <a:endParaRPr sz="3000"/>
          </a:p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13"/>
          <p:cNvSpPr txBox="1"/>
          <p:nvPr>
            <p:ph idx="2" type="body"/>
          </p:nvPr>
        </p:nvSpPr>
        <p:spPr>
          <a:xfrm>
            <a:off x="3883200" y="2692575"/>
            <a:ext cx="1424700" cy="553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accent1"/>
                </a:highlight>
              </a:rPr>
              <a:t>Methodology </a:t>
            </a:r>
            <a:endParaRPr b="1" sz="1600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81" name="Google Shape;81;p13"/>
          <p:cNvGrpSpPr/>
          <p:nvPr/>
        </p:nvGrpSpPr>
        <p:grpSpPr>
          <a:xfrm flipH="1">
            <a:off x="3738818" y="2583902"/>
            <a:ext cx="239332" cy="214625"/>
            <a:chOff x="2594050" y="1631825"/>
            <a:chExt cx="439625" cy="439625"/>
          </a:xfrm>
        </p:grpSpPr>
        <p:sp>
          <p:nvSpPr>
            <p:cNvPr id="82" name="Google Shape;82;p13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" name="Google Shape;86;p13"/>
          <p:cNvSpPr txBox="1"/>
          <p:nvPr>
            <p:ph idx="2" type="body"/>
          </p:nvPr>
        </p:nvSpPr>
        <p:spPr>
          <a:xfrm>
            <a:off x="1434988" y="3544725"/>
            <a:ext cx="1424700" cy="553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accent1"/>
                </a:highlight>
              </a:rPr>
              <a:t>Future Work</a:t>
            </a:r>
            <a:endParaRPr b="1" sz="1600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87" name="Google Shape;87;p13"/>
          <p:cNvGrpSpPr/>
          <p:nvPr/>
        </p:nvGrpSpPr>
        <p:grpSpPr>
          <a:xfrm flipH="1">
            <a:off x="1290606" y="3436052"/>
            <a:ext cx="239332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13"/>
          <p:cNvSpPr txBox="1"/>
          <p:nvPr>
            <p:ph idx="2" type="body"/>
          </p:nvPr>
        </p:nvSpPr>
        <p:spPr>
          <a:xfrm>
            <a:off x="1434988" y="2712113"/>
            <a:ext cx="1424700" cy="553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accent1"/>
                </a:highlight>
              </a:rPr>
              <a:t>Feature</a:t>
            </a:r>
            <a:endParaRPr b="1" sz="1600">
              <a:highlight>
                <a:schemeClr val="accent1"/>
              </a:highlight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93" name="Google Shape;93;p13"/>
          <p:cNvGrpSpPr/>
          <p:nvPr/>
        </p:nvGrpSpPr>
        <p:grpSpPr>
          <a:xfrm flipH="1">
            <a:off x="1290606" y="2603439"/>
            <a:ext cx="239332" cy="214625"/>
            <a:chOff x="2594050" y="1631825"/>
            <a:chExt cx="439625" cy="439625"/>
          </a:xfrm>
        </p:grpSpPr>
        <p:sp>
          <p:nvSpPr>
            <p:cNvPr id="94" name="Google Shape;94;p13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8" name="Google Shape;98;p13"/>
          <p:cNvSpPr txBox="1"/>
          <p:nvPr>
            <p:ph idx="2" type="body"/>
          </p:nvPr>
        </p:nvSpPr>
        <p:spPr>
          <a:xfrm>
            <a:off x="1454275" y="1833438"/>
            <a:ext cx="1424700" cy="553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accent1"/>
                </a:highlight>
              </a:rPr>
              <a:t>Introduction</a:t>
            </a:r>
            <a:endParaRPr b="1" sz="1600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99" name="Google Shape;99;p13"/>
          <p:cNvGrpSpPr/>
          <p:nvPr/>
        </p:nvGrpSpPr>
        <p:grpSpPr>
          <a:xfrm flipH="1">
            <a:off x="1309893" y="1724764"/>
            <a:ext cx="239332" cy="214625"/>
            <a:chOff x="2594050" y="1631825"/>
            <a:chExt cx="439625" cy="439625"/>
          </a:xfrm>
        </p:grpSpPr>
        <p:sp>
          <p:nvSpPr>
            <p:cNvPr id="100" name="Google Shape;100;p13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3"/>
          <p:cNvSpPr txBox="1"/>
          <p:nvPr>
            <p:ph idx="2" type="body"/>
          </p:nvPr>
        </p:nvSpPr>
        <p:spPr>
          <a:xfrm>
            <a:off x="3859638" y="1840413"/>
            <a:ext cx="1424700" cy="553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accent1"/>
                </a:highlight>
              </a:rPr>
              <a:t>Used Tools</a:t>
            </a:r>
            <a:endParaRPr b="1" sz="1600">
              <a:highlight>
                <a:schemeClr val="accent1"/>
              </a:highlight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105" name="Google Shape;105;p13"/>
          <p:cNvGrpSpPr/>
          <p:nvPr/>
        </p:nvGrpSpPr>
        <p:grpSpPr>
          <a:xfrm flipH="1">
            <a:off x="3721481" y="1714989"/>
            <a:ext cx="239332" cy="214625"/>
            <a:chOff x="2594050" y="1631825"/>
            <a:chExt cx="439625" cy="439625"/>
          </a:xfrm>
        </p:grpSpPr>
        <p:sp>
          <p:nvSpPr>
            <p:cNvPr id="106" name="Google Shape;106;p13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" name="Google Shape;110;p13"/>
          <p:cNvSpPr txBox="1"/>
          <p:nvPr>
            <p:ph idx="2" type="body"/>
          </p:nvPr>
        </p:nvSpPr>
        <p:spPr>
          <a:xfrm>
            <a:off x="3883200" y="3544713"/>
            <a:ext cx="1424700" cy="553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accent1"/>
                </a:highlight>
              </a:rPr>
              <a:t>The End</a:t>
            </a:r>
            <a:endParaRPr b="1" sz="1600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111" name="Google Shape;111;p13"/>
          <p:cNvGrpSpPr/>
          <p:nvPr/>
        </p:nvGrpSpPr>
        <p:grpSpPr>
          <a:xfrm flipH="1">
            <a:off x="3738818" y="3436039"/>
            <a:ext cx="239332" cy="214625"/>
            <a:chOff x="2594050" y="1631825"/>
            <a:chExt cx="439625" cy="439625"/>
          </a:xfrm>
        </p:grpSpPr>
        <p:sp>
          <p:nvSpPr>
            <p:cNvPr id="112" name="Google Shape;112;p13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" name="Google Shape;116;p13"/>
          <p:cNvSpPr txBox="1"/>
          <p:nvPr>
            <p:ph idx="2" type="body"/>
          </p:nvPr>
        </p:nvSpPr>
        <p:spPr>
          <a:xfrm>
            <a:off x="6040275" y="2692575"/>
            <a:ext cx="2578500" cy="553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accent1"/>
                </a:highlight>
              </a:rPr>
              <a:t>Constraints and Challenges</a:t>
            </a:r>
            <a:endParaRPr b="1" sz="1600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117" name="Google Shape;117;p13"/>
          <p:cNvGrpSpPr/>
          <p:nvPr/>
        </p:nvGrpSpPr>
        <p:grpSpPr>
          <a:xfrm flipH="1">
            <a:off x="5895893" y="2583902"/>
            <a:ext cx="239332" cy="214625"/>
            <a:chOff x="2594050" y="1631825"/>
            <a:chExt cx="439625" cy="439625"/>
          </a:xfrm>
        </p:grpSpPr>
        <p:sp>
          <p:nvSpPr>
            <p:cNvPr id="118" name="Google Shape;118;p13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2" name="Google Shape;122;p13"/>
          <p:cNvSpPr txBox="1"/>
          <p:nvPr>
            <p:ph idx="2" type="body"/>
          </p:nvPr>
        </p:nvSpPr>
        <p:spPr>
          <a:xfrm>
            <a:off x="6040275" y="1833450"/>
            <a:ext cx="1625100" cy="553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600">
                <a:highlight>
                  <a:schemeClr val="accent1"/>
                </a:highlight>
              </a:rPr>
              <a:t>Product Design </a:t>
            </a:r>
            <a:endParaRPr b="1" sz="1600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123" name="Google Shape;123;p13"/>
          <p:cNvGrpSpPr/>
          <p:nvPr/>
        </p:nvGrpSpPr>
        <p:grpSpPr>
          <a:xfrm flipH="1">
            <a:off x="5895893" y="1715002"/>
            <a:ext cx="239332" cy="214625"/>
            <a:chOff x="2594050" y="1631825"/>
            <a:chExt cx="439625" cy="439625"/>
          </a:xfrm>
        </p:grpSpPr>
        <p:sp>
          <p:nvSpPr>
            <p:cNvPr id="124" name="Google Shape;124;p13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2814912" y="1754062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4"/>
          <p:cNvSpPr txBox="1"/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33" name="Google Shape;133;p14"/>
          <p:cNvSpPr txBox="1"/>
          <p:nvPr>
            <p:ph idx="1" type="subTitle"/>
          </p:nvPr>
        </p:nvSpPr>
        <p:spPr>
          <a:xfrm>
            <a:off x="1865550" y="2853323"/>
            <a:ext cx="5591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Problem:</a:t>
            </a:r>
            <a:br>
              <a:rPr b="1" lang="en">
                <a:highlight>
                  <a:schemeClr val="lt1"/>
                </a:highlight>
              </a:rPr>
            </a:br>
            <a:r>
              <a:rPr b="1" lang="en">
                <a:highlight>
                  <a:schemeClr val="lt1"/>
                </a:highlight>
              </a:rPr>
              <a:t>Gathering the tennis balls that have been used and played in various areas of the court can be a wearisome and exhausting task for tennis players during training sessions. And it wastes their energy .</a:t>
            </a:r>
            <a:br>
              <a:rPr b="1" lang="en">
                <a:highlight>
                  <a:schemeClr val="lt1"/>
                </a:highlight>
              </a:rPr>
            </a:br>
            <a:r>
              <a:rPr b="1" lang="en">
                <a:highlight>
                  <a:schemeClr val="lt1"/>
                </a:highlight>
              </a:rPr>
              <a:t> </a:t>
            </a:r>
            <a:endParaRPr b="1"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Solution:</a:t>
            </a:r>
            <a:br>
              <a:rPr b="1" lang="en">
                <a:highlight>
                  <a:schemeClr val="lt1"/>
                </a:highlight>
              </a:rPr>
            </a:br>
            <a:r>
              <a:rPr b="1" lang="en">
                <a:highlight>
                  <a:schemeClr val="lt1"/>
                </a:highlight>
              </a:rPr>
              <a:t>This project aims to address the laborious task of manually collecting tennis balls during training sessions by developing an autonomous robotic tennis ball collector.</a:t>
            </a:r>
            <a:endParaRPr b="1">
              <a:highlight>
                <a:schemeClr val="lt1"/>
              </a:highlight>
            </a:endParaRPr>
          </a:p>
        </p:txBody>
      </p:sp>
      <p:sp>
        <p:nvSpPr>
          <p:cNvPr id="134" name="Google Shape;134;p14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1</a:t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35" name="Google Shape;135;p14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6" name="Google Shape;13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4275" y="582575"/>
            <a:ext cx="2414700" cy="1605900"/>
          </a:xfrm>
          <a:prstGeom prst="flowChartAlternateProcess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/>
          <p:nvPr>
            <p:ph idx="4294967295" type="ctrTitle"/>
          </p:nvPr>
        </p:nvSpPr>
        <p:spPr>
          <a:xfrm>
            <a:off x="475625" y="2824950"/>
            <a:ext cx="8198700" cy="117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highlight>
                  <a:schemeClr val="accent1"/>
                </a:highlight>
              </a:rPr>
              <a:t>Tennis Ball Collector Robot</a:t>
            </a:r>
            <a:endParaRPr sz="4000">
              <a:highlight>
                <a:schemeClr val="accent1"/>
              </a:highlight>
            </a:endParaRPr>
          </a:p>
        </p:txBody>
      </p:sp>
      <p:sp>
        <p:nvSpPr>
          <p:cNvPr id="142" name="Google Shape;142;p15"/>
          <p:cNvSpPr txBox="1"/>
          <p:nvPr>
            <p:ph idx="4294967295" type="subTitle"/>
          </p:nvPr>
        </p:nvSpPr>
        <p:spPr>
          <a:xfrm>
            <a:off x="1552325" y="3756575"/>
            <a:ext cx="6045300" cy="56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The objective of our project is to introduce robotics into the sports field and implement automation to replace humans in performing labor-intensive tasks such as ball collecting. </a:t>
            </a:r>
            <a:endParaRPr sz="1700"/>
          </a:p>
        </p:txBody>
      </p:sp>
      <p:cxnSp>
        <p:nvCxnSpPr>
          <p:cNvPr id="143" name="Google Shape;143;p15"/>
          <p:cNvCxnSpPr/>
          <p:nvPr/>
        </p:nvCxnSpPr>
        <p:spPr>
          <a:xfrm>
            <a:off x="-6025" y="1668728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4" name="Google Shape;144;p15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" name="Google Shape;145;p15"/>
          <p:cNvSpPr/>
          <p:nvPr/>
        </p:nvSpPr>
        <p:spPr>
          <a:xfrm>
            <a:off x="2784825" y="0"/>
            <a:ext cx="3213300" cy="29562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15"/>
          <p:cNvPicPr preferRelativeResize="0"/>
          <p:nvPr/>
        </p:nvPicPr>
        <p:blipFill rotWithShape="1">
          <a:blip r:embed="rId3">
            <a:alphaModFix/>
          </a:blip>
          <a:srcRect b="17025" l="0" r="0" t="31034"/>
          <a:stretch/>
        </p:blipFill>
        <p:spPr>
          <a:xfrm>
            <a:off x="2944875" y="153475"/>
            <a:ext cx="2893201" cy="2671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"/>
          <p:cNvSpPr txBox="1"/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Used Tools</a:t>
            </a:r>
            <a:endParaRPr/>
          </a:p>
        </p:txBody>
      </p:sp>
      <p:sp>
        <p:nvSpPr>
          <p:cNvPr id="152" name="Google Shape;152;p16"/>
          <p:cNvSpPr txBox="1"/>
          <p:nvPr>
            <p:ph idx="1" type="subTitle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parts :</a:t>
            </a:r>
            <a:r>
              <a:rPr lang="en"/>
              <a:t>Electronics ,Power source ,Controller Part and Mechanical Parts.</a:t>
            </a:r>
            <a:endParaRPr/>
          </a:p>
        </p:txBody>
      </p:sp>
      <p:sp>
        <p:nvSpPr>
          <p:cNvPr id="153" name="Google Shape;153;p16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2</a:t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idx="1" type="body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Arduino Uno</a:t>
            </a:r>
            <a:endParaRPr b="1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7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Used Tools</a:t>
            </a:r>
            <a:endParaRPr sz="3000"/>
          </a:p>
        </p:txBody>
      </p:sp>
      <p:sp>
        <p:nvSpPr>
          <p:cNvPr id="160" name="Google Shape;160;p17"/>
          <p:cNvSpPr txBox="1"/>
          <p:nvPr>
            <p:ph idx="2" type="body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Raspberry</a:t>
            </a:r>
            <a:r>
              <a:rPr b="1" lang="en">
                <a:highlight>
                  <a:schemeClr val="accent1"/>
                </a:highlight>
              </a:rPr>
              <a:t> Pi 3 </a:t>
            </a:r>
            <a:endParaRPr b="1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7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500" y="2165475"/>
            <a:ext cx="2978024" cy="297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0100" y="2165463"/>
            <a:ext cx="3041750" cy="304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Used Tools Cont.</a:t>
            </a:r>
            <a:endParaRPr sz="3000"/>
          </a:p>
        </p:txBody>
      </p:sp>
      <p:sp>
        <p:nvSpPr>
          <p:cNvPr id="169" name="Google Shape;169;p18"/>
          <p:cNvSpPr txBox="1"/>
          <p:nvPr>
            <p:ph idx="1" type="body"/>
          </p:nvPr>
        </p:nvSpPr>
        <p:spPr>
          <a:xfrm>
            <a:off x="1381250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Dc motor</a:t>
            </a:r>
            <a:endParaRPr b="1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8"/>
          <p:cNvSpPr txBox="1"/>
          <p:nvPr>
            <p:ph idx="2" type="body"/>
          </p:nvPr>
        </p:nvSpPr>
        <p:spPr>
          <a:xfrm>
            <a:off x="3834912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Wheel Robot</a:t>
            </a:r>
            <a:endParaRPr b="1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8"/>
          <p:cNvSpPr txBox="1"/>
          <p:nvPr>
            <p:ph idx="3" type="body"/>
          </p:nvPr>
        </p:nvSpPr>
        <p:spPr>
          <a:xfrm>
            <a:off x="6288573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motor driver L298N</a:t>
            </a:r>
            <a:endParaRPr b="1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8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3" name="Google Shape;17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6875" y="2319850"/>
            <a:ext cx="2100400" cy="21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6987" y="2513650"/>
            <a:ext cx="2234826" cy="1906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61525" y="2179450"/>
            <a:ext cx="2669199" cy="266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Used Tools Cont.</a:t>
            </a:r>
            <a:endParaRPr sz="3000"/>
          </a:p>
        </p:txBody>
      </p:sp>
      <p:sp>
        <p:nvSpPr>
          <p:cNvPr id="181" name="Google Shape;181;p19"/>
          <p:cNvSpPr txBox="1"/>
          <p:nvPr>
            <p:ph idx="1" type="body"/>
          </p:nvPr>
        </p:nvSpPr>
        <p:spPr>
          <a:xfrm>
            <a:off x="964825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Raspberry pi camera</a:t>
            </a:r>
            <a:endParaRPr b="1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9"/>
          <p:cNvSpPr txBox="1"/>
          <p:nvPr>
            <p:ph idx="2" type="body"/>
          </p:nvPr>
        </p:nvSpPr>
        <p:spPr>
          <a:xfrm>
            <a:off x="3834912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Servo motor</a:t>
            </a:r>
            <a:endParaRPr/>
          </a:p>
        </p:txBody>
      </p:sp>
      <p:sp>
        <p:nvSpPr>
          <p:cNvPr id="183" name="Google Shape;183;p19"/>
          <p:cNvSpPr txBox="1"/>
          <p:nvPr>
            <p:ph idx="3" type="body"/>
          </p:nvPr>
        </p:nvSpPr>
        <p:spPr>
          <a:xfrm>
            <a:off x="6288573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U</a:t>
            </a:r>
            <a:r>
              <a:rPr b="1" lang="en">
                <a:highlight>
                  <a:schemeClr val="accent1"/>
                </a:highlight>
              </a:rPr>
              <a:t>ltrasonic</a:t>
            </a:r>
            <a:r>
              <a:rPr b="1" lang="en">
                <a:highlight>
                  <a:schemeClr val="accent1"/>
                </a:highlight>
              </a:rPr>
              <a:t> sensor</a:t>
            </a:r>
            <a:endParaRPr/>
          </a:p>
        </p:txBody>
      </p:sp>
      <p:sp>
        <p:nvSpPr>
          <p:cNvPr id="184" name="Google Shape;184;p19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5" name="Google Shape;18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1023" y="2279113"/>
            <a:ext cx="2046250" cy="2469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9700" y="2372675"/>
            <a:ext cx="2620949" cy="190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3075" y="2302625"/>
            <a:ext cx="2046250" cy="204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0"/>
          <p:cNvSpPr txBox="1"/>
          <p:nvPr>
            <p:ph idx="1" type="body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Power Bank</a:t>
            </a:r>
            <a:endParaRPr b="1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0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Used Tools Cont.</a:t>
            </a:r>
            <a:endParaRPr sz="3000"/>
          </a:p>
        </p:txBody>
      </p:sp>
      <p:sp>
        <p:nvSpPr>
          <p:cNvPr id="194" name="Google Shape;194;p20"/>
          <p:cNvSpPr txBox="1"/>
          <p:nvPr>
            <p:ph idx="2" type="body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Lithium battery</a:t>
            </a:r>
            <a:endParaRPr b="1">
              <a:highlight>
                <a:schemeClr val="accent1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0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6" name="Google Shape;19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701" y="2371302"/>
            <a:ext cx="2473749" cy="208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9675" y="2314475"/>
            <a:ext cx="2595176" cy="2595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Viola template">
  <a:themeElements>
    <a:clrScheme name="Custom 347">
      <a:dk1>
        <a:srgbClr val="000000"/>
      </a:dk1>
      <a:lt1>
        <a:srgbClr val="FFFFFF"/>
      </a:lt1>
      <a:dk2>
        <a:srgbClr val="8A8682"/>
      </a:dk2>
      <a:lt2>
        <a:srgbClr val="F0EEE9"/>
      </a:lt2>
      <a:accent1>
        <a:srgbClr val="FFCD00"/>
      </a:accent1>
      <a:accent2>
        <a:srgbClr val="F6921D"/>
      </a:accent2>
      <a:accent3>
        <a:srgbClr val="A7693A"/>
      </a:accent3>
      <a:accent4>
        <a:srgbClr val="D8D6D2"/>
      </a:accent4>
      <a:accent5>
        <a:srgbClr val="979593"/>
      </a:accent5>
      <a:accent6>
        <a:srgbClr val="6F6868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