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88" r:id="rId6"/>
    <p:sldId id="261" r:id="rId7"/>
    <p:sldId id="262" r:id="rId8"/>
    <p:sldId id="263" r:id="rId9"/>
    <p:sldId id="281" r:id="rId10"/>
    <p:sldId id="264" r:id="rId11"/>
    <p:sldId id="282" r:id="rId12"/>
    <p:sldId id="291" r:id="rId13"/>
    <p:sldId id="283" r:id="rId14"/>
    <p:sldId id="265" r:id="rId15"/>
    <p:sldId id="284" r:id="rId16"/>
    <p:sldId id="285" r:id="rId17"/>
    <p:sldId id="287" r:id="rId18"/>
    <p:sldId id="286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89" r:id="rId29"/>
    <p:sldId id="277" r:id="rId30"/>
    <p:sldId id="27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D865D8-8B12-420C-9551-103D4FF8CA7E}" type="doc">
      <dgm:prSet loTypeId="urn:microsoft.com/office/officeart/2005/8/layout/arrow2" loCatId="process" qsTypeId="urn:microsoft.com/office/officeart/2005/8/quickstyle/simple1" qsCatId="simple" csTypeId="urn:microsoft.com/office/officeart/2005/8/colors/colorful5" csCatId="colorful" phldr="1"/>
      <dgm:spPr/>
    </dgm:pt>
    <dgm:pt modelId="{AB2877DD-C9D3-4B67-ACE8-7C64F7A529A1}">
      <dgm:prSet phldrT="[Text]" custT="1"/>
      <dgm:spPr/>
      <dgm:t>
        <a:bodyPr/>
        <a:lstStyle/>
        <a:p>
          <a:r>
            <a:rPr lang="en-US" sz="2000" dirty="0" smtClean="0"/>
            <a:t>Long time</a:t>
          </a:r>
        </a:p>
        <a:p>
          <a:r>
            <a:rPr lang="en-US" sz="2000" dirty="0" smtClean="0"/>
            <a:t>Low accuracy</a:t>
          </a:r>
          <a:endParaRPr lang="en-US" sz="2000" dirty="0"/>
        </a:p>
      </dgm:t>
    </dgm:pt>
    <dgm:pt modelId="{266E7D98-B3BF-40F4-8E88-11C692B13C8B}" type="parTrans" cxnId="{6093F9BA-1E21-43A8-A742-F41D65B26710}">
      <dgm:prSet/>
      <dgm:spPr/>
      <dgm:t>
        <a:bodyPr/>
        <a:lstStyle/>
        <a:p>
          <a:endParaRPr lang="en-US"/>
        </a:p>
      </dgm:t>
    </dgm:pt>
    <dgm:pt modelId="{32E211CD-E158-4859-8114-21136DF769DD}" type="sibTrans" cxnId="{6093F9BA-1E21-43A8-A742-F41D65B26710}">
      <dgm:prSet/>
      <dgm:spPr/>
      <dgm:t>
        <a:bodyPr/>
        <a:lstStyle/>
        <a:p>
          <a:endParaRPr lang="en-US"/>
        </a:p>
      </dgm:t>
    </dgm:pt>
    <dgm:pt modelId="{0D27E4C8-D96B-4323-AD5A-919833FEA3A4}">
      <dgm:prSet phldrT="[Text]" custT="1"/>
      <dgm:spPr/>
      <dgm:t>
        <a:bodyPr/>
        <a:lstStyle/>
        <a:p>
          <a:r>
            <a:rPr lang="en-US" sz="2000" dirty="0" smtClean="0"/>
            <a:t>Shorter time</a:t>
          </a:r>
        </a:p>
        <a:p>
          <a:r>
            <a:rPr lang="en-US" sz="2000" dirty="0" smtClean="0"/>
            <a:t>Medium accuracy</a:t>
          </a:r>
          <a:endParaRPr lang="en-US" sz="2000" dirty="0"/>
        </a:p>
      </dgm:t>
    </dgm:pt>
    <dgm:pt modelId="{241E9148-D752-4052-B73A-D0782F64A1B8}" type="parTrans" cxnId="{F8D95783-0443-474D-8A62-669F0CF67413}">
      <dgm:prSet/>
      <dgm:spPr/>
      <dgm:t>
        <a:bodyPr/>
        <a:lstStyle/>
        <a:p>
          <a:endParaRPr lang="en-US"/>
        </a:p>
      </dgm:t>
    </dgm:pt>
    <dgm:pt modelId="{6DDB950F-2531-49F8-B7AF-2CD9D04A8C17}" type="sibTrans" cxnId="{F8D95783-0443-474D-8A62-669F0CF67413}">
      <dgm:prSet/>
      <dgm:spPr/>
      <dgm:t>
        <a:bodyPr/>
        <a:lstStyle/>
        <a:p>
          <a:endParaRPr lang="en-US"/>
        </a:p>
      </dgm:t>
    </dgm:pt>
    <dgm:pt modelId="{8DF6F1C5-EF95-4B07-889D-BAB55F9666BF}">
      <dgm:prSet phldrT="[Text]" custT="1"/>
      <dgm:spPr/>
      <dgm:t>
        <a:bodyPr/>
        <a:lstStyle/>
        <a:p>
          <a:r>
            <a:rPr lang="en-US" sz="2000" dirty="0" smtClean="0"/>
            <a:t>Very short time</a:t>
          </a:r>
        </a:p>
        <a:p>
          <a:r>
            <a:rPr lang="en-US" sz="2000" dirty="0" smtClean="0"/>
            <a:t>High accuracy</a:t>
          </a:r>
          <a:endParaRPr lang="en-US" sz="2000" dirty="0"/>
        </a:p>
      </dgm:t>
    </dgm:pt>
    <dgm:pt modelId="{D3578EEC-4904-45C4-BF47-F18496777661}" type="parTrans" cxnId="{55CB0900-15E1-4C91-8CC4-27349E945252}">
      <dgm:prSet/>
      <dgm:spPr/>
      <dgm:t>
        <a:bodyPr/>
        <a:lstStyle/>
        <a:p>
          <a:endParaRPr lang="en-US"/>
        </a:p>
      </dgm:t>
    </dgm:pt>
    <dgm:pt modelId="{9F545429-E856-43A8-814E-D07082C1FEF2}" type="sibTrans" cxnId="{55CB0900-15E1-4C91-8CC4-27349E945252}">
      <dgm:prSet/>
      <dgm:spPr/>
      <dgm:t>
        <a:bodyPr/>
        <a:lstStyle/>
        <a:p>
          <a:endParaRPr lang="en-US"/>
        </a:p>
      </dgm:t>
    </dgm:pt>
    <dgm:pt modelId="{45D78A6E-310B-48BF-B3D0-AB581764BA12}" type="pres">
      <dgm:prSet presAssocID="{6FD865D8-8B12-420C-9551-103D4FF8CA7E}" presName="arrowDiagram" presStyleCnt="0">
        <dgm:presLayoutVars>
          <dgm:chMax val="5"/>
          <dgm:dir/>
          <dgm:resizeHandles val="exact"/>
        </dgm:presLayoutVars>
      </dgm:prSet>
      <dgm:spPr/>
    </dgm:pt>
    <dgm:pt modelId="{C120C1F5-99AF-403F-B4DE-9B8488BA48CF}" type="pres">
      <dgm:prSet presAssocID="{6FD865D8-8B12-420C-9551-103D4FF8CA7E}" presName="arrow" presStyleLbl="bgShp" presStyleIdx="0" presStyleCnt="1" custLinFactNeighborX="-391" custLinFactNeighborY="13125"/>
      <dgm:spPr/>
    </dgm:pt>
    <dgm:pt modelId="{33514B09-0B7C-4250-BE1B-151258A4F5F1}" type="pres">
      <dgm:prSet presAssocID="{6FD865D8-8B12-420C-9551-103D4FF8CA7E}" presName="arrowDiagram3" presStyleCnt="0"/>
      <dgm:spPr/>
    </dgm:pt>
    <dgm:pt modelId="{4DFB3726-BE44-4BFB-BB19-91E329B8ECCB}" type="pres">
      <dgm:prSet presAssocID="{AB2877DD-C9D3-4B67-ACE8-7C64F7A529A1}" presName="bullet3a" presStyleLbl="node1" presStyleIdx="0" presStyleCnt="3"/>
      <dgm:spPr/>
    </dgm:pt>
    <dgm:pt modelId="{6CDFDD37-D7F0-4AE9-9ED3-97A937FA7398}" type="pres">
      <dgm:prSet presAssocID="{AB2877DD-C9D3-4B67-ACE8-7C64F7A529A1}" presName="textBox3a" presStyleLbl="revTx" presStyleIdx="0" presStyleCnt="3" custScaleX="144635" custLinFactNeighborX="21245" custLinFactNeighborY="100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7C80ED-154A-4ABA-8515-C3BFF1C2C265}" type="pres">
      <dgm:prSet presAssocID="{0D27E4C8-D96B-4323-AD5A-919833FEA3A4}" presName="bullet3b" presStyleLbl="node1" presStyleIdx="1" presStyleCnt="3"/>
      <dgm:spPr/>
    </dgm:pt>
    <dgm:pt modelId="{876C3AF1-369F-4209-9D2D-23CEE31923C6}" type="pres">
      <dgm:prSet presAssocID="{0D27E4C8-D96B-4323-AD5A-919833FEA3A4}" presName="textBox3b" presStyleLbl="revTx" presStyleIdx="1" presStyleCnt="3" custScaleX="229167" custScaleY="50980" custLinFactNeighborX="52084" custLinFactNeighborY="-127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A54C68-8A00-4BBC-9AEC-EC19B66B50B0}" type="pres">
      <dgm:prSet presAssocID="{8DF6F1C5-EF95-4B07-889D-BAB55F9666BF}" presName="bullet3c" presStyleLbl="node1" presStyleIdx="2" presStyleCnt="3"/>
      <dgm:spPr/>
    </dgm:pt>
    <dgm:pt modelId="{5FF0E25D-52F8-4BDE-8086-24A47C3A132E}" type="pres">
      <dgm:prSet presAssocID="{8DF6F1C5-EF95-4B07-889D-BAB55F9666BF}" presName="textBox3c" presStyleLbl="revTx" presStyleIdx="2" presStyleCnt="3" custScaleX="179167" custScaleY="36691" custLinFactNeighborX="37010" custLinFactNeighborY="-216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CB0900-15E1-4C91-8CC4-27349E945252}" srcId="{6FD865D8-8B12-420C-9551-103D4FF8CA7E}" destId="{8DF6F1C5-EF95-4B07-889D-BAB55F9666BF}" srcOrd="2" destOrd="0" parTransId="{D3578EEC-4904-45C4-BF47-F18496777661}" sibTransId="{9F545429-E856-43A8-814E-D07082C1FEF2}"/>
    <dgm:cxn modelId="{9736EE0D-D6E9-4A24-9BAC-4F2C752D4643}" type="presOf" srcId="{6FD865D8-8B12-420C-9551-103D4FF8CA7E}" destId="{45D78A6E-310B-48BF-B3D0-AB581764BA12}" srcOrd="0" destOrd="0" presId="urn:microsoft.com/office/officeart/2005/8/layout/arrow2"/>
    <dgm:cxn modelId="{9B31B60E-4046-406E-BBAA-127B9DB4D1AE}" type="presOf" srcId="{0D27E4C8-D96B-4323-AD5A-919833FEA3A4}" destId="{876C3AF1-369F-4209-9D2D-23CEE31923C6}" srcOrd="0" destOrd="0" presId="urn:microsoft.com/office/officeart/2005/8/layout/arrow2"/>
    <dgm:cxn modelId="{D5EABAC3-A5F3-4CA0-9E99-FA5A0ABC091E}" type="presOf" srcId="{8DF6F1C5-EF95-4B07-889D-BAB55F9666BF}" destId="{5FF0E25D-52F8-4BDE-8086-24A47C3A132E}" srcOrd="0" destOrd="0" presId="urn:microsoft.com/office/officeart/2005/8/layout/arrow2"/>
    <dgm:cxn modelId="{6093F9BA-1E21-43A8-A742-F41D65B26710}" srcId="{6FD865D8-8B12-420C-9551-103D4FF8CA7E}" destId="{AB2877DD-C9D3-4B67-ACE8-7C64F7A529A1}" srcOrd="0" destOrd="0" parTransId="{266E7D98-B3BF-40F4-8E88-11C692B13C8B}" sibTransId="{32E211CD-E158-4859-8114-21136DF769DD}"/>
    <dgm:cxn modelId="{F8D95783-0443-474D-8A62-669F0CF67413}" srcId="{6FD865D8-8B12-420C-9551-103D4FF8CA7E}" destId="{0D27E4C8-D96B-4323-AD5A-919833FEA3A4}" srcOrd="1" destOrd="0" parTransId="{241E9148-D752-4052-B73A-D0782F64A1B8}" sibTransId="{6DDB950F-2531-49F8-B7AF-2CD9D04A8C17}"/>
    <dgm:cxn modelId="{FB506F1D-7C82-4952-A890-6AF86BA455FF}" type="presOf" srcId="{AB2877DD-C9D3-4B67-ACE8-7C64F7A529A1}" destId="{6CDFDD37-D7F0-4AE9-9ED3-97A937FA7398}" srcOrd="0" destOrd="0" presId="urn:microsoft.com/office/officeart/2005/8/layout/arrow2"/>
    <dgm:cxn modelId="{C1A5D37C-DAED-4CC2-8568-D4C3F4FDBCF9}" type="presParOf" srcId="{45D78A6E-310B-48BF-B3D0-AB581764BA12}" destId="{C120C1F5-99AF-403F-B4DE-9B8488BA48CF}" srcOrd="0" destOrd="0" presId="urn:microsoft.com/office/officeart/2005/8/layout/arrow2"/>
    <dgm:cxn modelId="{9D71C0F0-0C45-43EC-BBCE-12D398C649BC}" type="presParOf" srcId="{45D78A6E-310B-48BF-B3D0-AB581764BA12}" destId="{33514B09-0B7C-4250-BE1B-151258A4F5F1}" srcOrd="1" destOrd="0" presId="urn:microsoft.com/office/officeart/2005/8/layout/arrow2"/>
    <dgm:cxn modelId="{6068945F-F690-4706-B581-15EFA9E0633F}" type="presParOf" srcId="{33514B09-0B7C-4250-BE1B-151258A4F5F1}" destId="{4DFB3726-BE44-4BFB-BB19-91E329B8ECCB}" srcOrd="0" destOrd="0" presId="urn:microsoft.com/office/officeart/2005/8/layout/arrow2"/>
    <dgm:cxn modelId="{12824B31-EEB0-4363-9F33-E923177466B6}" type="presParOf" srcId="{33514B09-0B7C-4250-BE1B-151258A4F5F1}" destId="{6CDFDD37-D7F0-4AE9-9ED3-97A937FA7398}" srcOrd="1" destOrd="0" presId="urn:microsoft.com/office/officeart/2005/8/layout/arrow2"/>
    <dgm:cxn modelId="{1FA34923-9EBC-4F96-BEB5-98DB5EB69B71}" type="presParOf" srcId="{33514B09-0B7C-4250-BE1B-151258A4F5F1}" destId="{787C80ED-154A-4ABA-8515-C3BFF1C2C265}" srcOrd="2" destOrd="0" presId="urn:microsoft.com/office/officeart/2005/8/layout/arrow2"/>
    <dgm:cxn modelId="{BED51250-3A0D-4B47-A193-788120246B09}" type="presParOf" srcId="{33514B09-0B7C-4250-BE1B-151258A4F5F1}" destId="{876C3AF1-369F-4209-9D2D-23CEE31923C6}" srcOrd="3" destOrd="0" presId="urn:microsoft.com/office/officeart/2005/8/layout/arrow2"/>
    <dgm:cxn modelId="{ED0288CF-687A-4342-8BDA-AB6587C32177}" type="presParOf" srcId="{33514B09-0B7C-4250-BE1B-151258A4F5F1}" destId="{6AA54C68-8A00-4BBC-9AEC-EC19B66B50B0}" srcOrd="4" destOrd="0" presId="urn:microsoft.com/office/officeart/2005/8/layout/arrow2"/>
    <dgm:cxn modelId="{48FE6800-A8A3-4D82-B057-D4E6F8E7348C}" type="presParOf" srcId="{33514B09-0B7C-4250-BE1B-151258A4F5F1}" destId="{5FF0E25D-52F8-4BDE-8086-24A47C3A132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0C1F5-99AF-403F-B4DE-9B8488BA48CF}">
      <dsp:nvSpPr>
        <dsp:cNvPr id="0" name=""/>
        <dsp:cNvSpPr/>
      </dsp:nvSpPr>
      <dsp:spPr>
        <a:xfrm>
          <a:off x="152374" y="0"/>
          <a:ext cx="6502400" cy="4064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FB3726-BE44-4BFB-BB19-91E329B8ECCB}">
      <dsp:nvSpPr>
        <dsp:cNvPr id="0" name=""/>
        <dsp:cNvSpPr/>
      </dsp:nvSpPr>
      <dsp:spPr>
        <a:xfrm>
          <a:off x="1003603" y="2804972"/>
          <a:ext cx="169062" cy="16906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FDD37-D7F0-4AE9-9ED3-97A937FA7398}">
      <dsp:nvSpPr>
        <dsp:cNvPr id="0" name=""/>
        <dsp:cNvSpPr/>
      </dsp:nvSpPr>
      <dsp:spPr>
        <a:xfrm>
          <a:off x="1071885" y="2889504"/>
          <a:ext cx="2191305" cy="1174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83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Long time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Low accuracy</a:t>
          </a:r>
          <a:endParaRPr lang="en-US" sz="2000" kern="1200" dirty="0"/>
        </a:p>
      </dsp:txBody>
      <dsp:txXfrm>
        <a:off x="1071885" y="2889504"/>
        <a:ext cx="2191305" cy="1174496"/>
      </dsp:txXfrm>
    </dsp:sp>
    <dsp:sp modelId="{787C80ED-154A-4ABA-8515-C3BFF1C2C265}">
      <dsp:nvSpPr>
        <dsp:cNvPr id="0" name=""/>
        <dsp:cNvSpPr/>
      </dsp:nvSpPr>
      <dsp:spPr>
        <a:xfrm>
          <a:off x="2495904" y="1700377"/>
          <a:ext cx="305612" cy="305612"/>
        </a:xfrm>
        <a:prstGeom prst="ellipse">
          <a:avLst/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6C3AF1-369F-4209-9D2D-23CEE31923C6}">
      <dsp:nvSpPr>
        <dsp:cNvPr id="0" name=""/>
        <dsp:cNvSpPr/>
      </dsp:nvSpPr>
      <dsp:spPr>
        <a:xfrm>
          <a:off x="2453646" y="2113286"/>
          <a:ext cx="3576325" cy="1127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1938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Shorter time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Medium accuracy</a:t>
          </a:r>
          <a:endParaRPr lang="en-US" sz="2000" kern="1200" dirty="0"/>
        </a:p>
      </dsp:txBody>
      <dsp:txXfrm>
        <a:off x="2453646" y="2113286"/>
        <a:ext cx="3576325" cy="1127073"/>
      </dsp:txXfrm>
    </dsp:sp>
    <dsp:sp modelId="{6AA54C68-8A00-4BBC-9AEC-EC19B66B50B0}">
      <dsp:nvSpPr>
        <dsp:cNvPr id="0" name=""/>
        <dsp:cNvSpPr/>
      </dsp:nvSpPr>
      <dsp:spPr>
        <a:xfrm>
          <a:off x="4290566" y="1028191"/>
          <a:ext cx="422656" cy="422656"/>
        </a:xfrm>
        <a:prstGeom prst="ellipse">
          <a:avLst/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F0E25D-52F8-4BDE-8086-24A47C3A132E}">
      <dsp:nvSpPr>
        <dsp:cNvPr id="0" name=""/>
        <dsp:cNvSpPr/>
      </dsp:nvSpPr>
      <dsp:spPr>
        <a:xfrm>
          <a:off x="4061962" y="1522010"/>
          <a:ext cx="2796037" cy="1036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957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Very short time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High accuracy</a:t>
          </a:r>
          <a:endParaRPr lang="en-US" sz="2000" kern="1200" dirty="0"/>
        </a:p>
      </dsp:txBody>
      <dsp:txXfrm>
        <a:off x="4061962" y="1522010"/>
        <a:ext cx="2796037" cy="1036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06B4A3-4212-4E39-93DE-E053E8F69C28}" type="datetimeFigureOut">
              <a:rPr lang="en-US" smtClean="0"/>
              <a:pPr/>
              <a:t>12/19/2015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6019800"/>
            <a:ext cx="5637010" cy="653519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 : </a:t>
            </a:r>
            <a:r>
              <a:rPr lang="en-US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  <a:r>
              <a:rPr lang="en-US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Abd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Alfttah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Almallah</a:t>
            </a:r>
            <a:endParaRPr lang="en-US" sz="2000" dirty="0"/>
          </a:p>
          <a:p>
            <a:pPr algn="ctr"/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4447" y="3244335"/>
            <a:ext cx="5632953" cy="1403866"/>
          </a:xfrm>
        </p:spPr>
        <p:txBody>
          <a:bodyPr/>
          <a:lstStyle/>
          <a:p>
            <a:pPr marL="182880" indent="0"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Water Works For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Baqa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Al-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Sharqyah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Town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-Analysis And Re/Design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608px-Basmala.svg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0"/>
            <a:ext cx="3875500" cy="78579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063247" y="1022306"/>
            <a:ext cx="5035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–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  <a:endParaRPr lang="en-US" sz="2800" dirty="0"/>
          </a:p>
        </p:txBody>
      </p:sp>
      <p:pic>
        <p:nvPicPr>
          <p:cNvPr id="6" name="صورة 4"/>
          <p:cNvPicPr>
            <a:picLocks noChangeArrowheads="1"/>
          </p:cNvPicPr>
          <p:nvPr/>
        </p:nvPicPr>
        <p:blipFill>
          <a:blip r:embed="rId3" cstate="print">
            <a:lum contrast="31000"/>
          </a:blip>
          <a:srcRect/>
          <a:stretch>
            <a:fillRect/>
          </a:stretch>
        </p:blipFill>
        <p:spPr bwMode="auto">
          <a:xfrm>
            <a:off x="3823686" y="1545526"/>
            <a:ext cx="15144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657600" y="4641089"/>
            <a:ext cx="20618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Prepared by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1676401" y="5334000"/>
            <a:ext cx="6324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Boraq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Ali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Raghad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Onnab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4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DELL\Desktop\175\fgdsfga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0"/>
            <a:ext cx="7175351" cy="1211110"/>
          </a:xfrm>
        </p:spPr>
        <p:txBody>
          <a:bodyPr/>
          <a:lstStyle/>
          <a:p>
            <a:pPr marL="182880" indent="0">
              <a:buNone/>
            </a:pP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20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0" y="0"/>
            <a:ext cx="9144000" cy="13716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Drawing the existing network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5" name="Picture 1" descr="213ds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47800"/>
            <a:ext cx="914400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en-US" sz="41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Distribution of houses for each junction in each service area</a:t>
            </a:r>
            <a:endParaRPr lang="ar-SA" sz="41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1" name="Picture 1" descr="85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066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>
              <a:buNone/>
            </a:pP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Redesigning and changing the main pipe size</a:t>
            </a:r>
          </a:p>
        </p:txBody>
      </p:sp>
      <p:pic>
        <p:nvPicPr>
          <p:cNvPr id="34818" name="Picture 2" descr="asd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6512511" cy="1143000"/>
          </a:xfrm>
        </p:spPr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762000" y="1981200"/>
            <a:ext cx="6400800" cy="347472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Pressure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Velocities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95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304800"/>
            <a:ext cx="3962400" cy="723106"/>
          </a:xfrm>
        </p:spPr>
        <p:txBody>
          <a:bodyPr>
            <a:noAutofit/>
          </a:bodyPr>
          <a:lstStyle/>
          <a:p>
            <a:pPr marL="164592" indent="0">
              <a:buNone/>
            </a:pP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Pressure:</a:t>
            </a:r>
          </a:p>
        </p:txBody>
      </p:sp>
      <p:pic>
        <p:nvPicPr>
          <p:cNvPr id="5" name="Content Placeholder 4" descr="C:\Users\DELL\Desktop\89754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153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7175351" cy="1134910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Velocities:</a:t>
            </a:r>
          </a:p>
        </p:txBody>
      </p:sp>
      <p:pic>
        <p:nvPicPr>
          <p:cNvPr id="4" name="Picture 3" descr="C:\Users\DELL\Desktop\6565as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828800"/>
            <a:ext cx="7924800" cy="4259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6653605" cy="147179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Recommendations: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85800" y="2514600"/>
            <a:ext cx="7307132" cy="2928371"/>
          </a:xfrm>
        </p:spPr>
        <p:txBody>
          <a:bodyPr/>
          <a:lstStyle/>
          <a:p>
            <a:pPr marL="635508" indent="-571500" algn="justLow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Pressure reducing valves (PRV) for      high pressure.</a:t>
            </a:r>
          </a:p>
          <a:p>
            <a:pPr marL="635508" indent="-571500" algn="justLow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Internal pumps for low pressure.</a:t>
            </a:r>
          </a:p>
          <a:p>
            <a:pPr marL="635508" indent="-571500" algn="justLow"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Boosters for low velocities.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17581" y="2133600"/>
            <a:ext cx="7175351" cy="2791857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WasteWater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Collection Network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04800" y="0"/>
            <a:ext cx="7175351" cy="1134910"/>
          </a:xfrm>
        </p:spPr>
        <p:txBody>
          <a:bodyPr/>
          <a:lstStyle/>
          <a:p>
            <a:pPr marL="18288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Methodology: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boraq\Desktop\New folder (11)\8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45" y="1143000"/>
            <a:ext cx="916174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63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457200"/>
            <a:ext cx="4267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latin typeface="Times New Roman" pitchFamily="18" charset="0"/>
                <a:cs typeface="Times New Roman" pitchFamily="18" charset="0"/>
              </a:rPr>
              <a:t>Outline :</a:t>
            </a:r>
            <a:endParaRPr lang="en-US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479790"/>
            <a:ext cx="6196696" cy="541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Objectives</a:t>
            </a:r>
          </a:p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Study area</a:t>
            </a:r>
          </a:p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WDN Review</a:t>
            </a:r>
          </a:p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WWCN </a:t>
            </a:r>
          </a:p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Results</a:t>
            </a:r>
          </a:p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Conclusion &amp; Recommendations</a:t>
            </a:r>
            <a:r>
              <a:rPr lang="ar-SA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6">
                  <a:lumMod val="50000"/>
                </a:schemeClr>
              </a:buClr>
              <a:buSzPct val="100000"/>
            </a:pP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0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Drawing the Network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:\Users\DELL\Downloads\12305641_10153227203621569_392291036_n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762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3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33401"/>
            <a:ext cx="7175351" cy="1219200"/>
          </a:xfrm>
        </p:spPr>
        <p:txBody>
          <a:bodyPr/>
          <a:lstStyle/>
          <a:p>
            <a:pPr marL="18288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Arc-hydro: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95670628"/>
              </p:ext>
            </p:extLst>
          </p:nvPr>
        </p:nvGraphicFramePr>
        <p:xfrm>
          <a:off x="1143000" y="1981200"/>
          <a:ext cx="685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871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raq\Desktop\New folder (11)\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30271"/>
            <a:ext cx="59112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Arc-Hydro Method</a:t>
            </a:r>
          </a:p>
        </p:txBody>
      </p:sp>
    </p:spTree>
    <p:extLst>
      <p:ext uri="{BB962C8B-B14F-4D97-AF65-F5344CB8AC3E}">
        <p14:creationId xmlns:p14="http://schemas.microsoft.com/office/powerpoint/2010/main" val="373424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5966666" cy="975546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09800"/>
            <a:ext cx="7154732" cy="39624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Cover</a:t>
            </a:r>
          </a:p>
          <a:p>
            <a:pPr algn="l">
              <a:buFont typeface="Arial" pitchFamily="34" charset="0"/>
              <a:buChar char="•"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Slope</a:t>
            </a:r>
          </a:p>
          <a:p>
            <a:pPr algn="l">
              <a:buFont typeface="Arial" pitchFamily="34" charset="0"/>
              <a:buChar char="•"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Velocity</a:t>
            </a:r>
          </a:p>
          <a:p>
            <a:pPr algn="l">
              <a:buFont typeface="Arial" pitchFamily="34" charset="0"/>
              <a:buChar char="•"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Length of conduits</a:t>
            </a:r>
            <a:endParaRPr lang="ar-SA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Cost </a:t>
            </a:r>
            <a:endParaRPr lang="ar-SA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8020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5966666" cy="799152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Cover Depth: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828800"/>
            <a:ext cx="6926132" cy="361417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762124"/>
            <a:ext cx="69342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321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1"/>
            <a:ext cx="7175351" cy="1371600"/>
          </a:xfrm>
        </p:spPr>
        <p:txBody>
          <a:bodyPr/>
          <a:lstStyle/>
          <a:p>
            <a:pPr marL="182880" indent="0">
              <a:buNone/>
            </a:pPr>
            <a:r>
              <a:rPr lang="en-US" dirty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Slope: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2209801"/>
            <a:ext cx="5637010" cy="372486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47850"/>
            <a:ext cx="73914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711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85800"/>
            <a:ext cx="7175351" cy="1363510"/>
          </a:xfrm>
        </p:spPr>
        <p:txBody>
          <a:bodyPr/>
          <a:lstStyle/>
          <a:p>
            <a:pPr marL="18288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Velocity: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2514601"/>
            <a:ext cx="5637010" cy="342006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828800"/>
            <a:ext cx="7239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005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175351" cy="1447800"/>
          </a:xfrm>
        </p:spPr>
        <p:txBody>
          <a:bodyPr/>
          <a:lstStyle/>
          <a:p>
            <a:pPr marL="18288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Length of conduits: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1981201"/>
            <a:ext cx="5637010" cy="395346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843088"/>
            <a:ext cx="6324599" cy="432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709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Cost Estimations: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905000"/>
            <a:ext cx="8305800" cy="3276600"/>
          </a:xfrm>
        </p:spPr>
        <p:txBody>
          <a:bodyPr/>
          <a:lstStyle/>
          <a:p>
            <a:endParaRPr lang="en-US" b="1" dirty="0" smtClean="0"/>
          </a:p>
          <a:p>
            <a:pPr algn="justLow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Considering the prices in our country, </a:t>
            </a:r>
          </a:p>
          <a:p>
            <a:pPr algn="justLow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we estimated the total cost of the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wastewater</a:t>
            </a:r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collection network = 1563206$, and the cost per 1km = 72683$.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57201"/>
            <a:ext cx="8686800" cy="1066800"/>
          </a:xfrm>
        </p:spPr>
        <p:txBody>
          <a:bodyPr/>
          <a:lstStyle/>
          <a:p>
            <a:pPr marL="182880" indent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Conclusion and Recommendations: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600200"/>
            <a:ext cx="7848600" cy="4334465"/>
          </a:xfrm>
        </p:spPr>
        <p:txBody>
          <a:bodyPr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Flushing system in the network especially where low velocities    occurs.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Implementation of Continuous maintenance to the network.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Constructing a waste water treatment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avoid pollution of    the environment and to reuse the treated water for agriculture instead of wasting it.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03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0272" y="457200"/>
            <a:ext cx="51123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latin typeface="Times New Roman" pitchFamily="18" charset="0"/>
                <a:cs typeface="Times New Roman" pitchFamily="18" charset="0"/>
              </a:rPr>
              <a:t>Objectives: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5628" y="1828800"/>
            <a:ext cx="856837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lnSpc>
                <a:spcPct val="20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Analysis the existing water distribution network.</a:t>
            </a:r>
          </a:p>
          <a:p>
            <a:pPr marL="285750" lvl="0" indent="-285750">
              <a:lnSpc>
                <a:spcPct val="20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Redesign the existing water distribution network.</a:t>
            </a:r>
          </a:p>
          <a:p>
            <a:pPr marL="285750" indent="-285750">
              <a:lnSpc>
                <a:spcPct val="20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Design a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wastewater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collection network.</a:t>
            </a:r>
          </a:p>
        </p:txBody>
      </p:sp>
    </p:spTree>
    <p:extLst>
      <p:ext uri="{BB962C8B-B14F-4D97-AF65-F5344CB8AC3E}">
        <p14:creationId xmlns:p14="http://schemas.microsoft.com/office/powerpoint/2010/main" val="393632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1828800"/>
            <a:ext cx="7175351" cy="3096657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8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69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8818" y="228600"/>
            <a:ext cx="39971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latin typeface="Times New Roman" pitchFamily="18" charset="0"/>
                <a:cs typeface="Times New Roman" pitchFamily="18" charset="0"/>
              </a:rPr>
              <a:t>Study area: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6582" y="1524000"/>
            <a:ext cx="20457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Location: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531530"/>
            <a:ext cx="7442550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Located in the north of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Tulkarem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governorate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at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distance of about 17km at the north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west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bank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Surrounded by Apartheid wall from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west,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Wadi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Abu Nar from the south and some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villages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that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surrounds the rest of it.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57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ELL\Downloads\12395223_10153262936471569_922521873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914400"/>
            <a:ext cx="4695825" cy="554355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5430819" cy="98251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Location: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43343"/>
            <a:ext cx="39971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latin typeface="Times New Roman" pitchFamily="18" charset="0"/>
                <a:cs typeface="Times New Roman" pitchFamily="18" charset="0"/>
              </a:rPr>
              <a:t>Study area: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1752600"/>
            <a:ext cx="25637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Topography: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2867523"/>
            <a:ext cx="7010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elevation of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Baqa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ranges from 60 up to 130 meters above sea level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This town varies in its terrains, it has three mountains at the east, plain from the west and valley from the south.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50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raseh\GP2\DEM\Untitl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53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52400"/>
            <a:ext cx="39971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latin typeface="Times New Roman" pitchFamily="18" charset="0"/>
                <a:cs typeface="Times New Roman" pitchFamily="18" charset="0"/>
              </a:rPr>
              <a:t>Study area: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1215262"/>
            <a:ext cx="4406976" cy="742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Population Calculations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595150"/>
              </p:ext>
            </p:extLst>
          </p:nvPr>
        </p:nvGraphicFramePr>
        <p:xfrm>
          <a:off x="762000" y="2590800"/>
          <a:ext cx="8229604" cy="7620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22445"/>
                <a:gridCol w="822445"/>
                <a:gridCol w="822445"/>
                <a:gridCol w="822445"/>
                <a:gridCol w="823304"/>
                <a:gridCol w="823304"/>
                <a:gridCol w="823304"/>
                <a:gridCol w="823304"/>
                <a:gridCol w="823304"/>
                <a:gridCol w="823304"/>
              </a:tblGrid>
              <a:tr h="3810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Year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2007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2008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2009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2010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2011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2012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2013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2014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2015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Pop.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4064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4143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4222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4304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4386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4471</a:t>
                      </a:r>
                      <a:endParaRPr lang="en-US" sz="16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4555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4641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4726</a:t>
                      </a:r>
                      <a:endParaRPr lang="en-US" sz="16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62000" y="2057400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population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estimations from the Palestinian Central of Statistics: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5299" y="3505200"/>
            <a:ext cx="82503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study period is 30 years from now (2015) so depending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on these data and using annual compounding method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predict the population in 2045,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P(2045) = 9674 capita.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demand = 4704.6 m³/day.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load = 4015 m³/day.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81200"/>
            <a:ext cx="9144000" cy="3682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</a:pPr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>Graduation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Project 1 Review</a:t>
            </a:r>
          </a:p>
          <a:p>
            <a:pPr algn="ctr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</a:pP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Water Distribution Network</a:t>
            </a:r>
            <a:endParaRPr lang="ar-SA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Clr>
                <a:schemeClr val="accent6">
                  <a:lumMod val="50000"/>
                </a:schemeClr>
              </a:buClr>
              <a:buSzPct val="100000"/>
            </a:pP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03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1811</TotalTime>
  <Words>448</Words>
  <Application>Microsoft Office PowerPoint</Application>
  <PresentationFormat>On-screen Show (4:3)</PresentationFormat>
  <Paragraphs>138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Slipstream</vt:lpstr>
      <vt:lpstr>Water Works For Baqa Al-Sharqyah Town -Analysis And Re/Design</vt:lpstr>
      <vt:lpstr>PowerPoint Presentation</vt:lpstr>
      <vt:lpstr>PowerPoint Presentation</vt:lpstr>
      <vt:lpstr>PowerPoint Presentation</vt:lpstr>
      <vt:lpstr>Location:</vt:lpstr>
      <vt:lpstr>PowerPoint Presentation</vt:lpstr>
      <vt:lpstr>PowerPoint Presentation</vt:lpstr>
      <vt:lpstr>PowerPoint Presentation</vt:lpstr>
      <vt:lpstr>PowerPoint Presentation</vt:lpstr>
      <vt:lpstr> Methodology:</vt:lpstr>
      <vt:lpstr>Drawing the existing network </vt:lpstr>
      <vt:lpstr>PowerPoint Presentation</vt:lpstr>
      <vt:lpstr>Redesigning and changing the main pipe size</vt:lpstr>
      <vt:lpstr>Results:</vt:lpstr>
      <vt:lpstr>Pressure:</vt:lpstr>
      <vt:lpstr> Velocities:</vt:lpstr>
      <vt:lpstr>Recommendations:</vt:lpstr>
      <vt:lpstr>WasteWater  Collection Network</vt:lpstr>
      <vt:lpstr>Methodology:</vt:lpstr>
      <vt:lpstr>Drawing the Network</vt:lpstr>
      <vt:lpstr>  Arc-hydro:</vt:lpstr>
      <vt:lpstr>PowerPoint Presentation</vt:lpstr>
      <vt:lpstr>  Results:</vt:lpstr>
      <vt:lpstr>  Cover Depth:</vt:lpstr>
      <vt:lpstr> Slope:</vt:lpstr>
      <vt:lpstr>  Velocity:</vt:lpstr>
      <vt:lpstr>  Length of conduits:</vt:lpstr>
      <vt:lpstr>Cost Estimations:</vt:lpstr>
      <vt:lpstr>  Conclusion and Recommendations:</vt:lpstr>
      <vt:lpstr> 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Works For                 Baqa Al-Sharqyah Town</dc:title>
  <dc:creator>boraq</dc:creator>
  <cp:lastModifiedBy>boraq</cp:lastModifiedBy>
  <cp:revision>26</cp:revision>
  <dcterms:created xsi:type="dcterms:W3CDTF">2015-12-17T21:37:52Z</dcterms:created>
  <dcterms:modified xsi:type="dcterms:W3CDTF">2015-12-19T23:04:18Z</dcterms:modified>
</cp:coreProperties>
</file>