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diagrams/drawing2.xml" ContentType="application/vnd.ms-office.drawingml.diagramDrawing+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33"/>
  </p:notesMasterIdLst>
  <p:sldIdLst>
    <p:sldId id="298" r:id="rId3"/>
    <p:sldId id="257" r:id="rId4"/>
    <p:sldId id="268" r:id="rId5"/>
    <p:sldId id="299" r:id="rId6"/>
    <p:sldId id="300" r:id="rId7"/>
    <p:sldId id="262" r:id="rId8"/>
    <p:sldId id="269" r:id="rId9"/>
    <p:sldId id="266" r:id="rId10"/>
    <p:sldId id="270" r:id="rId11"/>
    <p:sldId id="271" r:id="rId12"/>
    <p:sldId id="275" r:id="rId13"/>
    <p:sldId id="302" r:id="rId14"/>
    <p:sldId id="304" r:id="rId15"/>
    <p:sldId id="287" r:id="rId16"/>
    <p:sldId id="301" r:id="rId17"/>
    <p:sldId id="279" r:id="rId18"/>
    <p:sldId id="280" r:id="rId19"/>
    <p:sldId id="278" r:id="rId20"/>
    <p:sldId id="288" r:id="rId21"/>
    <p:sldId id="281" r:id="rId22"/>
    <p:sldId id="282" r:id="rId23"/>
    <p:sldId id="296" r:id="rId24"/>
    <p:sldId id="297" r:id="rId25"/>
    <p:sldId id="303" r:id="rId26"/>
    <p:sldId id="292" r:id="rId27"/>
    <p:sldId id="283" r:id="rId28"/>
    <p:sldId id="284" r:id="rId29"/>
    <p:sldId id="285" r:id="rId30"/>
    <p:sldId id="293" r:id="rId31"/>
    <p:sldId id="294"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70" autoAdjust="0"/>
    <p:restoredTop sz="90311" autoAdjust="0"/>
  </p:normalViewPr>
  <p:slideViewPr>
    <p:cSldViewPr>
      <p:cViewPr varScale="1">
        <p:scale>
          <a:sx n="64" d="100"/>
          <a:sy n="64" d="100"/>
        </p:scale>
        <p:origin x="-828"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F7ACB0-050F-43F3-AEC2-AECC92889030}" type="doc">
      <dgm:prSet loTypeId="urn:microsoft.com/office/officeart/2005/8/layout/list1" loCatId="list" qsTypeId="urn:microsoft.com/office/officeart/2005/8/quickstyle/3d4" qsCatId="3D" csTypeId="urn:microsoft.com/office/officeart/2005/8/colors/accent1_2" csCatId="accent1" phldr="1"/>
      <dgm:spPr/>
      <dgm:t>
        <a:bodyPr/>
        <a:lstStyle/>
        <a:p>
          <a:endParaRPr lang="en-US"/>
        </a:p>
      </dgm:t>
    </dgm:pt>
    <dgm:pt modelId="{236EB892-715F-4C0F-8F8E-DF1A17A64617}">
      <dgm:prSet phldrT="[Text]" custT="1"/>
      <dgm:spPr/>
      <dgm:t>
        <a:bodyPr/>
        <a:lstStyle/>
        <a:p>
          <a:r>
            <a:rPr lang="en-US" sz="4400" b="1" dirty="0" smtClean="0">
              <a:latin typeface="Georgia" pitchFamily="18" charset="0"/>
            </a:rPr>
            <a:t>Energy management  </a:t>
          </a:r>
          <a:endParaRPr lang="en-US" sz="4400" b="1" dirty="0">
            <a:latin typeface="Georgia" pitchFamily="18" charset="0"/>
          </a:endParaRPr>
        </a:p>
      </dgm:t>
    </dgm:pt>
    <dgm:pt modelId="{A7380893-8F12-4511-BAF1-BA98C79CC4CC}" type="parTrans" cxnId="{9DD92AE4-D8F6-4E2D-8B98-DB4A1EAB1B83}">
      <dgm:prSet/>
      <dgm:spPr/>
      <dgm:t>
        <a:bodyPr/>
        <a:lstStyle/>
        <a:p>
          <a:endParaRPr lang="en-US"/>
        </a:p>
      </dgm:t>
    </dgm:pt>
    <dgm:pt modelId="{462F6B1E-A580-4AAC-8E6C-79108D2BEFC9}" type="sibTrans" cxnId="{9DD92AE4-D8F6-4E2D-8B98-DB4A1EAB1B83}">
      <dgm:prSet/>
      <dgm:spPr/>
      <dgm:t>
        <a:bodyPr/>
        <a:lstStyle/>
        <a:p>
          <a:endParaRPr lang="en-US"/>
        </a:p>
      </dgm:t>
    </dgm:pt>
    <dgm:pt modelId="{1D21DAB1-D118-4541-9D1B-6ED31019E0ED}">
      <dgm:prSet phldrT="[Text]" custT="1"/>
      <dgm:spPr/>
      <dgm:t>
        <a:bodyPr/>
        <a:lstStyle/>
        <a:p>
          <a:r>
            <a:rPr lang="en-US" sz="4000" b="1" dirty="0" smtClean="0">
              <a:latin typeface="Georgia" pitchFamily="18" charset="0"/>
            </a:rPr>
            <a:t>Power line communication </a:t>
          </a:r>
          <a:endParaRPr lang="en-US" sz="4000" b="1" dirty="0">
            <a:latin typeface="Georgia" pitchFamily="18" charset="0"/>
          </a:endParaRPr>
        </a:p>
      </dgm:t>
    </dgm:pt>
    <dgm:pt modelId="{1184C4B3-F5F1-465A-B8E7-EE1241346A49}" type="parTrans" cxnId="{AED97380-0DF5-4A20-99BA-86D85522A9C6}">
      <dgm:prSet/>
      <dgm:spPr/>
      <dgm:t>
        <a:bodyPr/>
        <a:lstStyle/>
        <a:p>
          <a:endParaRPr lang="en-US"/>
        </a:p>
      </dgm:t>
    </dgm:pt>
    <dgm:pt modelId="{39F349BB-D482-4326-8122-86551A1CB1D5}" type="sibTrans" cxnId="{AED97380-0DF5-4A20-99BA-86D85522A9C6}">
      <dgm:prSet/>
      <dgm:spPr/>
      <dgm:t>
        <a:bodyPr/>
        <a:lstStyle/>
        <a:p>
          <a:endParaRPr lang="en-US"/>
        </a:p>
      </dgm:t>
    </dgm:pt>
    <dgm:pt modelId="{C26EDB56-2E6F-49D4-B660-2D7CE81449FF}">
      <dgm:prSet phldrT="[Text]" custT="1"/>
      <dgm:spPr/>
      <dgm:t>
        <a:bodyPr/>
        <a:lstStyle/>
        <a:p>
          <a:r>
            <a:rPr lang="en-US" sz="4000" b="1" dirty="0" smtClean="0">
              <a:latin typeface="Georgia" pitchFamily="18" charset="0"/>
            </a:rPr>
            <a:t>Web based interface </a:t>
          </a:r>
          <a:endParaRPr lang="en-US" sz="4000" b="1" dirty="0">
            <a:latin typeface="Georgia" pitchFamily="18" charset="0"/>
          </a:endParaRPr>
        </a:p>
      </dgm:t>
    </dgm:pt>
    <dgm:pt modelId="{46A8CA96-EAD2-4813-94F1-1E88D7211C0C}" type="parTrans" cxnId="{F0C76CAC-3843-4F99-9FB0-D555D23216A9}">
      <dgm:prSet/>
      <dgm:spPr/>
      <dgm:t>
        <a:bodyPr/>
        <a:lstStyle/>
        <a:p>
          <a:endParaRPr lang="en-US"/>
        </a:p>
      </dgm:t>
    </dgm:pt>
    <dgm:pt modelId="{BD04E756-B5B7-4B9B-800B-EC4623467DCE}" type="sibTrans" cxnId="{F0C76CAC-3843-4F99-9FB0-D555D23216A9}">
      <dgm:prSet/>
      <dgm:spPr/>
      <dgm:t>
        <a:bodyPr/>
        <a:lstStyle/>
        <a:p>
          <a:endParaRPr lang="en-US"/>
        </a:p>
      </dgm:t>
    </dgm:pt>
    <dgm:pt modelId="{931C242F-3715-42B8-A626-86D30C69E034}" type="pres">
      <dgm:prSet presAssocID="{D0F7ACB0-050F-43F3-AEC2-AECC92889030}" presName="linear" presStyleCnt="0">
        <dgm:presLayoutVars>
          <dgm:dir/>
          <dgm:animLvl val="lvl"/>
          <dgm:resizeHandles val="exact"/>
        </dgm:presLayoutVars>
      </dgm:prSet>
      <dgm:spPr/>
      <dgm:t>
        <a:bodyPr/>
        <a:lstStyle/>
        <a:p>
          <a:endParaRPr lang="en-US"/>
        </a:p>
      </dgm:t>
    </dgm:pt>
    <dgm:pt modelId="{55CD04E9-3333-4DC6-B434-6DC5CC2EF3B6}" type="pres">
      <dgm:prSet presAssocID="{236EB892-715F-4C0F-8F8E-DF1A17A64617}" presName="parentLin" presStyleCnt="0"/>
      <dgm:spPr/>
    </dgm:pt>
    <dgm:pt modelId="{3395E0D5-731D-4A89-A49B-D778EA3C483C}" type="pres">
      <dgm:prSet presAssocID="{236EB892-715F-4C0F-8F8E-DF1A17A64617}" presName="parentLeftMargin" presStyleLbl="node1" presStyleIdx="0" presStyleCnt="3"/>
      <dgm:spPr/>
      <dgm:t>
        <a:bodyPr/>
        <a:lstStyle/>
        <a:p>
          <a:endParaRPr lang="en-US"/>
        </a:p>
      </dgm:t>
    </dgm:pt>
    <dgm:pt modelId="{316BAC91-E8A3-4CCC-B39E-1B02B16103CC}" type="pres">
      <dgm:prSet presAssocID="{236EB892-715F-4C0F-8F8E-DF1A17A64617}" presName="parentText" presStyleLbl="node1" presStyleIdx="0" presStyleCnt="3" custScaleX="142857">
        <dgm:presLayoutVars>
          <dgm:chMax val="0"/>
          <dgm:bulletEnabled val="1"/>
        </dgm:presLayoutVars>
      </dgm:prSet>
      <dgm:spPr/>
      <dgm:t>
        <a:bodyPr/>
        <a:lstStyle/>
        <a:p>
          <a:endParaRPr lang="en-US"/>
        </a:p>
      </dgm:t>
    </dgm:pt>
    <dgm:pt modelId="{39FB3FB7-E92E-42A2-B3ED-5BCED9E3D311}" type="pres">
      <dgm:prSet presAssocID="{236EB892-715F-4C0F-8F8E-DF1A17A64617}" presName="negativeSpace" presStyleCnt="0"/>
      <dgm:spPr/>
    </dgm:pt>
    <dgm:pt modelId="{CD93ABC0-33CD-4E27-B1FA-10CCD1E3BC19}" type="pres">
      <dgm:prSet presAssocID="{236EB892-715F-4C0F-8F8E-DF1A17A64617}" presName="childText" presStyleLbl="conFgAcc1" presStyleIdx="0" presStyleCnt="3">
        <dgm:presLayoutVars>
          <dgm:bulletEnabled val="1"/>
        </dgm:presLayoutVars>
      </dgm:prSet>
      <dgm:spPr/>
    </dgm:pt>
    <dgm:pt modelId="{2449B5C7-B2C9-413D-B5A0-3A91DAB0DE9C}" type="pres">
      <dgm:prSet presAssocID="{462F6B1E-A580-4AAC-8E6C-79108D2BEFC9}" presName="spaceBetweenRectangles" presStyleCnt="0"/>
      <dgm:spPr/>
    </dgm:pt>
    <dgm:pt modelId="{774125D9-5BBE-40D9-8E62-D6ED19546ABE}" type="pres">
      <dgm:prSet presAssocID="{1D21DAB1-D118-4541-9D1B-6ED31019E0ED}" presName="parentLin" presStyleCnt="0"/>
      <dgm:spPr/>
    </dgm:pt>
    <dgm:pt modelId="{4BEF110D-5D84-428A-A6E4-ACD07E8B2C1E}" type="pres">
      <dgm:prSet presAssocID="{1D21DAB1-D118-4541-9D1B-6ED31019E0ED}" presName="parentLeftMargin" presStyleLbl="node1" presStyleIdx="0" presStyleCnt="3"/>
      <dgm:spPr/>
      <dgm:t>
        <a:bodyPr/>
        <a:lstStyle/>
        <a:p>
          <a:endParaRPr lang="en-US"/>
        </a:p>
      </dgm:t>
    </dgm:pt>
    <dgm:pt modelId="{145BC3F6-73BF-4C17-BF33-AA95A52BA87B}" type="pres">
      <dgm:prSet presAssocID="{1D21DAB1-D118-4541-9D1B-6ED31019E0ED}" presName="parentText" presStyleLbl="node1" presStyleIdx="1" presStyleCnt="3" custScaleX="142857" custLinFactNeighborX="-20735" custLinFactNeighborY="9396">
        <dgm:presLayoutVars>
          <dgm:chMax val="0"/>
          <dgm:bulletEnabled val="1"/>
        </dgm:presLayoutVars>
      </dgm:prSet>
      <dgm:spPr/>
      <dgm:t>
        <a:bodyPr/>
        <a:lstStyle/>
        <a:p>
          <a:endParaRPr lang="en-US"/>
        </a:p>
      </dgm:t>
    </dgm:pt>
    <dgm:pt modelId="{80AAE62C-6F99-4131-9B00-224F68D2C554}" type="pres">
      <dgm:prSet presAssocID="{1D21DAB1-D118-4541-9D1B-6ED31019E0ED}" presName="negativeSpace" presStyleCnt="0"/>
      <dgm:spPr/>
    </dgm:pt>
    <dgm:pt modelId="{5FB8A9F4-EC2E-42D3-8B26-D9BC233CA832}" type="pres">
      <dgm:prSet presAssocID="{1D21DAB1-D118-4541-9D1B-6ED31019E0ED}" presName="childText" presStyleLbl="conFgAcc1" presStyleIdx="1" presStyleCnt="3">
        <dgm:presLayoutVars>
          <dgm:bulletEnabled val="1"/>
        </dgm:presLayoutVars>
      </dgm:prSet>
      <dgm:spPr/>
    </dgm:pt>
    <dgm:pt modelId="{DA4DBD4C-9C49-44B5-92EA-C3EA1F7CE0AE}" type="pres">
      <dgm:prSet presAssocID="{39F349BB-D482-4326-8122-86551A1CB1D5}" presName="spaceBetweenRectangles" presStyleCnt="0"/>
      <dgm:spPr/>
    </dgm:pt>
    <dgm:pt modelId="{92C02B42-5CC4-43B1-80EB-0C21F02FF90F}" type="pres">
      <dgm:prSet presAssocID="{C26EDB56-2E6F-49D4-B660-2D7CE81449FF}" presName="parentLin" presStyleCnt="0"/>
      <dgm:spPr/>
    </dgm:pt>
    <dgm:pt modelId="{39EAE7D7-237D-4E50-AD43-B7096B537498}" type="pres">
      <dgm:prSet presAssocID="{C26EDB56-2E6F-49D4-B660-2D7CE81449FF}" presName="parentLeftMargin" presStyleLbl="node1" presStyleIdx="1" presStyleCnt="3"/>
      <dgm:spPr/>
      <dgm:t>
        <a:bodyPr/>
        <a:lstStyle/>
        <a:p>
          <a:endParaRPr lang="en-US"/>
        </a:p>
      </dgm:t>
    </dgm:pt>
    <dgm:pt modelId="{38F71681-9F89-4F88-A617-90CA66DEDD43}" type="pres">
      <dgm:prSet presAssocID="{C26EDB56-2E6F-49D4-B660-2D7CE81449FF}" presName="parentText" presStyleLbl="node1" presStyleIdx="2" presStyleCnt="3" custScaleX="121429">
        <dgm:presLayoutVars>
          <dgm:chMax val="0"/>
          <dgm:bulletEnabled val="1"/>
        </dgm:presLayoutVars>
      </dgm:prSet>
      <dgm:spPr/>
      <dgm:t>
        <a:bodyPr/>
        <a:lstStyle/>
        <a:p>
          <a:endParaRPr lang="en-US"/>
        </a:p>
      </dgm:t>
    </dgm:pt>
    <dgm:pt modelId="{DB61A4D1-C50E-4BA4-A3B8-8E8B78739AD8}" type="pres">
      <dgm:prSet presAssocID="{C26EDB56-2E6F-49D4-B660-2D7CE81449FF}" presName="negativeSpace" presStyleCnt="0"/>
      <dgm:spPr/>
    </dgm:pt>
    <dgm:pt modelId="{B876B6FC-EEDA-4C9C-B84C-0B66E2E90D4F}" type="pres">
      <dgm:prSet presAssocID="{C26EDB56-2E6F-49D4-B660-2D7CE81449FF}" presName="childText" presStyleLbl="conFgAcc1" presStyleIdx="2" presStyleCnt="3">
        <dgm:presLayoutVars>
          <dgm:bulletEnabled val="1"/>
        </dgm:presLayoutVars>
      </dgm:prSet>
      <dgm:spPr/>
    </dgm:pt>
  </dgm:ptLst>
  <dgm:cxnLst>
    <dgm:cxn modelId="{F0C76CAC-3843-4F99-9FB0-D555D23216A9}" srcId="{D0F7ACB0-050F-43F3-AEC2-AECC92889030}" destId="{C26EDB56-2E6F-49D4-B660-2D7CE81449FF}" srcOrd="2" destOrd="0" parTransId="{46A8CA96-EAD2-4813-94F1-1E88D7211C0C}" sibTransId="{BD04E756-B5B7-4B9B-800B-EC4623467DCE}"/>
    <dgm:cxn modelId="{A3C2F90C-3B7D-4151-8447-B393133EB416}" type="presOf" srcId="{1D21DAB1-D118-4541-9D1B-6ED31019E0ED}" destId="{145BC3F6-73BF-4C17-BF33-AA95A52BA87B}" srcOrd="1" destOrd="0" presId="urn:microsoft.com/office/officeart/2005/8/layout/list1"/>
    <dgm:cxn modelId="{0977490F-7C47-4ECA-ACA0-CC688B6B785D}" type="presOf" srcId="{236EB892-715F-4C0F-8F8E-DF1A17A64617}" destId="{316BAC91-E8A3-4CCC-B39E-1B02B16103CC}" srcOrd="1" destOrd="0" presId="urn:microsoft.com/office/officeart/2005/8/layout/list1"/>
    <dgm:cxn modelId="{837A6A16-1080-4120-85A1-81739B1C3A89}" type="presOf" srcId="{D0F7ACB0-050F-43F3-AEC2-AECC92889030}" destId="{931C242F-3715-42B8-A626-86D30C69E034}" srcOrd="0" destOrd="0" presId="urn:microsoft.com/office/officeart/2005/8/layout/list1"/>
    <dgm:cxn modelId="{4BABD91A-903F-4A56-BCDC-405D98257B7F}" type="presOf" srcId="{236EB892-715F-4C0F-8F8E-DF1A17A64617}" destId="{3395E0D5-731D-4A89-A49B-D778EA3C483C}" srcOrd="0" destOrd="0" presId="urn:microsoft.com/office/officeart/2005/8/layout/list1"/>
    <dgm:cxn modelId="{F8214241-C0ED-42FF-A723-F694B58A0759}" type="presOf" srcId="{1D21DAB1-D118-4541-9D1B-6ED31019E0ED}" destId="{4BEF110D-5D84-428A-A6E4-ACD07E8B2C1E}" srcOrd="0" destOrd="0" presId="urn:microsoft.com/office/officeart/2005/8/layout/list1"/>
    <dgm:cxn modelId="{9DD92AE4-D8F6-4E2D-8B98-DB4A1EAB1B83}" srcId="{D0F7ACB0-050F-43F3-AEC2-AECC92889030}" destId="{236EB892-715F-4C0F-8F8E-DF1A17A64617}" srcOrd="0" destOrd="0" parTransId="{A7380893-8F12-4511-BAF1-BA98C79CC4CC}" sibTransId="{462F6B1E-A580-4AAC-8E6C-79108D2BEFC9}"/>
    <dgm:cxn modelId="{AED97380-0DF5-4A20-99BA-86D85522A9C6}" srcId="{D0F7ACB0-050F-43F3-AEC2-AECC92889030}" destId="{1D21DAB1-D118-4541-9D1B-6ED31019E0ED}" srcOrd="1" destOrd="0" parTransId="{1184C4B3-F5F1-465A-B8E7-EE1241346A49}" sibTransId="{39F349BB-D482-4326-8122-86551A1CB1D5}"/>
    <dgm:cxn modelId="{C2F507ED-35CD-453C-B8AE-58CF23400603}" type="presOf" srcId="{C26EDB56-2E6F-49D4-B660-2D7CE81449FF}" destId="{39EAE7D7-237D-4E50-AD43-B7096B537498}" srcOrd="0" destOrd="0" presId="urn:microsoft.com/office/officeart/2005/8/layout/list1"/>
    <dgm:cxn modelId="{36E5D27E-DDC3-493B-893A-F469882F68D1}" type="presOf" srcId="{C26EDB56-2E6F-49D4-B660-2D7CE81449FF}" destId="{38F71681-9F89-4F88-A617-90CA66DEDD43}" srcOrd="1" destOrd="0" presId="urn:microsoft.com/office/officeart/2005/8/layout/list1"/>
    <dgm:cxn modelId="{CEE67F32-B05F-4B70-854A-2B6F7A8E50E6}" type="presParOf" srcId="{931C242F-3715-42B8-A626-86D30C69E034}" destId="{55CD04E9-3333-4DC6-B434-6DC5CC2EF3B6}" srcOrd="0" destOrd="0" presId="urn:microsoft.com/office/officeart/2005/8/layout/list1"/>
    <dgm:cxn modelId="{2546C489-1FC9-4AF9-9311-1CC7E6AA58EA}" type="presParOf" srcId="{55CD04E9-3333-4DC6-B434-6DC5CC2EF3B6}" destId="{3395E0D5-731D-4A89-A49B-D778EA3C483C}" srcOrd="0" destOrd="0" presId="urn:microsoft.com/office/officeart/2005/8/layout/list1"/>
    <dgm:cxn modelId="{0E063165-5629-4961-8A0F-0B1BAB1A36BF}" type="presParOf" srcId="{55CD04E9-3333-4DC6-B434-6DC5CC2EF3B6}" destId="{316BAC91-E8A3-4CCC-B39E-1B02B16103CC}" srcOrd="1" destOrd="0" presId="urn:microsoft.com/office/officeart/2005/8/layout/list1"/>
    <dgm:cxn modelId="{8317D0B8-547D-46A2-BF42-D576C53C5D99}" type="presParOf" srcId="{931C242F-3715-42B8-A626-86D30C69E034}" destId="{39FB3FB7-E92E-42A2-B3ED-5BCED9E3D311}" srcOrd="1" destOrd="0" presId="urn:microsoft.com/office/officeart/2005/8/layout/list1"/>
    <dgm:cxn modelId="{9996EF81-6E64-4437-8682-5160DBB53055}" type="presParOf" srcId="{931C242F-3715-42B8-A626-86D30C69E034}" destId="{CD93ABC0-33CD-4E27-B1FA-10CCD1E3BC19}" srcOrd="2" destOrd="0" presId="urn:microsoft.com/office/officeart/2005/8/layout/list1"/>
    <dgm:cxn modelId="{CABA99A7-37FC-4532-8585-1466AB45D8D8}" type="presParOf" srcId="{931C242F-3715-42B8-A626-86D30C69E034}" destId="{2449B5C7-B2C9-413D-B5A0-3A91DAB0DE9C}" srcOrd="3" destOrd="0" presId="urn:microsoft.com/office/officeart/2005/8/layout/list1"/>
    <dgm:cxn modelId="{45AED383-38FE-42CA-A313-9DC997C4E03F}" type="presParOf" srcId="{931C242F-3715-42B8-A626-86D30C69E034}" destId="{774125D9-5BBE-40D9-8E62-D6ED19546ABE}" srcOrd="4" destOrd="0" presId="urn:microsoft.com/office/officeart/2005/8/layout/list1"/>
    <dgm:cxn modelId="{923AF6B6-7592-4A65-BD86-D62746944A12}" type="presParOf" srcId="{774125D9-5BBE-40D9-8E62-D6ED19546ABE}" destId="{4BEF110D-5D84-428A-A6E4-ACD07E8B2C1E}" srcOrd="0" destOrd="0" presId="urn:microsoft.com/office/officeart/2005/8/layout/list1"/>
    <dgm:cxn modelId="{F3991C5E-31F8-4D2D-B322-11BEAA77C20B}" type="presParOf" srcId="{774125D9-5BBE-40D9-8E62-D6ED19546ABE}" destId="{145BC3F6-73BF-4C17-BF33-AA95A52BA87B}" srcOrd="1" destOrd="0" presId="urn:microsoft.com/office/officeart/2005/8/layout/list1"/>
    <dgm:cxn modelId="{A5CAA7B9-12AC-44A3-9E85-486FB6B67554}" type="presParOf" srcId="{931C242F-3715-42B8-A626-86D30C69E034}" destId="{80AAE62C-6F99-4131-9B00-224F68D2C554}" srcOrd="5" destOrd="0" presId="urn:microsoft.com/office/officeart/2005/8/layout/list1"/>
    <dgm:cxn modelId="{512AEF7B-1465-419B-A6DC-FE1BF244D93C}" type="presParOf" srcId="{931C242F-3715-42B8-A626-86D30C69E034}" destId="{5FB8A9F4-EC2E-42D3-8B26-D9BC233CA832}" srcOrd="6" destOrd="0" presId="urn:microsoft.com/office/officeart/2005/8/layout/list1"/>
    <dgm:cxn modelId="{C3CB3F7D-739A-41BA-84F8-CCA1850EF2F9}" type="presParOf" srcId="{931C242F-3715-42B8-A626-86D30C69E034}" destId="{DA4DBD4C-9C49-44B5-92EA-C3EA1F7CE0AE}" srcOrd="7" destOrd="0" presId="urn:microsoft.com/office/officeart/2005/8/layout/list1"/>
    <dgm:cxn modelId="{FD845309-BC8C-42C5-AA93-53F2F7C6F8A7}" type="presParOf" srcId="{931C242F-3715-42B8-A626-86D30C69E034}" destId="{92C02B42-5CC4-43B1-80EB-0C21F02FF90F}" srcOrd="8" destOrd="0" presId="urn:microsoft.com/office/officeart/2005/8/layout/list1"/>
    <dgm:cxn modelId="{4D38228E-5FBC-41BE-B607-4BEF4C64F5BF}" type="presParOf" srcId="{92C02B42-5CC4-43B1-80EB-0C21F02FF90F}" destId="{39EAE7D7-237D-4E50-AD43-B7096B537498}" srcOrd="0" destOrd="0" presId="urn:microsoft.com/office/officeart/2005/8/layout/list1"/>
    <dgm:cxn modelId="{2CFAE3FA-F459-4420-9F0C-229FD8EF6E3F}" type="presParOf" srcId="{92C02B42-5CC4-43B1-80EB-0C21F02FF90F}" destId="{38F71681-9F89-4F88-A617-90CA66DEDD43}" srcOrd="1" destOrd="0" presId="urn:microsoft.com/office/officeart/2005/8/layout/list1"/>
    <dgm:cxn modelId="{4718E0C0-4E21-4B4D-9547-5FFA5E4A7204}" type="presParOf" srcId="{931C242F-3715-42B8-A626-86D30C69E034}" destId="{DB61A4D1-C50E-4BA4-A3B8-8E8B78739AD8}" srcOrd="9" destOrd="0" presId="urn:microsoft.com/office/officeart/2005/8/layout/list1"/>
    <dgm:cxn modelId="{2AD9D3E0-976F-4824-A283-D793FB24471D}" type="presParOf" srcId="{931C242F-3715-42B8-A626-86D30C69E034}" destId="{B876B6FC-EEDA-4C9C-B84C-0B66E2E90D4F}" srcOrd="10"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FD6498D-6737-4987-BEB0-5E7A134871D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C28B7C0B-1BA2-4BB6-BF33-E248345CEFDE}">
      <dgm:prSet/>
      <dgm:spPr/>
      <dgm:t>
        <a:bodyPr/>
        <a:lstStyle/>
        <a:p>
          <a:r>
            <a:rPr lang="en-US" dirty="0" smtClean="0"/>
            <a:t>Modem and crystal oscillator section</a:t>
          </a:r>
          <a:endParaRPr lang="en-US" dirty="0"/>
        </a:p>
      </dgm:t>
    </dgm:pt>
    <dgm:pt modelId="{F0841287-28E7-409C-8B6B-7DF4CCF4BE27}" type="parTrans" cxnId="{10EEDBF5-BFF0-487D-8F46-CF974B80397C}">
      <dgm:prSet/>
      <dgm:spPr/>
      <dgm:t>
        <a:bodyPr/>
        <a:lstStyle/>
        <a:p>
          <a:endParaRPr lang="en-US"/>
        </a:p>
      </dgm:t>
    </dgm:pt>
    <dgm:pt modelId="{5405B238-B7F9-4278-8530-EB7E55D5C392}" type="sibTrans" cxnId="{10EEDBF5-BFF0-487D-8F46-CF974B80397C}">
      <dgm:prSet/>
      <dgm:spPr/>
      <dgm:t>
        <a:bodyPr/>
        <a:lstStyle/>
        <a:p>
          <a:endParaRPr lang="en-US"/>
        </a:p>
      </dgm:t>
    </dgm:pt>
    <dgm:pt modelId="{5F20F873-3091-482C-849A-FC3E56632EF0}">
      <dgm:prSet/>
      <dgm:spPr/>
      <dgm:t>
        <a:bodyPr/>
        <a:lstStyle/>
        <a:p>
          <a:r>
            <a:rPr lang="en-US" dirty="0" smtClean="0"/>
            <a:t>Line coupling interface section</a:t>
          </a:r>
          <a:endParaRPr lang="en-US" dirty="0"/>
        </a:p>
      </dgm:t>
    </dgm:pt>
    <dgm:pt modelId="{9B5793A3-F958-4578-B349-5EF6A054A3D3}" type="parTrans" cxnId="{D98E9D00-0CBE-43E3-9A29-652755F162D1}">
      <dgm:prSet/>
      <dgm:spPr/>
      <dgm:t>
        <a:bodyPr/>
        <a:lstStyle/>
        <a:p>
          <a:endParaRPr lang="en-US"/>
        </a:p>
      </dgm:t>
    </dgm:pt>
    <dgm:pt modelId="{3AD01D1C-63ED-4CE5-9494-505C48D41908}" type="sibTrans" cxnId="{D98E9D00-0CBE-43E3-9A29-652755F162D1}">
      <dgm:prSet/>
      <dgm:spPr/>
      <dgm:t>
        <a:bodyPr/>
        <a:lstStyle/>
        <a:p>
          <a:endParaRPr lang="en-US"/>
        </a:p>
      </dgm:t>
    </dgm:pt>
    <dgm:pt modelId="{10540533-9866-44EA-B396-E99A125FB0BB}" type="pres">
      <dgm:prSet presAssocID="{CFD6498D-6737-4987-BEB0-5E7A134871D0}" presName="linear" presStyleCnt="0">
        <dgm:presLayoutVars>
          <dgm:animLvl val="lvl"/>
          <dgm:resizeHandles val="exact"/>
        </dgm:presLayoutVars>
      </dgm:prSet>
      <dgm:spPr/>
      <dgm:t>
        <a:bodyPr/>
        <a:lstStyle/>
        <a:p>
          <a:endParaRPr lang="en-US"/>
        </a:p>
      </dgm:t>
    </dgm:pt>
    <dgm:pt modelId="{F0DE42B1-C1A4-4BDF-9050-C64AFE5DF414}" type="pres">
      <dgm:prSet presAssocID="{C28B7C0B-1BA2-4BB6-BF33-E248345CEFDE}" presName="parentText" presStyleLbl="node1" presStyleIdx="0" presStyleCnt="2" custLinFactY="-21466" custLinFactNeighborY="-100000">
        <dgm:presLayoutVars>
          <dgm:chMax val="0"/>
          <dgm:bulletEnabled val="1"/>
        </dgm:presLayoutVars>
      </dgm:prSet>
      <dgm:spPr/>
      <dgm:t>
        <a:bodyPr/>
        <a:lstStyle/>
        <a:p>
          <a:endParaRPr lang="en-US"/>
        </a:p>
      </dgm:t>
    </dgm:pt>
    <dgm:pt modelId="{EC4A2419-2A72-4D17-9774-2024914A5152}" type="pres">
      <dgm:prSet presAssocID="{5405B238-B7F9-4278-8530-EB7E55D5C392}" presName="spacer" presStyleCnt="0"/>
      <dgm:spPr/>
    </dgm:pt>
    <dgm:pt modelId="{03CD2B75-A27E-41FF-9B37-B20E9B3D5BA5}" type="pres">
      <dgm:prSet presAssocID="{5F20F873-3091-482C-849A-FC3E56632EF0}" presName="parentText" presStyleLbl="node1" presStyleIdx="1" presStyleCnt="2" custLinFactY="43979" custLinFactNeighborY="100000">
        <dgm:presLayoutVars>
          <dgm:chMax val="0"/>
          <dgm:bulletEnabled val="1"/>
        </dgm:presLayoutVars>
      </dgm:prSet>
      <dgm:spPr/>
      <dgm:t>
        <a:bodyPr/>
        <a:lstStyle/>
        <a:p>
          <a:endParaRPr lang="en-US"/>
        </a:p>
      </dgm:t>
    </dgm:pt>
  </dgm:ptLst>
  <dgm:cxnLst>
    <dgm:cxn modelId="{E733FD4C-F485-42A2-A012-5F8DFC8BCFB0}" type="presOf" srcId="{CFD6498D-6737-4987-BEB0-5E7A134871D0}" destId="{10540533-9866-44EA-B396-E99A125FB0BB}" srcOrd="0" destOrd="0" presId="urn:microsoft.com/office/officeart/2005/8/layout/vList2"/>
    <dgm:cxn modelId="{D98E9D00-0CBE-43E3-9A29-652755F162D1}" srcId="{CFD6498D-6737-4987-BEB0-5E7A134871D0}" destId="{5F20F873-3091-482C-849A-FC3E56632EF0}" srcOrd="1" destOrd="0" parTransId="{9B5793A3-F958-4578-B349-5EF6A054A3D3}" sibTransId="{3AD01D1C-63ED-4CE5-9494-505C48D41908}"/>
    <dgm:cxn modelId="{10EEDBF5-BFF0-487D-8F46-CF974B80397C}" srcId="{CFD6498D-6737-4987-BEB0-5E7A134871D0}" destId="{C28B7C0B-1BA2-4BB6-BF33-E248345CEFDE}" srcOrd="0" destOrd="0" parTransId="{F0841287-28E7-409C-8B6B-7DF4CCF4BE27}" sibTransId="{5405B238-B7F9-4278-8530-EB7E55D5C392}"/>
    <dgm:cxn modelId="{7B26065B-D43A-4622-9CDD-F8509D74CC8C}" type="presOf" srcId="{5F20F873-3091-482C-849A-FC3E56632EF0}" destId="{03CD2B75-A27E-41FF-9B37-B20E9B3D5BA5}" srcOrd="0" destOrd="0" presId="urn:microsoft.com/office/officeart/2005/8/layout/vList2"/>
    <dgm:cxn modelId="{7A7B8C87-9FDB-4975-9282-0EF88A48C461}" type="presOf" srcId="{C28B7C0B-1BA2-4BB6-BF33-E248345CEFDE}" destId="{F0DE42B1-C1A4-4BDF-9050-C64AFE5DF414}" srcOrd="0" destOrd="0" presId="urn:microsoft.com/office/officeart/2005/8/layout/vList2"/>
    <dgm:cxn modelId="{C483D010-0FFD-49F3-8C7A-B32A9768F2FC}" type="presParOf" srcId="{10540533-9866-44EA-B396-E99A125FB0BB}" destId="{F0DE42B1-C1A4-4BDF-9050-C64AFE5DF414}" srcOrd="0" destOrd="0" presId="urn:microsoft.com/office/officeart/2005/8/layout/vList2"/>
    <dgm:cxn modelId="{E271D9F3-6AC8-4BA3-BDB0-61723AB760BF}" type="presParOf" srcId="{10540533-9866-44EA-B396-E99A125FB0BB}" destId="{EC4A2419-2A72-4D17-9774-2024914A5152}" srcOrd="1" destOrd="0" presId="urn:microsoft.com/office/officeart/2005/8/layout/vList2"/>
    <dgm:cxn modelId="{DCDEA273-F716-422A-8C65-891CEB53D3BE}" type="presParOf" srcId="{10540533-9866-44EA-B396-E99A125FB0BB}" destId="{03CD2B75-A27E-41FF-9B37-B20E9B3D5BA5}"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D93ABC0-33CD-4E27-B1FA-10CCD1E3BC19}">
      <dsp:nvSpPr>
        <dsp:cNvPr id="0" name=""/>
        <dsp:cNvSpPr/>
      </dsp:nvSpPr>
      <dsp:spPr>
        <a:xfrm>
          <a:off x="0" y="476940"/>
          <a:ext cx="8077200" cy="806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316BAC91-E8A3-4CCC-B39E-1B02B16103CC}">
      <dsp:nvSpPr>
        <dsp:cNvPr id="0" name=""/>
        <dsp:cNvSpPr/>
      </dsp:nvSpPr>
      <dsp:spPr>
        <a:xfrm>
          <a:off x="384534" y="4620"/>
          <a:ext cx="7690685" cy="944640"/>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13709" tIns="0" rIns="213709" bIns="0" numCol="1" spcCol="1270" anchor="ctr" anchorCtr="0">
          <a:noAutofit/>
        </a:bodyPr>
        <a:lstStyle/>
        <a:p>
          <a:pPr lvl="0" algn="l" defTabSz="1955800">
            <a:lnSpc>
              <a:spcPct val="90000"/>
            </a:lnSpc>
            <a:spcBef>
              <a:spcPct val="0"/>
            </a:spcBef>
            <a:spcAft>
              <a:spcPct val="35000"/>
            </a:spcAft>
          </a:pPr>
          <a:r>
            <a:rPr lang="en-US" sz="4400" b="1" kern="1200" dirty="0" smtClean="0">
              <a:latin typeface="Georgia" pitchFamily="18" charset="0"/>
            </a:rPr>
            <a:t>Energy management  </a:t>
          </a:r>
          <a:endParaRPr lang="en-US" sz="4400" b="1" kern="1200" dirty="0">
            <a:latin typeface="Georgia" pitchFamily="18" charset="0"/>
          </a:endParaRPr>
        </a:p>
      </dsp:txBody>
      <dsp:txXfrm>
        <a:off x="384534" y="4620"/>
        <a:ext cx="7690685" cy="944640"/>
      </dsp:txXfrm>
    </dsp:sp>
    <dsp:sp modelId="{5FB8A9F4-EC2E-42D3-8B26-D9BC233CA832}">
      <dsp:nvSpPr>
        <dsp:cNvPr id="0" name=""/>
        <dsp:cNvSpPr/>
      </dsp:nvSpPr>
      <dsp:spPr>
        <a:xfrm>
          <a:off x="0" y="1928460"/>
          <a:ext cx="8077200" cy="806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145BC3F6-73BF-4C17-BF33-AA95A52BA87B}">
      <dsp:nvSpPr>
        <dsp:cNvPr id="0" name=""/>
        <dsp:cNvSpPr/>
      </dsp:nvSpPr>
      <dsp:spPr>
        <a:xfrm>
          <a:off x="304801" y="1544898"/>
          <a:ext cx="7690685" cy="944640"/>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13709" tIns="0" rIns="213709" bIns="0" numCol="1" spcCol="1270" anchor="ctr" anchorCtr="0">
          <a:noAutofit/>
        </a:bodyPr>
        <a:lstStyle/>
        <a:p>
          <a:pPr lvl="0" algn="l" defTabSz="1778000">
            <a:lnSpc>
              <a:spcPct val="90000"/>
            </a:lnSpc>
            <a:spcBef>
              <a:spcPct val="0"/>
            </a:spcBef>
            <a:spcAft>
              <a:spcPct val="35000"/>
            </a:spcAft>
          </a:pPr>
          <a:r>
            <a:rPr lang="en-US" sz="4000" b="1" kern="1200" dirty="0" smtClean="0">
              <a:latin typeface="Georgia" pitchFamily="18" charset="0"/>
            </a:rPr>
            <a:t>Power line communication </a:t>
          </a:r>
          <a:endParaRPr lang="en-US" sz="4000" b="1" kern="1200" dirty="0">
            <a:latin typeface="Georgia" pitchFamily="18" charset="0"/>
          </a:endParaRPr>
        </a:p>
      </dsp:txBody>
      <dsp:txXfrm>
        <a:off x="304801" y="1544898"/>
        <a:ext cx="7690685" cy="944640"/>
      </dsp:txXfrm>
    </dsp:sp>
    <dsp:sp modelId="{B876B6FC-EEDA-4C9C-B84C-0B66E2E90D4F}">
      <dsp:nvSpPr>
        <dsp:cNvPr id="0" name=""/>
        <dsp:cNvSpPr/>
      </dsp:nvSpPr>
      <dsp:spPr>
        <a:xfrm>
          <a:off x="0" y="3379979"/>
          <a:ext cx="8077200" cy="806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38F71681-9F89-4F88-A617-90CA66DEDD43}">
      <dsp:nvSpPr>
        <dsp:cNvPr id="0" name=""/>
        <dsp:cNvSpPr/>
      </dsp:nvSpPr>
      <dsp:spPr>
        <a:xfrm>
          <a:off x="403860" y="2907660"/>
          <a:ext cx="6865644" cy="944640"/>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13709" tIns="0" rIns="213709" bIns="0" numCol="1" spcCol="1270" anchor="ctr" anchorCtr="0">
          <a:noAutofit/>
        </a:bodyPr>
        <a:lstStyle/>
        <a:p>
          <a:pPr lvl="0" algn="l" defTabSz="1778000">
            <a:lnSpc>
              <a:spcPct val="90000"/>
            </a:lnSpc>
            <a:spcBef>
              <a:spcPct val="0"/>
            </a:spcBef>
            <a:spcAft>
              <a:spcPct val="35000"/>
            </a:spcAft>
          </a:pPr>
          <a:r>
            <a:rPr lang="en-US" sz="4000" b="1" kern="1200" dirty="0" smtClean="0">
              <a:latin typeface="Georgia" pitchFamily="18" charset="0"/>
            </a:rPr>
            <a:t>Web based interface </a:t>
          </a:r>
          <a:endParaRPr lang="en-US" sz="4000" b="1" kern="1200" dirty="0">
            <a:latin typeface="Georgia" pitchFamily="18" charset="0"/>
          </a:endParaRPr>
        </a:p>
      </dsp:txBody>
      <dsp:txXfrm>
        <a:off x="403860" y="2907660"/>
        <a:ext cx="6865644" cy="94464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0DE42B1-C1A4-4BDF-9050-C64AFE5DF414}">
      <dsp:nvSpPr>
        <dsp:cNvPr id="0" name=""/>
        <dsp:cNvSpPr/>
      </dsp:nvSpPr>
      <dsp:spPr>
        <a:xfrm>
          <a:off x="0" y="228601"/>
          <a:ext cx="8229600" cy="98338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lvl="0" algn="l" defTabSz="1822450">
            <a:lnSpc>
              <a:spcPct val="90000"/>
            </a:lnSpc>
            <a:spcBef>
              <a:spcPct val="0"/>
            </a:spcBef>
            <a:spcAft>
              <a:spcPct val="35000"/>
            </a:spcAft>
          </a:pPr>
          <a:r>
            <a:rPr lang="en-US" sz="4100" kern="1200" dirty="0" smtClean="0"/>
            <a:t>Modem and crystal oscillator section</a:t>
          </a:r>
          <a:endParaRPr lang="en-US" sz="4100" kern="1200" dirty="0"/>
        </a:p>
      </dsp:txBody>
      <dsp:txXfrm>
        <a:off x="0" y="228601"/>
        <a:ext cx="8229600" cy="983384"/>
      </dsp:txXfrm>
    </dsp:sp>
    <dsp:sp modelId="{03CD2B75-A27E-41FF-9B37-B20E9B3D5BA5}">
      <dsp:nvSpPr>
        <dsp:cNvPr id="0" name=""/>
        <dsp:cNvSpPr/>
      </dsp:nvSpPr>
      <dsp:spPr>
        <a:xfrm>
          <a:off x="0" y="2209802"/>
          <a:ext cx="8229600" cy="98338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lvl="0" algn="l" defTabSz="1822450">
            <a:lnSpc>
              <a:spcPct val="90000"/>
            </a:lnSpc>
            <a:spcBef>
              <a:spcPct val="0"/>
            </a:spcBef>
            <a:spcAft>
              <a:spcPct val="35000"/>
            </a:spcAft>
          </a:pPr>
          <a:r>
            <a:rPr lang="en-US" sz="4100" kern="1200" dirty="0" smtClean="0"/>
            <a:t>Line coupling interface section</a:t>
          </a:r>
          <a:endParaRPr lang="en-US" sz="4100" kern="1200" dirty="0"/>
        </a:p>
      </dsp:txBody>
      <dsp:txXfrm>
        <a:off x="0" y="2209802"/>
        <a:ext cx="8229600" cy="98338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9E558F-60B2-41D8-9712-B137CE127854}" type="datetimeFigureOut">
              <a:rPr lang="en-US" smtClean="0"/>
              <a:pPr/>
              <a:t>5/24/2011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F490F4-5A4C-473C-B878-A8E9D907FDA6}" type="slidenum">
              <a:rPr lang="en-US" smtClean="0"/>
              <a:pPr/>
              <a:t>‹#›</a:t>
            </a:fld>
            <a:endParaRPr lang="en-US"/>
          </a:p>
        </p:txBody>
      </p:sp>
    </p:spTree>
    <p:extLst>
      <p:ext uri="{BB962C8B-B14F-4D97-AF65-F5344CB8AC3E}">
        <p14:creationId xmlns:p14="http://schemas.microsoft.com/office/powerpoint/2010/main" xmlns="" val="3914178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en.wikipedia.org/wiki/Computer" TargetMode="External"/><Relationship Id="rId2" Type="http://schemas.openxmlformats.org/officeDocument/2006/relationships/slide" Target="../slides/slide19.xml"/><Relationship Id="rId1" Type="http://schemas.openxmlformats.org/officeDocument/2006/relationships/notesMaster" Target="../notesMasters/notesMaster1.xml"/><Relationship Id="rId6" Type="http://schemas.openxmlformats.org/officeDocument/2006/relationships/hyperlink" Target="http://en.wikipedia.org/wiki/Serial_communication" TargetMode="External"/><Relationship Id="rId5" Type="http://schemas.openxmlformats.org/officeDocument/2006/relationships/hyperlink" Target="http://en.wikipedia.org/wiki/Parallel_communication" TargetMode="External"/><Relationship Id="rId4" Type="http://schemas.openxmlformats.org/officeDocument/2006/relationships/hyperlink" Target="http://en.wikipedia.org/wiki/Hardware"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5F490F4-5A4C-473C-B878-A8E9D907FDA6}"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voltage sensor will be used to measure the voltage available at the transmitter's outlet. It will simply drop ( voltage division network )  the 220Vac line voltage to a level that can be connected to the ADC and converted to digital signals for transmission over the power line. </a:t>
            </a:r>
          </a:p>
          <a:p>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Digital </a:t>
            </a:r>
            <a:r>
              <a:rPr lang="en-US" dirty="0" err="1" smtClean="0"/>
              <a:t>PowerLine</a:t>
            </a:r>
            <a:r>
              <a:rPr lang="en-US" dirty="0" smtClean="0"/>
              <a:t>, developed by Northern Telecom and United Utilities, is capable of transmitting data at a rate of 1Mbps over existing electricity infrastructure.</a:t>
            </a:r>
          </a:p>
          <a:p>
            <a:r>
              <a:rPr lang="en-US" dirty="0" smtClean="0"/>
              <a:t>Through "conditioning" of the existing electricity infrastructure, electrical utilities can transmit regular low frequency signals at 50 to 60Hz and much higher frequency signals above 1MHz without affecting either signal. The lower frequency signals carry power, while the higher frequency signals can transmit data.</a:t>
            </a:r>
          </a:p>
          <a:p>
            <a:endParaRPr lang="en-US" dirty="0"/>
          </a:p>
        </p:txBody>
      </p:sp>
      <p:sp>
        <p:nvSpPr>
          <p:cNvPr id="4" name="Slide Number Placeholder 3"/>
          <p:cNvSpPr>
            <a:spLocks noGrp="1"/>
          </p:cNvSpPr>
          <p:nvPr>
            <p:ph type="sldNum" sz="quarter" idx="10"/>
          </p:nvPr>
        </p:nvSpPr>
        <p:spPr/>
        <p:txBody>
          <a:bodyPr/>
          <a:lstStyle/>
          <a:p>
            <a:fld id="{35F490F4-5A4C-473C-B878-A8E9D907FDA6}" type="slidenum">
              <a:rPr lang="en-US" smtClean="0"/>
              <a:pPr/>
              <a:t>12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universal asynchronous receiver/transmitter</a:t>
            </a:r>
          </a:p>
          <a:p>
            <a:r>
              <a:rPr lang="en-US" dirty="0" smtClean="0">
                <a:hlinkClick r:id="rId3" action="ppaction://hlinkfile" tooltip="Computer"/>
              </a:rPr>
              <a:t>computer</a:t>
            </a:r>
            <a:r>
              <a:rPr lang="en-US" dirty="0" smtClean="0"/>
              <a:t> </a:t>
            </a:r>
            <a:r>
              <a:rPr lang="en-US" dirty="0" smtClean="0">
                <a:hlinkClick r:id="rId4" action="ppaction://hlinkfile" tooltip="Hardware"/>
              </a:rPr>
              <a:t>hardware</a:t>
            </a:r>
            <a:r>
              <a:rPr lang="en-US" dirty="0" smtClean="0"/>
              <a:t> that translates data between </a:t>
            </a:r>
            <a:r>
              <a:rPr lang="en-US" dirty="0" smtClean="0">
                <a:hlinkClick r:id="rId5" action="ppaction://hlinkfile" tooltip="Parallel communication"/>
              </a:rPr>
              <a:t>parallel</a:t>
            </a:r>
            <a:r>
              <a:rPr lang="en-US" dirty="0" smtClean="0"/>
              <a:t> and </a:t>
            </a:r>
            <a:r>
              <a:rPr lang="en-US" dirty="0" smtClean="0">
                <a:hlinkClick r:id="rId6" action="ppaction://hlinkfile" tooltip="Serial communication"/>
              </a:rPr>
              <a:t>serial</a:t>
            </a:r>
            <a:r>
              <a:rPr lang="en-US" dirty="0" smtClean="0"/>
              <a:t> forms.</a:t>
            </a:r>
          </a:p>
          <a:p>
            <a:endParaRPr lang="en-US" dirty="0" smtClean="0"/>
          </a:p>
          <a:p>
            <a:r>
              <a:rPr lang="en-US" b="1" dirty="0" smtClean="0"/>
              <a:t>Serial Peripheral Interface Bus</a:t>
            </a:r>
          </a:p>
          <a:p>
            <a:r>
              <a:rPr lang="en-US" dirty="0" smtClean="0"/>
              <a:t>The SPI bus can operate with a single master device and with one or more slave devices</a:t>
            </a:r>
            <a:endParaRPr lang="en-US" dirty="0"/>
          </a:p>
        </p:txBody>
      </p:sp>
      <p:sp>
        <p:nvSpPr>
          <p:cNvPr id="4" name="Slide Number Placeholder 3"/>
          <p:cNvSpPr>
            <a:spLocks noGrp="1"/>
          </p:cNvSpPr>
          <p:nvPr>
            <p:ph type="sldNum" sz="quarter" idx="10"/>
          </p:nvPr>
        </p:nvSpPr>
        <p:spPr/>
        <p:txBody>
          <a:bodyPr/>
          <a:lstStyle/>
          <a:p>
            <a:fld id="{35F490F4-5A4C-473C-B878-A8E9D907FDA6}" type="slidenum">
              <a:rPr lang="en-US" smtClean="0"/>
              <a:pPr/>
              <a:t>19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When Transmitting (TX mode), there were 2 stages of filtering. The first was the active stage. This used an internal </a:t>
            </a:r>
            <a:r>
              <a:rPr lang="en-US" sz="1200" kern="1200" dirty="0" err="1" smtClean="0">
                <a:solidFill>
                  <a:schemeClr val="tx1"/>
                </a:solidFill>
                <a:latin typeface="+mn-lt"/>
                <a:ea typeface="+mn-ea"/>
                <a:cs typeface="+mn-cs"/>
              </a:rPr>
              <a:t>opamp</a:t>
            </a:r>
            <a:r>
              <a:rPr lang="en-US" sz="1200" kern="1200" dirty="0" smtClean="0">
                <a:solidFill>
                  <a:schemeClr val="tx1"/>
                </a:solidFill>
                <a:latin typeface="+mn-lt"/>
                <a:ea typeface="+mn-ea"/>
                <a:cs typeface="+mn-cs"/>
              </a:rPr>
              <a:t> that filtered the TX_OUT signal as well as added a 6V DC offset. The second stage was the passive high pass filter that only allowed signals higher than 132 kHz to pass.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RX passive filter was simply a band pass filter centered on the carrier frequency (132 KHz). This part of the circuit simply minimized the amount of noise entering the IC's input pin.</a:t>
            </a:r>
          </a:p>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BAT99 small</a:t>
            </a:r>
            <a:r>
              <a:rPr lang="en-US" sz="1200" kern="1200" baseline="0" dirty="0" smtClean="0">
                <a:solidFill>
                  <a:schemeClr val="tx1"/>
                </a:solidFill>
                <a:latin typeface="+mn-lt"/>
                <a:ea typeface="+mn-ea"/>
                <a:cs typeface="+mn-cs"/>
              </a:rPr>
              <a:t> signal </a:t>
            </a:r>
            <a:r>
              <a:rPr lang="en-US" sz="1200" kern="1200" baseline="0" dirty="0" err="1" smtClean="0">
                <a:solidFill>
                  <a:schemeClr val="tx1"/>
                </a:solidFill>
                <a:latin typeface="+mn-lt"/>
                <a:ea typeface="+mn-ea"/>
                <a:cs typeface="+mn-cs"/>
              </a:rPr>
              <a:t>diods</a:t>
            </a:r>
            <a:r>
              <a:rPr lang="en-US" sz="1200" kern="1200" baseline="0" dirty="0" smtClean="0">
                <a:solidFill>
                  <a:schemeClr val="tx1"/>
                </a:solidFill>
                <a:latin typeface="+mn-lt"/>
                <a:ea typeface="+mn-ea"/>
                <a:cs typeface="+mn-cs"/>
              </a:rPr>
              <a:t>  : </a:t>
            </a:r>
          </a:p>
          <a:p>
            <a:r>
              <a:rPr lang="en-US" sz="1200" kern="1200" baseline="0" dirty="0" smtClean="0">
                <a:solidFill>
                  <a:schemeClr val="tx1"/>
                </a:solidFill>
                <a:latin typeface="+mn-lt"/>
                <a:ea typeface="+mn-ea"/>
                <a:cs typeface="+mn-cs"/>
              </a:rPr>
              <a:t>High-speed switching </a:t>
            </a:r>
          </a:p>
          <a:p>
            <a:r>
              <a:rPr lang="en-US" sz="1200" kern="1200" baseline="0" dirty="0" smtClean="0">
                <a:solidFill>
                  <a:schemeClr val="tx1"/>
                </a:solidFill>
                <a:latin typeface="+mn-lt"/>
                <a:ea typeface="+mn-ea"/>
                <a:cs typeface="+mn-cs"/>
              </a:rPr>
              <a:t> Reverse polarity protection</a:t>
            </a: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5F490F4-5A4C-473C-B878-A8E9D907FDA6}" type="slidenum">
              <a:rPr lang="en-US" smtClean="0"/>
              <a:pPr/>
              <a:t>20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transformer in this circuit also provided isolation from high voltage in the line. The ICs had a maximum voltage rating of 14 volts at each of its pins. For this reason, it was extremely important that the chip be isolated from the power line voltage. The isolation transformer ensured the IC pins would be protected.</a:t>
            </a:r>
            <a:endParaRPr lang="en-US" dirty="0" smtClean="0"/>
          </a:p>
          <a:p>
            <a:endParaRPr lang="en-US" dirty="0"/>
          </a:p>
        </p:txBody>
      </p:sp>
      <p:sp>
        <p:nvSpPr>
          <p:cNvPr id="4" name="Slide Number Placeholder 3"/>
          <p:cNvSpPr>
            <a:spLocks noGrp="1"/>
          </p:cNvSpPr>
          <p:nvPr>
            <p:ph type="sldNum" sz="quarter" idx="10"/>
          </p:nvPr>
        </p:nvSpPr>
        <p:spPr/>
        <p:txBody>
          <a:bodyPr/>
          <a:lstStyle/>
          <a:p>
            <a:fld id="{35F490F4-5A4C-473C-B878-A8E9D907FDA6}" type="slidenum">
              <a:rPr lang="en-US" smtClean="0"/>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3" name="Group 12"/>
          <p:cNvGrpSpPr/>
          <p:nvPr userDrawn="1"/>
        </p:nvGrpSpPr>
        <p:grpSpPr>
          <a:xfrm>
            <a:off x="0" y="0"/>
            <a:ext cx="9144000" cy="6858000"/>
            <a:chOff x="0" y="0"/>
            <a:chExt cx="9144000" cy="6858000"/>
          </a:xfrm>
        </p:grpSpPr>
        <p:sp>
          <p:nvSpPr>
            <p:cNvPr id="8" name="Rectangle 7"/>
            <p:cNvSpPr/>
            <p:nvPr userDrawn="1"/>
          </p:nvSpPr>
          <p:spPr>
            <a:xfrm>
              <a:off x="0" y="0"/>
              <a:ext cx="9144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sp>
          <p:nvSpPr>
            <p:cNvPr id="15" name="Rectangle 14"/>
            <p:cNvSpPr/>
            <p:nvPr userDrawn="1"/>
          </p:nvSpPr>
          <p:spPr>
            <a:xfrm>
              <a:off x="0" y="0"/>
              <a:ext cx="9144000" cy="6858000"/>
            </a:xfrm>
            <a:prstGeom prst="rect">
              <a:avLst/>
            </a:prstGeom>
            <a:gradFill>
              <a:gsLst>
                <a:gs pos="0">
                  <a:schemeClr val="accent1">
                    <a:lumMod val="20000"/>
                    <a:lumOff val="80000"/>
                    <a:alpha val="18000"/>
                  </a:schemeClr>
                </a:gs>
                <a:gs pos="58000">
                  <a:schemeClr val="tx1"/>
                </a:gs>
                <a:gs pos="65000">
                  <a:schemeClr val="tx1"/>
                </a:gs>
                <a:gs pos="32000">
                  <a:schemeClr val="tx1"/>
                </a:gs>
                <a:gs pos="100000">
                  <a:schemeClr val="accent1">
                    <a:lumMod val="20000"/>
                    <a:lumOff val="80000"/>
                    <a:alpha val="0"/>
                  </a:schemeClr>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pic>
          <p:nvPicPr>
            <p:cNvPr id="12" name="Picture 11" descr="PPP_SHIGH_TLE_Circuit_Wave2.png"/>
            <p:cNvPicPr>
              <a:picLocks noChangeAspect="1"/>
            </p:cNvPicPr>
            <p:nvPr userDrawn="1"/>
          </p:nvPicPr>
          <p:blipFill>
            <a:blip r:embed="rId2" cstate="print">
              <a:duotone>
                <a:schemeClr val="accent1">
                  <a:shade val="45000"/>
                  <a:satMod val="135000"/>
                </a:schemeClr>
                <a:prstClr val="white"/>
              </a:duotone>
            </a:blip>
            <a:stretch>
              <a:fillRect/>
            </a:stretch>
          </p:blipFill>
          <p:spPr>
            <a:xfrm>
              <a:off x="0" y="0"/>
              <a:ext cx="9143999" cy="6858000"/>
            </a:xfrm>
            <a:prstGeom prst="rect">
              <a:avLst/>
            </a:prstGeom>
            <a:noFill/>
            <a:ln>
              <a:noFill/>
            </a:ln>
          </p:spPr>
        </p:pic>
        <p:sp>
          <p:nvSpPr>
            <p:cNvPr id="16" name="Rectangle 15"/>
            <p:cNvSpPr/>
            <p:nvPr userDrawn="1"/>
          </p:nvSpPr>
          <p:spPr>
            <a:xfrm>
              <a:off x="0" y="0"/>
              <a:ext cx="9144000" cy="6858000"/>
            </a:xfrm>
            <a:prstGeom prst="rect">
              <a:avLst/>
            </a:prstGeom>
            <a:gradFill>
              <a:gsLst>
                <a:gs pos="0">
                  <a:schemeClr val="accent1">
                    <a:lumMod val="20000"/>
                    <a:lumOff val="80000"/>
                    <a:alpha val="18000"/>
                  </a:schemeClr>
                </a:gs>
                <a:gs pos="58000">
                  <a:schemeClr val="tx1">
                    <a:alpha val="50000"/>
                  </a:schemeClr>
                </a:gs>
                <a:gs pos="65000">
                  <a:schemeClr val="tx1">
                    <a:alpha val="50000"/>
                  </a:schemeClr>
                </a:gs>
                <a:gs pos="32000">
                  <a:schemeClr val="tx1">
                    <a:alpha val="50000"/>
                  </a:schemeClr>
                </a:gs>
                <a:gs pos="100000">
                  <a:schemeClr val="accent1">
                    <a:lumMod val="20000"/>
                    <a:lumOff val="80000"/>
                    <a:alpha val="0"/>
                  </a:schemeClr>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pic>
          <p:nvPicPr>
            <p:cNvPr id="11" name="Picture 10" descr="PPP_SHIGH_TLE_Circuit_Wave.png"/>
            <p:cNvPicPr>
              <a:picLocks noChangeAspect="1"/>
            </p:cNvPicPr>
            <p:nvPr userDrawn="1"/>
          </p:nvPicPr>
          <p:blipFill>
            <a:blip r:embed="rId3" cstate="print">
              <a:duotone>
                <a:prstClr val="black"/>
                <a:schemeClr val="accent1">
                  <a:tint val="45000"/>
                  <a:satMod val="400000"/>
                </a:schemeClr>
              </a:duotone>
            </a:blip>
            <a:stretch>
              <a:fillRect/>
            </a:stretch>
          </p:blipFill>
          <p:spPr>
            <a:xfrm>
              <a:off x="0" y="0"/>
              <a:ext cx="9143999" cy="6858000"/>
            </a:xfrm>
            <a:prstGeom prst="rect">
              <a:avLst/>
            </a:prstGeom>
            <a:noFill/>
            <a:ln>
              <a:noFill/>
            </a:ln>
          </p:spPr>
        </p:pic>
        <p:pic>
          <p:nvPicPr>
            <p:cNvPr id="7" name="Picture 6" descr="PPP_SHIGH_TLE_Circuit_Wave.png"/>
            <p:cNvPicPr>
              <a:picLocks noChangeAspect="1"/>
            </p:cNvPicPr>
            <p:nvPr userDrawn="1"/>
          </p:nvPicPr>
          <p:blipFill>
            <a:blip r:embed="rId3" cstate="print">
              <a:duotone>
                <a:schemeClr val="accent1">
                  <a:shade val="45000"/>
                  <a:satMod val="135000"/>
                </a:schemeClr>
                <a:prstClr val="white"/>
              </a:duotone>
              <a:lum contrast="40000"/>
            </a:blip>
            <a:stretch>
              <a:fillRect/>
            </a:stretch>
          </p:blipFill>
          <p:spPr>
            <a:xfrm>
              <a:off x="0" y="0"/>
              <a:ext cx="9143999" cy="6858000"/>
            </a:xfrm>
            <a:prstGeom prst="rect">
              <a:avLst/>
            </a:prstGeom>
            <a:noFill/>
            <a:ln>
              <a:noFill/>
            </a:ln>
          </p:spPr>
        </p:pic>
      </p:grpSp>
      <p:sp>
        <p:nvSpPr>
          <p:cNvPr id="2" name="Title 1"/>
          <p:cNvSpPr>
            <a:spLocks noGrp="1"/>
          </p:cNvSpPr>
          <p:nvPr>
            <p:ph type="ctrTitle"/>
          </p:nvPr>
        </p:nvSpPr>
        <p:spPr>
          <a:xfrm>
            <a:off x="533400" y="2130425"/>
            <a:ext cx="8077200" cy="1470025"/>
          </a:xfrm>
        </p:spPr>
        <p:txBody>
          <a:bodyPr/>
          <a:lstStyle>
            <a:lvl1pPr>
              <a:defRPr b="1">
                <a:solidFill>
                  <a:schemeClr val="bg1"/>
                </a:solidFill>
                <a:effectLst>
                  <a:reflection blurRad="6350" stA="55000" endA="300" endPos="45500" dir="5400000" sy="-100000" algn="bl" rotWithShape="0"/>
                </a:effectLst>
                <a:latin typeface="Arial" pitchFamily="34" charset="0"/>
                <a:cs typeface="Arial" pitchFamily="34" charset="0"/>
              </a:defRPr>
            </a:lvl1pPr>
          </a:lstStyle>
          <a:p>
            <a:r>
              <a:rPr lang="en-US" smtClean="0"/>
              <a:t>Click to edit Master title style</a:t>
            </a:r>
            <a:endParaRPr lang="en-US"/>
          </a:p>
        </p:txBody>
      </p:sp>
      <p:sp>
        <p:nvSpPr>
          <p:cNvPr id="3" name="Subtitle 2"/>
          <p:cNvSpPr>
            <a:spLocks noGrp="1"/>
          </p:cNvSpPr>
          <p:nvPr>
            <p:ph type="subTitle" idx="1"/>
          </p:nvPr>
        </p:nvSpPr>
        <p:spPr>
          <a:xfrm>
            <a:off x="1371600" y="3657600"/>
            <a:ext cx="6400800" cy="838200"/>
          </a:xfrm>
        </p:spPr>
        <p:txBody>
          <a:bodyPr anchor="ctr" anchorCtr="0"/>
          <a:lstStyle>
            <a:lvl1pPr marL="0" indent="0" algn="ctr">
              <a:buNone/>
              <a:defRPr>
                <a:solidFill>
                  <a:schemeClr val="bg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atin typeface="Arial" pitchFamily="34" charset="0"/>
                <a:cs typeface="Arial" pitchFamily="34" charset="0"/>
              </a:defRPr>
            </a:lvl1pPr>
          </a:lstStyle>
          <a:p>
            <a:fld id="{4F7D6C72-D4D7-4947-A192-92CB8530121C}" type="datetimeFigureOut">
              <a:rPr lang="en-US" smtClean="0"/>
              <a:pPr/>
              <a:t>5/24/2011</a:t>
            </a:fld>
            <a:endParaRPr lang="en-US">
              <a:latin typeface="Arial" pitchFamily="34" charset="0"/>
              <a:cs typeface="Arial" pitchFamily="34" charset="0"/>
            </a:endParaRPr>
          </a:p>
        </p:txBody>
      </p:sp>
      <p:sp>
        <p:nvSpPr>
          <p:cNvPr id="5" name="Footer Placeholder 4"/>
          <p:cNvSpPr>
            <a:spLocks noGrp="1"/>
          </p:cNvSpPr>
          <p:nvPr>
            <p:ph type="ftr" sz="quarter" idx="11"/>
          </p:nvPr>
        </p:nvSpPr>
        <p:spPr/>
        <p:txBody>
          <a:bodyPr/>
          <a:lstStyle>
            <a:lvl1pPr>
              <a:defRPr>
                <a:latin typeface="Arial" pitchFamily="34" charset="0"/>
                <a:cs typeface="Arial" pitchFamily="34" charset="0"/>
              </a:defRPr>
            </a:lvl1pPr>
          </a:lstStyle>
          <a:p>
            <a:endParaRPr lang="en-US">
              <a:latin typeface="Arial" pitchFamily="34" charset="0"/>
              <a:cs typeface="Arial" pitchFamily="34" charset="0"/>
            </a:endParaRPr>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49565A35-BF1F-4345-B456-4D29F1280597}" type="slidenum">
              <a:rPr lang="en-US" smtClean="0"/>
              <a:pPr/>
              <a:t>‹#›</a:t>
            </a:fld>
            <a:endParaRPr lang="en-US">
              <a:latin typeface="Arial" pitchFamily="34" charset="0"/>
              <a:cs typeface="Arial"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7D6C72-D4D7-4947-A192-92CB8530121C}" type="datetimeFigureOut">
              <a:rPr lang="en-US" smtClean="0"/>
              <a:pPr/>
              <a:t>5/24/2011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7D6C72-D4D7-4947-A192-92CB8530121C}" type="datetimeFigureOut">
              <a:rPr lang="en-US" smtClean="0"/>
              <a:pPr/>
              <a:t>5/24/2011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7D6C72-D4D7-4947-A192-92CB8530121C}" type="datetimeFigureOut">
              <a:rPr lang="en-US" smtClean="0"/>
              <a:pPr/>
              <a:t>5/24/2011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7D6C72-D4D7-4947-A192-92CB8530121C}" type="datetimeFigureOut">
              <a:rPr lang="en-US" smtClean="0"/>
              <a:pPr/>
              <a:t>5/24/2011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15" name="Group 14"/>
          <p:cNvGrpSpPr/>
          <p:nvPr userDrawn="1"/>
        </p:nvGrpSpPr>
        <p:grpSpPr>
          <a:xfrm>
            <a:off x="0" y="0"/>
            <a:ext cx="9144000" cy="6858000"/>
            <a:chOff x="0" y="0"/>
            <a:chExt cx="9144000" cy="6858000"/>
          </a:xfrm>
        </p:grpSpPr>
        <p:sp>
          <p:nvSpPr>
            <p:cNvPr id="7" name="Rectangle 6"/>
            <p:cNvSpPr/>
            <p:nvPr userDrawn="1"/>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0" y="1371600"/>
              <a:ext cx="9144000" cy="5486400"/>
            </a:xfrm>
            <a:prstGeom prst="rect">
              <a:avLst/>
            </a:prstGeom>
            <a:gradFill flip="none" rotWithShape="1">
              <a:gsLst>
                <a:gs pos="100000">
                  <a:schemeClr val="accent1">
                    <a:lumMod val="20000"/>
                    <a:lumOff val="80000"/>
                    <a:alpha val="18000"/>
                  </a:schemeClr>
                </a:gs>
                <a:gs pos="0">
                  <a:schemeClr val="tx1"/>
                </a:gs>
                <a:gs pos="0">
                  <a:schemeClr val="tx1"/>
                </a:gs>
                <a:gs pos="0">
                  <a:schemeClr val="tx1"/>
                </a:gs>
                <a:gs pos="94000">
                  <a:schemeClr val="accent1">
                    <a:lumMod val="20000"/>
                    <a:lumOff val="80000"/>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pic>
          <p:nvPicPr>
            <p:cNvPr id="11" name="Picture 10" descr="PPP_SHIGH_TXT_Circuit_Wave.png"/>
            <p:cNvPicPr>
              <a:picLocks noChangeAspect="1"/>
            </p:cNvPicPr>
            <p:nvPr userDrawn="1"/>
          </p:nvPicPr>
          <p:blipFill>
            <a:blip r:embed="rId2" cstate="print"/>
            <a:stretch>
              <a:fillRect/>
            </a:stretch>
          </p:blipFill>
          <p:spPr>
            <a:xfrm>
              <a:off x="0" y="0"/>
              <a:ext cx="9143999" cy="6858000"/>
            </a:xfrm>
            <a:prstGeom prst="rect">
              <a:avLst/>
            </a:prstGeom>
            <a:noFill/>
            <a:ln>
              <a:noFill/>
            </a:ln>
          </p:spPr>
        </p:pic>
      </p:grpSp>
      <p:sp>
        <p:nvSpPr>
          <p:cNvPr id="2" name="Title 1"/>
          <p:cNvSpPr>
            <a:spLocks noGrp="1"/>
          </p:cNvSpPr>
          <p:nvPr>
            <p:ph type="title"/>
          </p:nvPr>
        </p:nvSpPr>
        <p:spPr/>
        <p:txBody>
          <a:bodyPr/>
          <a:lstStyle>
            <a:lvl1pPr>
              <a:defRPr b="1">
                <a:effectLst>
                  <a:reflection blurRad="6350" stA="55000" endA="300" endPos="45500" dir="5400000" sy="-100000" algn="bl" rotWithShape="0"/>
                </a:effectLst>
              </a:defRPr>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7D6C72-D4D7-4947-A192-92CB8530121C}" type="datetimeFigureOut">
              <a:rPr lang="en-US" smtClean="0"/>
              <a:pPr/>
              <a:t>5/24/2011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grpSp>
        <p:nvGrpSpPr>
          <p:cNvPr id="8" name="Group 14"/>
          <p:cNvGrpSpPr/>
          <p:nvPr userDrawn="1"/>
        </p:nvGrpSpPr>
        <p:grpSpPr>
          <a:xfrm>
            <a:off x="0" y="0"/>
            <a:ext cx="9144000" cy="6858000"/>
            <a:chOff x="0" y="0"/>
            <a:chExt cx="9144000" cy="6858000"/>
          </a:xfrm>
        </p:grpSpPr>
        <p:sp>
          <p:nvSpPr>
            <p:cNvPr id="7" name="Rectangle 6"/>
            <p:cNvSpPr/>
            <p:nvPr userDrawn="1"/>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0" y="1371600"/>
              <a:ext cx="9144000" cy="5486400"/>
            </a:xfrm>
            <a:prstGeom prst="rect">
              <a:avLst/>
            </a:prstGeom>
            <a:gradFill flip="none" rotWithShape="1">
              <a:gsLst>
                <a:gs pos="100000">
                  <a:schemeClr val="accent1">
                    <a:lumMod val="20000"/>
                    <a:lumOff val="80000"/>
                    <a:alpha val="18000"/>
                  </a:schemeClr>
                </a:gs>
                <a:gs pos="0">
                  <a:schemeClr val="tx1"/>
                </a:gs>
                <a:gs pos="0">
                  <a:schemeClr val="tx1"/>
                </a:gs>
                <a:gs pos="0">
                  <a:schemeClr val="tx1"/>
                </a:gs>
                <a:gs pos="94000">
                  <a:schemeClr val="accent1">
                    <a:lumMod val="20000"/>
                    <a:lumOff val="80000"/>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pic>
          <p:nvPicPr>
            <p:cNvPr id="11" name="Picture 10" descr="PPP_SHIGH_TXT_Circuit_Wave.png"/>
            <p:cNvPicPr>
              <a:picLocks noChangeAspect="1"/>
            </p:cNvPicPr>
            <p:nvPr userDrawn="1"/>
          </p:nvPicPr>
          <p:blipFill>
            <a:blip r:embed="rId2" cstate="print"/>
            <a:stretch>
              <a:fillRect/>
            </a:stretch>
          </p:blipFill>
          <p:spPr>
            <a:xfrm>
              <a:off x="0" y="0"/>
              <a:ext cx="9143999" cy="6858000"/>
            </a:xfrm>
            <a:prstGeom prst="rect">
              <a:avLst/>
            </a:prstGeom>
            <a:noFill/>
            <a:ln>
              <a:noFill/>
            </a:ln>
          </p:spPr>
        </p:pic>
      </p:grpSp>
      <p:sp>
        <p:nvSpPr>
          <p:cNvPr id="2" name="Title 1"/>
          <p:cNvSpPr>
            <a:spLocks noGrp="1"/>
          </p:cNvSpPr>
          <p:nvPr>
            <p:ph type="title"/>
          </p:nvPr>
        </p:nvSpPr>
        <p:spPr/>
        <p:txBody>
          <a:bodyPr/>
          <a:lstStyle>
            <a:lvl1pPr>
              <a:defRPr b="1">
                <a:effectLst>
                  <a:reflection blurRad="6350" stA="55000" endA="300" endPos="45500" dir="5400000" sy="-100000" algn="bl" rotWithShape="0"/>
                </a:effectLst>
              </a:defRPr>
            </a:lvl1pPr>
          </a:lstStyle>
          <a:p>
            <a:r>
              <a:rPr lang="en-US" smtClean="0"/>
              <a:t>Click to edit Master title style</a:t>
            </a:r>
            <a:endParaRPr lang="en-US"/>
          </a:p>
        </p:txBody>
      </p:sp>
      <p:sp>
        <p:nvSpPr>
          <p:cNvPr id="12" name="Rectangle 11"/>
          <p:cNvSpPr/>
          <p:nvPr userDrawn="1"/>
        </p:nvSpPr>
        <p:spPr>
          <a:xfrm>
            <a:off x="0" y="1447800"/>
            <a:ext cx="9144000" cy="5410200"/>
          </a:xfrm>
          <a:prstGeom prst="rect">
            <a:avLst/>
          </a:prstGeom>
          <a:gradFill flip="none" rotWithShape="1">
            <a:gsLst>
              <a:gs pos="0">
                <a:schemeClr val="accent1">
                  <a:lumMod val="50000"/>
                  <a:shade val="30000"/>
                  <a:satMod val="115000"/>
                </a:schemeClr>
              </a:gs>
              <a:gs pos="50000">
                <a:schemeClr val="accent1">
                  <a:lumMod val="50000"/>
                  <a:shade val="67500"/>
                  <a:satMod val="115000"/>
                </a:schemeClr>
              </a:gs>
              <a:gs pos="100000">
                <a:schemeClr val="accent1">
                  <a:lumMod val="50000"/>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7D6C72-D4D7-4947-A192-92CB8530121C}" type="datetimeFigureOut">
              <a:rPr lang="en-US" smtClean="0"/>
              <a:pPr/>
              <a:t>5/24/2011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grpSp>
        <p:nvGrpSpPr>
          <p:cNvPr id="8" name="Group 14"/>
          <p:cNvGrpSpPr/>
          <p:nvPr userDrawn="1"/>
        </p:nvGrpSpPr>
        <p:grpSpPr>
          <a:xfrm>
            <a:off x="0" y="0"/>
            <a:ext cx="9144000" cy="6858000"/>
            <a:chOff x="0" y="0"/>
            <a:chExt cx="9144000" cy="6858000"/>
          </a:xfrm>
        </p:grpSpPr>
        <p:sp>
          <p:nvSpPr>
            <p:cNvPr id="7" name="Rectangle 6"/>
            <p:cNvSpPr/>
            <p:nvPr userDrawn="1"/>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0" y="1371600"/>
              <a:ext cx="9144000" cy="5486400"/>
            </a:xfrm>
            <a:prstGeom prst="rect">
              <a:avLst/>
            </a:prstGeom>
            <a:gradFill flip="none" rotWithShape="1">
              <a:gsLst>
                <a:gs pos="100000">
                  <a:schemeClr val="accent1">
                    <a:lumMod val="20000"/>
                    <a:lumOff val="80000"/>
                    <a:alpha val="18000"/>
                  </a:schemeClr>
                </a:gs>
                <a:gs pos="0">
                  <a:schemeClr val="tx1"/>
                </a:gs>
                <a:gs pos="0">
                  <a:schemeClr val="tx1"/>
                </a:gs>
                <a:gs pos="0">
                  <a:schemeClr val="tx1"/>
                </a:gs>
                <a:gs pos="94000">
                  <a:schemeClr val="accent1">
                    <a:lumMod val="20000"/>
                    <a:lumOff val="80000"/>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pic>
          <p:nvPicPr>
            <p:cNvPr id="11" name="Picture 10" descr="PPP_SHIGH_TXT_Circuit_Wave.png"/>
            <p:cNvPicPr>
              <a:picLocks noChangeAspect="1"/>
            </p:cNvPicPr>
            <p:nvPr userDrawn="1"/>
          </p:nvPicPr>
          <p:blipFill>
            <a:blip r:embed="rId2" cstate="print"/>
            <a:stretch>
              <a:fillRect/>
            </a:stretch>
          </p:blipFill>
          <p:spPr>
            <a:xfrm>
              <a:off x="0" y="0"/>
              <a:ext cx="9143999" cy="6858000"/>
            </a:xfrm>
            <a:prstGeom prst="rect">
              <a:avLst/>
            </a:prstGeom>
            <a:noFill/>
            <a:ln>
              <a:noFill/>
            </a:ln>
          </p:spPr>
        </p:pic>
      </p:grpSp>
      <p:sp>
        <p:nvSpPr>
          <p:cNvPr id="2" name="Title 1"/>
          <p:cNvSpPr>
            <a:spLocks noGrp="1"/>
          </p:cNvSpPr>
          <p:nvPr>
            <p:ph type="title"/>
          </p:nvPr>
        </p:nvSpPr>
        <p:spPr/>
        <p:txBody>
          <a:bodyPr/>
          <a:lstStyle>
            <a:lvl1pPr>
              <a:defRPr b="1">
                <a:effectLst>
                  <a:reflection blurRad="6350" stA="55000" endA="300" endPos="45500" dir="5400000" sy="-100000" algn="bl" rotWithShape="0"/>
                </a:effectLst>
              </a:defRPr>
            </a:lvl1pPr>
          </a:lstStyle>
          <a:p>
            <a:r>
              <a:rPr lang="en-US" smtClean="0"/>
              <a:t>Click to edit Master title style</a:t>
            </a:r>
            <a:endParaRPr lang="en-US"/>
          </a:p>
        </p:txBody>
      </p:sp>
      <p:sp>
        <p:nvSpPr>
          <p:cNvPr id="12" name="Rectangle 11"/>
          <p:cNvSpPr/>
          <p:nvPr userDrawn="1"/>
        </p:nvSpPr>
        <p:spPr>
          <a:xfrm>
            <a:off x="0" y="1447800"/>
            <a:ext cx="9144000" cy="541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lvl1pPr>
              <a:defRPr>
                <a:solidFill>
                  <a:sysClr val="windowText" lastClr="000000"/>
                </a:solidFill>
              </a:defRPr>
            </a:lvl1pPr>
            <a:lvl2pPr>
              <a:defRPr>
                <a:solidFill>
                  <a:sysClr val="windowText" lastClr="000000"/>
                </a:solidFill>
              </a:defRPr>
            </a:lvl2pPr>
            <a:lvl3pPr>
              <a:defRPr>
                <a:solidFill>
                  <a:sysClr val="windowText" lastClr="000000"/>
                </a:solidFill>
              </a:defRPr>
            </a:lvl3pPr>
            <a:lvl4pPr>
              <a:defRPr>
                <a:solidFill>
                  <a:sysClr val="windowText" lastClr="000000"/>
                </a:solidFill>
              </a:defRPr>
            </a:lvl4pPr>
            <a:lvl5pPr>
              <a:defRPr>
                <a:solidFill>
                  <a:sysClr val="windowText" lastClr="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7D6C72-D4D7-4947-A192-92CB8530121C}" type="datetimeFigureOut">
              <a:rPr lang="en-US" smtClean="0"/>
              <a:pPr/>
              <a:t>5/24/2011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7D6C72-D4D7-4947-A192-92CB8530121C}" type="datetimeFigureOut">
              <a:rPr lang="en-US" smtClean="0"/>
              <a:pPr/>
              <a:t>5/24/2011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F7D6C72-D4D7-4947-A192-92CB8530121C}" type="datetimeFigureOut">
              <a:rPr lang="en-US" smtClean="0"/>
              <a:pPr/>
              <a:t>5/24/2011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F7D6C72-D4D7-4947-A192-92CB8530121C}" type="datetimeFigureOut">
              <a:rPr lang="en-US" smtClean="0"/>
              <a:pPr/>
              <a:t>5/24/2011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F7D6C72-D4D7-4947-A192-92CB8530121C}" type="datetimeFigureOut">
              <a:rPr lang="en-US" smtClean="0"/>
              <a:pPr/>
              <a:t>5/24/2011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7D6C72-D4D7-4947-A192-92CB8530121C}" type="datetimeFigureOut">
              <a:rPr lang="en-US" smtClean="0"/>
              <a:pPr/>
              <a:t>5/24/2011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print">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Arial" pitchFamily="34" charset="0"/>
                <a:cs typeface="Arial" pitchFamily="34" charset="0"/>
              </a:defRPr>
            </a:lvl1pPr>
          </a:lstStyle>
          <a:p>
            <a:fld id="{4F7D6C72-D4D7-4947-A192-92CB8530121C}" type="datetimeFigureOut">
              <a:rPr lang="en-US" smtClean="0"/>
              <a:pPr/>
              <a:t>5/24/2011</a:t>
            </a:fld>
            <a:endParaRPr lang="en-US">
              <a:solidFill>
                <a:schemeClr val="bg1"/>
              </a:solidFill>
              <a:latin typeface="Arial" pitchFamily="34" charset="0"/>
              <a:cs typeface="Arial" pitchFamily="34"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Arial" pitchFamily="34" charset="0"/>
                <a:cs typeface="Arial" pitchFamily="34" charset="0"/>
              </a:defRPr>
            </a:lvl1pPr>
          </a:lstStyle>
          <a:p>
            <a:endParaRPr lang="en-US">
              <a:solidFill>
                <a:schemeClr val="bg1"/>
              </a:solidFill>
              <a:latin typeface="Arial" pitchFamily="34" charset="0"/>
              <a:cs typeface="Arial" pitchFamily="34" charset="0"/>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Arial" pitchFamily="34" charset="0"/>
                <a:cs typeface="Arial" pitchFamily="34" charset="0"/>
              </a:defRPr>
            </a:lvl1pPr>
          </a:lstStyle>
          <a:p>
            <a:fld id="{49565A35-BF1F-4345-B456-4D29F1280597}" type="slidenum">
              <a:rPr lang="en-US" smtClean="0"/>
              <a:pPr/>
              <a:t>‹#›</a:t>
            </a:fld>
            <a:endParaRPr lang="en-US">
              <a:solidFill>
                <a:schemeClr val="bg1"/>
              </a:solidFill>
              <a:latin typeface="Arial" pitchFamily="34" charset="0"/>
              <a:cs typeface="Arial"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ctr" defTabSz="914400" rtl="0" eaLnBrk="1" latinLnBrk="0" hangingPunct="1">
        <a:spcBef>
          <a:spcPct val="0"/>
        </a:spcBef>
        <a:buNone/>
        <a:defRPr sz="4400"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9.xml"/><Relationship Id="rId5" Type="http://schemas.openxmlformats.org/officeDocument/2006/relationships/image" Target="../media/image30.png"/><Relationship Id="rId4" Type="http://schemas.openxmlformats.org/officeDocument/2006/relationships/image" Target="../media/image29.jpe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4401205"/>
          </a:xfrm>
          <a:prstGeom prst="rect">
            <a:avLst/>
          </a:prstGeom>
          <a:noFill/>
        </p:spPr>
        <p:txBody>
          <a:bodyPr wrap="square" lIns="91440" tIns="45720" rIns="91440" bIns="45720">
            <a:spAutoFit/>
          </a:bodyPr>
          <a:lstStyle/>
          <a:p>
            <a:pPr algn="ctr"/>
            <a:endPar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Lucida Calligraphy" pitchFamily="66" charset="0"/>
            </a:endParaRPr>
          </a:p>
          <a:p>
            <a:pPr algn="ctr"/>
            <a:endParaRPr lang="en-US"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pPr algn="ctr"/>
            <a:endParaRPr lang="en-US"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pPr algn="ctr"/>
            <a:endParaRPr lang="en-US"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pPr algn="ctr"/>
            <a:endParaRPr lang="en-US"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7" name="Rectangle 6"/>
          <p:cNvSpPr/>
          <p:nvPr/>
        </p:nvSpPr>
        <p:spPr>
          <a:xfrm>
            <a:off x="0" y="381000"/>
            <a:ext cx="9144000" cy="6370975"/>
          </a:xfrm>
          <a:prstGeom prst="rect">
            <a:avLst/>
          </a:prstGeom>
          <a:noFill/>
        </p:spPr>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2400" b="1" cap="none" spc="150" dirty="0" smtClean="0">
                <a:ln w="11430"/>
                <a:solidFill>
                  <a:srgbClr val="F8F8F8"/>
                </a:solidFill>
                <a:effectLst>
                  <a:outerShdw blurRad="25400" algn="tl" rotWithShape="0">
                    <a:srgbClr val="000000">
                      <a:alpha val="43000"/>
                    </a:srgbClr>
                  </a:outerShdw>
                </a:effectLst>
                <a:latin typeface="Lucida Calligraphy" pitchFamily="66" charset="0"/>
              </a:rPr>
              <a:t>AN-</a:t>
            </a:r>
            <a:r>
              <a:rPr lang="en-US" sz="2400" b="1" cap="none" spc="150" dirty="0" err="1" smtClean="0">
                <a:ln w="11430"/>
                <a:solidFill>
                  <a:srgbClr val="F8F8F8"/>
                </a:solidFill>
                <a:effectLst>
                  <a:outerShdw blurRad="25400" algn="tl" rotWithShape="0">
                    <a:srgbClr val="000000">
                      <a:alpha val="43000"/>
                    </a:srgbClr>
                  </a:outerShdw>
                </a:effectLst>
                <a:latin typeface="Lucida Calligraphy" pitchFamily="66" charset="0"/>
              </a:rPr>
              <a:t>Najah</a:t>
            </a:r>
            <a:r>
              <a:rPr lang="en-US" sz="2400" b="1" cap="none" spc="150" dirty="0" smtClean="0">
                <a:ln w="11430"/>
                <a:solidFill>
                  <a:srgbClr val="F8F8F8"/>
                </a:solidFill>
                <a:effectLst>
                  <a:outerShdw blurRad="25400" algn="tl" rotWithShape="0">
                    <a:srgbClr val="000000">
                      <a:alpha val="43000"/>
                    </a:srgbClr>
                  </a:outerShdw>
                </a:effectLst>
                <a:latin typeface="Lucida Calligraphy" pitchFamily="66" charset="0"/>
              </a:rPr>
              <a:t> National University </a:t>
            </a:r>
          </a:p>
          <a:p>
            <a:pPr algn="ctr"/>
            <a:endParaRPr lang="en-US" sz="2400" b="1" spc="150" dirty="0" smtClean="0">
              <a:ln w="11430"/>
              <a:solidFill>
                <a:srgbClr val="F8F8F8"/>
              </a:solidFill>
              <a:effectLst>
                <a:outerShdw blurRad="25400" algn="tl" rotWithShape="0">
                  <a:srgbClr val="000000">
                    <a:alpha val="43000"/>
                  </a:srgbClr>
                </a:outerShdw>
              </a:effectLst>
              <a:latin typeface="Lucida Calligraphy" pitchFamily="66" charset="0"/>
            </a:endParaRPr>
          </a:p>
          <a:p>
            <a:pPr algn="ctr"/>
            <a:r>
              <a:rPr lang="en-US" sz="2400" b="1" cap="none" spc="150" dirty="0" smtClean="0">
                <a:ln w="11430"/>
                <a:solidFill>
                  <a:srgbClr val="F8F8F8"/>
                </a:solidFill>
                <a:effectLst>
                  <a:outerShdw blurRad="25400" algn="tl" rotWithShape="0">
                    <a:srgbClr val="000000">
                      <a:alpha val="43000"/>
                    </a:srgbClr>
                  </a:outerShdw>
                </a:effectLst>
                <a:latin typeface="Lucida Calligraphy" pitchFamily="66" charset="0"/>
              </a:rPr>
              <a:t>graduation project</a:t>
            </a:r>
          </a:p>
          <a:p>
            <a:pPr algn="ctr"/>
            <a:endParaRPr lang="en-US" sz="2400" b="1" spc="150" dirty="0" smtClean="0">
              <a:ln w="11430"/>
              <a:solidFill>
                <a:srgbClr val="F8F8F8"/>
              </a:solidFill>
              <a:effectLst>
                <a:outerShdw blurRad="25400" algn="tl" rotWithShape="0">
                  <a:srgbClr val="000000">
                    <a:alpha val="43000"/>
                  </a:srgbClr>
                </a:outerShdw>
              </a:effectLst>
              <a:latin typeface="Lucida Calligraphy" pitchFamily="66" charset="0"/>
            </a:endParaRPr>
          </a:p>
          <a:p>
            <a:pPr algn="ctr"/>
            <a:endParaRPr lang="en-US" sz="2400" b="1" cap="none" spc="150" dirty="0" smtClean="0">
              <a:ln w="11430"/>
              <a:solidFill>
                <a:srgbClr val="F8F8F8"/>
              </a:solidFill>
              <a:effectLst>
                <a:outerShdw blurRad="25400" algn="tl" rotWithShape="0">
                  <a:srgbClr val="000000">
                    <a:alpha val="43000"/>
                  </a:srgbClr>
                </a:outerShdw>
              </a:effectLst>
              <a:latin typeface="Lucida Calligraphy" pitchFamily="66" charset="0"/>
            </a:endParaRPr>
          </a:p>
          <a:p>
            <a:pPr algn="ctr"/>
            <a:endParaRPr lang="en-US" sz="2400" b="1" spc="150" dirty="0" smtClean="0">
              <a:ln w="11430"/>
              <a:solidFill>
                <a:srgbClr val="F8F8F8"/>
              </a:solidFill>
              <a:effectLst>
                <a:outerShdw blurRad="25400" algn="tl" rotWithShape="0">
                  <a:srgbClr val="000000">
                    <a:alpha val="43000"/>
                  </a:srgbClr>
                </a:outerShdw>
              </a:effectLst>
              <a:latin typeface="Lucida Calligraphy" pitchFamily="66" charset="0"/>
            </a:endParaRPr>
          </a:p>
          <a:p>
            <a:pPr algn="ctr"/>
            <a:endParaRPr lang="en-US" sz="2400" b="1" cap="none" spc="150" dirty="0" smtClean="0">
              <a:ln w="11430"/>
              <a:solidFill>
                <a:srgbClr val="F8F8F8"/>
              </a:solidFill>
              <a:effectLst>
                <a:outerShdw blurRad="25400" algn="tl" rotWithShape="0">
                  <a:srgbClr val="000000">
                    <a:alpha val="43000"/>
                  </a:srgbClr>
                </a:outerShdw>
              </a:effectLst>
              <a:latin typeface="Lucida Calligraphy" pitchFamily="66" charset="0"/>
            </a:endParaRPr>
          </a:p>
          <a:p>
            <a:pPr algn="ctr"/>
            <a:endParaRPr lang="en-US" sz="2400" b="1" spc="150" dirty="0" smtClean="0">
              <a:ln w="11430"/>
              <a:solidFill>
                <a:srgbClr val="F8F8F8"/>
              </a:solidFill>
              <a:effectLst>
                <a:outerShdw blurRad="25400" algn="tl" rotWithShape="0">
                  <a:srgbClr val="000000">
                    <a:alpha val="43000"/>
                  </a:srgbClr>
                </a:outerShdw>
              </a:effectLst>
              <a:latin typeface="Lucida Calligraphy" pitchFamily="66" charset="0"/>
            </a:endParaRPr>
          </a:p>
          <a:p>
            <a:pPr algn="ctr"/>
            <a:endParaRPr lang="en-US" sz="2400" b="1" spc="150" dirty="0" smtClean="0">
              <a:ln w="11430"/>
              <a:solidFill>
                <a:srgbClr val="F8F8F8"/>
              </a:solidFill>
              <a:effectLst>
                <a:outerShdw blurRad="25400" algn="tl" rotWithShape="0">
                  <a:srgbClr val="000000">
                    <a:alpha val="43000"/>
                  </a:srgbClr>
                </a:outerShdw>
              </a:effectLst>
              <a:latin typeface="Lucida Calligraphy" pitchFamily="66" charset="0"/>
            </a:endParaRPr>
          </a:p>
          <a:p>
            <a:pPr algn="ctr"/>
            <a:r>
              <a:rPr lang="en-US" sz="2800" b="1" cap="none" spc="150" dirty="0" smtClean="0">
                <a:ln w="11430"/>
                <a:solidFill>
                  <a:srgbClr val="F8F8F8"/>
                </a:solidFill>
                <a:effectLst>
                  <a:outerShdw blurRad="25400" algn="tl" rotWithShape="0">
                    <a:srgbClr val="000000">
                      <a:alpha val="43000"/>
                    </a:srgbClr>
                  </a:outerShdw>
                </a:effectLst>
                <a:latin typeface="Lucida Calligraphy" pitchFamily="66" charset="0"/>
              </a:rPr>
              <a:t>Presented by : </a:t>
            </a:r>
          </a:p>
          <a:p>
            <a:pPr algn="ctr"/>
            <a:r>
              <a:rPr lang="en-US" sz="2800" b="1" spc="150" dirty="0" smtClean="0">
                <a:ln w="11430"/>
                <a:solidFill>
                  <a:srgbClr val="F8F8F8"/>
                </a:solidFill>
                <a:effectLst>
                  <a:outerShdw blurRad="25400" algn="tl" rotWithShape="0">
                    <a:srgbClr val="000000">
                      <a:alpha val="43000"/>
                    </a:srgbClr>
                  </a:outerShdw>
                </a:effectLst>
                <a:latin typeface="Lucida Calligraphy" pitchFamily="66" charset="0"/>
              </a:rPr>
              <a:t>Saba Ahmad </a:t>
            </a:r>
            <a:r>
              <a:rPr lang="en-US" sz="2800" b="1" spc="150" dirty="0" err="1" smtClean="0">
                <a:ln w="11430"/>
                <a:solidFill>
                  <a:srgbClr val="F8F8F8"/>
                </a:solidFill>
                <a:effectLst>
                  <a:outerShdw blurRad="25400" algn="tl" rotWithShape="0">
                    <a:srgbClr val="000000">
                      <a:alpha val="43000"/>
                    </a:srgbClr>
                  </a:outerShdw>
                </a:effectLst>
                <a:latin typeface="Lucida Calligraphy" pitchFamily="66" charset="0"/>
              </a:rPr>
              <a:t>Elsadder</a:t>
            </a:r>
            <a:r>
              <a:rPr lang="en-US" sz="2800" b="1" spc="150" dirty="0" smtClean="0">
                <a:ln w="11430"/>
                <a:solidFill>
                  <a:srgbClr val="F8F8F8"/>
                </a:solidFill>
                <a:effectLst>
                  <a:outerShdw blurRad="25400" algn="tl" rotWithShape="0">
                    <a:srgbClr val="000000">
                      <a:alpha val="43000"/>
                    </a:srgbClr>
                  </a:outerShdw>
                </a:effectLst>
                <a:latin typeface="Lucida Calligraphy" pitchFamily="66" charset="0"/>
              </a:rPr>
              <a:t> </a:t>
            </a:r>
          </a:p>
          <a:p>
            <a:pPr algn="ctr"/>
            <a:r>
              <a:rPr lang="en-US" sz="2800" b="1" cap="none" spc="150" dirty="0" smtClean="0">
                <a:ln w="11430"/>
                <a:solidFill>
                  <a:srgbClr val="F8F8F8"/>
                </a:solidFill>
                <a:effectLst>
                  <a:outerShdw blurRad="25400" algn="tl" rotWithShape="0">
                    <a:srgbClr val="000000">
                      <a:alpha val="43000"/>
                    </a:srgbClr>
                  </a:outerShdw>
                </a:effectLst>
                <a:latin typeface="Lucida Calligraphy" pitchFamily="66" charset="0"/>
              </a:rPr>
              <a:t>Dina </a:t>
            </a:r>
            <a:r>
              <a:rPr lang="en-US" sz="2800" b="1" spc="150" dirty="0" err="1" smtClean="0">
                <a:ln w="11430"/>
                <a:solidFill>
                  <a:srgbClr val="F8F8F8"/>
                </a:solidFill>
                <a:effectLst>
                  <a:outerShdw blurRad="25400" algn="tl" rotWithShape="0">
                    <a:srgbClr val="000000">
                      <a:alpha val="43000"/>
                    </a:srgbClr>
                  </a:outerShdw>
                </a:effectLst>
                <a:latin typeface="Lucida Calligraphy" pitchFamily="66" charset="0"/>
              </a:rPr>
              <a:t>M</a:t>
            </a:r>
            <a:r>
              <a:rPr lang="en-US" sz="2800" b="1" cap="none" spc="150" dirty="0" err="1" smtClean="0">
                <a:ln w="11430"/>
                <a:solidFill>
                  <a:srgbClr val="F8F8F8"/>
                </a:solidFill>
                <a:effectLst>
                  <a:outerShdw blurRad="25400" algn="tl" rotWithShape="0">
                    <a:srgbClr val="000000">
                      <a:alpha val="43000"/>
                    </a:srgbClr>
                  </a:outerShdw>
                </a:effectLst>
                <a:latin typeface="Lucida Calligraphy" pitchFamily="66" charset="0"/>
              </a:rPr>
              <a:t>azen</a:t>
            </a:r>
            <a:r>
              <a:rPr lang="en-US" sz="2800" b="1" cap="none" spc="150" dirty="0" smtClean="0">
                <a:ln w="11430"/>
                <a:solidFill>
                  <a:srgbClr val="F8F8F8"/>
                </a:solidFill>
                <a:effectLst>
                  <a:outerShdw blurRad="25400" algn="tl" rotWithShape="0">
                    <a:srgbClr val="000000">
                      <a:alpha val="43000"/>
                    </a:srgbClr>
                  </a:outerShdw>
                </a:effectLst>
                <a:latin typeface="Lucida Calligraphy" pitchFamily="66" charset="0"/>
              </a:rPr>
              <a:t> </a:t>
            </a:r>
            <a:r>
              <a:rPr lang="en-US" sz="2800" b="1" cap="none" spc="150" dirty="0" err="1" smtClean="0">
                <a:ln w="11430"/>
                <a:solidFill>
                  <a:srgbClr val="F8F8F8"/>
                </a:solidFill>
                <a:effectLst>
                  <a:outerShdw blurRad="25400" algn="tl" rotWithShape="0">
                    <a:srgbClr val="000000">
                      <a:alpha val="43000"/>
                    </a:srgbClr>
                  </a:outerShdw>
                </a:effectLst>
                <a:latin typeface="Lucida Calligraphy" pitchFamily="66" charset="0"/>
              </a:rPr>
              <a:t>khateeb</a:t>
            </a:r>
            <a:r>
              <a:rPr lang="en-US" sz="2800" b="1" cap="none" spc="150" dirty="0" smtClean="0">
                <a:ln w="11430"/>
                <a:solidFill>
                  <a:srgbClr val="F8F8F8"/>
                </a:solidFill>
                <a:effectLst>
                  <a:outerShdw blurRad="25400" algn="tl" rotWithShape="0">
                    <a:srgbClr val="000000">
                      <a:alpha val="43000"/>
                    </a:srgbClr>
                  </a:outerShdw>
                </a:effectLst>
                <a:latin typeface="Lucida Calligraphy" pitchFamily="66" charset="0"/>
              </a:rPr>
              <a:t> </a:t>
            </a:r>
          </a:p>
          <a:p>
            <a:pPr algn="ctr"/>
            <a:r>
              <a:rPr lang="en-US" sz="2800" b="1" spc="150" dirty="0" smtClean="0">
                <a:ln w="11430"/>
                <a:solidFill>
                  <a:srgbClr val="F8F8F8"/>
                </a:solidFill>
                <a:effectLst>
                  <a:outerShdw blurRad="25400" algn="tl" rotWithShape="0">
                    <a:srgbClr val="000000">
                      <a:alpha val="43000"/>
                    </a:srgbClr>
                  </a:outerShdw>
                </a:effectLst>
                <a:latin typeface="Lucida Calligraphy" pitchFamily="66" charset="0"/>
              </a:rPr>
              <a:t>Dalia </a:t>
            </a:r>
            <a:r>
              <a:rPr lang="en-US" sz="2800" b="1" spc="150" dirty="0" err="1" smtClean="0">
                <a:ln w="11430"/>
                <a:solidFill>
                  <a:srgbClr val="F8F8F8"/>
                </a:solidFill>
                <a:effectLst>
                  <a:outerShdw blurRad="25400" algn="tl" rotWithShape="0">
                    <a:srgbClr val="000000">
                      <a:alpha val="43000"/>
                    </a:srgbClr>
                  </a:outerShdw>
                </a:effectLst>
                <a:latin typeface="Lucida Calligraphy" pitchFamily="66" charset="0"/>
              </a:rPr>
              <a:t>Isam</a:t>
            </a:r>
            <a:r>
              <a:rPr lang="en-US" sz="2800" b="1" spc="150" dirty="0" smtClean="0">
                <a:ln w="11430"/>
                <a:solidFill>
                  <a:srgbClr val="F8F8F8"/>
                </a:solidFill>
                <a:effectLst>
                  <a:outerShdw blurRad="25400" algn="tl" rotWithShape="0">
                    <a:srgbClr val="000000">
                      <a:alpha val="43000"/>
                    </a:srgbClr>
                  </a:outerShdw>
                </a:effectLst>
                <a:latin typeface="Lucida Calligraphy" pitchFamily="66" charset="0"/>
              </a:rPr>
              <a:t> </a:t>
            </a:r>
            <a:r>
              <a:rPr lang="en-US" sz="2800" b="1" spc="150" dirty="0" err="1" smtClean="0">
                <a:ln w="11430"/>
                <a:solidFill>
                  <a:srgbClr val="F8F8F8"/>
                </a:solidFill>
                <a:effectLst>
                  <a:outerShdw blurRad="25400" algn="tl" rotWithShape="0">
                    <a:srgbClr val="000000">
                      <a:alpha val="43000"/>
                    </a:srgbClr>
                  </a:outerShdw>
                </a:effectLst>
                <a:latin typeface="Lucida Calligraphy" pitchFamily="66" charset="0"/>
              </a:rPr>
              <a:t>Shar`ab</a:t>
            </a:r>
            <a:r>
              <a:rPr lang="en-US" sz="2800" b="1" spc="150" dirty="0" smtClean="0">
                <a:ln w="11430"/>
                <a:solidFill>
                  <a:srgbClr val="F8F8F8"/>
                </a:solidFill>
                <a:effectLst>
                  <a:outerShdw blurRad="25400" algn="tl" rotWithShape="0">
                    <a:srgbClr val="000000">
                      <a:alpha val="43000"/>
                    </a:srgbClr>
                  </a:outerShdw>
                </a:effectLst>
                <a:latin typeface="Lucida Calligraphy" pitchFamily="66" charset="0"/>
              </a:rPr>
              <a:t> </a:t>
            </a:r>
          </a:p>
          <a:p>
            <a:pPr algn="ctr"/>
            <a:endParaRPr lang="en-US" sz="2800" b="1" cap="none" spc="150" dirty="0" smtClean="0">
              <a:ln w="11430"/>
              <a:solidFill>
                <a:srgbClr val="F8F8F8"/>
              </a:solidFill>
              <a:effectLst>
                <a:outerShdw blurRad="25400" algn="tl" rotWithShape="0">
                  <a:srgbClr val="000000">
                    <a:alpha val="43000"/>
                  </a:srgbClr>
                </a:outerShdw>
              </a:effectLst>
              <a:latin typeface="Lucida Calligraphy" pitchFamily="66" charset="0"/>
            </a:endParaRPr>
          </a:p>
          <a:p>
            <a:pPr algn="ctr"/>
            <a:r>
              <a:rPr lang="en-US" sz="2800" b="1" cap="none" spc="150" dirty="0" smtClean="0">
                <a:ln w="11430"/>
                <a:solidFill>
                  <a:srgbClr val="F8F8F8"/>
                </a:solidFill>
                <a:effectLst>
                  <a:outerShdw blurRad="25400" algn="tl" rotWithShape="0">
                    <a:srgbClr val="000000">
                      <a:alpha val="43000"/>
                    </a:srgbClr>
                  </a:outerShdw>
                </a:effectLst>
                <a:latin typeface="Lucida Calligraphy" pitchFamily="66" charset="0"/>
              </a:rPr>
              <a:t>Supervised by : </a:t>
            </a:r>
            <a:r>
              <a:rPr lang="en-US" sz="2800" b="1" spc="150" dirty="0" err="1" smtClean="0">
                <a:ln w="11430"/>
                <a:solidFill>
                  <a:srgbClr val="F8F8F8"/>
                </a:solidFill>
                <a:effectLst>
                  <a:outerShdw blurRad="25400" algn="tl" rotWithShape="0">
                    <a:srgbClr val="000000">
                      <a:alpha val="43000"/>
                    </a:srgbClr>
                  </a:outerShdw>
                </a:effectLst>
                <a:latin typeface="Lucida Calligraphy" pitchFamily="66" charset="0"/>
              </a:rPr>
              <a:t>D</a:t>
            </a:r>
            <a:r>
              <a:rPr lang="en-US" sz="2800" b="1" cap="none" spc="150" dirty="0" err="1" smtClean="0">
                <a:ln w="11430"/>
                <a:solidFill>
                  <a:srgbClr val="F8F8F8"/>
                </a:solidFill>
                <a:effectLst>
                  <a:outerShdw blurRad="25400" algn="tl" rotWithShape="0">
                    <a:srgbClr val="000000">
                      <a:alpha val="43000"/>
                    </a:srgbClr>
                  </a:outerShdw>
                </a:effectLst>
                <a:latin typeface="Lucida Calligraphy" pitchFamily="66" charset="0"/>
              </a:rPr>
              <a:t>r.Mazen</a:t>
            </a:r>
            <a:r>
              <a:rPr lang="en-US" sz="2800" b="1" cap="none" spc="150" dirty="0" smtClean="0">
                <a:ln w="11430"/>
                <a:solidFill>
                  <a:srgbClr val="F8F8F8"/>
                </a:solidFill>
                <a:effectLst>
                  <a:outerShdw blurRad="25400" algn="tl" rotWithShape="0">
                    <a:srgbClr val="000000">
                      <a:alpha val="43000"/>
                    </a:srgbClr>
                  </a:outerShdw>
                </a:effectLst>
                <a:latin typeface="Lucida Calligraphy" pitchFamily="66" charset="0"/>
              </a:rPr>
              <a:t> </a:t>
            </a:r>
            <a:r>
              <a:rPr lang="en-US" sz="2800" b="1" cap="none" spc="150" dirty="0" err="1" smtClean="0">
                <a:ln w="11430"/>
                <a:solidFill>
                  <a:srgbClr val="F8F8F8"/>
                </a:solidFill>
                <a:effectLst>
                  <a:outerShdw blurRad="25400" algn="tl" rotWithShape="0">
                    <a:srgbClr val="000000">
                      <a:alpha val="43000"/>
                    </a:srgbClr>
                  </a:outerShdw>
                </a:effectLst>
                <a:latin typeface="Lucida Calligraphy" pitchFamily="66" charset="0"/>
              </a:rPr>
              <a:t>Rasekh</a:t>
            </a:r>
            <a:r>
              <a:rPr lang="en-US" sz="2800" b="1" cap="none" spc="150" dirty="0" smtClean="0">
                <a:ln w="11430"/>
                <a:solidFill>
                  <a:srgbClr val="F8F8F8"/>
                </a:solidFill>
                <a:effectLst>
                  <a:outerShdw blurRad="25400" algn="tl" rotWithShape="0">
                    <a:srgbClr val="000000">
                      <a:alpha val="43000"/>
                    </a:srgbClr>
                  </a:outerShdw>
                </a:effectLst>
                <a:latin typeface="Lucida Calligraphy" pitchFamily="66" charset="0"/>
              </a:rPr>
              <a:t> </a:t>
            </a:r>
          </a:p>
          <a:p>
            <a:pPr algn="ctr"/>
            <a:endParaRPr lang="en-US" sz="2400" b="1" cap="none" spc="150" dirty="0" smtClean="0">
              <a:ln w="11430"/>
              <a:solidFill>
                <a:srgbClr val="F8F8F8"/>
              </a:solidFill>
              <a:effectLst>
                <a:outerShdw blurRad="25400" algn="tl" rotWithShape="0">
                  <a:srgbClr val="000000">
                    <a:alpha val="43000"/>
                  </a:srgbClr>
                </a:outerShdw>
              </a:effectLst>
              <a:latin typeface="Lucida Calligraphy" pitchFamily="66" charset="0"/>
            </a:endParaRPr>
          </a:p>
        </p:txBody>
      </p:sp>
      <p:sp>
        <p:nvSpPr>
          <p:cNvPr id="5" name="Rectangle 4"/>
          <p:cNvSpPr/>
          <p:nvPr/>
        </p:nvSpPr>
        <p:spPr>
          <a:xfrm>
            <a:off x="247577" y="2133600"/>
            <a:ext cx="8896423" cy="1200329"/>
          </a:xfrm>
          <a:prstGeom prst="rect">
            <a:avLst/>
          </a:prstGeom>
          <a:noFill/>
        </p:spPr>
        <p:txBody>
          <a:bodyPr wrap="square" lIns="91440" tIns="45720" rIns="91440" bIns="45720">
            <a:spAutoFit/>
          </a:bodyPr>
          <a:lstStyle/>
          <a:p>
            <a:pPr algn="ctr"/>
            <a:r>
              <a:rPr lang="en-US" sz="3600" b="1" cap="none" spc="50" dirty="0" smtClean="0">
                <a:ln w="12700" cmpd="sng">
                  <a:solidFill>
                    <a:schemeClr val="accent6">
                      <a:satMod val="120000"/>
                      <a:shade val="80000"/>
                    </a:schemeClr>
                  </a:solidFill>
                  <a:prstDash val="solid"/>
                </a:ln>
                <a:solidFill>
                  <a:schemeClr val="accent6">
                    <a:tint val="1000"/>
                  </a:schemeClr>
                </a:solidFill>
                <a:effectLst>
                  <a:glow rad="101600">
                    <a:schemeClr val="accent1">
                      <a:lumMod val="20000"/>
                      <a:lumOff val="80000"/>
                      <a:alpha val="40000"/>
                    </a:schemeClr>
                  </a:glow>
                  <a:outerShdw blurRad="50800" dist="38100" dir="5400000" algn="t" rotWithShape="0">
                    <a:prstClr val="black">
                      <a:alpha val="40000"/>
                    </a:prstClr>
                  </a:outerShdw>
                </a:effectLst>
                <a:latin typeface="Lucida Calligraphy" pitchFamily="66" charset="0"/>
              </a:rPr>
              <a:t>Energy management using power line communication  </a:t>
            </a:r>
            <a:endParaRPr lang="en-US" sz="3600" b="1" cap="none" spc="50" dirty="0">
              <a:ln w="12700" cmpd="sng">
                <a:solidFill>
                  <a:schemeClr val="accent6">
                    <a:satMod val="120000"/>
                    <a:shade val="80000"/>
                  </a:schemeClr>
                </a:solidFill>
                <a:prstDash val="solid"/>
              </a:ln>
              <a:solidFill>
                <a:schemeClr val="accent6">
                  <a:tint val="1000"/>
                </a:schemeClr>
              </a:solidFill>
              <a:effectLst>
                <a:glow rad="101600">
                  <a:schemeClr val="accent1">
                    <a:lumMod val="20000"/>
                    <a:lumOff val="80000"/>
                    <a:alpha val="40000"/>
                  </a:schemeClr>
                </a:glow>
                <a:outerShdw blurRad="50800" dist="38100" dir="5400000" algn="t" rotWithShape="0">
                  <a:prstClr val="black">
                    <a:alpha val="40000"/>
                  </a:prst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endParaRPr lang="en-US"/>
          </a:p>
        </p:txBody>
      </p:sp>
      <p:sp>
        <p:nvSpPr>
          <p:cNvPr id="10" name="Content Placeholder 9"/>
          <p:cNvSpPr>
            <a:spLocks noGrp="1"/>
          </p:cNvSpPr>
          <p:nvPr>
            <p:ph idx="1"/>
          </p:nvPr>
        </p:nvSpPr>
        <p:spPr/>
        <p:txBody>
          <a:bodyPr/>
          <a:lstStyle/>
          <a:p>
            <a:r>
              <a:rPr lang="en-US" dirty="0" smtClean="0"/>
              <a:t>The voltage drop across R series is proportional to the load  current </a:t>
            </a:r>
            <a:endParaRPr lang="en-US" dirty="0"/>
          </a:p>
        </p:txBody>
      </p:sp>
      <p:pic>
        <p:nvPicPr>
          <p:cNvPr id="11" name="Picture 2" descr="C:\Users\Dina\Pictures\cnt .png"/>
          <p:cNvPicPr>
            <a:picLocks noChangeAspect="1" noChangeArrowheads="1"/>
          </p:cNvPicPr>
          <p:nvPr/>
        </p:nvPicPr>
        <p:blipFill>
          <a:blip r:embed="rId2" cstate="print"/>
          <a:stretch>
            <a:fillRect/>
          </a:stretch>
        </p:blipFill>
        <p:spPr>
          <a:xfrm>
            <a:off x="457200" y="2819400"/>
            <a:ext cx="4800600" cy="3581400"/>
          </a:xfrm>
          <a:prstGeom prst="rect">
            <a:avLst/>
          </a:prstGeom>
        </p:spPr>
      </p:pic>
      <p:graphicFrame>
        <p:nvGraphicFramePr>
          <p:cNvPr id="13" name="Table 12"/>
          <p:cNvGraphicFramePr>
            <a:graphicFrameLocks noGrp="1"/>
          </p:cNvGraphicFramePr>
          <p:nvPr/>
        </p:nvGraphicFramePr>
        <p:xfrm>
          <a:off x="5715000" y="2667002"/>
          <a:ext cx="3276600" cy="3969403"/>
        </p:xfrm>
        <a:graphic>
          <a:graphicData uri="http://schemas.openxmlformats.org/drawingml/2006/table">
            <a:tbl>
              <a:tblPr firstRow="1" bandRow="1">
                <a:tableStyleId>{5C22544A-7EE6-4342-B048-85BDC9FD1C3A}</a:tableStyleId>
              </a:tblPr>
              <a:tblGrid>
                <a:gridCol w="1638300"/>
                <a:gridCol w="1638300"/>
              </a:tblGrid>
              <a:tr h="614509">
                <a:tc>
                  <a:txBody>
                    <a:bodyPr/>
                    <a:lstStyle/>
                    <a:p>
                      <a:r>
                        <a:rPr lang="en-US" sz="3200" dirty="0" smtClean="0"/>
                        <a:t>I load(A)</a:t>
                      </a:r>
                      <a:r>
                        <a:rPr lang="en-US" sz="3200" baseline="0" dirty="0" smtClean="0"/>
                        <a:t> </a:t>
                      </a:r>
                      <a:r>
                        <a:rPr lang="en-US" sz="3200" dirty="0" smtClean="0"/>
                        <a:t> </a:t>
                      </a:r>
                      <a:endParaRPr lang="en-US" sz="3200" dirty="0"/>
                    </a:p>
                  </a:txBody>
                  <a:tcPr/>
                </a:tc>
                <a:tc>
                  <a:txBody>
                    <a:bodyPr/>
                    <a:lstStyle/>
                    <a:p>
                      <a:r>
                        <a:rPr lang="en-US" sz="3200" dirty="0" smtClean="0"/>
                        <a:t> v sense </a:t>
                      </a:r>
                      <a:endParaRPr lang="en-US" sz="3200" dirty="0"/>
                    </a:p>
                  </a:txBody>
                  <a:tcPr/>
                </a:tc>
              </a:tr>
              <a:tr h="559149">
                <a:tc>
                  <a:txBody>
                    <a:bodyPr/>
                    <a:lstStyle/>
                    <a:p>
                      <a:r>
                        <a:rPr lang="en-US" sz="2400" dirty="0" smtClean="0"/>
                        <a:t>0.2</a:t>
                      </a:r>
                      <a:endParaRPr lang="en-US" sz="2400" dirty="0"/>
                    </a:p>
                  </a:txBody>
                  <a:tcPr/>
                </a:tc>
                <a:tc>
                  <a:txBody>
                    <a:bodyPr/>
                    <a:lstStyle/>
                    <a:p>
                      <a:r>
                        <a:rPr lang="en-US" sz="2400" dirty="0" smtClean="0"/>
                        <a:t>.182</a:t>
                      </a:r>
                      <a:endParaRPr lang="en-US" sz="2400" dirty="0"/>
                    </a:p>
                  </a:txBody>
                  <a:tcPr/>
                </a:tc>
              </a:tr>
              <a:tr h="559149">
                <a:tc>
                  <a:txBody>
                    <a:bodyPr/>
                    <a:lstStyle/>
                    <a:p>
                      <a:r>
                        <a:rPr lang="en-US" sz="2400" dirty="0" smtClean="0"/>
                        <a:t>0.9</a:t>
                      </a:r>
                      <a:endParaRPr lang="en-US" sz="2400" dirty="0"/>
                    </a:p>
                  </a:txBody>
                  <a:tcPr/>
                </a:tc>
                <a:tc>
                  <a:txBody>
                    <a:bodyPr/>
                    <a:lstStyle/>
                    <a:p>
                      <a:r>
                        <a:rPr lang="en-US" sz="2400" dirty="0" smtClean="0"/>
                        <a:t>.24</a:t>
                      </a:r>
                      <a:endParaRPr lang="en-US" sz="2400" dirty="0"/>
                    </a:p>
                  </a:txBody>
                  <a:tcPr/>
                </a:tc>
              </a:tr>
              <a:tr h="559149">
                <a:tc>
                  <a:txBody>
                    <a:bodyPr/>
                    <a:lstStyle/>
                    <a:p>
                      <a:r>
                        <a:rPr lang="en-US" sz="2400" dirty="0" smtClean="0"/>
                        <a:t>1.35</a:t>
                      </a:r>
                      <a:endParaRPr lang="en-US" sz="2400" dirty="0"/>
                    </a:p>
                  </a:txBody>
                  <a:tcPr/>
                </a:tc>
                <a:tc>
                  <a:txBody>
                    <a:bodyPr/>
                    <a:lstStyle/>
                    <a:p>
                      <a:r>
                        <a:rPr lang="en-US" sz="2400" dirty="0" smtClean="0"/>
                        <a:t>.368</a:t>
                      </a:r>
                      <a:endParaRPr lang="en-US" sz="2400" dirty="0"/>
                    </a:p>
                  </a:txBody>
                  <a:tcPr/>
                </a:tc>
              </a:tr>
              <a:tr h="559149">
                <a:tc>
                  <a:txBody>
                    <a:bodyPr/>
                    <a:lstStyle/>
                    <a:p>
                      <a:r>
                        <a:rPr lang="en-US" sz="2400" dirty="0" smtClean="0"/>
                        <a:t>3</a:t>
                      </a:r>
                      <a:endParaRPr lang="en-US" sz="2400" dirty="0"/>
                    </a:p>
                  </a:txBody>
                  <a:tcPr/>
                </a:tc>
                <a:tc>
                  <a:txBody>
                    <a:bodyPr/>
                    <a:lstStyle/>
                    <a:p>
                      <a:r>
                        <a:rPr lang="en-US" sz="2400" dirty="0" smtClean="0"/>
                        <a:t>.418</a:t>
                      </a:r>
                      <a:endParaRPr lang="en-US" sz="2400" dirty="0"/>
                    </a:p>
                  </a:txBody>
                  <a:tcPr/>
                </a:tc>
              </a:tr>
              <a:tr h="559149">
                <a:tc>
                  <a:txBody>
                    <a:bodyPr/>
                    <a:lstStyle/>
                    <a:p>
                      <a:r>
                        <a:rPr lang="en-US" sz="2400" dirty="0" smtClean="0"/>
                        <a:t>3.38</a:t>
                      </a:r>
                      <a:endParaRPr lang="en-US" sz="2400" dirty="0"/>
                    </a:p>
                  </a:txBody>
                  <a:tcPr/>
                </a:tc>
                <a:tc>
                  <a:txBody>
                    <a:bodyPr/>
                    <a:lstStyle/>
                    <a:p>
                      <a:r>
                        <a:rPr lang="en-US" sz="2400" dirty="0" smtClean="0"/>
                        <a:t>.462</a:t>
                      </a:r>
                      <a:endParaRPr lang="en-US" sz="2400" dirty="0"/>
                    </a:p>
                  </a:txBody>
                  <a:tcPr/>
                </a:tc>
              </a:tr>
              <a:tr h="559149">
                <a:tc>
                  <a:txBody>
                    <a:bodyPr/>
                    <a:lstStyle/>
                    <a:p>
                      <a:r>
                        <a:rPr lang="en-US" sz="2400" dirty="0" smtClean="0"/>
                        <a:t>3.7</a:t>
                      </a:r>
                      <a:endParaRPr lang="en-US" sz="2400" dirty="0"/>
                    </a:p>
                  </a:txBody>
                  <a:tcPr/>
                </a:tc>
                <a:tc>
                  <a:txBody>
                    <a:bodyPr/>
                    <a:lstStyle/>
                    <a:p>
                      <a:r>
                        <a:rPr lang="en-US" sz="2400" dirty="0" smtClean="0"/>
                        <a:t>.506</a:t>
                      </a:r>
                      <a:endParaRPr lang="en-US" sz="2400" dirty="0"/>
                    </a:p>
                  </a:txBody>
                  <a:tcPr/>
                </a:tc>
              </a:tr>
            </a:tbl>
          </a:graphicData>
        </a:graphic>
      </p:graphicFrame>
    </p:spTree>
  </p:cSld>
  <p:clrMapOvr>
    <a:masterClrMapping/>
  </p:clrMapOvr>
  <p:transition>
    <p:wheel spokes="3"/>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8610600" cy="6019800"/>
          </a:xfrm>
        </p:spPr>
        <p:txBody>
          <a:bodyPr>
            <a:normAutofit/>
          </a:bodyPr>
          <a:lstStyle/>
          <a:p>
            <a:r>
              <a:rPr lang="en-US" sz="6000" dirty="0" smtClean="0">
                <a:latin typeface="Lucida Calligraphy" pitchFamily="66" charset="0"/>
              </a:rPr>
              <a:t/>
            </a:r>
            <a:br>
              <a:rPr lang="en-US" sz="6000" dirty="0" smtClean="0">
                <a:latin typeface="Lucida Calligraphy" pitchFamily="66" charset="0"/>
              </a:rPr>
            </a:br>
            <a:r>
              <a:rPr lang="en-US" sz="6000" dirty="0" smtClean="0">
                <a:latin typeface="Lucida Calligraphy" pitchFamily="66" charset="0"/>
              </a:rPr>
              <a:t/>
            </a:r>
            <a:br>
              <a:rPr lang="en-US" sz="6000" dirty="0" smtClean="0">
                <a:latin typeface="Lucida Calligraphy" pitchFamily="66" charset="0"/>
              </a:rPr>
            </a:br>
            <a:r>
              <a:rPr lang="en-US" sz="6000" dirty="0" smtClean="0">
                <a:latin typeface="Lucida Calligraphy" pitchFamily="66" charset="0"/>
              </a:rPr>
              <a:t/>
            </a:r>
            <a:br>
              <a:rPr lang="en-US" sz="6000" dirty="0" smtClean="0">
                <a:latin typeface="Lucida Calligraphy" pitchFamily="66" charset="0"/>
              </a:rPr>
            </a:br>
            <a:r>
              <a:rPr lang="en-US" sz="6000" dirty="0" smtClean="0">
                <a:latin typeface="Lucida Calligraphy" pitchFamily="66" charset="0"/>
              </a:rPr>
              <a:t>Power line communication </a:t>
            </a:r>
            <a:endParaRPr lang="en-US" sz="6000" dirty="0">
              <a:latin typeface="Lucida Calligraphy" pitchFamily="66" charset="0"/>
            </a:endParaRPr>
          </a:p>
        </p:txBody>
      </p:sp>
      <p:sp>
        <p:nvSpPr>
          <p:cNvPr id="3" name="Subtitle 2"/>
          <p:cNvSpPr>
            <a:spLocks noGrp="1"/>
          </p:cNvSpPr>
          <p:nvPr>
            <p:ph type="subTitle" idx="1"/>
          </p:nvPr>
        </p:nvSpPr>
        <p:spPr>
          <a:xfrm>
            <a:off x="1371600" y="990600"/>
            <a:ext cx="6400800" cy="838200"/>
          </a:xfrm>
        </p:spPr>
        <p:txBody>
          <a:bodyPr>
            <a:noAutofit/>
          </a:bodyPr>
          <a:lstStyle/>
          <a:p>
            <a:endParaRPr lang="en-US" sz="6000" b="1" dirty="0" smtClean="0">
              <a:latin typeface="Lucida Calligraphy" pitchFamily="66" charset="0"/>
            </a:endParaRPr>
          </a:p>
          <a:p>
            <a:r>
              <a:rPr lang="en-US" sz="4800" b="1" dirty="0" smtClean="0">
                <a:latin typeface="Lucida Calligraphy" pitchFamily="66" charset="0"/>
              </a:rPr>
              <a:t>Part two </a:t>
            </a:r>
            <a:endParaRPr lang="en-US" sz="4800" b="1" dirty="0">
              <a:latin typeface="Lucida Calligraphy" pitchFamily="66" charset="0"/>
            </a:endParaRPr>
          </a:p>
        </p:txBody>
      </p:sp>
    </p:spTree>
  </p:cSld>
  <p:clrMapOvr>
    <a:masterClrMapping/>
  </p:clrMapOvr>
  <p:transition>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itchFamily="66" charset="0"/>
              </a:rPr>
              <a:t>Benefits</a:t>
            </a:r>
            <a:r>
              <a:rPr lang="en-US" dirty="0" smtClean="0"/>
              <a:t>  </a:t>
            </a:r>
            <a:endParaRPr lang="en-US" dirty="0"/>
          </a:p>
        </p:txBody>
      </p:sp>
      <p:sp>
        <p:nvSpPr>
          <p:cNvPr id="3" name="Content Placeholder 2"/>
          <p:cNvSpPr>
            <a:spLocks noGrp="1"/>
          </p:cNvSpPr>
          <p:nvPr>
            <p:ph idx="1"/>
          </p:nvPr>
        </p:nvSpPr>
        <p:spPr>
          <a:xfrm>
            <a:off x="533400" y="1600201"/>
            <a:ext cx="8153400" cy="3124199"/>
          </a:xfrm>
        </p:spPr>
        <p:txBody>
          <a:bodyPr>
            <a:normAutofit/>
          </a:bodyPr>
          <a:lstStyle/>
          <a:p>
            <a:pPr>
              <a:buFont typeface="Wingdings" pitchFamily="2" charset="2"/>
              <a:buChar char="Ø"/>
            </a:pPr>
            <a:r>
              <a:rPr lang="en-US" sz="2400" dirty="0" smtClean="0"/>
              <a:t> PLN takes advantage of the unused capacity of the power cable to transmit data over the existing home power cabling.</a:t>
            </a:r>
          </a:p>
          <a:p>
            <a:pPr>
              <a:buFont typeface="Wingdings" pitchFamily="2" charset="2"/>
              <a:buChar char="Ø"/>
            </a:pPr>
            <a:r>
              <a:rPr lang="en-US" sz="2400" dirty="0" smtClean="0"/>
              <a:t>A low cost solution.</a:t>
            </a:r>
          </a:p>
          <a:p>
            <a:pPr>
              <a:buFont typeface="Wingdings" pitchFamily="2" charset="2"/>
              <a:buChar char="Ø"/>
            </a:pPr>
            <a:r>
              <a:rPr lang="en-US" sz="2400" dirty="0" smtClean="0"/>
              <a:t>No additional rewiring.</a:t>
            </a:r>
          </a:p>
          <a:p>
            <a:pPr>
              <a:buFont typeface="Wingdings" pitchFamily="2" charset="2"/>
              <a:buChar char="Ø"/>
            </a:pPr>
            <a:r>
              <a:rPr lang="en-US" sz="2400" dirty="0" smtClean="0"/>
              <a:t> Capable of distributing data as fast as 10 + Mbps.</a:t>
            </a:r>
          </a:p>
        </p:txBody>
      </p:sp>
      <p:pic>
        <p:nvPicPr>
          <p:cNvPr id="3074" name="Picture 2" descr="C:\Users\Dina\Pictures\ap.png"/>
          <p:cNvPicPr>
            <a:picLocks noChangeAspect="1" noChangeArrowheads="1"/>
          </p:cNvPicPr>
          <p:nvPr/>
        </p:nvPicPr>
        <p:blipFill>
          <a:blip r:embed="rId3" cstate="print"/>
          <a:srcRect/>
          <a:stretch>
            <a:fillRect/>
          </a:stretch>
        </p:blipFill>
        <p:spPr bwMode="auto">
          <a:xfrm>
            <a:off x="685800" y="4343400"/>
            <a:ext cx="7924800" cy="2209800"/>
          </a:xfrm>
          <a:prstGeom prst="rect">
            <a:avLst/>
          </a:prstGeom>
          <a:noFill/>
        </p:spPr>
      </p:pic>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a:t>
            </a:r>
            <a:endParaRPr lang="en-US" dirty="0"/>
          </a:p>
        </p:txBody>
      </p:sp>
      <p:sp>
        <p:nvSpPr>
          <p:cNvPr id="3" name="Content Placeholder 2"/>
          <p:cNvSpPr>
            <a:spLocks noGrp="1"/>
          </p:cNvSpPr>
          <p:nvPr>
            <p:ph idx="1"/>
          </p:nvPr>
        </p:nvSpPr>
        <p:spPr/>
        <p:txBody>
          <a:bodyPr/>
          <a:lstStyle/>
          <a:p>
            <a:pPr>
              <a:buFont typeface="Wingdings" pitchFamily="2" charset="2"/>
              <a:buChar char="q"/>
            </a:pPr>
            <a:r>
              <a:rPr lang="en-US" dirty="0" smtClean="0"/>
              <a:t>Noisy environment.</a:t>
            </a:r>
          </a:p>
          <a:p>
            <a:pPr>
              <a:buFont typeface="Wingdings" pitchFamily="2" charset="2"/>
              <a:buChar char="q"/>
            </a:pPr>
            <a:r>
              <a:rPr lang="en-US" dirty="0" smtClean="0"/>
              <a:t>Security issues</a:t>
            </a:r>
          </a:p>
          <a:p>
            <a:pPr>
              <a:buFont typeface="Wingdings" pitchFamily="2" charset="2"/>
              <a:buChar char="q"/>
            </a:pPr>
            <a:r>
              <a:rPr lang="en-US" dirty="0" smtClean="0"/>
              <a:t>Data attenuation</a:t>
            </a:r>
          </a:p>
          <a:p>
            <a:pPr>
              <a:buFont typeface="Wingdings" pitchFamily="2" charset="2"/>
              <a:buChar char="q"/>
            </a:pPr>
            <a:r>
              <a:rPr lang="en-US" dirty="0" smtClean="0"/>
              <a:t>Shared media</a:t>
            </a:r>
          </a:p>
          <a:p>
            <a:pPr>
              <a:buFont typeface="Wingdings" pitchFamily="2" charset="2"/>
              <a:buChar char="q"/>
            </a:pPr>
            <a:r>
              <a:rPr lang="en-US" dirty="0" smtClean="0"/>
              <a:t>Regulatory issues in some international</a:t>
            </a:r>
          </a:p>
          <a:p>
            <a:pPr>
              <a:buFont typeface="Wingdings" pitchFamily="2" charset="2"/>
              <a:buChar char="q"/>
            </a:pPr>
            <a:r>
              <a:rPr lang="en-US" dirty="0" smtClean="0"/>
              <a:t>markets</a:t>
            </a:r>
          </a:p>
          <a:p>
            <a:pPr>
              <a:buFont typeface="Wingdings" pitchFamily="2" charset="2"/>
              <a:buChar char="q"/>
            </a:pPr>
            <a:endParaRPr lang="en-US" dirty="0" smtClean="0"/>
          </a:p>
          <a:p>
            <a:pPr>
              <a:buFont typeface="Wingdings" pitchFamily="2" charset="2"/>
              <a:buChar char="q"/>
            </a:pPr>
            <a:endParaRPr lang="en-US" dirty="0" smtClean="0"/>
          </a:p>
        </p:txBody>
      </p:sp>
    </p:spTree>
  </p:cSld>
  <p:clrMapOvr>
    <a:masterClrMapping/>
  </p:clrMapOvr>
  <p:transition>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Applications </a:t>
            </a:r>
            <a:endParaRPr lang="en-US" dirty="0"/>
          </a:p>
        </p:txBody>
      </p:sp>
      <p:pic>
        <p:nvPicPr>
          <p:cNvPr id="1026" name="Picture 2" descr="C:\Users\Dina\Pictures\appp .png"/>
          <p:cNvPicPr>
            <a:picLocks noGrp="1" noChangeAspect="1" noChangeArrowheads="1"/>
          </p:cNvPicPr>
          <p:nvPr>
            <p:ph idx="1"/>
          </p:nvPr>
        </p:nvPicPr>
        <p:blipFill>
          <a:blip r:embed="rId2" cstate="print"/>
          <a:srcRect/>
          <a:stretch>
            <a:fillRect/>
          </a:stretch>
        </p:blipFill>
        <p:spPr bwMode="auto">
          <a:xfrm>
            <a:off x="0" y="1295400"/>
            <a:ext cx="9144000" cy="5562601"/>
          </a:xfrm>
          <a:prstGeom prst="rect">
            <a:avLst/>
          </a:prstGeom>
          <a:noFill/>
        </p:spPr>
      </p:pic>
    </p:spTree>
  </p:cSld>
  <p:clrMapOvr>
    <a:masterClrMapping/>
  </p:clrMapOvr>
  <p:transition>
    <p:wheel spokes="3"/>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Lucida Calligraphy" pitchFamily="66" charset="0"/>
              </a:rPr>
              <a:t>Design and verification </a:t>
            </a:r>
            <a:endParaRPr lang="en-US" dirty="0">
              <a:latin typeface="Lucida Calligraphy" pitchFamily="66" charset="0"/>
            </a:endParaRPr>
          </a:p>
        </p:txBody>
      </p:sp>
    </p:spTree>
  </p:cSld>
  <p:clrMapOvr>
    <a:masterClrMapping/>
  </p:clrMapOvr>
  <p:transition>
    <p:split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line modem </a:t>
            </a:r>
            <a:endParaRPr lang="en-US" dirty="0"/>
          </a:p>
        </p:txBody>
      </p:sp>
      <p:pic>
        <p:nvPicPr>
          <p:cNvPr id="3077" name="Picture 5" descr="C:\Users\Dina\Desktop\project\modem\modem.png"/>
          <p:cNvPicPr>
            <a:picLocks noChangeAspect="1" noChangeArrowheads="1"/>
          </p:cNvPicPr>
          <p:nvPr/>
        </p:nvPicPr>
        <p:blipFill>
          <a:blip r:embed="rId2" cstate="print"/>
          <a:srcRect/>
          <a:stretch>
            <a:fillRect/>
          </a:stretch>
        </p:blipFill>
        <p:spPr bwMode="auto">
          <a:xfrm>
            <a:off x="228600" y="2667000"/>
            <a:ext cx="4572000" cy="3581400"/>
          </a:xfrm>
          <a:prstGeom prst="rect">
            <a:avLst/>
          </a:prstGeom>
          <a:noFill/>
        </p:spPr>
      </p:pic>
      <p:pic>
        <p:nvPicPr>
          <p:cNvPr id="3079" name="Picture 7"/>
          <p:cNvPicPr>
            <a:picLocks noChangeAspect="1" noChangeArrowheads="1"/>
          </p:cNvPicPr>
          <p:nvPr/>
        </p:nvPicPr>
        <p:blipFill>
          <a:blip r:embed="rId3" cstate="print"/>
          <a:srcRect/>
          <a:stretch>
            <a:fillRect/>
          </a:stretch>
        </p:blipFill>
        <p:spPr bwMode="auto">
          <a:xfrm>
            <a:off x="5029200" y="2667000"/>
            <a:ext cx="3810000" cy="3581400"/>
          </a:xfrm>
          <a:prstGeom prst="rect">
            <a:avLst/>
          </a:prstGeom>
          <a:noFill/>
          <a:ln w="9525">
            <a:noFill/>
            <a:miter lim="800000"/>
            <a:headEnd/>
            <a:tailEnd/>
          </a:ln>
          <a:effectLst/>
        </p:spPr>
      </p:pic>
    </p:spTree>
  </p:cSld>
  <p:clrMapOvr>
    <a:masterClrMapping/>
  </p:clrMapOvr>
  <p:transition>
    <p:plus/>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line modem </a:t>
            </a:r>
            <a:endParaRPr lang="en-US" dirty="0"/>
          </a:p>
        </p:txBody>
      </p:sp>
      <p:graphicFrame>
        <p:nvGraphicFramePr>
          <p:cNvPr id="4" name="Content Placeholder 3"/>
          <p:cNvGraphicFramePr>
            <a:graphicFrameLocks noGrp="1"/>
          </p:cNvGraphicFramePr>
          <p:nvPr>
            <p:ph idx="1"/>
          </p:nvPr>
        </p:nvGraphicFramePr>
        <p:xfrm>
          <a:off x="457200" y="2514601"/>
          <a:ext cx="8229600" cy="32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pu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
            </a:r>
            <a:br>
              <a:rPr lang="en-US" dirty="0" smtClean="0"/>
            </a:br>
            <a:r>
              <a:rPr lang="en-US" dirty="0" smtClean="0"/>
              <a:t>Modem and crystal oscillator section</a:t>
            </a:r>
            <a:br>
              <a:rPr lang="en-US" dirty="0" smtClean="0"/>
            </a:br>
            <a:endParaRPr lang="en-US"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sz="2800" dirty="0" smtClean="0"/>
              <a:t>Half-duplex frequency shift keying (FSK)</a:t>
            </a:r>
          </a:p>
          <a:p>
            <a:pPr>
              <a:buNone/>
            </a:pPr>
            <a:r>
              <a:rPr lang="en-US" sz="2800" dirty="0" smtClean="0"/>
              <a:t>Transceiver.</a:t>
            </a:r>
          </a:p>
          <a:p>
            <a:pPr>
              <a:buFont typeface="Wingdings" pitchFamily="2" charset="2"/>
              <a:buChar char="Ø"/>
            </a:pPr>
            <a:r>
              <a:rPr lang="en-US" sz="2800" dirty="0" smtClean="0"/>
              <a:t>8 Programmable transmission</a:t>
            </a:r>
          </a:p>
          <a:p>
            <a:pPr>
              <a:buNone/>
            </a:pPr>
            <a:r>
              <a:rPr lang="en-US" sz="2800" dirty="0" smtClean="0"/>
              <a:t> frequencies</a:t>
            </a:r>
          </a:p>
          <a:p>
            <a:pPr>
              <a:buFont typeface="Wingdings" pitchFamily="2" charset="2"/>
              <a:buChar char="Ø"/>
            </a:pPr>
            <a:r>
              <a:rPr lang="en-US" sz="2800" dirty="0" smtClean="0"/>
              <a:t>Programmable baud rate</a:t>
            </a:r>
          </a:p>
          <a:p>
            <a:pPr>
              <a:buNone/>
            </a:pPr>
            <a:r>
              <a:rPr lang="en-US" sz="2800" dirty="0" smtClean="0"/>
              <a:t> up to 4800BPS</a:t>
            </a:r>
          </a:p>
          <a:p>
            <a:pPr>
              <a:buNone/>
            </a:pPr>
            <a:endParaRPr lang="en-US" sz="2800" dirty="0" smtClean="0"/>
          </a:p>
          <a:p>
            <a:pPr>
              <a:buNone/>
            </a:pPr>
            <a:endParaRPr lang="en-US" sz="2800" dirty="0" smtClean="0"/>
          </a:p>
          <a:p>
            <a:pPr>
              <a:buNone/>
            </a:pPr>
            <a:endParaRPr lang="en-US" sz="2800" dirty="0"/>
          </a:p>
        </p:txBody>
      </p:sp>
      <p:pic>
        <p:nvPicPr>
          <p:cNvPr id="4" name="Picture 3"/>
          <p:cNvPicPr/>
          <p:nvPr/>
        </p:nvPicPr>
        <p:blipFill>
          <a:blip r:embed="rId2" cstate="print"/>
          <a:srcRect/>
          <a:stretch>
            <a:fillRect/>
          </a:stretch>
        </p:blipFill>
        <p:spPr bwMode="auto">
          <a:xfrm rot="782142">
            <a:off x="5763470" y="2832700"/>
            <a:ext cx="2906189" cy="2788792"/>
          </a:xfrm>
          <a:prstGeom prst="rect">
            <a:avLst/>
          </a:prstGeom>
          <a:noFill/>
          <a:ln w="9525">
            <a:noFill/>
            <a:miter lim="800000"/>
            <a:headEnd/>
            <a:tailEnd/>
          </a:ln>
        </p:spPr>
      </p:pic>
      <p:sp>
        <p:nvSpPr>
          <p:cNvPr id="5" name="Rounded Rectangle 4"/>
          <p:cNvSpPr/>
          <p:nvPr/>
        </p:nvSpPr>
        <p:spPr>
          <a:xfrm>
            <a:off x="304800" y="4724400"/>
            <a:ext cx="5029200" cy="1752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Carrier frequency : 132.5 KHz. </a:t>
            </a:r>
          </a:p>
          <a:p>
            <a:pPr algn="ctr"/>
            <a:r>
              <a:rPr lang="en-US" sz="2800" b="1" dirty="0" smtClean="0"/>
              <a:t>Baud rate : 2400 Bps .</a:t>
            </a:r>
            <a:endParaRPr lang="en-US" sz="2800" b="1" dirty="0"/>
          </a:p>
        </p:txBody>
      </p:sp>
    </p:spTree>
  </p:cSld>
  <p:clrMapOvr>
    <a:masterClrMapping/>
  </p:clrMapOvr>
  <p:transition>
    <p:newsfla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0"/>
            <a:ext cx="9144000" cy="4572000"/>
          </a:xfrm>
        </p:spPr>
        <p:txBody>
          <a:bodyPr>
            <a:normAutofit fontScale="92500" lnSpcReduction="10000"/>
          </a:bodyPr>
          <a:lstStyle/>
          <a:p>
            <a:pPr>
              <a:buNone/>
            </a:pPr>
            <a:endParaRPr lang="en-US" sz="3600" b="1" dirty="0" smtClean="0"/>
          </a:p>
          <a:p>
            <a:pPr>
              <a:buNone/>
            </a:pPr>
            <a:endParaRPr lang="en-US" sz="3600" b="1" dirty="0" smtClean="0"/>
          </a:p>
          <a:p>
            <a:pPr>
              <a:buNone/>
            </a:pPr>
            <a:endParaRPr lang="en-US" dirty="0" smtClean="0"/>
          </a:p>
          <a:p>
            <a:pPr>
              <a:buNone/>
            </a:pPr>
            <a:endParaRPr lang="en-US" dirty="0" smtClean="0"/>
          </a:p>
          <a:p>
            <a:pPr>
              <a:buNone/>
            </a:pPr>
            <a:endParaRPr lang="en-US" dirty="0" smtClean="0"/>
          </a:p>
          <a:p>
            <a:pPr>
              <a:buNone/>
            </a:pPr>
            <a:r>
              <a:rPr lang="en-US" b="1" dirty="0" smtClean="0"/>
              <a:t>  </a:t>
            </a:r>
          </a:p>
          <a:p>
            <a:pPr>
              <a:buNone/>
            </a:pPr>
            <a:endParaRPr lang="en-US" b="1" dirty="0" smtClean="0"/>
          </a:p>
          <a:p>
            <a:pPr>
              <a:buNone/>
            </a:pPr>
            <a:r>
              <a:rPr lang="en-US" b="1" dirty="0" smtClean="0"/>
              <a:t>     Data sent to Power Line Modem using         asynchronous serial communication</a:t>
            </a:r>
          </a:p>
          <a:p>
            <a:pPr>
              <a:buNone/>
            </a:pPr>
            <a:endParaRPr lang="en-US" dirty="0"/>
          </a:p>
        </p:txBody>
      </p:sp>
      <p:sp>
        <p:nvSpPr>
          <p:cNvPr id="4" name="Rounded Rectangle 3"/>
          <p:cNvSpPr/>
          <p:nvPr/>
        </p:nvSpPr>
        <p:spPr>
          <a:xfrm>
            <a:off x="7010400" y="3276600"/>
            <a:ext cx="1219200" cy="838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chemeClr val="tx1"/>
                </a:solidFill>
              </a:rPr>
              <a:t>MCU</a:t>
            </a:r>
            <a:r>
              <a:rPr lang="en-US" dirty="0" smtClean="0">
                <a:solidFill>
                  <a:schemeClr val="tx1"/>
                </a:solidFill>
              </a:rPr>
              <a:t> </a:t>
            </a:r>
            <a:endParaRPr lang="en-US" dirty="0">
              <a:solidFill>
                <a:schemeClr val="tx1"/>
              </a:solidFill>
            </a:endParaRPr>
          </a:p>
        </p:txBody>
      </p:sp>
      <p:sp>
        <p:nvSpPr>
          <p:cNvPr id="5" name="Rounded Rectangle 4"/>
          <p:cNvSpPr/>
          <p:nvPr/>
        </p:nvSpPr>
        <p:spPr>
          <a:xfrm>
            <a:off x="5257800" y="3048000"/>
            <a:ext cx="1600200" cy="1295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tx1"/>
                </a:solidFill>
              </a:rPr>
              <a:t>Target modem </a:t>
            </a:r>
            <a:endParaRPr lang="en-US" sz="2800" b="1" dirty="0">
              <a:solidFill>
                <a:schemeClr val="tx1"/>
              </a:solidFill>
            </a:endParaRPr>
          </a:p>
        </p:txBody>
      </p:sp>
      <p:sp>
        <p:nvSpPr>
          <p:cNvPr id="6" name="Rounded Rectangle 5"/>
          <p:cNvSpPr/>
          <p:nvPr/>
        </p:nvSpPr>
        <p:spPr>
          <a:xfrm>
            <a:off x="685800" y="3200400"/>
            <a:ext cx="1143000" cy="838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t>
            </a:r>
          </a:p>
          <a:p>
            <a:pPr algn="ctr"/>
            <a:r>
              <a:rPr lang="en-US" sz="3200" b="1" dirty="0" smtClean="0">
                <a:solidFill>
                  <a:schemeClr val="tx1"/>
                </a:solidFill>
              </a:rPr>
              <a:t>MCU</a:t>
            </a:r>
            <a:r>
              <a:rPr lang="en-US" dirty="0" smtClean="0">
                <a:solidFill>
                  <a:schemeClr val="tx1"/>
                </a:solidFill>
              </a:rPr>
              <a:t> </a:t>
            </a:r>
            <a:endParaRPr lang="en-US" dirty="0"/>
          </a:p>
        </p:txBody>
      </p:sp>
      <p:sp>
        <p:nvSpPr>
          <p:cNvPr id="7" name="Rounded Rectangle 6"/>
          <p:cNvSpPr/>
          <p:nvPr/>
        </p:nvSpPr>
        <p:spPr>
          <a:xfrm>
            <a:off x="1981200" y="3048000"/>
            <a:ext cx="1524000" cy="1219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tx1"/>
                </a:solidFill>
              </a:rPr>
              <a:t>Host modem  </a:t>
            </a:r>
            <a:endParaRPr lang="en-US" sz="2800" b="1" dirty="0">
              <a:solidFill>
                <a:schemeClr val="tx1"/>
              </a:solidFill>
            </a:endParaRPr>
          </a:p>
        </p:txBody>
      </p:sp>
      <p:sp>
        <p:nvSpPr>
          <p:cNvPr id="8" name="Left-Right Arrow 7"/>
          <p:cNvSpPr/>
          <p:nvPr/>
        </p:nvSpPr>
        <p:spPr>
          <a:xfrm>
            <a:off x="3505200" y="3352800"/>
            <a:ext cx="1676400" cy="685800"/>
          </a:xfrm>
          <a:prstGeom prst="leftRight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Power lines </a:t>
            </a:r>
            <a:endParaRPr lang="en-US" b="1" dirty="0">
              <a:solidFill>
                <a:schemeClr val="tx1"/>
              </a:solidFill>
            </a:endParaRPr>
          </a:p>
        </p:txBody>
      </p:sp>
      <p:sp>
        <p:nvSpPr>
          <p:cNvPr id="9" name="Curved Right Arrow 8"/>
          <p:cNvSpPr/>
          <p:nvPr/>
        </p:nvSpPr>
        <p:spPr>
          <a:xfrm>
            <a:off x="533400" y="4191000"/>
            <a:ext cx="1219200" cy="914400"/>
          </a:xfrm>
          <a:prstGeom prst="curved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Curved Left Arrow 10"/>
          <p:cNvSpPr/>
          <p:nvPr/>
        </p:nvSpPr>
        <p:spPr>
          <a:xfrm>
            <a:off x="6477000" y="4343400"/>
            <a:ext cx="1390302" cy="859100"/>
          </a:xfrm>
          <a:prstGeom prst="curved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027" name="Picture 3"/>
          <p:cNvPicPr>
            <a:picLocks noChangeAspect="1" noChangeArrowheads="1"/>
          </p:cNvPicPr>
          <p:nvPr/>
        </p:nvPicPr>
        <p:blipFill>
          <a:blip r:embed="rId3" cstate="print"/>
          <a:srcRect/>
          <a:stretch>
            <a:fillRect/>
          </a:stretch>
        </p:blipFill>
        <p:spPr bwMode="auto">
          <a:xfrm>
            <a:off x="0" y="0"/>
            <a:ext cx="9144000" cy="3048000"/>
          </a:xfrm>
          <a:prstGeom prst="rect">
            <a:avLst/>
          </a:prstGeom>
          <a:noFill/>
          <a:ln w="9525">
            <a:noFill/>
            <a:miter lim="800000"/>
            <a:headEnd/>
            <a:tailEnd/>
          </a:ln>
          <a:effectLst/>
        </p:spPr>
      </p:pic>
    </p:spTree>
  </p:cSld>
  <p:clrMapOvr>
    <a:masterClrMapping/>
  </p:clrMapOvr>
  <p:transition>
    <p:blinds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0" y="381000"/>
            <a:ext cx="6096000" cy="1323439"/>
          </a:xfrm>
          <a:prstGeom prst="rect">
            <a:avLst/>
          </a:prstGeom>
          <a:noFill/>
        </p:spPr>
        <p:txBody>
          <a:bodyPr wrap="square" lIns="91440" tIns="45720" rIns="91440" bIns="45720">
            <a:spAutoFit/>
          </a:bodyPr>
          <a:lstStyle/>
          <a:p>
            <a:pPr algn="ctr"/>
            <a:r>
              <a:rPr lang="en-US" sz="80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Objectives</a:t>
            </a:r>
            <a:endParaRPr lang="en-US" sz="80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graphicFrame>
        <p:nvGraphicFramePr>
          <p:cNvPr id="6" name="Diagram 5"/>
          <p:cNvGraphicFramePr/>
          <p:nvPr/>
        </p:nvGraphicFramePr>
        <p:xfrm>
          <a:off x="381000" y="1905000"/>
          <a:ext cx="8077200" cy="419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
            </a:r>
            <a:br>
              <a:rPr lang="en-US" dirty="0" smtClean="0"/>
            </a:br>
            <a:r>
              <a:rPr lang="en-US" dirty="0" smtClean="0"/>
              <a:t>Line coupling interface section</a:t>
            </a:r>
            <a:br>
              <a:rPr lang="en-US" dirty="0" smtClean="0"/>
            </a:br>
            <a:endParaRPr lang="en-US" dirty="0"/>
          </a:p>
        </p:txBody>
      </p:sp>
      <p:pic>
        <p:nvPicPr>
          <p:cNvPr id="5123" name="Picture 3"/>
          <p:cNvPicPr>
            <a:picLocks noGrp="1" noChangeAspect="1" noChangeArrowheads="1"/>
          </p:cNvPicPr>
          <p:nvPr>
            <p:ph idx="1"/>
          </p:nvPr>
        </p:nvPicPr>
        <p:blipFill>
          <a:blip r:embed="rId3" cstate="print"/>
          <a:srcRect/>
          <a:stretch>
            <a:fillRect/>
          </a:stretch>
        </p:blipFill>
        <p:spPr bwMode="auto">
          <a:xfrm>
            <a:off x="0" y="1371600"/>
            <a:ext cx="9143999" cy="5486400"/>
          </a:xfrm>
          <a:prstGeom prst="rect">
            <a:avLst/>
          </a:prstGeom>
          <a:noFill/>
          <a:ln w="9525">
            <a:noFill/>
            <a:miter lim="800000"/>
            <a:headEnd/>
            <a:tailEnd/>
          </a:ln>
          <a:effectLst/>
        </p:spPr>
      </p:pic>
    </p:spTree>
  </p:cSld>
  <p:clrMapOvr>
    <a:masterClrMapping/>
  </p:clrMapOvr>
  <p:transition>
    <p:comb/>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power section </a:t>
            </a:r>
            <a:endParaRPr lang="en-US" dirty="0"/>
          </a:p>
        </p:txBody>
      </p:sp>
      <p:pic>
        <p:nvPicPr>
          <p:cNvPr id="6146" name="Picture 2" descr="C:\Users\Dina\Desktop\HIGH VOLTAGE .png"/>
          <p:cNvPicPr>
            <a:picLocks noGrp="1" noChangeAspect="1" noChangeArrowheads="1"/>
          </p:cNvPicPr>
          <p:nvPr>
            <p:ph idx="1"/>
          </p:nvPr>
        </p:nvPicPr>
        <p:blipFill>
          <a:blip r:embed="rId3" cstate="print"/>
          <a:srcRect/>
          <a:stretch>
            <a:fillRect/>
          </a:stretch>
        </p:blipFill>
        <p:spPr bwMode="auto">
          <a:xfrm>
            <a:off x="1828800" y="1524000"/>
            <a:ext cx="6172200" cy="5334000"/>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Basic transmission and reception </a:t>
            </a:r>
            <a:endParaRPr lang="en-US" dirty="0"/>
          </a:p>
        </p:txBody>
      </p:sp>
      <p:sp>
        <p:nvSpPr>
          <p:cNvPr id="3" name="Content Placeholder 2"/>
          <p:cNvSpPr>
            <a:spLocks noGrp="1"/>
          </p:cNvSpPr>
          <p:nvPr>
            <p:ph idx="1"/>
          </p:nvPr>
        </p:nvSpPr>
        <p:spPr>
          <a:xfrm>
            <a:off x="457200" y="1752600"/>
            <a:ext cx="8229600" cy="4373563"/>
          </a:xfrm>
        </p:spPr>
        <p:txBody>
          <a:bodyPr/>
          <a:lstStyle/>
          <a:p>
            <a:r>
              <a:rPr lang="en-US" b="1" dirty="0" smtClean="0"/>
              <a:t>FSK modulation </a:t>
            </a:r>
          </a:p>
          <a:p>
            <a:pPr>
              <a:buNone/>
            </a:pPr>
            <a:endParaRPr lang="en-US" dirty="0"/>
          </a:p>
        </p:txBody>
      </p:sp>
      <p:pic>
        <p:nvPicPr>
          <p:cNvPr id="1026" name="Picture 2" descr="D:\New folder (2)\DS0020.BMP"/>
          <p:cNvPicPr>
            <a:picLocks noChangeAspect="1" noChangeArrowheads="1"/>
          </p:cNvPicPr>
          <p:nvPr/>
        </p:nvPicPr>
        <p:blipFill>
          <a:blip r:embed="rId2" cstate="print"/>
          <a:srcRect/>
          <a:stretch>
            <a:fillRect/>
          </a:stretch>
        </p:blipFill>
        <p:spPr bwMode="auto">
          <a:xfrm>
            <a:off x="4495800" y="2438400"/>
            <a:ext cx="4357592" cy="3447772"/>
          </a:xfrm>
          <a:prstGeom prst="rect">
            <a:avLst/>
          </a:prstGeom>
          <a:noFill/>
        </p:spPr>
      </p:pic>
      <p:pic>
        <p:nvPicPr>
          <p:cNvPr id="1027" name="Picture 3" descr="D:\New folder (2)\DS0011.BMP"/>
          <p:cNvPicPr>
            <a:picLocks noChangeAspect="1" noChangeArrowheads="1"/>
          </p:cNvPicPr>
          <p:nvPr/>
        </p:nvPicPr>
        <p:blipFill>
          <a:blip r:embed="rId3" cstate="print"/>
          <a:srcRect/>
          <a:stretch>
            <a:fillRect/>
          </a:stretch>
        </p:blipFill>
        <p:spPr bwMode="auto">
          <a:xfrm>
            <a:off x="152400" y="2514600"/>
            <a:ext cx="4267200" cy="3352800"/>
          </a:xfrm>
          <a:prstGeom prst="rect">
            <a:avLst/>
          </a:prstGeom>
          <a:noFill/>
        </p:spPr>
      </p:pic>
    </p:spTree>
  </p:cSld>
  <p:clrMapOvr>
    <a:masterClrMapping/>
  </p:clrMapOvr>
  <p:transition>
    <p:checke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endParaRPr lang="en-US" dirty="0"/>
          </a:p>
        </p:txBody>
      </p:sp>
      <p:pic>
        <p:nvPicPr>
          <p:cNvPr id="2051" name="Picture 3" descr="D:\New folder (2)\DS0022.BMP"/>
          <p:cNvPicPr>
            <a:picLocks noGrp="1" noChangeAspect="1" noChangeArrowheads="1"/>
          </p:cNvPicPr>
          <p:nvPr>
            <p:ph idx="1"/>
          </p:nvPr>
        </p:nvPicPr>
        <p:blipFill>
          <a:blip r:embed="rId2" cstate="print"/>
          <a:stretch>
            <a:fillRect/>
          </a:stretch>
        </p:blipFill>
        <p:spPr bwMode="auto">
          <a:xfrm>
            <a:off x="381000" y="1676400"/>
            <a:ext cx="5689870" cy="4724400"/>
          </a:xfrm>
          <a:prstGeom prst="rect">
            <a:avLst/>
          </a:prstGeom>
          <a:noFill/>
        </p:spPr>
      </p:pic>
      <p:sp>
        <p:nvSpPr>
          <p:cNvPr id="7" name="Rectangle 6"/>
          <p:cNvSpPr/>
          <p:nvPr/>
        </p:nvSpPr>
        <p:spPr>
          <a:xfrm>
            <a:off x="6248400" y="1676400"/>
            <a:ext cx="2667000" cy="46482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chemeClr val="accent3">
                    <a:lumMod val="50000"/>
                  </a:schemeClr>
                </a:solidFill>
              </a:rPr>
              <a:t>Received data</a:t>
            </a:r>
          </a:p>
          <a:p>
            <a:pPr algn="ctr"/>
            <a:endParaRPr lang="en-US" sz="3200" dirty="0" smtClean="0">
              <a:solidFill>
                <a:schemeClr val="accent3">
                  <a:lumMod val="50000"/>
                </a:schemeClr>
              </a:solidFill>
            </a:endParaRPr>
          </a:p>
          <a:p>
            <a:pPr algn="ctr"/>
            <a:endParaRPr lang="en-US" sz="3200" dirty="0" smtClean="0">
              <a:solidFill>
                <a:schemeClr val="accent3">
                  <a:lumMod val="50000"/>
                </a:schemeClr>
              </a:solidFill>
            </a:endParaRPr>
          </a:p>
          <a:p>
            <a:pPr algn="ctr"/>
            <a:endParaRPr lang="en-US" sz="3200" dirty="0" smtClean="0">
              <a:solidFill>
                <a:schemeClr val="accent3">
                  <a:lumMod val="50000"/>
                </a:schemeClr>
              </a:solidFill>
            </a:endParaRPr>
          </a:p>
          <a:p>
            <a:pPr algn="ctr"/>
            <a:r>
              <a:rPr lang="en-US" sz="3200" b="1" dirty="0" smtClean="0">
                <a:solidFill>
                  <a:schemeClr val="accent3">
                    <a:lumMod val="50000"/>
                  </a:schemeClr>
                </a:solidFill>
              </a:rPr>
              <a:t>Transmitted data </a:t>
            </a:r>
          </a:p>
          <a:p>
            <a:pPr algn="ctr"/>
            <a:r>
              <a:rPr lang="en-US" sz="3200" dirty="0" smtClean="0">
                <a:solidFill>
                  <a:schemeClr val="tx1"/>
                </a:solidFill>
              </a:rPr>
              <a:t> </a:t>
            </a:r>
            <a:endParaRPr lang="en-US" sz="3200" dirty="0">
              <a:solidFill>
                <a:schemeClr val="tx1"/>
              </a:solidFill>
            </a:endParaRPr>
          </a:p>
        </p:txBody>
      </p:sp>
      <p:sp>
        <p:nvSpPr>
          <p:cNvPr id="10" name="Left Arrow 9"/>
          <p:cNvSpPr/>
          <p:nvPr/>
        </p:nvSpPr>
        <p:spPr>
          <a:xfrm>
            <a:off x="7010400" y="2819400"/>
            <a:ext cx="990600" cy="457200"/>
          </a:xfrm>
          <a:prstGeom prst="leftArrow">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3">
                  <a:lumMod val="50000"/>
                </a:schemeClr>
              </a:solidFill>
            </a:endParaRPr>
          </a:p>
        </p:txBody>
      </p:sp>
      <p:sp>
        <p:nvSpPr>
          <p:cNvPr id="11" name="Left Arrow 10"/>
          <p:cNvSpPr/>
          <p:nvPr/>
        </p:nvSpPr>
        <p:spPr>
          <a:xfrm>
            <a:off x="7086600" y="5257800"/>
            <a:ext cx="990600" cy="457200"/>
          </a:xfrm>
          <a:prstGeom prst="leftArrow">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mb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8991600" cy="6858000"/>
          </a:xfrm>
        </p:spPr>
        <p:txBody>
          <a:bodyPr>
            <a:normAutofit/>
          </a:bodyPr>
          <a:lstStyle/>
          <a:p>
            <a:r>
              <a:rPr lang="en-US" sz="6600" dirty="0" smtClean="0">
                <a:latin typeface="Lucida Calligraphy" pitchFamily="66" charset="0"/>
              </a:rPr>
              <a:t>part three </a:t>
            </a:r>
            <a:br>
              <a:rPr lang="en-US" sz="6600" dirty="0" smtClean="0">
                <a:latin typeface="Lucida Calligraphy" pitchFamily="66" charset="0"/>
              </a:rPr>
            </a:br>
            <a:r>
              <a:rPr lang="en-US" sz="6600" dirty="0" smtClean="0">
                <a:latin typeface="Lucida Calligraphy" pitchFamily="66" charset="0"/>
              </a:rPr>
              <a:t/>
            </a:r>
            <a:br>
              <a:rPr lang="en-US" sz="6600" dirty="0" smtClean="0">
                <a:latin typeface="Lucida Calligraphy" pitchFamily="66" charset="0"/>
              </a:rPr>
            </a:br>
            <a:r>
              <a:rPr lang="en-US" sz="6600" dirty="0" smtClean="0">
                <a:latin typeface="Lucida Calligraphy" pitchFamily="66" charset="0"/>
              </a:rPr>
              <a:t>web interface </a:t>
            </a:r>
            <a:endParaRPr lang="en-US" sz="6600" dirty="0">
              <a:latin typeface="Lucida Calligraphy" pitchFamily="66" charset="0"/>
            </a:endParaRPr>
          </a:p>
        </p:txBody>
      </p:sp>
    </p:spTree>
  </p:cSld>
  <p:clrMapOvr>
    <a:masterClrMapping/>
  </p:clrMapOvr>
  <p:transition>
    <p:checke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server </a:t>
            </a:r>
            <a:endParaRPr lang="en-US" dirty="0"/>
          </a:p>
        </p:txBody>
      </p:sp>
      <p:pic>
        <p:nvPicPr>
          <p:cNvPr id="7171" name="Picture 3"/>
          <p:cNvPicPr>
            <a:picLocks noGrp="1" noChangeAspect="1" noChangeArrowheads="1"/>
          </p:cNvPicPr>
          <p:nvPr>
            <p:ph idx="1"/>
          </p:nvPr>
        </p:nvPicPr>
        <p:blipFill>
          <a:blip r:embed="rId2" cstate="print"/>
          <a:srcRect/>
          <a:stretch>
            <a:fillRect/>
          </a:stretch>
        </p:blipFill>
        <p:spPr bwMode="auto">
          <a:xfrm>
            <a:off x="3124200" y="2286001"/>
            <a:ext cx="3276600" cy="2252663"/>
          </a:xfrm>
          <a:prstGeom prst="rect">
            <a:avLst/>
          </a:prstGeom>
          <a:noFill/>
          <a:ln w="9525">
            <a:noFill/>
            <a:miter lim="800000"/>
            <a:headEnd/>
            <a:tailEnd/>
          </a:ln>
          <a:effectLst/>
        </p:spPr>
      </p:pic>
      <p:sp>
        <p:nvSpPr>
          <p:cNvPr id="6" name="Oval 5"/>
          <p:cNvSpPr/>
          <p:nvPr/>
        </p:nvSpPr>
        <p:spPr>
          <a:xfrm>
            <a:off x="0" y="2438400"/>
            <a:ext cx="3124200" cy="1752600"/>
          </a:xfrm>
          <a:prstGeom prst="ellipse">
            <a:avLst/>
          </a:prstGeom>
          <a:solidFill>
            <a:schemeClr val="accent3">
              <a:lumMod val="20000"/>
              <a:lumOff val="80000"/>
            </a:schemeClr>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a:t>
            </a:r>
            <a:endParaRPr lang="en-US" sz="4000" b="1" dirty="0">
              <a:ln/>
              <a:solidFill>
                <a:schemeClr val="accent3"/>
              </a:solidFill>
            </a:endParaRPr>
          </a:p>
        </p:txBody>
      </p:sp>
      <p:sp>
        <p:nvSpPr>
          <p:cNvPr id="7" name="Oval 6"/>
          <p:cNvSpPr/>
          <p:nvPr/>
        </p:nvSpPr>
        <p:spPr>
          <a:xfrm>
            <a:off x="6400800" y="2667000"/>
            <a:ext cx="2743200" cy="1418743"/>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chemeClr val="tx1"/>
                </a:solidFill>
              </a:rPr>
              <a:t> </a:t>
            </a:r>
            <a:endParaRPr lang="en-US" sz="4000" dirty="0">
              <a:solidFill>
                <a:schemeClr val="tx1"/>
              </a:solidFill>
            </a:endParaRPr>
          </a:p>
        </p:txBody>
      </p:sp>
      <p:sp>
        <p:nvSpPr>
          <p:cNvPr id="8" name="Oval 7"/>
          <p:cNvSpPr/>
          <p:nvPr/>
        </p:nvSpPr>
        <p:spPr>
          <a:xfrm>
            <a:off x="2362200" y="4953000"/>
            <a:ext cx="4343400" cy="1600200"/>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solidFill>
            </a:endParaRPr>
          </a:p>
        </p:txBody>
      </p:sp>
      <p:sp>
        <p:nvSpPr>
          <p:cNvPr id="9" name="Rectangle 8"/>
          <p:cNvSpPr/>
          <p:nvPr/>
        </p:nvSpPr>
        <p:spPr>
          <a:xfrm>
            <a:off x="6858000" y="2895600"/>
            <a:ext cx="1745362" cy="923330"/>
          </a:xfrm>
          <a:prstGeom prst="rect">
            <a:avLst/>
          </a:prstGeom>
          <a:noFill/>
        </p:spPr>
        <p:txBody>
          <a:bodyPr wrap="square" lIns="91440" tIns="45720" rIns="91440" bIns="45720">
            <a:spAutoFit/>
          </a:bodyPr>
          <a:lstStyle/>
          <a:p>
            <a:pPr algn="ctr"/>
            <a:r>
              <a:rPr lang="en-US" sz="54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PHP</a:t>
            </a:r>
            <a:r>
              <a:rPr lang="en-US" sz="5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a:t>
            </a: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10" name="Rectangle 9"/>
          <p:cNvSpPr/>
          <p:nvPr/>
        </p:nvSpPr>
        <p:spPr>
          <a:xfrm>
            <a:off x="152400" y="2895600"/>
            <a:ext cx="3024867" cy="923330"/>
          </a:xfrm>
          <a:prstGeom prst="rect">
            <a:avLst/>
          </a:prstGeom>
          <a:noFill/>
          <a:effectLst>
            <a:outerShdw blurRad="76200" dist="12700" dir="8100000" sy="-23000" kx="800400" algn="br" rotWithShape="0">
              <a:prstClr val="black">
                <a:alpha val="20000"/>
              </a:prstClr>
            </a:outerShdw>
          </a:effectLst>
        </p:spPr>
        <p:txBody>
          <a:bodyPr wrap="none" lIns="91440" tIns="45720" rIns="91440" bIns="45720">
            <a:spAutoFit/>
          </a:bodyPr>
          <a:lstStyle/>
          <a:p>
            <a:pPr algn="ctr"/>
            <a:r>
              <a:rPr lang="en-US" sz="5400" b="1" cap="none" spc="0"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Database</a:t>
            </a: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a:t>
            </a: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11" name="Rectangle 10"/>
          <p:cNvSpPr/>
          <p:nvPr/>
        </p:nvSpPr>
        <p:spPr>
          <a:xfrm>
            <a:off x="2667000" y="5334000"/>
            <a:ext cx="3685624" cy="923330"/>
          </a:xfrm>
          <a:prstGeom prst="rect">
            <a:avLst/>
          </a:prstGeom>
          <a:noFill/>
        </p:spPr>
        <p:txBody>
          <a:bodyPr wrap="none" lIns="91440" tIns="45720" rIns="91440" bIns="45720">
            <a:spAutoFit/>
          </a:bodyPr>
          <a:lstStyle/>
          <a:p>
            <a:pPr algn="ctr"/>
            <a:r>
              <a:rPr lang="en-US" sz="54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Visual basic </a:t>
            </a:r>
            <a:endParaRPr lang="en-US" sz="5400" b="1" cap="none" spc="0"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endParaRPr>
          </a:p>
        </p:txBody>
      </p:sp>
    </p:spTree>
  </p:cSld>
  <p:clrMapOvr>
    <a:masterClrMapping/>
  </p:clrMapOvr>
  <p:transition>
    <p:randomBa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 basic  </a:t>
            </a:r>
            <a:endParaRPr lang="en-US" dirty="0"/>
          </a:p>
        </p:txBody>
      </p:sp>
      <p:sp>
        <p:nvSpPr>
          <p:cNvPr id="4" name="Bevel 3"/>
          <p:cNvSpPr/>
          <p:nvPr/>
        </p:nvSpPr>
        <p:spPr>
          <a:xfrm>
            <a:off x="152400" y="1752600"/>
            <a:ext cx="2133600" cy="91440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bg1"/>
                </a:solidFill>
              </a:rPr>
              <a:t>Database</a:t>
            </a:r>
            <a:r>
              <a:rPr lang="en-US" dirty="0" smtClean="0"/>
              <a:t> </a:t>
            </a:r>
            <a:endParaRPr lang="en-US" dirty="0"/>
          </a:p>
        </p:txBody>
      </p:sp>
      <p:sp>
        <p:nvSpPr>
          <p:cNvPr id="6" name="Bevel 5"/>
          <p:cNvSpPr/>
          <p:nvPr/>
        </p:nvSpPr>
        <p:spPr>
          <a:xfrm>
            <a:off x="6172200" y="1676400"/>
            <a:ext cx="2667000" cy="106680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Microcontroller</a:t>
            </a:r>
            <a:r>
              <a:rPr lang="en-US" dirty="0" smtClean="0"/>
              <a:t> </a:t>
            </a:r>
            <a:endParaRPr lang="en-US" dirty="0"/>
          </a:p>
        </p:txBody>
      </p:sp>
      <p:pic>
        <p:nvPicPr>
          <p:cNvPr id="7" name="Content Placeholder 6"/>
          <p:cNvPicPr>
            <a:picLocks noGrp="1"/>
          </p:cNvPicPr>
          <p:nvPr>
            <p:ph idx="1"/>
          </p:nvPr>
        </p:nvPicPr>
        <p:blipFill>
          <a:blip r:embed="rId2" cstate="print"/>
          <a:srcRect/>
          <a:stretch>
            <a:fillRect/>
          </a:stretch>
        </p:blipFill>
        <p:spPr bwMode="auto">
          <a:xfrm>
            <a:off x="1219200" y="2971801"/>
            <a:ext cx="6477000" cy="3505200"/>
          </a:xfrm>
          <a:prstGeom prst="rect">
            <a:avLst/>
          </a:prstGeom>
          <a:noFill/>
          <a:ln w="9525">
            <a:noFill/>
            <a:miter lim="800000"/>
            <a:headEnd/>
            <a:tailEnd/>
          </a:ln>
        </p:spPr>
      </p:pic>
      <p:sp>
        <p:nvSpPr>
          <p:cNvPr id="8" name="Left-Right Arrow 7"/>
          <p:cNvSpPr/>
          <p:nvPr/>
        </p:nvSpPr>
        <p:spPr>
          <a:xfrm>
            <a:off x="2362200" y="1905000"/>
            <a:ext cx="3657600" cy="7620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blinds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a:t>
            </a:r>
            <a:endParaRPr lang="en-US" dirty="0"/>
          </a:p>
        </p:txBody>
      </p:sp>
      <p:pic>
        <p:nvPicPr>
          <p:cNvPr id="4" name="Content Placeholder 3" descr="G:\data.bmp"/>
          <p:cNvPicPr>
            <a:picLocks noGrp="1"/>
          </p:cNvPicPr>
          <p:nvPr>
            <p:ph idx="1"/>
          </p:nvPr>
        </p:nvPicPr>
        <p:blipFill>
          <a:blip r:embed="rId2" cstate="print"/>
          <a:stretch>
            <a:fillRect/>
          </a:stretch>
        </p:blipFill>
        <p:spPr bwMode="auto">
          <a:xfrm>
            <a:off x="838200" y="1524000"/>
            <a:ext cx="6858000" cy="5333999"/>
          </a:xfrm>
          <a:prstGeom prst="rect">
            <a:avLst/>
          </a:prstGeom>
          <a:noFill/>
          <a:ln w="9525">
            <a:noFill/>
            <a:miter lim="800000"/>
            <a:headEnd/>
            <a:tailEnd/>
          </a:ln>
        </p:spPr>
      </p:pic>
    </p:spTree>
  </p:cSld>
  <p:clrMapOvr>
    <a:masterClrMapping/>
  </p:clrMapOvr>
  <p:transition>
    <p:split orient="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0" y="1"/>
            <a:ext cx="9163049" cy="6858000"/>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0" y="0"/>
            <a:ext cx="9163050" cy="6858000"/>
          </a:xfrm>
          <a:prstGeom prst="rect">
            <a:avLst/>
          </a:prstGeom>
          <a:noFill/>
          <a:ln w="9525">
            <a:noFill/>
            <a:miter lim="800000"/>
            <a:headEnd/>
            <a:tailEnd/>
          </a:ln>
        </p:spPr>
      </p:pic>
      <p:pic>
        <p:nvPicPr>
          <p:cNvPr id="4100" name="Picture 4"/>
          <p:cNvPicPr>
            <a:picLocks noChangeAspect="1" noChangeArrowheads="1"/>
          </p:cNvPicPr>
          <p:nvPr/>
        </p:nvPicPr>
        <p:blipFill>
          <a:blip r:embed="rId4" cstate="print"/>
          <a:srcRect/>
          <a:stretch>
            <a:fillRect/>
          </a:stretch>
        </p:blipFill>
        <p:spPr bwMode="auto">
          <a:xfrm>
            <a:off x="0" y="0"/>
            <a:ext cx="9144000" cy="6858000"/>
          </a:xfrm>
          <a:prstGeom prst="rect">
            <a:avLst/>
          </a:prstGeom>
          <a:noFill/>
          <a:ln w="9525">
            <a:noFill/>
            <a:miter lim="800000"/>
            <a:headEnd/>
            <a:tailEnd/>
          </a:ln>
          <a:effectLst/>
        </p:spPr>
      </p:pic>
      <p:pic>
        <p:nvPicPr>
          <p:cNvPr id="4101" name="Picture 5"/>
          <p:cNvPicPr>
            <a:picLocks noChangeAspect="1" noChangeArrowheads="1"/>
          </p:cNvPicPr>
          <p:nvPr/>
        </p:nvPicPr>
        <p:blipFill>
          <a:blip r:embed="rId5" cstate="print"/>
          <a:srcRect/>
          <a:stretch>
            <a:fillRect/>
          </a:stretch>
        </p:blipFill>
        <p:spPr bwMode="auto">
          <a:xfrm>
            <a:off x="0" y="0"/>
            <a:ext cx="9144001" cy="68580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p:cTn id="7" dur="2000" fill="hold"/>
                                        <p:tgtEl>
                                          <p:spTgt spid="4098"/>
                                        </p:tgtEl>
                                        <p:attrNameLst>
                                          <p:attrName>ppt_w</p:attrName>
                                        </p:attrNameLst>
                                      </p:cBhvr>
                                      <p:tavLst>
                                        <p:tav tm="0">
                                          <p:val>
                                            <p:fltVal val="0"/>
                                          </p:val>
                                        </p:tav>
                                        <p:tav tm="100000">
                                          <p:val>
                                            <p:strVal val="#ppt_w"/>
                                          </p:val>
                                        </p:tav>
                                      </p:tavLst>
                                    </p:anim>
                                    <p:anim calcmode="lin" valueType="num">
                                      <p:cBhvr>
                                        <p:cTn id="8" dur="2000" fill="hold"/>
                                        <p:tgtEl>
                                          <p:spTgt spid="4098"/>
                                        </p:tgtEl>
                                        <p:attrNameLst>
                                          <p:attrName>ppt_h</p:attrName>
                                        </p:attrNameLst>
                                      </p:cBhvr>
                                      <p:tavLst>
                                        <p:tav tm="0">
                                          <p:val>
                                            <p:fltVal val="0"/>
                                          </p:val>
                                        </p:tav>
                                        <p:tav tm="100000">
                                          <p:val>
                                            <p:strVal val="#ppt_h"/>
                                          </p:val>
                                        </p:tav>
                                      </p:tavLst>
                                    </p:anim>
                                  </p:childTnLst>
                                </p:cTn>
                              </p:par>
                            </p:childTnLst>
                          </p:cTn>
                        </p:par>
                        <p:par>
                          <p:cTn id="9" fill="hold">
                            <p:stCondLst>
                              <p:cond delay="2000"/>
                            </p:stCondLst>
                            <p:childTnLst>
                              <p:par>
                                <p:cTn id="10" presetID="23" presetClass="entr" presetSubtype="16" fill="hold" nodeType="afterEffect">
                                  <p:stCondLst>
                                    <p:cond delay="0"/>
                                  </p:stCondLst>
                                  <p:childTnLst>
                                    <p:set>
                                      <p:cBhvr>
                                        <p:cTn id="11" dur="1" fill="hold">
                                          <p:stCondLst>
                                            <p:cond delay="0"/>
                                          </p:stCondLst>
                                        </p:cTn>
                                        <p:tgtEl>
                                          <p:spTgt spid="4099"/>
                                        </p:tgtEl>
                                        <p:attrNameLst>
                                          <p:attrName>style.visibility</p:attrName>
                                        </p:attrNameLst>
                                      </p:cBhvr>
                                      <p:to>
                                        <p:strVal val="visible"/>
                                      </p:to>
                                    </p:set>
                                    <p:anim calcmode="lin" valueType="num">
                                      <p:cBhvr>
                                        <p:cTn id="12" dur="1000" fill="hold"/>
                                        <p:tgtEl>
                                          <p:spTgt spid="4099"/>
                                        </p:tgtEl>
                                        <p:attrNameLst>
                                          <p:attrName>ppt_w</p:attrName>
                                        </p:attrNameLst>
                                      </p:cBhvr>
                                      <p:tavLst>
                                        <p:tav tm="0">
                                          <p:val>
                                            <p:fltVal val="0"/>
                                          </p:val>
                                        </p:tav>
                                        <p:tav tm="100000">
                                          <p:val>
                                            <p:strVal val="#ppt_w"/>
                                          </p:val>
                                        </p:tav>
                                      </p:tavLst>
                                    </p:anim>
                                    <p:anim calcmode="lin" valueType="num">
                                      <p:cBhvr>
                                        <p:cTn id="13" dur="1000" fill="hold"/>
                                        <p:tgtEl>
                                          <p:spTgt spid="4099"/>
                                        </p:tgtEl>
                                        <p:attrNameLst>
                                          <p:attrName>ppt_h</p:attrName>
                                        </p:attrNameLst>
                                      </p:cBhvr>
                                      <p:tavLst>
                                        <p:tav tm="0">
                                          <p:val>
                                            <p:fltVal val="0"/>
                                          </p:val>
                                        </p:tav>
                                        <p:tav tm="100000">
                                          <p:val>
                                            <p:strVal val="#ppt_h"/>
                                          </p:val>
                                        </p:tav>
                                      </p:tavLst>
                                    </p:anim>
                                  </p:childTnLst>
                                </p:cTn>
                              </p:par>
                            </p:childTnLst>
                          </p:cTn>
                        </p:par>
                        <p:par>
                          <p:cTn id="14" fill="hold">
                            <p:stCondLst>
                              <p:cond delay="3000"/>
                            </p:stCondLst>
                            <p:childTnLst>
                              <p:par>
                                <p:cTn id="15" presetID="23" presetClass="entr" presetSubtype="16" fill="hold" nodeType="afterEffect">
                                  <p:stCondLst>
                                    <p:cond delay="0"/>
                                  </p:stCondLst>
                                  <p:childTnLst>
                                    <p:set>
                                      <p:cBhvr>
                                        <p:cTn id="16" dur="1" fill="hold">
                                          <p:stCondLst>
                                            <p:cond delay="0"/>
                                          </p:stCondLst>
                                        </p:cTn>
                                        <p:tgtEl>
                                          <p:spTgt spid="4100"/>
                                        </p:tgtEl>
                                        <p:attrNameLst>
                                          <p:attrName>style.visibility</p:attrName>
                                        </p:attrNameLst>
                                      </p:cBhvr>
                                      <p:to>
                                        <p:strVal val="visible"/>
                                      </p:to>
                                    </p:set>
                                    <p:anim calcmode="lin" valueType="num">
                                      <p:cBhvr>
                                        <p:cTn id="17" dur="1000" fill="hold"/>
                                        <p:tgtEl>
                                          <p:spTgt spid="4100"/>
                                        </p:tgtEl>
                                        <p:attrNameLst>
                                          <p:attrName>ppt_w</p:attrName>
                                        </p:attrNameLst>
                                      </p:cBhvr>
                                      <p:tavLst>
                                        <p:tav tm="0">
                                          <p:val>
                                            <p:fltVal val="0"/>
                                          </p:val>
                                        </p:tav>
                                        <p:tav tm="100000">
                                          <p:val>
                                            <p:strVal val="#ppt_w"/>
                                          </p:val>
                                        </p:tav>
                                      </p:tavLst>
                                    </p:anim>
                                    <p:anim calcmode="lin" valueType="num">
                                      <p:cBhvr>
                                        <p:cTn id="18" dur="1000" fill="hold"/>
                                        <p:tgtEl>
                                          <p:spTgt spid="4100"/>
                                        </p:tgtEl>
                                        <p:attrNameLst>
                                          <p:attrName>ppt_h</p:attrName>
                                        </p:attrNameLst>
                                      </p:cBhvr>
                                      <p:tavLst>
                                        <p:tav tm="0">
                                          <p:val>
                                            <p:fltVal val="0"/>
                                          </p:val>
                                        </p:tav>
                                        <p:tav tm="100000">
                                          <p:val>
                                            <p:strVal val="#ppt_h"/>
                                          </p:val>
                                        </p:tav>
                                      </p:tavLst>
                                    </p:anim>
                                  </p:childTnLst>
                                </p:cTn>
                              </p:par>
                            </p:childTnLst>
                          </p:cTn>
                        </p:par>
                        <p:par>
                          <p:cTn id="19" fill="hold">
                            <p:stCondLst>
                              <p:cond delay="4000"/>
                            </p:stCondLst>
                            <p:childTnLst>
                              <p:par>
                                <p:cTn id="20" presetID="23" presetClass="entr" presetSubtype="16" fill="hold" nodeType="afterEffect">
                                  <p:stCondLst>
                                    <p:cond delay="0"/>
                                  </p:stCondLst>
                                  <p:childTnLst>
                                    <p:set>
                                      <p:cBhvr>
                                        <p:cTn id="21" dur="1" fill="hold">
                                          <p:stCondLst>
                                            <p:cond delay="0"/>
                                          </p:stCondLst>
                                        </p:cTn>
                                        <p:tgtEl>
                                          <p:spTgt spid="4101"/>
                                        </p:tgtEl>
                                        <p:attrNameLst>
                                          <p:attrName>style.visibility</p:attrName>
                                        </p:attrNameLst>
                                      </p:cBhvr>
                                      <p:to>
                                        <p:strVal val="visible"/>
                                      </p:to>
                                    </p:set>
                                    <p:anim calcmode="lin" valueType="num">
                                      <p:cBhvr>
                                        <p:cTn id="22" dur="1000" fill="hold"/>
                                        <p:tgtEl>
                                          <p:spTgt spid="4101"/>
                                        </p:tgtEl>
                                        <p:attrNameLst>
                                          <p:attrName>ppt_w</p:attrName>
                                        </p:attrNameLst>
                                      </p:cBhvr>
                                      <p:tavLst>
                                        <p:tav tm="0">
                                          <p:val>
                                            <p:fltVal val="0"/>
                                          </p:val>
                                        </p:tav>
                                        <p:tav tm="100000">
                                          <p:val>
                                            <p:strVal val="#ppt_w"/>
                                          </p:val>
                                        </p:tav>
                                      </p:tavLst>
                                    </p:anim>
                                    <p:anim calcmode="lin" valueType="num">
                                      <p:cBhvr>
                                        <p:cTn id="23" dur="1000" fill="hold"/>
                                        <p:tgtEl>
                                          <p:spTgt spid="410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overview </a:t>
            </a:r>
            <a:endParaRPr lang="en-US" dirty="0"/>
          </a:p>
        </p:txBody>
      </p:sp>
      <p:pic>
        <p:nvPicPr>
          <p:cNvPr id="4" name="Content Placeholder 3"/>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Lucida Calligraphy" pitchFamily="66" charset="0"/>
              </a:rPr>
              <a:t>Future work </a:t>
            </a:r>
            <a:endParaRPr lang="en-US" sz="5400" dirty="0">
              <a:latin typeface="Lucida Calligraphy" pitchFamily="66" charset="0"/>
            </a:endParaRPr>
          </a:p>
        </p:txBody>
      </p:sp>
      <p:sp>
        <p:nvSpPr>
          <p:cNvPr id="3" name="Content Placeholder 2"/>
          <p:cNvSpPr>
            <a:spLocks noGrp="1"/>
          </p:cNvSpPr>
          <p:nvPr>
            <p:ph idx="1"/>
          </p:nvPr>
        </p:nvSpPr>
        <p:spPr/>
        <p:txBody>
          <a:bodyPr>
            <a:normAutofit lnSpcReduction="10000"/>
          </a:bodyPr>
          <a:lstStyle/>
          <a:p>
            <a:r>
              <a:rPr lang="en-US" b="1" dirty="0" smtClean="0"/>
              <a:t>Accessing the control register of the modem and using all the functions built in st7540 (header recognition ,addressing ) .</a:t>
            </a:r>
          </a:p>
          <a:p>
            <a:pPr>
              <a:buNone/>
            </a:pPr>
            <a:endParaRPr lang="en-US" b="1" dirty="0" smtClean="0"/>
          </a:p>
          <a:p>
            <a:r>
              <a:rPr lang="en-US" b="1" dirty="0" smtClean="0"/>
              <a:t>Build a network of modems and control loads from multiple places  .</a:t>
            </a:r>
          </a:p>
          <a:p>
            <a:pPr>
              <a:buNone/>
            </a:pPr>
            <a:r>
              <a:rPr lang="en-US" b="1" dirty="0" smtClean="0"/>
              <a:t> </a:t>
            </a:r>
          </a:p>
          <a:p>
            <a:r>
              <a:rPr lang="en-US" b="1" dirty="0" smtClean="0"/>
              <a:t>Home automation </a:t>
            </a:r>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895600"/>
            <a:ext cx="8077200" cy="1470025"/>
          </a:xfrm>
        </p:spPr>
        <p:txBody>
          <a:bodyPr/>
          <a:lstStyle/>
          <a:p>
            <a:r>
              <a:rPr lang="en-US" dirty="0" smtClean="0"/>
              <a:t> </a:t>
            </a:r>
            <a:endParaRPr lang="en-US" dirty="0"/>
          </a:p>
        </p:txBody>
      </p:sp>
      <p:sp>
        <p:nvSpPr>
          <p:cNvPr id="4" name="Rectangle 3"/>
          <p:cNvSpPr/>
          <p:nvPr/>
        </p:nvSpPr>
        <p:spPr>
          <a:xfrm>
            <a:off x="685800" y="1524000"/>
            <a:ext cx="8133958" cy="2585323"/>
          </a:xfrm>
          <a:prstGeom prst="rect">
            <a:avLst/>
          </a:prstGeom>
          <a:noFill/>
        </p:spPr>
        <p:txBody>
          <a:bodyPr wrap="square" lIns="91440" tIns="45720" rIns="91440" bIns="45720">
            <a:spAutoFit/>
          </a:bodyPr>
          <a:lstStyle/>
          <a:p>
            <a:pPr algn="ctr"/>
            <a:r>
              <a:rPr lang="en-US" sz="5400" b="1"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Calligraphy" pitchFamily="66" charset="0"/>
              </a:rPr>
              <a:t>Part one </a:t>
            </a:r>
          </a:p>
          <a:p>
            <a:pPr algn="ctr"/>
            <a:endParaRPr lang="en-US" sz="5400" b="1"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Calligraphy" pitchFamily="66" charset="0"/>
            </a:endParaRPr>
          </a:p>
          <a:p>
            <a:pPr algn="ctr"/>
            <a:r>
              <a:rPr lang="en-US" sz="5400" b="1"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Calligraphy" pitchFamily="66" charset="0"/>
              </a:rPr>
              <a:t>Energy management </a:t>
            </a:r>
            <a:endParaRPr lang="en-US" sz="5400" b="1"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Calligraphy" pitchFamily="66" charset="0"/>
            </a:endParaRPr>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reading circuit   </a:t>
            </a:r>
            <a:endParaRPr lang="en-US" dirty="0"/>
          </a:p>
        </p:txBody>
      </p:sp>
      <p:sp>
        <p:nvSpPr>
          <p:cNvPr id="3" name="Content Placeholder 2"/>
          <p:cNvSpPr>
            <a:spLocks noGrp="1"/>
          </p:cNvSpPr>
          <p:nvPr>
            <p:ph idx="1"/>
          </p:nvPr>
        </p:nvSpPr>
        <p:spPr>
          <a:xfrm>
            <a:off x="0" y="1371600"/>
            <a:ext cx="9144000" cy="5486400"/>
          </a:xfrm>
          <a:solidFill>
            <a:schemeClr val="accent3">
              <a:lumMod val="20000"/>
              <a:lumOff val="80000"/>
            </a:schemeClr>
          </a:solidFill>
        </p:spPr>
        <p:txBody>
          <a:bodyPr/>
          <a:lstStyle/>
          <a:p>
            <a:endParaRPr lang="en-US" dirty="0" smtClean="0"/>
          </a:p>
          <a:p>
            <a:endParaRPr lang="en-US" dirty="0" smtClean="0"/>
          </a:p>
          <a:p>
            <a:endParaRPr lang="en-US" dirty="0" smtClean="0"/>
          </a:p>
          <a:p>
            <a:endParaRPr lang="en-US" dirty="0" smtClean="0"/>
          </a:p>
          <a:p>
            <a:endParaRPr lang="en-US" dirty="0" smtClean="0"/>
          </a:p>
          <a:p>
            <a:pPr>
              <a:buNone/>
            </a:pPr>
            <a:r>
              <a:rPr lang="en-US" dirty="0" smtClean="0"/>
              <a:t>                                                       </a:t>
            </a:r>
            <a:r>
              <a:rPr lang="en-US" dirty="0" err="1" smtClean="0"/>
              <a:t>I</a:t>
            </a:r>
            <a:r>
              <a:rPr lang="en-US" sz="1600" dirty="0" err="1" smtClean="0"/>
              <a:t>sense</a:t>
            </a:r>
            <a:endParaRPr lang="en-US" sz="1600" dirty="0" smtClean="0"/>
          </a:p>
          <a:p>
            <a:pPr>
              <a:buNone/>
            </a:pPr>
            <a:r>
              <a:rPr lang="en-US" sz="1600" dirty="0" smtClean="0"/>
              <a:t>                                                                                     </a:t>
            </a:r>
          </a:p>
          <a:p>
            <a:pPr>
              <a:buNone/>
            </a:pPr>
            <a:r>
              <a:rPr lang="en-US" sz="1600" dirty="0" smtClean="0"/>
              <a:t>                                                                                                                </a:t>
            </a:r>
          </a:p>
          <a:p>
            <a:pPr>
              <a:buNone/>
            </a:pPr>
            <a:r>
              <a:rPr lang="en-US" sz="1600" dirty="0" smtClean="0"/>
              <a:t>                                                                                                           </a:t>
            </a:r>
            <a:r>
              <a:rPr lang="en-US" sz="2800" dirty="0" err="1" smtClean="0"/>
              <a:t>V</a:t>
            </a:r>
            <a:r>
              <a:rPr lang="en-US" sz="1600" dirty="0" err="1" smtClean="0"/>
              <a:t>sense</a:t>
            </a:r>
            <a:r>
              <a:rPr lang="en-US" sz="1600" dirty="0" smtClean="0"/>
              <a:t>                                                                                                                                                                                        </a:t>
            </a:r>
            <a:endParaRPr lang="en-US" dirty="0"/>
          </a:p>
        </p:txBody>
      </p:sp>
      <p:sp>
        <p:nvSpPr>
          <p:cNvPr id="4" name="Rounded Rectangle 3"/>
          <p:cNvSpPr/>
          <p:nvPr/>
        </p:nvSpPr>
        <p:spPr>
          <a:xfrm>
            <a:off x="4876800" y="2438400"/>
            <a:ext cx="16764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smtClean="0">
                <a:solidFill>
                  <a:schemeClr val="bg1"/>
                </a:solidFill>
              </a:rPr>
              <a:t>Load</a:t>
            </a:r>
            <a:r>
              <a:rPr lang="en-US" dirty="0" smtClean="0">
                <a:solidFill>
                  <a:schemeClr val="bg1"/>
                </a:solidFill>
              </a:rPr>
              <a:t> </a:t>
            </a:r>
            <a:endParaRPr lang="en-US" dirty="0">
              <a:solidFill>
                <a:schemeClr val="bg1"/>
              </a:solidFill>
            </a:endParaRPr>
          </a:p>
        </p:txBody>
      </p:sp>
      <p:sp>
        <p:nvSpPr>
          <p:cNvPr id="6" name="Rounded Rectangle 5"/>
          <p:cNvSpPr/>
          <p:nvPr/>
        </p:nvSpPr>
        <p:spPr>
          <a:xfrm>
            <a:off x="2895600" y="4267200"/>
            <a:ext cx="1524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Current sensor </a:t>
            </a:r>
            <a:endParaRPr lang="en-US" sz="2400" b="1" dirty="0"/>
          </a:p>
        </p:txBody>
      </p:sp>
      <p:sp>
        <p:nvSpPr>
          <p:cNvPr id="8" name="Rounded Rectangle 7"/>
          <p:cNvSpPr/>
          <p:nvPr/>
        </p:nvSpPr>
        <p:spPr>
          <a:xfrm>
            <a:off x="2971800" y="2362200"/>
            <a:ext cx="1143000" cy="121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t>SSR</a:t>
            </a:r>
            <a:r>
              <a:rPr lang="en-US" dirty="0" smtClean="0"/>
              <a:t>  </a:t>
            </a:r>
            <a:endParaRPr lang="en-US" dirty="0"/>
          </a:p>
        </p:txBody>
      </p:sp>
      <p:sp>
        <p:nvSpPr>
          <p:cNvPr id="9" name="Rounded Rectangle 8"/>
          <p:cNvSpPr/>
          <p:nvPr/>
        </p:nvSpPr>
        <p:spPr>
          <a:xfrm>
            <a:off x="2971800" y="5410200"/>
            <a:ext cx="13716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Voltage sensor </a:t>
            </a:r>
            <a:endParaRPr lang="en-US" sz="2400" b="1" dirty="0"/>
          </a:p>
        </p:txBody>
      </p:sp>
      <p:sp>
        <p:nvSpPr>
          <p:cNvPr id="15" name="Down Arrow 14"/>
          <p:cNvSpPr/>
          <p:nvPr/>
        </p:nvSpPr>
        <p:spPr>
          <a:xfrm>
            <a:off x="914400" y="2209800"/>
            <a:ext cx="1295400" cy="419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220</a:t>
            </a:r>
            <a:r>
              <a:rPr lang="en-US" dirty="0" smtClean="0"/>
              <a:t> </a:t>
            </a:r>
            <a:endParaRPr lang="en-US" dirty="0"/>
          </a:p>
        </p:txBody>
      </p:sp>
      <p:cxnSp>
        <p:nvCxnSpPr>
          <p:cNvPr id="17" name="Straight Connector 16"/>
          <p:cNvCxnSpPr/>
          <p:nvPr/>
        </p:nvCxnSpPr>
        <p:spPr>
          <a:xfrm>
            <a:off x="1905000" y="3048000"/>
            <a:ext cx="1066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905000" y="4724400"/>
            <a:ext cx="990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Elbow Connector 24"/>
          <p:cNvCxnSpPr/>
          <p:nvPr/>
        </p:nvCxnSpPr>
        <p:spPr>
          <a:xfrm rot="10800000" flipV="1">
            <a:off x="4419600" y="3505200"/>
            <a:ext cx="1752600" cy="10668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a:endCxn id="4" idx="1"/>
          </p:cNvCxnSpPr>
          <p:nvPr/>
        </p:nvCxnSpPr>
        <p:spPr>
          <a:xfrm>
            <a:off x="4114800" y="2971800"/>
            <a:ext cx="7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1219200" y="4343400"/>
            <a:ext cx="2590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2514600" y="5638800"/>
            <a:ext cx="45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1714500" y="5372100"/>
            <a:ext cx="1295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2362200" y="6019800"/>
            <a:ext cx="609600" cy="0"/>
          </a:xfrm>
          <a:prstGeom prst="line">
            <a:avLst/>
          </a:prstGeom>
        </p:spPr>
        <p:style>
          <a:lnRef idx="1">
            <a:schemeClr val="accent1"/>
          </a:lnRef>
          <a:fillRef idx="0">
            <a:schemeClr val="accent1"/>
          </a:fillRef>
          <a:effectRef idx="0">
            <a:schemeClr val="accent1"/>
          </a:effectRef>
          <a:fontRef idx="minor">
            <a:schemeClr val="tx1"/>
          </a:fontRef>
        </p:style>
      </p:cxnSp>
      <p:sp>
        <p:nvSpPr>
          <p:cNvPr id="58" name="Rectangle 57"/>
          <p:cNvSpPr/>
          <p:nvPr/>
        </p:nvSpPr>
        <p:spPr>
          <a:xfrm>
            <a:off x="7086600" y="3886200"/>
            <a:ext cx="1295400" cy="2590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smtClean="0"/>
              <a:t>MCU</a:t>
            </a:r>
            <a:r>
              <a:rPr lang="en-US" dirty="0" smtClean="0"/>
              <a:t> </a:t>
            </a:r>
            <a:endParaRPr lang="en-US" dirty="0"/>
          </a:p>
        </p:txBody>
      </p:sp>
      <p:cxnSp>
        <p:nvCxnSpPr>
          <p:cNvPr id="60" name="Straight Connector 59"/>
          <p:cNvCxnSpPr/>
          <p:nvPr/>
        </p:nvCxnSpPr>
        <p:spPr>
          <a:xfrm>
            <a:off x="4419600" y="4953000"/>
            <a:ext cx="2667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4343400" y="6019800"/>
            <a:ext cx="2743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hape 21"/>
          <p:cNvCxnSpPr>
            <a:stCxn id="8" idx="2"/>
          </p:cNvCxnSpPr>
          <p:nvPr/>
        </p:nvCxnSpPr>
        <p:spPr>
          <a:xfrm rot="16200000" flipH="1">
            <a:off x="5048250" y="2076450"/>
            <a:ext cx="533400" cy="3543300"/>
          </a:xfrm>
          <a:prstGeom prst="bentConnector2">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pull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reliable sensing </a:t>
            </a:r>
            <a:endParaRPr lang="en-US" dirty="0"/>
          </a:p>
        </p:txBody>
      </p:sp>
      <p:sp>
        <p:nvSpPr>
          <p:cNvPr id="3" name="Rectangle 2"/>
          <p:cNvSpPr>
            <a:spLocks noGrp="1"/>
          </p:cNvSpPr>
          <p:nvPr>
            <p:ph idx="1"/>
          </p:nvPr>
        </p:nvSpPr>
        <p:spPr/>
        <p:txBody>
          <a:bodyPr/>
          <a:lstStyle/>
          <a:p>
            <a:pPr>
              <a:buFont typeface="Wingdings" pitchFamily="2" charset="2"/>
              <a:buChar char="Ø"/>
            </a:pPr>
            <a:r>
              <a:rPr lang="en-US" b="1" dirty="0" smtClean="0"/>
              <a:t>Voltage sensing</a:t>
            </a:r>
            <a:r>
              <a:rPr lang="en-US" dirty="0" smtClean="0"/>
              <a:t>:  </a:t>
            </a:r>
          </a:p>
          <a:p>
            <a:pPr>
              <a:buFont typeface="Wingdings" pitchFamily="2" charset="2"/>
              <a:buChar char="Ø"/>
            </a:pPr>
            <a:endParaRPr lang="en-US" dirty="0" smtClean="0"/>
          </a:p>
        </p:txBody>
      </p:sp>
      <p:pic>
        <p:nvPicPr>
          <p:cNvPr id="5" name="Picture 4"/>
          <p:cNvPicPr/>
          <p:nvPr/>
        </p:nvPicPr>
        <p:blipFill>
          <a:blip r:embed="rId3" cstate="print"/>
          <a:srcRect/>
          <a:stretch>
            <a:fillRect/>
          </a:stretch>
        </p:blipFill>
        <p:spPr bwMode="auto">
          <a:xfrm>
            <a:off x="381000" y="2286000"/>
            <a:ext cx="8077200" cy="4114800"/>
          </a:xfrm>
          <a:prstGeom prst="rect">
            <a:avLst/>
          </a:prstGeom>
          <a:noFill/>
          <a:ln w="9525">
            <a:noFill/>
            <a:miter lim="800000"/>
            <a:headEnd/>
            <a:tailEnd/>
          </a:ln>
        </p:spPr>
      </p:pic>
    </p:spTree>
  </p:cSld>
  <p:clrMapOvr>
    <a:masterClrMapping/>
  </p:clrMapOvr>
  <p:transition>
    <p:spli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C:\Users\Dina\Desktop\New folder\output v sensor.BMP"/>
          <p:cNvPicPr>
            <a:picLocks noGrp="1"/>
          </p:cNvPicPr>
          <p:nvPr>
            <p:ph idx="1"/>
          </p:nvPr>
        </p:nvPicPr>
        <p:blipFill>
          <a:blip r:embed="rId2" cstate="print"/>
          <a:stretch>
            <a:fillRect/>
          </a:stretch>
        </p:blipFill>
        <p:spPr>
          <a:xfrm>
            <a:off x="228600" y="2895600"/>
            <a:ext cx="4343400" cy="3048000"/>
          </a:xfrm>
        </p:spPr>
      </p:pic>
      <p:sp>
        <p:nvSpPr>
          <p:cNvPr id="3" name="Text Placeholder 2"/>
          <p:cNvSpPr>
            <a:spLocks noGrp="1"/>
          </p:cNvSpPr>
          <p:nvPr>
            <p:ph type="body" idx="4294967295"/>
          </p:nvPr>
        </p:nvSpPr>
        <p:spPr>
          <a:xfrm>
            <a:off x="304800" y="1905000"/>
            <a:ext cx="4040188" cy="639763"/>
          </a:xfrm>
        </p:spPr>
        <p:txBody>
          <a:bodyPr>
            <a:noAutofit/>
          </a:bodyPr>
          <a:lstStyle/>
          <a:p>
            <a:r>
              <a:rPr lang="en-US" sz="4000" b="1" dirty="0" smtClean="0"/>
              <a:t>Input  signal </a:t>
            </a:r>
            <a:endParaRPr lang="en-US" sz="4000" b="1" dirty="0"/>
          </a:p>
        </p:txBody>
      </p:sp>
      <p:sp>
        <p:nvSpPr>
          <p:cNvPr id="5" name="Text Placeholder 4"/>
          <p:cNvSpPr>
            <a:spLocks noGrp="1"/>
          </p:cNvSpPr>
          <p:nvPr>
            <p:ph type="body" sz="quarter" idx="4294967295"/>
          </p:nvPr>
        </p:nvSpPr>
        <p:spPr>
          <a:xfrm>
            <a:off x="5102225" y="1905000"/>
            <a:ext cx="4041775" cy="639763"/>
          </a:xfrm>
        </p:spPr>
        <p:txBody>
          <a:bodyPr>
            <a:noAutofit/>
          </a:bodyPr>
          <a:lstStyle/>
          <a:p>
            <a:r>
              <a:rPr lang="en-US" sz="4000" b="1" dirty="0" smtClean="0"/>
              <a:t>Output signal </a:t>
            </a:r>
            <a:endParaRPr lang="en-US" sz="4000" b="1" dirty="0"/>
          </a:p>
        </p:txBody>
      </p:sp>
      <p:pic>
        <p:nvPicPr>
          <p:cNvPr id="8" name="Content Placeholder 7" descr="C:\Users\Dina\Desktop\New folder\output. vsensor.BMP"/>
          <p:cNvPicPr>
            <a:picLocks noGrp="1"/>
          </p:cNvPicPr>
          <p:nvPr>
            <p:ph sz="quarter" idx="4294967295"/>
          </p:nvPr>
        </p:nvPicPr>
        <p:blipFill>
          <a:blip r:embed="rId3" cstate="print"/>
          <a:stretch>
            <a:fillRect/>
          </a:stretch>
        </p:blipFill>
        <p:spPr>
          <a:xfrm>
            <a:off x="4800600" y="2895600"/>
            <a:ext cx="4114800" cy="2971800"/>
          </a:xfrm>
        </p:spPr>
      </p:pic>
    </p:spTree>
  </p:cSld>
  <p:clrMapOvr>
    <a:masterClrMapping/>
  </p:clrMapOvr>
  <p:transition>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Current sensor </a:t>
            </a:r>
            <a:endParaRPr lang="en-US" dirty="0"/>
          </a:p>
        </p:txBody>
      </p:sp>
      <p:sp>
        <p:nvSpPr>
          <p:cNvPr id="3" name="Rectangle 2"/>
          <p:cNvSpPr>
            <a:spLocks noGrp="1"/>
          </p:cNvSpPr>
          <p:nvPr>
            <p:ph idx="1"/>
          </p:nvPr>
        </p:nvSpPr>
        <p:spPr>
          <a:xfrm>
            <a:off x="304800" y="1600200"/>
            <a:ext cx="8382000" cy="4800600"/>
          </a:xfrm>
        </p:spPr>
        <p:txBody>
          <a:bodyPr>
            <a:normAutofit/>
          </a:bodyPr>
          <a:lstStyle/>
          <a:p>
            <a:pPr>
              <a:buFont typeface="Wingdings" pitchFamily="2" charset="2"/>
              <a:buChar char="Ø"/>
            </a:pPr>
            <a:r>
              <a:rPr lang="en-US" b="1" dirty="0" smtClean="0">
                <a:solidFill>
                  <a:schemeClr val="accent1">
                    <a:lumMod val="75000"/>
                  </a:schemeClr>
                </a:solidFill>
              </a:rPr>
              <a:t>The first choice was  hall effect sensor </a:t>
            </a:r>
          </a:p>
          <a:p>
            <a:pPr>
              <a:buNone/>
            </a:pPr>
            <a:r>
              <a:rPr lang="en-US" dirty="0" smtClean="0"/>
              <a:t>                                          </a:t>
            </a:r>
          </a:p>
          <a:p>
            <a:pPr>
              <a:buNone/>
            </a:pPr>
            <a:r>
              <a:rPr lang="en-US" dirty="0" smtClean="0"/>
              <a:t>                                      </a:t>
            </a:r>
          </a:p>
          <a:p>
            <a:pPr>
              <a:buNone/>
            </a:pPr>
            <a:r>
              <a:rPr lang="en-US" dirty="0" smtClean="0"/>
              <a:t> </a:t>
            </a:r>
          </a:p>
          <a:p>
            <a:pPr>
              <a:buNone/>
            </a:pPr>
            <a:r>
              <a:rPr lang="en-US" dirty="0" smtClean="0"/>
              <a:t>   </a:t>
            </a:r>
          </a:p>
          <a:p>
            <a:pPr>
              <a:buNone/>
            </a:pPr>
            <a:endParaRPr lang="en-US" dirty="0" smtClean="0"/>
          </a:p>
          <a:p>
            <a:pPr>
              <a:buFont typeface="Wingdings" pitchFamily="2" charset="2"/>
              <a:buChar char="Ø"/>
            </a:pPr>
            <a:r>
              <a:rPr lang="en-US" dirty="0" smtClean="0"/>
              <a:t> </a:t>
            </a:r>
            <a:r>
              <a:rPr lang="en-US" b="1" dirty="0" smtClean="0">
                <a:solidFill>
                  <a:schemeClr val="accent1">
                    <a:lumMod val="75000"/>
                  </a:schemeClr>
                </a:solidFill>
              </a:rPr>
              <a:t>Hall Effect sensors are designed to measure relatively large currents.                             </a:t>
            </a:r>
          </a:p>
        </p:txBody>
      </p:sp>
      <p:pic>
        <p:nvPicPr>
          <p:cNvPr id="4" name="Picture 3" descr="C:\Users\Dina\Pictures\08883-1.jpg"/>
          <p:cNvPicPr/>
          <p:nvPr/>
        </p:nvPicPr>
        <p:blipFill>
          <a:blip r:embed="rId3" cstate="print"/>
          <a:srcRect/>
          <a:stretch>
            <a:fillRect/>
          </a:stretch>
        </p:blipFill>
        <p:spPr bwMode="auto">
          <a:xfrm>
            <a:off x="685800" y="2590800"/>
            <a:ext cx="2879738" cy="2231779"/>
          </a:xfrm>
          <a:prstGeom prst="rect">
            <a:avLst/>
          </a:prstGeom>
          <a:noFill/>
          <a:ln w="9525">
            <a:noFill/>
            <a:miter lim="800000"/>
            <a:headEnd/>
            <a:tailEnd/>
          </a:ln>
        </p:spPr>
      </p:pic>
      <p:pic>
        <p:nvPicPr>
          <p:cNvPr id="6" name="Picture 5"/>
          <p:cNvPicPr/>
          <p:nvPr/>
        </p:nvPicPr>
        <p:blipFill>
          <a:blip r:embed="rId4" cstate="print"/>
          <a:srcRect/>
          <a:stretch>
            <a:fillRect/>
          </a:stretch>
        </p:blipFill>
        <p:spPr bwMode="auto">
          <a:xfrm>
            <a:off x="3581400" y="2362200"/>
            <a:ext cx="4800600" cy="2743200"/>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sensor (cont`d ) </a:t>
            </a:r>
            <a:endParaRPr lang="en-US" dirty="0"/>
          </a:p>
        </p:txBody>
      </p:sp>
      <p:sp>
        <p:nvSpPr>
          <p:cNvPr id="3" name="Content Placeholder 2"/>
          <p:cNvSpPr>
            <a:spLocks noGrp="1"/>
          </p:cNvSpPr>
          <p:nvPr>
            <p:ph idx="1"/>
          </p:nvPr>
        </p:nvSpPr>
        <p:spPr/>
        <p:txBody>
          <a:bodyPr/>
          <a:lstStyle/>
          <a:p>
            <a:r>
              <a:rPr lang="en-US" sz="2800" b="1" dirty="0" smtClean="0">
                <a:solidFill>
                  <a:schemeClr val="accent1">
                    <a:lumMod val="75000"/>
                  </a:schemeClr>
                </a:solidFill>
              </a:rPr>
              <a:t>The other choice   was to use a thermal series resistor to sense the current going through the load  . </a:t>
            </a:r>
          </a:p>
          <a:p>
            <a:endParaRPr lang="en-US" dirty="0"/>
          </a:p>
        </p:txBody>
      </p:sp>
      <p:pic>
        <p:nvPicPr>
          <p:cNvPr id="5" name="Picture 4" descr="C:\Users\Dina\Desktop\crrnt .png"/>
          <p:cNvPicPr/>
          <p:nvPr/>
        </p:nvPicPr>
        <p:blipFill>
          <a:blip r:embed="rId2" cstate="print"/>
          <a:srcRect/>
          <a:stretch>
            <a:fillRect/>
          </a:stretch>
        </p:blipFill>
        <p:spPr bwMode="auto">
          <a:xfrm>
            <a:off x="685800" y="2971800"/>
            <a:ext cx="7315200" cy="3429000"/>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theme/theme1.xml><?xml version="1.0" encoding="utf-8"?>
<a:theme xmlns:a="http://schemas.openxmlformats.org/drawingml/2006/main" name="TS101881360">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EBAEB92F-B35A-4BD8-A5A6-3467DA456CB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TS101881360</Template>
  <TotalTime>1005</TotalTime>
  <Words>695</Words>
  <Application>Microsoft Office PowerPoint</Application>
  <PresentationFormat>On-screen Show (4:3)</PresentationFormat>
  <Paragraphs>171</Paragraphs>
  <Slides>30</Slides>
  <Notes>7</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TS101881360</vt:lpstr>
      <vt:lpstr>Slide 1</vt:lpstr>
      <vt:lpstr>Slide 2</vt:lpstr>
      <vt:lpstr>Design overview </vt:lpstr>
      <vt:lpstr> </vt:lpstr>
      <vt:lpstr>Power reading circuit   </vt:lpstr>
      <vt:lpstr>reliable sensing </vt:lpstr>
      <vt:lpstr>Slide 7</vt:lpstr>
      <vt:lpstr>Current sensor </vt:lpstr>
      <vt:lpstr>Current sensor (cont`d ) </vt:lpstr>
      <vt:lpstr>Slide 10</vt:lpstr>
      <vt:lpstr>   Power line communication </vt:lpstr>
      <vt:lpstr>Benefits  </vt:lpstr>
      <vt:lpstr>Challenges</vt:lpstr>
      <vt:lpstr>Applications </vt:lpstr>
      <vt:lpstr>Design and verification </vt:lpstr>
      <vt:lpstr>Power line modem </vt:lpstr>
      <vt:lpstr>Power line modem </vt:lpstr>
      <vt:lpstr> Modem and crystal oscillator section </vt:lpstr>
      <vt:lpstr>Slide 19</vt:lpstr>
      <vt:lpstr> Line coupling interface section </vt:lpstr>
      <vt:lpstr>High power section </vt:lpstr>
      <vt:lpstr>Basic transmission and reception </vt:lpstr>
      <vt:lpstr>Slide 23</vt:lpstr>
      <vt:lpstr>Video  </vt:lpstr>
      <vt:lpstr>part three   web interface </vt:lpstr>
      <vt:lpstr>Web server </vt:lpstr>
      <vt:lpstr>Visual basic  </vt:lpstr>
      <vt:lpstr>Database </vt:lpstr>
      <vt:lpstr>Slide 29</vt:lpstr>
      <vt:lpstr>Future work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add title</dc:title>
  <dc:creator>Dina</dc:creator>
  <cp:lastModifiedBy>Dina</cp:lastModifiedBy>
  <cp:revision>106</cp:revision>
  <dcterms:created xsi:type="dcterms:W3CDTF">2011-05-13T14:39:16Z</dcterms:created>
  <dcterms:modified xsi:type="dcterms:W3CDTF">2011-05-24T20:33:59Z</dcterms:modified>
  <cp:category>2010 abstract curves</cp:category>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TC101881360</vt:lpwstr>
  </property>
</Properties>
</file>