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0" r:id="rId1"/>
  </p:sldMasterIdLst>
  <p:sldIdLst>
    <p:sldId id="256" r:id="rId2"/>
    <p:sldId id="259" r:id="rId3"/>
    <p:sldId id="280" r:id="rId4"/>
    <p:sldId id="289" r:id="rId5"/>
    <p:sldId id="290" r:id="rId6"/>
    <p:sldId id="260" r:id="rId7"/>
    <p:sldId id="262" r:id="rId8"/>
    <p:sldId id="291" r:id="rId9"/>
    <p:sldId id="286" r:id="rId10"/>
    <p:sldId id="264" r:id="rId11"/>
    <p:sldId id="265" r:id="rId12"/>
    <p:sldId id="266" r:id="rId13"/>
    <p:sldId id="267" r:id="rId14"/>
    <p:sldId id="273" r:id="rId15"/>
    <p:sldId id="272" r:id="rId16"/>
    <p:sldId id="284" r:id="rId17"/>
    <p:sldId id="279" r:id="rId18"/>
    <p:sldId id="281" r:id="rId19"/>
    <p:sldId id="274" r:id="rId20"/>
    <p:sldId id="275" r:id="rId21"/>
    <p:sldId id="268" r:id="rId22"/>
    <p:sldId id="269" r:id="rId23"/>
    <p:sldId id="287" r:id="rId24"/>
    <p:sldId id="288" r:id="rId25"/>
    <p:sldId id="276" r:id="rId26"/>
    <p:sldId id="271" r:id="rId27"/>
    <p:sldId id="278"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 xmlns:p14="http://schemas.microsoft.com/office/powerpoint/2010/main">
        <p14:section name="Default Section" id="{C1C1492C-2EFF-46EF-893C-123728F04192}">
          <p14:sldIdLst>
            <p14:sldId id="256"/>
            <p14:sldId id="259"/>
            <p14:sldId id="280"/>
            <p14:sldId id="260"/>
            <p14:sldId id="262"/>
            <p14:sldId id="286"/>
            <p14:sldId id="264"/>
            <p14:sldId id="265"/>
            <p14:sldId id="266"/>
            <p14:sldId id="267"/>
            <p14:sldId id="273"/>
            <p14:sldId id="272"/>
            <p14:sldId id="284"/>
            <p14:sldId id="279"/>
            <p14:sldId id="281"/>
            <p14:sldId id="274"/>
            <p14:sldId id="275"/>
            <p14:sldId id="268"/>
            <p14:sldId id="269"/>
            <p14:sldId id="287"/>
            <p14:sldId id="288"/>
            <p14:sldId id="276"/>
            <p14:sldId id="271"/>
            <p14:sldId id="27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170" autoAdjust="0"/>
    <p:restoredTop sz="94660"/>
  </p:normalViewPr>
  <p:slideViewPr>
    <p:cSldViewPr>
      <p:cViewPr varScale="1">
        <p:scale>
          <a:sx n="69" d="100"/>
          <a:sy n="69" d="100"/>
        </p:scale>
        <p:origin x="-528" y="-108"/>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4BBD3A4D-1019-4A3A-BF40-7103781B3112}" type="datetimeFigureOut">
              <a:rPr lang="en-US" smtClean="0"/>
              <a:pPr/>
              <a:t>5/26/2010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C5F79F49-7A33-4D45-B45C-FA21A27C5A56}"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4BBD3A4D-1019-4A3A-BF40-7103781B3112}" type="datetimeFigureOut">
              <a:rPr lang="en-US" smtClean="0"/>
              <a:pPr/>
              <a:t>5/26/2010</a:t>
            </a:fld>
            <a:endParaRPr lang="en-US"/>
          </a:p>
        </p:txBody>
      </p:sp>
      <p:sp>
        <p:nvSpPr>
          <p:cNvPr id="9" name="Slide Number Placeholder 8"/>
          <p:cNvSpPr>
            <a:spLocks noGrp="1"/>
          </p:cNvSpPr>
          <p:nvPr>
            <p:ph type="sldNum" sz="quarter" idx="15"/>
          </p:nvPr>
        </p:nvSpPr>
        <p:spPr/>
        <p:txBody>
          <a:bodyPr rtlCol="0"/>
          <a:lstStyle/>
          <a:p>
            <a:fld id="{C5F79F49-7A33-4D45-B45C-FA21A27C5A56}"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4BBD3A4D-1019-4A3A-BF40-7103781B3112}" type="datetimeFigureOut">
              <a:rPr lang="en-US" smtClean="0"/>
              <a:pPr/>
              <a:t>5/26/2010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C5F79F49-7A33-4D45-B45C-FA21A27C5A5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4BBD3A4D-1019-4A3A-BF40-7103781B3112}" type="datetimeFigureOut">
              <a:rPr lang="en-US" smtClean="0"/>
              <a:pPr/>
              <a:t>5/26/2010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5F79F49-7A33-4D45-B45C-FA21A27C5A56}"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4BBD3A4D-1019-4A3A-BF40-7103781B3112}" type="datetimeFigureOut">
              <a:rPr lang="en-US" smtClean="0"/>
              <a:pPr/>
              <a:t>5/26/2010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5F79F49-7A33-4D45-B45C-FA21A27C5A56}"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4BBD3A4D-1019-4A3A-BF40-7103781B3112}" type="datetimeFigureOut">
              <a:rPr lang="en-US" smtClean="0"/>
              <a:pPr/>
              <a:t>5/26/2010</a:t>
            </a:fld>
            <a:endParaRPr lang="en-US"/>
          </a:p>
        </p:txBody>
      </p:sp>
      <p:sp>
        <p:nvSpPr>
          <p:cNvPr id="7" name="Slide Number Placeholder 6"/>
          <p:cNvSpPr>
            <a:spLocks noGrp="1"/>
          </p:cNvSpPr>
          <p:nvPr>
            <p:ph type="sldNum" sz="quarter" idx="11"/>
          </p:nvPr>
        </p:nvSpPr>
        <p:spPr/>
        <p:txBody>
          <a:bodyPr rtlCol="0"/>
          <a:lstStyle/>
          <a:p>
            <a:fld id="{C5F79F49-7A33-4D45-B45C-FA21A27C5A56}"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BBD3A4D-1019-4A3A-BF40-7103781B3112}" type="datetimeFigureOut">
              <a:rPr lang="en-US" smtClean="0"/>
              <a:pPr/>
              <a:t>5/26/2010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5F79F49-7A33-4D45-B45C-FA21A27C5A5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4BBD3A4D-1019-4A3A-BF40-7103781B3112}" type="datetimeFigureOut">
              <a:rPr lang="en-US" smtClean="0"/>
              <a:pPr/>
              <a:t>5/26/2010</a:t>
            </a:fld>
            <a:endParaRPr lang="en-US"/>
          </a:p>
        </p:txBody>
      </p:sp>
      <p:sp>
        <p:nvSpPr>
          <p:cNvPr id="22" name="Slide Number Placeholder 21"/>
          <p:cNvSpPr>
            <a:spLocks noGrp="1"/>
          </p:cNvSpPr>
          <p:nvPr>
            <p:ph type="sldNum" sz="quarter" idx="15"/>
          </p:nvPr>
        </p:nvSpPr>
        <p:spPr/>
        <p:txBody>
          <a:bodyPr rtlCol="0"/>
          <a:lstStyle/>
          <a:p>
            <a:fld id="{C5F79F49-7A33-4D45-B45C-FA21A27C5A56}"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4BBD3A4D-1019-4A3A-BF40-7103781B3112}" type="datetimeFigureOut">
              <a:rPr lang="en-US" smtClean="0"/>
              <a:pPr/>
              <a:t>5/26/2010</a:t>
            </a:fld>
            <a:endParaRPr lang="en-US"/>
          </a:p>
        </p:txBody>
      </p:sp>
      <p:sp>
        <p:nvSpPr>
          <p:cNvPr id="18" name="Slide Number Placeholder 17"/>
          <p:cNvSpPr>
            <a:spLocks noGrp="1"/>
          </p:cNvSpPr>
          <p:nvPr>
            <p:ph type="sldNum" sz="quarter" idx="11"/>
          </p:nvPr>
        </p:nvSpPr>
        <p:spPr/>
        <p:txBody>
          <a:bodyPr rtlCol="0"/>
          <a:lstStyle/>
          <a:p>
            <a:fld id="{C5F79F49-7A33-4D45-B45C-FA21A27C5A56}"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BBD3A4D-1019-4A3A-BF40-7103781B3112}" type="datetimeFigureOut">
              <a:rPr lang="en-US" smtClean="0"/>
              <a:pPr/>
              <a:t>5/26/2010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79F49-7A33-4D45-B45C-FA21A27C5A5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BBD3A4D-1019-4A3A-BF40-7103781B3112}" type="datetimeFigureOut">
              <a:rPr lang="en-US" smtClean="0"/>
              <a:pPr/>
              <a:t>5/26/2010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5F79F49-7A33-4D45-B45C-FA21A27C5A5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4BBD3A4D-1019-4A3A-BF40-7103781B3112}" type="datetimeFigureOut">
              <a:rPr lang="en-US" smtClean="0"/>
              <a:pPr/>
              <a:t>5/26/2010</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C5F79F49-7A33-4D45-B45C-FA21A27C5A5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Ahmad\Desktop\Presentation\n121125631253365_7758.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761967" y="1352303"/>
            <a:ext cx="3477033" cy="337209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a:extLst>
            <a:ext uri="{909E8E84-426E-40DD-AFC4-6F175D3DCCD1}">
              <a14:hiddenFill xmlns="" xmlns:a14="http://schemas.microsoft.com/office/drawing/2010/main">
                <a:solidFill>
                  <a:srgbClr xmlns:mc="http://schemas.openxmlformats.org/markup-compatibility/2006" val="FFFFFF" mc:Ignorable=""/>
                </a:solidFill>
              </a14:hiddenFill>
            </a:ext>
          </a:extLst>
        </p:spPr>
      </p:pic>
      <p:sp>
        <p:nvSpPr>
          <p:cNvPr id="2" name="Title 1"/>
          <p:cNvSpPr>
            <a:spLocks noGrp="1"/>
          </p:cNvSpPr>
          <p:nvPr>
            <p:ph type="ctrTitle"/>
          </p:nvPr>
        </p:nvSpPr>
        <p:spPr>
          <a:xfrm rot="19143580">
            <a:off x="8527" y="2008204"/>
            <a:ext cx="5648623" cy="1204306"/>
          </a:xfrm>
        </p:spPr>
        <p:txBody>
          <a:bodyPr>
            <a:normAutofit fontScale="90000"/>
          </a:bodyPr>
          <a:lstStyle/>
          <a:p>
            <a:r>
              <a:rPr lang="en-US" sz="7200" dirty="0" smtClean="0"/>
              <a:t>3D Scanner</a:t>
            </a:r>
            <a:endParaRPr lang="en-US" sz="7200" dirty="0"/>
          </a:p>
        </p:txBody>
      </p:sp>
      <p:sp>
        <p:nvSpPr>
          <p:cNvPr id="3" name="Subtitle 2"/>
          <p:cNvSpPr>
            <a:spLocks noGrp="1"/>
          </p:cNvSpPr>
          <p:nvPr>
            <p:ph type="subTitle" idx="1"/>
          </p:nvPr>
        </p:nvSpPr>
        <p:spPr>
          <a:xfrm>
            <a:off x="2438400" y="5029200"/>
            <a:ext cx="6400800" cy="1752600"/>
          </a:xfrm>
        </p:spPr>
        <p:txBody>
          <a:bodyPr>
            <a:normAutofit/>
          </a:bodyPr>
          <a:lstStyle/>
          <a:p>
            <a:r>
              <a:rPr lang="en-US" sz="2800" dirty="0" err="1" smtClean="0"/>
              <a:t>Bashar</a:t>
            </a:r>
            <a:r>
              <a:rPr lang="en-US" sz="2800" dirty="0" smtClean="0"/>
              <a:t> </a:t>
            </a:r>
            <a:r>
              <a:rPr lang="en-US" sz="2800" dirty="0" err="1" smtClean="0"/>
              <a:t>Mu’ala</a:t>
            </a:r>
            <a:endParaRPr lang="en-US" sz="2800" dirty="0" smtClean="0"/>
          </a:p>
          <a:p>
            <a:r>
              <a:rPr lang="en-US" sz="2800" dirty="0" smtClean="0"/>
              <a:t>Ahmad </a:t>
            </a:r>
            <a:r>
              <a:rPr lang="en-US" sz="2800" dirty="0" err="1" smtClean="0"/>
              <a:t>Khader</a:t>
            </a:r>
            <a:endParaRPr lang="en-US" sz="2800" dirty="0"/>
          </a:p>
        </p:txBody>
      </p:sp>
    </p:spTree>
    <p:extLst>
      <p:ext uri="{BB962C8B-B14F-4D97-AF65-F5344CB8AC3E}">
        <p14:creationId xmlns="" xmlns:p14="http://schemas.microsoft.com/office/powerpoint/2010/main" val="37912322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7467600" cy="1143000"/>
          </a:xfrm>
        </p:spPr>
        <p:txBody>
          <a:bodyPr/>
          <a:lstStyle/>
          <a:p>
            <a:pPr algn="ctr"/>
            <a:r>
              <a:rPr lang="en-US" dirty="0" smtClean="0">
                <a:solidFill>
                  <a:schemeClr val="accent1">
                    <a:lumMod val="75000"/>
                  </a:schemeClr>
                </a:solidFill>
              </a:rPr>
              <a:t>3D Scanner</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b="1" u="sng" dirty="0" smtClean="0"/>
              <a:t>3D Scanner</a:t>
            </a:r>
            <a:r>
              <a:rPr lang="en-US" dirty="0" smtClean="0"/>
              <a:t>: </a:t>
            </a:r>
            <a:r>
              <a:rPr lang="en-US" dirty="0"/>
              <a:t>is a device that analyzes a real-world </a:t>
            </a:r>
            <a:endParaRPr lang="en-US" dirty="0" smtClean="0"/>
          </a:p>
          <a:p>
            <a:pPr marL="0" indent="0">
              <a:buNone/>
            </a:pPr>
            <a:r>
              <a:rPr lang="en-US" dirty="0" smtClean="0"/>
              <a:t>object </a:t>
            </a:r>
            <a:r>
              <a:rPr lang="en-US" dirty="0"/>
              <a:t>or environment to collect data on its shape and possibly its </a:t>
            </a:r>
            <a:r>
              <a:rPr lang="en-US" dirty="0" smtClean="0"/>
              <a:t>appearance. The collected data can then be used to construct three dimensional models useful for a wide variety of applications.</a:t>
            </a:r>
            <a:r>
              <a:rPr lang="en-US" b="1" dirty="0"/>
              <a:t> </a:t>
            </a:r>
            <a:endParaRPr lang="en-US" dirty="0"/>
          </a:p>
        </p:txBody>
      </p:sp>
      <p:pic>
        <p:nvPicPr>
          <p:cNvPr id="4" name="Picture 2" descr="C:\Documents and Settings\Windows XP\Desktop\untitled2.bmp"/>
          <p:cNvPicPr>
            <a:picLocks noChangeAspect="1" noChangeArrowheads="1"/>
          </p:cNvPicPr>
          <p:nvPr/>
        </p:nvPicPr>
        <p:blipFill>
          <a:blip r:embed="rId2"/>
          <a:srcRect/>
          <a:stretch>
            <a:fillRect/>
          </a:stretch>
        </p:blipFill>
        <p:spPr bwMode="auto">
          <a:xfrm>
            <a:off x="457200" y="3962400"/>
            <a:ext cx="2895600" cy="2819400"/>
          </a:xfrm>
          <a:prstGeom prst="rect">
            <a:avLst/>
          </a:prstGeom>
          <a:noFill/>
        </p:spPr>
      </p:pic>
      <p:pic>
        <p:nvPicPr>
          <p:cNvPr id="1027" name="Picture 3" descr="C:\Documents and Settings\Windows XP\Desktop\untitled.bmp"/>
          <p:cNvPicPr>
            <a:picLocks noChangeAspect="1" noChangeArrowheads="1"/>
          </p:cNvPicPr>
          <p:nvPr/>
        </p:nvPicPr>
        <p:blipFill>
          <a:blip r:embed="rId3"/>
          <a:srcRect/>
          <a:stretch>
            <a:fillRect/>
          </a:stretch>
        </p:blipFill>
        <p:spPr bwMode="auto">
          <a:xfrm>
            <a:off x="4724400" y="4057650"/>
            <a:ext cx="3352800" cy="2694214"/>
          </a:xfrm>
          <a:prstGeom prst="rect">
            <a:avLst/>
          </a:prstGeom>
          <a:noFill/>
        </p:spPr>
      </p:pic>
      <p:sp>
        <p:nvSpPr>
          <p:cNvPr id="7" name="Right Arrow 6"/>
          <p:cNvSpPr/>
          <p:nvPr/>
        </p:nvSpPr>
        <p:spPr>
          <a:xfrm>
            <a:off x="3657600" y="5105400"/>
            <a:ext cx="990600" cy="457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40423200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chemeClr val="accent1">
                    <a:lumMod val="75000"/>
                  </a:schemeClr>
                </a:solidFill>
              </a:rPr>
              <a:t>Difference between 2D &amp; 3D Scanners</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pPr marL="0" indent="0">
              <a:buNone/>
            </a:pPr>
            <a:endParaRPr lang="en-US" dirty="0" smtClean="0"/>
          </a:p>
          <a:p>
            <a:r>
              <a:rPr lang="en-US" dirty="0" smtClean="0"/>
              <a:t>2D scanner is </a:t>
            </a:r>
            <a:r>
              <a:rPr lang="en-US" dirty="0"/>
              <a:t>a device that optically scans images, printed text, handwriting, or an object, and converts it to a digital </a:t>
            </a:r>
            <a:r>
              <a:rPr lang="en-US" dirty="0" smtClean="0"/>
              <a:t>image.</a:t>
            </a:r>
          </a:p>
          <a:p>
            <a:r>
              <a:rPr lang="en-US" dirty="0" smtClean="0"/>
              <a:t>3D scanner used to analysis 3D objects, also it concerns with the outer shape of the object.</a:t>
            </a:r>
            <a:endParaRPr lang="en-US" dirty="0"/>
          </a:p>
          <a:p>
            <a:endParaRPr lang="en-US" dirty="0"/>
          </a:p>
        </p:txBody>
      </p:sp>
    </p:spTree>
    <p:extLst>
      <p:ext uri="{BB962C8B-B14F-4D97-AF65-F5344CB8AC3E}">
        <p14:creationId xmlns="" xmlns:p14="http://schemas.microsoft.com/office/powerpoint/2010/main" val="3200839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chemeClr val="accent1">
                    <a:lumMod val="75000"/>
                  </a:schemeClr>
                </a:solidFill>
              </a:rPr>
              <a:t/>
            </a:r>
            <a:br>
              <a:rPr lang="en-US" dirty="0" smtClean="0">
                <a:solidFill>
                  <a:schemeClr val="accent1">
                    <a:lumMod val="75000"/>
                  </a:schemeClr>
                </a:solidFill>
              </a:rPr>
            </a:br>
            <a:r>
              <a:rPr lang="en-US" dirty="0" smtClean="0">
                <a:solidFill>
                  <a:schemeClr val="accent1">
                    <a:lumMod val="75000"/>
                  </a:schemeClr>
                </a:solidFill>
              </a:rPr>
              <a:t>Main Idea</a:t>
            </a:r>
            <a:endParaRPr lang="en-US" dirty="0">
              <a:solidFill>
                <a:schemeClr val="accent1">
                  <a:lumMod val="75000"/>
                </a:schemeClr>
              </a:solidFill>
            </a:endParaRPr>
          </a:p>
        </p:txBody>
      </p:sp>
      <p:sp>
        <p:nvSpPr>
          <p:cNvPr id="3" name="Content Placeholder 2"/>
          <p:cNvSpPr>
            <a:spLocks noGrp="1"/>
          </p:cNvSpPr>
          <p:nvPr>
            <p:ph sz="quarter" idx="1"/>
          </p:nvPr>
        </p:nvSpPr>
        <p:spPr>
          <a:xfrm>
            <a:off x="457200" y="1539240"/>
            <a:ext cx="8229600" cy="4709160"/>
          </a:xfrm>
        </p:spPr>
        <p:txBody>
          <a:bodyPr>
            <a:normAutofit/>
          </a:bodyPr>
          <a:lstStyle/>
          <a:p>
            <a:r>
              <a:rPr lang="en-US" dirty="0" smtClean="0"/>
              <a:t>The main idea behind this project is to obtain the outer surface of the object . so the straight forward  way that we considered is to slice the object to thin slices using a laser pointer formed into a line and aimed into the object, this laser line will take the outer shape of the thin part of object at this moment a camera positioned at a known angle captures an image of the object. And send it somehow to the  PC “to be tilled later” , then rotate the object so that laser line covers another part  of the object, repeat these steps until the whole object is scanned .</a:t>
            </a:r>
          </a:p>
          <a:p>
            <a:endParaRPr lang="en-US"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Main Idea cont.</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 At PC side prepare the pictures remove everything except the lighted part of the object , then group all pictures together each in its correct position as its distance from the laser rod The result is a digital image similar to the word object shape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chemeClr val="accent1">
                    <a:lumMod val="75000"/>
                  </a:schemeClr>
                </a:solidFill>
              </a:rPr>
              <a:t>Applications</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pPr marL="514350" indent="-514350">
              <a:buFont typeface="+mj-lt"/>
              <a:buAutoNum type="arabicPeriod"/>
            </a:pPr>
            <a:r>
              <a:rPr lang="en-US" b="1" dirty="0"/>
              <a:t> industrial </a:t>
            </a:r>
            <a:r>
              <a:rPr lang="en-US" b="1" dirty="0" smtClean="0"/>
              <a:t>design “CAD/CAM”.</a:t>
            </a:r>
          </a:p>
          <a:p>
            <a:pPr marL="514350" indent="-514350">
              <a:buFont typeface="+mj-lt"/>
              <a:buAutoNum type="arabicPeriod"/>
            </a:pPr>
            <a:r>
              <a:rPr lang="en-US" b="1" dirty="0"/>
              <a:t> </a:t>
            </a:r>
            <a:r>
              <a:rPr lang="en-US" b="1" dirty="0" smtClean="0"/>
              <a:t>Orthotics </a:t>
            </a:r>
            <a:r>
              <a:rPr lang="en-US" b="1" dirty="0"/>
              <a:t>and </a:t>
            </a:r>
            <a:r>
              <a:rPr lang="en-US" b="1" dirty="0" smtClean="0"/>
              <a:t>Prosthetics</a:t>
            </a:r>
          </a:p>
          <a:p>
            <a:pPr marL="514350" indent="-514350">
              <a:buFont typeface="+mj-lt"/>
              <a:buAutoNum type="arabicPeriod"/>
            </a:pPr>
            <a:r>
              <a:rPr lang="en-US" b="1" dirty="0" smtClean="0"/>
              <a:t>entertainment </a:t>
            </a:r>
            <a:r>
              <a:rPr lang="en-US" b="1" dirty="0"/>
              <a:t>industry in the production of movies and video </a:t>
            </a:r>
            <a:r>
              <a:rPr lang="en-US" b="1" dirty="0" smtClean="0"/>
              <a:t>games</a:t>
            </a:r>
          </a:p>
          <a:p>
            <a:pPr marL="514350" indent="-514350">
              <a:buFont typeface="+mj-lt"/>
              <a:buAutoNum type="arabicPeriod"/>
            </a:pPr>
            <a:r>
              <a:rPr lang="en-US" b="1" dirty="0" smtClean="0"/>
              <a:t>Reverse engineering</a:t>
            </a:r>
          </a:p>
          <a:p>
            <a:pPr marL="514350" indent="-514350">
              <a:buFont typeface="+mj-lt"/>
              <a:buAutoNum type="arabicPeriod"/>
            </a:pPr>
            <a:r>
              <a:rPr lang="en-US" b="1" dirty="0" smtClean="0"/>
              <a:t>inspection and  documentation of cultural </a:t>
            </a:r>
            <a:r>
              <a:rPr lang="en-US" b="1" dirty="0"/>
              <a:t>artifacts.</a:t>
            </a:r>
            <a:endParaRPr lang="en-US" dirty="0"/>
          </a:p>
        </p:txBody>
      </p:sp>
    </p:spTree>
    <p:extLst>
      <p:ext uri="{BB962C8B-B14F-4D97-AF65-F5344CB8AC3E}">
        <p14:creationId xmlns="" xmlns:p14="http://schemas.microsoft.com/office/powerpoint/2010/main" val="325787473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362"/>
            <a:ext cx="7467600" cy="884238"/>
          </a:xfrm>
        </p:spPr>
        <p:txBody>
          <a:bodyPr/>
          <a:lstStyle/>
          <a:p>
            <a:pPr algn="ctr"/>
            <a:r>
              <a:rPr lang="en-US" dirty="0" smtClean="0">
                <a:solidFill>
                  <a:schemeClr val="accent1">
                    <a:lumMod val="75000"/>
                  </a:schemeClr>
                </a:solidFill>
              </a:rPr>
              <a:t>Technical</a:t>
            </a:r>
            <a:endParaRPr lang="en-US" dirty="0">
              <a:solidFill>
                <a:schemeClr val="accent1">
                  <a:lumMod val="75000"/>
                </a:schemeClr>
              </a:solidFill>
            </a:endParaRPr>
          </a:p>
        </p:txBody>
      </p:sp>
      <p:pic>
        <p:nvPicPr>
          <p:cNvPr id="1026" name="Picture 2" descr="H:\MINE\صور\New Folder\New Folder\DSC01176.jpg"/>
          <p:cNvPicPr>
            <a:picLocks noGrp="1" noChangeAspect="1" noChangeArrowheads="1"/>
          </p:cNvPicPr>
          <p:nvPr>
            <p:ph sz="quarter" idx="1"/>
          </p:nvPr>
        </p:nvPicPr>
        <p:blipFill>
          <a:blip r:embed="rId2" cstate="print"/>
          <a:srcRect/>
          <a:stretch>
            <a:fillRect/>
          </a:stretch>
        </p:blipFill>
        <p:spPr bwMode="auto">
          <a:xfrm>
            <a:off x="1066800" y="1112837"/>
            <a:ext cx="7010400" cy="5257801"/>
          </a:xfrm>
          <a:prstGeom prst="rect">
            <a:avLst/>
          </a:prstGeom>
          <a:noFill/>
        </p:spPr>
      </p:pic>
    </p:spTree>
    <p:extLst>
      <p:ext uri="{BB962C8B-B14F-4D97-AF65-F5344CB8AC3E}">
        <p14:creationId xmlns="" xmlns:p14="http://schemas.microsoft.com/office/powerpoint/2010/main" val="37049674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Tools Needed</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pPr lvl="0"/>
            <a:r>
              <a:rPr lang="en-US" dirty="0" smtClean="0"/>
              <a:t>PIC microcontroller.</a:t>
            </a:r>
          </a:p>
          <a:p>
            <a:pPr lvl="0"/>
            <a:r>
              <a:rPr lang="en-US" dirty="0" smtClean="0"/>
              <a:t>Digital camera.</a:t>
            </a:r>
          </a:p>
          <a:p>
            <a:pPr lvl="0"/>
            <a:r>
              <a:rPr lang="en-US" dirty="0" smtClean="0"/>
              <a:t>Laser diode.</a:t>
            </a:r>
          </a:p>
          <a:p>
            <a:pPr lvl="0"/>
            <a:r>
              <a:rPr lang="en-US" dirty="0" smtClean="0"/>
              <a:t>Lenses “to convert laser beam from a point into straight line”. </a:t>
            </a:r>
          </a:p>
          <a:p>
            <a:pPr lvl="0"/>
            <a:r>
              <a:rPr lang="en-US" dirty="0" smtClean="0"/>
              <a:t>Stepper motors.</a:t>
            </a:r>
          </a:p>
          <a:p>
            <a:pPr lvl="0"/>
            <a:endParaRPr lang="en-US" dirty="0" smtClean="0"/>
          </a:p>
          <a:p>
            <a:pPr lvl="0"/>
            <a:endParaRPr lang="en-US" dirty="0" smtClean="0"/>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How does it Works</a:t>
            </a:r>
            <a:endParaRPr lang="en-US" dirty="0">
              <a:solidFill>
                <a:schemeClr val="accent1">
                  <a:lumMod val="75000"/>
                </a:schemeClr>
              </a:solidFill>
            </a:endParaRPr>
          </a:p>
        </p:txBody>
      </p:sp>
      <p:pic>
        <p:nvPicPr>
          <p:cNvPr id="1026" name="Picture 2"/>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tretch>
            <a:fillRect/>
          </a:stretch>
        </p:blipFill>
        <p:spPr bwMode="auto">
          <a:xfrm>
            <a:off x="1600200" y="1546352"/>
            <a:ext cx="5867400" cy="500684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147262567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Capturing Images</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First of all we take two images of the object each step first one while the laser is on, the other one while the laser off. </a:t>
            </a:r>
            <a:r>
              <a:rPr lang="en-US" dirty="0"/>
              <a:t>A</a:t>
            </a:r>
            <a:r>
              <a:rPr lang="en-US" dirty="0" smtClean="0"/>
              <a:t>fter that we rotate the object, we repeat these steps for all object(360°).</a:t>
            </a:r>
            <a:endParaRPr lang="en-US" dirty="0"/>
          </a:p>
        </p:txBody>
      </p:sp>
      <p:pic>
        <p:nvPicPr>
          <p:cNvPr id="2050" name="Picture 2" descr="H:\MINE\charecters\shutterstock_34808260 [Desktop Resolution].jpg"/>
          <p:cNvPicPr>
            <a:picLocks noChangeAspect="1" noChangeArrowheads="1"/>
          </p:cNvPicPr>
          <p:nvPr/>
        </p:nvPicPr>
        <p:blipFill>
          <a:blip r:embed="rId2" cstate="print"/>
          <a:srcRect/>
          <a:stretch>
            <a:fillRect/>
          </a:stretch>
        </p:blipFill>
        <p:spPr bwMode="auto">
          <a:xfrm>
            <a:off x="2590800" y="3124201"/>
            <a:ext cx="3429000" cy="3429000"/>
          </a:xfrm>
          <a:prstGeom prst="rect">
            <a:avLst/>
          </a:prstGeom>
          <a:noFill/>
        </p:spPr>
      </p:pic>
    </p:spTree>
    <p:extLst>
      <p:ext uri="{BB962C8B-B14F-4D97-AF65-F5344CB8AC3E}">
        <p14:creationId xmlns="" xmlns:p14="http://schemas.microsoft.com/office/powerpoint/2010/main" val="242957613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Subtraction</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We subtract the </a:t>
            </a:r>
            <a:r>
              <a:rPr lang="en-US" dirty="0" err="1" smtClean="0"/>
              <a:t>lasered</a:t>
            </a:r>
            <a:r>
              <a:rPr lang="en-US" dirty="0" smtClean="0"/>
              <a:t> image with the one that we took without laser both of them has been taken from the same view of object. The result image will look like</a:t>
            </a:r>
          </a:p>
          <a:p>
            <a:pPr marL="0" indent="0">
              <a:buNone/>
            </a:pPr>
            <a:endParaRPr lang="en-US" dirty="0"/>
          </a:p>
        </p:txBody>
      </p:sp>
      <p:pic>
        <p:nvPicPr>
          <p:cNvPr id="9219" name="Picture 3" descr="C:\Users\Ahmad\Desktop\iplab_src\imgs\5-4.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124200" y="4605251"/>
            <a:ext cx="2734733" cy="2237509"/>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pic>
        <p:nvPicPr>
          <p:cNvPr id="9220" name="Picture 4" descr="C:\Users\Ahmad\Desktop\iplab_src\imgs\4.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04800" y="3200400"/>
            <a:ext cx="2624666" cy="2147455"/>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pic>
        <p:nvPicPr>
          <p:cNvPr id="9221" name="Picture 5" descr="C:\Users\Ahmad\Desktop\iplab_src\imgs\5.jp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6096000" y="3200400"/>
            <a:ext cx="2438400" cy="1995055"/>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spTree>
    <p:extLst>
      <p:ext uri="{BB962C8B-B14F-4D97-AF65-F5344CB8AC3E}">
        <p14:creationId xmlns="" xmlns:p14="http://schemas.microsoft.com/office/powerpoint/2010/main" val="370496742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Threshold</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After subtraction we make thresholding  for the image this step is essential for the next step.</a:t>
            </a:r>
            <a:endParaRPr lang="en-US" dirty="0"/>
          </a:p>
        </p:txBody>
      </p:sp>
      <p:pic>
        <p:nvPicPr>
          <p:cNvPr id="10242" name="Picture 2" descr="C:\Users\Ahmad\Desktop\Presentation\5-4binary.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600200" y="2860962"/>
            <a:ext cx="5638800" cy="3616037"/>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spTree>
    <p:extLst>
      <p:ext uri="{BB962C8B-B14F-4D97-AF65-F5344CB8AC3E}">
        <p14:creationId xmlns="" xmlns:p14="http://schemas.microsoft.com/office/powerpoint/2010/main" val="1060368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Skeletonization</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We shrink the laser line in the image to get the core “the middle region” of the line.</a:t>
            </a:r>
            <a:endParaRPr lang="en-US" dirty="0"/>
          </a:p>
        </p:txBody>
      </p:sp>
      <p:pic>
        <p:nvPicPr>
          <p:cNvPr id="11266" name="Picture 2" descr="C:\Users\Ahmad\Desktop\Presentation\5-4binaryskiliton.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24000" y="2937162"/>
            <a:ext cx="6019800" cy="3616037"/>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spTree>
    <p:extLst>
      <p:ext uri="{BB962C8B-B14F-4D97-AF65-F5344CB8AC3E}">
        <p14:creationId xmlns="" xmlns:p14="http://schemas.microsoft.com/office/powerpoint/2010/main" val="391196092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Get Points</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We read the points from the Skeletonized image “by scanning pixels”, and calculate it’s coordinates.</a:t>
            </a:r>
          </a:p>
          <a:p>
            <a:endParaRPr lang="en-US" dirty="0"/>
          </a:p>
        </p:txBody>
      </p:sp>
      <p:pic>
        <p:nvPicPr>
          <p:cNvPr id="13317" name="Picture 5" descr="C:\Users\Ahmad\Desktop\New folder (3)\55s.bmp"/>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52400" y="3048000"/>
            <a:ext cx="3657601" cy="3302001"/>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pic>
        <p:nvPicPr>
          <p:cNvPr id="3074" name="Picture 2" descr="C:\Documents and Settings\Windows XP\Desktop\0s.bmp"/>
          <p:cNvPicPr>
            <a:picLocks noChangeAspect="1" noChangeArrowheads="1"/>
          </p:cNvPicPr>
          <p:nvPr/>
        </p:nvPicPr>
        <p:blipFill>
          <a:blip r:embed="rId3"/>
          <a:srcRect/>
          <a:stretch>
            <a:fillRect/>
          </a:stretch>
        </p:blipFill>
        <p:spPr bwMode="auto">
          <a:xfrm>
            <a:off x="5166481" y="3048000"/>
            <a:ext cx="3685419" cy="3352800"/>
          </a:xfrm>
          <a:prstGeom prst="rect">
            <a:avLst/>
          </a:prstGeom>
          <a:noFill/>
        </p:spPr>
      </p:pic>
      <p:sp>
        <p:nvSpPr>
          <p:cNvPr id="6" name="Right Arrow 5"/>
          <p:cNvSpPr/>
          <p:nvPr/>
        </p:nvSpPr>
        <p:spPr>
          <a:xfrm>
            <a:off x="3886200" y="4495800"/>
            <a:ext cx="12192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40385501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Equations &amp; Calculations</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a:t> </a:t>
            </a:r>
            <a:r>
              <a:rPr lang="en-US" dirty="0" smtClean="0"/>
              <a:t> After we get the points of each image we make a large complex calculations to find the coordinate of each point in 3-dimentional view.</a:t>
            </a:r>
            <a:endParaRPr lang="en-US" dirty="0"/>
          </a:p>
        </p:txBody>
      </p:sp>
      <p:pic>
        <p:nvPicPr>
          <p:cNvPr id="307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743200" y="3352800"/>
            <a:ext cx="3657600" cy="27432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2289271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Surface Reconstruction</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Is the process that reconstruct s a surface from its sample points.</a:t>
            </a:r>
          </a:p>
          <a:p>
            <a:r>
              <a:rPr lang="en-US" dirty="0" smtClean="0"/>
              <a:t>The input can be co-ordinates of the point cloud  in 3D and output is a piecewise linear approximation of the surface</a:t>
            </a:r>
          </a:p>
          <a:p>
            <a:pPr>
              <a:buNone/>
            </a:pPr>
            <a:endParaRPr lang="en-US" dirty="0"/>
          </a:p>
        </p:txBody>
      </p:sp>
      <p:pic>
        <p:nvPicPr>
          <p:cNvPr id="4098" name="Picture 2" descr="C:\Documents and Settings\Windows XP\Desktop\untitled.bmp"/>
          <p:cNvPicPr>
            <a:picLocks noChangeAspect="1" noChangeArrowheads="1"/>
          </p:cNvPicPr>
          <p:nvPr/>
        </p:nvPicPr>
        <p:blipFill>
          <a:blip r:embed="rId2"/>
          <a:srcRect/>
          <a:stretch>
            <a:fillRect/>
          </a:stretch>
        </p:blipFill>
        <p:spPr bwMode="auto">
          <a:xfrm>
            <a:off x="152400" y="3542587"/>
            <a:ext cx="3810000" cy="3239213"/>
          </a:xfrm>
          <a:prstGeom prst="rect">
            <a:avLst/>
          </a:prstGeom>
          <a:noFill/>
        </p:spPr>
      </p:pic>
      <p:sp>
        <p:nvSpPr>
          <p:cNvPr id="6" name="Right Arrow 5"/>
          <p:cNvSpPr/>
          <p:nvPr/>
        </p:nvSpPr>
        <p:spPr>
          <a:xfrm>
            <a:off x="4038600" y="4648200"/>
            <a:ext cx="838200" cy="685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9" name="Picture 3" descr="C:\Documents and Settings\Windows XP\Desktop\cup.bmp"/>
          <p:cNvPicPr>
            <a:picLocks noChangeAspect="1" noChangeArrowheads="1"/>
          </p:cNvPicPr>
          <p:nvPr/>
        </p:nvPicPr>
        <p:blipFill>
          <a:blip r:embed="rId3"/>
          <a:srcRect/>
          <a:stretch>
            <a:fillRect/>
          </a:stretch>
        </p:blipFill>
        <p:spPr bwMode="auto">
          <a:xfrm>
            <a:off x="4901182" y="3429000"/>
            <a:ext cx="4090418" cy="3352800"/>
          </a:xfrm>
          <a:prstGeom prst="rect">
            <a:avLst/>
          </a:prstGeom>
          <a:noFill/>
        </p:spPr>
      </p:pic>
    </p:spTree>
    <p:extLst>
      <p:ext uri="{BB962C8B-B14F-4D97-AF65-F5344CB8AC3E}">
        <p14:creationId xmlns="" xmlns:p14="http://schemas.microsoft.com/office/powerpoint/2010/main" val="12436481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101556" y="1295400"/>
            <a:ext cx="3042444" cy="3042444"/>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pPr algn="ctr"/>
            <a:r>
              <a:rPr lang="en-US" dirty="0" smtClean="0">
                <a:solidFill>
                  <a:schemeClr val="accent1">
                    <a:lumMod val="75000"/>
                  </a:schemeClr>
                </a:solidFill>
              </a:rPr>
              <a:t>Output</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The user have the choice to pick either</a:t>
            </a:r>
          </a:p>
          <a:p>
            <a:pPr lvl="1"/>
            <a:r>
              <a:rPr lang="en-US" b="1" dirty="0" smtClean="0"/>
              <a:t>VRML</a:t>
            </a:r>
            <a:r>
              <a:rPr lang="en-US" dirty="0" smtClean="0"/>
              <a:t> (</a:t>
            </a:r>
            <a:r>
              <a:rPr lang="en-US" b="1" dirty="0" smtClean="0"/>
              <a:t>Virtual Reality Modeling </a:t>
            </a:r>
          </a:p>
          <a:p>
            <a:pPr lvl="1">
              <a:buNone/>
            </a:pPr>
            <a:r>
              <a:rPr lang="en-US" b="1" dirty="0" smtClean="0"/>
              <a:t>Language)</a:t>
            </a:r>
            <a:r>
              <a:rPr lang="en-US" dirty="0" smtClean="0"/>
              <a:t>.Can be imported using 3dmax</a:t>
            </a:r>
          </a:p>
          <a:p>
            <a:pPr lvl="1">
              <a:buNone/>
            </a:pPr>
            <a:r>
              <a:rPr lang="en-US" dirty="0" smtClean="0"/>
              <a:t>,AutoCAD and many other graphics soft </a:t>
            </a:r>
          </a:p>
          <a:p>
            <a:pPr lvl="1">
              <a:buNone/>
            </a:pPr>
            <a:r>
              <a:rPr lang="en-US" dirty="0" smtClean="0"/>
              <a:t>wares. </a:t>
            </a:r>
          </a:p>
          <a:p>
            <a:pPr lvl="1">
              <a:buNone/>
            </a:pPr>
            <a:endParaRPr lang="en-US" dirty="0" smtClean="0"/>
          </a:p>
          <a:p>
            <a:pPr lvl="1"/>
            <a:r>
              <a:rPr lang="en-US" dirty="0" smtClean="0"/>
              <a:t>Point cloud format: used by AutoCAD and point cloud viewer .</a:t>
            </a:r>
            <a:endParaRPr lang="en-US" dirty="0"/>
          </a:p>
        </p:txBody>
      </p:sp>
    </p:spTree>
    <p:extLst>
      <p:ext uri="{BB962C8B-B14F-4D97-AF65-F5344CB8AC3E}">
        <p14:creationId xmlns="" xmlns:p14="http://schemas.microsoft.com/office/powerpoint/2010/main" val="188456268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Point Cloud</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3D scanners usually creates </a:t>
            </a:r>
            <a:r>
              <a:rPr lang="en-US" dirty="0"/>
              <a:t>a point cloud of geometric samples on the surface of the subject. These points can then be used to </a:t>
            </a:r>
            <a:r>
              <a:rPr lang="en-US" dirty="0" smtClean="0"/>
              <a:t>show </a:t>
            </a:r>
            <a:r>
              <a:rPr lang="en-US" dirty="0"/>
              <a:t>the shape of the subject </a:t>
            </a:r>
            <a:r>
              <a:rPr lang="en-US" dirty="0" smtClean="0"/>
              <a:t>(in a </a:t>
            </a:r>
            <a:r>
              <a:rPr lang="en-US" dirty="0"/>
              <a:t>process </a:t>
            </a:r>
            <a:r>
              <a:rPr lang="en-US" dirty="0" smtClean="0"/>
              <a:t>called surface </a:t>
            </a:r>
            <a:r>
              <a:rPr lang="en-US" dirty="0"/>
              <a:t>reconstruction). </a:t>
            </a:r>
          </a:p>
        </p:txBody>
      </p:sp>
      <p:pic>
        <p:nvPicPr>
          <p:cNvPr id="2050" name="Picture 2" descr="C:\Documents and Settings\Windows XP\Desktop\untitled.bmp"/>
          <p:cNvPicPr>
            <a:picLocks noChangeAspect="1" noChangeArrowheads="1"/>
          </p:cNvPicPr>
          <p:nvPr/>
        </p:nvPicPr>
        <p:blipFill>
          <a:blip r:embed="rId2"/>
          <a:srcRect/>
          <a:stretch>
            <a:fillRect/>
          </a:stretch>
        </p:blipFill>
        <p:spPr bwMode="auto">
          <a:xfrm>
            <a:off x="2362200" y="3536497"/>
            <a:ext cx="4038600" cy="3245303"/>
          </a:xfrm>
          <a:prstGeom prst="rect">
            <a:avLst/>
          </a:prstGeom>
          <a:noFill/>
        </p:spPr>
      </p:pic>
    </p:spTree>
    <p:extLst>
      <p:ext uri="{BB962C8B-B14F-4D97-AF65-F5344CB8AC3E}">
        <p14:creationId xmlns="" xmlns:p14="http://schemas.microsoft.com/office/powerpoint/2010/main" val="34750342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4536621" y="685800"/>
            <a:ext cx="4629150" cy="6172200"/>
          </a:xfrm>
          <a:prstGeom prst="rect">
            <a:avLst/>
          </a:prstGeom>
        </p:spPr>
      </p:pic>
      <p:sp>
        <p:nvSpPr>
          <p:cNvPr id="2" name="Title 1"/>
          <p:cNvSpPr>
            <a:spLocks noGrp="1"/>
          </p:cNvSpPr>
          <p:nvPr>
            <p:ph type="title"/>
          </p:nvPr>
        </p:nvSpPr>
        <p:spPr/>
        <p:txBody>
          <a:bodyPr/>
          <a:lstStyle/>
          <a:p>
            <a:pPr algn="ctr"/>
            <a:r>
              <a:rPr lang="en-US" dirty="0" smtClean="0">
                <a:solidFill>
                  <a:schemeClr val="accent1">
                    <a:lumMod val="75000"/>
                  </a:schemeClr>
                </a:solidFill>
              </a:rPr>
              <a:t>Problems</a:t>
            </a:r>
            <a:endParaRPr lang="en-US" dirty="0">
              <a:solidFill>
                <a:schemeClr val="accent1">
                  <a:lumMod val="75000"/>
                </a:schemeClr>
              </a:solidFill>
            </a:endParaRPr>
          </a:p>
        </p:txBody>
      </p:sp>
      <p:sp>
        <p:nvSpPr>
          <p:cNvPr id="4" name="Content Placeholder 3"/>
          <p:cNvSpPr>
            <a:spLocks noGrp="1"/>
          </p:cNvSpPr>
          <p:nvPr>
            <p:ph sz="quarter" idx="1"/>
          </p:nvPr>
        </p:nvSpPr>
        <p:spPr>
          <a:xfrm>
            <a:off x="457200" y="1981200"/>
            <a:ext cx="8229600" cy="4389120"/>
          </a:xfrm>
        </p:spPr>
        <p:txBody>
          <a:bodyPr/>
          <a:lstStyle/>
          <a:p>
            <a:r>
              <a:rPr lang="en-US" dirty="0" smtClean="0"/>
              <a:t>As all of you know there is no</a:t>
            </a:r>
          </a:p>
          <a:p>
            <a:pPr marL="0" indent="0">
              <a:buNone/>
            </a:pPr>
            <a:r>
              <a:rPr lang="en-US" dirty="0" smtClean="0"/>
              <a:t> project without a problems. </a:t>
            </a:r>
            <a:endParaRPr lang="en-US" dirty="0"/>
          </a:p>
        </p:txBody>
      </p:sp>
    </p:spTree>
    <p:extLst>
      <p:ext uri="{BB962C8B-B14F-4D97-AF65-F5344CB8AC3E}">
        <p14:creationId xmlns="" xmlns:p14="http://schemas.microsoft.com/office/powerpoint/2010/main" val="329806957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Presntation\charecters\3D Character (87) [Desktop Resolution].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651375" y="2822575"/>
            <a:ext cx="3502025" cy="3502025"/>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sp>
        <p:nvSpPr>
          <p:cNvPr id="2" name="Title 1"/>
          <p:cNvSpPr>
            <a:spLocks noGrp="1"/>
          </p:cNvSpPr>
          <p:nvPr>
            <p:ph type="title"/>
          </p:nvPr>
        </p:nvSpPr>
        <p:spPr/>
        <p:txBody>
          <a:bodyPr/>
          <a:lstStyle/>
          <a:p>
            <a:pPr algn="ctr"/>
            <a:r>
              <a:rPr lang="en-US" dirty="0" smtClean="0">
                <a:solidFill>
                  <a:schemeClr val="accent1">
                    <a:lumMod val="75000"/>
                  </a:schemeClr>
                </a:solidFill>
              </a:rPr>
              <a:t>1.Speed</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The first and the most difficult problem is the speed of the scanning process, first it took about 18 minutes to make full scan. We managed to reduce the time by modifying the equations and </a:t>
            </a:r>
          </a:p>
          <a:p>
            <a:pPr marL="0" indent="0">
              <a:buNone/>
            </a:pPr>
            <a:r>
              <a:rPr lang="en-US" dirty="0"/>
              <a:t> </a:t>
            </a:r>
            <a:r>
              <a:rPr lang="en-US" dirty="0" smtClean="0"/>
              <a:t>  quality choice.</a:t>
            </a:r>
          </a:p>
          <a:p>
            <a:endParaRPr lang="en-US" dirty="0"/>
          </a:p>
        </p:txBody>
      </p:sp>
    </p:spTree>
    <p:extLst>
      <p:ext uri="{BB962C8B-B14F-4D97-AF65-F5344CB8AC3E}">
        <p14:creationId xmlns="" xmlns:p14="http://schemas.microsoft.com/office/powerpoint/2010/main" val="36537350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2.Noise</a:t>
            </a:r>
            <a:endParaRPr lang="en-US" dirty="0">
              <a:solidFill>
                <a:schemeClr val="accent1">
                  <a:lumMod val="75000"/>
                </a:schemeClr>
              </a:solidFill>
            </a:endParaRPr>
          </a:p>
        </p:txBody>
      </p:sp>
      <p:sp>
        <p:nvSpPr>
          <p:cNvPr id="3" name="Content Placeholder 2"/>
          <p:cNvSpPr>
            <a:spLocks noGrp="1"/>
          </p:cNvSpPr>
          <p:nvPr>
            <p:ph sz="quarter" idx="1"/>
          </p:nvPr>
        </p:nvSpPr>
        <p:spPr/>
        <p:txBody>
          <a:bodyPr>
            <a:normAutofit/>
          </a:bodyPr>
          <a:lstStyle/>
          <a:p>
            <a:r>
              <a:rPr lang="en-US" dirty="0" smtClean="0"/>
              <a:t>There are a lot of noise in the captured image due to the changing in intensity of the light, we limit this problem by modifying the subtraction process.</a:t>
            </a:r>
          </a:p>
          <a:p>
            <a:endParaRPr lang="en-US" dirty="0"/>
          </a:p>
          <a:p>
            <a:endParaRPr lang="en-US" dirty="0" smtClean="0"/>
          </a:p>
          <a:p>
            <a:endParaRPr lang="en-US" dirty="0"/>
          </a:p>
          <a:p>
            <a:endParaRPr lang="en-US" dirty="0" smtClean="0"/>
          </a:p>
          <a:p>
            <a:endParaRPr lang="en-US" dirty="0"/>
          </a:p>
          <a:p>
            <a:endParaRPr lang="en-US" dirty="0" smtClean="0"/>
          </a:p>
          <a:p>
            <a:pPr marL="0" indent="0">
              <a:buNone/>
            </a:pPr>
            <a:r>
              <a:rPr lang="en-US" dirty="0" smtClean="0"/>
              <a:t>           Before                                                 After</a:t>
            </a:r>
          </a:p>
          <a:p>
            <a:pPr marL="0" indent="0">
              <a:buNone/>
            </a:pPr>
            <a:endParaRPr lang="en-US" dirty="0"/>
          </a:p>
        </p:txBody>
      </p:sp>
      <p:pic>
        <p:nvPicPr>
          <p:cNvPr id="4098" name="Picture 2" descr="C:\Users\Ahmad\Desktop\199s.pn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381000" y="3275013"/>
            <a:ext cx="3240087" cy="2287587"/>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pic>
        <p:nvPicPr>
          <p:cNvPr id="4099" name="Picture 3" descr="C:\Users\Ahmad\Desktop\199s.bmp"/>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105400" y="3276600"/>
            <a:ext cx="3238500" cy="2286000"/>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sp>
        <p:nvSpPr>
          <p:cNvPr id="4" name="Right Arrow 3"/>
          <p:cNvSpPr/>
          <p:nvPr/>
        </p:nvSpPr>
        <p:spPr>
          <a:xfrm>
            <a:off x="3886200" y="4343400"/>
            <a:ext cx="914400" cy="609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32289271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3.Cost</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Most of the industrial 3D scanner is </a:t>
            </a:r>
            <a:r>
              <a:rPr lang="en-US" dirty="0" err="1" smtClean="0"/>
              <a:t>tooooo</a:t>
            </a:r>
            <a:r>
              <a:rPr lang="en-US" dirty="0" smtClean="0"/>
              <a:t> expensive</a:t>
            </a:r>
          </a:p>
          <a:p>
            <a:pPr marL="0" indent="0">
              <a:buNone/>
            </a:pPr>
            <a:r>
              <a:rPr lang="en-US" dirty="0" smtClean="0"/>
              <a:t>Either on the hardware or software level. We try to make it as cheap as possible by making our 3D scanner from very simple tools.</a:t>
            </a:r>
          </a:p>
        </p:txBody>
      </p:sp>
      <p:pic>
        <p:nvPicPr>
          <p:cNvPr id="5122" name="Picture 2" descr="G:\Presntation\charecters\3D Character (101) [Desktop Resolution].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419600" y="3429000"/>
            <a:ext cx="3121025" cy="3121025"/>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spTree>
    <p:extLst>
      <p:ext uri="{BB962C8B-B14F-4D97-AF65-F5344CB8AC3E}">
        <p14:creationId xmlns="" xmlns:p14="http://schemas.microsoft.com/office/powerpoint/2010/main" val="40385501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solidFill>
                  <a:schemeClr val="accent1">
                    <a:lumMod val="75000"/>
                  </a:schemeClr>
                </a:solidFill>
              </a:rPr>
              <a:t>What about scanning human face?</a:t>
            </a:r>
            <a:endParaRPr lang="en-US" dirty="0">
              <a:solidFill>
                <a:schemeClr val="accent1">
                  <a:lumMod val="75000"/>
                </a:schemeClr>
              </a:solidFill>
            </a:endParaRPr>
          </a:p>
        </p:txBody>
      </p:sp>
      <p:pic>
        <p:nvPicPr>
          <p:cNvPr id="2050" name="Picture 2"/>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tretch>
            <a:fillRect/>
          </a:stretch>
        </p:blipFill>
        <p:spPr bwMode="auto">
          <a:xfrm>
            <a:off x="2085992" y="1600200"/>
            <a:ext cx="5153008" cy="4822081"/>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extLst>
      <p:ext uri="{BB962C8B-B14F-4D97-AF65-F5344CB8AC3E}">
        <p14:creationId xmlns="" xmlns:p14="http://schemas.microsoft.com/office/powerpoint/2010/main" val="362534212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Solution…</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Face Scanner: It </a:t>
            </a:r>
            <a:r>
              <a:rPr lang="en-US" dirty="0"/>
              <a:t>may be impractical to rotate the person being scanned. In this case, you should probably consider rotating the laser and the camera in a circle around the persons head rather than spinning the person. </a:t>
            </a:r>
          </a:p>
        </p:txBody>
      </p:sp>
    </p:spTree>
    <p:extLst>
      <p:ext uri="{BB962C8B-B14F-4D97-AF65-F5344CB8AC3E}">
        <p14:creationId xmlns="" xmlns:p14="http://schemas.microsoft.com/office/powerpoint/2010/main" val="164996541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Cont.…</a:t>
            </a:r>
            <a:endParaRPr lang="en-US" dirty="0">
              <a:solidFill>
                <a:schemeClr val="accent1">
                  <a:lumMod val="75000"/>
                </a:schemeClr>
              </a:solidFill>
            </a:endParaRPr>
          </a:p>
        </p:txBody>
      </p:sp>
      <p:sp>
        <p:nvSpPr>
          <p:cNvPr id="3" name="Content Placeholder 2"/>
          <p:cNvSpPr>
            <a:spLocks noGrp="1"/>
          </p:cNvSpPr>
          <p:nvPr>
            <p:ph sz="quarter" idx="1"/>
          </p:nvPr>
        </p:nvSpPr>
        <p:spPr/>
        <p:txBody>
          <a:bodyPr/>
          <a:lstStyle/>
          <a:p>
            <a:r>
              <a:rPr lang="en-US" dirty="0" smtClean="0"/>
              <a:t>It has been made especially for scanning the face of the human being but at the same time it can scan any object, the output will be a 3d object, can be useful in a lot of industrial fields.</a:t>
            </a:r>
          </a:p>
        </p:txBody>
      </p:sp>
      <p:pic>
        <p:nvPicPr>
          <p:cNvPr id="1027" name="Picture 3" descr="C:\Users\Ahmad\Desktop\Presentation\scanning_services.jpg"/>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590800" y="4038600"/>
            <a:ext cx="4537982" cy="2209800"/>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spTree>
    <p:extLst>
      <p:ext uri="{BB962C8B-B14F-4D97-AF65-F5344CB8AC3E}">
        <p14:creationId xmlns="" xmlns:p14="http://schemas.microsoft.com/office/powerpoint/2010/main" val="46857689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solidFill>
                  <a:schemeClr val="accent1">
                    <a:lumMod val="75000"/>
                  </a:schemeClr>
                </a:solidFill>
              </a:rPr>
              <a:t>Face Scanner</a:t>
            </a:r>
            <a:endParaRPr lang="en-US" dirty="0">
              <a:solidFill>
                <a:schemeClr val="accent1">
                  <a:lumMod val="75000"/>
                </a:schemeClr>
              </a:solidFill>
            </a:endParaRPr>
          </a:p>
        </p:txBody>
      </p:sp>
      <p:pic>
        <p:nvPicPr>
          <p:cNvPr id="16386" name="Picture 2" descr="C:\Users\Ahmad\Desktop\Presentation\i3D12_Fig5-12.jpg"/>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bwMode="auto">
          <a:xfrm>
            <a:off x="1905000" y="1981200"/>
            <a:ext cx="4371975" cy="4371975"/>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spTree>
    <p:extLst>
      <p:ext uri="{BB962C8B-B14F-4D97-AF65-F5344CB8AC3E}">
        <p14:creationId xmlns="" xmlns:p14="http://schemas.microsoft.com/office/powerpoint/2010/main" val="36537350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Ahmad\Desktop\Presentation\thank-you.jpg"/>
          <p:cNvPicPr>
            <a:picLocks noGrp="1" noChangeAspect="1" noChangeArrowheads="1"/>
          </p:cNvPicPr>
          <p:nvPr>
            <p:ph sz="quarter" idx="1"/>
          </p:nvPr>
        </p:nvPicPr>
        <p:blipFill>
          <a:blip r:embed="rId2">
            <a:extLst>
              <a:ext uri="{28A0092B-C50C-407E-A947-70E740481C1C}">
                <a14:useLocalDpi xmlns=""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 xmlns:a14="http://schemas.microsoft.com/office/drawing/2010/main">
                <a:solidFill>
                  <a:srgbClr xmlns:mc="http://schemas.openxmlformats.org/markup-compatibility/2006" val="FFFFFF" mc:Ignorable=""/>
                </a:solidFill>
              </a14:hiddenFill>
            </a:ext>
          </a:extLst>
        </p:spPr>
      </p:pic>
    </p:spTree>
    <p:extLst>
      <p:ext uri="{BB962C8B-B14F-4D97-AF65-F5344CB8AC3E}">
        <p14:creationId xmlns="" xmlns:p14="http://schemas.microsoft.com/office/powerpoint/2010/main" val="232843757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805</TotalTime>
  <Words>829</Words>
  <Application>Microsoft Office PowerPoint</Application>
  <PresentationFormat>On-screen Show (4:3)</PresentationFormat>
  <Paragraphs>78</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Oriel</vt:lpstr>
      <vt:lpstr>3D Scanner</vt:lpstr>
      <vt:lpstr>3D Scanner</vt:lpstr>
      <vt:lpstr>Difference between 2D &amp; 3D Scanners</vt:lpstr>
      <vt:lpstr> Main Idea</vt:lpstr>
      <vt:lpstr>Main Idea cont.</vt:lpstr>
      <vt:lpstr>Applications</vt:lpstr>
      <vt:lpstr>Technical</vt:lpstr>
      <vt:lpstr>Tools Needed</vt:lpstr>
      <vt:lpstr>How does it Works</vt:lpstr>
      <vt:lpstr>Capturing Images</vt:lpstr>
      <vt:lpstr>Subtraction</vt:lpstr>
      <vt:lpstr>Threshold</vt:lpstr>
      <vt:lpstr>Skeletonization</vt:lpstr>
      <vt:lpstr>Get Points</vt:lpstr>
      <vt:lpstr>Equations &amp; Calculations</vt:lpstr>
      <vt:lpstr>Surface Reconstruction</vt:lpstr>
      <vt:lpstr>Output</vt:lpstr>
      <vt:lpstr>Point Cloud</vt:lpstr>
      <vt:lpstr>Problems</vt:lpstr>
      <vt:lpstr>1.Speed</vt:lpstr>
      <vt:lpstr>2.Noise</vt:lpstr>
      <vt:lpstr>3.Cost</vt:lpstr>
      <vt:lpstr>What about scanning human face?</vt:lpstr>
      <vt:lpstr>Solution…</vt:lpstr>
      <vt:lpstr>Cont.…</vt:lpstr>
      <vt:lpstr>Face Scanner</vt:lpstr>
      <vt:lpstr>Slide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3D Scanner</dc:title>
  <dc:creator>Ahmad</dc:creator>
  <cp:lastModifiedBy>Windows XP</cp:lastModifiedBy>
  <cp:revision>58</cp:revision>
  <dcterms:created xsi:type="dcterms:W3CDTF">2010-05-21T13:33:16Z</dcterms:created>
  <dcterms:modified xsi:type="dcterms:W3CDTF">2010-05-26T10:59:01Z</dcterms:modified>
</cp:coreProperties>
</file>