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73" r:id="rId3"/>
  </p:sldMasterIdLst>
  <p:notesMasterIdLst>
    <p:notesMasterId r:id="rId88"/>
  </p:notesMasterIdLst>
  <p:handoutMasterIdLst>
    <p:handoutMasterId r:id="rId89"/>
  </p:handoutMasterIdLst>
  <p:sldIdLst>
    <p:sldId id="354" r:id="rId4"/>
    <p:sldId id="361" r:id="rId5"/>
    <p:sldId id="454" r:id="rId6"/>
    <p:sldId id="366" r:id="rId7"/>
    <p:sldId id="368" r:id="rId8"/>
    <p:sldId id="367" r:id="rId9"/>
    <p:sldId id="372" r:id="rId10"/>
    <p:sldId id="374" r:id="rId11"/>
    <p:sldId id="375" r:id="rId12"/>
    <p:sldId id="370" r:id="rId13"/>
    <p:sldId id="371" r:id="rId14"/>
    <p:sldId id="431" r:id="rId15"/>
    <p:sldId id="376" r:id="rId16"/>
    <p:sldId id="432" r:id="rId17"/>
    <p:sldId id="377" r:id="rId18"/>
    <p:sldId id="460" r:id="rId19"/>
    <p:sldId id="456" r:id="rId20"/>
    <p:sldId id="348" r:id="rId21"/>
    <p:sldId id="380" r:id="rId22"/>
    <p:sldId id="457" r:id="rId23"/>
    <p:sldId id="383" r:id="rId24"/>
    <p:sldId id="384" r:id="rId25"/>
    <p:sldId id="385" r:id="rId26"/>
    <p:sldId id="461" r:id="rId27"/>
    <p:sldId id="459" r:id="rId28"/>
    <p:sldId id="388" r:id="rId29"/>
    <p:sldId id="386" r:id="rId30"/>
    <p:sldId id="458" r:id="rId31"/>
    <p:sldId id="437" r:id="rId32"/>
    <p:sldId id="462" r:id="rId33"/>
    <p:sldId id="393" r:id="rId34"/>
    <p:sldId id="463" r:id="rId35"/>
    <p:sldId id="400" r:id="rId36"/>
    <p:sldId id="439" r:id="rId37"/>
    <p:sldId id="398" r:id="rId38"/>
    <p:sldId id="464" r:id="rId39"/>
    <p:sldId id="465" r:id="rId40"/>
    <p:sldId id="466" r:id="rId41"/>
    <p:sldId id="468" r:id="rId42"/>
    <p:sldId id="401" r:id="rId43"/>
    <p:sldId id="358" r:id="rId44"/>
    <p:sldId id="469" r:id="rId45"/>
    <p:sldId id="467" r:id="rId46"/>
    <p:sldId id="402" r:id="rId47"/>
    <p:sldId id="455" r:id="rId48"/>
    <p:sldId id="470" r:id="rId49"/>
    <p:sldId id="471" r:id="rId50"/>
    <p:sldId id="475" r:id="rId51"/>
    <p:sldId id="472" r:id="rId52"/>
    <p:sldId id="405" r:id="rId53"/>
    <p:sldId id="473" r:id="rId54"/>
    <p:sldId id="406" r:id="rId55"/>
    <p:sldId id="474" r:id="rId56"/>
    <p:sldId id="407" r:id="rId57"/>
    <p:sldId id="408" r:id="rId58"/>
    <p:sldId id="476" r:id="rId59"/>
    <p:sldId id="409" r:id="rId60"/>
    <p:sldId id="479" r:id="rId61"/>
    <p:sldId id="410" r:id="rId62"/>
    <p:sldId id="411" r:id="rId63"/>
    <p:sldId id="412" r:id="rId64"/>
    <p:sldId id="478" r:id="rId65"/>
    <p:sldId id="477" r:id="rId66"/>
    <p:sldId id="413" r:id="rId67"/>
    <p:sldId id="480" r:id="rId68"/>
    <p:sldId id="481" r:id="rId69"/>
    <p:sldId id="451" r:id="rId70"/>
    <p:sldId id="414" r:id="rId71"/>
    <p:sldId id="415" r:id="rId72"/>
    <p:sldId id="416" r:id="rId73"/>
    <p:sldId id="417" r:id="rId74"/>
    <p:sldId id="418" r:id="rId75"/>
    <p:sldId id="419" r:id="rId76"/>
    <p:sldId id="485" r:id="rId77"/>
    <p:sldId id="486" r:id="rId78"/>
    <p:sldId id="487" r:id="rId79"/>
    <p:sldId id="488" r:id="rId80"/>
    <p:sldId id="489" r:id="rId81"/>
    <p:sldId id="420" r:id="rId82"/>
    <p:sldId id="428" r:id="rId83"/>
    <p:sldId id="429" r:id="rId84"/>
    <p:sldId id="483" r:id="rId85"/>
    <p:sldId id="484" r:id="rId86"/>
    <p:sldId id="490" r:id="rId8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4"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A359"/>
    <a:srgbClr val="FF4343"/>
    <a:srgbClr val="EA769F"/>
    <a:srgbClr val="FD9239"/>
    <a:srgbClr val="FDA65F"/>
    <a:srgbClr val="0284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6229" autoAdjust="0"/>
  </p:normalViewPr>
  <p:slideViewPr>
    <p:cSldViewPr snapToGrid="0" showGuides="1">
      <p:cViewPr>
        <p:scale>
          <a:sx n="70" d="100"/>
          <a:sy n="70" d="100"/>
        </p:scale>
        <p:origin x="-600" y="-180"/>
      </p:cViewPr>
      <p:guideLst>
        <p:guide orient="horz" pos="2184"/>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handoutMaster" Target="handoutMasters/handoutMaster1.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presProps" Target="pres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4" Type="http://schemas.openxmlformats.org/officeDocument/2006/relationships/slide" Target="slides/slide1.xml"/><Relationship Id="rId9"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0ABC4448-2FBB-474E-B7A2-D4766F42BE65}" type="datetimeFigureOut">
              <a:rPr lang="ar-SA" smtClean="0"/>
              <a:t>18/07/45</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CB31EC9A-DD96-4E01-85B9-6ED1B037206A}" type="slidenum">
              <a:rPr lang="ar-SA" smtClean="0"/>
              <a:t>‹#›</a:t>
            </a:fld>
            <a:endParaRPr lang="ar-SA"/>
          </a:p>
        </p:txBody>
      </p:sp>
    </p:spTree>
    <p:extLst>
      <p:ext uri="{BB962C8B-B14F-4D97-AF65-F5344CB8AC3E}">
        <p14:creationId xmlns:p14="http://schemas.microsoft.com/office/powerpoint/2010/main" val="54322039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AF045-FEF6-43EA-9CDC-C84FC3F85E9C}" type="datetimeFigureOut">
              <a:rPr lang="en-US" smtClean="0"/>
              <a:t>1/28/2024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F1279-6CE4-4169-83D3-4483097B6907}" type="slidenum">
              <a:rPr lang="en-US" smtClean="0"/>
              <a:t>‹#›</a:t>
            </a:fld>
            <a:endParaRPr lang="en-US"/>
          </a:p>
        </p:txBody>
      </p:sp>
    </p:spTree>
    <p:extLst>
      <p:ext uri="{BB962C8B-B14F-4D97-AF65-F5344CB8AC3E}">
        <p14:creationId xmlns:p14="http://schemas.microsoft.com/office/powerpoint/2010/main" val="140558990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652F1279-6CE4-4169-83D3-4483097B6907}" type="slidenum">
              <a:rPr lang="en-US" smtClean="0"/>
              <a:t>1</a:t>
            </a:fld>
            <a:endParaRPr lang="en-US"/>
          </a:p>
        </p:txBody>
      </p:sp>
      <p:sp>
        <p:nvSpPr>
          <p:cNvPr id="5" name="عنصر نائب للتذييل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511235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7"/>
        <p:cNvGrpSpPr/>
        <p:nvPr/>
      </p:nvGrpSpPr>
      <p:grpSpPr>
        <a:xfrm>
          <a:off x="0" y="0"/>
          <a:ext cx="0" cy="0"/>
          <a:chOff x="0" y="0"/>
          <a:chExt cx="0" cy="0"/>
        </a:xfrm>
      </p:grpSpPr>
      <p:sp>
        <p:nvSpPr>
          <p:cNvPr id="1358" name="Google Shape;1358;g2b4053f77b2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9" name="Google Shape;1359;g2b4053f77b2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360" name="Google Shape;1360;g2b4053f77b2_0_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75</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7"/>
        <p:cNvGrpSpPr/>
        <p:nvPr/>
      </p:nvGrpSpPr>
      <p:grpSpPr>
        <a:xfrm>
          <a:off x="0" y="0"/>
          <a:ext cx="0" cy="0"/>
          <a:chOff x="0" y="0"/>
          <a:chExt cx="0" cy="0"/>
        </a:xfrm>
      </p:grpSpPr>
      <p:sp>
        <p:nvSpPr>
          <p:cNvPr id="1368" name="Google Shape;1368;p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9" name="Google Shape;1369;p7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370" name="Google Shape;1370;p7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76</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7"/>
        <p:cNvGrpSpPr/>
        <p:nvPr/>
      </p:nvGrpSpPr>
      <p:grpSpPr>
        <a:xfrm>
          <a:off x="0" y="0"/>
          <a:ext cx="0" cy="0"/>
          <a:chOff x="0" y="0"/>
          <a:chExt cx="0" cy="0"/>
        </a:xfrm>
      </p:grpSpPr>
      <p:sp>
        <p:nvSpPr>
          <p:cNvPr id="1378" name="Google Shape;1378;g2b4053f77b2_0_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9" name="Google Shape;1379;g2b4053f77b2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6"/>
        <p:cNvGrpSpPr/>
        <p:nvPr/>
      </p:nvGrpSpPr>
      <p:grpSpPr>
        <a:xfrm>
          <a:off x="0" y="0"/>
          <a:ext cx="0" cy="0"/>
          <a:chOff x="0" y="0"/>
          <a:chExt cx="0" cy="0"/>
        </a:xfrm>
      </p:grpSpPr>
      <p:sp>
        <p:nvSpPr>
          <p:cNvPr id="1397" name="Google Shape;1397;p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8" name="Google Shape;1398;p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399" name="Google Shape;1399;p7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78</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p:cNvGrpSpPr/>
        <p:nvPr/>
      </p:nvGrpSpPr>
      <p:grpSpPr>
        <a:xfrm>
          <a:off x="0" y="0"/>
          <a:ext cx="0" cy="0"/>
          <a:chOff x="0" y="0"/>
          <a:chExt cx="0" cy="0"/>
        </a:xfrm>
      </p:grpSpPr>
      <p:sp>
        <p:nvSpPr>
          <p:cNvPr id="938" name="Google Shape;938;g2b3e0ea38e4_5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9" name="Google Shape;939;g2b3e0ea38e4_5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831207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p:cNvGrpSpPr/>
        <p:nvPr/>
      </p:nvGrpSpPr>
      <p:grpSpPr>
        <a:xfrm>
          <a:off x="0" y="0"/>
          <a:ext cx="0" cy="0"/>
          <a:chOff x="0" y="0"/>
          <a:chExt cx="0" cy="0"/>
        </a:xfrm>
      </p:grpSpPr>
      <p:sp>
        <p:nvSpPr>
          <p:cNvPr id="938" name="Google Shape;938;g2b3e0ea38e4_5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9" name="Google Shape;939;g2b3e0ea38e4_5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38120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 name="عنصر نائب للتذييل 1"/>
          <p:cNvSpPr>
            <a:spLocks noGrp="1"/>
          </p:cNvSpPr>
          <p:nvPr>
            <p:ph type="ftr" sz="quarter" idx="10"/>
          </p:nvPr>
        </p:nvSpPr>
        <p:spPr/>
        <p:txBody>
          <a:bodyPr/>
          <a:lstStyle/>
          <a:p>
            <a:endParaRPr lang="en-US"/>
          </a:p>
        </p:txBody>
      </p:sp>
      <p:sp>
        <p:nvSpPr>
          <p:cNvPr id="3" name="عنصر نائب لرقم الشريحة 2"/>
          <p:cNvSpPr>
            <a:spLocks noGrp="1"/>
          </p:cNvSpPr>
          <p:nvPr>
            <p:ph type="sldNum" sz="quarter" idx="11"/>
          </p:nvPr>
        </p:nvSpPr>
        <p:spPr/>
        <p:txBody>
          <a:bodyPr/>
          <a:lstStyle/>
          <a:p>
            <a:fld id="{652F1279-6CE4-4169-83D3-4483097B6907}"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 name="عنصر نائب للتذييل 1"/>
          <p:cNvSpPr>
            <a:spLocks noGrp="1"/>
          </p:cNvSpPr>
          <p:nvPr>
            <p:ph type="ftr" sz="quarter" idx="10"/>
          </p:nvPr>
        </p:nvSpPr>
        <p:spPr/>
        <p:txBody>
          <a:bodyPr/>
          <a:lstStyle/>
          <a:p>
            <a:endParaRPr lang="en-US"/>
          </a:p>
        </p:txBody>
      </p:sp>
      <p:sp>
        <p:nvSpPr>
          <p:cNvPr id="3" name="عنصر نائب لرقم الشريحة 2"/>
          <p:cNvSpPr>
            <a:spLocks noGrp="1"/>
          </p:cNvSpPr>
          <p:nvPr>
            <p:ph type="sldNum" sz="quarter" idx="11"/>
          </p:nvPr>
        </p:nvSpPr>
        <p:spPr/>
        <p:txBody>
          <a:bodyPr/>
          <a:lstStyle/>
          <a:p>
            <a:fld id="{652F1279-6CE4-4169-83D3-4483097B6907}" type="slidenum">
              <a:rPr lang="en-US" smtClean="0"/>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4" name="Google Shape;10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عنصر نائب للتذييل 1"/>
          <p:cNvSpPr>
            <a:spLocks noGrp="1"/>
          </p:cNvSpPr>
          <p:nvPr>
            <p:ph type="ftr" sz="quarter" idx="10"/>
          </p:nvPr>
        </p:nvSpPr>
        <p:spPr/>
        <p:txBody>
          <a:bodyPr/>
          <a:lstStyle/>
          <a:p>
            <a:endParaRPr lang="en-US"/>
          </a:p>
        </p:txBody>
      </p:sp>
      <p:sp>
        <p:nvSpPr>
          <p:cNvPr id="3" name="عنصر نائب لرقم الشريحة 2"/>
          <p:cNvSpPr>
            <a:spLocks noGrp="1"/>
          </p:cNvSpPr>
          <p:nvPr>
            <p:ph type="sldNum" sz="quarter" idx="11"/>
          </p:nvPr>
        </p:nvSpPr>
        <p:spPr/>
        <p:txBody>
          <a:bodyPr/>
          <a:lstStyle/>
          <a:p>
            <a:fld id="{652F1279-6CE4-4169-83D3-4483097B6907}" type="slidenum">
              <a:rPr lang="en-US" smtClean="0"/>
              <a:t>21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4" name="Google Shape;10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عنصر نائب للتذييل 1"/>
          <p:cNvSpPr>
            <a:spLocks noGrp="1"/>
          </p:cNvSpPr>
          <p:nvPr>
            <p:ph type="ftr" sz="quarter" idx="10"/>
          </p:nvPr>
        </p:nvSpPr>
        <p:spPr/>
        <p:txBody>
          <a:bodyPr/>
          <a:lstStyle/>
          <a:p>
            <a:endParaRPr lang="en-US"/>
          </a:p>
        </p:txBody>
      </p:sp>
      <p:sp>
        <p:nvSpPr>
          <p:cNvPr id="3" name="عنصر نائب لرقم الشريحة 2"/>
          <p:cNvSpPr>
            <a:spLocks noGrp="1"/>
          </p:cNvSpPr>
          <p:nvPr>
            <p:ph type="sldNum" sz="quarter" idx="11"/>
          </p:nvPr>
        </p:nvSpPr>
        <p:spPr/>
        <p:txBody>
          <a:bodyPr/>
          <a:lstStyle/>
          <a:p>
            <a:fld id="{652F1279-6CE4-4169-83D3-4483097B6907}" type="slidenum">
              <a:rPr lang="en-US" smtClean="0"/>
              <a:t>22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4" name="Google Shape;10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عنصر نائب للتذييل 1"/>
          <p:cNvSpPr>
            <a:spLocks noGrp="1"/>
          </p:cNvSpPr>
          <p:nvPr>
            <p:ph type="ftr" sz="quarter" idx="10"/>
          </p:nvPr>
        </p:nvSpPr>
        <p:spPr/>
        <p:txBody>
          <a:bodyPr/>
          <a:lstStyle/>
          <a:p>
            <a:endParaRPr lang="en-US"/>
          </a:p>
        </p:txBody>
      </p:sp>
      <p:sp>
        <p:nvSpPr>
          <p:cNvPr id="3" name="عنصر نائب لرقم الشريحة 2"/>
          <p:cNvSpPr>
            <a:spLocks noGrp="1"/>
          </p:cNvSpPr>
          <p:nvPr>
            <p:ph type="sldNum" sz="quarter" idx="11"/>
          </p:nvPr>
        </p:nvSpPr>
        <p:spPr/>
        <p:txBody>
          <a:bodyPr/>
          <a:lstStyle/>
          <a:p>
            <a:fld id="{652F1279-6CE4-4169-83D3-4483097B6907}" type="slidenum">
              <a:rPr lang="en-US" smtClean="0"/>
              <a:t>23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4" name="Google Shape;10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 name="عنصر نائب للتذييل 1"/>
          <p:cNvSpPr>
            <a:spLocks noGrp="1"/>
          </p:cNvSpPr>
          <p:nvPr>
            <p:ph type="ftr" sz="quarter" idx="10"/>
          </p:nvPr>
        </p:nvSpPr>
        <p:spPr/>
        <p:txBody>
          <a:bodyPr/>
          <a:lstStyle/>
          <a:p>
            <a:endParaRPr lang="en-US"/>
          </a:p>
        </p:txBody>
      </p:sp>
      <p:sp>
        <p:nvSpPr>
          <p:cNvPr id="3" name="عنصر نائب لرقم الشريحة 2"/>
          <p:cNvSpPr>
            <a:spLocks noGrp="1"/>
          </p:cNvSpPr>
          <p:nvPr>
            <p:ph type="sldNum" sz="quarter" idx="11"/>
          </p:nvPr>
        </p:nvSpPr>
        <p:spPr/>
        <p:txBody>
          <a:bodyPr/>
          <a:lstStyle/>
          <a:p>
            <a:fld id="{652F1279-6CE4-4169-83D3-4483097B6907}" type="slidenum">
              <a:rPr lang="en-US" smtClean="0"/>
              <a:t>40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p:cNvGrpSpPr/>
        <p:nvPr/>
      </p:nvGrpSpPr>
      <p:grpSpPr>
        <a:xfrm>
          <a:off x="0" y="0"/>
          <a:ext cx="0" cy="0"/>
          <a:chOff x="0" y="0"/>
          <a:chExt cx="0" cy="0"/>
        </a:xfrm>
      </p:grpSpPr>
      <p:sp>
        <p:nvSpPr>
          <p:cNvPr id="938" name="Google Shape;938;g2b3e0ea38e4_5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9" name="Google Shape;939;g2b3e0ea38e4_5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9"/>
        <p:cNvGrpSpPr/>
        <p:nvPr/>
      </p:nvGrpSpPr>
      <p:grpSpPr>
        <a:xfrm>
          <a:off x="0" y="0"/>
          <a:ext cx="0" cy="0"/>
          <a:chOff x="0" y="0"/>
          <a:chExt cx="0" cy="0"/>
        </a:xfrm>
      </p:grpSpPr>
      <p:sp>
        <p:nvSpPr>
          <p:cNvPr id="1350" name="Google Shape;1350;p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351" name="Google Shape;1351;p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769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667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
        <p:nvSpPr>
          <p:cNvPr id="2" name="Picture Placeholder 2">
            <a:extLst>
              <a:ext uri="{FF2B5EF4-FFF2-40B4-BE49-F238E27FC236}">
                <a16:creationId xmlns="" xmlns:a16="http://schemas.microsoft.com/office/drawing/2014/main" id="{AFD256D4-F82D-4EF3-B6CC-925A98ECAACA}"/>
              </a:ext>
            </a:extLst>
          </p:cNvPr>
          <p:cNvSpPr>
            <a:spLocks noGrp="1"/>
          </p:cNvSpPr>
          <p:nvPr>
            <p:ph type="pic" idx="1" hasCustomPrompt="1"/>
          </p:nvPr>
        </p:nvSpPr>
        <p:spPr>
          <a:xfrm>
            <a:off x="4092000" y="0"/>
            <a:ext cx="8100000" cy="3960000"/>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t>
            </a:r>
            <a:endParaRPr lang="ko-KR" altLang="en-US" dirty="0"/>
          </a:p>
        </p:txBody>
      </p:sp>
      <p:sp>
        <p:nvSpPr>
          <p:cNvPr id="3" name="Picture Placeholder 2">
            <a:extLst>
              <a:ext uri="{FF2B5EF4-FFF2-40B4-BE49-F238E27FC236}">
                <a16:creationId xmlns="" xmlns:a16="http://schemas.microsoft.com/office/drawing/2014/main" id="{C6D4A51A-181B-4B58-B35A-1F6224EB9AA9}"/>
              </a:ext>
            </a:extLst>
          </p:cNvPr>
          <p:cNvSpPr>
            <a:spLocks noGrp="1"/>
          </p:cNvSpPr>
          <p:nvPr>
            <p:ph type="pic" idx="10" hasCustomPrompt="1"/>
          </p:nvPr>
        </p:nvSpPr>
        <p:spPr>
          <a:xfrm>
            <a:off x="0" y="3960000"/>
            <a:ext cx="4092000" cy="2898000"/>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t>
            </a:r>
            <a:endParaRPr lang="ko-KR" altLang="en-US" dirty="0"/>
          </a:p>
        </p:txBody>
      </p:sp>
      <p:sp>
        <p:nvSpPr>
          <p:cNvPr id="4" name="Rectangle 3">
            <a:extLst>
              <a:ext uri="{FF2B5EF4-FFF2-40B4-BE49-F238E27FC236}">
                <a16:creationId xmlns="" xmlns:a16="http://schemas.microsoft.com/office/drawing/2014/main" id="{BFD408A2-3577-4E1F-94AC-4849DAE75D2E}"/>
              </a:ext>
            </a:extLst>
          </p:cNvPr>
          <p:cNvSpPr/>
          <p:nvPr userDrawn="1"/>
        </p:nvSpPr>
        <p:spPr>
          <a:xfrm>
            <a:off x="4200000" y="4050000"/>
            <a:ext cx="7992000" cy="2808000"/>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b="1" dirty="0">
              <a:latin typeface="+mn-lt"/>
            </a:endParaRPr>
          </a:p>
        </p:txBody>
      </p:sp>
    </p:spTree>
    <p:extLst>
      <p:ext uri="{BB962C8B-B14F-4D97-AF65-F5344CB8AC3E}">
        <p14:creationId xmlns:p14="http://schemas.microsoft.com/office/powerpoint/2010/main" val="2445283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684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
        <p:nvSpPr>
          <p:cNvPr id="19" name="Rectangle 18">
            <a:extLst>
              <a:ext uri="{FF2B5EF4-FFF2-40B4-BE49-F238E27FC236}">
                <a16:creationId xmlns="" xmlns:a16="http://schemas.microsoft.com/office/drawing/2014/main" id="{E9092292-87E0-4858-8B39-52728BD57D98}"/>
              </a:ext>
            </a:extLst>
          </p:cNvPr>
          <p:cNvSpPr/>
          <p:nvPr userDrawn="1"/>
        </p:nvSpPr>
        <p:spPr>
          <a:xfrm>
            <a:off x="0" y="4171950"/>
            <a:ext cx="12192000" cy="26860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 xmlns:a16="http://schemas.microsoft.com/office/drawing/2014/main" id="{BD3DA1FB-52C4-46D5-91CE-3853F58B3ECA}"/>
              </a:ext>
            </a:extLst>
          </p:cNvPr>
          <p:cNvSpPr/>
          <p:nvPr userDrawn="1"/>
        </p:nvSpPr>
        <p:spPr>
          <a:xfrm>
            <a:off x="2421288" y="4676968"/>
            <a:ext cx="7349423" cy="744465"/>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nvGrpSpPr>
          <p:cNvPr id="4" name="Group 3">
            <a:extLst>
              <a:ext uri="{FF2B5EF4-FFF2-40B4-BE49-F238E27FC236}">
                <a16:creationId xmlns="" xmlns:a16="http://schemas.microsoft.com/office/drawing/2014/main" id="{EE9AF5E5-FE2C-416F-B29F-BE8ED713E529}"/>
              </a:ext>
            </a:extLst>
          </p:cNvPr>
          <p:cNvGrpSpPr/>
          <p:nvPr userDrawn="1"/>
        </p:nvGrpSpPr>
        <p:grpSpPr>
          <a:xfrm>
            <a:off x="3034295" y="1729760"/>
            <a:ext cx="6123410" cy="3364399"/>
            <a:chOff x="-548507" y="477868"/>
            <a:chExt cx="11570449" cy="6357177"/>
          </a:xfrm>
        </p:grpSpPr>
        <p:sp>
          <p:nvSpPr>
            <p:cNvPr id="5" name="Freeform: Shape 4">
              <a:extLst>
                <a:ext uri="{FF2B5EF4-FFF2-40B4-BE49-F238E27FC236}">
                  <a16:creationId xmlns="" xmlns:a16="http://schemas.microsoft.com/office/drawing/2014/main" id="{14CF1967-74D3-4EFC-9304-025B52BC3DB1}"/>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6" name="Freeform: Shape 5">
              <a:extLst>
                <a:ext uri="{FF2B5EF4-FFF2-40B4-BE49-F238E27FC236}">
                  <a16:creationId xmlns="" xmlns:a16="http://schemas.microsoft.com/office/drawing/2014/main" id="{59744C3F-DFBE-4610-B864-E2841253D6BC}"/>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a:p>
          </p:txBody>
        </p:sp>
        <p:sp>
          <p:nvSpPr>
            <p:cNvPr id="7" name="Freeform: Shape 6">
              <a:extLst>
                <a:ext uri="{FF2B5EF4-FFF2-40B4-BE49-F238E27FC236}">
                  <a16:creationId xmlns="" xmlns:a16="http://schemas.microsoft.com/office/drawing/2014/main" id="{EF0FE65A-9553-4614-A442-52E4264061D9}"/>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8" name="Freeform: Shape 7">
              <a:extLst>
                <a:ext uri="{FF2B5EF4-FFF2-40B4-BE49-F238E27FC236}">
                  <a16:creationId xmlns="" xmlns:a16="http://schemas.microsoft.com/office/drawing/2014/main" id="{7212B33C-794B-45AE-9B49-34572C446525}"/>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9" name="Freeform: Shape 8">
              <a:extLst>
                <a:ext uri="{FF2B5EF4-FFF2-40B4-BE49-F238E27FC236}">
                  <a16:creationId xmlns="" xmlns:a16="http://schemas.microsoft.com/office/drawing/2014/main" id="{580C59A8-D563-45B8-855D-E41823698A5B}"/>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10" name="Group 9">
              <a:extLst>
                <a:ext uri="{FF2B5EF4-FFF2-40B4-BE49-F238E27FC236}">
                  <a16:creationId xmlns="" xmlns:a16="http://schemas.microsoft.com/office/drawing/2014/main" id="{D3567718-B579-4E38-AD1B-86D32109415A}"/>
                </a:ext>
              </a:extLst>
            </p:cNvPr>
            <p:cNvGrpSpPr/>
            <p:nvPr/>
          </p:nvGrpSpPr>
          <p:grpSpPr>
            <a:xfrm>
              <a:off x="1606" y="6382978"/>
              <a:ext cx="413937" cy="115242"/>
              <a:chOff x="5955" y="6353672"/>
              <a:chExt cx="413937" cy="115242"/>
            </a:xfrm>
          </p:grpSpPr>
          <p:sp>
            <p:nvSpPr>
              <p:cNvPr id="15" name="Rectangle: Rounded Corners 14">
                <a:extLst>
                  <a:ext uri="{FF2B5EF4-FFF2-40B4-BE49-F238E27FC236}">
                    <a16:creationId xmlns="" xmlns:a16="http://schemas.microsoft.com/office/drawing/2014/main" id="{580B793D-5D7B-4B89-BEFD-E003A51322CC}"/>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 xmlns:a16="http://schemas.microsoft.com/office/drawing/2014/main" id="{414E95EC-ED44-440F-8E26-3818DDAE2808}"/>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 xmlns:a16="http://schemas.microsoft.com/office/drawing/2014/main" id="{4A4CA0AD-1566-473B-8F1E-77E7E3F8DBC4}"/>
                </a:ext>
              </a:extLst>
            </p:cNvPr>
            <p:cNvGrpSpPr/>
            <p:nvPr/>
          </p:nvGrpSpPr>
          <p:grpSpPr>
            <a:xfrm>
              <a:off x="9855291" y="6381600"/>
              <a:ext cx="885989" cy="115242"/>
              <a:chOff x="5955" y="6353672"/>
              <a:chExt cx="413937" cy="115242"/>
            </a:xfrm>
          </p:grpSpPr>
          <p:sp>
            <p:nvSpPr>
              <p:cNvPr id="13" name="Rectangle: Rounded Corners 12">
                <a:extLst>
                  <a:ext uri="{FF2B5EF4-FFF2-40B4-BE49-F238E27FC236}">
                    <a16:creationId xmlns="" xmlns:a16="http://schemas.microsoft.com/office/drawing/2014/main" id="{C220D859-58CC-4256-BDBB-E193A48A58D1}"/>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 xmlns:a16="http://schemas.microsoft.com/office/drawing/2014/main" id="{7250DA7B-653C-4CE9-973A-087E69CB8A86}"/>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Freeform: Shape 11">
              <a:extLst>
                <a:ext uri="{FF2B5EF4-FFF2-40B4-BE49-F238E27FC236}">
                  <a16:creationId xmlns="" xmlns:a16="http://schemas.microsoft.com/office/drawing/2014/main" id="{5115FDE5-19A9-48F3-876D-311C0B438EFB}"/>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7" name="Picture Placeholder 2">
            <a:extLst>
              <a:ext uri="{FF2B5EF4-FFF2-40B4-BE49-F238E27FC236}">
                <a16:creationId xmlns="" xmlns:a16="http://schemas.microsoft.com/office/drawing/2014/main" id="{125B5BAD-2540-4484-BECC-E787794685B0}"/>
              </a:ext>
            </a:extLst>
          </p:cNvPr>
          <p:cNvSpPr>
            <a:spLocks noGrp="1"/>
          </p:cNvSpPr>
          <p:nvPr>
            <p:ph type="pic" idx="12" hasCustomPrompt="1"/>
          </p:nvPr>
        </p:nvSpPr>
        <p:spPr>
          <a:xfrm>
            <a:off x="3842916" y="1917910"/>
            <a:ext cx="4506168" cy="2726800"/>
          </a:xfrm>
          <a:prstGeom prst="rect">
            <a:avLst/>
          </a:prstGeom>
          <a:solidFill>
            <a:schemeClr val="bg1">
              <a:lumMod val="95000"/>
            </a:schemeClr>
          </a:solidFill>
          <a:ln w="12700">
            <a:noFill/>
          </a:ln>
        </p:spPr>
        <p:txBody>
          <a:bodyPr anchor="ctr"/>
          <a:lstStyle>
            <a:lvl1pPr marL="0" indent="0" algn="ctr">
              <a:buNone/>
              <a:defRPr sz="1600">
                <a:latin typeface="Arial" pitchFamily="34" charset="0"/>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18" name="Text Placeholder 9">
            <a:extLst>
              <a:ext uri="{FF2B5EF4-FFF2-40B4-BE49-F238E27FC236}">
                <a16:creationId xmlns="" xmlns:a16="http://schemas.microsoft.com/office/drawing/2014/main" id="{CCE0A750-FA98-45C9-B577-0C6C5620103A}"/>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918837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5743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B408DC1B-C5A5-43BF-975A-FFF5D20AE36D}"/>
              </a:ext>
            </a:extLst>
          </p:cNvPr>
          <p:cNvSpPr>
            <a:spLocks noGrp="1"/>
          </p:cNvSpPr>
          <p:nvPr>
            <p:ph type="pic" sz="quarter" idx="12" hasCustomPrompt="1"/>
          </p:nvPr>
        </p:nvSpPr>
        <p:spPr>
          <a:xfrm>
            <a:off x="649480" y="1157591"/>
            <a:ext cx="10893040" cy="4542818"/>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8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3750974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63662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B7AE0E07-DF4A-4276-B8A2-27B7088BB9DA}"/>
              </a:ext>
            </a:extLst>
          </p:cNvPr>
          <p:cNvGrpSpPr/>
          <p:nvPr userDrawn="1"/>
        </p:nvGrpSpPr>
        <p:grpSpPr>
          <a:xfrm>
            <a:off x="772528" y="2049261"/>
            <a:ext cx="2249349" cy="3954238"/>
            <a:chOff x="4871870" y="1763729"/>
            <a:chExt cx="2448272" cy="4303935"/>
          </a:xfrm>
        </p:grpSpPr>
        <p:grpSp>
          <p:nvGrpSpPr>
            <p:cNvPr id="3" name="Group 3">
              <a:extLst>
                <a:ext uri="{FF2B5EF4-FFF2-40B4-BE49-F238E27FC236}">
                  <a16:creationId xmlns="" xmlns:a16="http://schemas.microsoft.com/office/drawing/2014/main" id="{3E025662-C85A-4F11-BB5B-EA5566197FC7}"/>
                </a:ext>
              </a:extLst>
            </p:cNvPr>
            <p:cNvGrpSpPr/>
            <p:nvPr/>
          </p:nvGrpSpPr>
          <p:grpSpPr>
            <a:xfrm>
              <a:off x="4871870" y="1763729"/>
              <a:ext cx="2448272" cy="4303935"/>
              <a:chOff x="445712" y="1449040"/>
              <a:chExt cx="2113018" cy="3924176"/>
            </a:xfrm>
          </p:grpSpPr>
          <p:sp>
            <p:nvSpPr>
              <p:cNvPr id="5" name="Rounded Rectangle 4">
                <a:extLst>
                  <a:ext uri="{FF2B5EF4-FFF2-40B4-BE49-F238E27FC236}">
                    <a16:creationId xmlns="" xmlns:a16="http://schemas.microsoft.com/office/drawing/2014/main" id="{90ED9AB7-81F9-49D2-BFB4-1B37DBD63D1C}"/>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p>
            </p:txBody>
          </p:sp>
          <p:sp>
            <p:nvSpPr>
              <p:cNvPr id="6" name="Rectangle 5">
                <a:extLst>
                  <a:ext uri="{FF2B5EF4-FFF2-40B4-BE49-F238E27FC236}">
                    <a16:creationId xmlns="" xmlns:a16="http://schemas.microsoft.com/office/drawing/2014/main" id="{0A78BF8F-0B14-4FCA-85D6-933A53294403}"/>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7" name="Group 6">
                <a:extLst>
                  <a:ext uri="{FF2B5EF4-FFF2-40B4-BE49-F238E27FC236}">
                    <a16:creationId xmlns="" xmlns:a16="http://schemas.microsoft.com/office/drawing/2014/main" id="{54DF4CF8-1943-48F6-86EA-8439D87D4B89}"/>
                  </a:ext>
                </a:extLst>
              </p:cNvPr>
              <p:cNvGrpSpPr/>
              <p:nvPr userDrawn="1"/>
            </p:nvGrpSpPr>
            <p:grpSpPr>
              <a:xfrm>
                <a:off x="1407705" y="5045834"/>
                <a:ext cx="211967" cy="211967"/>
                <a:chOff x="1549420" y="5712364"/>
                <a:chExt cx="312583" cy="312583"/>
              </a:xfrm>
            </p:grpSpPr>
            <p:sp>
              <p:nvSpPr>
                <p:cNvPr id="8" name="Oval 7">
                  <a:extLst>
                    <a:ext uri="{FF2B5EF4-FFF2-40B4-BE49-F238E27FC236}">
                      <a16:creationId xmlns="" xmlns:a16="http://schemas.microsoft.com/office/drawing/2014/main" id="{12752BEB-4EE5-4BB9-A69A-95C8265224F8}"/>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9" name="Rounded Rectangle 8">
                  <a:extLst>
                    <a:ext uri="{FF2B5EF4-FFF2-40B4-BE49-F238E27FC236}">
                      <a16:creationId xmlns="" xmlns:a16="http://schemas.microsoft.com/office/drawing/2014/main" id="{D6A4680F-4164-444E-AF8F-C4FF9520FB02}"/>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4" name="Picture Placeholder 2">
              <a:extLst>
                <a:ext uri="{FF2B5EF4-FFF2-40B4-BE49-F238E27FC236}">
                  <a16:creationId xmlns="" xmlns:a16="http://schemas.microsoft.com/office/drawing/2014/main" id="{FAFB655A-12C7-4193-943F-EBC8257329EF}"/>
                </a:ext>
              </a:extLst>
            </p:cNvPr>
            <p:cNvSpPr txBox="1">
              <a:spLocks/>
            </p:cNvSpPr>
            <p:nvPr/>
          </p:nvSpPr>
          <p:spPr>
            <a:xfrm>
              <a:off x="5051890" y="2223507"/>
              <a:ext cx="2088232" cy="3384376"/>
            </a:xfrm>
            <a:prstGeom prst="rect">
              <a:avLst/>
            </a:prstGeom>
            <a:solidFill>
              <a:schemeClr val="bg1">
                <a:lumMod val="95000"/>
              </a:schemeClr>
            </a:solidFill>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sz="1200" kern="1200">
                  <a:solidFill>
                    <a:schemeClr val="tx1">
                      <a:lumMod val="75000"/>
                      <a:lumOff val="25000"/>
                    </a:schemeClr>
                  </a:solidFill>
                  <a:latin typeface="+mn-lt"/>
                  <a:ea typeface="+mn-ea"/>
                  <a:cs typeface="Arial" pitchFamily="34" charset="0"/>
                </a:defRPr>
              </a:lvl1pPr>
              <a:lvl2pPr marL="457223" indent="0" algn="l" defTabSz="914400" rtl="0"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46"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69"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91"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114"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337"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56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783"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r>
                <a:rPr lang="en-US" altLang="ko-KR"/>
                <a:t>Your Picture Here</a:t>
              </a:r>
              <a:endParaRPr lang="ko-KR" altLang="en-US" dirty="0"/>
            </a:p>
          </p:txBody>
        </p:sp>
      </p:grpSp>
      <p:sp>
        <p:nvSpPr>
          <p:cNvPr id="10" name="그림 개체 틀 2">
            <a:extLst>
              <a:ext uri="{FF2B5EF4-FFF2-40B4-BE49-F238E27FC236}">
                <a16:creationId xmlns="" xmlns:a16="http://schemas.microsoft.com/office/drawing/2014/main" id="{CBDAF91B-5BFF-4FCA-A249-81D9C9C93562}"/>
              </a:ext>
            </a:extLst>
          </p:cNvPr>
          <p:cNvSpPr>
            <a:spLocks noGrp="1"/>
          </p:cNvSpPr>
          <p:nvPr>
            <p:ph type="pic" sz="quarter" idx="10" hasCustomPrompt="1"/>
          </p:nvPr>
        </p:nvSpPr>
        <p:spPr>
          <a:xfrm>
            <a:off x="5591176" y="1"/>
            <a:ext cx="6605602" cy="6866390"/>
          </a:xfrm>
          <a:custGeom>
            <a:avLst/>
            <a:gdLst>
              <a:gd name="connsiteX0" fmla="*/ 0 w 4427984"/>
              <a:gd name="connsiteY0" fmla="*/ 0 h 6866389"/>
              <a:gd name="connsiteX1" fmla="*/ 4427984 w 4427984"/>
              <a:gd name="connsiteY1" fmla="*/ 0 h 6866389"/>
              <a:gd name="connsiteX2" fmla="*/ 4427984 w 4427984"/>
              <a:gd name="connsiteY2" fmla="*/ 6866389 h 6866389"/>
              <a:gd name="connsiteX3" fmla="*/ 0 w 4427984"/>
              <a:gd name="connsiteY3" fmla="*/ 6866389 h 6866389"/>
              <a:gd name="connsiteX4" fmla="*/ 0 w 4427984"/>
              <a:gd name="connsiteY4" fmla="*/ 0 h 6866389"/>
              <a:gd name="connsiteX0" fmla="*/ 595618 w 4427984"/>
              <a:gd name="connsiteY0" fmla="*/ 0 h 6883167"/>
              <a:gd name="connsiteX1" fmla="*/ 4427984 w 4427984"/>
              <a:gd name="connsiteY1" fmla="*/ 16778 h 6883167"/>
              <a:gd name="connsiteX2" fmla="*/ 4427984 w 4427984"/>
              <a:gd name="connsiteY2" fmla="*/ 6883167 h 6883167"/>
              <a:gd name="connsiteX3" fmla="*/ 0 w 4427984"/>
              <a:gd name="connsiteY3" fmla="*/ 6883167 h 6883167"/>
              <a:gd name="connsiteX4" fmla="*/ 595618 w 4427984"/>
              <a:gd name="connsiteY4" fmla="*/ 0 h 6883167"/>
              <a:gd name="connsiteX0" fmla="*/ 1258348 w 5090714"/>
              <a:gd name="connsiteY0" fmla="*/ 0 h 6883167"/>
              <a:gd name="connsiteX1" fmla="*/ 5090714 w 5090714"/>
              <a:gd name="connsiteY1" fmla="*/ 16778 h 6883167"/>
              <a:gd name="connsiteX2" fmla="*/ 5090714 w 5090714"/>
              <a:gd name="connsiteY2" fmla="*/ 6883167 h 6883167"/>
              <a:gd name="connsiteX3" fmla="*/ 0 w 5090714"/>
              <a:gd name="connsiteY3" fmla="*/ 6874779 h 6883167"/>
              <a:gd name="connsiteX4" fmla="*/ 1258348 w 5090714"/>
              <a:gd name="connsiteY4" fmla="*/ 0 h 6883167"/>
              <a:gd name="connsiteX0" fmla="*/ 1493240 w 5090714"/>
              <a:gd name="connsiteY0" fmla="*/ 0 h 6883167"/>
              <a:gd name="connsiteX1" fmla="*/ 5090714 w 5090714"/>
              <a:gd name="connsiteY1" fmla="*/ 16778 h 6883167"/>
              <a:gd name="connsiteX2" fmla="*/ 5090714 w 5090714"/>
              <a:gd name="connsiteY2" fmla="*/ 6883167 h 6883167"/>
              <a:gd name="connsiteX3" fmla="*/ 0 w 5090714"/>
              <a:gd name="connsiteY3" fmla="*/ 6874779 h 6883167"/>
              <a:gd name="connsiteX4" fmla="*/ 1493240 w 5090714"/>
              <a:gd name="connsiteY4" fmla="*/ 0 h 6883167"/>
              <a:gd name="connsiteX0" fmla="*/ 1459684 w 5090714"/>
              <a:gd name="connsiteY0" fmla="*/ 0 h 6866389"/>
              <a:gd name="connsiteX1" fmla="*/ 5090714 w 5090714"/>
              <a:gd name="connsiteY1" fmla="*/ 0 h 6866389"/>
              <a:gd name="connsiteX2" fmla="*/ 5090714 w 5090714"/>
              <a:gd name="connsiteY2" fmla="*/ 6866389 h 6866389"/>
              <a:gd name="connsiteX3" fmla="*/ 0 w 5090714"/>
              <a:gd name="connsiteY3" fmla="*/ 6858001 h 6866389"/>
              <a:gd name="connsiteX4" fmla="*/ 1459684 w 5090714"/>
              <a:gd name="connsiteY4" fmla="*/ 0 h 6866389"/>
              <a:gd name="connsiteX0" fmla="*/ 1711354 w 5090714"/>
              <a:gd name="connsiteY0" fmla="*/ 0 h 6874778"/>
              <a:gd name="connsiteX1" fmla="*/ 5090714 w 5090714"/>
              <a:gd name="connsiteY1" fmla="*/ 8389 h 6874778"/>
              <a:gd name="connsiteX2" fmla="*/ 5090714 w 5090714"/>
              <a:gd name="connsiteY2" fmla="*/ 6874778 h 6874778"/>
              <a:gd name="connsiteX3" fmla="*/ 0 w 5090714"/>
              <a:gd name="connsiteY3" fmla="*/ 6866390 h 6874778"/>
              <a:gd name="connsiteX4" fmla="*/ 1711354 w 5090714"/>
              <a:gd name="connsiteY4" fmla="*/ 0 h 6874778"/>
              <a:gd name="connsiteX0" fmla="*/ 1937857 w 5317217"/>
              <a:gd name="connsiteY0" fmla="*/ 0 h 6874779"/>
              <a:gd name="connsiteX1" fmla="*/ 5317217 w 5317217"/>
              <a:gd name="connsiteY1" fmla="*/ 8389 h 6874779"/>
              <a:gd name="connsiteX2" fmla="*/ 5317217 w 5317217"/>
              <a:gd name="connsiteY2" fmla="*/ 6874778 h 6874779"/>
              <a:gd name="connsiteX3" fmla="*/ 0 w 5317217"/>
              <a:gd name="connsiteY3" fmla="*/ 6874779 h 6874779"/>
              <a:gd name="connsiteX4" fmla="*/ 1937857 w 5317217"/>
              <a:gd name="connsiteY4" fmla="*/ 0 h 6874779"/>
              <a:gd name="connsiteX0" fmla="*/ 1280632 w 5317217"/>
              <a:gd name="connsiteY0" fmla="*/ 10661 h 6866390"/>
              <a:gd name="connsiteX1" fmla="*/ 5317217 w 5317217"/>
              <a:gd name="connsiteY1" fmla="*/ 0 h 6866390"/>
              <a:gd name="connsiteX2" fmla="*/ 5317217 w 5317217"/>
              <a:gd name="connsiteY2" fmla="*/ 6866389 h 6866390"/>
              <a:gd name="connsiteX3" fmla="*/ 0 w 5317217"/>
              <a:gd name="connsiteY3" fmla="*/ 6866390 h 6866390"/>
              <a:gd name="connsiteX4" fmla="*/ 1280632 w 5317217"/>
              <a:gd name="connsiteY4" fmla="*/ 10661 h 6866390"/>
              <a:gd name="connsiteX0" fmla="*/ 1280632 w 5317217"/>
              <a:gd name="connsiteY0" fmla="*/ 1136 h 6866390"/>
              <a:gd name="connsiteX1" fmla="*/ 5317217 w 5317217"/>
              <a:gd name="connsiteY1" fmla="*/ 0 h 6866390"/>
              <a:gd name="connsiteX2" fmla="*/ 5317217 w 5317217"/>
              <a:gd name="connsiteY2" fmla="*/ 6866389 h 6866390"/>
              <a:gd name="connsiteX3" fmla="*/ 0 w 5317217"/>
              <a:gd name="connsiteY3" fmla="*/ 6866390 h 6866390"/>
              <a:gd name="connsiteX4" fmla="*/ 1280632 w 5317217"/>
              <a:gd name="connsiteY4" fmla="*/ 1136 h 6866390"/>
              <a:gd name="connsiteX0" fmla="*/ 1413982 w 5450567"/>
              <a:gd name="connsiteY0" fmla="*/ 1136 h 6866390"/>
              <a:gd name="connsiteX1" fmla="*/ 5450567 w 5450567"/>
              <a:gd name="connsiteY1" fmla="*/ 0 h 6866390"/>
              <a:gd name="connsiteX2" fmla="*/ 5450567 w 5450567"/>
              <a:gd name="connsiteY2" fmla="*/ 6866389 h 6866390"/>
              <a:gd name="connsiteX3" fmla="*/ 0 w 5450567"/>
              <a:gd name="connsiteY3" fmla="*/ 6866390 h 6866390"/>
              <a:gd name="connsiteX4" fmla="*/ 1413982 w 5450567"/>
              <a:gd name="connsiteY4" fmla="*/ 1136 h 6866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0567" h="6866390">
                <a:moveTo>
                  <a:pt x="1413982" y="1136"/>
                </a:moveTo>
                <a:lnTo>
                  <a:pt x="5450567" y="0"/>
                </a:lnTo>
                <a:lnTo>
                  <a:pt x="5450567" y="6866389"/>
                </a:lnTo>
                <a:lnTo>
                  <a:pt x="0" y="6866390"/>
                </a:lnTo>
                <a:lnTo>
                  <a:pt x="1413982" y="1136"/>
                </a:lnTo>
                <a:close/>
              </a:path>
            </a:pathLst>
          </a:custGeom>
          <a:solidFill>
            <a:schemeClr val="bg1">
              <a:lumMod val="95000"/>
            </a:schemeClr>
          </a:solidFill>
          <a:ln w="25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11" name="그림 개체 틀 2">
            <a:extLst>
              <a:ext uri="{FF2B5EF4-FFF2-40B4-BE49-F238E27FC236}">
                <a16:creationId xmlns="" xmlns:a16="http://schemas.microsoft.com/office/drawing/2014/main" id="{69A17DCE-B109-492F-8B76-4858865D84A9}"/>
              </a:ext>
            </a:extLst>
          </p:cNvPr>
          <p:cNvSpPr>
            <a:spLocks noGrp="1"/>
          </p:cNvSpPr>
          <p:nvPr>
            <p:ph type="pic" sz="quarter" idx="14" hasCustomPrompt="1"/>
          </p:nvPr>
        </p:nvSpPr>
        <p:spPr>
          <a:xfrm>
            <a:off x="879904" y="2395472"/>
            <a:ext cx="2004175" cy="318560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9649280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96040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830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671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NG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4463927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136765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13"/>
        <p:cNvGrpSpPr/>
        <p:nvPr/>
      </p:nvGrpSpPr>
      <p:grpSpPr>
        <a:xfrm>
          <a:off x="0" y="0"/>
          <a:ext cx="0" cy="0"/>
          <a:chOff x="0" y="0"/>
          <a:chExt cx="0" cy="0"/>
        </a:xfrm>
      </p:grpSpPr>
      <p:sp>
        <p:nvSpPr>
          <p:cNvPr id="14" name="Google Shape;14;p4"/>
          <p:cNvSpPr txBox="1">
            <a:spLocks noGrp="1"/>
          </p:cNvSpPr>
          <p:nvPr>
            <p:ph type="title"/>
          </p:nvPr>
        </p:nvSpPr>
        <p:spPr>
          <a:xfrm>
            <a:off x="609600" y="548633"/>
            <a:ext cx="10972800" cy="642000"/>
          </a:xfrm>
          <a:prstGeom prst="rect">
            <a:avLst/>
          </a:prstGeom>
          <a:noFill/>
          <a:ln>
            <a:noFill/>
          </a:ln>
        </p:spPr>
        <p:txBody>
          <a:bodyPr spcFirstLastPara="1" wrap="square" lIns="121897" tIns="121897" rIns="121897" bIns="121897" anchor="t" anchorCtr="0">
            <a:noAutofit/>
          </a:bodyPr>
          <a:lstStyle>
            <a:lvl1pPr lvl="0"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1pPr>
            <a:lvl2pPr lvl="1"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2pPr>
            <a:lvl3pPr lvl="2"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3pPr>
            <a:lvl4pPr lvl="3"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4pPr>
            <a:lvl5pPr lvl="4"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5pPr>
            <a:lvl6pPr lvl="5"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6pPr>
            <a:lvl7pPr lvl="6"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7pPr>
            <a:lvl8pPr lvl="7"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8pPr>
            <a:lvl9pPr lvl="8"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9pPr>
          </a:lstStyle>
          <a:p>
            <a:endParaRPr/>
          </a:p>
        </p:txBody>
      </p:sp>
    </p:spTree>
    <p:extLst>
      <p:ext uri="{BB962C8B-B14F-4D97-AF65-F5344CB8AC3E}">
        <p14:creationId xmlns:p14="http://schemas.microsoft.com/office/powerpoint/2010/main" val="29089292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68017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
        <p:cNvGrpSpPr/>
        <p:nvPr/>
      </p:nvGrpSpPr>
      <p:grpSpPr>
        <a:xfrm>
          <a:off x="0" y="0"/>
          <a:ext cx="0" cy="0"/>
          <a:chOff x="0" y="0"/>
          <a:chExt cx="0" cy="0"/>
        </a:xfrm>
      </p:grpSpPr>
    </p:spTree>
    <p:extLst>
      <p:ext uri="{BB962C8B-B14F-4D97-AF65-F5344CB8AC3E}">
        <p14:creationId xmlns:p14="http://schemas.microsoft.com/office/powerpoint/2010/main" val="23240515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tents slide layout">
  <p:cSld name="1_Contents slide layout">
    <p:spTree>
      <p:nvGrpSpPr>
        <p:cNvPr id="1" name="Shape 91"/>
        <p:cNvGrpSpPr/>
        <p:nvPr/>
      </p:nvGrpSpPr>
      <p:grpSpPr>
        <a:xfrm>
          <a:off x="0" y="0"/>
          <a:ext cx="0" cy="0"/>
          <a:chOff x="0" y="0"/>
          <a:chExt cx="0" cy="0"/>
        </a:xfrm>
      </p:grpSpPr>
      <p:sp>
        <p:nvSpPr>
          <p:cNvPr id="92" name="Google Shape;92;p53"/>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262626"/>
              </a:buClr>
              <a:buSzPts val="5400"/>
              <a:buFont typeface="Arial"/>
              <a:buNone/>
              <a:defRPr sz="5400" b="0" i="0" u="none" strike="noStrike" cap="none">
                <a:solidFill>
                  <a:srgbClr val="262626"/>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6274950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10_Contents slide layout">
  <p:cSld name="18_Contents slide layout">
    <p:spTree>
      <p:nvGrpSpPr>
        <p:cNvPr id="1" name="Shape 21"/>
        <p:cNvGrpSpPr/>
        <p:nvPr/>
      </p:nvGrpSpPr>
      <p:grpSpPr>
        <a:xfrm>
          <a:off x="0" y="0"/>
          <a:ext cx="0" cy="0"/>
          <a:chOff x="0" y="0"/>
          <a:chExt cx="0" cy="0"/>
        </a:xfrm>
      </p:grpSpPr>
    </p:spTree>
    <p:extLst>
      <p:ext uri="{BB962C8B-B14F-4D97-AF65-F5344CB8AC3E}">
        <p14:creationId xmlns:p14="http://schemas.microsoft.com/office/powerpoint/2010/main" val="32754579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Break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7202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2064747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
        <p:cNvGrpSpPr/>
        <p:nvPr/>
      </p:nvGrpSpPr>
      <p:grpSpPr>
        <a:xfrm>
          <a:off x="0" y="0"/>
          <a:ext cx="0" cy="0"/>
          <a:chOff x="0" y="0"/>
          <a:chExt cx="0" cy="0"/>
        </a:xfrm>
      </p:grpSpPr>
    </p:spTree>
    <p:extLst>
      <p:ext uri="{BB962C8B-B14F-4D97-AF65-F5344CB8AC3E}">
        <p14:creationId xmlns:p14="http://schemas.microsoft.com/office/powerpoint/2010/main" val="1793524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13"/>
        <p:cNvGrpSpPr/>
        <p:nvPr/>
      </p:nvGrpSpPr>
      <p:grpSpPr>
        <a:xfrm>
          <a:off x="0" y="0"/>
          <a:ext cx="0" cy="0"/>
          <a:chOff x="0" y="0"/>
          <a:chExt cx="0" cy="0"/>
        </a:xfrm>
      </p:grpSpPr>
      <p:sp>
        <p:nvSpPr>
          <p:cNvPr id="14" name="Google Shape;14;p4"/>
          <p:cNvSpPr txBox="1">
            <a:spLocks noGrp="1"/>
          </p:cNvSpPr>
          <p:nvPr>
            <p:ph type="title"/>
          </p:nvPr>
        </p:nvSpPr>
        <p:spPr>
          <a:xfrm>
            <a:off x="609600" y="548633"/>
            <a:ext cx="10972800" cy="642000"/>
          </a:xfrm>
          <a:prstGeom prst="rect">
            <a:avLst/>
          </a:prstGeom>
          <a:noFill/>
          <a:ln>
            <a:noFill/>
          </a:ln>
        </p:spPr>
        <p:txBody>
          <a:bodyPr spcFirstLastPara="1" wrap="square" lIns="121897" tIns="121897" rIns="121897" bIns="121897" anchor="t" anchorCtr="0">
            <a:noAutofit/>
          </a:bodyPr>
          <a:lstStyle>
            <a:lvl1pPr lvl="0"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1pPr>
            <a:lvl2pPr lvl="1"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2pPr>
            <a:lvl3pPr lvl="2"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3pPr>
            <a:lvl4pPr lvl="3"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4pPr>
            <a:lvl5pPr lvl="4"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5pPr>
            <a:lvl6pPr lvl="5"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6pPr>
            <a:lvl7pPr lvl="6"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7pPr>
            <a:lvl8pPr lvl="7"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8pPr>
            <a:lvl9pPr lvl="8" algn="ctr">
              <a:lnSpc>
                <a:spcPct val="100000"/>
              </a:lnSpc>
              <a:spcBef>
                <a:spcPts val="0"/>
              </a:spcBef>
              <a:spcAft>
                <a:spcPts val="0"/>
              </a:spcAft>
              <a:buClr>
                <a:srgbClr val="000000"/>
              </a:buClr>
              <a:buSzPts val="1800"/>
              <a:buFont typeface="Fira Sans"/>
              <a:buNone/>
              <a:defRPr sz="2400" b="1">
                <a:solidFill>
                  <a:srgbClr val="000000"/>
                </a:solidFill>
                <a:latin typeface="Fira Sans"/>
                <a:ea typeface="Fira Sans"/>
                <a:cs typeface="Fira Sans"/>
                <a:sym typeface="Fira Sans"/>
              </a:defRPr>
            </a:lvl9pPr>
          </a:lstStyle>
          <a:p>
            <a:endParaRPr/>
          </a:p>
        </p:txBody>
      </p:sp>
    </p:spTree>
    <p:extLst>
      <p:ext uri="{BB962C8B-B14F-4D97-AF65-F5344CB8AC3E}">
        <p14:creationId xmlns:p14="http://schemas.microsoft.com/office/powerpoint/2010/main" val="34073705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_Agenda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23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99324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Agenda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320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Picture Placeholder 2">
            <a:extLst>
              <a:ext uri="{FF2B5EF4-FFF2-40B4-BE49-F238E27FC236}">
                <a16:creationId xmlns="" xmlns:a16="http://schemas.microsoft.com/office/drawing/2014/main" id="{E0D544C1-6882-4889-A2B1-767B19C21F81}"/>
              </a:ext>
            </a:extLst>
          </p:cNvPr>
          <p:cNvSpPr>
            <a:spLocks noGrp="1"/>
          </p:cNvSpPr>
          <p:nvPr>
            <p:ph type="pic" idx="15" hasCustomPrompt="1"/>
          </p:nvPr>
        </p:nvSpPr>
        <p:spPr>
          <a:xfrm>
            <a:off x="5019011" y="1801398"/>
            <a:ext cx="2232000" cy="2052000"/>
          </a:xfrm>
          <a:prstGeom prst="rect">
            <a:avLst/>
          </a:prstGeom>
          <a:solidFill>
            <a:schemeClr val="bg1">
              <a:lumMod val="95000"/>
            </a:schemeClr>
          </a:solidFill>
          <a:ln w="1270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5" name="Picture Placeholder 2">
            <a:extLst>
              <a:ext uri="{FF2B5EF4-FFF2-40B4-BE49-F238E27FC236}">
                <a16:creationId xmlns="" xmlns:a16="http://schemas.microsoft.com/office/drawing/2014/main" id="{F6ADFBE5-6AF5-4BDC-9B74-7F2479CD9824}"/>
              </a:ext>
            </a:extLst>
          </p:cNvPr>
          <p:cNvSpPr>
            <a:spLocks noGrp="1"/>
          </p:cNvSpPr>
          <p:nvPr>
            <p:ph type="pic" idx="16" hasCustomPrompt="1"/>
          </p:nvPr>
        </p:nvSpPr>
        <p:spPr>
          <a:xfrm>
            <a:off x="7489506" y="1801398"/>
            <a:ext cx="2232000" cy="2052000"/>
          </a:xfrm>
          <a:prstGeom prst="rect">
            <a:avLst/>
          </a:prstGeom>
          <a:solidFill>
            <a:schemeClr val="bg1">
              <a:lumMod val="95000"/>
            </a:schemeClr>
          </a:solidFill>
          <a:ln w="1270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6" name="Picture Placeholder 2">
            <a:extLst>
              <a:ext uri="{FF2B5EF4-FFF2-40B4-BE49-F238E27FC236}">
                <a16:creationId xmlns="" xmlns:a16="http://schemas.microsoft.com/office/drawing/2014/main" id="{52BB1F6F-D8DE-47D7-9CD2-C4AE319F2985}"/>
              </a:ext>
            </a:extLst>
          </p:cNvPr>
          <p:cNvSpPr>
            <a:spLocks noGrp="1"/>
          </p:cNvSpPr>
          <p:nvPr>
            <p:ph type="pic" idx="17" hasCustomPrompt="1"/>
          </p:nvPr>
        </p:nvSpPr>
        <p:spPr>
          <a:xfrm>
            <a:off x="9960000" y="1801398"/>
            <a:ext cx="2232000" cy="2052000"/>
          </a:xfrm>
          <a:prstGeom prst="rect">
            <a:avLst/>
          </a:prstGeom>
          <a:solidFill>
            <a:schemeClr val="bg1">
              <a:lumMod val="95000"/>
            </a:schemeClr>
          </a:solidFill>
          <a:ln w="1270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7" name="Picture Placeholder 2">
            <a:extLst>
              <a:ext uri="{FF2B5EF4-FFF2-40B4-BE49-F238E27FC236}">
                <a16:creationId xmlns="" xmlns:a16="http://schemas.microsoft.com/office/drawing/2014/main" id="{F7896DEA-B3EA-48CD-A19D-ADF8F098B211}"/>
              </a:ext>
            </a:extLst>
          </p:cNvPr>
          <p:cNvSpPr>
            <a:spLocks noGrp="1"/>
          </p:cNvSpPr>
          <p:nvPr>
            <p:ph type="pic" idx="18" hasCustomPrompt="1"/>
          </p:nvPr>
        </p:nvSpPr>
        <p:spPr>
          <a:xfrm>
            <a:off x="2548517" y="4003565"/>
            <a:ext cx="2232000" cy="2052000"/>
          </a:xfrm>
          <a:prstGeom prst="rect">
            <a:avLst/>
          </a:prstGeom>
          <a:solidFill>
            <a:schemeClr val="bg1">
              <a:lumMod val="95000"/>
            </a:schemeClr>
          </a:solidFill>
          <a:ln w="1270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8" name="Picture Placeholder 2">
            <a:extLst>
              <a:ext uri="{FF2B5EF4-FFF2-40B4-BE49-F238E27FC236}">
                <a16:creationId xmlns="" xmlns:a16="http://schemas.microsoft.com/office/drawing/2014/main" id="{94D768B4-8255-4882-A9D3-FBA0B6843AF1}"/>
              </a:ext>
            </a:extLst>
          </p:cNvPr>
          <p:cNvSpPr>
            <a:spLocks noGrp="1"/>
          </p:cNvSpPr>
          <p:nvPr>
            <p:ph type="pic" idx="19" hasCustomPrompt="1"/>
          </p:nvPr>
        </p:nvSpPr>
        <p:spPr>
          <a:xfrm>
            <a:off x="5019011" y="4003565"/>
            <a:ext cx="2232000" cy="2052000"/>
          </a:xfrm>
          <a:prstGeom prst="rect">
            <a:avLst/>
          </a:prstGeom>
          <a:solidFill>
            <a:schemeClr val="bg1">
              <a:lumMod val="95000"/>
            </a:schemeClr>
          </a:solidFill>
          <a:ln w="1270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9" name="Picture Placeholder 2">
            <a:extLst>
              <a:ext uri="{FF2B5EF4-FFF2-40B4-BE49-F238E27FC236}">
                <a16:creationId xmlns="" xmlns:a16="http://schemas.microsoft.com/office/drawing/2014/main" id="{739CB823-C40C-4C22-B135-22CDEBF6F1ED}"/>
              </a:ext>
            </a:extLst>
          </p:cNvPr>
          <p:cNvSpPr>
            <a:spLocks noGrp="1"/>
          </p:cNvSpPr>
          <p:nvPr>
            <p:ph type="pic" idx="20" hasCustomPrompt="1"/>
          </p:nvPr>
        </p:nvSpPr>
        <p:spPr>
          <a:xfrm>
            <a:off x="9960000" y="4003565"/>
            <a:ext cx="2232000" cy="2052000"/>
          </a:xfrm>
          <a:prstGeom prst="rect">
            <a:avLst/>
          </a:prstGeom>
          <a:solidFill>
            <a:schemeClr val="bg1">
              <a:lumMod val="95000"/>
            </a:schemeClr>
          </a:solidFill>
          <a:ln w="1270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0" name="Rectangle 1">
            <a:extLst>
              <a:ext uri="{FF2B5EF4-FFF2-40B4-BE49-F238E27FC236}">
                <a16:creationId xmlns="" xmlns:a16="http://schemas.microsoft.com/office/drawing/2014/main" id="{0FA6B4D6-C724-4972-A679-BC454F0A917B}"/>
              </a:ext>
            </a:extLst>
          </p:cNvPr>
          <p:cNvSpPr/>
          <p:nvPr userDrawn="1"/>
        </p:nvSpPr>
        <p:spPr>
          <a:xfrm>
            <a:off x="7489505" y="4003565"/>
            <a:ext cx="2232000" cy="205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800" dirty="0">
              <a:latin typeface="+mn-lt"/>
            </a:endParaRPr>
          </a:p>
        </p:txBody>
      </p:sp>
      <p:sp>
        <p:nvSpPr>
          <p:cNvPr id="11" name="Rectangle 11">
            <a:extLst>
              <a:ext uri="{FF2B5EF4-FFF2-40B4-BE49-F238E27FC236}">
                <a16:creationId xmlns="" xmlns:a16="http://schemas.microsoft.com/office/drawing/2014/main" id="{292B7ABE-4BD6-4BD1-90B3-30C30C30069F}"/>
              </a:ext>
            </a:extLst>
          </p:cNvPr>
          <p:cNvSpPr/>
          <p:nvPr userDrawn="1"/>
        </p:nvSpPr>
        <p:spPr>
          <a:xfrm>
            <a:off x="1" y="1801398"/>
            <a:ext cx="4780516" cy="205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800">
              <a:latin typeface="+mn-lt"/>
            </a:endParaRPr>
          </a:p>
        </p:txBody>
      </p:sp>
    </p:spTree>
    <p:extLst>
      <p:ext uri="{BB962C8B-B14F-4D97-AF65-F5344CB8AC3E}">
        <p14:creationId xmlns:p14="http://schemas.microsoft.com/office/powerpoint/2010/main" val="768664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sp>
        <p:nvSpPr>
          <p:cNvPr id="2" name="Picture Placeholder 4">
            <a:extLst>
              <a:ext uri="{FF2B5EF4-FFF2-40B4-BE49-F238E27FC236}">
                <a16:creationId xmlns="" xmlns:a16="http://schemas.microsoft.com/office/drawing/2014/main" id="{C2EE3A5D-F9A1-4D72-AE52-E605EB44F330}"/>
              </a:ext>
            </a:extLst>
          </p:cNvPr>
          <p:cNvSpPr>
            <a:spLocks noGrp="1"/>
          </p:cNvSpPr>
          <p:nvPr>
            <p:ph type="pic" idx="10" hasCustomPrompt="1"/>
          </p:nvPr>
        </p:nvSpPr>
        <p:spPr>
          <a:xfrm>
            <a:off x="3" y="2"/>
            <a:ext cx="12191996" cy="6100760"/>
          </a:xfrm>
          <a:custGeom>
            <a:avLst/>
            <a:gdLst>
              <a:gd name="connsiteX0" fmla="*/ 0 w 12191996"/>
              <a:gd name="connsiteY0" fmla="*/ 0 h 6100760"/>
              <a:gd name="connsiteX1" fmla="*/ 12191996 w 12191996"/>
              <a:gd name="connsiteY1" fmla="*/ 0 h 6100760"/>
              <a:gd name="connsiteX2" fmla="*/ 12191996 w 12191996"/>
              <a:gd name="connsiteY2" fmla="*/ 9523 h 6100760"/>
              <a:gd name="connsiteX3" fmla="*/ 6100759 w 12191996"/>
              <a:gd name="connsiteY3" fmla="*/ 6100760 h 6100760"/>
              <a:gd name="connsiteX4" fmla="*/ 0 w 12191996"/>
              <a:gd name="connsiteY4" fmla="*/ 2 h 6100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6100760">
                <a:moveTo>
                  <a:pt x="0" y="0"/>
                </a:moveTo>
                <a:lnTo>
                  <a:pt x="12191996" y="0"/>
                </a:lnTo>
                <a:lnTo>
                  <a:pt x="12191996" y="9523"/>
                </a:lnTo>
                <a:lnTo>
                  <a:pt x="6100759" y="6100760"/>
                </a:lnTo>
                <a:lnTo>
                  <a:pt x="0" y="2"/>
                </a:lnTo>
                <a:close/>
              </a:path>
            </a:pathLst>
          </a:custGeom>
          <a:solidFill>
            <a:schemeClr val="bg1">
              <a:lumMod val="95000"/>
            </a:schemeClr>
          </a:solidFill>
        </p:spPr>
        <p:txBody>
          <a:bodyPr wrap="square" anchor="ctr">
            <a:noAutofit/>
          </a:bodyP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3833295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445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CCA6969C-DE87-4004-8EED-9081811795E3}"/>
              </a:ext>
            </a:extLst>
          </p:cNvPr>
          <p:cNvSpPr/>
          <p:nvPr userDrawn="1"/>
        </p:nvSpPr>
        <p:spPr>
          <a:xfrm>
            <a:off x="360608" y="303727"/>
            <a:ext cx="5520743" cy="62505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 name="Picture Placeholder 2">
            <a:extLst>
              <a:ext uri="{FF2B5EF4-FFF2-40B4-BE49-F238E27FC236}">
                <a16:creationId xmlns="" xmlns:a16="http://schemas.microsoft.com/office/drawing/2014/main" id="{5C350A95-F781-4B4C-8D9F-55C0604E8A49}"/>
              </a:ext>
            </a:extLst>
          </p:cNvPr>
          <p:cNvSpPr>
            <a:spLocks noGrp="1"/>
          </p:cNvSpPr>
          <p:nvPr>
            <p:ph type="pic" idx="16" hasCustomPrompt="1"/>
          </p:nvPr>
        </p:nvSpPr>
        <p:spPr>
          <a:xfrm>
            <a:off x="549499" y="523741"/>
            <a:ext cx="3709115" cy="5855595"/>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1995856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3" Type="http://schemas.openxmlformats.org/officeDocument/2006/relationships/slideLayout" Target="../slideLayouts/slideLayout6.xml"/><Relationship Id="rId21" Type="http://schemas.openxmlformats.org/officeDocument/2006/relationships/slideLayout" Target="../slideLayouts/slideLayout24.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slideLayout" Target="../slideLayouts/slideLayout23.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24" Type="http://schemas.openxmlformats.org/officeDocument/2006/relationships/theme" Target="../theme/theme2.xml"/><Relationship Id="rId5" Type="http://schemas.openxmlformats.org/officeDocument/2006/relationships/slideLayout" Target="../slideLayouts/slideLayout8.xml"/><Relationship Id="rId15" Type="http://schemas.openxmlformats.org/officeDocument/2006/relationships/slideLayout" Target="../slideLayouts/slideLayout18.xml"/><Relationship Id="rId23" Type="http://schemas.openxmlformats.org/officeDocument/2006/relationships/slideLayout" Target="../slideLayouts/slideLayout26.xml"/><Relationship Id="rId10" Type="http://schemas.openxmlformats.org/officeDocument/2006/relationships/slideLayout" Target="../slideLayouts/slideLayout13.xml"/><Relationship Id="rId19" Type="http://schemas.openxmlformats.org/officeDocument/2006/relationships/slideLayout" Target="../slideLayouts/slideLayout22.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 Id="rId22"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5" Type="http://schemas.openxmlformats.org/officeDocument/2006/relationships/theme" Target="../theme/theme3.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9903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93"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311501"/>
      </p:ext>
    </p:extLst>
  </p:cSld>
  <p:clrMap bg1="lt1" tx1="dk1" bg2="lt2" tx2="dk2" accent1="accent1" accent2="accent2" accent3="accent3" accent4="accent4" accent5="accent5" accent6="accent6" hlink="hlink" folHlink="folHlink"/>
  <p:sldLayoutIdLst>
    <p:sldLayoutId id="2147483652"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9" r:id="rId14"/>
    <p:sldLayoutId id="2147483688" r:id="rId15"/>
    <p:sldLayoutId id="2147483687" r:id="rId16"/>
    <p:sldLayoutId id="2147483671" r:id="rId17"/>
    <p:sldLayoutId id="2147483672" r:id="rId18"/>
    <p:sldLayoutId id="2147483691" r:id="rId19"/>
    <p:sldLayoutId id="2147483692" r:id="rId20"/>
    <p:sldLayoutId id="2147483697" r:id="rId21"/>
    <p:sldLayoutId id="2147483698" r:id="rId22"/>
    <p:sldLayoutId id="2147483699" r:id="rId2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408049"/>
      </p:ext>
    </p:extLst>
  </p:cSld>
  <p:clrMap bg1="lt1" tx1="dk1" bg2="lt2" tx2="dk2" accent1="accent1" accent2="accent2" accent3="accent3" accent4="accent4" accent5="accent5" accent6="accent6" hlink="hlink" folHlink="folHlink"/>
  <p:sldLayoutIdLst>
    <p:sldLayoutId id="2147483674" r:id="rId1"/>
    <p:sldLayoutId id="2147483694" r:id="rId2"/>
    <p:sldLayoutId id="2147483695" r:id="rId3"/>
    <p:sldLayoutId id="2147483696"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3.xml"/><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8.xml"/></Relationships>
</file>

<file path=ppt/slides/_rels/slide4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2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4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8.xml"/></Relationships>
</file>

<file path=ppt/slides/_rels/slide4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2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4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2.xml"/></Relationships>
</file>

<file path=ppt/slides/_rels/slide5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8.xml"/></Relationships>
</file>

<file path=ppt/slides/_rels/slide52.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2.xml"/></Relationships>
</file>

<file path=ppt/slides/_rels/slide5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8.xml"/></Relationships>
</file>

<file path=ppt/slides/_rels/slide5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2.xml"/></Relationships>
</file>

<file path=ppt/slides/_rels/slide5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8.xml"/></Relationships>
</file>

<file path=ppt/slides/_rels/slide5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2.xml"/></Relationships>
</file>

<file path=ppt/slides/_rels/slide5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8.xml"/></Relationships>
</file>

<file path=ppt/slides/_rels/slide5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2.xml"/></Relationships>
</file>

<file path=ppt/slides/_rels/slide6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2.xml"/></Relationships>
</file>

<file path=ppt/slides/_rels/slide62.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png"/><Relationship Id="rId1" Type="http://schemas.openxmlformats.org/officeDocument/2006/relationships/slideLayout" Target="../slideLayouts/slideLayout22.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6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66.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8.xml"/></Relationships>
</file>

<file path=ppt/slides/_rels/slide6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7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74.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79.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5.xml"/></Relationships>
</file>

<file path=ppt/slides/_rels/slide81.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 xmlns:a16="http://schemas.microsoft.com/office/drawing/2014/main" id="{7F4B2AC8-7FF0-43DF-BFDD-9345628BC761}"/>
              </a:ext>
            </a:extLst>
          </p:cNvPr>
          <p:cNvSpPr/>
          <p:nvPr/>
        </p:nvSpPr>
        <p:spPr>
          <a:xfrm>
            <a:off x="6068291" y="0"/>
            <a:ext cx="6151418" cy="6862618"/>
          </a:xfrm>
          <a:custGeom>
            <a:avLst/>
            <a:gdLst>
              <a:gd name="connsiteX0" fmla="*/ 6114473 w 6151418"/>
              <a:gd name="connsiteY0" fmla="*/ 0 h 5929746"/>
              <a:gd name="connsiteX1" fmla="*/ 0 w 6151418"/>
              <a:gd name="connsiteY1" fmla="*/ 2493818 h 5929746"/>
              <a:gd name="connsiteX2" fmla="*/ 4461164 w 6151418"/>
              <a:gd name="connsiteY2" fmla="*/ 5929746 h 5929746"/>
              <a:gd name="connsiteX3" fmla="*/ 6151418 w 6151418"/>
              <a:gd name="connsiteY3" fmla="*/ 5892800 h 5929746"/>
              <a:gd name="connsiteX4" fmla="*/ 6114473 w 6151418"/>
              <a:gd name="connsiteY4" fmla="*/ 0 h 5929746"/>
              <a:gd name="connsiteX0" fmla="*/ 6142182 w 6151418"/>
              <a:gd name="connsiteY0" fmla="*/ 0 h 6899564"/>
              <a:gd name="connsiteX1" fmla="*/ 0 w 6151418"/>
              <a:gd name="connsiteY1" fmla="*/ 3463636 h 6899564"/>
              <a:gd name="connsiteX2" fmla="*/ 4461164 w 6151418"/>
              <a:gd name="connsiteY2" fmla="*/ 6899564 h 6899564"/>
              <a:gd name="connsiteX3" fmla="*/ 6151418 w 6151418"/>
              <a:gd name="connsiteY3" fmla="*/ 6862618 h 6899564"/>
              <a:gd name="connsiteX4" fmla="*/ 6142182 w 6151418"/>
              <a:gd name="connsiteY4" fmla="*/ 0 h 6899564"/>
              <a:gd name="connsiteX0" fmla="*/ 6142182 w 6151418"/>
              <a:gd name="connsiteY0" fmla="*/ 0 h 6899564"/>
              <a:gd name="connsiteX1" fmla="*/ 0 w 6151418"/>
              <a:gd name="connsiteY1" fmla="*/ 3463636 h 6899564"/>
              <a:gd name="connsiteX2" fmla="*/ 4461164 w 6151418"/>
              <a:gd name="connsiteY2" fmla="*/ 6899564 h 6899564"/>
              <a:gd name="connsiteX3" fmla="*/ 6151418 w 6151418"/>
              <a:gd name="connsiteY3" fmla="*/ 6862618 h 6899564"/>
              <a:gd name="connsiteX4" fmla="*/ 6142182 w 6151418"/>
              <a:gd name="connsiteY4" fmla="*/ 0 h 6899564"/>
              <a:gd name="connsiteX0" fmla="*/ 6142182 w 6151418"/>
              <a:gd name="connsiteY0" fmla="*/ 0 h 6899564"/>
              <a:gd name="connsiteX1" fmla="*/ 4498109 w 6151418"/>
              <a:gd name="connsiteY1" fmla="*/ 9236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62618"/>
              <a:gd name="connsiteX1" fmla="*/ 3232728 w 6151418"/>
              <a:gd name="connsiteY1" fmla="*/ 9236 h 6862618"/>
              <a:gd name="connsiteX2" fmla="*/ 0 w 6151418"/>
              <a:gd name="connsiteY2" fmla="*/ 3463636 h 6862618"/>
              <a:gd name="connsiteX3" fmla="*/ 3592946 w 6151418"/>
              <a:gd name="connsiteY3" fmla="*/ 6862618 h 6862618"/>
              <a:gd name="connsiteX4" fmla="*/ 6151418 w 6151418"/>
              <a:gd name="connsiteY4" fmla="*/ 6862618 h 6862618"/>
              <a:gd name="connsiteX5" fmla="*/ 6142182 w 6151418"/>
              <a:gd name="connsiteY5" fmla="*/ 0 h 686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51418" h="6862618">
                <a:moveTo>
                  <a:pt x="6142182" y="0"/>
                </a:moveTo>
                <a:lnTo>
                  <a:pt x="3232728" y="9236"/>
                </a:lnTo>
                <a:lnTo>
                  <a:pt x="0" y="3463636"/>
                </a:lnTo>
                <a:lnTo>
                  <a:pt x="3592946" y="6862618"/>
                </a:lnTo>
                <a:lnTo>
                  <a:pt x="6151418" y="6862618"/>
                </a:lnTo>
                <a:cubicBezTo>
                  <a:pt x="6148339" y="4575079"/>
                  <a:pt x="6145261" y="2287539"/>
                  <a:pt x="6142182" y="0"/>
                </a:cubicBezTo>
                <a:close/>
              </a:path>
            </a:pathLst>
          </a:cu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 xmlns:a16="http://schemas.microsoft.com/office/drawing/2014/main" id="{03B4C724-0776-4328-8F0A-B72DA1579537}"/>
              </a:ext>
            </a:extLst>
          </p:cNvPr>
          <p:cNvSpPr txBox="1"/>
          <p:nvPr/>
        </p:nvSpPr>
        <p:spPr>
          <a:xfrm>
            <a:off x="102639" y="430759"/>
            <a:ext cx="7161045" cy="1429622"/>
          </a:xfrm>
          <a:prstGeom prst="rect">
            <a:avLst/>
          </a:prstGeom>
          <a:noFill/>
        </p:spPr>
        <p:txBody>
          <a:bodyPr wrap="square" rtlCol="0" anchor="ctr">
            <a:spAutoFit/>
          </a:bodyPr>
          <a:lstStyle/>
          <a:p>
            <a:pPr algn="ctr">
              <a:lnSpc>
                <a:spcPct val="150000"/>
              </a:lnSpc>
            </a:pPr>
            <a:r>
              <a:rPr lang="en-US" sz="2000" b="1" dirty="0">
                <a:latin typeface="Fjalla"/>
              </a:rPr>
              <a:t>Challenges and strategic obstacles that limit the development of family businesses in the northern West Bank And Developing a framework for strategic planning for family businesses</a:t>
            </a:r>
            <a:endParaRPr lang="ko-KR" altLang="en-US" sz="2000" b="1" dirty="0">
              <a:latin typeface="Fjalla"/>
              <a:cs typeface="Arial" pitchFamily="34" charset="0"/>
            </a:endParaRPr>
          </a:p>
        </p:txBody>
      </p:sp>
      <p:pic>
        <p:nvPicPr>
          <p:cNvPr id="1032" name="Picture 8" descr="el equilibrio entre la vida laboral y la vida como concepto de escalas de  relación profesional o familiar. elegir entre pasión, amor versus trabajo,  dinero, gestión profesional. 6509310 Vector en Vecteezy"/>
          <p:cNvPicPr>
            <a:picLocks noChangeAspect="1" noChangeArrowheads="1"/>
          </p:cNvPicPr>
          <p:nvPr/>
        </p:nvPicPr>
        <p:blipFill>
          <a:blip r:embed="rId3" cstate="print">
            <a:clrChange>
              <a:clrFrom>
                <a:srgbClr val="0FBBED"/>
              </a:clrFrom>
              <a:clrTo>
                <a:srgbClr val="0FBBED">
                  <a:alpha val="0"/>
                </a:srgbClr>
              </a:clrTo>
            </a:clrChange>
            <a:extLst>
              <a:ext uri="{28A0092B-C50C-407E-A947-70E740481C1C}">
                <a14:useLocalDpi xmlns:a14="http://schemas.microsoft.com/office/drawing/2010/main" val="0"/>
              </a:ext>
            </a:extLst>
          </a:blip>
          <a:srcRect/>
          <a:stretch>
            <a:fillRect/>
          </a:stretch>
        </p:blipFill>
        <p:spPr bwMode="auto">
          <a:xfrm>
            <a:off x="7263684" y="1945945"/>
            <a:ext cx="4456090" cy="2970727"/>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27709" y="2292087"/>
            <a:ext cx="6096000" cy="3831818"/>
          </a:xfrm>
          <a:prstGeom prst="rect">
            <a:avLst/>
          </a:prstGeom>
        </p:spPr>
        <p:txBody>
          <a:bodyPr>
            <a:spAutoFit/>
          </a:bodyPr>
          <a:lstStyle/>
          <a:p>
            <a:pPr algn="ctr">
              <a:lnSpc>
                <a:spcPct val="200000"/>
              </a:lnSpc>
            </a:pPr>
            <a:r>
              <a:rPr lang="en-US" b="1" dirty="0">
                <a:latin typeface="Times New Roman" panose="02020603050405020304" pitchFamily="18" charset="0"/>
                <a:cs typeface="Times New Roman" panose="02020603050405020304" pitchFamily="18" charset="0"/>
              </a:rPr>
              <a:t>Prepared by:</a:t>
            </a:r>
          </a:p>
          <a:p>
            <a:pPr algn="ctr">
              <a:lnSpc>
                <a:spcPct val="200000"/>
              </a:lnSpc>
            </a:pPr>
            <a:r>
              <a:rPr lang="en-US" dirty="0" err="1">
                <a:latin typeface="Times New Roman" panose="02020603050405020304" pitchFamily="18" charset="0"/>
                <a:cs typeface="Times New Roman" panose="02020603050405020304" pitchFamily="18" charset="0"/>
              </a:rPr>
              <a:t>Shtha</a:t>
            </a:r>
            <a:r>
              <a:rPr lang="en-US" dirty="0">
                <a:latin typeface="Times New Roman" panose="02020603050405020304" pitchFamily="18" charset="0"/>
                <a:cs typeface="Times New Roman" panose="02020603050405020304" pitchFamily="18" charset="0"/>
              </a:rPr>
              <a:t> Salah</a:t>
            </a:r>
          </a:p>
          <a:p>
            <a:pPr algn="ctr">
              <a:lnSpc>
                <a:spcPct val="200000"/>
              </a:lnSpc>
            </a:pPr>
            <a:r>
              <a:rPr lang="en-US" dirty="0" err="1">
                <a:latin typeface="Times New Roman" panose="02020603050405020304" pitchFamily="18" charset="0"/>
                <a:cs typeface="Times New Roman" panose="02020603050405020304" pitchFamily="18" charset="0"/>
              </a:rPr>
              <a:t>Raghad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Sallam</a:t>
            </a:r>
            <a:endParaRPr lang="en-US" dirty="0">
              <a:latin typeface="Times New Roman" panose="02020603050405020304" pitchFamily="18" charset="0"/>
              <a:cs typeface="Times New Roman" panose="02020603050405020304" pitchFamily="18" charset="0"/>
            </a:endParaRPr>
          </a:p>
          <a:p>
            <a:pPr algn="ctr">
              <a:lnSpc>
                <a:spcPct val="200000"/>
              </a:lnSpc>
            </a:pPr>
            <a:r>
              <a:rPr lang="en-US" dirty="0" err="1">
                <a:latin typeface="Times New Roman" panose="02020603050405020304" pitchFamily="18" charset="0"/>
                <a:cs typeface="Times New Roman" panose="02020603050405020304" pitchFamily="18" charset="0"/>
              </a:rPr>
              <a:t>Tala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Darawsheh</a:t>
            </a:r>
            <a:endParaRPr lang="en-US" dirty="0">
              <a:latin typeface="Times New Roman" panose="02020603050405020304" pitchFamily="18" charset="0"/>
              <a:cs typeface="Times New Roman" panose="02020603050405020304" pitchFamily="18" charset="0"/>
            </a:endParaRPr>
          </a:p>
          <a:p>
            <a:pPr algn="ctr">
              <a:lnSpc>
                <a:spcPct val="200000"/>
              </a:lnSpc>
            </a:pP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Hala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Helou</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Supervisor Name:</a:t>
            </a:r>
          </a:p>
          <a:p>
            <a:pPr algn="ctr">
              <a:lnSpc>
                <a:spcPct val="150000"/>
              </a:lnSpc>
            </a:pPr>
            <a:r>
              <a:rPr lang="en-US" dirty="0">
                <a:latin typeface="Times New Roman" panose="02020603050405020304" pitchFamily="18" charset="0"/>
                <a:cs typeface="Times New Roman" panose="02020603050405020304" pitchFamily="18" charset="0"/>
              </a:rPr>
              <a:t>Dr. </a:t>
            </a:r>
            <a:r>
              <a:rPr lang="en-US" dirty="0" err="1">
                <a:latin typeface="Times New Roman" panose="02020603050405020304" pitchFamily="18" charset="0"/>
                <a:cs typeface="Times New Roman" panose="02020603050405020304" pitchFamily="18" charset="0"/>
              </a:rPr>
              <a:t>Muawia</a:t>
            </a:r>
            <a:r>
              <a:rPr lang="en-US" dirty="0">
                <a:latin typeface="Times New Roman" panose="02020603050405020304" pitchFamily="18" charset="0"/>
                <a:cs typeface="Times New Roman" panose="02020603050405020304" pitchFamily="18" charset="0"/>
              </a:rPr>
              <a:t> Ramadan</a:t>
            </a:r>
          </a:p>
        </p:txBody>
      </p:sp>
    </p:spTree>
    <p:extLst>
      <p:ext uri="{BB962C8B-B14F-4D97-AF65-F5344CB8AC3E}">
        <p14:creationId xmlns:p14="http://schemas.microsoft.com/office/powerpoint/2010/main" val="2429272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inVertical)">
                                      <p:cBhvr>
                                        <p:cTn id="7" dur="500"/>
                                        <p:tgtEl>
                                          <p:spTgt spid="103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9499E3C9-FA3E-47C0-A453-2D97BC948D95}"/>
              </a:ext>
            </a:extLst>
          </p:cNvPr>
          <p:cNvSpPr txBox="1"/>
          <p:nvPr/>
        </p:nvSpPr>
        <p:spPr>
          <a:xfrm>
            <a:off x="788308" y="1511378"/>
            <a:ext cx="10865810" cy="873572"/>
          </a:xfrm>
          <a:prstGeom prst="rect">
            <a:avLst/>
          </a:prstGeom>
          <a:noFill/>
        </p:spPr>
        <p:txBody>
          <a:bodyPr wrap="square" rtlCol="0">
            <a:spAutoFit/>
          </a:bodyPr>
          <a:lstStyle/>
          <a:p>
            <a:pPr algn="just">
              <a:lnSpc>
                <a:spcPct val="150000"/>
              </a:lnSpc>
            </a:pPr>
            <a:r>
              <a:rPr lang="en-US" dirty="0">
                <a:latin typeface="Times New Roman" panose="02020603050405020304" pitchFamily="18" charset="0"/>
                <a:cs typeface="Times New Roman" panose="02020603050405020304" pitchFamily="18" charset="0"/>
              </a:rPr>
              <a:t>determination of long-term goals and objectives of an enterprise and adoption of course of action and allocation of resources necessary to carry out these goals</a:t>
            </a:r>
            <a:endParaRPr lang="ko-KR" altLang="en-US"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 xmlns:a16="http://schemas.microsoft.com/office/drawing/2014/main" id="{447F6291-1FA2-49FE-A435-AAD7AD138182}"/>
              </a:ext>
            </a:extLst>
          </p:cNvPr>
          <p:cNvSpPr txBox="1"/>
          <p:nvPr/>
        </p:nvSpPr>
        <p:spPr>
          <a:xfrm>
            <a:off x="3049299" y="212752"/>
            <a:ext cx="5818797" cy="1077218"/>
          </a:xfrm>
          <a:prstGeom prst="rect">
            <a:avLst/>
          </a:prstGeom>
          <a:noFill/>
        </p:spPr>
        <p:txBody>
          <a:bodyPr wrap="square" rtlCol="0">
            <a:spAutoFit/>
          </a:bodyPr>
          <a:lstStyle/>
          <a:p>
            <a:pPr algn="ctr"/>
            <a:r>
              <a:rPr lang="en-US" altLang="ko-KR" sz="3600" b="1" dirty="0">
                <a:latin typeface="Times New Roman" panose="02020603050405020304" pitchFamily="18" charset="0"/>
                <a:cs typeface="Times New Roman" panose="02020603050405020304" pitchFamily="18" charset="0"/>
              </a:rPr>
              <a:t>Strategic planning process</a:t>
            </a:r>
          </a:p>
          <a:p>
            <a:pPr algn="ctr"/>
            <a:endParaRPr lang="ko-KR" altLang="en-US" sz="28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16" name="막힌 원호 3">
            <a:extLst>
              <a:ext uri="{FF2B5EF4-FFF2-40B4-BE49-F238E27FC236}">
                <a16:creationId xmlns="" xmlns:a16="http://schemas.microsoft.com/office/drawing/2014/main" id="{321DFBEC-A381-4E9D-8E78-44933BC149A9}"/>
              </a:ext>
            </a:extLst>
          </p:cNvPr>
          <p:cNvSpPr/>
          <p:nvPr/>
        </p:nvSpPr>
        <p:spPr>
          <a:xfrm>
            <a:off x="2888048" y="3750210"/>
            <a:ext cx="2013211" cy="2016000"/>
          </a:xfrm>
          <a:prstGeom prst="blockArc">
            <a:avLst>
              <a:gd name="adj1" fmla="val 10800000"/>
              <a:gd name="adj2" fmla="val 0"/>
              <a:gd name="adj3" fmla="val 2676"/>
            </a:avLst>
          </a:prstGeom>
          <a:solidFill>
            <a:srgbClr val="FD923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8" name="막힌 원호 38">
            <a:extLst>
              <a:ext uri="{FF2B5EF4-FFF2-40B4-BE49-F238E27FC236}">
                <a16:creationId xmlns="" xmlns:a16="http://schemas.microsoft.com/office/drawing/2014/main" id="{5B702906-E140-4E2C-B2FD-41E3A4D96AE6}"/>
              </a:ext>
            </a:extLst>
          </p:cNvPr>
          <p:cNvSpPr/>
          <p:nvPr/>
        </p:nvSpPr>
        <p:spPr>
          <a:xfrm rot="10800000">
            <a:off x="4854733" y="3760167"/>
            <a:ext cx="2016000" cy="2016000"/>
          </a:xfrm>
          <a:prstGeom prst="blockArc">
            <a:avLst>
              <a:gd name="adj1" fmla="val 10800000"/>
              <a:gd name="adj2" fmla="val 0"/>
              <a:gd name="adj3" fmla="val 2676"/>
            </a:avLst>
          </a:prstGeom>
          <a:solidFill>
            <a:srgbClr val="FD923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9" name="막힌 원호 3">
            <a:extLst>
              <a:ext uri="{FF2B5EF4-FFF2-40B4-BE49-F238E27FC236}">
                <a16:creationId xmlns="" xmlns:a16="http://schemas.microsoft.com/office/drawing/2014/main" id="{321DFBEC-A381-4E9D-8E78-44933BC149A9}"/>
              </a:ext>
            </a:extLst>
          </p:cNvPr>
          <p:cNvSpPr/>
          <p:nvPr/>
        </p:nvSpPr>
        <p:spPr>
          <a:xfrm>
            <a:off x="6811497" y="3770124"/>
            <a:ext cx="2016000" cy="2016000"/>
          </a:xfrm>
          <a:prstGeom prst="blockArc">
            <a:avLst>
              <a:gd name="adj1" fmla="val 10800000"/>
              <a:gd name="adj2" fmla="val 0"/>
              <a:gd name="adj3" fmla="val 2676"/>
            </a:avLst>
          </a:prstGeom>
          <a:solidFill>
            <a:srgbClr val="FD923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20" name="TextBox 37">
            <a:extLst>
              <a:ext uri="{FF2B5EF4-FFF2-40B4-BE49-F238E27FC236}">
                <a16:creationId xmlns="" xmlns:a16="http://schemas.microsoft.com/office/drawing/2014/main" id="{2D8234DC-2BBF-4B66-99E6-3C788B01217D}"/>
              </a:ext>
            </a:extLst>
          </p:cNvPr>
          <p:cNvSpPr txBox="1"/>
          <p:nvPr/>
        </p:nvSpPr>
        <p:spPr>
          <a:xfrm>
            <a:off x="3049299" y="5307402"/>
            <a:ext cx="1449542" cy="461665"/>
          </a:xfrm>
          <a:prstGeom prst="rect">
            <a:avLst/>
          </a:prstGeom>
          <a:noFill/>
        </p:spPr>
        <p:txBody>
          <a:bodyPr wrap="square" rtlCol="0">
            <a:spAutoFit/>
          </a:bodyPr>
          <a:lstStyle/>
          <a:p>
            <a:pPr algn="ctr"/>
            <a:r>
              <a:rPr lang="en-US" altLang="ko-KR" sz="2400" b="1" dirty="0">
                <a:solidFill>
                  <a:schemeClr val="tx1">
                    <a:lumMod val="75000"/>
                    <a:lumOff val="25000"/>
                  </a:schemeClr>
                </a:solidFill>
                <a:latin typeface="Times New Roman" panose="02020603050405020304" pitchFamily="18" charset="0"/>
                <a:cs typeface="Times New Roman" panose="02020603050405020304" pitchFamily="18" charset="0"/>
              </a:rPr>
              <a:t>01</a:t>
            </a:r>
            <a:endParaRPr lang="ko-KR" altLang="en-US" sz="24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1" name="TextBox 37">
            <a:extLst>
              <a:ext uri="{FF2B5EF4-FFF2-40B4-BE49-F238E27FC236}">
                <a16:creationId xmlns="" xmlns:a16="http://schemas.microsoft.com/office/drawing/2014/main" id="{2D8234DC-2BBF-4B66-99E6-3C788B01217D}"/>
              </a:ext>
            </a:extLst>
          </p:cNvPr>
          <p:cNvSpPr txBox="1"/>
          <p:nvPr/>
        </p:nvSpPr>
        <p:spPr>
          <a:xfrm>
            <a:off x="5103384" y="3320891"/>
            <a:ext cx="1449542" cy="461665"/>
          </a:xfrm>
          <a:prstGeom prst="rect">
            <a:avLst/>
          </a:prstGeom>
          <a:noFill/>
        </p:spPr>
        <p:txBody>
          <a:bodyPr wrap="square" rtlCol="0">
            <a:spAutoFit/>
          </a:bodyPr>
          <a:lstStyle/>
          <a:p>
            <a:pPr algn="ctr"/>
            <a:r>
              <a:rPr lang="en-US" altLang="ko-KR" sz="2400" b="1" dirty="0">
                <a:solidFill>
                  <a:schemeClr val="tx1">
                    <a:lumMod val="75000"/>
                    <a:lumOff val="25000"/>
                  </a:schemeClr>
                </a:solidFill>
                <a:latin typeface="Times New Roman" panose="02020603050405020304" pitchFamily="18" charset="0"/>
                <a:cs typeface="Times New Roman" panose="02020603050405020304" pitchFamily="18" charset="0"/>
              </a:rPr>
              <a:t>02</a:t>
            </a:r>
            <a:endParaRPr lang="ko-KR" altLang="en-US" sz="24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2" name="TextBox 37">
            <a:extLst>
              <a:ext uri="{FF2B5EF4-FFF2-40B4-BE49-F238E27FC236}">
                <a16:creationId xmlns="" xmlns:a16="http://schemas.microsoft.com/office/drawing/2014/main" id="{2D8234DC-2BBF-4B66-99E6-3C788B01217D}"/>
              </a:ext>
            </a:extLst>
          </p:cNvPr>
          <p:cNvSpPr txBox="1"/>
          <p:nvPr/>
        </p:nvSpPr>
        <p:spPr>
          <a:xfrm>
            <a:off x="7115326" y="5307401"/>
            <a:ext cx="1449542" cy="461665"/>
          </a:xfrm>
          <a:prstGeom prst="rect">
            <a:avLst/>
          </a:prstGeom>
          <a:noFill/>
        </p:spPr>
        <p:txBody>
          <a:bodyPr wrap="square" rtlCol="0">
            <a:spAutoFit/>
          </a:bodyPr>
          <a:lstStyle/>
          <a:p>
            <a:pPr algn="ctr"/>
            <a:r>
              <a:rPr lang="en-US" altLang="ko-KR" sz="2400" b="1" dirty="0">
                <a:solidFill>
                  <a:schemeClr val="tx1">
                    <a:lumMod val="75000"/>
                    <a:lumOff val="25000"/>
                  </a:schemeClr>
                </a:solidFill>
                <a:latin typeface="Times New Roman" panose="02020603050405020304" pitchFamily="18" charset="0"/>
                <a:cs typeface="Times New Roman" panose="02020603050405020304" pitchFamily="18" charset="0"/>
              </a:rPr>
              <a:t>03</a:t>
            </a:r>
            <a:endParaRPr lang="ko-KR" altLang="en-US" sz="24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12" name="Frame 17">
            <a:extLst>
              <a:ext uri="{FF2B5EF4-FFF2-40B4-BE49-F238E27FC236}">
                <a16:creationId xmlns="" xmlns:a16="http://schemas.microsoft.com/office/drawing/2014/main" id="{8CE30726-3AE5-41A7-8D31-029754982A69}"/>
              </a:ext>
            </a:extLst>
          </p:cNvPr>
          <p:cNvSpPr/>
          <p:nvPr/>
        </p:nvSpPr>
        <p:spPr>
          <a:xfrm>
            <a:off x="7521663" y="4430059"/>
            <a:ext cx="552129" cy="546663"/>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rgbClr val="FD923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13" name="Rectangle 30">
            <a:extLst>
              <a:ext uri="{FF2B5EF4-FFF2-40B4-BE49-F238E27FC236}">
                <a16:creationId xmlns="" xmlns:a16="http://schemas.microsoft.com/office/drawing/2014/main" id="{8AF2C36D-6FA5-4934-94A3-623C95970ABC}"/>
              </a:ext>
            </a:extLst>
          </p:cNvPr>
          <p:cNvSpPr/>
          <p:nvPr/>
        </p:nvSpPr>
        <p:spPr>
          <a:xfrm>
            <a:off x="3617680" y="4393928"/>
            <a:ext cx="553187" cy="461666"/>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rgbClr val="FD923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accent1"/>
              </a:solidFill>
            </a:endParaRPr>
          </a:p>
        </p:txBody>
      </p:sp>
      <p:sp>
        <p:nvSpPr>
          <p:cNvPr id="14" name="Donut 24">
            <a:extLst>
              <a:ext uri="{FF2B5EF4-FFF2-40B4-BE49-F238E27FC236}">
                <a16:creationId xmlns="" xmlns:a16="http://schemas.microsoft.com/office/drawing/2014/main" id="{89970D7B-B9D1-40EF-86BB-E7E939B3A229}"/>
              </a:ext>
            </a:extLst>
          </p:cNvPr>
          <p:cNvSpPr/>
          <p:nvPr/>
        </p:nvSpPr>
        <p:spPr>
          <a:xfrm>
            <a:off x="5562413" y="4445652"/>
            <a:ext cx="477982" cy="531070"/>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rgbClr val="FD923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15" name="TextBox 57">
            <a:extLst>
              <a:ext uri="{FF2B5EF4-FFF2-40B4-BE49-F238E27FC236}">
                <a16:creationId xmlns="" xmlns:a16="http://schemas.microsoft.com/office/drawing/2014/main" id="{5ED11334-175D-4E18-94BE-30467A3566AF}"/>
              </a:ext>
            </a:extLst>
          </p:cNvPr>
          <p:cNvSpPr txBox="1"/>
          <p:nvPr/>
        </p:nvSpPr>
        <p:spPr>
          <a:xfrm>
            <a:off x="2079813" y="6021906"/>
            <a:ext cx="3058150" cy="400110"/>
          </a:xfrm>
          <a:prstGeom prst="rect">
            <a:avLst/>
          </a:prstGeom>
          <a:noFill/>
        </p:spPr>
        <p:txBody>
          <a:bodyPr wrap="square" lIns="108000" rIns="108000" rtlCol="0">
            <a:spAutoFit/>
          </a:bodyPr>
          <a:lstStyle/>
          <a:p>
            <a:pPr algn="ctr"/>
            <a:r>
              <a:rPr lang="en-US" sz="2000" b="1" dirty="0">
                <a:solidFill>
                  <a:schemeClr val="accent6"/>
                </a:solidFill>
                <a:latin typeface="Times New Roman" panose="02020603050405020304" pitchFamily="18" charset="0"/>
                <a:cs typeface="Times New Roman" panose="02020603050405020304" pitchFamily="18" charset="0"/>
              </a:rPr>
              <a:t>Strategy Formulation</a:t>
            </a:r>
            <a:endParaRPr lang="ko-KR" altLang="en-US" sz="2000" b="1" dirty="0">
              <a:solidFill>
                <a:schemeClr val="accent6"/>
              </a:solidFill>
              <a:latin typeface="Times New Roman" panose="02020603050405020304" pitchFamily="18" charset="0"/>
              <a:cs typeface="Times New Roman" panose="02020603050405020304" pitchFamily="18" charset="0"/>
            </a:endParaRPr>
          </a:p>
        </p:txBody>
      </p:sp>
      <p:sp>
        <p:nvSpPr>
          <p:cNvPr id="2" name="مستطيل 1"/>
          <p:cNvSpPr/>
          <p:nvPr/>
        </p:nvSpPr>
        <p:spPr>
          <a:xfrm>
            <a:off x="4218670" y="2867525"/>
            <a:ext cx="3165468" cy="400110"/>
          </a:xfrm>
          <a:prstGeom prst="rect">
            <a:avLst/>
          </a:prstGeom>
        </p:spPr>
        <p:txBody>
          <a:bodyPr wrap="square">
            <a:spAutoFit/>
          </a:bodyPr>
          <a:lstStyle/>
          <a:p>
            <a:pPr algn="ctr"/>
            <a:r>
              <a:rPr lang="en-US" sz="2000" b="1" dirty="0">
                <a:solidFill>
                  <a:schemeClr val="accent6"/>
                </a:solidFill>
                <a:latin typeface="Times New Roman" panose="02020603050405020304" pitchFamily="18" charset="0"/>
                <a:cs typeface="Times New Roman" panose="02020603050405020304" pitchFamily="18" charset="0"/>
              </a:rPr>
              <a:t>Strategy implementation</a:t>
            </a:r>
            <a:endParaRPr lang="ar-SA" sz="2000" b="1" dirty="0">
              <a:solidFill>
                <a:schemeClr val="accent6"/>
              </a:solidFill>
              <a:latin typeface="Times New Roman" panose="02020603050405020304" pitchFamily="18" charset="0"/>
              <a:cs typeface="Times New Roman" panose="02020603050405020304" pitchFamily="18" charset="0"/>
            </a:endParaRPr>
          </a:p>
        </p:txBody>
      </p:sp>
      <p:sp>
        <p:nvSpPr>
          <p:cNvPr id="3" name="مستطيل 2"/>
          <p:cNvSpPr/>
          <p:nvPr/>
        </p:nvSpPr>
        <p:spPr>
          <a:xfrm>
            <a:off x="6271271" y="5937362"/>
            <a:ext cx="3975388" cy="400110"/>
          </a:xfrm>
          <a:prstGeom prst="rect">
            <a:avLst/>
          </a:prstGeom>
        </p:spPr>
        <p:txBody>
          <a:bodyPr wrap="square">
            <a:spAutoFit/>
          </a:bodyPr>
          <a:lstStyle/>
          <a:p>
            <a:pPr algn="ctr"/>
            <a:r>
              <a:rPr lang="en-US" sz="2000" b="1" dirty="0">
                <a:solidFill>
                  <a:schemeClr val="accent6"/>
                </a:solidFill>
                <a:latin typeface="Times New Roman" panose="02020603050405020304" pitchFamily="18" charset="0"/>
                <a:cs typeface="Times New Roman" panose="02020603050405020304" pitchFamily="18" charset="0"/>
              </a:rPr>
              <a:t>Evaluate and adjust the strategy</a:t>
            </a:r>
            <a:endParaRPr lang="ar-SA" sz="2000" b="1" dirty="0">
              <a:solidFill>
                <a:schemeClr val="accent6"/>
              </a:solidFill>
              <a:latin typeface="Times New Roman" panose="02020603050405020304" pitchFamily="18" charset="0"/>
              <a:cs typeface="Times New Roman" panose="02020603050405020304" pitchFamily="18" charset="0"/>
            </a:endParaRPr>
          </a:p>
        </p:txBody>
      </p:sp>
      <p:sp>
        <p:nvSpPr>
          <p:cNvPr id="6" name="مستطيل 5"/>
          <p:cNvSpPr/>
          <p:nvPr/>
        </p:nvSpPr>
        <p:spPr>
          <a:xfrm>
            <a:off x="5864399" y="3244334"/>
            <a:ext cx="355994" cy="369332"/>
          </a:xfrm>
          <a:prstGeom prst="rect">
            <a:avLst/>
          </a:prstGeom>
        </p:spPr>
        <p:txBody>
          <a:bodyPr wrap="square">
            <a:spAutoFit/>
          </a:bodyPr>
          <a:lstStyle/>
          <a:p>
            <a:r>
              <a:rPr lang="ar-SA" dirty="0"/>
              <a:t> </a:t>
            </a:r>
          </a:p>
        </p:txBody>
      </p:sp>
    </p:spTree>
    <p:extLst>
      <p:ext uri="{BB962C8B-B14F-4D97-AF65-F5344CB8AC3E}">
        <p14:creationId xmlns:p14="http://schemas.microsoft.com/office/powerpoint/2010/main" val="2946050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inVertical)">
                                      <p:cBhvr>
                                        <p:cTn id="12" dur="500"/>
                                        <p:tgtEl>
                                          <p:spTgt spid="16"/>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barn(inVertical)">
                                      <p:cBhvr>
                                        <p:cTn id="18" dur="500"/>
                                        <p:tgtEl>
                                          <p:spTgt spid="20"/>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inVertical)">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arn(inVertical)">
                                      <p:cBhvr>
                                        <p:cTn id="26" dur="500"/>
                                        <p:tgtEl>
                                          <p:spTgt spid="14"/>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barn(inVertical)">
                                      <p:cBhvr>
                                        <p:cTn id="29" dur="500"/>
                                        <p:tgtEl>
                                          <p:spTgt spid="18"/>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inVertical)">
                                      <p:cBhvr>
                                        <p:cTn id="32" dur="500"/>
                                        <p:tgtEl>
                                          <p:spTgt spid="21"/>
                                        </p:tgtEl>
                                      </p:cBhvr>
                                    </p:animEffect>
                                  </p:childTnLst>
                                </p:cTn>
                              </p:par>
                              <p:par>
                                <p:cTn id="33" presetID="16" presetClass="entr" presetSubtype="21"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barn(inVertical)">
                                      <p:cBhvr>
                                        <p:cTn id="35" dur="500"/>
                                        <p:tgtEl>
                                          <p:spTgt spid="2"/>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barn(inVertical)">
                                      <p:cBhvr>
                                        <p:cTn id="40" dur="500"/>
                                        <p:tgtEl>
                                          <p:spTgt spid="22"/>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inVertical)">
                                      <p:cBhvr>
                                        <p:cTn id="43" dur="500"/>
                                        <p:tgtEl>
                                          <p:spTgt spid="12"/>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barn(inVertical)">
                                      <p:cBhvr>
                                        <p:cTn id="46" dur="500"/>
                                        <p:tgtEl>
                                          <p:spTgt spid="19"/>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barn(inVertical)">
                                      <p:cBhvr>
                                        <p:cTn id="4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animBg="1"/>
      <p:bldP spid="18" grpId="0" animBg="1"/>
      <p:bldP spid="19" grpId="0" animBg="1"/>
      <p:bldP spid="20" grpId="0"/>
      <p:bldP spid="21" grpId="0"/>
      <p:bldP spid="22" grpId="0"/>
      <p:bldP spid="12" grpId="0" animBg="1"/>
      <p:bldP spid="13" grpId="0" animBg="1"/>
      <p:bldP spid="14" grpId="0" animBg="1"/>
      <p:bldP spid="15" grpId="0"/>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مستطيل 43"/>
          <p:cNvSpPr/>
          <p:nvPr/>
        </p:nvSpPr>
        <p:spPr>
          <a:xfrm>
            <a:off x="0" y="1999303"/>
            <a:ext cx="5946634" cy="2618794"/>
          </a:xfrm>
          <a:prstGeom prst="rect">
            <a:avLst/>
          </a:prstGeom>
        </p:spPr>
        <p:txBody>
          <a:bodyPr wrap="square">
            <a:spAutoFit/>
          </a:bodyPr>
          <a:lstStyle/>
          <a:p>
            <a:pPr algn="ctr">
              <a:lnSpc>
                <a:spcPct val="150000"/>
              </a:lnSpc>
            </a:pPr>
            <a:r>
              <a:rPr lang="en-US" sz="3800" b="1" dirty="0">
                <a:latin typeface="Times New Roman" panose="02020603050405020304" pitchFamily="18" charset="0"/>
                <a:cs typeface="Times New Roman" panose="02020603050405020304" pitchFamily="18" charset="0"/>
              </a:rPr>
              <a:t>House Model for Strategic Planning in Family Businesses</a:t>
            </a:r>
            <a:endParaRPr lang="ar-SA" sz="3800" b="1"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 xmlns:a16="http://schemas.microsoft.com/office/drawing/2014/main" id="{4CB15550-1F70-1DDB-8CAB-EC3E41A94AE2}"/>
              </a:ext>
            </a:extLst>
          </p:cNvPr>
          <p:cNvPicPr>
            <a:picLocks noChangeAspect="1"/>
          </p:cNvPicPr>
          <p:nvPr/>
        </p:nvPicPr>
        <p:blipFill>
          <a:blip r:embed="rId2"/>
          <a:stretch>
            <a:fillRect/>
          </a:stretch>
        </p:blipFill>
        <p:spPr>
          <a:xfrm>
            <a:off x="5862918" y="0"/>
            <a:ext cx="6329082" cy="6857999"/>
          </a:xfrm>
          <a:prstGeom prst="rect">
            <a:avLst/>
          </a:prstGeom>
        </p:spPr>
      </p:pic>
    </p:spTree>
    <p:extLst>
      <p:ext uri="{BB962C8B-B14F-4D97-AF65-F5344CB8AC3E}">
        <p14:creationId xmlns:p14="http://schemas.microsoft.com/office/powerpoint/2010/main" val="76383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barn(inVertical)">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E3ED54F1-4A8B-264E-9E88-20A86710D16E}"/>
              </a:ext>
            </a:extLst>
          </p:cNvPr>
          <p:cNvPicPr>
            <a:picLocks noChangeAspect="1"/>
          </p:cNvPicPr>
          <p:nvPr/>
        </p:nvPicPr>
        <p:blipFill>
          <a:blip r:embed="rId2"/>
          <a:stretch>
            <a:fillRect/>
          </a:stretch>
        </p:blipFill>
        <p:spPr>
          <a:xfrm>
            <a:off x="2253343" y="1447628"/>
            <a:ext cx="7391400" cy="4651615"/>
          </a:xfrm>
          <a:prstGeom prst="rect">
            <a:avLst/>
          </a:prstGeom>
        </p:spPr>
      </p:pic>
      <p:sp>
        <p:nvSpPr>
          <p:cNvPr id="6" name="TextBox 5">
            <a:extLst>
              <a:ext uri="{FF2B5EF4-FFF2-40B4-BE49-F238E27FC236}">
                <a16:creationId xmlns="" xmlns:a16="http://schemas.microsoft.com/office/drawing/2014/main" id="{CCABF1ED-169E-BEF0-A0A8-A25B71DECE79}"/>
              </a:ext>
            </a:extLst>
          </p:cNvPr>
          <p:cNvSpPr txBox="1"/>
          <p:nvPr/>
        </p:nvSpPr>
        <p:spPr>
          <a:xfrm>
            <a:off x="2706721" y="209304"/>
            <a:ext cx="6094378"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Formulation</a:t>
            </a:r>
            <a:endParaRPr lang="ko-KR" altLang="en-US" sz="3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42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
            <a:extLst>
              <a:ext uri="{FF2B5EF4-FFF2-40B4-BE49-F238E27FC236}">
                <a16:creationId xmlns="" xmlns:a16="http://schemas.microsoft.com/office/drawing/2014/main" id="{9BDB9BC5-7418-478F-968F-6A2806520597}"/>
              </a:ext>
            </a:extLst>
          </p:cNvPr>
          <p:cNvGrpSpPr/>
          <p:nvPr/>
        </p:nvGrpSpPr>
        <p:grpSpPr>
          <a:xfrm>
            <a:off x="4990290" y="1743193"/>
            <a:ext cx="6654833" cy="3693120"/>
            <a:chOff x="6228184" y="1844824"/>
            <a:chExt cx="4451928" cy="369312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p:grpSpPr>
        <p:sp>
          <p:nvSpPr>
            <p:cNvPr id="29" name="Rectangle 5">
              <a:extLst>
                <a:ext uri="{FF2B5EF4-FFF2-40B4-BE49-F238E27FC236}">
                  <a16:creationId xmlns="" xmlns:a16="http://schemas.microsoft.com/office/drawing/2014/main" id="{362B47B5-8B23-4EF4-BCEC-DA14C698B6D8}"/>
                </a:ext>
              </a:extLst>
            </p:cNvPr>
            <p:cNvSpPr/>
            <p:nvPr/>
          </p:nvSpPr>
          <p:spPr>
            <a:xfrm>
              <a:off x="6228184" y="1844824"/>
              <a:ext cx="4451928" cy="864096"/>
            </a:xfrm>
            <a:prstGeom prst="rect">
              <a:avLst/>
            </a:prstGeom>
            <a:gradFill flip="none" rotWithShape="1">
              <a:gsLst>
                <a:gs pos="0">
                  <a:srgbClr val="FD9239">
                    <a:tint val="66000"/>
                    <a:satMod val="160000"/>
                  </a:srgbClr>
                </a:gs>
                <a:gs pos="50000">
                  <a:srgbClr val="FD9239">
                    <a:tint val="44500"/>
                    <a:satMod val="160000"/>
                  </a:srgbClr>
                </a:gs>
                <a:gs pos="100000">
                  <a:srgbClr val="FD9239">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en-US" sz="2700" dirty="0">
                <a:solidFill>
                  <a:schemeClr val="tx1"/>
                </a:solidFill>
                <a:latin typeface="Times New Roman" panose="02020603050405020304" pitchFamily="18" charset="0"/>
                <a:cs typeface="Times New Roman" panose="02020603050405020304" pitchFamily="18" charset="0"/>
              </a:endParaRPr>
            </a:p>
          </p:txBody>
        </p:sp>
        <p:sp>
          <p:nvSpPr>
            <p:cNvPr id="31" name="Rectangle 7">
              <a:extLst>
                <a:ext uri="{FF2B5EF4-FFF2-40B4-BE49-F238E27FC236}">
                  <a16:creationId xmlns="" xmlns:a16="http://schemas.microsoft.com/office/drawing/2014/main" id="{7F5F7553-139D-4768-9632-0AF09F99EC17}"/>
                </a:ext>
              </a:extLst>
            </p:cNvPr>
            <p:cNvSpPr/>
            <p:nvPr/>
          </p:nvSpPr>
          <p:spPr>
            <a:xfrm>
              <a:off x="6228184" y="2787832"/>
              <a:ext cx="4451928" cy="864096"/>
            </a:xfrm>
            <a:prstGeom prst="rect">
              <a:avLst/>
            </a:prstGeom>
            <a:gradFill flip="none" rotWithShape="1">
              <a:gsLst>
                <a:gs pos="0">
                  <a:schemeClr val="tx2">
                    <a:tint val="66000"/>
                    <a:satMod val="160000"/>
                  </a:schemeClr>
                </a:gs>
                <a:gs pos="50000">
                  <a:schemeClr val="tx2">
                    <a:tint val="44500"/>
                    <a:satMod val="160000"/>
                  </a:schemeClr>
                </a:gs>
                <a:gs pos="100000">
                  <a:schemeClr val="tx2">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en-US" sz="2700">
                <a:solidFill>
                  <a:schemeClr val="tx1"/>
                </a:solidFill>
                <a:latin typeface="Times New Roman" panose="02020603050405020304" pitchFamily="18" charset="0"/>
                <a:cs typeface="Times New Roman" panose="02020603050405020304" pitchFamily="18" charset="0"/>
              </a:endParaRPr>
            </a:p>
          </p:txBody>
        </p:sp>
        <p:sp>
          <p:nvSpPr>
            <p:cNvPr id="32" name="Rectangle 8">
              <a:extLst>
                <a:ext uri="{FF2B5EF4-FFF2-40B4-BE49-F238E27FC236}">
                  <a16:creationId xmlns="" xmlns:a16="http://schemas.microsoft.com/office/drawing/2014/main" id="{48C408DA-C626-480A-8AEE-2C9EA413BBFB}"/>
                </a:ext>
              </a:extLst>
            </p:cNvPr>
            <p:cNvSpPr/>
            <p:nvPr/>
          </p:nvSpPr>
          <p:spPr>
            <a:xfrm>
              <a:off x="6228184" y="3730840"/>
              <a:ext cx="4451928" cy="864096"/>
            </a:xfrm>
            <a:prstGeom prst="rect">
              <a:avLst/>
            </a:prstGeom>
            <a:gradFill flip="none" rotWithShape="1">
              <a:gsLst>
                <a:gs pos="0">
                  <a:srgbClr val="EA769F">
                    <a:tint val="66000"/>
                    <a:satMod val="160000"/>
                  </a:srgbClr>
                </a:gs>
                <a:gs pos="50000">
                  <a:srgbClr val="EA769F">
                    <a:tint val="44500"/>
                    <a:satMod val="160000"/>
                  </a:srgbClr>
                </a:gs>
                <a:gs pos="100000">
                  <a:srgbClr val="EA769F">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en-US" sz="2700">
                <a:solidFill>
                  <a:schemeClr val="tx1"/>
                </a:solidFill>
                <a:latin typeface="Times New Roman" panose="02020603050405020304" pitchFamily="18" charset="0"/>
                <a:cs typeface="Times New Roman" panose="02020603050405020304" pitchFamily="18" charset="0"/>
              </a:endParaRPr>
            </a:p>
          </p:txBody>
        </p:sp>
        <p:sp>
          <p:nvSpPr>
            <p:cNvPr id="33" name="Rectangle 9">
              <a:extLst>
                <a:ext uri="{FF2B5EF4-FFF2-40B4-BE49-F238E27FC236}">
                  <a16:creationId xmlns="" xmlns:a16="http://schemas.microsoft.com/office/drawing/2014/main" id="{8AE62DE9-0A7A-4AAC-80DB-702F1022C6B1}"/>
                </a:ext>
              </a:extLst>
            </p:cNvPr>
            <p:cNvSpPr/>
            <p:nvPr/>
          </p:nvSpPr>
          <p:spPr>
            <a:xfrm>
              <a:off x="6228184" y="4673848"/>
              <a:ext cx="4451928" cy="864096"/>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en-US" sz="2700" dirty="0">
                <a:solidFill>
                  <a:schemeClr val="tx1"/>
                </a:solidFill>
                <a:latin typeface="Times New Roman" panose="02020603050405020304" pitchFamily="18" charset="0"/>
                <a:cs typeface="Times New Roman" panose="02020603050405020304" pitchFamily="18" charset="0"/>
              </a:endParaRPr>
            </a:p>
          </p:txBody>
        </p:sp>
      </p:grpSp>
      <p:sp>
        <p:nvSpPr>
          <p:cNvPr id="25" name="مستطيل 24"/>
          <p:cNvSpPr/>
          <p:nvPr/>
        </p:nvSpPr>
        <p:spPr>
          <a:xfrm>
            <a:off x="5038928" y="1743193"/>
            <a:ext cx="6371617" cy="808297"/>
          </a:xfrm>
          <a:prstGeom prst="rect">
            <a:avLst/>
          </a:prstGeom>
        </p:spPr>
        <p:txBody>
          <a:bodyPr wrap="square">
            <a:spAutoFit/>
          </a:bodyPr>
          <a:lstStyle/>
          <a:p>
            <a:pPr>
              <a:lnSpc>
                <a:spcPct val="150000"/>
              </a:lnSpc>
            </a:pPr>
            <a:r>
              <a:rPr lang="en-US" sz="1600" b="1" dirty="0">
                <a:latin typeface="Times New Roman" panose="02020603050405020304" pitchFamily="18" charset="0"/>
                <a:cs typeface="Times New Roman" panose="02020603050405020304" pitchFamily="18" charset="0"/>
              </a:rPr>
              <a:t>It explains the criteria that should be considered when evaluating something</a:t>
            </a:r>
            <a:endParaRPr lang="ar-SA" sz="1600" b="1" dirty="0">
              <a:latin typeface="Times New Roman" panose="02020603050405020304" pitchFamily="18" charset="0"/>
              <a:cs typeface="Times New Roman" panose="02020603050405020304" pitchFamily="18" charset="0"/>
            </a:endParaRPr>
          </a:p>
        </p:txBody>
      </p:sp>
      <p:sp>
        <p:nvSpPr>
          <p:cNvPr id="7169" name="مستطيل 7168"/>
          <p:cNvSpPr/>
          <p:nvPr/>
        </p:nvSpPr>
        <p:spPr>
          <a:xfrm>
            <a:off x="5038928" y="2701035"/>
            <a:ext cx="6254885" cy="780026"/>
          </a:xfrm>
          <a:prstGeom prst="rect">
            <a:avLst/>
          </a:prstGeom>
        </p:spPr>
        <p:txBody>
          <a:bodyPr wrap="square">
            <a:spAutoFit/>
          </a:bodyPr>
          <a:lstStyle/>
          <a:p>
            <a:pPr>
              <a:lnSpc>
                <a:spcPct val="150000"/>
              </a:lnSpc>
            </a:pPr>
            <a:r>
              <a:rPr lang="en-US" sz="1600" b="1" dirty="0">
                <a:latin typeface="Times New Roman" panose="02020603050405020304" pitchFamily="18" charset="0"/>
                <a:cs typeface="Times New Roman" panose="02020603050405020304" pitchFamily="18" charset="0"/>
              </a:rPr>
              <a:t>is useful in planning an enterprise, monitoring and guiding its operation, and assessing its outcomes</a:t>
            </a:r>
            <a:endParaRPr lang="ar-SA" sz="1600" b="1" dirty="0">
              <a:latin typeface="Times New Roman" panose="02020603050405020304" pitchFamily="18" charset="0"/>
              <a:cs typeface="Times New Roman" panose="02020603050405020304" pitchFamily="18" charset="0"/>
            </a:endParaRPr>
          </a:p>
        </p:txBody>
      </p:sp>
      <p:sp>
        <p:nvSpPr>
          <p:cNvPr id="7171" name="مستطيل 7170"/>
          <p:cNvSpPr/>
          <p:nvPr/>
        </p:nvSpPr>
        <p:spPr>
          <a:xfrm>
            <a:off x="5038928" y="3629209"/>
            <a:ext cx="5457669" cy="417422"/>
          </a:xfrm>
          <a:prstGeom prst="rect">
            <a:avLst/>
          </a:prstGeom>
        </p:spPr>
        <p:txBody>
          <a:bodyPr wrap="square">
            <a:spAutoFit/>
          </a:bodyPr>
          <a:lstStyle/>
          <a:p>
            <a:pPr>
              <a:lnSpc>
                <a:spcPct val="150000"/>
              </a:lnSpc>
            </a:pPr>
            <a:r>
              <a:rPr lang="en-US" sz="1600" b="1" dirty="0">
                <a:latin typeface="Times New Roman" panose="02020603050405020304" pitchFamily="18" charset="0"/>
                <a:cs typeface="Times New Roman" panose="02020603050405020304" pitchFamily="18" charset="0"/>
              </a:rPr>
              <a:t> initial component of the strategic framework </a:t>
            </a:r>
            <a:endParaRPr lang="ar-SA" sz="1600" b="1" dirty="0">
              <a:latin typeface="Times New Roman" panose="02020603050405020304" pitchFamily="18" charset="0"/>
              <a:cs typeface="Times New Roman" panose="02020603050405020304" pitchFamily="18" charset="0"/>
            </a:endParaRPr>
          </a:p>
        </p:txBody>
      </p:sp>
      <p:sp>
        <p:nvSpPr>
          <p:cNvPr id="7172" name="مستطيل 7171"/>
          <p:cNvSpPr/>
          <p:nvPr/>
        </p:nvSpPr>
        <p:spPr>
          <a:xfrm>
            <a:off x="5038928" y="4531442"/>
            <a:ext cx="6254885" cy="786754"/>
          </a:xfrm>
          <a:prstGeom prst="rect">
            <a:avLst/>
          </a:prstGeom>
        </p:spPr>
        <p:txBody>
          <a:bodyPr wrap="square">
            <a:spAutoFit/>
          </a:bodyPr>
          <a:lstStyle/>
          <a:p>
            <a:pPr>
              <a:lnSpc>
                <a:spcPct val="150000"/>
              </a:lnSpc>
            </a:pPr>
            <a:r>
              <a:rPr lang="en-US" sz="1600" b="1" dirty="0">
                <a:latin typeface="Times New Roman" panose="02020603050405020304" pitchFamily="18" charset="0"/>
                <a:cs typeface="Times New Roman" panose="02020603050405020304" pitchFamily="18" charset="0"/>
              </a:rPr>
              <a:t>aims to verify fundamental elements that should be present in any company</a:t>
            </a:r>
            <a:endParaRPr lang="ar-SA" sz="1600" b="1" dirty="0">
              <a:latin typeface="Times New Roman" panose="02020603050405020304" pitchFamily="18" charset="0"/>
              <a:cs typeface="Times New Roman" panose="02020603050405020304" pitchFamily="18" charset="0"/>
            </a:endParaRPr>
          </a:p>
        </p:txBody>
      </p:sp>
      <p:grpSp>
        <p:nvGrpSpPr>
          <p:cNvPr id="41" name="Group 44">
            <a:extLst>
              <a:ext uri="{FF2B5EF4-FFF2-40B4-BE49-F238E27FC236}">
                <a16:creationId xmlns="" xmlns:a16="http://schemas.microsoft.com/office/drawing/2014/main" id="{76633F5F-5B47-4E49-BB19-C1426FE2F7B3}"/>
              </a:ext>
            </a:extLst>
          </p:cNvPr>
          <p:cNvGrpSpPr/>
          <p:nvPr/>
        </p:nvGrpSpPr>
        <p:grpSpPr>
          <a:xfrm>
            <a:off x="942328" y="1904371"/>
            <a:ext cx="3387144" cy="3291851"/>
            <a:chOff x="3467528" y="2657377"/>
            <a:chExt cx="2237674" cy="2237674"/>
          </a:xfrm>
        </p:grpSpPr>
        <p:grpSp>
          <p:nvGrpSpPr>
            <p:cNvPr id="42" name="Group 45">
              <a:extLst>
                <a:ext uri="{FF2B5EF4-FFF2-40B4-BE49-F238E27FC236}">
                  <a16:creationId xmlns="" xmlns:a16="http://schemas.microsoft.com/office/drawing/2014/main" id="{E7CC501C-75C6-4297-A6E9-70168A53833A}"/>
                </a:ext>
              </a:extLst>
            </p:cNvPr>
            <p:cNvGrpSpPr/>
            <p:nvPr/>
          </p:nvGrpSpPr>
          <p:grpSpPr>
            <a:xfrm>
              <a:off x="3467528" y="2657377"/>
              <a:ext cx="2237674" cy="2237674"/>
              <a:chOff x="3436380" y="2612003"/>
              <a:chExt cx="2237674" cy="2237674"/>
            </a:xfrm>
          </p:grpSpPr>
          <p:sp>
            <p:nvSpPr>
              <p:cNvPr id="44" name="Oval 47">
                <a:extLst>
                  <a:ext uri="{FF2B5EF4-FFF2-40B4-BE49-F238E27FC236}">
                    <a16:creationId xmlns="" xmlns:a16="http://schemas.microsoft.com/office/drawing/2014/main" id="{3867FC46-406A-4EA4-BDA2-DA2EDA1A4D18}"/>
                  </a:ext>
                </a:extLst>
              </p:cNvPr>
              <p:cNvSpPr/>
              <p:nvPr/>
            </p:nvSpPr>
            <p:spPr>
              <a:xfrm>
                <a:off x="3436380" y="2612003"/>
                <a:ext cx="2237674" cy="2237674"/>
              </a:xfrm>
              <a:prstGeom prst="ellipse">
                <a:avLst/>
              </a:prstGeom>
              <a:solidFill>
                <a:schemeClr val="bg2">
                  <a:lumMod val="75000"/>
                  <a:alpha val="57000"/>
                </a:schemeClr>
              </a:solidFill>
              <a:ln>
                <a:solidFill>
                  <a:srgbClr val="EA769F"/>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45" name="Oval 48">
                <a:extLst>
                  <a:ext uri="{FF2B5EF4-FFF2-40B4-BE49-F238E27FC236}">
                    <a16:creationId xmlns="" xmlns:a16="http://schemas.microsoft.com/office/drawing/2014/main" id="{4455D14C-76F7-460C-B2E1-C45827B8D76D}"/>
                  </a:ext>
                </a:extLst>
              </p:cNvPr>
              <p:cNvSpPr/>
              <p:nvPr/>
            </p:nvSpPr>
            <p:spPr>
              <a:xfrm>
                <a:off x="3914050" y="3089673"/>
                <a:ext cx="1282335" cy="1282335"/>
              </a:xfrm>
              <a:prstGeom prst="ellipse">
                <a:avLst/>
              </a:prstGeom>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43" name="Oval 46">
              <a:extLst>
                <a:ext uri="{FF2B5EF4-FFF2-40B4-BE49-F238E27FC236}">
                  <a16:creationId xmlns="" xmlns:a16="http://schemas.microsoft.com/office/drawing/2014/main" id="{73D008FB-D8AA-43F9-B360-6601072936E9}"/>
                </a:ext>
              </a:extLst>
            </p:cNvPr>
            <p:cNvSpPr/>
            <p:nvPr/>
          </p:nvSpPr>
          <p:spPr>
            <a:xfrm>
              <a:off x="3695636" y="2885485"/>
              <a:ext cx="1781460" cy="1781460"/>
            </a:xfrm>
            <a:prstGeom prst="ellipse">
              <a:avLst/>
            </a:prstGeom>
            <a:noFill/>
            <a:ln w="19050">
              <a:solidFill>
                <a:srgbClr val="FD923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sp>
        <p:nvSpPr>
          <p:cNvPr id="7173" name="مستطيل 7172"/>
          <p:cNvSpPr/>
          <p:nvPr/>
        </p:nvSpPr>
        <p:spPr>
          <a:xfrm>
            <a:off x="1727596" y="3328143"/>
            <a:ext cx="1941057" cy="523220"/>
          </a:xfrm>
          <a:prstGeom prst="rect">
            <a:avLst/>
          </a:prstGeom>
        </p:spPr>
        <p:txBody>
          <a:bodyPr wrap="square">
            <a:spAutoFit/>
          </a:bodyPr>
          <a:lstStyle/>
          <a:p>
            <a:r>
              <a:rPr lang="en-US" sz="2800" b="1" dirty="0">
                <a:latin typeface="Times New Roman" panose="02020603050405020304" pitchFamily="18" charset="0"/>
                <a:cs typeface="Times New Roman" panose="02020603050405020304" pitchFamily="18" charset="0"/>
              </a:rPr>
              <a:t>Checklist</a:t>
            </a:r>
            <a:endParaRPr lang="ar-SA" sz="2800" b="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 xmlns:a16="http://schemas.microsoft.com/office/drawing/2014/main" id="{783BE587-D672-4FAF-9A7E-6DB136AB33CE}"/>
              </a:ext>
            </a:extLst>
          </p:cNvPr>
          <p:cNvSpPr txBox="1"/>
          <p:nvPr/>
        </p:nvSpPr>
        <p:spPr>
          <a:xfrm>
            <a:off x="1935804" y="344609"/>
            <a:ext cx="745184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Checklist</a:t>
            </a:r>
            <a:endParaRPr lang="ar-SA" sz="3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771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DB8754F5-E9D7-D111-4EB1-27006F944161}"/>
              </a:ext>
            </a:extLst>
          </p:cNvPr>
          <p:cNvPicPr>
            <a:picLocks noChangeAspect="1"/>
          </p:cNvPicPr>
          <p:nvPr/>
        </p:nvPicPr>
        <p:blipFill>
          <a:blip r:embed="rId2"/>
          <a:stretch>
            <a:fillRect/>
          </a:stretch>
        </p:blipFill>
        <p:spPr>
          <a:xfrm>
            <a:off x="1894113" y="1565659"/>
            <a:ext cx="7872455" cy="4718408"/>
          </a:xfrm>
          <a:prstGeom prst="rect">
            <a:avLst/>
          </a:prstGeom>
        </p:spPr>
      </p:pic>
      <p:sp>
        <p:nvSpPr>
          <p:cNvPr id="6" name="TextBox 5">
            <a:extLst>
              <a:ext uri="{FF2B5EF4-FFF2-40B4-BE49-F238E27FC236}">
                <a16:creationId xmlns="" xmlns:a16="http://schemas.microsoft.com/office/drawing/2014/main" id="{4F19CB18-3D97-0EC5-C228-61F24E45D827}"/>
              </a:ext>
            </a:extLst>
          </p:cNvPr>
          <p:cNvSpPr txBox="1"/>
          <p:nvPr/>
        </p:nvSpPr>
        <p:spPr>
          <a:xfrm>
            <a:off x="2589989" y="253239"/>
            <a:ext cx="6094378"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    Strategy Formulation</a:t>
            </a:r>
            <a:endParaRPr lang="ko-KR" altLang="en-US" sz="3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984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
            <a:extLst>
              <a:ext uri="{FF2B5EF4-FFF2-40B4-BE49-F238E27FC236}">
                <a16:creationId xmlns="" xmlns:a16="http://schemas.microsoft.com/office/drawing/2014/main" id="{9BDB9BC5-7418-478F-968F-6A2806520597}"/>
              </a:ext>
            </a:extLst>
          </p:cNvPr>
          <p:cNvGrpSpPr/>
          <p:nvPr/>
        </p:nvGrpSpPr>
        <p:grpSpPr>
          <a:xfrm>
            <a:off x="4793820" y="2145442"/>
            <a:ext cx="6849550" cy="2589150"/>
            <a:chOff x="6239640" y="2075435"/>
            <a:chExt cx="4451929" cy="169170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p:grpSpPr>
        <p:sp>
          <p:nvSpPr>
            <p:cNvPr id="29" name="Rectangle 5">
              <a:extLst>
                <a:ext uri="{FF2B5EF4-FFF2-40B4-BE49-F238E27FC236}">
                  <a16:creationId xmlns="" xmlns:a16="http://schemas.microsoft.com/office/drawing/2014/main" id="{362B47B5-8B23-4EF4-BCEC-DA14C698B6D8}"/>
                </a:ext>
              </a:extLst>
            </p:cNvPr>
            <p:cNvSpPr/>
            <p:nvPr/>
          </p:nvSpPr>
          <p:spPr>
            <a:xfrm>
              <a:off x="6251098" y="2075435"/>
              <a:ext cx="4429015" cy="575619"/>
            </a:xfrm>
            <a:prstGeom prst="rect">
              <a:avLst/>
            </a:prstGeom>
            <a:gradFill flip="none" rotWithShape="1">
              <a:gsLst>
                <a:gs pos="0">
                  <a:srgbClr val="FD9239">
                    <a:tint val="66000"/>
                    <a:satMod val="160000"/>
                  </a:srgbClr>
                </a:gs>
                <a:gs pos="50000">
                  <a:srgbClr val="FD9239">
                    <a:tint val="44500"/>
                    <a:satMod val="160000"/>
                  </a:srgbClr>
                </a:gs>
                <a:gs pos="100000">
                  <a:srgbClr val="FD9239">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1" name="Rectangle 7">
              <a:extLst>
                <a:ext uri="{FF2B5EF4-FFF2-40B4-BE49-F238E27FC236}">
                  <a16:creationId xmlns="" xmlns:a16="http://schemas.microsoft.com/office/drawing/2014/main" id="{7F5F7553-139D-4768-9632-0AF09F99EC17}"/>
                </a:ext>
              </a:extLst>
            </p:cNvPr>
            <p:cNvSpPr/>
            <p:nvPr/>
          </p:nvSpPr>
          <p:spPr>
            <a:xfrm>
              <a:off x="6239641" y="2691253"/>
              <a:ext cx="4451928" cy="528860"/>
            </a:xfrm>
            <a:prstGeom prst="rect">
              <a:avLst/>
            </a:prstGeom>
            <a:gradFill flip="none" rotWithShape="1">
              <a:gsLst>
                <a:gs pos="0">
                  <a:schemeClr val="tx2">
                    <a:tint val="66000"/>
                    <a:satMod val="160000"/>
                  </a:schemeClr>
                </a:gs>
                <a:gs pos="50000">
                  <a:schemeClr val="tx2">
                    <a:tint val="44500"/>
                    <a:satMod val="160000"/>
                  </a:schemeClr>
                </a:gs>
                <a:gs pos="100000">
                  <a:schemeClr val="tx2">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2" name="Rectangle 8">
              <a:extLst>
                <a:ext uri="{FF2B5EF4-FFF2-40B4-BE49-F238E27FC236}">
                  <a16:creationId xmlns="" xmlns:a16="http://schemas.microsoft.com/office/drawing/2014/main" id="{48C408DA-C626-480A-8AEE-2C9EA413BBFB}"/>
                </a:ext>
              </a:extLst>
            </p:cNvPr>
            <p:cNvSpPr/>
            <p:nvPr/>
          </p:nvSpPr>
          <p:spPr>
            <a:xfrm>
              <a:off x="6239640" y="3270450"/>
              <a:ext cx="4451928" cy="496694"/>
            </a:xfrm>
            <a:prstGeom prst="rect">
              <a:avLst/>
            </a:prstGeom>
            <a:gradFill flip="none" rotWithShape="1">
              <a:gsLst>
                <a:gs pos="0">
                  <a:srgbClr val="EA769F">
                    <a:tint val="66000"/>
                    <a:satMod val="160000"/>
                  </a:srgbClr>
                </a:gs>
                <a:gs pos="50000">
                  <a:srgbClr val="EA769F">
                    <a:tint val="44500"/>
                    <a:satMod val="160000"/>
                  </a:srgbClr>
                </a:gs>
                <a:gs pos="100000">
                  <a:srgbClr val="EA769F">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sp>
        <p:nvSpPr>
          <p:cNvPr id="25" name="مستطيل 24"/>
          <p:cNvSpPr/>
          <p:nvPr/>
        </p:nvSpPr>
        <p:spPr>
          <a:xfrm>
            <a:off x="4811449" y="2331145"/>
            <a:ext cx="7032524" cy="417422"/>
          </a:xfrm>
          <a:prstGeom prst="rect">
            <a:avLst/>
          </a:prstGeom>
        </p:spPr>
        <p:txBody>
          <a:bodyPr wrap="square">
            <a:spAutoFit/>
          </a:bodyPr>
          <a:lstStyle/>
          <a:p>
            <a:pPr>
              <a:lnSpc>
                <a:spcPct val="150000"/>
              </a:lnSpc>
            </a:pPr>
            <a:r>
              <a:rPr lang="en-US" sz="1600" b="1" dirty="0">
                <a:latin typeface="Times New Roman" panose="02020603050405020304" pitchFamily="18" charset="0"/>
                <a:cs typeface="Times New Roman" panose="02020603050405020304" pitchFamily="18" charset="0"/>
              </a:rPr>
              <a:t>it measures various aspects of a business before making important decisions</a:t>
            </a:r>
            <a:endParaRPr lang="ar-SA" sz="1600" b="1" dirty="0">
              <a:latin typeface="Times New Roman" panose="02020603050405020304" pitchFamily="18" charset="0"/>
              <a:cs typeface="Times New Roman" panose="02020603050405020304" pitchFamily="18" charset="0"/>
            </a:endParaRPr>
          </a:p>
        </p:txBody>
      </p:sp>
      <p:sp>
        <p:nvSpPr>
          <p:cNvPr id="7169" name="مستطيل 7168"/>
          <p:cNvSpPr/>
          <p:nvPr/>
        </p:nvSpPr>
        <p:spPr>
          <a:xfrm>
            <a:off x="4811449" y="3165994"/>
            <a:ext cx="6849550" cy="417422"/>
          </a:xfrm>
          <a:prstGeom prst="rect">
            <a:avLst/>
          </a:prstGeom>
        </p:spPr>
        <p:txBody>
          <a:bodyPr wrap="square">
            <a:spAutoFit/>
          </a:bodyPr>
          <a:lstStyle/>
          <a:p>
            <a:pPr>
              <a:lnSpc>
                <a:spcPct val="150000"/>
              </a:lnSpc>
            </a:pPr>
            <a:r>
              <a:rPr lang="en-US" sz="1600" b="1" dirty="0">
                <a:latin typeface="Times New Roman" panose="02020603050405020304" pitchFamily="18" charset="0"/>
                <a:cs typeface="Times New Roman" panose="02020603050405020304" pitchFamily="18" charset="0"/>
              </a:rPr>
              <a:t> includes general information, an initial survey of the company's situation</a:t>
            </a:r>
            <a:endParaRPr lang="ar-SA" sz="1600" b="1" dirty="0">
              <a:latin typeface="Times New Roman" panose="02020603050405020304" pitchFamily="18" charset="0"/>
              <a:cs typeface="Times New Roman" panose="02020603050405020304" pitchFamily="18" charset="0"/>
            </a:endParaRPr>
          </a:p>
        </p:txBody>
      </p:sp>
      <p:sp>
        <p:nvSpPr>
          <p:cNvPr id="7171" name="مستطيل 7170"/>
          <p:cNvSpPr/>
          <p:nvPr/>
        </p:nvSpPr>
        <p:spPr>
          <a:xfrm>
            <a:off x="4776013" y="4024122"/>
            <a:ext cx="6757489" cy="338554"/>
          </a:xfrm>
          <a:prstGeom prst="rect">
            <a:avLst/>
          </a:prstGeom>
        </p:spPr>
        <p:txBody>
          <a:bodyPr wrap="square">
            <a:spAutoFit/>
          </a:bodyPr>
          <a:lstStyle/>
          <a:p>
            <a:r>
              <a:rPr lang="en-US" sz="1600" b="1" dirty="0">
                <a:latin typeface="Times New Roman" panose="02020603050405020304" pitchFamily="18" charset="0"/>
                <a:cs typeface="Times New Roman" panose="02020603050405020304" pitchFamily="18" charset="0"/>
              </a:rPr>
              <a:t>Evaluate the company's market position and financial capacity</a:t>
            </a:r>
            <a:endParaRPr lang="ar-SA" sz="1600" b="1" dirty="0">
              <a:latin typeface="Times New Roman" panose="02020603050405020304" pitchFamily="18" charset="0"/>
              <a:cs typeface="Times New Roman" panose="02020603050405020304" pitchFamily="18" charset="0"/>
            </a:endParaRPr>
          </a:p>
        </p:txBody>
      </p:sp>
      <p:grpSp>
        <p:nvGrpSpPr>
          <p:cNvPr id="18" name="Group 44">
            <a:extLst>
              <a:ext uri="{FF2B5EF4-FFF2-40B4-BE49-F238E27FC236}">
                <a16:creationId xmlns="" xmlns:a16="http://schemas.microsoft.com/office/drawing/2014/main" id="{76633F5F-5B47-4E49-BB19-C1426FE2F7B3}"/>
              </a:ext>
            </a:extLst>
          </p:cNvPr>
          <p:cNvGrpSpPr/>
          <p:nvPr/>
        </p:nvGrpSpPr>
        <p:grpSpPr>
          <a:xfrm>
            <a:off x="879294" y="1837154"/>
            <a:ext cx="3387144" cy="3291851"/>
            <a:chOff x="3467528" y="2657377"/>
            <a:chExt cx="2237674" cy="2237674"/>
          </a:xfrm>
        </p:grpSpPr>
        <p:grpSp>
          <p:nvGrpSpPr>
            <p:cNvPr id="19" name="Group 45">
              <a:extLst>
                <a:ext uri="{FF2B5EF4-FFF2-40B4-BE49-F238E27FC236}">
                  <a16:creationId xmlns="" xmlns:a16="http://schemas.microsoft.com/office/drawing/2014/main" id="{E7CC501C-75C6-4297-A6E9-70168A53833A}"/>
                </a:ext>
              </a:extLst>
            </p:cNvPr>
            <p:cNvGrpSpPr/>
            <p:nvPr/>
          </p:nvGrpSpPr>
          <p:grpSpPr>
            <a:xfrm>
              <a:off x="3467528" y="2657377"/>
              <a:ext cx="2237674" cy="2237674"/>
              <a:chOff x="3436380" y="2612003"/>
              <a:chExt cx="2237674" cy="2237674"/>
            </a:xfrm>
          </p:grpSpPr>
          <p:sp>
            <p:nvSpPr>
              <p:cNvPr id="21" name="Oval 47">
                <a:extLst>
                  <a:ext uri="{FF2B5EF4-FFF2-40B4-BE49-F238E27FC236}">
                    <a16:creationId xmlns="" xmlns:a16="http://schemas.microsoft.com/office/drawing/2014/main" id="{3867FC46-406A-4EA4-BDA2-DA2EDA1A4D18}"/>
                  </a:ext>
                </a:extLst>
              </p:cNvPr>
              <p:cNvSpPr/>
              <p:nvPr/>
            </p:nvSpPr>
            <p:spPr>
              <a:xfrm>
                <a:off x="3436380" y="2612003"/>
                <a:ext cx="2237674" cy="2237674"/>
              </a:xfrm>
              <a:prstGeom prst="ellipse">
                <a:avLst/>
              </a:prstGeom>
              <a:solidFill>
                <a:schemeClr val="bg2">
                  <a:lumMod val="75000"/>
                  <a:alpha val="57000"/>
                </a:schemeClr>
              </a:solidFill>
              <a:ln>
                <a:solidFill>
                  <a:srgbClr val="EA769F"/>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22" name="Oval 48">
                <a:extLst>
                  <a:ext uri="{FF2B5EF4-FFF2-40B4-BE49-F238E27FC236}">
                    <a16:creationId xmlns="" xmlns:a16="http://schemas.microsoft.com/office/drawing/2014/main" id="{4455D14C-76F7-460C-B2E1-C45827B8D76D}"/>
                  </a:ext>
                </a:extLst>
              </p:cNvPr>
              <p:cNvSpPr/>
              <p:nvPr/>
            </p:nvSpPr>
            <p:spPr>
              <a:xfrm>
                <a:off x="3914050" y="3089673"/>
                <a:ext cx="1282335" cy="1282335"/>
              </a:xfrm>
              <a:prstGeom prst="ellipse">
                <a:avLst/>
              </a:prstGeom>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sp>
          <p:nvSpPr>
            <p:cNvPr id="20" name="Oval 46">
              <a:extLst>
                <a:ext uri="{FF2B5EF4-FFF2-40B4-BE49-F238E27FC236}">
                  <a16:creationId xmlns="" xmlns:a16="http://schemas.microsoft.com/office/drawing/2014/main" id="{73D008FB-D8AA-43F9-B360-6601072936E9}"/>
                </a:ext>
              </a:extLst>
            </p:cNvPr>
            <p:cNvSpPr/>
            <p:nvPr/>
          </p:nvSpPr>
          <p:spPr>
            <a:xfrm>
              <a:off x="3695636" y="2885485"/>
              <a:ext cx="1781460" cy="1781460"/>
            </a:xfrm>
            <a:prstGeom prst="ellipse">
              <a:avLst/>
            </a:prstGeom>
            <a:noFill/>
            <a:ln w="19050">
              <a:solidFill>
                <a:srgbClr val="FD923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grpSp>
      <p:sp>
        <p:nvSpPr>
          <p:cNvPr id="2" name="مستطيل 1"/>
          <p:cNvSpPr/>
          <p:nvPr/>
        </p:nvSpPr>
        <p:spPr>
          <a:xfrm>
            <a:off x="1552587" y="2970912"/>
            <a:ext cx="2040557" cy="830997"/>
          </a:xfrm>
          <a:prstGeom prst="rect">
            <a:avLst/>
          </a:prstGeom>
        </p:spPr>
        <p:txBody>
          <a:bodyPr wrap="square">
            <a:spAutoFit/>
          </a:bodyPr>
          <a:lstStyle/>
          <a:p>
            <a:pPr algn="ctr"/>
            <a:r>
              <a:rPr lang="en-US" sz="2400" b="1" dirty="0">
                <a:latin typeface="Times New Roman" panose="02020603050405020304" pitchFamily="18" charset="0"/>
                <a:cs typeface="Times New Roman" panose="02020603050405020304" pitchFamily="18" charset="0"/>
              </a:rPr>
              <a:t>Initial Assessment</a:t>
            </a:r>
            <a:endParaRPr lang="ar-SA" sz="2400" b="1"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 xmlns:a16="http://schemas.microsoft.com/office/drawing/2014/main" id="{529131D9-6AAC-2C59-1F7F-11CAC12633CB}"/>
              </a:ext>
            </a:extLst>
          </p:cNvPr>
          <p:cNvSpPr txBox="1"/>
          <p:nvPr/>
        </p:nvSpPr>
        <p:spPr>
          <a:xfrm>
            <a:off x="2846734" y="174517"/>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   Initial Assessment</a:t>
            </a:r>
            <a:endParaRPr lang="ar-SA" sz="3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5358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12192000" cy="6857999"/>
          </a:xfrm>
          <a:prstGeom prst="rect">
            <a:avLst/>
          </a:prstGeom>
          <a:solidFill>
            <a:srgbClr val="FDA65F"/>
          </a:solidFill>
          <a:ln>
            <a:solidFill>
              <a:srgbClr val="FDA65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Picture 6">
            <a:extLst>
              <a:ext uri="{FF2B5EF4-FFF2-40B4-BE49-F238E27FC236}">
                <a16:creationId xmlns="" xmlns:a16="http://schemas.microsoft.com/office/drawing/2014/main" id="{4507378E-D072-8D63-0411-0EE98F1CB7D2}"/>
              </a:ext>
            </a:extLst>
          </p:cNvPr>
          <p:cNvPicPr>
            <a:picLocks noChangeAspect="1"/>
          </p:cNvPicPr>
          <p:nvPr/>
        </p:nvPicPr>
        <p:blipFill>
          <a:blip r:embed="rId2"/>
          <a:stretch>
            <a:fillRect/>
          </a:stretch>
        </p:blipFill>
        <p:spPr>
          <a:xfrm>
            <a:off x="0" y="157090"/>
            <a:ext cx="5233015" cy="5508095"/>
          </a:xfrm>
          <a:prstGeom prst="rect">
            <a:avLst/>
          </a:prstGeom>
        </p:spPr>
      </p:pic>
      <p:pic>
        <p:nvPicPr>
          <p:cNvPr id="11" name="Picture 10">
            <a:extLst>
              <a:ext uri="{FF2B5EF4-FFF2-40B4-BE49-F238E27FC236}">
                <a16:creationId xmlns="" xmlns:a16="http://schemas.microsoft.com/office/drawing/2014/main" id="{E843CF50-CAEC-3198-7BC5-56BA9A18E6B5}"/>
              </a:ext>
            </a:extLst>
          </p:cNvPr>
          <p:cNvPicPr>
            <a:picLocks noChangeAspect="1"/>
          </p:cNvPicPr>
          <p:nvPr/>
        </p:nvPicPr>
        <p:blipFill>
          <a:blip r:embed="rId3"/>
          <a:stretch>
            <a:fillRect/>
          </a:stretch>
        </p:blipFill>
        <p:spPr>
          <a:xfrm>
            <a:off x="1038232" y="573507"/>
            <a:ext cx="5034852" cy="5530345"/>
          </a:xfrm>
          <a:prstGeom prst="rect">
            <a:avLst/>
          </a:prstGeom>
        </p:spPr>
      </p:pic>
      <p:pic>
        <p:nvPicPr>
          <p:cNvPr id="13" name="Picture 12">
            <a:extLst>
              <a:ext uri="{FF2B5EF4-FFF2-40B4-BE49-F238E27FC236}">
                <a16:creationId xmlns="" xmlns:a16="http://schemas.microsoft.com/office/drawing/2014/main" id="{D872A397-EFB6-52F1-F0D5-EC17360EA3A8}"/>
              </a:ext>
            </a:extLst>
          </p:cNvPr>
          <p:cNvPicPr>
            <a:picLocks noChangeAspect="1"/>
          </p:cNvPicPr>
          <p:nvPr/>
        </p:nvPicPr>
        <p:blipFill>
          <a:blip r:embed="rId4"/>
          <a:stretch>
            <a:fillRect/>
          </a:stretch>
        </p:blipFill>
        <p:spPr>
          <a:xfrm>
            <a:off x="2508328" y="910196"/>
            <a:ext cx="4747671" cy="5349704"/>
          </a:xfrm>
          <a:prstGeom prst="rect">
            <a:avLst/>
          </a:prstGeom>
        </p:spPr>
      </p:pic>
      <p:pic>
        <p:nvPicPr>
          <p:cNvPr id="15" name="Picture 14">
            <a:extLst>
              <a:ext uri="{FF2B5EF4-FFF2-40B4-BE49-F238E27FC236}">
                <a16:creationId xmlns="" xmlns:a16="http://schemas.microsoft.com/office/drawing/2014/main" id="{C5421F92-76F7-8922-FB17-F02EE8C24AA1}"/>
              </a:ext>
            </a:extLst>
          </p:cNvPr>
          <p:cNvPicPr>
            <a:picLocks noChangeAspect="1"/>
          </p:cNvPicPr>
          <p:nvPr/>
        </p:nvPicPr>
        <p:blipFill>
          <a:blip r:embed="rId5"/>
          <a:stretch>
            <a:fillRect/>
          </a:stretch>
        </p:blipFill>
        <p:spPr>
          <a:xfrm>
            <a:off x="3967057" y="1150508"/>
            <a:ext cx="4549534" cy="5243014"/>
          </a:xfrm>
          <a:prstGeom prst="rect">
            <a:avLst/>
          </a:prstGeom>
        </p:spPr>
      </p:pic>
      <p:pic>
        <p:nvPicPr>
          <p:cNvPr id="17" name="Picture 16">
            <a:extLst>
              <a:ext uri="{FF2B5EF4-FFF2-40B4-BE49-F238E27FC236}">
                <a16:creationId xmlns="" xmlns:a16="http://schemas.microsoft.com/office/drawing/2014/main" id="{88CBF07F-43E2-8C06-224D-F058C207EDA0}"/>
              </a:ext>
            </a:extLst>
          </p:cNvPr>
          <p:cNvPicPr>
            <a:picLocks noChangeAspect="1"/>
          </p:cNvPicPr>
          <p:nvPr/>
        </p:nvPicPr>
        <p:blipFill>
          <a:blip r:embed="rId6"/>
          <a:stretch>
            <a:fillRect/>
          </a:stretch>
        </p:blipFill>
        <p:spPr>
          <a:xfrm>
            <a:off x="5219948" y="1495530"/>
            <a:ext cx="4544379" cy="4907371"/>
          </a:xfrm>
          <a:prstGeom prst="rect">
            <a:avLst/>
          </a:prstGeom>
        </p:spPr>
      </p:pic>
      <p:pic>
        <p:nvPicPr>
          <p:cNvPr id="19" name="Picture 18">
            <a:extLst>
              <a:ext uri="{FF2B5EF4-FFF2-40B4-BE49-F238E27FC236}">
                <a16:creationId xmlns="" xmlns:a16="http://schemas.microsoft.com/office/drawing/2014/main" id="{46B44495-7C3C-8B1F-8C08-688ED4B609CC}"/>
              </a:ext>
            </a:extLst>
          </p:cNvPr>
          <p:cNvPicPr>
            <a:picLocks noChangeAspect="1"/>
          </p:cNvPicPr>
          <p:nvPr/>
        </p:nvPicPr>
        <p:blipFill>
          <a:blip r:embed="rId7"/>
          <a:stretch>
            <a:fillRect/>
          </a:stretch>
        </p:blipFill>
        <p:spPr>
          <a:xfrm>
            <a:off x="7111316" y="1466251"/>
            <a:ext cx="4938188" cy="5334462"/>
          </a:xfrm>
          <a:prstGeom prst="rect">
            <a:avLst/>
          </a:prstGeom>
        </p:spPr>
      </p:pic>
    </p:spTree>
    <p:extLst>
      <p:ext uri="{BB962C8B-B14F-4D97-AF65-F5344CB8AC3E}">
        <p14:creationId xmlns:p14="http://schemas.microsoft.com/office/powerpoint/2010/main" val="1508924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CCABF1ED-169E-BEF0-A0A8-A25B71DECE79}"/>
              </a:ext>
            </a:extLst>
          </p:cNvPr>
          <p:cNvSpPr txBox="1"/>
          <p:nvPr/>
        </p:nvSpPr>
        <p:spPr>
          <a:xfrm>
            <a:off x="2706721" y="209304"/>
            <a:ext cx="6094378"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   Strategy Formulation</a:t>
            </a:r>
            <a:endParaRPr lang="ko-KR" altLang="en-US" sz="3800" b="1"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 xmlns:a16="http://schemas.microsoft.com/office/drawing/2014/main" id="{43E20A91-E500-42CD-8BC7-77EC58BE8CF8}"/>
              </a:ext>
            </a:extLst>
          </p:cNvPr>
          <p:cNvPicPr>
            <a:picLocks noChangeAspect="1"/>
          </p:cNvPicPr>
          <p:nvPr/>
        </p:nvPicPr>
        <p:blipFill>
          <a:blip r:embed="rId2"/>
          <a:stretch>
            <a:fillRect/>
          </a:stretch>
        </p:blipFill>
        <p:spPr>
          <a:xfrm>
            <a:off x="2193471" y="1653372"/>
            <a:ext cx="7805057" cy="4660341"/>
          </a:xfrm>
          <a:prstGeom prst="rect">
            <a:avLst/>
          </a:prstGeom>
        </p:spPr>
      </p:pic>
    </p:spTree>
    <p:extLst>
      <p:ext uri="{BB962C8B-B14F-4D97-AF65-F5344CB8AC3E}">
        <p14:creationId xmlns:p14="http://schemas.microsoft.com/office/powerpoint/2010/main" val="3842143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1">
            <a:extLst>
              <a:ext uri="{FF2B5EF4-FFF2-40B4-BE49-F238E27FC236}">
                <a16:creationId xmlns="" xmlns:a16="http://schemas.microsoft.com/office/drawing/2014/main" id="{7F4B2AC8-7FF0-43DF-BFDD-9345628BC761}"/>
              </a:ext>
            </a:extLst>
          </p:cNvPr>
          <p:cNvSpPr/>
          <p:nvPr/>
        </p:nvSpPr>
        <p:spPr>
          <a:xfrm rot="10800000">
            <a:off x="9210" y="1801537"/>
            <a:ext cx="4778062" cy="5138670"/>
          </a:xfrm>
          <a:custGeom>
            <a:avLst/>
            <a:gdLst>
              <a:gd name="connsiteX0" fmla="*/ 6114473 w 6151418"/>
              <a:gd name="connsiteY0" fmla="*/ 0 h 5929746"/>
              <a:gd name="connsiteX1" fmla="*/ 0 w 6151418"/>
              <a:gd name="connsiteY1" fmla="*/ 2493818 h 5929746"/>
              <a:gd name="connsiteX2" fmla="*/ 4461164 w 6151418"/>
              <a:gd name="connsiteY2" fmla="*/ 5929746 h 5929746"/>
              <a:gd name="connsiteX3" fmla="*/ 6151418 w 6151418"/>
              <a:gd name="connsiteY3" fmla="*/ 5892800 h 5929746"/>
              <a:gd name="connsiteX4" fmla="*/ 6114473 w 6151418"/>
              <a:gd name="connsiteY4" fmla="*/ 0 h 5929746"/>
              <a:gd name="connsiteX0" fmla="*/ 6142182 w 6151418"/>
              <a:gd name="connsiteY0" fmla="*/ 0 h 6899564"/>
              <a:gd name="connsiteX1" fmla="*/ 0 w 6151418"/>
              <a:gd name="connsiteY1" fmla="*/ 3463636 h 6899564"/>
              <a:gd name="connsiteX2" fmla="*/ 4461164 w 6151418"/>
              <a:gd name="connsiteY2" fmla="*/ 6899564 h 6899564"/>
              <a:gd name="connsiteX3" fmla="*/ 6151418 w 6151418"/>
              <a:gd name="connsiteY3" fmla="*/ 6862618 h 6899564"/>
              <a:gd name="connsiteX4" fmla="*/ 6142182 w 6151418"/>
              <a:gd name="connsiteY4" fmla="*/ 0 h 6899564"/>
              <a:gd name="connsiteX0" fmla="*/ 6142182 w 6151418"/>
              <a:gd name="connsiteY0" fmla="*/ 0 h 6899564"/>
              <a:gd name="connsiteX1" fmla="*/ 0 w 6151418"/>
              <a:gd name="connsiteY1" fmla="*/ 3463636 h 6899564"/>
              <a:gd name="connsiteX2" fmla="*/ 4461164 w 6151418"/>
              <a:gd name="connsiteY2" fmla="*/ 6899564 h 6899564"/>
              <a:gd name="connsiteX3" fmla="*/ 6151418 w 6151418"/>
              <a:gd name="connsiteY3" fmla="*/ 6862618 h 6899564"/>
              <a:gd name="connsiteX4" fmla="*/ 6142182 w 6151418"/>
              <a:gd name="connsiteY4" fmla="*/ 0 h 6899564"/>
              <a:gd name="connsiteX0" fmla="*/ 6142182 w 6151418"/>
              <a:gd name="connsiteY0" fmla="*/ 0 h 6899564"/>
              <a:gd name="connsiteX1" fmla="*/ 4498109 w 6151418"/>
              <a:gd name="connsiteY1" fmla="*/ 9236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62618"/>
              <a:gd name="connsiteX1" fmla="*/ 3232728 w 6151418"/>
              <a:gd name="connsiteY1" fmla="*/ 9236 h 6862618"/>
              <a:gd name="connsiteX2" fmla="*/ 0 w 6151418"/>
              <a:gd name="connsiteY2" fmla="*/ 3463636 h 6862618"/>
              <a:gd name="connsiteX3" fmla="*/ 3592946 w 6151418"/>
              <a:gd name="connsiteY3" fmla="*/ 6862618 h 6862618"/>
              <a:gd name="connsiteX4" fmla="*/ 6151418 w 6151418"/>
              <a:gd name="connsiteY4" fmla="*/ 6862618 h 6862618"/>
              <a:gd name="connsiteX5" fmla="*/ 6142182 w 6151418"/>
              <a:gd name="connsiteY5" fmla="*/ 0 h 686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51418" h="6862618">
                <a:moveTo>
                  <a:pt x="6142182" y="0"/>
                </a:moveTo>
                <a:lnTo>
                  <a:pt x="3232728" y="9236"/>
                </a:lnTo>
                <a:lnTo>
                  <a:pt x="0" y="3463636"/>
                </a:lnTo>
                <a:lnTo>
                  <a:pt x="3592946" y="6862618"/>
                </a:lnTo>
                <a:lnTo>
                  <a:pt x="6151418" y="6862618"/>
                </a:lnTo>
                <a:cubicBezTo>
                  <a:pt x="6148339" y="4575079"/>
                  <a:pt x="6145261" y="2287539"/>
                  <a:pt x="6142182" y="0"/>
                </a:cubicBezTo>
                <a:close/>
              </a:path>
            </a:pathLst>
          </a:cu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220" name="Picture 4" descr="10 Work Life Balance Tips for Managers and Their Teams | coAmplifi"/>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6828" y="2957780"/>
            <a:ext cx="3361386" cy="2465016"/>
          </a:xfrm>
          <a:prstGeom prst="rect">
            <a:avLst/>
          </a:prstGeom>
          <a:noFill/>
          <a:extLst>
            <a:ext uri="{909E8E84-426E-40DD-AFC4-6F175D3DCCD1}">
              <a14:hiddenFill xmlns:a14="http://schemas.microsoft.com/office/drawing/2010/main">
                <a:solidFill>
                  <a:srgbClr val="FFFFFF"/>
                </a:solidFill>
              </a14:hiddenFill>
            </a:ext>
          </a:extLst>
        </p:spPr>
      </p:pic>
      <p:sp>
        <p:nvSpPr>
          <p:cNvPr id="12" name="Freeform: Shape 16">
            <a:extLst>
              <a:ext uri="{FF2B5EF4-FFF2-40B4-BE49-F238E27FC236}">
                <a16:creationId xmlns="" xmlns:a16="http://schemas.microsoft.com/office/drawing/2014/main" id="{4D4A03DF-18B6-4177-837E-E3666CEB4BF2}"/>
              </a:ext>
            </a:extLst>
          </p:cNvPr>
          <p:cNvSpPr/>
          <p:nvPr/>
        </p:nvSpPr>
        <p:spPr>
          <a:xfrm>
            <a:off x="5245287" y="2292090"/>
            <a:ext cx="6201066" cy="677108"/>
          </a:xfrm>
          <a:custGeom>
            <a:avLst/>
            <a:gdLst>
              <a:gd name="connsiteX0" fmla="*/ 0 w 6201066"/>
              <a:gd name="connsiteY0" fmla="*/ 0 h 583725"/>
              <a:gd name="connsiteX1" fmla="*/ 6201066 w 6201066"/>
              <a:gd name="connsiteY1" fmla="*/ 0 h 583725"/>
              <a:gd name="connsiteX2" fmla="*/ 6201066 w 6201066"/>
              <a:gd name="connsiteY2" fmla="*/ 583725 h 583725"/>
              <a:gd name="connsiteX3" fmla="*/ 0 w 6201066"/>
              <a:gd name="connsiteY3" fmla="*/ 583725 h 583725"/>
            </a:gdLst>
            <a:ahLst/>
            <a:cxnLst>
              <a:cxn ang="0">
                <a:pos x="connsiteX0" y="connsiteY0"/>
              </a:cxn>
              <a:cxn ang="0">
                <a:pos x="connsiteX1" y="connsiteY1"/>
              </a:cxn>
              <a:cxn ang="0">
                <a:pos x="connsiteX2" y="connsiteY2"/>
              </a:cxn>
              <a:cxn ang="0">
                <a:pos x="connsiteX3" y="connsiteY3"/>
              </a:cxn>
            </a:cxnLst>
            <a:rect l="l" t="t" r="r" b="b"/>
            <a:pathLst>
              <a:path w="6201066" h="583725">
                <a:moveTo>
                  <a:pt x="0" y="0"/>
                </a:moveTo>
                <a:lnTo>
                  <a:pt x="6201066" y="0"/>
                </a:lnTo>
                <a:lnTo>
                  <a:pt x="6201066" y="583725"/>
                </a:lnTo>
                <a:lnTo>
                  <a:pt x="0" y="583725"/>
                </a:lnTo>
                <a:close/>
              </a:path>
            </a:pathLst>
          </a:custGeom>
          <a:gradFill flip="none" rotWithShape="1">
            <a:gsLst>
              <a:gs pos="0">
                <a:srgbClr val="FD9239">
                  <a:tint val="66000"/>
                  <a:satMod val="160000"/>
                </a:srgbClr>
              </a:gs>
              <a:gs pos="50000">
                <a:srgbClr val="FD9239">
                  <a:tint val="44500"/>
                  <a:satMod val="160000"/>
                </a:srgbClr>
              </a:gs>
              <a:gs pos="100000">
                <a:srgbClr val="FD9239">
                  <a:tint val="23500"/>
                  <a:satMod val="160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latin typeface="Arial" pitchFamily="34" charset="0"/>
              <a:cs typeface="Arial" pitchFamily="34" charset="0"/>
            </a:endParaRPr>
          </a:p>
        </p:txBody>
      </p:sp>
      <p:sp>
        <p:nvSpPr>
          <p:cNvPr id="16" name="Freeform: Shape 16">
            <a:extLst>
              <a:ext uri="{FF2B5EF4-FFF2-40B4-BE49-F238E27FC236}">
                <a16:creationId xmlns="" xmlns:a16="http://schemas.microsoft.com/office/drawing/2014/main" id="{4D4A03DF-18B6-4177-837E-E3666CEB4BF2}"/>
              </a:ext>
            </a:extLst>
          </p:cNvPr>
          <p:cNvSpPr/>
          <p:nvPr/>
        </p:nvSpPr>
        <p:spPr>
          <a:xfrm>
            <a:off x="5245287" y="4307475"/>
            <a:ext cx="6201066" cy="583725"/>
          </a:xfrm>
          <a:custGeom>
            <a:avLst/>
            <a:gdLst>
              <a:gd name="connsiteX0" fmla="*/ 0 w 6201066"/>
              <a:gd name="connsiteY0" fmla="*/ 0 h 583725"/>
              <a:gd name="connsiteX1" fmla="*/ 6201066 w 6201066"/>
              <a:gd name="connsiteY1" fmla="*/ 0 h 583725"/>
              <a:gd name="connsiteX2" fmla="*/ 6201066 w 6201066"/>
              <a:gd name="connsiteY2" fmla="*/ 583725 h 583725"/>
              <a:gd name="connsiteX3" fmla="*/ 0 w 6201066"/>
              <a:gd name="connsiteY3" fmla="*/ 583725 h 583725"/>
            </a:gdLst>
            <a:ahLst/>
            <a:cxnLst>
              <a:cxn ang="0">
                <a:pos x="connsiteX0" y="connsiteY0"/>
              </a:cxn>
              <a:cxn ang="0">
                <a:pos x="connsiteX1" y="connsiteY1"/>
              </a:cxn>
              <a:cxn ang="0">
                <a:pos x="connsiteX2" y="connsiteY2"/>
              </a:cxn>
              <a:cxn ang="0">
                <a:pos x="connsiteX3" y="connsiteY3"/>
              </a:cxn>
            </a:cxnLst>
            <a:rect l="l" t="t" r="r" b="b"/>
            <a:pathLst>
              <a:path w="6201066" h="583725">
                <a:moveTo>
                  <a:pt x="0" y="0"/>
                </a:moveTo>
                <a:lnTo>
                  <a:pt x="6201066" y="0"/>
                </a:lnTo>
                <a:lnTo>
                  <a:pt x="6201066" y="583725"/>
                </a:lnTo>
                <a:lnTo>
                  <a:pt x="0" y="583725"/>
                </a:lnTo>
                <a:close/>
              </a:path>
            </a:pathLst>
          </a:custGeom>
          <a:gradFill flip="none" rotWithShape="1">
            <a:gsLst>
              <a:gs pos="0">
                <a:srgbClr val="FD9239">
                  <a:tint val="66000"/>
                  <a:satMod val="160000"/>
                </a:srgbClr>
              </a:gs>
              <a:gs pos="50000">
                <a:srgbClr val="FD9239">
                  <a:tint val="44500"/>
                  <a:satMod val="160000"/>
                </a:srgbClr>
              </a:gs>
              <a:gs pos="100000">
                <a:srgbClr val="FD9239">
                  <a:tint val="23500"/>
                  <a:satMod val="160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dirty="0">
              <a:latin typeface="Arial" pitchFamily="34" charset="0"/>
              <a:cs typeface="Arial" pitchFamily="34" charset="0"/>
            </a:endParaRPr>
          </a:p>
        </p:txBody>
      </p:sp>
      <p:sp>
        <p:nvSpPr>
          <p:cNvPr id="17" name="Freeform: Shape 16">
            <a:extLst>
              <a:ext uri="{FF2B5EF4-FFF2-40B4-BE49-F238E27FC236}">
                <a16:creationId xmlns="" xmlns:a16="http://schemas.microsoft.com/office/drawing/2014/main" id="{4D4A03DF-18B6-4177-837E-E3666CEB4BF2}"/>
              </a:ext>
            </a:extLst>
          </p:cNvPr>
          <p:cNvSpPr/>
          <p:nvPr/>
        </p:nvSpPr>
        <p:spPr>
          <a:xfrm>
            <a:off x="5245287" y="3275807"/>
            <a:ext cx="6201066" cy="725192"/>
          </a:xfrm>
          <a:custGeom>
            <a:avLst/>
            <a:gdLst>
              <a:gd name="connsiteX0" fmla="*/ 0 w 6201066"/>
              <a:gd name="connsiteY0" fmla="*/ 0 h 583725"/>
              <a:gd name="connsiteX1" fmla="*/ 6201066 w 6201066"/>
              <a:gd name="connsiteY1" fmla="*/ 0 h 583725"/>
              <a:gd name="connsiteX2" fmla="*/ 6201066 w 6201066"/>
              <a:gd name="connsiteY2" fmla="*/ 583725 h 583725"/>
              <a:gd name="connsiteX3" fmla="*/ 0 w 6201066"/>
              <a:gd name="connsiteY3" fmla="*/ 583725 h 583725"/>
            </a:gdLst>
            <a:ahLst/>
            <a:cxnLst>
              <a:cxn ang="0">
                <a:pos x="connsiteX0" y="connsiteY0"/>
              </a:cxn>
              <a:cxn ang="0">
                <a:pos x="connsiteX1" y="connsiteY1"/>
              </a:cxn>
              <a:cxn ang="0">
                <a:pos x="connsiteX2" y="connsiteY2"/>
              </a:cxn>
              <a:cxn ang="0">
                <a:pos x="connsiteX3" y="connsiteY3"/>
              </a:cxn>
            </a:cxnLst>
            <a:rect l="l" t="t" r="r" b="b"/>
            <a:pathLst>
              <a:path w="6201066" h="583725">
                <a:moveTo>
                  <a:pt x="0" y="0"/>
                </a:moveTo>
                <a:lnTo>
                  <a:pt x="6201066" y="0"/>
                </a:lnTo>
                <a:lnTo>
                  <a:pt x="6201066" y="583725"/>
                </a:lnTo>
                <a:lnTo>
                  <a:pt x="0" y="583725"/>
                </a:lnTo>
                <a:close/>
              </a:path>
            </a:pathLst>
          </a:custGeom>
          <a:gradFill flip="none" rotWithShape="1">
            <a:gsLst>
              <a:gs pos="0">
                <a:srgbClr val="FD9239">
                  <a:tint val="66000"/>
                  <a:satMod val="160000"/>
                </a:srgbClr>
              </a:gs>
              <a:gs pos="50000">
                <a:srgbClr val="FD9239">
                  <a:tint val="44500"/>
                  <a:satMod val="160000"/>
                </a:srgbClr>
              </a:gs>
              <a:gs pos="100000">
                <a:srgbClr val="FD9239">
                  <a:tint val="23500"/>
                  <a:satMod val="160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a:latin typeface="Arial" pitchFamily="34" charset="0"/>
              <a:cs typeface="Arial" pitchFamily="34" charset="0"/>
            </a:endParaRPr>
          </a:p>
        </p:txBody>
      </p:sp>
      <p:sp>
        <p:nvSpPr>
          <p:cNvPr id="18" name="Freeform: Shape 16">
            <a:extLst>
              <a:ext uri="{FF2B5EF4-FFF2-40B4-BE49-F238E27FC236}">
                <a16:creationId xmlns="" xmlns:a16="http://schemas.microsoft.com/office/drawing/2014/main" id="{4D4A03DF-18B6-4177-837E-E3666CEB4BF2}"/>
              </a:ext>
            </a:extLst>
          </p:cNvPr>
          <p:cNvSpPr/>
          <p:nvPr/>
        </p:nvSpPr>
        <p:spPr>
          <a:xfrm>
            <a:off x="5245287" y="5130933"/>
            <a:ext cx="6201066" cy="583725"/>
          </a:xfrm>
          <a:custGeom>
            <a:avLst/>
            <a:gdLst>
              <a:gd name="connsiteX0" fmla="*/ 0 w 6201066"/>
              <a:gd name="connsiteY0" fmla="*/ 0 h 583725"/>
              <a:gd name="connsiteX1" fmla="*/ 6201066 w 6201066"/>
              <a:gd name="connsiteY1" fmla="*/ 0 h 583725"/>
              <a:gd name="connsiteX2" fmla="*/ 6201066 w 6201066"/>
              <a:gd name="connsiteY2" fmla="*/ 583725 h 583725"/>
              <a:gd name="connsiteX3" fmla="*/ 0 w 6201066"/>
              <a:gd name="connsiteY3" fmla="*/ 583725 h 583725"/>
            </a:gdLst>
            <a:ahLst/>
            <a:cxnLst>
              <a:cxn ang="0">
                <a:pos x="connsiteX0" y="connsiteY0"/>
              </a:cxn>
              <a:cxn ang="0">
                <a:pos x="connsiteX1" y="connsiteY1"/>
              </a:cxn>
              <a:cxn ang="0">
                <a:pos x="connsiteX2" y="connsiteY2"/>
              </a:cxn>
              <a:cxn ang="0">
                <a:pos x="connsiteX3" y="connsiteY3"/>
              </a:cxn>
            </a:cxnLst>
            <a:rect l="l" t="t" r="r" b="b"/>
            <a:pathLst>
              <a:path w="6201066" h="583725">
                <a:moveTo>
                  <a:pt x="0" y="0"/>
                </a:moveTo>
                <a:lnTo>
                  <a:pt x="6201066" y="0"/>
                </a:lnTo>
                <a:lnTo>
                  <a:pt x="6201066" y="583725"/>
                </a:lnTo>
                <a:lnTo>
                  <a:pt x="0" y="583725"/>
                </a:lnTo>
                <a:close/>
              </a:path>
            </a:pathLst>
          </a:custGeom>
          <a:gradFill flip="none" rotWithShape="1">
            <a:gsLst>
              <a:gs pos="0">
                <a:srgbClr val="FD9239">
                  <a:tint val="66000"/>
                  <a:satMod val="160000"/>
                </a:srgbClr>
              </a:gs>
              <a:gs pos="50000">
                <a:srgbClr val="FD9239">
                  <a:tint val="44500"/>
                  <a:satMod val="160000"/>
                </a:srgbClr>
              </a:gs>
              <a:gs pos="100000">
                <a:srgbClr val="FD9239">
                  <a:tint val="23500"/>
                  <a:satMod val="160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just"/>
            <a:r>
              <a:rPr lang="en-US" altLang="ko-KR" sz="1600" b="1" dirty="0">
                <a:solidFill>
                  <a:schemeClr val="tx1"/>
                </a:solidFill>
                <a:latin typeface="Times New Roman" panose="02020603050405020304" pitchFamily="18" charset="0"/>
                <a:cs typeface="Times New Roman" panose="02020603050405020304" pitchFamily="18" charset="0"/>
              </a:rPr>
              <a:t>Determining the structure of the family business is the next stage</a:t>
            </a:r>
            <a:endParaRPr lang="ko-KR" altLang="en-US" sz="1600" b="1" dirty="0">
              <a:solidFill>
                <a:schemeClr val="tx1"/>
              </a:solidFill>
              <a:latin typeface="Times New Roman" panose="02020603050405020304" pitchFamily="18" charset="0"/>
              <a:cs typeface="Times New Roman" panose="02020603050405020304" pitchFamily="18" charset="0"/>
            </a:endParaRPr>
          </a:p>
        </p:txBody>
      </p:sp>
      <p:sp>
        <p:nvSpPr>
          <p:cNvPr id="3" name="مستطيل 2"/>
          <p:cNvSpPr/>
          <p:nvPr/>
        </p:nvSpPr>
        <p:spPr>
          <a:xfrm>
            <a:off x="5350353" y="2272227"/>
            <a:ext cx="6096000" cy="584775"/>
          </a:xfrm>
          <a:prstGeom prst="rect">
            <a:avLst/>
          </a:prstGeom>
        </p:spPr>
        <p:txBody>
          <a:bodyPr>
            <a:spAutoFit/>
          </a:bodyPr>
          <a:lstStyle/>
          <a:p>
            <a:pPr algn="just"/>
            <a:r>
              <a:rPr lang="en-US" sz="1600" b="1" dirty="0">
                <a:latin typeface="Times New Roman" panose="02020603050405020304" pitchFamily="18" charset="0"/>
                <a:cs typeface="Times New Roman" panose="02020603050405020304" pitchFamily="18" charset="0"/>
              </a:rPr>
              <a:t>The goal of this procedure is to inform family members of the value of their participation in the work</a:t>
            </a:r>
            <a:endParaRPr lang="ar-SA" sz="1600" b="1" dirty="0">
              <a:latin typeface="Times New Roman" panose="02020603050405020304" pitchFamily="18" charset="0"/>
              <a:cs typeface="Times New Roman" panose="02020603050405020304" pitchFamily="18" charset="0"/>
            </a:endParaRPr>
          </a:p>
        </p:txBody>
      </p:sp>
      <p:sp>
        <p:nvSpPr>
          <p:cNvPr id="4" name="مستطيل 3"/>
          <p:cNvSpPr/>
          <p:nvPr/>
        </p:nvSpPr>
        <p:spPr>
          <a:xfrm>
            <a:off x="5402886" y="3338711"/>
            <a:ext cx="6096000" cy="584775"/>
          </a:xfrm>
          <a:prstGeom prst="rect">
            <a:avLst/>
          </a:prstGeom>
        </p:spPr>
        <p:txBody>
          <a:bodyPr>
            <a:spAutoFit/>
          </a:bodyPr>
          <a:lstStyle/>
          <a:p>
            <a:pPr algn="just"/>
            <a:r>
              <a:rPr lang="en-US" sz="1600" b="1" dirty="0">
                <a:latin typeface="Times New Roman" panose="02020603050405020304" pitchFamily="18" charset="0"/>
                <a:cs typeface="Times New Roman" panose="02020603050405020304" pitchFamily="18" charset="0"/>
              </a:rPr>
              <a:t>Understanding family values and customs is essential to creating a family business philosophy</a:t>
            </a:r>
            <a:endParaRPr lang="ar-SA" sz="1600" b="1" dirty="0">
              <a:latin typeface="Times New Roman" panose="02020603050405020304" pitchFamily="18" charset="0"/>
              <a:cs typeface="Times New Roman" panose="02020603050405020304" pitchFamily="18" charset="0"/>
            </a:endParaRPr>
          </a:p>
        </p:txBody>
      </p:sp>
      <p:sp>
        <p:nvSpPr>
          <p:cNvPr id="7" name="مستطيل 6"/>
          <p:cNvSpPr/>
          <p:nvPr/>
        </p:nvSpPr>
        <p:spPr>
          <a:xfrm>
            <a:off x="5245287" y="4292999"/>
            <a:ext cx="6096000" cy="584775"/>
          </a:xfrm>
          <a:prstGeom prst="rect">
            <a:avLst/>
          </a:prstGeom>
        </p:spPr>
        <p:txBody>
          <a:bodyPr>
            <a:spAutoFit/>
          </a:bodyPr>
          <a:lstStyle/>
          <a:p>
            <a:pPr algn="just"/>
            <a:r>
              <a:rPr lang="en-US" sz="1600" b="1" dirty="0">
                <a:latin typeface="Times New Roman" panose="02020603050405020304" pitchFamily="18" charset="0"/>
                <a:cs typeface="Times New Roman" panose="02020603050405020304" pitchFamily="18" charset="0"/>
              </a:rPr>
              <a:t>To create a balance between the family and the company, a family council was created</a:t>
            </a:r>
            <a:endParaRPr lang="ar-SA" sz="1600" b="1"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 xmlns:a16="http://schemas.microsoft.com/office/drawing/2014/main" id="{F9762E75-E219-EE1E-1E7B-04BA2D65D410}"/>
              </a:ext>
            </a:extLst>
          </p:cNvPr>
          <p:cNvSpPr txBox="1"/>
          <p:nvPr/>
        </p:nvSpPr>
        <p:spPr>
          <a:xfrm>
            <a:off x="315687" y="157432"/>
            <a:ext cx="11332028"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Develop a shared family and company philosophy</a:t>
            </a:r>
            <a:endParaRPr lang="ar-SA" sz="3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3764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fade">
                                      <p:cBhvr>
                                        <p:cTn id="7" dur="1000"/>
                                        <p:tgtEl>
                                          <p:spTgt spid="9220"/>
                                        </p:tgtEl>
                                      </p:cBhvr>
                                    </p:animEffect>
                                    <p:anim calcmode="lin" valueType="num">
                                      <p:cBhvr>
                                        <p:cTn id="8" dur="1000" fill="hold"/>
                                        <p:tgtEl>
                                          <p:spTgt spid="9220"/>
                                        </p:tgtEl>
                                        <p:attrNameLst>
                                          <p:attrName>ppt_x</p:attrName>
                                        </p:attrNameLst>
                                      </p:cBhvr>
                                      <p:tavLst>
                                        <p:tav tm="0">
                                          <p:val>
                                            <p:strVal val="#ppt_x"/>
                                          </p:val>
                                        </p:tav>
                                        <p:tav tm="100000">
                                          <p:val>
                                            <p:strVal val="#ppt_x"/>
                                          </p:val>
                                        </p:tav>
                                      </p:tavLst>
                                    </p:anim>
                                    <p:anim calcmode="lin" valueType="num">
                                      <p:cBhvr>
                                        <p:cTn id="9" dur="1000" fill="hold"/>
                                        <p:tgtEl>
                                          <p:spTgt spid="92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p:txBody>
          <a:bodyPr/>
          <a:lstStyle/>
          <a:p>
            <a:r>
              <a:rPr lang="en-US" sz="3800" b="1" dirty="0">
                <a:solidFill>
                  <a:schemeClr val="tx1"/>
                </a:solidFill>
                <a:latin typeface="Times New Roman" panose="02020603050405020304" pitchFamily="18" charset="0"/>
                <a:cs typeface="Times New Roman" panose="02020603050405020304" pitchFamily="18" charset="0"/>
              </a:rPr>
              <a:t>Family Council</a:t>
            </a:r>
            <a:endParaRPr lang="en-US" sz="3800" dirty="0">
              <a:solidFill>
                <a:schemeClr val="tx1"/>
              </a:solidFill>
              <a:latin typeface="Times New Roman" panose="02020603050405020304" pitchFamily="18" charset="0"/>
              <a:cs typeface="Times New Roman" panose="02020603050405020304" pitchFamily="18" charset="0"/>
            </a:endParaRPr>
          </a:p>
        </p:txBody>
      </p:sp>
      <p:sp>
        <p:nvSpPr>
          <p:cNvPr id="27" name="Rounded Rectangle 1">
            <a:extLst>
              <a:ext uri="{FF2B5EF4-FFF2-40B4-BE49-F238E27FC236}">
                <a16:creationId xmlns="" xmlns:a16="http://schemas.microsoft.com/office/drawing/2014/main" id="{C4EDE8A2-4D3D-4EF8-B851-12F4DEF93C76}"/>
              </a:ext>
            </a:extLst>
          </p:cNvPr>
          <p:cNvSpPr/>
          <p:nvPr/>
        </p:nvSpPr>
        <p:spPr>
          <a:xfrm>
            <a:off x="4383110" y="2228106"/>
            <a:ext cx="936104" cy="1152128"/>
          </a:xfrm>
          <a:custGeom>
            <a:avLst/>
            <a:gdLst/>
            <a:ahLst/>
            <a:cxnLst/>
            <a:rect l="l" t="t" r="r" b="b"/>
            <a:pathLst>
              <a:path w="936104" h="1152128">
                <a:moveTo>
                  <a:pt x="156020" y="0"/>
                </a:moveTo>
                <a:lnTo>
                  <a:pt x="780084" y="0"/>
                </a:lnTo>
                <a:cubicBezTo>
                  <a:pt x="866251" y="0"/>
                  <a:pt x="936104" y="69853"/>
                  <a:pt x="936104" y="156020"/>
                </a:cubicBezTo>
                <a:lnTo>
                  <a:pt x="936104" y="346108"/>
                </a:lnTo>
                <a:cubicBezTo>
                  <a:pt x="915878" y="331325"/>
                  <a:pt x="890838" y="324036"/>
                  <a:pt x="864096" y="324036"/>
                </a:cubicBezTo>
                <a:cubicBezTo>
                  <a:pt x="784558" y="324036"/>
                  <a:pt x="720080" y="388514"/>
                  <a:pt x="720080" y="468052"/>
                </a:cubicBezTo>
                <a:cubicBezTo>
                  <a:pt x="720080" y="547590"/>
                  <a:pt x="784558" y="612068"/>
                  <a:pt x="864096" y="612068"/>
                </a:cubicBezTo>
                <a:cubicBezTo>
                  <a:pt x="890838" y="612068"/>
                  <a:pt x="915878" y="604779"/>
                  <a:pt x="936104" y="589997"/>
                </a:cubicBezTo>
                <a:lnTo>
                  <a:pt x="936104" y="780084"/>
                </a:lnTo>
                <a:cubicBezTo>
                  <a:pt x="936104" y="866251"/>
                  <a:pt x="866251" y="936104"/>
                  <a:pt x="780084" y="936104"/>
                </a:cubicBezTo>
                <a:lnTo>
                  <a:pt x="589997" y="936104"/>
                </a:lnTo>
                <a:cubicBezTo>
                  <a:pt x="604779" y="956330"/>
                  <a:pt x="612068" y="981370"/>
                  <a:pt x="612068" y="1008112"/>
                </a:cubicBezTo>
                <a:cubicBezTo>
                  <a:pt x="612068" y="1087650"/>
                  <a:pt x="547590" y="1152128"/>
                  <a:pt x="468052" y="1152128"/>
                </a:cubicBezTo>
                <a:cubicBezTo>
                  <a:pt x="388514" y="1152128"/>
                  <a:pt x="324036" y="1087650"/>
                  <a:pt x="324036" y="1008112"/>
                </a:cubicBezTo>
                <a:cubicBezTo>
                  <a:pt x="324036" y="981370"/>
                  <a:pt x="331325" y="956330"/>
                  <a:pt x="346108" y="936104"/>
                </a:cubicBezTo>
                <a:lnTo>
                  <a:pt x="156020" y="936104"/>
                </a:lnTo>
                <a:cubicBezTo>
                  <a:pt x="69853" y="936104"/>
                  <a:pt x="0" y="866251"/>
                  <a:pt x="0" y="780084"/>
                </a:cubicBezTo>
                <a:lnTo>
                  <a:pt x="0" y="156020"/>
                </a:lnTo>
                <a:cubicBezTo>
                  <a:pt x="0" y="69853"/>
                  <a:pt x="69853" y="0"/>
                  <a:pt x="156020" y="0"/>
                </a:cubicBezTo>
                <a:close/>
              </a:path>
            </a:pathLst>
          </a:custGeom>
          <a:noFill/>
          <a:ln w="38100">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8" name="Rounded Rectangle 1">
            <a:extLst>
              <a:ext uri="{FF2B5EF4-FFF2-40B4-BE49-F238E27FC236}">
                <a16:creationId xmlns="" xmlns:a16="http://schemas.microsoft.com/office/drawing/2014/main" id="{91E40C9E-2827-48FA-8FE7-A6454EB6AA0A}"/>
              </a:ext>
            </a:extLst>
          </p:cNvPr>
          <p:cNvSpPr/>
          <p:nvPr/>
        </p:nvSpPr>
        <p:spPr>
          <a:xfrm rot="5400000">
            <a:off x="5535238" y="2120094"/>
            <a:ext cx="936104" cy="1152128"/>
          </a:xfrm>
          <a:custGeom>
            <a:avLst/>
            <a:gdLst/>
            <a:ahLst/>
            <a:cxnLst/>
            <a:rect l="l" t="t" r="r" b="b"/>
            <a:pathLst>
              <a:path w="936104" h="1152128">
                <a:moveTo>
                  <a:pt x="156020" y="0"/>
                </a:moveTo>
                <a:lnTo>
                  <a:pt x="780084" y="0"/>
                </a:lnTo>
                <a:cubicBezTo>
                  <a:pt x="866251" y="0"/>
                  <a:pt x="936104" y="69853"/>
                  <a:pt x="936104" y="156020"/>
                </a:cubicBezTo>
                <a:lnTo>
                  <a:pt x="936104" y="346108"/>
                </a:lnTo>
                <a:cubicBezTo>
                  <a:pt x="915878" y="331325"/>
                  <a:pt x="890838" y="324036"/>
                  <a:pt x="864096" y="324036"/>
                </a:cubicBezTo>
                <a:cubicBezTo>
                  <a:pt x="784558" y="324036"/>
                  <a:pt x="720080" y="388514"/>
                  <a:pt x="720080" y="468052"/>
                </a:cubicBezTo>
                <a:cubicBezTo>
                  <a:pt x="720080" y="547590"/>
                  <a:pt x="784558" y="612068"/>
                  <a:pt x="864096" y="612068"/>
                </a:cubicBezTo>
                <a:cubicBezTo>
                  <a:pt x="890838" y="612068"/>
                  <a:pt x="915878" y="604779"/>
                  <a:pt x="936104" y="589997"/>
                </a:cubicBezTo>
                <a:lnTo>
                  <a:pt x="936104" y="780084"/>
                </a:lnTo>
                <a:cubicBezTo>
                  <a:pt x="936104" y="866251"/>
                  <a:pt x="866251" y="936104"/>
                  <a:pt x="780084" y="936104"/>
                </a:cubicBezTo>
                <a:lnTo>
                  <a:pt x="589997" y="936104"/>
                </a:lnTo>
                <a:cubicBezTo>
                  <a:pt x="604779" y="956330"/>
                  <a:pt x="612068" y="981370"/>
                  <a:pt x="612068" y="1008112"/>
                </a:cubicBezTo>
                <a:cubicBezTo>
                  <a:pt x="612068" y="1087650"/>
                  <a:pt x="547590" y="1152128"/>
                  <a:pt x="468052" y="1152128"/>
                </a:cubicBezTo>
                <a:cubicBezTo>
                  <a:pt x="388514" y="1152128"/>
                  <a:pt x="324036" y="1087650"/>
                  <a:pt x="324036" y="1008112"/>
                </a:cubicBezTo>
                <a:cubicBezTo>
                  <a:pt x="324036" y="981370"/>
                  <a:pt x="331325" y="956330"/>
                  <a:pt x="346108" y="936104"/>
                </a:cubicBezTo>
                <a:lnTo>
                  <a:pt x="156020" y="936104"/>
                </a:lnTo>
                <a:cubicBezTo>
                  <a:pt x="69853" y="936104"/>
                  <a:pt x="0" y="866251"/>
                  <a:pt x="0" y="780084"/>
                </a:cubicBezTo>
                <a:lnTo>
                  <a:pt x="0" y="156020"/>
                </a:lnTo>
                <a:cubicBezTo>
                  <a:pt x="0" y="69853"/>
                  <a:pt x="69853" y="0"/>
                  <a:pt x="156020" y="0"/>
                </a:cubicBezTo>
                <a:close/>
              </a:path>
            </a:pathLst>
          </a:custGeom>
          <a:noFill/>
          <a:ln w="38100">
            <a:solidFill>
              <a:srgbClr val="EA7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9" name="Rounded Rectangle 1">
            <a:extLst>
              <a:ext uri="{FF2B5EF4-FFF2-40B4-BE49-F238E27FC236}">
                <a16:creationId xmlns="" xmlns:a16="http://schemas.microsoft.com/office/drawing/2014/main" id="{E09F8495-6F97-48AE-94B7-5967791ECBD1}"/>
              </a:ext>
            </a:extLst>
          </p:cNvPr>
          <p:cNvSpPr/>
          <p:nvPr/>
        </p:nvSpPr>
        <p:spPr>
          <a:xfrm rot="10800000" flipH="1">
            <a:off x="5652295" y="3244334"/>
            <a:ext cx="900100" cy="1152128"/>
          </a:xfrm>
          <a:custGeom>
            <a:avLst/>
            <a:gdLst/>
            <a:ahLst/>
            <a:cxnLst/>
            <a:rect l="l" t="t" r="r" b="b"/>
            <a:pathLst>
              <a:path w="936104" h="1152128">
                <a:moveTo>
                  <a:pt x="156020" y="0"/>
                </a:moveTo>
                <a:lnTo>
                  <a:pt x="780084" y="0"/>
                </a:lnTo>
                <a:cubicBezTo>
                  <a:pt x="866251" y="0"/>
                  <a:pt x="936104" y="69853"/>
                  <a:pt x="936104" y="156020"/>
                </a:cubicBezTo>
                <a:lnTo>
                  <a:pt x="936104" y="346108"/>
                </a:lnTo>
                <a:cubicBezTo>
                  <a:pt x="915878" y="331325"/>
                  <a:pt x="890838" y="324036"/>
                  <a:pt x="864096" y="324036"/>
                </a:cubicBezTo>
                <a:cubicBezTo>
                  <a:pt x="784558" y="324036"/>
                  <a:pt x="720080" y="388514"/>
                  <a:pt x="720080" y="468052"/>
                </a:cubicBezTo>
                <a:cubicBezTo>
                  <a:pt x="720080" y="547590"/>
                  <a:pt x="784558" y="612068"/>
                  <a:pt x="864096" y="612068"/>
                </a:cubicBezTo>
                <a:cubicBezTo>
                  <a:pt x="890838" y="612068"/>
                  <a:pt x="915878" y="604779"/>
                  <a:pt x="936104" y="589997"/>
                </a:cubicBezTo>
                <a:lnTo>
                  <a:pt x="936104" y="780084"/>
                </a:lnTo>
                <a:cubicBezTo>
                  <a:pt x="936104" y="866251"/>
                  <a:pt x="866251" y="936104"/>
                  <a:pt x="780084" y="936104"/>
                </a:cubicBezTo>
                <a:lnTo>
                  <a:pt x="589997" y="936104"/>
                </a:lnTo>
                <a:cubicBezTo>
                  <a:pt x="604779" y="956330"/>
                  <a:pt x="612068" y="981370"/>
                  <a:pt x="612068" y="1008112"/>
                </a:cubicBezTo>
                <a:cubicBezTo>
                  <a:pt x="612068" y="1087650"/>
                  <a:pt x="547590" y="1152128"/>
                  <a:pt x="468052" y="1152128"/>
                </a:cubicBezTo>
                <a:cubicBezTo>
                  <a:pt x="388514" y="1152128"/>
                  <a:pt x="324036" y="1087650"/>
                  <a:pt x="324036" y="1008112"/>
                </a:cubicBezTo>
                <a:cubicBezTo>
                  <a:pt x="324036" y="981370"/>
                  <a:pt x="331325" y="956330"/>
                  <a:pt x="346108" y="936104"/>
                </a:cubicBezTo>
                <a:lnTo>
                  <a:pt x="156020" y="936104"/>
                </a:lnTo>
                <a:cubicBezTo>
                  <a:pt x="69853" y="936104"/>
                  <a:pt x="0" y="866251"/>
                  <a:pt x="0" y="780084"/>
                </a:cubicBezTo>
                <a:lnTo>
                  <a:pt x="0" y="156020"/>
                </a:lnTo>
                <a:cubicBezTo>
                  <a:pt x="0" y="69853"/>
                  <a:pt x="69853" y="0"/>
                  <a:pt x="156020" y="0"/>
                </a:cubicBezTo>
                <a:close/>
              </a:path>
            </a:pathLst>
          </a:cu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0" name="Rounded Rectangle 1">
            <a:extLst>
              <a:ext uri="{FF2B5EF4-FFF2-40B4-BE49-F238E27FC236}">
                <a16:creationId xmlns="" xmlns:a16="http://schemas.microsoft.com/office/drawing/2014/main" id="{3CC78FF1-A8CE-4D45-99EF-5919A915BAEE}"/>
              </a:ext>
            </a:extLst>
          </p:cNvPr>
          <p:cNvSpPr/>
          <p:nvPr/>
        </p:nvSpPr>
        <p:spPr>
          <a:xfrm rot="5400000">
            <a:off x="6766790" y="3352602"/>
            <a:ext cx="919361" cy="1152128"/>
          </a:xfrm>
          <a:custGeom>
            <a:avLst/>
            <a:gdLst/>
            <a:ahLst/>
            <a:cxnLst/>
            <a:rect l="l" t="t" r="r" b="b"/>
            <a:pathLst>
              <a:path w="936104" h="1152128">
                <a:moveTo>
                  <a:pt x="156020" y="0"/>
                </a:moveTo>
                <a:lnTo>
                  <a:pt x="780084" y="0"/>
                </a:lnTo>
                <a:cubicBezTo>
                  <a:pt x="866251" y="0"/>
                  <a:pt x="936104" y="69853"/>
                  <a:pt x="936104" y="156020"/>
                </a:cubicBezTo>
                <a:lnTo>
                  <a:pt x="936104" y="346108"/>
                </a:lnTo>
                <a:cubicBezTo>
                  <a:pt x="915878" y="331325"/>
                  <a:pt x="890838" y="324036"/>
                  <a:pt x="864096" y="324036"/>
                </a:cubicBezTo>
                <a:cubicBezTo>
                  <a:pt x="784558" y="324036"/>
                  <a:pt x="720080" y="388514"/>
                  <a:pt x="720080" y="468052"/>
                </a:cubicBezTo>
                <a:cubicBezTo>
                  <a:pt x="720080" y="547590"/>
                  <a:pt x="784558" y="612068"/>
                  <a:pt x="864096" y="612068"/>
                </a:cubicBezTo>
                <a:cubicBezTo>
                  <a:pt x="890838" y="612068"/>
                  <a:pt x="915878" y="604779"/>
                  <a:pt x="936104" y="589997"/>
                </a:cubicBezTo>
                <a:lnTo>
                  <a:pt x="936104" y="780084"/>
                </a:lnTo>
                <a:cubicBezTo>
                  <a:pt x="936104" y="866251"/>
                  <a:pt x="866251" y="936104"/>
                  <a:pt x="780084" y="936104"/>
                </a:cubicBezTo>
                <a:lnTo>
                  <a:pt x="589997" y="936104"/>
                </a:lnTo>
                <a:cubicBezTo>
                  <a:pt x="604779" y="956330"/>
                  <a:pt x="612068" y="981370"/>
                  <a:pt x="612068" y="1008112"/>
                </a:cubicBezTo>
                <a:cubicBezTo>
                  <a:pt x="612068" y="1087650"/>
                  <a:pt x="547590" y="1152128"/>
                  <a:pt x="468052" y="1152128"/>
                </a:cubicBezTo>
                <a:cubicBezTo>
                  <a:pt x="388514" y="1152128"/>
                  <a:pt x="324036" y="1087650"/>
                  <a:pt x="324036" y="1008112"/>
                </a:cubicBezTo>
                <a:cubicBezTo>
                  <a:pt x="324036" y="981370"/>
                  <a:pt x="331325" y="956330"/>
                  <a:pt x="346108" y="936104"/>
                </a:cubicBezTo>
                <a:lnTo>
                  <a:pt x="156020" y="936104"/>
                </a:lnTo>
                <a:cubicBezTo>
                  <a:pt x="69853" y="936104"/>
                  <a:pt x="0" y="866251"/>
                  <a:pt x="0" y="780084"/>
                </a:cubicBezTo>
                <a:lnTo>
                  <a:pt x="0" y="156020"/>
                </a:lnTo>
                <a:cubicBezTo>
                  <a:pt x="0" y="69853"/>
                  <a:pt x="69853" y="0"/>
                  <a:pt x="156020" y="0"/>
                </a:cubicBezTo>
                <a:close/>
              </a:path>
            </a:pathLst>
          </a:cu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1" name="Rounded Rectangle 1">
            <a:extLst>
              <a:ext uri="{FF2B5EF4-FFF2-40B4-BE49-F238E27FC236}">
                <a16:creationId xmlns="" xmlns:a16="http://schemas.microsoft.com/office/drawing/2014/main" id="{9F86602C-CD4E-4F4A-A08A-B1BB1891A97D}"/>
              </a:ext>
            </a:extLst>
          </p:cNvPr>
          <p:cNvSpPr/>
          <p:nvPr/>
        </p:nvSpPr>
        <p:spPr>
          <a:xfrm rot="10800000">
            <a:off x="6883174" y="4532362"/>
            <a:ext cx="919361" cy="1152128"/>
          </a:xfrm>
          <a:custGeom>
            <a:avLst/>
            <a:gdLst/>
            <a:ahLst/>
            <a:cxnLst/>
            <a:rect l="l" t="t" r="r" b="b"/>
            <a:pathLst>
              <a:path w="936104" h="1152128">
                <a:moveTo>
                  <a:pt x="156020" y="0"/>
                </a:moveTo>
                <a:lnTo>
                  <a:pt x="780084" y="0"/>
                </a:lnTo>
                <a:cubicBezTo>
                  <a:pt x="866251" y="0"/>
                  <a:pt x="936104" y="69853"/>
                  <a:pt x="936104" y="156020"/>
                </a:cubicBezTo>
                <a:lnTo>
                  <a:pt x="936104" y="346108"/>
                </a:lnTo>
                <a:cubicBezTo>
                  <a:pt x="915878" y="331325"/>
                  <a:pt x="890838" y="324036"/>
                  <a:pt x="864096" y="324036"/>
                </a:cubicBezTo>
                <a:cubicBezTo>
                  <a:pt x="784558" y="324036"/>
                  <a:pt x="720080" y="388514"/>
                  <a:pt x="720080" y="468052"/>
                </a:cubicBezTo>
                <a:cubicBezTo>
                  <a:pt x="720080" y="547590"/>
                  <a:pt x="784558" y="612068"/>
                  <a:pt x="864096" y="612068"/>
                </a:cubicBezTo>
                <a:cubicBezTo>
                  <a:pt x="890838" y="612068"/>
                  <a:pt x="915878" y="604779"/>
                  <a:pt x="936104" y="589997"/>
                </a:cubicBezTo>
                <a:lnTo>
                  <a:pt x="936104" y="780084"/>
                </a:lnTo>
                <a:cubicBezTo>
                  <a:pt x="936104" y="866251"/>
                  <a:pt x="866251" y="936104"/>
                  <a:pt x="780084" y="936104"/>
                </a:cubicBezTo>
                <a:lnTo>
                  <a:pt x="589997" y="936104"/>
                </a:lnTo>
                <a:cubicBezTo>
                  <a:pt x="604779" y="956330"/>
                  <a:pt x="612068" y="981370"/>
                  <a:pt x="612068" y="1008112"/>
                </a:cubicBezTo>
                <a:cubicBezTo>
                  <a:pt x="612068" y="1087650"/>
                  <a:pt x="547590" y="1152128"/>
                  <a:pt x="468052" y="1152128"/>
                </a:cubicBezTo>
                <a:cubicBezTo>
                  <a:pt x="388514" y="1152128"/>
                  <a:pt x="324036" y="1087650"/>
                  <a:pt x="324036" y="1008112"/>
                </a:cubicBezTo>
                <a:cubicBezTo>
                  <a:pt x="324036" y="981370"/>
                  <a:pt x="331325" y="956330"/>
                  <a:pt x="346108" y="936104"/>
                </a:cubicBezTo>
                <a:lnTo>
                  <a:pt x="156020" y="936104"/>
                </a:lnTo>
                <a:cubicBezTo>
                  <a:pt x="69853" y="936104"/>
                  <a:pt x="0" y="866251"/>
                  <a:pt x="0" y="780084"/>
                </a:cubicBezTo>
                <a:lnTo>
                  <a:pt x="0" y="156020"/>
                </a:lnTo>
                <a:cubicBezTo>
                  <a:pt x="0" y="69853"/>
                  <a:pt x="69853" y="0"/>
                  <a:pt x="156020" y="0"/>
                </a:cubicBezTo>
                <a:close/>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3" name="TextBox 32">
            <a:extLst>
              <a:ext uri="{FF2B5EF4-FFF2-40B4-BE49-F238E27FC236}">
                <a16:creationId xmlns="" xmlns:a16="http://schemas.microsoft.com/office/drawing/2014/main" id="{1A95DD2A-184E-4387-8025-D38C8402A3A7}"/>
              </a:ext>
            </a:extLst>
          </p:cNvPr>
          <p:cNvSpPr txBox="1"/>
          <p:nvPr/>
        </p:nvSpPr>
        <p:spPr>
          <a:xfrm>
            <a:off x="6836115" y="2230667"/>
            <a:ext cx="3799228" cy="786754"/>
          </a:xfrm>
          <a:prstGeom prst="rect">
            <a:avLst/>
          </a:prstGeom>
          <a:solidFill>
            <a:srgbClr val="EA769F"/>
          </a:solidFill>
          <a:ln>
            <a:solidFill>
              <a:srgbClr val="EA769F"/>
            </a:solidFill>
          </a:ln>
        </p:spPr>
        <p:txBody>
          <a:bodyPr wrap="square" rtlCol="0">
            <a:spAutoFit/>
          </a:bodyPr>
          <a:lstStyle/>
          <a:p>
            <a:pPr>
              <a:lnSpc>
                <a:spcPct val="150000"/>
              </a:lnSpc>
            </a:pPr>
            <a:endParaRPr lang="en-US" altLang="ko-KR" sz="1600" b="1" dirty="0">
              <a:solidFill>
                <a:schemeClr val="bg1"/>
              </a:solidFill>
              <a:latin typeface="Times New Roman" panose="02020603050405020304" pitchFamily="18" charset="0"/>
              <a:cs typeface="Times New Roman" panose="02020603050405020304" pitchFamily="18" charset="0"/>
            </a:endParaRPr>
          </a:p>
          <a:p>
            <a:pPr>
              <a:lnSpc>
                <a:spcPct val="150000"/>
              </a:lnSpc>
            </a:pPr>
            <a:endParaRPr lang="en-US" altLang="ko-KR" sz="1600" b="1" dirty="0">
              <a:solidFill>
                <a:schemeClr val="bg1"/>
              </a:solidFill>
              <a:latin typeface="Times New Roman" panose="02020603050405020304" pitchFamily="18" charset="0"/>
              <a:cs typeface="Times New Roman" panose="02020603050405020304" pitchFamily="18" charset="0"/>
            </a:endParaRPr>
          </a:p>
        </p:txBody>
      </p:sp>
      <p:sp>
        <p:nvSpPr>
          <p:cNvPr id="36" name="TextBox 35">
            <a:extLst>
              <a:ext uri="{FF2B5EF4-FFF2-40B4-BE49-F238E27FC236}">
                <a16:creationId xmlns="" xmlns:a16="http://schemas.microsoft.com/office/drawing/2014/main" id="{7674114A-17E3-4779-B0B8-3DCDBA2CFD2E}"/>
              </a:ext>
            </a:extLst>
          </p:cNvPr>
          <p:cNvSpPr txBox="1"/>
          <p:nvPr/>
        </p:nvSpPr>
        <p:spPr>
          <a:xfrm>
            <a:off x="1970314" y="4835831"/>
            <a:ext cx="4785366" cy="834307"/>
          </a:xfrm>
          <a:prstGeom prst="rect">
            <a:avLst/>
          </a:prstGeom>
          <a:solidFill>
            <a:srgbClr val="FF4343"/>
          </a:solidFill>
        </p:spPr>
        <p:txBody>
          <a:bodyPr wrap="square" rtlCol="0">
            <a:spAutoFit/>
          </a:bodyPr>
          <a:lstStyle/>
          <a:p>
            <a:pPr algn="r"/>
            <a:endParaRPr lang="ko-KR" altLang="en-US" sz="1400" b="1" dirty="0">
              <a:solidFill>
                <a:schemeClr val="bg1"/>
              </a:solidFill>
              <a:latin typeface="Calibri" pitchFamily="34" charset="0"/>
              <a:cs typeface="Calibri" pitchFamily="34" charset="0"/>
            </a:endParaRPr>
          </a:p>
        </p:txBody>
      </p:sp>
      <p:sp>
        <p:nvSpPr>
          <p:cNvPr id="39" name="TextBox 38">
            <a:extLst>
              <a:ext uri="{FF2B5EF4-FFF2-40B4-BE49-F238E27FC236}">
                <a16:creationId xmlns="" xmlns:a16="http://schemas.microsoft.com/office/drawing/2014/main" id="{BCFFF85E-E200-4C7F-9AA0-7BA70C9A6EB7}"/>
              </a:ext>
            </a:extLst>
          </p:cNvPr>
          <p:cNvSpPr txBox="1"/>
          <p:nvPr/>
        </p:nvSpPr>
        <p:spPr>
          <a:xfrm>
            <a:off x="7975838" y="3468985"/>
            <a:ext cx="3577451" cy="830997"/>
          </a:xfrm>
          <a:prstGeom prst="rect">
            <a:avLst/>
          </a:prstGeom>
          <a:solidFill>
            <a:schemeClr val="bg1">
              <a:lumMod val="65000"/>
            </a:schemeClr>
          </a:solidFill>
          <a:ln>
            <a:solidFill>
              <a:schemeClr val="bg1">
                <a:lumMod val="50000"/>
              </a:schemeClr>
            </a:solidFill>
          </a:ln>
        </p:spPr>
        <p:txBody>
          <a:bodyPr wrap="square" rtlCol="0">
            <a:spAutoFit/>
          </a:bodyPr>
          <a:lstStyle/>
          <a:p>
            <a:r>
              <a:rPr lang="en-US" sz="1600" b="1" dirty="0">
                <a:latin typeface="Times New Roman" panose="02020603050405020304" pitchFamily="18" charset="0"/>
                <a:cs typeface="Times New Roman" panose="02020603050405020304" pitchFamily="18" charset="0"/>
              </a:rPr>
              <a:t>Develop a shared family and company philosophy</a:t>
            </a:r>
          </a:p>
          <a:p>
            <a:endParaRPr lang="ar-SA" sz="1600" b="1" dirty="0">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 xmlns:a16="http://schemas.microsoft.com/office/drawing/2014/main" id="{8622226E-BFBD-4BD1-A144-ECCCA4E4533F}"/>
              </a:ext>
            </a:extLst>
          </p:cNvPr>
          <p:cNvSpPr txBox="1"/>
          <p:nvPr/>
        </p:nvSpPr>
        <p:spPr>
          <a:xfrm>
            <a:off x="205293" y="2246228"/>
            <a:ext cx="4025907" cy="917982"/>
          </a:xfrm>
          <a:prstGeom prst="rect">
            <a:avLst/>
          </a:prstGeom>
          <a:solidFill>
            <a:srgbClr val="FDA65F"/>
          </a:solidFill>
        </p:spPr>
        <p:txBody>
          <a:bodyPr wrap="square" rtlCol="0">
            <a:spAutoFit/>
          </a:bodyPr>
          <a:lstStyle/>
          <a:p>
            <a:pPr algn="ctr">
              <a:lnSpc>
                <a:spcPct val="150000"/>
              </a:lnSpc>
            </a:pPr>
            <a:endParaRPr lang="ko-KR" altLang="en-US" sz="1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6" name="TextBox 45">
            <a:extLst>
              <a:ext uri="{FF2B5EF4-FFF2-40B4-BE49-F238E27FC236}">
                <a16:creationId xmlns="" xmlns:a16="http://schemas.microsoft.com/office/drawing/2014/main" id="{4F2582A8-2FC5-4946-A5A3-D0E219ECE3FE}"/>
              </a:ext>
            </a:extLst>
          </p:cNvPr>
          <p:cNvSpPr txBox="1"/>
          <p:nvPr/>
        </p:nvSpPr>
        <p:spPr>
          <a:xfrm>
            <a:off x="1401318" y="3467993"/>
            <a:ext cx="4025909" cy="786754"/>
          </a:xfrm>
          <a:prstGeom prst="rect">
            <a:avLst/>
          </a:prstGeom>
          <a:solidFill>
            <a:schemeClr val="accent6">
              <a:lumMod val="60000"/>
              <a:lumOff val="40000"/>
            </a:schemeClr>
          </a:solidFill>
          <a:ln>
            <a:solidFill>
              <a:schemeClr val="accent6">
                <a:lumMod val="20000"/>
                <a:lumOff val="80000"/>
              </a:schemeClr>
            </a:solidFill>
          </a:ln>
        </p:spPr>
        <p:txBody>
          <a:bodyPr wrap="square" rtlCol="0">
            <a:spAutoFit/>
          </a:bodyPr>
          <a:lstStyle/>
          <a:p>
            <a:pPr algn="ctr">
              <a:lnSpc>
                <a:spcPct val="150000"/>
              </a:lnSpc>
            </a:pPr>
            <a:r>
              <a:rPr lang="en-US" altLang="ko-KR" sz="1600" b="1" dirty="0">
                <a:latin typeface="Times New Roman" panose="02020603050405020304" pitchFamily="18" charset="0"/>
                <a:cs typeface="Times New Roman" panose="02020603050405020304" pitchFamily="18" charset="0"/>
              </a:rPr>
              <a:t>Determining the organizational structure</a:t>
            </a:r>
          </a:p>
          <a:p>
            <a:pPr algn="ctr">
              <a:lnSpc>
                <a:spcPct val="150000"/>
              </a:lnSpc>
            </a:pPr>
            <a:endParaRPr lang="en-US" altLang="ko-KR" sz="1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8" name="TextBox 47">
            <a:extLst>
              <a:ext uri="{FF2B5EF4-FFF2-40B4-BE49-F238E27FC236}">
                <a16:creationId xmlns="" xmlns:a16="http://schemas.microsoft.com/office/drawing/2014/main" id="{90B957BE-6124-4071-B838-D4EA04E0EC67}"/>
              </a:ext>
            </a:extLst>
          </p:cNvPr>
          <p:cNvSpPr txBox="1"/>
          <p:nvPr/>
        </p:nvSpPr>
        <p:spPr>
          <a:xfrm>
            <a:off x="5598381" y="2434548"/>
            <a:ext cx="954014" cy="523220"/>
          </a:xfrm>
          <a:prstGeom prst="rect">
            <a:avLst/>
          </a:prstGeom>
          <a:noFill/>
        </p:spPr>
        <p:txBody>
          <a:bodyPr wrap="square" rtlCol="0">
            <a:spAutoFit/>
          </a:bodyPr>
          <a:lstStyle/>
          <a:p>
            <a:pPr algn="ctr"/>
            <a:r>
              <a:rPr lang="en-US" altLang="ko-KR" sz="2800" b="1" dirty="0">
                <a:solidFill>
                  <a:srgbClr val="EA769F"/>
                </a:solidFill>
                <a:latin typeface="Calibri" pitchFamily="34" charset="0"/>
                <a:cs typeface="Calibri" pitchFamily="34" charset="0"/>
              </a:rPr>
              <a:t>B</a:t>
            </a:r>
            <a:endParaRPr lang="ko-KR" altLang="en-US" sz="2800" b="1" dirty="0">
              <a:solidFill>
                <a:srgbClr val="EA769F"/>
              </a:solidFill>
              <a:latin typeface="Calibri" pitchFamily="34" charset="0"/>
              <a:cs typeface="Calibri" pitchFamily="34" charset="0"/>
            </a:endParaRPr>
          </a:p>
        </p:txBody>
      </p:sp>
      <p:sp>
        <p:nvSpPr>
          <p:cNvPr id="49" name="TextBox 48">
            <a:extLst>
              <a:ext uri="{FF2B5EF4-FFF2-40B4-BE49-F238E27FC236}">
                <a16:creationId xmlns="" xmlns:a16="http://schemas.microsoft.com/office/drawing/2014/main" id="{5544E12D-AA7A-4C7D-BD21-177E2FF8E0E4}"/>
              </a:ext>
            </a:extLst>
          </p:cNvPr>
          <p:cNvSpPr txBox="1"/>
          <p:nvPr/>
        </p:nvSpPr>
        <p:spPr>
          <a:xfrm>
            <a:off x="5598381" y="3584021"/>
            <a:ext cx="954014" cy="523220"/>
          </a:xfrm>
          <a:prstGeom prst="rect">
            <a:avLst/>
          </a:prstGeom>
          <a:noFill/>
        </p:spPr>
        <p:txBody>
          <a:bodyPr wrap="square" rtlCol="0">
            <a:spAutoFit/>
          </a:bodyPr>
          <a:lstStyle/>
          <a:p>
            <a:pPr algn="ctr"/>
            <a:r>
              <a:rPr lang="en-US" altLang="ko-KR" sz="2800" b="1" dirty="0">
                <a:solidFill>
                  <a:schemeClr val="accent1"/>
                </a:solidFill>
                <a:latin typeface="Calibri" pitchFamily="34" charset="0"/>
                <a:cs typeface="Calibri" pitchFamily="34" charset="0"/>
              </a:rPr>
              <a:t>C</a:t>
            </a:r>
            <a:endParaRPr lang="ko-KR" altLang="en-US" sz="2800" b="1" dirty="0">
              <a:solidFill>
                <a:schemeClr val="accent1"/>
              </a:solidFill>
              <a:latin typeface="Calibri" pitchFamily="34" charset="0"/>
              <a:cs typeface="Calibri" pitchFamily="34" charset="0"/>
            </a:endParaRPr>
          </a:p>
        </p:txBody>
      </p:sp>
      <p:sp>
        <p:nvSpPr>
          <p:cNvPr id="50" name="TextBox 49">
            <a:extLst>
              <a:ext uri="{FF2B5EF4-FFF2-40B4-BE49-F238E27FC236}">
                <a16:creationId xmlns="" xmlns:a16="http://schemas.microsoft.com/office/drawing/2014/main" id="{D95B6C95-ED25-4940-883D-56C0CAE686B2}"/>
              </a:ext>
            </a:extLst>
          </p:cNvPr>
          <p:cNvSpPr txBox="1"/>
          <p:nvPr/>
        </p:nvSpPr>
        <p:spPr>
          <a:xfrm>
            <a:off x="6836115" y="3643079"/>
            <a:ext cx="954014" cy="523220"/>
          </a:xfrm>
          <a:prstGeom prst="rect">
            <a:avLst/>
          </a:prstGeom>
          <a:noFill/>
        </p:spPr>
        <p:txBody>
          <a:bodyPr wrap="square" rtlCol="0">
            <a:spAutoFit/>
          </a:bodyPr>
          <a:lstStyle/>
          <a:p>
            <a:pPr algn="ctr"/>
            <a:r>
              <a:rPr lang="en-US" altLang="ko-KR" sz="2800" b="1" dirty="0">
                <a:solidFill>
                  <a:schemeClr val="bg1">
                    <a:lumMod val="50000"/>
                  </a:schemeClr>
                </a:solidFill>
                <a:latin typeface="Calibri" pitchFamily="34" charset="0"/>
                <a:cs typeface="Calibri" pitchFamily="34" charset="0"/>
              </a:rPr>
              <a:t>D</a:t>
            </a:r>
            <a:endParaRPr lang="ko-KR" altLang="en-US" sz="2800" b="1" dirty="0">
              <a:solidFill>
                <a:schemeClr val="bg1">
                  <a:lumMod val="50000"/>
                </a:schemeClr>
              </a:solidFill>
              <a:latin typeface="Calibri" pitchFamily="34" charset="0"/>
              <a:cs typeface="Calibri" pitchFamily="34" charset="0"/>
            </a:endParaRPr>
          </a:p>
        </p:txBody>
      </p:sp>
      <p:sp>
        <p:nvSpPr>
          <p:cNvPr id="3" name="مستطيل 2"/>
          <p:cNvSpPr/>
          <p:nvPr/>
        </p:nvSpPr>
        <p:spPr>
          <a:xfrm>
            <a:off x="4578467" y="2403138"/>
            <a:ext cx="402674" cy="523220"/>
          </a:xfrm>
          <a:prstGeom prst="rect">
            <a:avLst/>
          </a:prstGeom>
        </p:spPr>
        <p:txBody>
          <a:bodyPr wrap="none">
            <a:spAutoFit/>
          </a:bodyPr>
          <a:lstStyle/>
          <a:p>
            <a:pPr algn="ctr"/>
            <a:r>
              <a:rPr lang="en-US" altLang="ko-KR" sz="2800" b="1" dirty="0">
                <a:solidFill>
                  <a:srgbClr val="FD9239"/>
                </a:solidFill>
                <a:latin typeface="Calibri" pitchFamily="34" charset="0"/>
              </a:rPr>
              <a:t>A</a:t>
            </a:r>
            <a:endParaRPr lang="ko-KR" altLang="en-US" sz="2800" b="1" dirty="0">
              <a:solidFill>
                <a:srgbClr val="FD9239"/>
              </a:solidFill>
              <a:latin typeface="Calibri" pitchFamily="34" charset="0"/>
            </a:endParaRPr>
          </a:p>
        </p:txBody>
      </p:sp>
      <p:sp>
        <p:nvSpPr>
          <p:cNvPr id="57" name="TextBox 49">
            <a:extLst>
              <a:ext uri="{FF2B5EF4-FFF2-40B4-BE49-F238E27FC236}">
                <a16:creationId xmlns="" xmlns:a16="http://schemas.microsoft.com/office/drawing/2014/main" id="{D95B6C95-ED25-4940-883D-56C0CAE686B2}"/>
              </a:ext>
            </a:extLst>
          </p:cNvPr>
          <p:cNvSpPr txBox="1"/>
          <p:nvPr/>
        </p:nvSpPr>
        <p:spPr>
          <a:xfrm>
            <a:off x="6836115" y="4846816"/>
            <a:ext cx="954014" cy="523220"/>
          </a:xfrm>
          <a:prstGeom prst="rect">
            <a:avLst/>
          </a:prstGeom>
          <a:noFill/>
        </p:spPr>
        <p:txBody>
          <a:bodyPr wrap="square" rtlCol="0">
            <a:spAutoFit/>
          </a:bodyPr>
          <a:lstStyle/>
          <a:p>
            <a:pPr algn="ctr"/>
            <a:r>
              <a:rPr lang="en-US" altLang="ko-KR" sz="2800" b="1" dirty="0">
                <a:solidFill>
                  <a:srgbClr val="C00000"/>
                </a:solidFill>
                <a:latin typeface="Calibri" pitchFamily="34" charset="0"/>
                <a:cs typeface="Calibri" pitchFamily="34" charset="0"/>
              </a:rPr>
              <a:t>E</a:t>
            </a:r>
            <a:endParaRPr lang="ko-KR" altLang="en-US" sz="2800" b="1" dirty="0">
              <a:solidFill>
                <a:srgbClr val="C00000"/>
              </a:solidFill>
              <a:latin typeface="Calibri" pitchFamily="34" charset="0"/>
              <a:cs typeface="Calibri" pitchFamily="34" charset="0"/>
            </a:endParaRPr>
          </a:p>
        </p:txBody>
      </p:sp>
      <p:sp>
        <p:nvSpPr>
          <p:cNvPr id="4" name="مستطيل 3"/>
          <p:cNvSpPr/>
          <p:nvPr/>
        </p:nvSpPr>
        <p:spPr>
          <a:xfrm>
            <a:off x="259192" y="2246228"/>
            <a:ext cx="4025907" cy="785343"/>
          </a:xfrm>
          <a:prstGeom prst="rect">
            <a:avLst/>
          </a:prstGeom>
        </p:spPr>
        <p:txBody>
          <a:bodyPr wrap="square">
            <a:spAutoFit/>
          </a:bodyPr>
          <a:lstStyle/>
          <a:p>
            <a:pPr>
              <a:lnSpc>
                <a:spcPct val="150000"/>
              </a:lnSpc>
            </a:pPr>
            <a:r>
              <a:rPr lang="en-US" altLang="ko-KR" sz="1600" b="1" dirty="0">
                <a:latin typeface="Times New Roman" panose="02020603050405020304" pitchFamily="18" charset="0"/>
                <a:cs typeface="Times New Roman" panose="02020603050405020304" pitchFamily="18" charset="0"/>
              </a:rPr>
              <a:t>Determining Council members through a secret ballot of family members</a:t>
            </a:r>
            <a:endParaRPr lang="ko-KR" altLang="en-US" sz="1600" b="1" dirty="0">
              <a:latin typeface="Times New Roman" panose="02020603050405020304" pitchFamily="18" charset="0"/>
              <a:cs typeface="Times New Roman" panose="02020603050405020304" pitchFamily="18" charset="0"/>
            </a:endParaRPr>
          </a:p>
        </p:txBody>
      </p:sp>
      <p:sp>
        <p:nvSpPr>
          <p:cNvPr id="5" name="مستطيل 4"/>
          <p:cNvSpPr/>
          <p:nvPr/>
        </p:nvSpPr>
        <p:spPr>
          <a:xfrm>
            <a:off x="1401318" y="4934575"/>
            <a:ext cx="5990081" cy="873572"/>
          </a:xfrm>
          <a:prstGeom prst="rect">
            <a:avLst/>
          </a:prstGeom>
        </p:spPr>
        <p:txBody>
          <a:bodyPr wrap="square">
            <a:spAutoFit/>
          </a:bodyPr>
          <a:lstStyle/>
          <a:p>
            <a:pPr algn="ctr">
              <a:lnSpc>
                <a:spcPct val="150000"/>
              </a:lnSpc>
            </a:pPr>
            <a:r>
              <a:rPr lang="en-US" altLang="ko-KR" b="1" dirty="0">
                <a:latin typeface="Times New Roman" panose="02020603050405020304" pitchFamily="18" charset="0"/>
                <a:cs typeface="Times New Roman" panose="02020603050405020304" pitchFamily="18" charset="0"/>
              </a:rPr>
              <a:t>Defining the council’s vision and mission</a:t>
            </a:r>
          </a:p>
          <a:p>
            <a:pPr algn="ctr">
              <a:lnSpc>
                <a:spcPct val="150000"/>
              </a:lnSpc>
            </a:pPr>
            <a:endParaRPr lang="ko-KR" altLang="en-US" b="1"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 xmlns:a16="http://schemas.microsoft.com/office/drawing/2014/main" id="{53460F51-B034-DAEE-BCC0-F61BC84DCA8A}"/>
              </a:ext>
            </a:extLst>
          </p:cNvPr>
          <p:cNvSpPr txBox="1"/>
          <p:nvPr/>
        </p:nvSpPr>
        <p:spPr>
          <a:xfrm rot="10800000" flipV="1">
            <a:off x="6955916" y="2359287"/>
            <a:ext cx="3799228" cy="417422"/>
          </a:xfrm>
          <a:prstGeom prst="rect">
            <a:avLst/>
          </a:prstGeom>
          <a:noFill/>
        </p:spPr>
        <p:txBody>
          <a:bodyPr wrap="square" rtlCol="0">
            <a:spAutoFit/>
          </a:bodyPr>
          <a:lstStyle/>
          <a:p>
            <a:pPr>
              <a:lnSpc>
                <a:spcPct val="150000"/>
              </a:lnSpc>
            </a:pPr>
            <a:r>
              <a:rPr lang="en-US" altLang="ko-KR" sz="1600" b="1" dirty="0">
                <a:latin typeface="Times New Roman" panose="02020603050405020304" pitchFamily="18" charset="0"/>
                <a:cs typeface="Times New Roman" panose="02020603050405020304" pitchFamily="18" charset="0"/>
              </a:rPr>
              <a:t>Determine goals and responsibilities</a:t>
            </a:r>
          </a:p>
        </p:txBody>
      </p:sp>
    </p:spTree>
    <p:extLst>
      <p:ext uri="{BB962C8B-B14F-4D97-AF65-F5344CB8AC3E}">
        <p14:creationId xmlns:p14="http://schemas.microsoft.com/office/powerpoint/2010/main" val="25885808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title"/>
          </p:nvPr>
        </p:nvSpPr>
        <p:spPr>
          <a:xfrm>
            <a:off x="350035" y="98119"/>
            <a:ext cx="10972800" cy="642000"/>
          </a:xfrm>
          <a:prstGeom prst="rect">
            <a:avLst/>
          </a:prstGeom>
          <a:noFill/>
          <a:ln>
            <a:noFill/>
          </a:ln>
        </p:spPr>
        <p:txBody>
          <a:bodyPr spcFirstLastPara="1" wrap="square" lIns="121897" tIns="121897" rIns="121897" bIns="121897" anchor="t" anchorCtr="0">
            <a:noAutofit/>
          </a:bodyPr>
          <a:lstStyle/>
          <a:p>
            <a:r>
              <a:rPr lang="en-US" sz="6400" dirty="0">
                <a:solidFill>
                  <a:schemeClr val="dk1"/>
                </a:solidFill>
                <a:latin typeface="Times New Roman"/>
                <a:ea typeface="Times New Roman"/>
                <a:cs typeface="Times New Roman"/>
                <a:sym typeface="Times New Roman"/>
              </a:rPr>
              <a:t>Outline </a:t>
            </a:r>
            <a:endParaRPr sz="6400" dirty="0">
              <a:latin typeface="Times New Roman"/>
              <a:ea typeface="Times New Roman"/>
              <a:cs typeface="Times New Roman"/>
              <a:sym typeface="Times New Roman"/>
            </a:endParaRPr>
          </a:p>
        </p:txBody>
      </p:sp>
      <p:grpSp>
        <p:nvGrpSpPr>
          <p:cNvPr id="55" name="Google Shape;55;p13"/>
          <p:cNvGrpSpPr/>
          <p:nvPr/>
        </p:nvGrpSpPr>
        <p:grpSpPr>
          <a:xfrm>
            <a:off x="609595" y="1251826"/>
            <a:ext cx="4713597" cy="4565127"/>
            <a:chOff x="2927322" y="1147578"/>
            <a:chExt cx="3331007" cy="3226086"/>
          </a:xfrm>
        </p:grpSpPr>
        <p:sp>
          <p:nvSpPr>
            <p:cNvPr id="56" name="Google Shape;56;p13"/>
            <p:cNvSpPr/>
            <p:nvPr/>
          </p:nvSpPr>
          <p:spPr>
            <a:xfrm flipH="1">
              <a:off x="4426771" y="1792378"/>
              <a:ext cx="1831558" cy="1858778"/>
            </a:xfrm>
            <a:custGeom>
              <a:avLst/>
              <a:gdLst/>
              <a:ahLst/>
              <a:cxnLst/>
              <a:rect l="l" t="t" r="r" b="b"/>
              <a:pathLst>
                <a:path w="28664" h="29090" extrusionOk="0">
                  <a:moveTo>
                    <a:pt x="8268" y="22585"/>
                  </a:moveTo>
                  <a:cubicBezTo>
                    <a:pt x="10487" y="23314"/>
                    <a:pt x="12858" y="23344"/>
                    <a:pt x="15107" y="22645"/>
                  </a:cubicBezTo>
                  <a:cubicBezTo>
                    <a:pt x="15198" y="22615"/>
                    <a:pt x="15320" y="22585"/>
                    <a:pt x="15411" y="22554"/>
                  </a:cubicBezTo>
                  <a:lnTo>
                    <a:pt x="15624" y="22493"/>
                  </a:lnTo>
                  <a:cubicBezTo>
                    <a:pt x="17509" y="21977"/>
                    <a:pt x="19454" y="22341"/>
                    <a:pt x="21034" y="23496"/>
                  </a:cubicBezTo>
                  <a:cubicBezTo>
                    <a:pt x="22645" y="24651"/>
                    <a:pt x="23618" y="26475"/>
                    <a:pt x="23679" y="28451"/>
                  </a:cubicBezTo>
                  <a:cubicBezTo>
                    <a:pt x="23679" y="28603"/>
                    <a:pt x="23679" y="28755"/>
                    <a:pt x="23679" y="28907"/>
                  </a:cubicBezTo>
                  <a:lnTo>
                    <a:pt x="28664" y="29089"/>
                  </a:lnTo>
                  <a:cubicBezTo>
                    <a:pt x="28664" y="28816"/>
                    <a:pt x="28664" y="28542"/>
                    <a:pt x="28664" y="28269"/>
                  </a:cubicBezTo>
                  <a:cubicBezTo>
                    <a:pt x="28542" y="24743"/>
                    <a:pt x="26840" y="21551"/>
                    <a:pt x="23983" y="19454"/>
                  </a:cubicBezTo>
                  <a:cubicBezTo>
                    <a:pt x="23496" y="19119"/>
                    <a:pt x="22980" y="18785"/>
                    <a:pt x="22433" y="18512"/>
                  </a:cubicBezTo>
                  <a:cubicBezTo>
                    <a:pt x="20974" y="17934"/>
                    <a:pt x="17448" y="17083"/>
                    <a:pt x="13618" y="17904"/>
                  </a:cubicBezTo>
                  <a:cubicBezTo>
                    <a:pt x="12372" y="18268"/>
                    <a:pt x="11034" y="18268"/>
                    <a:pt x="9818" y="17843"/>
                  </a:cubicBezTo>
                  <a:cubicBezTo>
                    <a:pt x="8177" y="17326"/>
                    <a:pt x="6870" y="16201"/>
                    <a:pt x="6080" y="14682"/>
                  </a:cubicBezTo>
                  <a:cubicBezTo>
                    <a:pt x="5289" y="13132"/>
                    <a:pt x="5168" y="11399"/>
                    <a:pt x="5685" y="9788"/>
                  </a:cubicBezTo>
                  <a:cubicBezTo>
                    <a:pt x="6232" y="8147"/>
                    <a:pt x="7356" y="6840"/>
                    <a:pt x="8876" y="6049"/>
                  </a:cubicBezTo>
                  <a:cubicBezTo>
                    <a:pt x="10396" y="5289"/>
                    <a:pt x="12128" y="5137"/>
                    <a:pt x="13770" y="5685"/>
                  </a:cubicBezTo>
                  <a:cubicBezTo>
                    <a:pt x="15016" y="6080"/>
                    <a:pt x="16110" y="6840"/>
                    <a:pt x="16901" y="7903"/>
                  </a:cubicBezTo>
                  <a:lnTo>
                    <a:pt x="20882" y="4894"/>
                  </a:lnTo>
                  <a:cubicBezTo>
                    <a:pt x="19454" y="3040"/>
                    <a:pt x="17539" y="1672"/>
                    <a:pt x="15290" y="943"/>
                  </a:cubicBezTo>
                  <a:cubicBezTo>
                    <a:pt x="12402" y="1"/>
                    <a:pt x="9332" y="244"/>
                    <a:pt x="6627" y="1612"/>
                  </a:cubicBezTo>
                  <a:cubicBezTo>
                    <a:pt x="6080" y="1885"/>
                    <a:pt x="5563" y="2220"/>
                    <a:pt x="5077" y="2554"/>
                  </a:cubicBezTo>
                  <a:cubicBezTo>
                    <a:pt x="3131" y="3982"/>
                    <a:pt x="1703" y="5928"/>
                    <a:pt x="943" y="8238"/>
                  </a:cubicBezTo>
                  <a:cubicBezTo>
                    <a:pt x="1" y="11125"/>
                    <a:pt x="244" y="14226"/>
                    <a:pt x="1642" y="16931"/>
                  </a:cubicBezTo>
                  <a:cubicBezTo>
                    <a:pt x="3010" y="19636"/>
                    <a:pt x="5381" y="21642"/>
                    <a:pt x="8268" y="22585"/>
                  </a:cubicBezTo>
                  <a:close/>
                </a:path>
              </a:pathLst>
            </a:custGeom>
            <a:solidFill>
              <a:srgbClr val="EA769F"/>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57" name="Google Shape;57;p13"/>
            <p:cNvSpPr/>
            <p:nvPr/>
          </p:nvSpPr>
          <p:spPr>
            <a:xfrm flipH="1">
              <a:off x="3269170" y="2095385"/>
              <a:ext cx="1476160" cy="2256860"/>
            </a:xfrm>
            <a:custGeom>
              <a:avLst/>
              <a:gdLst/>
              <a:ahLst/>
              <a:cxnLst/>
              <a:rect l="l" t="t" r="r" b="b"/>
              <a:pathLst>
                <a:path w="23102" h="35320" extrusionOk="0">
                  <a:moveTo>
                    <a:pt x="20609" y="17235"/>
                  </a:moveTo>
                  <a:cubicBezTo>
                    <a:pt x="19211" y="15350"/>
                    <a:pt x="17326" y="13922"/>
                    <a:pt x="15108" y="13162"/>
                  </a:cubicBezTo>
                  <a:cubicBezTo>
                    <a:pt x="15016" y="13131"/>
                    <a:pt x="14895" y="13101"/>
                    <a:pt x="14773" y="13070"/>
                  </a:cubicBezTo>
                  <a:lnTo>
                    <a:pt x="14560" y="12979"/>
                  </a:lnTo>
                  <a:cubicBezTo>
                    <a:pt x="12767" y="12280"/>
                    <a:pt x="11399" y="10852"/>
                    <a:pt x="10791" y="8997"/>
                  </a:cubicBezTo>
                  <a:cubicBezTo>
                    <a:pt x="10183" y="7113"/>
                    <a:pt x="10457" y="5076"/>
                    <a:pt x="11551" y="3435"/>
                  </a:cubicBezTo>
                  <a:cubicBezTo>
                    <a:pt x="11642" y="3313"/>
                    <a:pt x="11734" y="3192"/>
                    <a:pt x="11825" y="3070"/>
                  </a:cubicBezTo>
                  <a:lnTo>
                    <a:pt x="7904" y="0"/>
                  </a:lnTo>
                  <a:cubicBezTo>
                    <a:pt x="7752" y="213"/>
                    <a:pt x="7569" y="426"/>
                    <a:pt x="7417" y="639"/>
                  </a:cubicBezTo>
                  <a:cubicBezTo>
                    <a:pt x="5472" y="3557"/>
                    <a:pt x="4955" y="7174"/>
                    <a:pt x="6050" y="10548"/>
                  </a:cubicBezTo>
                  <a:cubicBezTo>
                    <a:pt x="6232" y="11095"/>
                    <a:pt x="6475" y="11672"/>
                    <a:pt x="6749" y="12189"/>
                  </a:cubicBezTo>
                  <a:cubicBezTo>
                    <a:pt x="7569" y="13526"/>
                    <a:pt x="9940" y="16292"/>
                    <a:pt x="13497" y="17903"/>
                  </a:cubicBezTo>
                  <a:cubicBezTo>
                    <a:pt x="14743" y="18329"/>
                    <a:pt x="15807" y="19119"/>
                    <a:pt x="16567" y="20183"/>
                  </a:cubicBezTo>
                  <a:cubicBezTo>
                    <a:pt x="17570" y="21551"/>
                    <a:pt x="17965" y="23253"/>
                    <a:pt x="17691" y="24925"/>
                  </a:cubicBezTo>
                  <a:cubicBezTo>
                    <a:pt x="17448" y="26627"/>
                    <a:pt x="16536" y="28116"/>
                    <a:pt x="15138" y="29119"/>
                  </a:cubicBezTo>
                  <a:cubicBezTo>
                    <a:pt x="13770" y="30122"/>
                    <a:pt x="12068" y="30517"/>
                    <a:pt x="10366" y="30244"/>
                  </a:cubicBezTo>
                  <a:cubicBezTo>
                    <a:pt x="8694" y="29970"/>
                    <a:pt x="7205" y="29089"/>
                    <a:pt x="6202" y="27691"/>
                  </a:cubicBezTo>
                  <a:cubicBezTo>
                    <a:pt x="5411" y="26627"/>
                    <a:pt x="5016" y="25381"/>
                    <a:pt x="4986" y="24043"/>
                  </a:cubicBezTo>
                  <a:lnTo>
                    <a:pt x="1" y="24134"/>
                  </a:lnTo>
                  <a:cubicBezTo>
                    <a:pt x="31" y="26475"/>
                    <a:pt x="791" y="28724"/>
                    <a:pt x="2159" y="30639"/>
                  </a:cubicBezTo>
                  <a:cubicBezTo>
                    <a:pt x="3952" y="33071"/>
                    <a:pt x="6597" y="34712"/>
                    <a:pt x="9606" y="35168"/>
                  </a:cubicBezTo>
                  <a:cubicBezTo>
                    <a:pt x="10214" y="35259"/>
                    <a:pt x="10822" y="35320"/>
                    <a:pt x="11399" y="35320"/>
                  </a:cubicBezTo>
                  <a:cubicBezTo>
                    <a:pt x="13800" y="35320"/>
                    <a:pt x="16111" y="34560"/>
                    <a:pt x="18086" y="33132"/>
                  </a:cubicBezTo>
                  <a:cubicBezTo>
                    <a:pt x="20518" y="31369"/>
                    <a:pt x="22159" y="28724"/>
                    <a:pt x="22615" y="25715"/>
                  </a:cubicBezTo>
                  <a:cubicBezTo>
                    <a:pt x="23102" y="22706"/>
                    <a:pt x="22372" y="19697"/>
                    <a:pt x="20609" y="17235"/>
                  </a:cubicBezTo>
                  <a:close/>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58" name="Google Shape;58;p13"/>
            <p:cNvSpPr/>
            <p:nvPr/>
          </p:nvSpPr>
          <p:spPr>
            <a:xfrm flipH="1">
              <a:off x="3859597" y="1147578"/>
              <a:ext cx="1524722" cy="1804338"/>
            </a:xfrm>
            <a:custGeom>
              <a:avLst/>
              <a:gdLst/>
              <a:ahLst/>
              <a:cxnLst/>
              <a:rect l="l" t="t" r="r" b="b"/>
              <a:pathLst>
                <a:path w="23862" h="28238" extrusionOk="0">
                  <a:moveTo>
                    <a:pt x="23861" y="10882"/>
                  </a:moveTo>
                  <a:cubicBezTo>
                    <a:pt x="23709" y="10912"/>
                    <a:pt x="23527" y="10973"/>
                    <a:pt x="23345" y="11034"/>
                  </a:cubicBezTo>
                  <a:cubicBezTo>
                    <a:pt x="21186" y="11733"/>
                    <a:pt x="19302" y="13040"/>
                    <a:pt x="17934" y="14833"/>
                  </a:cubicBezTo>
                  <a:lnTo>
                    <a:pt x="17904" y="14833"/>
                  </a:lnTo>
                  <a:cubicBezTo>
                    <a:pt x="17904" y="14864"/>
                    <a:pt x="17873" y="14894"/>
                    <a:pt x="17843" y="14925"/>
                  </a:cubicBezTo>
                  <a:cubicBezTo>
                    <a:pt x="18542" y="13861"/>
                    <a:pt x="18907" y="12645"/>
                    <a:pt x="18907" y="11399"/>
                  </a:cubicBezTo>
                  <a:cubicBezTo>
                    <a:pt x="18907" y="9696"/>
                    <a:pt x="18238" y="8086"/>
                    <a:pt x="17022" y="6870"/>
                  </a:cubicBezTo>
                  <a:cubicBezTo>
                    <a:pt x="15806" y="5654"/>
                    <a:pt x="14195" y="4985"/>
                    <a:pt x="12493" y="4985"/>
                  </a:cubicBezTo>
                  <a:cubicBezTo>
                    <a:pt x="10791" y="4985"/>
                    <a:pt x="9180" y="5654"/>
                    <a:pt x="7964" y="6870"/>
                  </a:cubicBezTo>
                  <a:cubicBezTo>
                    <a:pt x="6749" y="8086"/>
                    <a:pt x="6080" y="9696"/>
                    <a:pt x="6080" y="11399"/>
                  </a:cubicBezTo>
                  <a:cubicBezTo>
                    <a:pt x="6080" y="12706"/>
                    <a:pt x="6475" y="13952"/>
                    <a:pt x="7235" y="15046"/>
                  </a:cubicBezTo>
                  <a:cubicBezTo>
                    <a:pt x="7235" y="15046"/>
                    <a:pt x="7265" y="15077"/>
                    <a:pt x="7265" y="15107"/>
                  </a:cubicBezTo>
                  <a:cubicBezTo>
                    <a:pt x="8755" y="17751"/>
                    <a:pt x="9271" y="20548"/>
                    <a:pt x="9363" y="22371"/>
                  </a:cubicBezTo>
                  <a:cubicBezTo>
                    <a:pt x="9393" y="22858"/>
                    <a:pt x="9363" y="23283"/>
                    <a:pt x="9363" y="23618"/>
                  </a:cubicBezTo>
                  <a:cubicBezTo>
                    <a:pt x="9271" y="24226"/>
                    <a:pt x="9119" y="24803"/>
                    <a:pt x="8937" y="25381"/>
                  </a:cubicBezTo>
                  <a:cubicBezTo>
                    <a:pt x="8603" y="26414"/>
                    <a:pt x="8147" y="27356"/>
                    <a:pt x="7539" y="28238"/>
                  </a:cubicBezTo>
                  <a:cubicBezTo>
                    <a:pt x="5776" y="27751"/>
                    <a:pt x="3010" y="27356"/>
                    <a:pt x="1" y="27964"/>
                  </a:cubicBezTo>
                  <a:cubicBezTo>
                    <a:pt x="122" y="27934"/>
                    <a:pt x="213" y="27903"/>
                    <a:pt x="305" y="27873"/>
                  </a:cubicBezTo>
                  <a:cubicBezTo>
                    <a:pt x="2159" y="27204"/>
                    <a:pt x="3587" y="25715"/>
                    <a:pt x="4195" y="23830"/>
                  </a:cubicBezTo>
                  <a:cubicBezTo>
                    <a:pt x="4803" y="21976"/>
                    <a:pt x="4530" y="20001"/>
                    <a:pt x="3466" y="18390"/>
                  </a:cubicBezTo>
                  <a:lnTo>
                    <a:pt x="3435" y="18329"/>
                  </a:lnTo>
                  <a:lnTo>
                    <a:pt x="3344" y="18207"/>
                  </a:lnTo>
                  <a:cubicBezTo>
                    <a:pt x="3283" y="18116"/>
                    <a:pt x="3253" y="18055"/>
                    <a:pt x="3192" y="17964"/>
                  </a:cubicBezTo>
                  <a:cubicBezTo>
                    <a:pt x="3192" y="17964"/>
                    <a:pt x="3162" y="17934"/>
                    <a:pt x="3162" y="17903"/>
                  </a:cubicBezTo>
                  <a:cubicBezTo>
                    <a:pt x="3101" y="17873"/>
                    <a:pt x="3071" y="17812"/>
                    <a:pt x="3040" y="17751"/>
                  </a:cubicBezTo>
                  <a:cubicBezTo>
                    <a:pt x="1764" y="15867"/>
                    <a:pt x="1095" y="13678"/>
                    <a:pt x="1095" y="11399"/>
                  </a:cubicBezTo>
                  <a:cubicBezTo>
                    <a:pt x="1095" y="11216"/>
                    <a:pt x="1095" y="11034"/>
                    <a:pt x="1125" y="10882"/>
                  </a:cubicBezTo>
                  <a:cubicBezTo>
                    <a:pt x="1247" y="8025"/>
                    <a:pt x="2402" y="5380"/>
                    <a:pt x="4438" y="3344"/>
                  </a:cubicBezTo>
                  <a:cubicBezTo>
                    <a:pt x="6597" y="1186"/>
                    <a:pt x="9454" y="0"/>
                    <a:pt x="12493" y="0"/>
                  </a:cubicBezTo>
                  <a:cubicBezTo>
                    <a:pt x="14925" y="0"/>
                    <a:pt x="17235" y="760"/>
                    <a:pt x="19150" y="2158"/>
                  </a:cubicBezTo>
                  <a:cubicBezTo>
                    <a:pt x="19636" y="2523"/>
                    <a:pt x="20092" y="2918"/>
                    <a:pt x="20548" y="3344"/>
                  </a:cubicBezTo>
                  <a:cubicBezTo>
                    <a:pt x="22554" y="5380"/>
                    <a:pt x="23740" y="8025"/>
                    <a:pt x="23861" y="10882"/>
                  </a:cubicBezTo>
                  <a:close/>
                </a:path>
              </a:pathLst>
            </a:custGeom>
            <a:solidFill>
              <a:srgbClr val="FD923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59" name="Google Shape;59;p13"/>
            <p:cNvSpPr/>
            <p:nvPr/>
          </p:nvSpPr>
          <p:spPr>
            <a:xfrm flipH="1">
              <a:off x="2927322" y="1794359"/>
              <a:ext cx="1992771" cy="1429515"/>
            </a:xfrm>
            <a:custGeom>
              <a:avLst/>
              <a:gdLst/>
              <a:ahLst/>
              <a:cxnLst/>
              <a:rect l="l" t="t" r="r" b="b"/>
              <a:pathLst>
                <a:path w="31187" h="22372" extrusionOk="0">
                  <a:moveTo>
                    <a:pt x="30457" y="15228"/>
                  </a:moveTo>
                  <a:cubicBezTo>
                    <a:pt x="30274" y="15806"/>
                    <a:pt x="30031" y="16353"/>
                    <a:pt x="29758" y="16900"/>
                  </a:cubicBezTo>
                  <a:cubicBezTo>
                    <a:pt x="28451" y="19453"/>
                    <a:pt x="26293" y="21399"/>
                    <a:pt x="23618" y="22371"/>
                  </a:cubicBezTo>
                  <a:cubicBezTo>
                    <a:pt x="23527" y="22250"/>
                    <a:pt x="23435" y="22098"/>
                    <a:pt x="23344" y="21946"/>
                  </a:cubicBezTo>
                  <a:cubicBezTo>
                    <a:pt x="22007" y="20122"/>
                    <a:pt x="20153" y="18724"/>
                    <a:pt x="18025" y="17964"/>
                  </a:cubicBezTo>
                  <a:lnTo>
                    <a:pt x="18025" y="17933"/>
                  </a:lnTo>
                  <a:cubicBezTo>
                    <a:pt x="17994" y="17933"/>
                    <a:pt x="17964" y="17903"/>
                    <a:pt x="17934" y="17903"/>
                  </a:cubicBezTo>
                  <a:cubicBezTo>
                    <a:pt x="19119" y="18237"/>
                    <a:pt x="20396" y="18207"/>
                    <a:pt x="21581" y="17812"/>
                  </a:cubicBezTo>
                  <a:cubicBezTo>
                    <a:pt x="23223" y="17295"/>
                    <a:pt x="24530" y="16170"/>
                    <a:pt x="25320" y="14651"/>
                  </a:cubicBezTo>
                  <a:cubicBezTo>
                    <a:pt x="26080" y="13101"/>
                    <a:pt x="26232" y="11368"/>
                    <a:pt x="25715" y="9757"/>
                  </a:cubicBezTo>
                  <a:cubicBezTo>
                    <a:pt x="25168" y="8116"/>
                    <a:pt x="24043" y="6809"/>
                    <a:pt x="22523" y="6018"/>
                  </a:cubicBezTo>
                  <a:cubicBezTo>
                    <a:pt x="21004" y="5258"/>
                    <a:pt x="19241" y="5106"/>
                    <a:pt x="17630" y="5654"/>
                  </a:cubicBezTo>
                  <a:cubicBezTo>
                    <a:pt x="16384" y="6049"/>
                    <a:pt x="15320" y="6809"/>
                    <a:pt x="14529" y="7842"/>
                  </a:cubicBezTo>
                  <a:cubicBezTo>
                    <a:pt x="14499" y="7872"/>
                    <a:pt x="14499" y="7872"/>
                    <a:pt x="14469" y="7903"/>
                  </a:cubicBezTo>
                  <a:cubicBezTo>
                    <a:pt x="12402" y="10152"/>
                    <a:pt x="9940" y="11490"/>
                    <a:pt x="8237" y="12128"/>
                  </a:cubicBezTo>
                  <a:cubicBezTo>
                    <a:pt x="7751" y="12310"/>
                    <a:pt x="7356" y="12432"/>
                    <a:pt x="7022" y="12523"/>
                  </a:cubicBezTo>
                  <a:cubicBezTo>
                    <a:pt x="6414" y="12614"/>
                    <a:pt x="5836" y="12675"/>
                    <a:pt x="5228" y="12675"/>
                  </a:cubicBezTo>
                  <a:cubicBezTo>
                    <a:pt x="4134" y="12675"/>
                    <a:pt x="3101" y="12523"/>
                    <a:pt x="2098" y="12249"/>
                  </a:cubicBezTo>
                  <a:cubicBezTo>
                    <a:pt x="2006" y="10426"/>
                    <a:pt x="1490" y="7660"/>
                    <a:pt x="0" y="4985"/>
                  </a:cubicBezTo>
                  <a:cubicBezTo>
                    <a:pt x="61" y="5076"/>
                    <a:pt x="122" y="5137"/>
                    <a:pt x="183" y="5228"/>
                  </a:cubicBezTo>
                  <a:cubicBezTo>
                    <a:pt x="1398" y="6778"/>
                    <a:pt x="3222" y="7690"/>
                    <a:pt x="5228" y="7690"/>
                  </a:cubicBezTo>
                  <a:cubicBezTo>
                    <a:pt x="7174" y="7690"/>
                    <a:pt x="8967" y="6839"/>
                    <a:pt x="10183" y="5319"/>
                  </a:cubicBezTo>
                  <a:lnTo>
                    <a:pt x="10244" y="5258"/>
                  </a:lnTo>
                  <a:lnTo>
                    <a:pt x="10335" y="5137"/>
                  </a:lnTo>
                  <a:cubicBezTo>
                    <a:pt x="10396" y="5046"/>
                    <a:pt x="10456" y="4985"/>
                    <a:pt x="10487" y="4894"/>
                  </a:cubicBezTo>
                  <a:cubicBezTo>
                    <a:pt x="10517" y="4894"/>
                    <a:pt x="10517" y="4894"/>
                    <a:pt x="10517" y="4863"/>
                  </a:cubicBezTo>
                  <a:cubicBezTo>
                    <a:pt x="10578" y="4803"/>
                    <a:pt x="10608" y="4772"/>
                    <a:pt x="10669" y="4711"/>
                  </a:cubicBezTo>
                  <a:cubicBezTo>
                    <a:pt x="12037" y="2918"/>
                    <a:pt x="13921" y="1611"/>
                    <a:pt x="16080" y="912"/>
                  </a:cubicBezTo>
                  <a:cubicBezTo>
                    <a:pt x="16262" y="851"/>
                    <a:pt x="16444" y="790"/>
                    <a:pt x="16596" y="760"/>
                  </a:cubicBezTo>
                  <a:cubicBezTo>
                    <a:pt x="19332" y="0"/>
                    <a:pt x="22219" y="274"/>
                    <a:pt x="24773" y="1581"/>
                  </a:cubicBezTo>
                  <a:cubicBezTo>
                    <a:pt x="27478" y="2979"/>
                    <a:pt x="29514" y="5319"/>
                    <a:pt x="30457" y="8207"/>
                  </a:cubicBezTo>
                  <a:cubicBezTo>
                    <a:pt x="31186" y="10517"/>
                    <a:pt x="31186" y="12949"/>
                    <a:pt x="30457" y="15228"/>
                  </a:cubicBezTo>
                  <a:close/>
                </a:path>
              </a:pathLst>
            </a:custGeom>
            <a:solidFill>
              <a:schemeClr val="tx1"/>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60" name="Google Shape;60;p13"/>
            <p:cNvSpPr/>
            <p:nvPr/>
          </p:nvSpPr>
          <p:spPr>
            <a:xfrm flipH="1">
              <a:off x="3886829" y="2940251"/>
              <a:ext cx="2014113" cy="1433413"/>
            </a:xfrm>
            <a:custGeom>
              <a:avLst/>
              <a:gdLst/>
              <a:ahLst/>
              <a:cxnLst/>
              <a:rect l="l" t="t" r="r" b="b"/>
              <a:pathLst>
                <a:path w="31521" h="22433" extrusionOk="0">
                  <a:moveTo>
                    <a:pt x="31521" y="4651"/>
                  </a:moveTo>
                  <a:cubicBezTo>
                    <a:pt x="31430" y="4621"/>
                    <a:pt x="31338" y="4590"/>
                    <a:pt x="31247" y="4560"/>
                  </a:cubicBezTo>
                  <a:cubicBezTo>
                    <a:pt x="29332" y="4013"/>
                    <a:pt x="27326" y="4347"/>
                    <a:pt x="25715" y="5532"/>
                  </a:cubicBezTo>
                  <a:cubicBezTo>
                    <a:pt x="24135" y="6657"/>
                    <a:pt x="23192" y="8420"/>
                    <a:pt x="23071" y="10365"/>
                  </a:cubicBezTo>
                  <a:lnTo>
                    <a:pt x="23071" y="10426"/>
                  </a:lnTo>
                  <a:lnTo>
                    <a:pt x="23071" y="10426"/>
                  </a:lnTo>
                  <a:lnTo>
                    <a:pt x="23071" y="10578"/>
                  </a:lnTo>
                  <a:cubicBezTo>
                    <a:pt x="23071" y="10669"/>
                    <a:pt x="23071" y="10760"/>
                    <a:pt x="23071" y="10821"/>
                  </a:cubicBezTo>
                  <a:lnTo>
                    <a:pt x="23071" y="10852"/>
                  </a:lnTo>
                  <a:cubicBezTo>
                    <a:pt x="23071" y="10882"/>
                    <a:pt x="23071" y="10912"/>
                    <a:pt x="23071" y="10912"/>
                  </a:cubicBezTo>
                  <a:cubicBezTo>
                    <a:pt x="23071" y="11004"/>
                    <a:pt x="23071" y="11064"/>
                    <a:pt x="23071" y="11125"/>
                  </a:cubicBezTo>
                  <a:cubicBezTo>
                    <a:pt x="22980" y="13405"/>
                    <a:pt x="22250" y="15563"/>
                    <a:pt x="20913" y="17417"/>
                  </a:cubicBezTo>
                  <a:cubicBezTo>
                    <a:pt x="20791" y="17539"/>
                    <a:pt x="20700" y="17691"/>
                    <a:pt x="20578" y="17812"/>
                  </a:cubicBezTo>
                  <a:cubicBezTo>
                    <a:pt x="18815" y="20061"/>
                    <a:pt x="16293" y="21490"/>
                    <a:pt x="13466" y="21946"/>
                  </a:cubicBezTo>
                  <a:cubicBezTo>
                    <a:pt x="10457" y="22432"/>
                    <a:pt x="7447" y="21703"/>
                    <a:pt x="4985" y="19910"/>
                  </a:cubicBezTo>
                  <a:cubicBezTo>
                    <a:pt x="3040" y="18511"/>
                    <a:pt x="1611" y="16536"/>
                    <a:pt x="851" y="14256"/>
                  </a:cubicBezTo>
                  <a:cubicBezTo>
                    <a:pt x="669" y="13678"/>
                    <a:pt x="548" y="13101"/>
                    <a:pt x="426" y="12493"/>
                  </a:cubicBezTo>
                  <a:cubicBezTo>
                    <a:pt x="0" y="9666"/>
                    <a:pt x="608" y="6839"/>
                    <a:pt x="2159" y="4438"/>
                  </a:cubicBezTo>
                  <a:cubicBezTo>
                    <a:pt x="2341" y="4529"/>
                    <a:pt x="2493" y="4560"/>
                    <a:pt x="2675" y="4621"/>
                  </a:cubicBezTo>
                  <a:cubicBezTo>
                    <a:pt x="4833" y="5320"/>
                    <a:pt x="7113" y="5380"/>
                    <a:pt x="9301" y="4742"/>
                  </a:cubicBezTo>
                  <a:lnTo>
                    <a:pt x="9301" y="4742"/>
                  </a:lnTo>
                  <a:cubicBezTo>
                    <a:pt x="9332" y="4742"/>
                    <a:pt x="9393" y="4742"/>
                    <a:pt x="9423" y="4712"/>
                  </a:cubicBezTo>
                  <a:cubicBezTo>
                    <a:pt x="8238" y="5168"/>
                    <a:pt x="7235" y="5928"/>
                    <a:pt x="6505" y="6931"/>
                  </a:cubicBezTo>
                  <a:cubicBezTo>
                    <a:pt x="5502" y="8329"/>
                    <a:pt x="5107" y="10031"/>
                    <a:pt x="5350" y="11703"/>
                  </a:cubicBezTo>
                  <a:cubicBezTo>
                    <a:pt x="5624" y="13405"/>
                    <a:pt x="6535" y="14894"/>
                    <a:pt x="7934" y="15897"/>
                  </a:cubicBezTo>
                  <a:cubicBezTo>
                    <a:pt x="9301" y="16900"/>
                    <a:pt x="11004" y="17295"/>
                    <a:pt x="12675" y="17022"/>
                  </a:cubicBezTo>
                  <a:cubicBezTo>
                    <a:pt x="14378" y="16748"/>
                    <a:pt x="15867" y="15867"/>
                    <a:pt x="16870" y="14469"/>
                  </a:cubicBezTo>
                  <a:cubicBezTo>
                    <a:pt x="17630" y="13405"/>
                    <a:pt x="18055" y="12159"/>
                    <a:pt x="18086" y="10882"/>
                  </a:cubicBezTo>
                  <a:cubicBezTo>
                    <a:pt x="18086" y="10852"/>
                    <a:pt x="18086" y="10821"/>
                    <a:pt x="18086" y="10791"/>
                  </a:cubicBezTo>
                  <a:lnTo>
                    <a:pt x="18086" y="10791"/>
                  </a:lnTo>
                  <a:cubicBezTo>
                    <a:pt x="18451" y="7751"/>
                    <a:pt x="19666" y="5228"/>
                    <a:pt x="20669" y="3678"/>
                  </a:cubicBezTo>
                  <a:cubicBezTo>
                    <a:pt x="20943" y="3283"/>
                    <a:pt x="21186" y="2918"/>
                    <a:pt x="21399" y="2675"/>
                  </a:cubicBezTo>
                  <a:cubicBezTo>
                    <a:pt x="21825" y="2250"/>
                    <a:pt x="22280" y="1855"/>
                    <a:pt x="22767" y="1490"/>
                  </a:cubicBezTo>
                  <a:cubicBezTo>
                    <a:pt x="23648" y="851"/>
                    <a:pt x="24591" y="365"/>
                    <a:pt x="25563" y="0"/>
                  </a:cubicBezTo>
                  <a:cubicBezTo>
                    <a:pt x="26718" y="1429"/>
                    <a:pt x="28755" y="3374"/>
                    <a:pt x="31521" y="4651"/>
                  </a:cubicBezTo>
                  <a:close/>
                </a:path>
              </a:pathLst>
            </a:custGeom>
            <a:solidFill>
              <a:schemeClr val="accent1">
                <a:lumMod val="40000"/>
                <a:lumOff val="6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grpSp>
      <p:sp>
        <p:nvSpPr>
          <p:cNvPr id="61" name="Google Shape;61;p13"/>
          <p:cNvSpPr txBox="1"/>
          <p:nvPr/>
        </p:nvSpPr>
        <p:spPr>
          <a:xfrm>
            <a:off x="8954487" y="1825979"/>
            <a:ext cx="2497600" cy="382800"/>
          </a:xfrm>
          <a:prstGeom prst="rect">
            <a:avLst/>
          </a:prstGeom>
          <a:noFill/>
          <a:ln>
            <a:noFill/>
          </a:ln>
        </p:spPr>
        <p:txBody>
          <a:bodyPr spcFirstLastPara="1" wrap="square" lIns="121897" tIns="121897" rIns="121897" bIns="121897" anchor="ctr" anchorCtr="0">
            <a:noAutofit/>
          </a:bodyPr>
          <a:lstStyle/>
          <a:p>
            <a:pPr>
              <a:buClr>
                <a:srgbClr val="000000"/>
              </a:buClr>
              <a:buSzPts val="1400"/>
            </a:pPr>
            <a:endParaRPr sz="1900" b="1">
              <a:solidFill>
                <a:srgbClr val="000000"/>
              </a:solidFill>
              <a:latin typeface="Fira Sans"/>
              <a:ea typeface="Fira Sans"/>
              <a:cs typeface="Fira Sans"/>
              <a:sym typeface="Fira Sans"/>
            </a:endParaRPr>
          </a:p>
        </p:txBody>
      </p:sp>
      <p:sp>
        <p:nvSpPr>
          <p:cNvPr id="62" name="Google Shape;62;p13"/>
          <p:cNvSpPr txBox="1"/>
          <p:nvPr/>
        </p:nvSpPr>
        <p:spPr>
          <a:xfrm>
            <a:off x="6273800" y="1802633"/>
            <a:ext cx="2640400" cy="382800"/>
          </a:xfrm>
          <a:prstGeom prst="rect">
            <a:avLst/>
          </a:prstGeom>
          <a:noFill/>
          <a:ln>
            <a:noFill/>
          </a:ln>
        </p:spPr>
        <p:txBody>
          <a:bodyPr spcFirstLastPara="1" wrap="square" lIns="121897" tIns="121897" rIns="121897" bIns="121897" anchor="ctr" anchorCtr="0">
            <a:noAutofit/>
          </a:bodyPr>
          <a:lstStyle/>
          <a:p>
            <a:pPr>
              <a:buClr>
                <a:srgbClr val="000000"/>
              </a:buClr>
              <a:buSzPts val="1400"/>
            </a:pPr>
            <a:r>
              <a:rPr lang="en-US" sz="1900" b="1" dirty="0">
                <a:solidFill>
                  <a:schemeClr val="dk1"/>
                </a:solidFill>
                <a:latin typeface="Times New Roman" pitchFamily="18" charset="0"/>
                <a:ea typeface="Fira Sans"/>
                <a:cs typeface="Times New Roman" pitchFamily="18" charset="0"/>
                <a:sym typeface="Arial"/>
              </a:rPr>
              <a:t>introduction</a:t>
            </a:r>
            <a:endParaRPr sz="1900" b="1" dirty="0">
              <a:solidFill>
                <a:srgbClr val="000000"/>
              </a:solidFill>
              <a:latin typeface="Times New Roman" pitchFamily="18" charset="0"/>
              <a:ea typeface="Fira Sans"/>
              <a:cs typeface="Times New Roman" pitchFamily="18" charset="0"/>
              <a:sym typeface="Fira Sans"/>
            </a:endParaRPr>
          </a:p>
        </p:txBody>
      </p:sp>
      <p:sp>
        <p:nvSpPr>
          <p:cNvPr id="63" name="Google Shape;63;p13"/>
          <p:cNvSpPr txBox="1"/>
          <p:nvPr/>
        </p:nvSpPr>
        <p:spPr>
          <a:xfrm>
            <a:off x="8975536" y="2872383"/>
            <a:ext cx="2497600" cy="382800"/>
          </a:xfrm>
          <a:prstGeom prst="rect">
            <a:avLst/>
          </a:prstGeom>
          <a:noFill/>
          <a:ln>
            <a:noFill/>
          </a:ln>
        </p:spPr>
        <p:txBody>
          <a:bodyPr spcFirstLastPara="1" wrap="square" lIns="121897" tIns="121897" rIns="121897" bIns="121897" anchor="ctr" anchorCtr="0">
            <a:noAutofit/>
          </a:bodyPr>
          <a:lstStyle/>
          <a:p>
            <a:pPr>
              <a:buClr>
                <a:srgbClr val="000000"/>
              </a:buClr>
              <a:buSzPts val="1400"/>
            </a:pPr>
            <a:r>
              <a:rPr lang="en-US" sz="1900" b="1">
                <a:solidFill>
                  <a:schemeClr val="dk1"/>
                </a:solidFill>
                <a:latin typeface="Fira Sans"/>
                <a:ea typeface="Fira Sans"/>
                <a:cs typeface="Fira Sans"/>
                <a:sym typeface="Fira Sans"/>
              </a:rPr>
              <a:t> </a:t>
            </a:r>
            <a:endParaRPr sz="1900" b="1">
              <a:solidFill>
                <a:srgbClr val="000000"/>
              </a:solidFill>
              <a:latin typeface="Fira Sans"/>
              <a:ea typeface="Fira Sans"/>
              <a:cs typeface="Fira Sans"/>
              <a:sym typeface="Fira Sans"/>
            </a:endParaRPr>
          </a:p>
        </p:txBody>
      </p:sp>
      <p:sp>
        <p:nvSpPr>
          <p:cNvPr id="64" name="Google Shape;64;p13"/>
          <p:cNvSpPr txBox="1"/>
          <p:nvPr/>
        </p:nvSpPr>
        <p:spPr>
          <a:xfrm>
            <a:off x="6257437" y="2888848"/>
            <a:ext cx="2640400" cy="382800"/>
          </a:xfrm>
          <a:prstGeom prst="rect">
            <a:avLst/>
          </a:prstGeom>
          <a:noFill/>
          <a:ln>
            <a:noFill/>
          </a:ln>
        </p:spPr>
        <p:txBody>
          <a:bodyPr spcFirstLastPara="1" wrap="square" lIns="121897" tIns="121897" rIns="121897" bIns="121897" anchor="ctr" anchorCtr="0">
            <a:noAutofit/>
          </a:bodyPr>
          <a:lstStyle/>
          <a:p>
            <a:pPr>
              <a:buClr>
                <a:srgbClr val="000000"/>
              </a:buClr>
              <a:buSzPts val="1400"/>
            </a:pPr>
            <a:endParaRPr sz="1900" b="1">
              <a:solidFill>
                <a:srgbClr val="000000"/>
              </a:solidFill>
              <a:latin typeface="Fira Sans"/>
              <a:ea typeface="Fira Sans"/>
              <a:cs typeface="Fira Sans"/>
              <a:sym typeface="Fira Sans"/>
            </a:endParaRPr>
          </a:p>
        </p:txBody>
      </p:sp>
      <p:cxnSp>
        <p:nvCxnSpPr>
          <p:cNvPr id="65" name="Google Shape;65;p13"/>
          <p:cNvCxnSpPr/>
          <p:nvPr/>
        </p:nvCxnSpPr>
        <p:spPr>
          <a:xfrm>
            <a:off x="6196100" y="3473984"/>
            <a:ext cx="0" cy="862120"/>
          </a:xfrm>
          <a:prstGeom prst="straightConnector1">
            <a:avLst/>
          </a:prstGeom>
          <a:noFill/>
          <a:ln w="38100" cap="flat" cmpd="sng">
            <a:solidFill>
              <a:srgbClr val="FDA65F"/>
            </a:solidFill>
            <a:prstDash val="solid"/>
            <a:round/>
            <a:headEnd type="none" w="sm" len="sm"/>
            <a:tailEnd type="none" w="sm" len="sm"/>
          </a:ln>
        </p:spPr>
      </p:cxnSp>
      <p:sp>
        <p:nvSpPr>
          <p:cNvPr id="66" name="Google Shape;66;p13"/>
          <p:cNvSpPr txBox="1"/>
          <p:nvPr/>
        </p:nvSpPr>
        <p:spPr>
          <a:xfrm>
            <a:off x="6273800" y="1430784"/>
            <a:ext cx="820400" cy="382800"/>
          </a:xfrm>
          <a:prstGeom prst="rect">
            <a:avLst/>
          </a:prstGeom>
          <a:noFill/>
          <a:ln>
            <a:noFill/>
          </a:ln>
        </p:spPr>
        <p:txBody>
          <a:bodyPr spcFirstLastPara="1" wrap="square" lIns="121897" tIns="121897" rIns="121897" bIns="121897" anchor="ctr" anchorCtr="0">
            <a:noAutofit/>
          </a:bodyPr>
          <a:lstStyle/>
          <a:p>
            <a:pPr>
              <a:buClr>
                <a:srgbClr val="000000"/>
              </a:buClr>
              <a:buSzPts val="1800"/>
            </a:pPr>
            <a:r>
              <a:rPr lang="en-US" sz="2400" b="1" dirty="0">
                <a:latin typeface="Fira Sans"/>
                <a:ea typeface="Fira Sans"/>
                <a:cs typeface="Fira Sans"/>
                <a:sym typeface="Fira Sans"/>
              </a:rPr>
              <a:t>01</a:t>
            </a:r>
            <a:endParaRPr sz="2400" b="1" dirty="0">
              <a:latin typeface="Fira Sans"/>
              <a:ea typeface="Fira Sans"/>
              <a:cs typeface="Fira Sans"/>
              <a:sym typeface="Fira Sans"/>
            </a:endParaRPr>
          </a:p>
        </p:txBody>
      </p:sp>
      <p:sp>
        <p:nvSpPr>
          <p:cNvPr id="67" name="Google Shape;67;p13"/>
          <p:cNvSpPr txBox="1"/>
          <p:nvPr/>
        </p:nvSpPr>
        <p:spPr>
          <a:xfrm>
            <a:off x="6273800" y="2593357"/>
            <a:ext cx="820400" cy="382800"/>
          </a:xfrm>
          <a:prstGeom prst="rect">
            <a:avLst/>
          </a:prstGeom>
          <a:noFill/>
          <a:ln>
            <a:noFill/>
          </a:ln>
        </p:spPr>
        <p:txBody>
          <a:bodyPr spcFirstLastPara="1" wrap="square" lIns="121897" tIns="121897" rIns="121897" bIns="121897" anchor="ctr" anchorCtr="0">
            <a:noAutofit/>
          </a:bodyPr>
          <a:lstStyle/>
          <a:p>
            <a:pPr>
              <a:buClr>
                <a:srgbClr val="000000"/>
              </a:buClr>
              <a:buSzPts val="1800"/>
            </a:pPr>
            <a:r>
              <a:rPr lang="en-US" sz="2400" b="1">
                <a:solidFill>
                  <a:schemeClr val="dk1"/>
                </a:solidFill>
                <a:latin typeface="Fira Sans"/>
                <a:ea typeface="Fira Sans"/>
                <a:cs typeface="Fira Sans"/>
                <a:sym typeface="Fira Sans"/>
              </a:rPr>
              <a:t>02</a:t>
            </a:r>
            <a:endParaRPr sz="2400" b="1">
              <a:solidFill>
                <a:schemeClr val="dk1"/>
              </a:solidFill>
              <a:latin typeface="Fira Sans"/>
              <a:ea typeface="Fira Sans"/>
              <a:cs typeface="Fira Sans"/>
              <a:sym typeface="Fira Sans"/>
            </a:endParaRPr>
          </a:p>
        </p:txBody>
      </p:sp>
      <p:sp>
        <p:nvSpPr>
          <p:cNvPr id="68" name="Google Shape;68;p13"/>
          <p:cNvSpPr txBox="1"/>
          <p:nvPr/>
        </p:nvSpPr>
        <p:spPr>
          <a:xfrm>
            <a:off x="6224188" y="3534390"/>
            <a:ext cx="820400" cy="364719"/>
          </a:xfrm>
          <a:prstGeom prst="rect">
            <a:avLst/>
          </a:prstGeom>
          <a:noFill/>
          <a:ln>
            <a:noFill/>
          </a:ln>
        </p:spPr>
        <p:txBody>
          <a:bodyPr spcFirstLastPara="1" wrap="square" lIns="121897" tIns="121897" rIns="121897" bIns="121897" anchor="ctr" anchorCtr="0">
            <a:noAutofit/>
          </a:bodyPr>
          <a:lstStyle/>
          <a:p>
            <a:pPr>
              <a:buClr>
                <a:srgbClr val="000000"/>
              </a:buClr>
              <a:buSzPts val="1800"/>
            </a:pPr>
            <a:r>
              <a:rPr lang="en-US" sz="2400" b="1">
                <a:solidFill>
                  <a:schemeClr val="dk1"/>
                </a:solidFill>
                <a:latin typeface="Fira Sans"/>
                <a:ea typeface="Fira Sans"/>
                <a:cs typeface="Fira Sans"/>
                <a:sym typeface="Fira Sans"/>
              </a:rPr>
              <a:t>03</a:t>
            </a:r>
            <a:endParaRPr sz="2400" b="1">
              <a:solidFill>
                <a:schemeClr val="dk1"/>
              </a:solidFill>
              <a:latin typeface="Fira Sans"/>
              <a:ea typeface="Fira Sans"/>
              <a:cs typeface="Fira Sans"/>
              <a:sym typeface="Fira Sans"/>
            </a:endParaRPr>
          </a:p>
        </p:txBody>
      </p:sp>
      <p:sp>
        <p:nvSpPr>
          <p:cNvPr id="69" name="Google Shape;69;p13"/>
          <p:cNvSpPr txBox="1"/>
          <p:nvPr/>
        </p:nvSpPr>
        <p:spPr>
          <a:xfrm>
            <a:off x="9100571" y="2129449"/>
            <a:ext cx="820400" cy="382800"/>
          </a:xfrm>
          <a:prstGeom prst="rect">
            <a:avLst/>
          </a:prstGeom>
          <a:noFill/>
          <a:ln>
            <a:noFill/>
          </a:ln>
        </p:spPr>
        <p:txBody>
          <a:bodyPr spcFirstLastPara="1" wrap="square" lIns="121897" tIns="121897" rIns="121897" bIns="121897" anchor="ctr" anchorCtr="0">
            <a:noAutofit/>
          </a:bodyPr>
          <a:lstStyle/>
          <a:p>
            <a:pPr>
              <a:buClr>
                <a:srgbClr val="000000"/>
              </a:buClr>
              <a:buSzPts val="1800"/>
            </a:pPr>
            <a:r>
              <a:rPr lang="en-US" sz="2400" b="1" dirty="0">
                <a:solidFill>
                  <a:schemeClr val="dk1"/>
                </a:solidFill>
                <a:latin typeface="Fira Sans"/>
                <a:ea typeface="Fira Sans"/>
                <a:cs typeface="Fira Sans"/>
                <a:sym typeface="Fira Sans"/>
              </a:rPr>
              <a:t>05</a:t>
            </a:r>
            <a:endParaRPr sz="2400" b="1" dirty="0">
              <a:solidFill>
                <a:schemeClr val="dk1"/>
              </a:solidFill>
              <a:latin typeface="Fira Sans"/>
              <a:ea typeface="Fira Sans"/>
              <a:cs typeface="Fira Sans"/>
              <a:sym typeface="Fira Sans"/>
            </a:endParaRPr>
          </a:p>
        </p:txBody>
      </p:sp>
      <p:sp>
        <p:nvSpPr>
          <p:cNvPr id="70" name="Google Shape;70;p13"/>
          <p:cNvSpPr txBox="1"/>
          <p:nvPr/>
        </p:nvSpPr>
        <p:spPr>
          <a:xfrm>
            <a:off x="9190035" y="3534390"/>
            <a:ext cx="820400" cy="382800"/>
          </a:xfrm>
          <a:prstGeom prst="rect">
            <a:avLst/>
          </a:prstGeom>
          <a:noFill/>
          <a:ln>
            <a:noFill/>
          </a:ln>
        </p:spPr>
        <p:txBody>
          <a:bodyPr spcFirstLastPara="1" wrap="square" lIns="121897" tIns="121897" rIns="121897" bIns="121897" anchor="ctr" anchorCtr="0">
            <a:noAutofit/>
          </a:bodyPr>
          <a:lstStyle/>
          <a:p>
            <a:pPr>
              <a:buClr>
                <a:srgbClr val="000000"/>
              </a:buClr>
              <a:buSzPts val="1800"/>
            </a:pPr>
            <a:r>
              <a:rPr lang="en-US" sz="2400" b="1" dirty="0">
                <a:solidFill>
                  <a:schemeClr val="dk1"/>
                </a:solidFill>
                <a:latin typeface="Fira Sans"/>
                <a:ea typeface="Fira Sans"/>
                <a:cs typeface="Fira Sans"/>
                <a:sym typeface="Fira Sans"/>
              </a:rPr>
              <a:t>06</a:t>
            </a:r>
            <a:endParaRPr sz="2400" b="1" dirty="0">
              <a:solidFill>
                <a:schemeClr val="dk1"/>
              </a:solidFill>
              <a:latin typeface="Fira Sans"/>
              <a:ea typeface="Fira Sans"/>
              <a:cs typeface="Fira Sans"/>
              <a:sym typeface="Fira Sans"/>
            </a:endParaRPr>
          </a:p>
        </p:txBody>
      </p:sp>
      <p:cxnSp>
        <p:nvCxnSpPr>
          <p:cNvPr id="71" name="Google Shape;71;p13"/>
          <p:cNvCxnSpPr/>
          <p:nvPr/>
        </p:nvCxnSpPr>
        <p:spPr>
          <a:xfrm>
            <a:off x="6196100" y="2431466"/>
            <a:ext cx="0" cy="1001545"/>
          </a:xfrm>
          <a:prstGeom prst="straightConnector1">
            <a:avLst/>
          </a:prstGeom>
          <a:noFill/>
          <a:ln w="38100" cap="flat" cmpd="sng">
            <a:solidFill>
              <a:srgbClr val="FDA65F"/>
            </a:solidFill>
            <a:prstDash val="solid"/>
            <a:round/>
            <a:headEnd type="none" w="sm" len="sm"/>
            <a:tailEnd type="none" w="sm" len="sm"/>
          </a:ln>
        </p:spPr>
      </p:cxnSp>
      <p:cxnSp>
        <p:nvCxnSpPr>
          <p:cNvPr id="72" name="Google Shape;72;p13"/>
          <p:cNvCxnSpPr/>
          <p:nvPr/>
        </p:nvCxnSpPr>
        <p:spPr>
          <a:xfrm>
            <a:off x="6196100" y="1469167"/>
            <a:ext cx="0" cy="841359"/>
          </a:xfrm>
          <a:prstGeom prst="straightConnector1">
            <a:avLst/>
          </a:prstGeom>
          <a:noFill/>
          <a:ln w="38100" cap="flat" cmpd="sng">
            <a:solidFill>
              <a:srgbClr val="FDA65F"/>
            </a:solidFill>
            <a:prstDash val="solid"/>
            <a:round/>
            <a:headEnd type="none" w="sm" len="sm"/>
            <a:tailEnd type="none" w="sm" len="sm"/>
          </a:ln>
        </p:spPr>
      </p:cxnSp>
      <p:cxnSp>
        <p:nvCxnSpPr>
          <p:cNvPr id="73" name="Google Shape;73;p13"/>
          <p:cNvCxnSpPr/>
          <p:nvPr/>
        </p:nvCxnSpPr>
        <p:spPr>
          <a:xfrm flipH="1">
            <a:off x="8990788" y="3716749"/>
            <a:ext cx="6739" cy="787755"/>
          </a:xfrm>
          <a:prstGeom prst="straightConnector1">
            <a:avLst/>
          </a:prstGeom>
          <a:noFill/>
          <a:ln w="38100" cap="flat" cmpd="sng">
            <a:solidFill>
              <a:srgbClr val="FDA65F"/>
            </a:solidFill>
            <a:prstDash val="solid"/>
            <a:round/>
            <a:headEnd type="none" w="sm" len="sm"/>
            <a:tailEnd type="none" w="sm" len="sm"/>
          </a:ln>
        </p:spPr>
      </p:cxnSp>
      <p:grpSp>
        <p:nvGrpSpPr>
          <p:cNvPr id="74" name="Google Shape;74;p13"/>
          <p:cNvGrpSpPr/>
          <p:nvPr/>
        </p:nvGrpSpPr>
        <p:grpSpPr>
          <a:xfrm>
            <a:off x="1918628" y="4679967"/>
            <a:ext cx="471449" cy="470156"/>
            <a:chOff x="-30805300" y="1938725"/>
            <a:chExt cx="291450" cy="290650"/>
          </a:xfrm>
          <a:solidFill>
            <a:schemeClr val="bg1">
              <a:lumMod val="50000"/>
            </a:schemeClr>
          </a:solidFill>
        </p:grpSpPr>
        <p:sp>
          <p:nvSpPr>
            <p:cNvPr id="75" name="Google Shape;75;p13"/>
            <p:cNvSpPr/>
            <p:nvPr/>
          </p:nvSpPr>
          <p:spPr>
            <a:xfrm>
              <a:off x="-30805300" y="1938725"/>
              <a:ext cx="291450" cy="290650"/>
            </a:xfrm>
            <a:custGeom>
              <a:avLst/>
              <a:gdLst/>
              <a:ahLst/>
              <a:cxnLst/>
              <a:rect l="l" t="t" r="r" b="b"/>
              <a:pathLst>
                <a:path w="11658" h="11626" extrusionOk="0">
                  <a:moveTo>
                    <a:pt x="6806" y="694"/>
                  </a:moveTo>
                  <a:lnTo>
                    <a:pt x="6806" y="1450"/>
                  </a:lnTo>
                  <a:lnTo>
                    <a:pt x="6112" y="1450"/>
                  </a:lnTo>
                  <a:lnTo>
                    <a:pt x="6112" y="694"/>
                  </a:lnTo>
                  <a:close/>
                  <a:moveTo>
                    <a:pt x="10586" y="4821"/>
                  </a:moveTo>
                  <a:cubicBezTo>
                    <a:pt x="10807" y="4821"/>
                    <a:pt x="10964" y="5010"/>
                    <a:pt x="10964" y="5199"/>
                  </a:cubicBezTo>
                  <a:cubicBezTo>
                    <a:pt x="10964" y="5388"/>
                    <a:pt x="10807" y="5545"/>
                    <a:pt x="10586" y="5545"/>
                  </a:cubicBezTo>
                  <a:lnTo>
                    <a:pt x="8570" y="5545"/>
                  </a:lnTo>
                  <a:cubicBezTo>
                    <a:pt x="8349" y="5545"/>
                    <a:pt x="8192" y="5388"/>
                    <a:pt x="8192" y="5199"/>
                  </a:cubicBezTo>
                  <a:cubicBezTo>
                    <a:pt x="8192" y="5010"/>
                    <a:pt x="8349" y="4821"/>
                    <a:pt x="8570" y="4821"/>
                  </a:cubicBezTo>
                  <a:close/>
                  <a:moveTo>
                    <a:pt x="6459" y="3529"/>
                  </a:moveTo>
                  <a:cubicBezTo>
                    <a:pt x="7089" y="3529"/>
                    <a:pt x="7656" y="3844"/>
                    <a:pt x="7971" y="4411"/>
                  </a:cubicBezTo>
                  <a:cubicBezTo>
                    <a:pt x="7688" y="4600"/>
                    <a:pt x="7499" y="4915"/>
                    <a:pt x="7499" y="5262"/>
                  </a:cubicBezTo>
                  <a:cubicBezTo>
                    <a:pt x="7499" y="5388"/>
                    <a:pt x="7530" y="5545"/>
                    <a:pt x="7562" y="5672"/>
                  </a:cubicBezTo>
                  <a:cubicBezTo>
                    <a:pt x="7121" y="5703"/>
                    <a:pt x="6806" y="6113"/>
                    <a:pt x="6806" y="6585"/>
                  </a:cubicBezTo>
                  <a:cubicBezTo>
                    <a:pt x="6806" y="6680"/>
                    <a:pt x="6806" y="6774"/>
                    <a:pt x="6869" y="6900"/>
                  </a:cubicBezTo>
                  <a:cubicBezTo>
                    <a:pt x="6743" y="6932"/>
                    <a:pt x="6617" y="6932"/>
                    <a:pt x="6459" y="6932"/>
                  </a:cubicBezTo>
                  <a:cubicBezTo>
                    <a:pt x="5514" y="6932"/>
                    <a:pt x="4758" y="6176"/>
                    <a:pt x="4758" y="5230"/>
                  </a:cubicBezTo>
                  <a:cubicBezTo>
                    <a:pt x="4758" y="4285"/>
                    <a:pt x="5514" y="3529"/>
                    <a:pt x="6459" y="3529"/>
                  </a:cubicBezTo>
                  <a:close/>
                  <a:moveTo>
                    <a:pt x="9893" y="6207"/>
                  </a:moveTo>
                  <a:cubicBezTo>
                    <a:pt x="10082" y="6207"/>
                    <a:pt x="10240" y="6365"/>
                    <a:pt x="10240" y="6585"/>
                  </a:cubicBezTo>
                  <a:cubicBezTo>
                    <a:pt x="10240" y="6774"/>
                    <a:pt x="10082" y="6932"/>
                    <a:pt x="9893" y="6932"/>
                  </a:cubicBezTo>
                  <a:lnTo>
                    <a:pt x="7845" y="6932"/>
                  </a:lnTo>
                  <a:cubicBezTo>
                    <a:pt x="7656" y="6932"/>
                    <a:pt x="7499" y="6774"/>
                    <a:pt x="7499" y="6585"/>
                  </a:cubicBezTo>
                  <a:cubicBezTo>
                    <a:pt x="7499" y="6365"/>
                    <a:pt x="7656" y="6207"/>
                    <a:pt x="7845" y="6207"/>
                  </a:cubicBezTo>
                  <a:close/>
                  <a:moveTo>
                    <a:pt x="9231" y="7562"/>
                  </a:moveTo>
                  <a:cubicBezTo>
                    <a:pt x="9420" y="7562"/>
                    <a:pt x="9578" y="7719"/>
                    <a:pt x="9578" y="7908"/>
                  </a:cubicBezTo>
                  <a:cubicBezTo>
                    <a:pt x="9578" y="8097"/>
                    <a:pt x="9420" y="8255"/>
                    <a:pt x="9231" y="8255"/>
                  </a:cubicBezTo>
                  <a:lnTo>
                    <a:pt x="7845" y="8255"/>
                  </a:lnTo>
                  <a:cubicBezTo>
                    <a:pt x="7656" y="8255"/>
                    <a:pt x="7499" y="8097"/>
                    <a:pt x="7499" y="7908"/>
                  </a:cubicBezTo>
                  <a:cubicBezTo>
                    <a:pt x="7499" y="7719"/>
                    <a:pt x="7656" y="7562"/>
                    <a:pt x="7845" y="7562"/>
                  </a:cubicBezTo>
                  <a:close/>
                  <a:moveTo>
                    <a:pt x="6595" y="2171"/>
                  </a:moveTo>
                  <a:cubicBezTo>
                    <a:pt x="7889" y="2171"/>
                    <a:pt x="8963" y="3033"/>
                    <a:pt x="9389" y="4159"/>
                  </a:cubicBezTo>
                  <a:lnTo>
                    <a:pt x="8633" y="4159"/>
                  </a:lnTo>
                  <a:cubicBezTo>
                    <a:pt x="8223" y="3340"/>
                    <a:pt x="7404" y="2805"/>
                    <a:pt x="6459" y="2805"/>
                  </a:cubicBezTo>
                  <a:cubicBezTo>
                    <a:pt x="5136" y="2805"/>
                    <a:pt x="4065" y="3844"/>
                    <a:pt x="4065" y="5199"/>
                  </a:cubicBezTo>
                  <a:cubicBezTo>
                    <a:pt x="4065" y="6522"/>
                    <a:pt x="5136" y="7593"/>
                    <a:pt x="6459" y="7593"/>
                  </a:cubicBezTo>
                  <a:cubicBezTo>
                    <a:pt x="6617" y="7593"/>
                    <a:pt x="6743" y="7593"/>
                    <a:pt x="6900" y="7562"/>
                  </a:cubicBezTo>
                  <a:lnTo>
                    <a:pt x="6900" y="7562"/>
                  </a:lnTo>
                  <a:cubicBezTo>
                    <a:pt x="6869" y="7688"/>
                    <a:pt x="6806" y="7782"/>
                    <a:pt x="6806" y="7940"/>
                  </a:cubicBezTo>
                  <a:cubicBezTo>
                    <a:pt x="6806" y="8066"/>
                    <a:pt x="6806" y="8192"/>
                    <a:pt x="6869" y="8255"/>
                  </a:cubicBezTo>
                  <a:cubicBezTo>
                    <a:pt x="6743" y="8255"/>
                    <a:pt x="6585" y="8318"/>
                    <a:pt x="6459" y="8318"/>
                  </a:cubicBezTo>
                  <a:cubicBezTo>
                    <a:pt x="4758" y="8318"/>
                    <a:pt x="3403" y="6932"/>
                    <a:pt x="3403" y="5230"/>
                  </a:cubicBezTo>
                  <a:cubicBezTo>
                    <a:pt x="3403" y="3529"/>
                    <a:pt x="4758" y="2174"/>
                    <a:pt x="6459" y="2174"/>
                  </a:cubicBezTo>
                  <a:cubicBezTo>
                    <a:pt x="6505" y="2172"/>
                    <a:pt x="6550" y="2171"/>
                    <a:pt x="6595" y="2171"/>
                  </a:cubicBezTo>
                  <a:close/>
                  <a:moveTo>
                    <a:pt x="8538" y="8917"/>
                  </a:moveTo>
                  <a:cubicBezTo>
                    <a:pt x="8759" y="8917"/>
                    <a:pt x="8916" y="9074"/>
                    <a:pt x="8916" y="9295"/>
                  </a:cubicBezTo>
                  <a:cubicBezTo>
                    <a:pt x="8853" y="9484"/>
                    <a:pt x="8696" y="9641"/>
                    <a:pt x="8538" y="9641"/>
                  </a:cubicBezTo>
                  <a:lnTo>
                    <a:pt x="7877" y="9641"/>
                  </a:lnTo>
                  <a:cubicBezTo>
                    <a:pt x="7688" y="9641"/>
                    <a:pt x="7530" y="9484"/>
                    <a:pt x="7530" y="9295"/>
                  </a:cubicBezTo>
                  <a:cubicBezTo>
                    <a:pt x="7530" y="9074"/>
                    <a:pt x="7688" y="8917"/>
                    <a:pt x="7877" y="8917"/>
                  </a:cubicBezTo>
                  <a:close/>
                  <a:moveTo>
                    <a:pt x="3592" y="1765"/>
                  </a:moveTo>
                  <a:cubicBezTo>
                    <a:pt x="3655" y="2111"/>
                    <a:pt x="3655" y="2427"/>
                    <a:pt x="3592" y="2805"/>
                  </a:cubicBezTo>
                  <a:cubicBezTo>
                    <a:pt x="3025" y="3466"/>
                    <a:pt x="2710" y="4285"/>
                    <a:pt x="2710" y="5199"/>
                  </a:cubicBezTo>
                  <a:cubicBezTo>
                    <a:pt x="2710" y="7278"/>
                    <a:pt x="4411" y="8917"/>
                    <a:pt x="6459" y="8917"/>
                  </a:cubicBezTo>
                  <a:cubicBezTo>
                    <a:pt x="6585" y="8917"/>
                    <a:pt x="6743" y="8917"/>
                    <a:pt x="6869" y="8885"/>
                  </a:cubicBezTo>
                  <a:lnTo>
                    <a:pt x="6869" y="8885"/>
                  </a:lnTo>
                  <a:cubicBezTo>
                    <a:pt x="6806" y="9011"/>
                    <a:pt x="6774" y="9137"/>
                    <a:pt x="6774" y="9232"/>
                  </a:cubicBezTo>
                  <a:cubicBezTo>
                    <a:pt x="6774" y="9358"/>
                    <a:pt x="6806" y="9484"/>
                    <a:pt x="6806" y="9610"/>
                  </a:cubicBezTo>
                  <a:lnTo>
                    <a:pt x="4915" y="9610"/>
                  </a:lnTo>
                  <a:cubicBezTo>
                    <a:pt x="4537" y="9641"/>
                    <a:pt x="4096" y="9830"/>
                    <a:pt x="3781" y="10145"/>
                  </a:cubicBezTo>
                  <a:lnTo>
                    <a:pt x="3088" y="10870"/>
                  </a:lnTo>
                  <a:lnTo>
                    <a:pt x="788" y="8633"/>
                  </a:lnTo>
                  <a:lnTo>
                    <a:pt x="1544" y="7908"/>
                  </a:lnTo>
                  <a:cubicBezTo>
                    <a:pt x="1859" y="7593"/>
                    <a:pt x="2048" y="7152"/>
                    <a:pt x="2048" y="6680"/>
                  </a:cubicBezTo>
                  <a:lnTo>
                    <a:pt x="2048" y="3655"/>
                  </a:lnTo>
                  <a:cubicBezTo>
                    <a:pt x="2048" y="3592"/>
                    <a:pt x="2080" y="3498"/>
                    <a:pt x="2143" y="3435"/>
                  </a:cubicBezTo>
                  <a:lnTo>
                    <a:pt x="3592" y="1765"/>
                  </a:lnTo>
                  <a:close/>
                  <a:moveTo>
                    <a:pt x="5167" y="1"/>
                  </a:moveTo>
                  <a:cubicBezTo>
                    <a:pt x="4978" y="1"/>
                    <a:pt x="4821" y="158"/>
                    <a:pt x="4821" y="347"/>
                  </a:cubicBezTo>
                  <a:cubicBezTo>
                    <a:pt x="4821" y="536"/>
                    <a:pt x="4978" y="694"/>
                    <a:pt x="5167" y="694"/>
                  </a:cubicBezTo>
                  <a:lnTo>
                    <a:pt x="5514" y="694"/>
                  </a:lnTo>
                  <a:lnTo>
                    <a:pt x="5514" y="1576"/>
                  </a:lnTo>
                  <a:cubicBezTo>
                    <a:pt x="5136" y="1702"/>
                    <a:pt x="4726" y="1891"/>
                    <a:pt x="4380" y="2111"/>
                  </a:cubicBezTo>
                  <a:cubicBezTo>
                    <a:pt x="4380" y="1796"/>
                    <a:pt x="4317" y="1481"/>
                    <a:pt x="4222" y="1229"/>
                  </a:cubicBezTo>
                  <a:lnTo>
                    <a:pt x="4159" y="977"/>
                  </a:lnTo>
                  <a:cubicBezTo>
                    <a:pt x="4096" y="851"/>
                    <a:pt x="4033" y="788"/>
                    <a:pt x="3907" y="757"/>
                  </a:cubicBezTo>
                  <a:cubicBezTo>
                    <a:pt x="3872" y="739"/>
                    <a:pt x="3839" y="731"/>
                    <a:pt x="3808" y="731"/>
                  </a:cubicBezTo>
                  <a:cubicBezTo>
                    <a:pt x="3728" y="731"/>
                    <a:pt x="3660" y="783"/>
                    <a:pt x="3592" y="851"/>
                  </a:cubicBezTo>
                  <a:lnTo>
                    <a:pt x="1702" y="2962"/>
                  </a:lnTo>
                  <a:cubicBezTo>
                    <a:pt x="1544" y="3151"/>
                    <a:pt x="1418" y="3372"/>
                    <a:pt x="1418" y="3624"/>
                  </a:cubicBezTo>
                  <a:lnTo>
                    <a:pt x="1418" y="6648"/>
                  </a:lnTo>
                  <a:cubicBezTo>
                    <a:pt x="1418" y="6932"/>
                    <a:pt x="1292" y="7152"/>
                    <a:pt x="1103" y="7373"/>
                  </a:cubicBezTo>
                  <a:lnTo>
                    <a:pt x="127" y="8349"/>
                  </a:lnTo>
                  <a:cubicBezTo>
                    <a:pt x="64" y="8412"/>
                    <a:pt x="1" y="8507"/>
                    <a:pt x="1" y="8570"/>
                  </a:cubicBezTo>
                  <a:cubicBezTo>
                    <a:pt x="1" y="8664"/>
                    <a:pt x="32" y="8790"/>
                    <a:pt x="127" y="8822"/>
                  </a:cubicBezTo>
                  <a:lnTo>
                    <a:pt x="2867" y="11531"/>
                  </a:lnTo>
                  <a:cubicBezTo>
                    <a:pt x="2930" y="11594"/>
                    <a:pt x="3025" y="11626"/>
                    <a:pt x="3116" y="11626"/>
                  </a:cubicBezTo>
                  <a:cubicBezTo>
                    <a:pt x="3206" y="11626"/>
                    <a:pt x="3293" y="11594"/>
                    <a:pt x="3340" y="11531"/>
                  </a:cubicBezTo>
                  <a:lnTo>
                    <a:pt x="4348" y="10555"/>
                  </a:lnTo>
                  <a:cubicBezTo>
                    <a:pt x="4537" y="10366"/>
                    <a:pt x="4758" y="10240"/>
                    <a:pt x="5041" y="10240"/>
                  </a:cubicBezTo>
                  <a:lnTo>
                    <a:pt x="8601" y="10240"/>
                  </a:lnTo>
                  <a:cubicBezTo>
                    <a:pt x="9137" y="10240"/>
                    <a:pt x="9610" y="9767"/>
                    <a:pt x="9610" y="9200"/>
                  </a:cubicBezTo>
                  <a:cubicBezTo>
                    <a:pt x="9610" y="9106"/>
                    <a:pt x="9578" y="8948"/>
                    <a:pt x="9547" y="8822"/>
                  </a:cubicBezTo>
                  <a:cubicBezTo>
                    <a:pt x="9956" y="8696"/>
                    <a:pt x="10303" y="8318"/>
                    <a:pt x="10303" y="7845"/>
                  </a:cubicBezTo>
                  <a:cubicBezTo>
                    <a:pt x="10303" y="7719"/>
                    <a:pt x="10240" y="7562"/>
                    <a:pt x="10208" y="7436"/>
                  </a:cubicBezTo>
                  <a:cubicBezTo>
                    <a:pt x="10649" y="7310"/>
                    <a:pt x="10964" y="6932"/>
                    <a:pt x="10964" y="6459"/>
                  </a:cubicBezTo>
                  <a:cubicBezTo>
                    <a:pt x="10964" y="6333"/>
                    <a:pt x="10933" y="6176"/>
                    <a:pt x="10870" y="6050"/>
                  </a:cubicBezTo>
                  <a:cubicBezTo>
                    <a:pt x="11027" y="6018"/>
                    <a:pt x="11185" y="5955"/>
                    <a:pt x="11342" y="5798"/>
                  </a:cubicBezTo>
                  <a:cubicBezTo>
                    <a:pt x="11563" y="5577"/>
                    <a:pt x="11657" y="5325"/>
                    <a:pt x="11657" y="5041"/>
                  </a:cubicBezTo>
                  <a:cubicBezTo>
                    <a:pt x="11657" y="4758"/>
                    <a:pt x="11563" y="4474"/>
                    <a:pt x="11342" y="4285"/>
                  </a:cubicBezTo>
                  <a:cubicBezTo>
                    <a:pt x="11122" y="4285"/>
                    <a:pt x="10870" y="4159"/>
                    <a:pt x="10586" y="4159"/>
                  </a:cubicBezTo>
                  <a:lnTo>
                    <a:pt x="10145" y="4159"/>
                  </a:lnTo>
                  <a:cubicBezTo>
                    <a:pt x="9767" y="2899"/>
                    <a:pt x="8790" y="1922"/>
                    <a:pt x="7530" y="1576"/>
                  </a:cubicBezTo>
                  <a:lnTo>
                    <a:pt x="7530" y="694"/>
                  </a:lnTo>
                  <a:lnTo>
                    <a:pt x="7877" y="694"/>
                  </a:lnTo>
                  <a:cubicBezTo>
                    <a:pt x="8097" y="694"/>
                    <a:pt x="8255" y="536"/>
                    <a:pt x="8255" y="347"/>
                  </a:cubicBezTo>
                  <a:cubicBezTo>
                    <a:pt x="8255" y="158"/>
                    <a:pt x="8097" y="1"/>
                    <a:pt x="7877" y="1"/>
                  </a:cubicBezTo>
                  <a:close/>
                </a:path>
              </a:pathLst>
            </a:custGeom>
            <a:grp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76" name="Google Shape;76;p13"/>
            <p:cNvSpPr/>
            <p:nvPr/>
          </p:nvSpPr>
          <p:spPr>
            <a:xfrm>
              <a:off x="-30670625" y="2042700"/>
              <a:ext cx="35475" cy="35450"/>
            </a:xfrm>
            <a:custGeom>
              <a:avLst/>
              <a:gdLst/>
              <a:ahLst/>
              <a:cxnLst/>
              <a:rect l="l" t="t" r="r" b="b"/>
              <a:pathLst>
                <a:path w="1419" h="1418" extrusionOk="0">
                  <a:moveTo>
                    <a:pt x="1072" y="0"/>
                  </a:moveTo>
                  <a:cubicBezTo>
                    <a:pt x="883" y="0"/>
                    <a:pt x="725" y="158"/>
                    <a:pt x="725" y="378"/>
                  </a:cubicBezTo>
                  <a:lnTo>
                    <a:pt x="725" y="725"/>
                  </a:lnTo>
                  <a:lnTo>
                    <a:pt x="379" y="725"/>
                  </a:lnTo>
                  <a:cubicBezTo>
                    <a:pt x="158" y="725"/>
                    <a:pt x="1" y="882"/>
                    <a:pt x="1" y="1071"/>
                  </a:cubicBezTo>
                  <a:cubicBezTo>
                    <a:pt x="1" y="1260"/>
                    <a:pt x="158" y="1418"/>
                    <a:pt x="379" y="1418"/>
                  </a:cubicBezTo>
                  <a:lnTo>
                    <a:pt x="1041" y="1418"/>
                  </a:lnTo>
                  <a:cubicBezTo>
                    <a:pt x="1230" y="1418"/>
                    <a:pt x="1387" y="1260"/>
                    <a:pt x="1387" y="1071"/>
                  </a:cubicBezTo>
                  <a:lnTo>
                    <a:pt x="1387" y="410"/>
                  </a:lnTo>
                  <a:cubicBezTo>
                    <a:pt x="1419" y="158"/>
                    <a:pt x="1261" y="0"/>
                    <a:pt x="1072" y="0"/>
                  </a:cubicBezTo>
                  <a:close/>
                </a:path>
              </a:pathLst>
            </a:custGeom>
            <a:grp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grpSp>
      <p:sp>
        <p:nvSpPr>
          <p:cNvPr id="77" name="Google Shape;77;p13"/>
          <p:cNvSpPr/>
          <p:nvPr/>
        </p:nvSpPr>
        <p:spPr>
          <a:xfrm>
            <a:off x="1441049" y="3140634"/>
            <a:ext cx="477599" cy="477599"/>
          </a:xfrm>
          <a:custGeom>
            <a:avLst/>
            <a:gdLst/>
            <a:ahLst/>
            <a:cxnLst/>
            <a:rect l="l" t="t" r="r" b="b"/>
            <a:pathLst>
              <a:path w="12004" h="12004" extrusionOk="0">
                <a:moveTo>
                  <a:pt x="5671" y="725"/>
                </a:moveTo>
                <a:lnTo>
                  <a:pt x="5671" y="2395"/>
                </a:lnTo>
                <a:cubicBezTo>
                  <a:pt x="5671" y="2616"/>
                  <a:pt x="5843" y="2760"/>
                  <a:pt x="6021" y="2760"/>
                </a:cubicBezTo>
                <a:cubicBezTo>
                  <a:pt x="6097" y="2760"/>
                  <a:pt x="6173" y="2734"/>
                  <a:pt x="6239" y="2678"/>
                </a:cubicBezTo>
                <a:cubicBezTo>
                  <a:pt x="6365" y="2552"/>
                  <a:pt x="6554" y="2489"/>
                  <a:pt x="6711" y="2489"/>
                </a:cubicBezTo>
                <a:cubicBezTo>
                  <a:pt x="7121" y="2489"/>
                  <a:pt x="7436" y="2804"/>
                  <a:pt x="7436" y="3182"/>
                </a:cubicBezTo>
                <a:cubicBezTo>
                  <a:pt x="7436" y="3592"/>
                  <a:pt x="7121" y="3907"/>
                  <a:pt x="6711" y="3907"/>
                </a:cubicBezTo>
                <a:cubicBezTo>
                  <a:pt x="6554" y="3907"/>
                  <a:pt x="6365" y="3812"/>
                  <a:pt x="6239" y="3686"/>
                </a:cubicBezTo>
                <a:cubicBezTo>
                  <a:pt x="6173" y="3630"/>
                  <a:pt x="6097" y="3605"/>
                  <a:pt x="6021" y="3605"/>
                </a:cubicBezTo>
                <a:cubicBezTo>
                  <a:pt x="5843" y="3605"/>
                  <a:pt x="5671" y="3748"/>
                  <a:pt x="5671" y="3970"/>
                </a:cubicBezTo>
                <a:lnTo>
                  <a:pt x="5671" y="5640"/>
                </a:lnTo>
                <a:lnTo>
                  <a:pt x="4569" y="5640"/>
                </a:lnTo>
                <a:cubicBezTo>
                  <a:pt x="4600" y="5514"/>
                  <a:pt x="4600" y="5388"/>
                  <a:pt x="4600" y="5262"/>
                </a:cubicBezTo>
                <a:cubicBezTo>
                  <a:pt x="4600" y="4474"/>
                  <a:pt x="3970" y="3875"/>
                  <a:pt x="3183" y="3875"/>
                </a:cubicBezTo>
                <a:cubicBezTo>
                  <a:pt x="2395" y="3875"/>
                  <a:pt x="1765" y="4474"/>
                  <a:pt x="1765" y="5262"/>
                </a:cubicBezTo>
                <a:cubicBezTo>
                  <a:pt x="1765" y="5388"/>
                  <a:pt x="1765" y="5514"/>
                  <a:pt x="1796" y="5640"/>
                </a:cubicBezTo>
                <a:lnTo>
                  <a:pt x="694" y="5640"/>
                </a:lnTo>
                <a:lnTo>
                  <a:pt x="694" y="1071"/>
                </a:lnTo>
                <a:cubicBezTo>
                  <a:pt x="694" y="882"/>
                  <a:pt x="851" y="725"/>
                  <a:pt x="1040" y="725"/>
                </a:cubicBezTo>
                <a:close/>
                <a:moveTo>
                  <a:pt x="10964" y="725"/>
                </a:moveTo>
                <a:cubicBezTo>
                  <a:pt x="11122" y="725"/>
                  <a:pt x="11311" y="882"/>
                  <a:pt x="11311" y="1071"/>
                </a:cubicBezTo>
                <a:lnTo>
                  <a:pt x="11311" y="5671"/>
                </a:lnTo>
                <a:lnTo>
                  <a:pt x="9610" y="5671"/>
                </a:lnTo>
                <a:cubicBezTo>
                  <a:pt x="9295" y="5671"/>
                  <a:pt x="9169" y="6018"/>
                  <a:pt x="9326" y="6270"/>
                </a:cubicBezTo>
                <a:cubicBezTo>
                  <a:pt x="9452" y="6396"/>
                  <a:pt x="9515" y="6585"/>
                  <a:pt x="9515" y="6742"/>
                </a:cubicBezTo>
                <a:cubicBezTo>
                  <a:pt x="9515" y="7120"/>
                  <a:pt x="9200" y="7435"/>
                  <a:pt x="8822" y="7435"/>
                </a:cubicBezTo>
                <a:cubicBezTo>
                  <a:pt x="8412" y="7435"/>
                  <a:pt x="8097" y="7120"/>
                  <a:pt x="8097" y="6742"/>
                </a:cubicBezTo>
                <a:cubicBezTo>
                  <a:pt x="8097" y="6585"/>
                  <a:pt x="8192" y="6364"/>
                  <a:pt x="8286" y="6270"/>
                </a:cubicBezTo>
                <a:cubicBezTo>
                  <a:pt x="8507" y="6018"/>
                  <a:pt x="8349" y="5671"/>
                  <a:pt x="8034" y="5671"/>
                </a:cubicBezTo>
                <a:lnTo>
                  <a:pt x="6365" y="5671"/>
                </a:lnTo>
                <a:lnTo>
                  <a:pt x="6365" y="4568"/>
                </a:lnTo>
                <a:cubicBezTo>
                  <a:pt x="6491" y="4600"/>
                  <a:pt x="6617" y="4600"/>
                  <a:pt x="6711" y="4600"/>
                </a:cubicBezTo>
                <a:cubicBezTo>
                  <a:pt x="7499" y="4600"/>
                  <a:pt x="8160" y="3970"/>
                  <a:pt x="8160" y="3182"/>
                </a:cubicBezTo>
                <a:cubicBezTo>
                  <a:pt x="8160" y="2395"/>
                  <a:pt x="7499" y="1764"/>
                  <a:pt x="6711" y="1764"/>
                </a:cubicBezTo>
                <a:cubicBezTo>
                  <a:pt x="6617" y="1764"/>
                  <a:pt x="6491" y="1764"/>
                  <a:pt x="6365" y="1796"/>
                </a:cubicBezTo>
                <a:lnTo>
                  <a:pt x="6365" y="725"/>
                </a:lnTo>
                <a:close/>
                <a:moveTo>
                  <a:pt x="3183" y="4568"/>
                </a:moveTo>
                <a:cubicBezTo>
                  <a:pt x="3561" y="4568"/>
                  <a:pt x="3876" y="4883"/>
                  <a:pt x="3876" y="5293"/>
                </a:cubicBezTo>
                <a:cubicBezTo>
                  <a:pt x="3876" y="5451"/>
                  <a:pt x="3813" y="5640"/>
                  <a:pt x="3687" y="5766"/>
                </a:cubicBezTo>
                <a:cubicBezTo>
                  <a:pt x="3498" y="5986"/>
                  <a:pt x="3655" y="6333"/>
                  <a:pt x="3970" y="6333"/>
                </a:cubicBezTo>
                <a:lnTo>
                  <a:pt x="5608" y="6333"/>
                </a:lnTo>
                <a:lnTo>
                  <a:pt x="5608" y="7435"/>
                </a:lnTo>
                <a:cubicBezTo>
                  <a:pt x="5514" y="7404"/>
                  <a:pt x="5388" y="7404"/>
                  <a:pt x="5262" y="7404"/>
                </a:cubicBezTo>
                <a:cubicBezTo>
                  <a:pt x="4474" y="7404"/>
                  <a:pt x="3844" y="8034"/>
                  <a:pt x="3844" y="8822"/>
                </a:cubicBezTo>
                <a:cubicBezTo>
                  <a:pt x="3844" y="9609"/>
                  <a:pt x="4474" y="10239"/>
                  <a:pt x="5262" y="10239"/>
                </a:cubicBezTo>
                <a:cubicBezTo>
                  <a:pt x="5388" y="10239"/>
                  <a:pt x="5514" y="10239"/>
                  <a:pt x="5608" y="10208"/>
                </a:cubicBezTo>
                <a:lnTo>
                  <a:pt x="5608" y="11310"/>
                </a:lnTo>
                <a:lnTo>
                  <a:pt x="1009" y="11310"/>
                </a:lnTo>
                <a:cubicBezTo>
                  <a:pt x="851" y="11310"/>
                  <a:pt x="694" y="11153"/>
                  <a:pt x="694" y="10964"/>
                </a:cubicBezTo>
                <a:lnTo>
                  <a:pt x="694" y="6333"/>
                </a:lnTo>
                <a:lnTo>
                  <a:pt x="2395" y="6333"/>
                </a:lnTo>
                <a:cubicBezTo>
                  <a:pt x="2710" y="6333"/>
                  <a:pt x="2868" y="5986"/>
                  <a:pt x="2679" y="5766"/>
                </a:cubicBezTo>
                <a:cubicBezTo>
                  <a:pt x="2552" y="5640"/>
                  <a:pt x="2458" y="5482"/>
                  <a:pt x="2458" y="5293"/>
                </a:cubicBezTo>
                <a:cubicBezTo>
                  <a:pt x="2458" y="4883"/>
                  <a:pt x="2773" y="4568"/>
                  <a:pt x="3183" y="4568"/>
                </a:cubicBezTo>
                <a:close/>
                <a:moveTo>
                  <a:pt x="11311" y="6333"/>
                </a:moveTo>
                <a:lnTo>
                  <a:pt x="11311" y="10964"/>
                </a:lnTo>
                <a:cubicBezTo>
                  <a:pt x="11311" y="11153"/>
                  <a:pt x="11153" y="11310"/>
                  <a:pt x="10933" y="11310"/>
                </a:cubicBezTo>
                <a:lnTo>
                  <a:pt x="6333" y="11310"/>
                </a:lnTo>
                <a:lnTo>
                  <a:pt x="6333" y="9609"/>
                </a:lnTo>
                <a:cubicBezTo>
                  <a:pt x="6333" y="9388"/>
                  <a:pt x="6162" y="9244"/>
                  <a:pt x="5972" y="9244"/>
                </a:cubicBezTo>
                <a:cubicBezTo>
                  <a:pt x="5892" y="9244"/>
                  <a:pt x="5809" y="9270"/>
                  <a:pt x="5735" y="9326"/>
                </a:cubicBezTo>
                <a:cubicBezTo>
                  <a:pt x="5640" y="9452"/>
                  <a:pt x="5482" y="9546"/>
                  <a:pt x="5262" y="9546"/>
                </a:cubicBezTo>
                <a:cubicBezTo>
                  <a:pt x="4884" y="9546"/>
                  <a:pt x="4569" y="9231"/>
                  <a:pt x="4569" y="8822"/>
                </a:cubicBezTo>
                <a:cubicBezTo>
                  <a:pt x="4569" y="8443"/>
                  <a:pt x="4884" y="8097"/>
                  <a:pt x="5262" y="8097"/>
                </a:cubicBezTo>
                <a:cubicBezTo>
                  <a:pt x="5419" y="8097"/>
                  <a:pt x="5640" y="8191"/>
                  <a:pt x="5735" y="8317"/>
                </a:cubicBezTo>
                <a:cubicBezTo>
                  <a:pt x="5809" y="8374"/>
                  <a:pt x="5892" y="8399"/>
                  <a:pt x="5972" y="8399"/>
                </a:cubicBezTo>
                <a:cubicBezTo>
                  <a:pt x="6162" y="8399"/>
                  <a:pt x="6333" y="8255"/>
                  <a:pt x="6333" y="8034"/>
                </a:cubicBezTo>
                <a:lnTo>
                  <a:pt x="6333" y="6333"/>
                </a:lnTo>
                <a:lnTo>
                  <a:pt x="7436" y="6333"/>
                </a:lnTo>
                <a:cubicBezTo>
                  <a:pt x="7404" y="6459"/>
                  <a:pt x="7404" y="6585"/>
                  <a:pt x="7404" y="6711"/>
                </a:cubicBezTo>
                <a:cubicBezTo>
                  <a:pt x="7404" y="7498"/>
                  <a:pt x="8034" y="8097"/>
                  <a:pt x="8822" y="8097"/>
                </a:cubicBezTo>
                <a:cubicBezTo>
                  <a:pt x="9610" y="8097"/>
                  <a:pt x="10240" y="7498"/>
                  <a:pt x="10240" y="6711"/>
                </a:cubicBezTo>
                <a:cubicBezTo>
                  <a:pt x="10240" y="6585"/>
                  <a:pt x="10240" y="6459"/>
                  <a:pt x="10208" y="6333"/>
                </a:cubicBezTo>
                <a:close/>
                <a:moveTo>
                  <a:pt x="1040" y="0"/>
                </a:moveTo>
                <a:cubicBezTo>
                  <a:pt x="473" y="0"/>
                  <a:pt x="1" y="473"/>
                  <a:pt x="1" y="1071"/>
                </a:cubicBezTo>
                <a:lnTo>
                  <a:pt x="1" y="10964"/>
                </a:lnTo>
                <a:cubicBezTo>
                  <a:pt x="1" y="11531"/>
                  <a:pt x="473" y="12004"/>
                  <a:pt x="1040" y="12004"/>
                </a:cubicBezTo>
                <a:lnTo>
                  <a:pt x="10933" y="12004"/>
                </a:lnTo>
                <a:cubicBezTo>
                  <a:pt x="11531" y="12004"/>
                  <a:pt x="12004" y="11531"/>
                  <a:pt x="12004" y="10964"/>
                </a:cubicBezTo>
                <a:lnTo>
                  <a:pt x="12004" y="1071"/>
                </a:lnTo>
                <a:cubicBezTo>
                  <a:pt x="11972" y="473"/>
                  <a:pt x="11500" y="0"/>
                  <a:pt x="10933" y="0"/>
                </a:cubicBezTo>
                <a:close/>
              </a:path>
            </a:pathLst>
          </a:custGeom>
          <a:solidFill>
            <a:schemeClr val="tx2">
              <a:lumMod val="50000"/>
            </a:schemeClr>
          </a:solidFill>
          <a:ln>
            <a:noFill/>
          </a:ln>
        </p:spPr>
        <p:txBody>
          <a:bodyPr spcFirstLastPara="1" wrap="square" lIns="121897" tIns="121897" rIns="121897" bIns="121897" anchor="ctr" anchorCtr="0">
            <a:noAutofit/>
          </a:bodyPr>
          <a:lstStyle/>
          <a:p>
            <a:pPr>
              <a:buClr>
                <a:srgbClr val="000000"/>
              </a:buClr>
              <a:buSzPts val="1400"/>
            </a:pPr>
            <a:endParaRPr sz="1900">
              <a:solidFill>
                <a:srgbClr val="000000"/>
              </a:solidFill>
              <a:latin typeface="Arial"/>
              <a:ea typeface="Arial"/>
              <a:cs typeface="Arial"/>
              <a:sym typeface="Arial"/>
            </a:endParaRPr>
          </a:p>
        </p:txBody>
      </p:sp>
      <p:grpSp>
        <p:nvGrpSpPr>
          <p:cNvPr id="78" name="Google Shape;78;p13"/>
          <p:cNvGrpSpPr/>
          <p:nvPr/>
        </p:nvGrpSpPr>
        <p:grpSpPr>
          <a:xfrm>
            <a:off x="4042652" y="3184226"/>
            <a:ext cx="479837" cy="489553"/>
            <a:chOff x="-65129950" y="2646800"/>
            <a:chExt cx="311125" cy="317425"/>
          </a:xfrm>
          <a:solidFill>
            <a:srgbClr val="EA769F"/>
          </a:solidFill>
        </p:grpSpPr>
        <p:sp>
          <p:nvSpPr>
            <p:cNvPr id="79" name="Google Shape;79;p13"/>
            <p:cNvSpPr/>
            <p:nvPr/>
          </p:nvSpPr>
          <p:spPr>
            <a:xfrm>
              <a:off x="-65129950" y="2646800"/>
              <a:ext cx="311125" cy="317425"/>
            </a:xfrm>
            <a:custGeom>
              <a:avLst/>
              <a:gdLst/>
              <a:ahLst/>
              <a:cxnLst/>
              <a:rect l="l" t="t" r="r" b="b"/>
              <a:pathLst>
                <a:path w="12445" h="12697" extrusionOk="0">
                  <a:moveTo>
                    <a:pt x="6648" y="851"/>
                  </a:moveTo>
                  <a:lnTo>
                    <a:pt x="6648" y="1954"/>
                  </a:lnTo>
                  <a:lnTo>
                    <a:pt x="5860" y="1954"/>
                  </a:lnTo>
                  <a:lnTo>
                    <a:pt x="5860" y="851"/>
                  </a:lnTo>
                  <a:close/>
                  <a:moveTo>
                    <a:pt x="1261" y="1954"/>
                  </a:moveTo>
                  <a:cubicBezTo>
                    <a:pt x="1355" y="1954"/>
                    <a:pt x="1450" y="1985"/>
                    <a:pt x="1544" y="2080"/>
                  </a:cubicBezTo>
                  <a:cubicBezTo>
                    <a:pt x="1733" y="2237"/>
                    <a:pt x="1733" y="2521"/>
                    <a:pt x="1576" y="2678"/>
                  </a:cubicBezTo>
                  <a:cubicBezTo>
                    <a:pt x="1497" y="2757"/>
                    <a:pt x="1387" y="2797"/>
                    <a:pt x="1276" y="2797"/>
                  </a:cubicBezTo>
                  <a:cubicBezTo>
                    <a:pt x="1166" y="2797"/>
                    <a:pt x="1056" y="2757"/>
                    <a:pt x="977" y="2678"/>
                  </a:cubicBezTo>
                  <a:cubicBezTo>
                    <a:pt x="819" y="2521"/>
                    <a:pt x="819" y="2237"/>
                    <a:pt x="977" y="2080"/>
                  </a:cubicBezTo>
                  <a:cubicBezTo>
                    <a:pt x="1072" y="1985"/>
                    <a:pt x="1198" y="1954"/>
                    <a:pt x="1261" y="1954"/>
                  </a:cubicBezTo>
                  <a:close/>
                  <a:moveTo>
                    <a:pt x="11216" y="1954"/>
                  </a:moveTo>
                  <a:cubicBezTo>
                    <a:pt x="11468" y="1954"/>
                    <a:pt x="11626" y="2143"/>
                    <a:pt x="11626" y="2395"/>
                  </a:cubicBezTo>
                  <a:cubicBezTo>
                    <a:pt x="11626" y="2615"/>
                    <a:pt x="11437" y="2836"/>
                    <a:pt x="11216" y="2836"/>
                  </a:cubicBezTo>
                  <a:cubicBezTo>
                    <a:pt x="11027" y="2836"/>
                    <a:pt x="10807" y="2615"/>
                    <a:pt x="10807" y="2395"/>
                  </a:cubicBezTo>
                  <a:cubicBezTo>
                    <a:pt x="10807" y="2143"/>
                    <a:pt x="10996" y="1954"/>
                    <a:pt x="11216" y="1954"/>
                  </a:cubicBezTo>
                  <a:close/>
                  <a:moveTo>
                    <a:pt x="6270" y="2773"/>
                  </a:moveTo>
                  <a:cubicBezTo>
                    <a:pt x="8759" y="2773"/>
                    <a:pt x="10807" y="4821"/>
                    <a:pt x="10807" y="7341"/>
                  </a:cubicBezTo>
                  <a:cubicBezTo>
                    <a:pt x="10807" y="9861"/>
                    <a:pt x="8759" y="11909"/>
                    <a:pt x="6270" y="11909"/>
                  </a:cubicBezTo>
                  <a:cubicBezTo>
                    <a:pt x="3781" y="11909"/>
                    <a:pt x="1733" y="9861"/>
                    <a:pt x="1733" y="7341"/>
                  </a:cubicBezTo>
                  <a:cubicBezTo>
                    <a:pt x="1733" y="4821"/>
                    <a:pt x="3781" y="2773"/>
                    <a:pt x="6270" y="2773"/>
                  </a:cubicBezTo>
                  <a:close/>
                  <a:moveTo>
                    <a:pt x="4663" y="0"/>
                  </a:moveTo>
                  <a:cubicBezTo>
                    <a:pt x="4411" y="0"/>
                    <a:pt x="4254" y="189"/>
                    <a:pt x="4254" y="410"/>
                  </a:cubicBezTo>
                  <a:cubicBezTo>
                    <a:pt x="4254" y="662"/>
                    <a:pt x="4474" y="851"/>
                    <a:pt x="4663" y="851"/>
                  </a:cubicBezTo>
                  <a:lnTo>
                    <a:pt x="5104" y="851"/>
                  </a:lnTo>
                  <a:lnTo>
                    <a:pt x="5104" y="2111"/>
                  </a:lnTo>
                  <a:cubicBezTo>
                    <a:pt x="4254" y="2300"/>
                    <a:pt x="3466" y="2710"/>
                    <a:pt x="2836" y="3245"/>
                  </a:cubicBezTo>
                  <a:lnTo>
                    <a:pt x="2489" y="2899"/>
                  </a:lnTo>
                  <a:cubicBezTo>
                    <a:pt x="2741" y="2426"/>
                    <a:pt x="2647" y="1891"/>
                    <a:pt x="2269" y="1481"/>
                  </a:cubicBezTo>
                  <a:cubicBezTo>
                    <a:pt x="2032" y="1245"/>
                    <a:pt x="1717" y="1127"/>
                    <a:pt x="1394" y="1127"/>
                  </a:cubicBezTo>
                  <a:cubicBezTo>
                    <a:pt x="1072" y="1127"/>
                    <a:pt x="741" y="1245"/>
                    <a:pt x="473" y="1481"/>
                  </a:cubicBezTo>
                  <a:cubicBezTo>
                    <a:pt x="0" y="1954"/>
                    <a:pt x="0" y="2741"/>
                    <a:pt x="473" y="3245"/>
                  </a:cubicBezTo>
                  <a:cubicBezTo>
                    <a:pt x="725" y="3498"/>
                    <a:pt x="1040" y="3624"/>
                    <a:pt x="1355" y="3624"/>
                  </a:cubicBezTo>
                  <a:cubicBezTo>
                    <a:pt x="1544" y="3624"/>
                    <a:pt x="1702" y="3561"/>
                    <a:pt x="1891" y="3498"/>
                  </a:cubicBezTo>
                  <a:lnTo>
                    <a:pt x="2269" y="3844"/>
                  </a:lnTo>
                  <a:cubicBezTo>
                    <a:pt x="1481" y="4789"/>
                    <a:pt x="946" y="6018"/>
                    <a:pt x="946" y="7341"/>
                  </a:cubicBezTo>
                  <a:cubicBezTo>
                    <a:pt x="946" y="10303"/>
                    <a:pt x="3371" y="12697"/>
                    <a:pt x="6301" y="12697"/>
                  </a:cubicBezTo>
                  <a:cubicBezTo>
                    <a:pt x="9263" y="12697"/>
                    <a:pt x="11657" y="10303"/>
                    <a:pt x="11657" y="7341"/>
                  </a:cubicBezTo>
                  <a:cubicBezTo>
                    <a:pt x="11657" y="6018"/>
                    <a:pt x="11185" y="4789"/>
                    <a:pt x="10365" y="3844"/>
                  </a:cubicBezTo>
                  <a:lnTo>
                    <a:pt x="10712" y="3498"/>
                  </a:lnTo>
                  <a:cubicBezTo>
                    <a:pt x="10838" y="3561"/>
                    <a:pt x="11027" y="3624"/>
                    <a:pt x="11216" y="3624"/>
                  </a:cubicBezTo>
                  <a:cubicBezTo>
                    <a:pt x="11909" y="3624"/>
                    <a:pt x="12445" y="3056"/>
                    <a:pt x="12445" y="2363"/>
                  </a:cubicBezTo>
                  <a:cubicBezTo>
                    <a:pt x="12445" y="1670"/>
                    <a:pt x="11909" y="1135"/>
                    <a:pt x="11216" y="1135"/>
                  </a:cubicBezTo>
                  <a:cubicBezTo>
                    <a:pt x="10555" y="1135"/>
                    <a:pt x="10019" y="1670"/>
                    <a:pt x="10019" y="2363"/>
                  </a:cubicBezTo>
                  <a:cubicBezTo>
                    <a:pt x="10019" y="2552"/>
                    <a:pt x="10050" y="2710"/>
                    <a:pt x="10113" y="2899"/>
                  </a:cubicBezTo>
                  <a:lnTo>
                    <a:pt x="9767" y="3245"/>
                  </a:lnTo>
                  <a:cubicBezTo>
                    <a:pt x="9137" y="2710"/>
                    <a:pt x="8349" y="2300"/>
                    <a:pt x="7530" y="2111"/>
                  </a:cubicBezTo>
                  <a:lnTo>
                    <a:pt x="7530" y="851"/>
                  </a:lnTo>
                  <a:lnTo>
                    <a:pt x="7971" y="851"/>
                  </a:lnTo>
                  <a:cubicBezTo>
                    <a:pt x="8192" y="851"/>
                    <a:pt x="8349" y="662"/>
                    <a:pt x="8349" y="410"/>
                  </a:cubicBezTo>
                  <a:cubicBezTo>
                    <a:pt x="8349" y="189"/>
                    <a:pt x="8160" y="0"/>
                    <a:pt x="7971" y="0"/>
                  </a:cubicBezTo>
                  <a:close/>
                </a:path>
              </a:pathLst>
            </a:custGeom>
            <a:grp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80" name="Google Shape;80;p13"/>
            <p:cNvSpPr/>
            <p:nvPr/>
          </p:nvSpPr>
          <p:spPr>
            <a:xfrm>
              <a:off x="-65066950" y="2738175"/>
              <a:ext cx="187475" cy="185100"/>
            </a:xfrm>
            <a:custGeom>
              <a:avLst/>
              <a:gdLst/>
              <a:ahLst/>
              <a:cxnLst/>
              <a:rect l="l" t="t" r="r" b="b"/>
              <a:pathLst>
                <a:path w="7499" h="7404" extrusionOk="0">
                  <a:moveTo>
                    <a:pt x="3309" y="819"/>
                  </a:moveTo>
                  <a:lnTo>
                    <a:pt x="3309" y="3686"/>
                  </a:lnTo>
                  <a:cubicBezTo>
                    <a:pt x="3309" y="3938"/>
                    <a:pt x="3498" y="4127"/>
                    <a:pt x="3718" y="4127"/>
                  </a:cubicBezTo>
                  <a:lnTo>
                    <a:pt x="6612" y="4127"/>
                  </a:lnTo>
                  <a:cubicBezTo>
                    <a:pt x="6410" y="5529"/>
                    <a:pt x="5188" y="6585"/>
                    <a:pt x="3750" y="6585"/>
                  </a:cubicBezTo>
                  <a:cubicBezTo>
                    <a:pt x="2143" y="6585"/>
                    <a:pt x="820" y="5261"/>
                    <a:pt x="820" y="3686"/>
                  </a:cubicBezTo>
                  <a:cubicBezTo>
                    <a:pt x="820" y="2237"/>
                    <a:pt x="1891" y="1008"/>
                    <a:pt x="3309" y="819"/>
                  </a:cubicBezTo>
                  <a:close/>
                  <a:moveTo>
                    <a:pt x="3750" y="0"/>
                  </a:moveTo>
                  <a:cubicBezTo>
                    <a:pt x="1702" y="0"/>
                    <a:pt x="1" y="1638"/>
                    <a:pt x="1" y="3686"/>
                  </a:cubicBezTo>
                  <a:cubicBezTo>
                    <a:pt x="1" y="5734"/>
                    <a:pt x="1671" y="7404"/>
                    <a:pt x="3750" y="7404"/>
                  </a:cubicBezTo>
                  <a:cubicBezTo>
                    <a:pt x="5798" y="7404"/>
                    <a:pt x="7499" y="5734"/>
                    <a:pt x="7499" y="3686"/>
                  </a:cubicBezTo>
                  <a:cubicBezTo>
                    <a:pt x="7499" y="3466"/>
                    <a:pt x="7278" y="3277"/>
                    <a:pt x="7058" y="3277"/>
                  </a:cubicBezTo>
                  <a:lnTo>
                    <a:pt x="4128" y="3277"/>
                  </a:lnTo>
                  <a:lnTo>
                    <a:pt x="4128" y="378"/>
                  </a:lnTo>
                  <a:cubicBezTo>
                    <a:pt x="4128" y="158"/>
                    <a:pt x="3939" y="0"/>
                    <a:pt x="3750" y="0"/>
                  </a:cubicBezTo>
                  <a:close/>
                </a:path>
              </a:pathLst>
            </a:custGeom>
            <a:grp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grpSp>
      <p:grpSp>
        <p:nvGrpSpPr>
          <p:cNvPr id="85" name="Google Shape;85;p13"/>
          <p:cNvGrpSpPr/>
          <p:nvPr/>
        </p:nvGrpSpPr>
        <p:grpSpPr>
          <a:xfrm>
            <a:off x="3547392" y="4709553"/>
            <a:ext cx="410979" cy="410979"/>
            <a:chOff x="1487200" y="4993750"/>
            <a:chExt cx="483125" cy="483125"/>
          </a:xfrm>
        </p:grpSpPr>
        <p:sp>
          <p:nvSpPr>
            <p:cNvPr id="86" name="Google Shape;86;p13"/>
            <p:cNvSpPr/>
            <p:nvPr/>
          </p:nvSpPr>
          <p:spPr>
            <a:xfrm>
              <a:off x="1487200" y="4993750"/>
              <a:ext cx="483125" cy="483125"/>
            </a:xfrm>
            <a:custGeom>
              <a:avLst/>
              <a:gdLst/>
              <a:ahLst/>
              <a:cxnLst/>
              <a:rect l="l" t="t" r="r" b="b"/>
              <a:pathLst>
                <a:path w="19325" h="19325" extrusionOk="0">
                  <a:moveTo>
                    <a:pt x="9662" y="1133"/>
                  </a:moveTo>
                  <a:cubicBezTo>
                    <a:pt x="11824" y="1133"/>
                    <a:pt x="13983" y="1975"/>
                    <a:pt x="15668" y="3657"/>
                  </a:cubicBezTo>
                  <a:cubicBezTo>
                    <a:pt x="19035" y="7027"/>
                    <a:pt x="19035" y="12302"/>
                    <a:pt x="15668" y="15668"/>
                  </a:cubicBezTo>
                  <a:cubicBezTo>
                    <a:pt x="13983" y="17352"/>
                    <a:pt x="11822" y="18193"/>
                    <a:pt x="9661" y="18193"/>
                  </a:cubicBezTo>
                  <a:cubicBezTo>
                    <a:pt x="7500" y="18193"/>
                    <a:pt x="5340" y="17352"/>
                    <a:pt x="3657" y="15668"/>
                  </a:cubicBezTo>
                  <a:cubicBezTo>
                    <a:pt x="290" y="12302"/>
                    <a:pt x="290" y="7024"/>
                    <a:pt x="3657" y="3657"/>
                  </a:cubicBezTo>
                  <a:cubicBezTo>
                    <a:pt x="5342" y="1975"/>
                    <a:pt x="7500" y="1133"/>
                    <a:pt x="9662" y="1133"/>
                  </a:cubicBezTo>
                  <a:close/>
                  <a:moveTo>
                    <a:pt x="9662" y="1"/>
                  </a:moveTo>
                  <a:cubicBezTo>
                    <a:pt x="7117" y="1"/>
                    <a:pt x="4698" y="1015"/>
                    <a:pt x="2857" y="2857"/>
                  </a:cubicBezTo>
                  <a:cubicBezTo>
                    <a:pt x="1015" y="4699"/>
                    <a:pt x="0" y="7117"/>
                    <a:pt x="0" y="9663"/>
                  </a:cubicBezTo>
                  <a:cubicBezTo>
                    <a:pt x="0" y="12208"/>
                    <a:pt x="1015" y="14627"/>
                    <a:pt x="2857" y="16469"/>
                  </a:cubicBezTo>
                  <a:cubicBezTo>
                    <a:pt x="4698" y="18310"/>
                    <a:pt x="7117" y="19325"/>
                    <a:pt x="9662" y="19325"/>
                  </a:cubicBezTo>
                  <a:cubicBezTo>
                    <a:pt x="12208" y="19325"/>
                    <a:pt x="14626" y="18310"/>
                    <a:pt x="16468" y="16469"/>
                  </a:cubicBezTo>
                  <a:cubicBezTo>
                    <a:pt x="18310" y="14627"/>
                    <a:pt x="19325" y="12208"/>
                    <a:pt x="19325" y="9663"/>
                  </a:cubicBezTo>
                  <a:cubicBezTo>
                    <a:pt x="19325" y="7117"/>
                    <a:pt x="18310" y="4699"/>
                    <a:pt x="16468" y="2857"/>
                  </a:cubicBezTo>
                  <a:cubicBezTo>
                    <a:pt x="14626" y="1015"/>
                    <a:pt x="12208" y="1"/>
                    <a:pt x="9662" y="1"/>
                  </a:cubicBezTo>
                  <a:close/>
                </a:path>
              </a:pathLst>
            </a:custGeom>
            <a:solidFill>
              <a:schemeClr val="accent1"/>
            </a:solidFill>
            <a:ln>
              <a:noFill/>
            </a:ln>
          </p:spPr>
          <p:txBody>
            <a:bodyPr spcFirstLastPara="1" wrap="square" lIns="91425" tIns="91425" rIns="91425" bIns="91425" anchor="ctr" anchorCtr="0">
              <a:noAutofit/>
            </a:bodyPr>
            <a:lstStyle/>
            <a:p>
              <a:pPr>
                <a:buClr>
                  <a:srgbClr val="000000"/>
                </a:buClr>
                <a:buSzPts val="1400"/>
              </a:pPr>
              <a:endParaRPr sz="1900">
                <a:solidFill>
                  <a:srgbClr val="435D74"/>
                </a:solidFill>
                <a:latin typeface="Arial"/>
                <a:ea typeface="Arial"/>
                <a:cs typeface="Arial"/>
                <a:sym typeface="Arial"/>
              </a:endParaRPr>
            </a:p>
          </p:txBody>
        </p:sp>
        <p:sp>
          <p:nvSpPr>
            <p:cNvPr id="87" name="Google Shape;87;p13"/>
            <p:cNvSpPr/>
            <p:nvPr/>
          </p:nvSpPr>
          <p:spPr>
            <a:xfrm>
              <a:off x="1602600" y="5143950"/>
              <a:ext cx="250350" cy="182725"/>
            </a:xfrm>
            <a:custGeom>
              <a:avLst/>
              <a:gdLst/>
              <a:ahLst/>
              <a:cxnLst/>
              <a:rect l="l" t="t" r="r" b="b"/>
              <a:pathLst>
                <a:path w="10014" h="7309" extrusionOk="0">
                  <a:moveTo>
                    <a:pt x="8149" y="1134"/>
                  </a:moveTo>
                  <a:cubicBezTo>
                    <a:pt x="8294" y="1134"/>
                    <a:pt x="8439" y="1189"/>
                    <a:pt x="8549" y="1300"/>
                  </a:cubicBezTo>
                  <a:cubicBezTo>
                    <a:pt x="8769" y="1520"/>
                    <a:pt x="8769" y="1879"/>
                    <a:pt x="8549" y="2100"/>
                  </a:cubicBezTo>
                  <a:lnTo>
                    <a:pt x="4639" y="6007"/>
                  </a:lnTo>
                  <a:cubicBezTo>
                    <a:pt x="4527" y="6120"/>
                    <a:pt x="4377" y="6177"/>
                    <a:pt x="4227" y="6177"/>
                  </a:cubicBezTo>
                  <a:cubicBezTo>
                    <a:pt x="4081" y="6177"/>
                    <a:pt x="3937" y="6123"/>
                    <a:pt x="3830" y="6016"/>
                  </a:cubicBezTo>
                  <a:lnTo>
                    <a:pt x="1547" y="3748"/>
                  </a:lnTo>
                  <a:cubicBezTo>
                    <a:pt x="1296" y="3534"/>
                    <a:pt x="1281" y="3151"/>
                    <a:pt x="1514" y="2918"/>
                  </a:cubicBezTo>
                  <a:cubicBezTo>
                    <a:pt x="1626" y="2806"/>
                    <a:pt x="1771" y="2750"/>
                    <a:pt x="1916" y="2750"/>
                  </a:cubicBezTo>
                  <a:cubicBezTo>
                    <a:pt x="2074" y="2750"/>
                    <a:pt x="2232" y="2817"/>
                    <a:pt x="2344" y="2948"/>
                  </a:cubicBezTo>
                  <a:lnTo>
                    <a:pt x="3784" y="4388"/>
                  </a:lnTo>
                  <a:cubicBezTo>
                    <a:pt x="3793" y="4401"/>
                    <a:pt x="3805" y="4410"/>
                    <a:pt x="3817" y="4419"/>
                  </a:cubicBezTo>
                  <a:cubicBezTo>
                    <a:pt x="3817" y="4422"/>
                    <a:pt x="3820" y="4422"/>
                    <a:pt x="3823" y="4425"/>
                  </a:cubicBezTo>
                  <a:cubicBezTo>
                    <a:pt x="3934" y="4535"/>
                    <a:pt x="4078" y="4590"/>
                    <a:pt x="4222" y="4590"/>
                  </a:cubicBezTo>
                  <a:cubicBezTo>
                    <a:pt x="4367" y="4590"/>
                    <a:pt x="4512" y="4535"/>
                    <a:pt x="4624" y="4425"/>
                  </a:cubicBezTo>
                  <a:lnTo>
                    <a:pt x="7749" y="1300"/>
                  </a:lnTo>
                  <a:cubicBezTo>
                    <a:pt x="7859" y="1189"/>
                    <a:pt x="8004" y="1134"/>
                    <a:pt x="8149" y="1134"/>
                  </a:cubicBezTo>
                  <a:close/>
                  <a:moveTo>
                    <a:pt x="8146" y="1"/>
                  </a:moveTo>
                  <a:cubicBezTo>
                    <a:pt x="7712" y="1"/>
                    <a:pt x="7279" y="166"/>
                    <a:pt x="6949" y="496"/>
                  </a:cubicBezTo>
                  <a:lnTo>
                    <a:pt x="6946" y="496"/>
                  </a:lnTo>
                  <a:lnTo>
                    <a:pt x="4219" y="3223"/>
                  </a:lnTo>
                  <a:lnTo>
                    <a:pt x="3144" y="2148"/>
                  </a:lnTo>
                  <a:cubicBezTo>
                    <a:pt x="2808" y="1779"/>
                    <a:pt x="2348" y="1594"/>
                    <a:pt x="1887" y="1594"/>
                  </a:cubicBezTo>
                  <a:cubicBezTo>
                    <a:pt x="1453" y="1594"/>
                    <a:pt x="1019" y="1758"/>
                    <a:pt x="686" y="2091"/>
                  </a:cubicBezTo>
                  <a:cubicBezTo>
                    <a:pt x="1" y="2776"/>
                    <a:pt x="28" y="3896"/>
                    <a:pt x="747" y="4549"/>
                  </a:cubicBezTo>
                  <a:lnTo>
                    <a:pt x="3029" y="6819"/>
                  </a:lnTo>
                  <a:cubicBezTo>
                    <a:pt x="3344" y="7131"/>
                    <a:pt x="3768" y="7308"/>
                    <a:pt x="4214" y="7308"/>
                  </a:cubicBezTo>
                  <a:cubicBezTo>
                    <a:pt x="4218" y="7308"/>
                    <a:pt x="4221" y="7308"/>
                    <a:pt x="4225" y="7308"/>
                  </a:cubicBezTo>
                  <a:cubicBezTo>
                    <a:pt x="4678" y="7308"/>
                    <a:pt x="5116" y="7127"/>
                    <a:pt x="5439" y="6807"/>
                  </a:cubicBezTo>
                  <a:lnTo>
                    <a:pt x="9349" y="2900"/>
                  </a:lnTo>
                  <a:cubicBezTo>
                    <a:pt x="10013" y="2236"/>
                    <a:pt x="10013" y="1161"/>
                    <a:pt x="9349" y="499"/>
                  </a:cubicBezTo>
                  <a:cubicBezTo>
                    <a:pt x="9017" y="167"/>
                    <a:pt x="8581" y="1"/>
                    <a:pt x="8146" y="1"/>
                  </a:cubicBezTo>
                  <a:close/>
                </a:path>
              </a:pathLst>
            </a:custGeom>
            <a:solidFill>
              <a:schemeClr val="accent1"/>
            </a:solidFill>
            <a:ln>
              <a:noFill/>
            </a:ln>
          </p:spPr>
          <p:txBody>
            <a:bodyPr spcFirstLastPara="1" wrap="square" lIns="91425" tIns="91425" rIns="91425" bIns="91425" anchor="ctr" anchorCtr="0">
              <a:noAutofit/>
            </a:bodyPr>
            <a:lstStyle/>
            <a:p>
              <a:pPr>
                <a:buClr>
                  <a:srgbClr val="000000"/>
                </a:buClr>
                <a:buSzPts val="1400"/>
              </a:pPr>
              <a:endParaRPr sz="1900">
                <a:solidFill>
                  <a:srgbClr val="435D74"/>
                </a:solidFill>
                <a:latin typeface="Arial"/>
                <a:ea typeface="Arial"/>
                <a:cs typeface="Arial"/>
                <a:sym typeface="Arial"/>
              </a:endParaRPr>
            </a:p>
          </p:txBody>
        </p:sp>
      </p:grpSp>
      <p:cxnSp>
        <p:nvCxnSpPr>
          <p:cNvPr id="88" name="Google Shape;88;p13"/>
          <p:cNvCxnSpPr/>
          <p:nvPr/>
        </p:nvCxnSpPr>
        <p:spPr>
          <a:xfrm flipH="1">
            <a:off x="8984050" y="2110024"/>
            <a:ext cx="959" cy="926600"/>
          </a:xfrm>
          <a:prstGeom prst="straightConnector1">
            <a:avLst/>
          </a:prstGeom>
          <a:noFill/>
          <a:ln w="38100" cap="flat" cmpd="sng">
            <a:solidFill>
              <a:srgbClr val="FDA65F"/>
            </a:solidFill>
            <a:prstDash val="solid"/>
            <a:round/>
            <a:headEnd type="none" w="sm" len="sm"/>
            <a:tailEnd type="none" w="sm" len="sm"/>
          </a:ln>
        </p:spPr>
      </p:cxnSp>
      <p:sp>
        <p:nvSpPr>
          <p:cNvPr id="89" name="Google Shape;89;p13"/>
          <p:cNvSpPr txBox="1"/>
          <p:nvPr/>
        </p:nvSpPr>
        <p:spPr>
          <a:xfrm>
            <a:off x="6237903" y="4447431"/>
            <a:ext cx="820400" cy="382800"/>
          </a:xfrm>
          <a:prstGeom prst="rect">
            <a:avLst/>
          </a:prstGeom>
          <a:noFill/>
          <a:ln>
            <a:noFill/>
          </a:ln>
        </p:spPr>
        <p:txBody>
          <a:bodyPr spcFirstLastPara="1" wrap="square" lIns="121897" tIns="121897" rIns="121897" bIns="121897" anchor="ctr" anchorCtr="0">
            <a:noAutofit/>
          </a:bodyPr>
          <a:lstStyle/>
          <a:p>
            <a:pPr>
              <a:buClr>
                <a:srgbClr val="000000"/>
              </a:buClr>
              <a:buSzPts val="1800"/>
            </a:pPr>
            <a:r>
              <a:rPr lang="en-US" sz="2400" b="1">
                <a:solidFill>
                  <a:schemeClr val="dk1"/>
                </a:solidFill>
                <a:latin typeface="Fira Sans"/>
                <a:ea typeface="Fira Sans"/>
                <a:cs typeface="Fira Sans"/>
                <a:sym typeface="Fira Sans"/>
              </a:rPr>
              <a:t>04</a:t>
            </a:r>
            <a:endParaRPr sz="2400" b="1">
              <a:solidFill>
                <a:schemeClr val="dk1"/>
              </a:solidFill>
              <a:latin typeface="Fira Sans"/>
              <a:ea typeface="Fira Sans"/>
              <a:cs typeface="Fira Sans"/>
              <a:sym typeface="Fira Sans"/>
            </a:endParaRPr>
          </a:p>
        </p:txBody>
      </p:sp>
      <p:sp>
        <p:nvSpPr>
          <p:cNvPr id="90" name="Google Shape;90;p13"/>
          <p:cNvSpPr txBox="1"/>
          <p:nvPr/>
        </p:nvSpPr>
        <p:spPr>
          <a:xfrm>
            <a:off x="6198421" y="3843825"/>
            <a:ext cx="2640400" cy="382800"/>
          </a:xfrm>
          <a:prstGeom prst="rect">
            <a:avLst/>
          </a:prstGeom>
          <a:noFill/>
          <a:ln>
            <a:noFill/>
          </a:ln>
        </p:spPr>
        <p:txBody>
          <a:bodyPr spcFirstLastPara="1" wrap="square" lIns="121897" tIns="121897" rIns="121897" bIns="121897" anchor="ctr" anchorCtr="0">
            <a:noAutofit/>
          </a:bodyPr>
          <a:lstStyle/>
          <a:p>
            <a:pPr>
              <a:buClr>
                <a:srgbClr val="000000"/>
              </a:buClr>
              <a:buSzPts val="1400"/>
            </a:pPr>
            <a:endParaRPr sz="1900" b="1">
              <a:solidFill>
                <a:srgbClr val="000000"/>
              </a:solidFill>
              <a:latin typeface="Fira Sans"/>
              <a:ea typeface="Fira Sans"/>
              <a:cs typeface="Fira Sans"/>
              <a:sym typeface="Fira Sans"/>
            </a:endParaRPr>
          </a:p>
        </p:txBody>
      </p:sp>
      <p:sp>
        <p:nvSpPr>
          <p:cNvPr id="91" name="Google Shape;91;p13"/>
          <p:cNvSpPr txBox="1"/>
          <p:nvPr/>
        </p:nvSpPr>
        <p:spPr>
          <a:xfrm>
            <a:off x="6237903" y="4767323"/>
            <a:ext cx="2497600" cy="382800"/>
          </a:xfrm>
          <a:prstGeom prst="rect">
            <a:avLst/>
          </a:prstGeom>
          <a:noFill/>
          <a:ln>
            <a:noFill/>
          </a:ln>
        </p:spPr>
        <p:txBody>
          <a:bodyPr spcFirstLastPara="1" wrap="square" lIns="121897" tIns="121897" rIns="121897" bIns="121897" anchor="ctr" anchorCtr="0">
            <a:noAutofit/>
          </a:bodyPr>
          <a:lstStyle/>
          <a:p>
            <a:pPr>
              <a:buClr>
                <a:srgbClr val="000000"/>
              </a:buClr>
              <a:buSzPts val="1400"/>
            </a:pPr>
            <a:endParaRPr sz="1900" b="1">
              <a:solidFill>
                <a:srgbClr val="000000"/>
              </a:solidFill>
              <a:latin typeface="Fira Sans"/>
              <a:ea typeface="Fira Sans"/>
              <a:cs typeface="Fira Sans"/>
              <a:sym typeface="Fira Sans"/>
            </a:endParaRPr>
          </a:p>
        </p:txBody>
      </p:sp>
      <p:cxnSp>
        <p:nvCxnSpPr>
          <p:cNvPr id="92" name="Google Shape;92;p13"/>
          <p:cNvCxnSpPr/>
          <p:nvPr/>
        </p:nvCxnSpPr>
        <p:spPr>
          <a:xfrm>
            <a:off x="6190748" y="4447432"/>
            <a:ext cx="0" cy="1001545"/>
          </a:xfrm>
          <a:prstGeom prst="straightConnector1">
            <a:avLst/>
          </a:prstGeom>
          <a:noFill/>
          <a:ln w="38100" cap="flat" cmpd="sng">
            <a:solidFill>
              <a:srgbClr val="FDA65F"/>
            </a:solidFill>
            <a:prstDash val="solid"/>
            <a:round/>
            <a:headEnd type="none" w="sm" len="sm"/>
            <a:tailEnd type="none" w="sm" len="sm"/>
          </a:ln>
        </p:spPr>
      </p:cxnSp>
      <p:sp>
        <p:nvSpPr>
          <p:cNvPr id="43" name="Oval 21">
            <a:extLst>
              <a:ext uri="{FF2B5EF4-FFF2-40B4-BE49-F238E27FC236}">
                <a16:creationId xmlns="" xmlns:a16="http://schemas.microsoft.com/office/drawing/2014/main" id="{C4E77D44-D745-40DC-9EF5-30B9B66C1D0A}"/>
              </a:ext>
            </a:extLst>
          </p:cNvPr>
          <p:cNvSpPr>
            <a:spLocks noChangeAspect="1"/>
          </p:cNvSpPr>
          <p:nvPr/>
        </p:nvSpPr>
        <p:spPr>
          <a:xfrm>
            <a:off x="2731415" y="2110024"/>
            <a:ext cx="418159" cy="421651"/>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rgbClr val="FDA359"/>
          </a:solidFill>
          <a:ln>
            <a:solidFill>
              <a:srgbClr val="FDA65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ko-KR" altLang="en-US" dirty="0"/>
          </a:p>
        </p:txBody>
      </p:sp>
      <p:sp>
        <p:nvSpPr>
          <p:cNvPr id="2" name="مستطيل 1"/>
          <p:cNvSpPr/>
          <p:nvPr/>
        </p:nvSpPr>
        <p:spPr>
          <a:xfrm>
            <a:off x="6190748" y="3025063"/>
            <a:ext cx="2104102" cy="369332"/>
          </a:xfrm>
          <a:prstGeom prst="rect">
            <a:avLst/>
          </a:prstGeom>
        </p:spPr>
        <p:txBody>
          <a:bodyPr wrap="none">
            <a:spAutoFit/>
          </a:bodyPr>
          <a:lstStyle/>
          <a:p>
            <a:r>
              <a:rPr lang="en-US" b="1" dirty="0">
                <a:solidFill>
                  <a:schemeClr val="tx1">
                    <a:lumMod val="85000"/>
                    <a:lumOff val="15000"/>
                  </a:schemeClr>
                </a:solidFill>
                <a:latin typeface="Times New Roman" pitchFamily="18" charset="0"/>
                <a:cs typeface="Times New Roman" pitchFamily="18" charset="0"/>
              </a:rPr>
              <a:t> Problem statement</a:t>
            </a:r>
            <a:endParaRPr lang="ar-SA" dirty="0">
              <a:solidFill>
                <a:schemeClr val="tx1">
                  <a:lumMod val="85000"/>
                  <a:lumOff val="15000"/>
                </a:schemeClr>
              </a:solidFill>
              <a:latin typeface="Times New Roman" pitchFamily="18" charset="0"/>
              <a:cs typeface="Times New Roman" pitchFamily="18" charset="0"/>
            </a:endParaRPr>
          </a:p>
        </p:txBody>
      </p:sp>
      <p:sp>
        <p:nvSpPr>
          <p:cNvPr id="3" name="مستطيل 2"/>
          <p:cNvSpPr/>
          <p:nvPr/>
        </p:nvSpPr>
        <p:spPr>
          <a:xfrm>
            <a:off x="6296085" y="3905044"/>
            <a:ext cx="1223412"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Objectives</a:t>
            </a:r>
            <a:endParaRPr lang="en-US" dirty="0">
              <a:latin typeface="Times New Roman" panose="02020603050405020304" pitchFamily="18" charset="0"/>
              <a:cs typeface="Times New Roman" panose="02020603050405020304" pitchFamily="18" charset="0"/>
            </a:endParaRPr>
          </a:p>
        </p:txBody>
      </p:sp>
      <p:sp>
        <p:nvSpPr>
          <p:cNvPr id="4" name="مستطيل 3"/>
          <p:cNvSpPr/>
          <p:nvPr/>
        </p:nvSpPr>
        <p:spPr>
          <a:xfrm>
            <a:off x="6304642" y="4848157"/>
            <a:ext cx="1479892"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Methodology</a:t>
            </a:r>
            <a:endParaRPr lang="en-US" dirty="0">
              <a:latin typeface="Times New Roman" panose="02020603050405020304" pitchFamily="18" charset="0"/>
              <a:cs typeface="Times New Roman" panose="02020603050405020304" pitchFamily="18" charset="0"/>
            </a:endParaRPr>
          </a:p>
        </p:txBody>
      </p:sp>
      <p:sp>
        <p:nvSpPr>
          <p:cNvPr id="5" name="مستطيل 4"/>
          <p:cNvSpPr/>
          <p:nvPr/>
        </p:nvSpPr>
        <p:spPr>
          <a:xfrm>
            <a:off x="9100571" y="2519516"/>
            <a:ext cx="1819729" cy="369332"/>
          </a:xfrm>
          <a:prstGeom prst="rect">
            <a:avLst/>
          </a:prstGeom>
        </p:spPr>
        <p:txBody>
          <a:bodyPr wrap="none">
            <a:spAutoFit/>
          </a:bodyPr>
          <a:lstStyle/>
          <a:p>
            <a:r>
              <a:rPr lang="en-US" altLang="ko-KR" b="1" dirty="0">
                <a:latin typeface="Times New Roman" panose="02020603050405020304" pitchFamily="18" charset="0"/>
                <a:cs typeface="Times New Roman" panose="02020603050405020304" pitchFamily="18" charset="0"/>
              </a:rPr>
              <a:t>Al-</a:t>
            </a:r>
            <a:r>
              <a:rPr lang="en-US" altLang="ko-KR" b="1" dirty="0" err="1">
                <a:latin typeface="Times New Roman" panose="02020603050405020304" pitchFamily="18" charset="0"/>
                <a:cs typeface="Times New Roman" panose="02020603050405020304" pitchFamily="18" charset="0"/>
              </a:rPr>
              <a:t>Arz</a:t>
            </a:r>
            <a:r>
              <a:rPr lang="en-US" altLang="ko-KR" b="1" dirty="0">
                <a:latin typeface="Times New Roman" panose="02020603050405020304" pitchFamily="18" charset="0"/>
                <a:cs typeface="Times New Roman" panose="02020603050405020304" pitchFamily="18" charset="0"/>
              </a:rPr>
              <a:t> company</a:t>
            </a:r>
            <a:endParaRPr lang="ar-SA" b="1" dirty="0"/>
          </a:p>
        </p:txBody>
      </p:sp>
      <p:sp>
        <p:nvSpPr>
          <p:cNvPr id="6" name="مستطيل 5"/>
          <p:cNvSpPr/>
          <p:nvPr/>
        </p:nvSpPr>
        <p:spPr>
          <a:xfrm>
            <a:off x="9119575" y="3899109"/>
            <a:ext cx="2783775" cy="369332"/>
          </a:xfrm>
          <a:prstGeom prst="rect">
            <a:avLst/>
          </a:prstGeom>
        </p:spPr>
        <p:txBody>
          <a:bodyPr wrap="none">
            <a:spAutoFit/>
          </a:bodyPr>
          <a:lstStyle/>
          <a:p>
            <a:pPr algn="ctr"/>
            <a:r>
              <a:rPr lang="en-US" altLang="ko-KR" b="1" dirty="0">
                <a:latin typeface="Times New Roman" panose="02020603050405020304" pitchFamily="18" charset="0"/>
                <a:cs typeface="Times New Roman" panose="02020603050405020304" pitchFamily="18" charset="0"/>
              </a:rPr>
              <a:t>Strategic planning process</a:t>
            </a:r>
          </a:p>
        </p:txBody>
      </p:sp>
    </p:spTree>
    <p:extLst>
      <p:ext uri="{BB962C8B-B14F-4D97-AF65-F5344CB8AC3E}">
        <p14:creationId xmlns:p14="http://schemas.microsoft.com/office/powerpoint/2010/main" val="2904899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CCABF1ED-169E-BEF0-A0A8-A25B71DECE79}"/>
              </a:ext>
            </a:extLst>
          </p:cNvPr>
          <p:cNvSpPr txBox="1"/>
          <p:nvPr/>
        </p:nvSpPr>
        <p:spPr>
          <a:xfrm>
            <a:off x="2706721" y="209304"/>
            <a:ext cx="6094378"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Formulation</a:t>
            </a:r>
            <a:endParaRPr lang="ko-KR" altLang="en-US" sz="3800" b="1" dirty="0">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 xmlns:a16="http://schemas.microsoft.com/office/drawing/2014/main" id="{3F519B7D-58DC-5CAB-8864-D22ED2B19577}"/>
              </a:ext>
            </a:extLst>
          </p:cNvPr>
          <p:cNvPicPr>
            <a:picLocks noChangeAspect="1"/>
          </p:cNvPicPr>
          <p:nvPr/>
        </p:nvPicPr>
        <p:blipFill>
          <a:blip r:embed="rId2"/>
          <a:stretch>
            <a:fillRect/>
          </a:stretch>
        </p:blipFill>
        <p:spPr>
          <a:xfrm>
            <a:off x="2536372" y="1257689"/>
            <a:ext cx="6540883" cy="4999333"/>
          </a:xfrm>
          <a:prstGeom prst="rect">
            <a:avLst/>
          </a:prstGeom>
        </p:spPr>
      </p:pic>
    </p:spTree>
    <p:extLst>
      <p:ext uri="{BB962C8B-B14F-4D97-AF65-F5344CB8AC3E}">
        <p14:creationId xmlns:p14="http://schemas.microsoft.com/office/powerpoint/2010/main" val="645465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11" name="Google Shape;111;p14"/>
          <p:cNvSpPr/>
          <p:nvPr/>
        </p:nvSpPr>
        <p:spPr>
          <a:xfrm>
            <a:off x="386366" y="4407072"/>
            <a:ext cx="11024316" cy="36613"/>
          </a:xfrm>
          <a:custGeom>
            <a:avLst/>
            <a:gdLst/>
            <a:ahLst/>
            <a:cxnLst/>
            <a:rect l="l" t="t" r="r" b="b"/>
            <a:pathLst>
              <a:path w="3390138" h="14465" extrusionOk="0">
                <a:moveTo>
                  <a:pt x="0" y="0"/>
                </a:moveTo>
                <a:lnTo>
                  <a:pt x="3390138" y="0"/>
                </a:lnTo>
                <a:lnTo>
                  <a:pt x="3390138" y="14465"/>
                </a:lnTo>
                <a:lnTo>
                  <a:pt x="0" y="14465"/>
                </a:lnTo>
                <a:close/>
              </a:path>
            </a:pathLst>
          </a:custGeom>
          <a:solidFill>
            <a:srgbClr val="0C48BB"/>
          </a:solidFill>
          <a:ln>
            <a:solidFill>
              <a:schemeClr val="tx2"/>
            </a:solidFill>
          </a:ln>
        </p:spPr>
      </p:sp>
      <p:cxnSp>
        <p:nvCxnSpPr>
          <p:cNvPr id="113" name="Google Shape;113;p14"/>
          <p:cNvCxnSpPr/>
          <p:nvPr/>
        </p:nvCxnSpPr>
        <p:spPr>
          <a:xfrm rot="5400000">
            <a:off x="2369198" y="5060527"/>
            <a:ext cx="1240034" cy="0"/>
          </a:xfrm>
          <a:prstGeom prst="straightConnector1">
            <a:avLst/>
          </a:prstGeom>
          <a:noFill/>
          <a:ln w="12700" cap="flat" cmpd="sng">
            <a:solidFill>
              <a:srgbClr val="B5BBBF"/>
            </a:solidFill>
            <a:prstDash val="solid"/>
            <a:round/>
            <a:headEnd type="none" w="sm" len="sm"/>
            <a:tailEnd type="none" w="sm" len="sm"/>
          </a:ln>
        </p:spPr>
      </p:cxnSp>
      <p:sp>
        <p:nvSpPr>
          <p:cNvPr id="114" name="Google Shape;114;p14"/>
          <p:cNvSpPr/>
          <p:nvPr/>
        </p:nvSpPr>
        <p:spPr>
          <a:xfrm>
            <a:off x="2815131" y="5556699"/>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chemeClr val="tx2"/>
          </a:solidFill>
          <a:ln>
            <a:noFill/>
          </a:ln>
        </p:spPr>
      </p:sp>
      <p:sp>
        <p:nvSpPr>
          <p:cNvPr id="115" name="Google Shape;115;p14"/>
          <p:cNvSpPr txBox="1"/>
          <p:nvPr/>
        </p:nvSpPr>
        <p:spPr>
          <a:xfrm>
            <a:off x="2938154" y="5561384"/>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2</a:t>
            </a:r>
            <a:endParaRPr/>
          </a:p>
        </p:txBody>
      </p:sp>
      <p:sp>
        <p:nvSpPr>
          <p:cNvPr id="117" name="Google Shape;117;p14"/>
          <p:cNvSpPr txBox="1"/>
          <p:nvPr/>
        </p:nvSpPr>
        <p:spPr>
          <a:xfrm>
            <a:off x="3351944" y="4951938"/>
            <a:ext cx="1927600" cy="738664"/>
          </a:xfrm>
          <a:prstGeom prst="rect">
            <a:avLst/>
          </a:prstGeom>
          <a:noFill/>
          <a:ln>
            <a:noFill/>
          </a:ln>
        </p:spPr>
        <p:txBody>
          <a:bodyPr spcFirstLastPara="1" wrap="square" lIns="0" tIns="0" rIns="0" bIns="0" anchor="t" anchorCtr="0">
            <a:spAutoFit/>
          </a:bodyPr>
          <a:lstStyle/>
          <a:p>
            <a:pPr algn="just">
              <a:lnSpc>
                <a:spcPct val="150000"/>
              </a:lnSpc>
            </a:pPr>
            <a:r>
              <a:rPr lang="en-US" sz="1600" b="1" dirty="0">
                <a:latin typeface="Times New Roman" panose="02020603050405020304" pitchFamily="18" charset="0"/>
                <a:cs typeface="Times New Roman" panose="02020603050405020304" pitchFamily="18" charset="0"/>
              </a:rPr>
              <a:t>“What do we want to become?”</a:t>
            </a:r>
            <a:endParaRPr sz="1600" b="1" dirty="0">
              <a:latin typeface="Times New Roman" panose="02020603050405020304" pitchFamily="18" charset="0"/>
              <a:cs typeface="Times New Roman" panose="02020603050405020304" pitchFamily="18" charset="0"/>
            </a:endParaRPr>
          </a:p>
        </p:txBody>
      </p:sp>
      <p:sp>
        <p:nvSpPr>
          <p:cNvPr id="118" name="Google Shape;118;p14"/>
          <p:cNvSpPr txBox="1"/>
          <p:nvPr/>
        </p:nvSpPr>
        <p:spPr>
          <a:xfrm rot="5400000">
            <a:off x="2622105" y="4322026"/>
            <a:ext cx="461641" cy="508249"/>
          </a:xfrm>
          <a:prstGeom prst="rect">
            <a:avLst/>
          </a:prstGeom>
          <a:noFill/>
          <a:ln>
            <a:noFill/>
          </a:ln>
        </p:spPr>
        <p:txBody>
          <a:bodyPr spcFirstLastPara="1" wrap="square" lIns="33863" tIns="33863" rIns="33863" bIns="33863" anchor="ctr" anchorCtr="0">
            <a:noAutofit/>
          </a:bodyPr>
          <a:lstStyle/>
          <a:p>
            <a:pPr algn="ctr">
              <a:lnSpc>
                <a:spcPct val="175000"/>
              </a:lnSpc>
            </a:pPr>
            <a:endParaRPr sz="1200">
              <a:solidFill>
                <a:schemeClr val="dk1"/>
              </a:solidFill>
              <a:latin typeface="Calibri"/>
              <a:ea typeface="Calibri"/>
              <a:cs typeface="Calibri"/>
              <a:sym typeface="Calibri"/>
            </a:endParaRPr>
          </a:p>
        </p:txBody>
      </p:sp>
      <p:cxnSp>
        <p:nvCxnSpPr>
          <p:cNvPr id="119" name="Google Shape;119;p14"/>
          <p:cNvCxnSpPr/>
          <p:nvPr/>
        </p:nvCxnSpPr>
        <p:spPr>
          <a:xfrm rot="5400000">
            <a:off x="783590" y="3774183"/>
            <a:ext cx="1240034" cy="0"/>
          </a:xfrm>
          <a:prstGeom prst="straightConnector1">
            <a:avLst/>
          </a:prstGeom>
          <a:noFill/>
          <a:ln w="12700" cap="flat" cmpd="sng">
            <a:solidFill>
              <a:srgbClr val="B5BBBF"/>
            </a:solidFill>
            <a:prstDash val="solid"/>
            <a:round/>
            <a:headEnd type="none" w="sm" len="sm"/>
            <a:tailEnd type="none" w="sm" len="sm"/>
          </a:ln>
        </p:spPr>
      </p:cxnSp>
      <p:sp>
        <p:nvSpPr>
          <p:cNvPr id="120" name="Google Shape;120;p14"/>
          <p:cNvSpPr/>
          <p:nvPr/>
        </p:nvSpPr>
        <p:spPr>
          <a:xfrm>
            <a:off x="1229523" y="2733485"/>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chemeClr val="tx2"/>
          </a:solidFill>
          <a:ln>
            <a:noFill/>
          </a:ln>
        </p:spPr>
      </p:sp>
      <p:sp>
        <p:nvSpPr>
          <p:cNvPr id="121" name="Google Shape;121;p14"/>
          <p:cNvSpPr txBox="1"/>
          <p:nvPr/>
        </p:nvSpPr>
        <p:spPr>
          <a:xfrm>
            <a:off x="1352545" y="2738172"/>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1</a:t>
            </a:r>
            <a:endParaRPr/>
          </a:p>
        </p:txBody>
      </p:sp>
      <p:sp>
        <p:nvSpPr>
          <p:cNvPr id="123" name="Google Shape;123;p14"/>
          <p:cNvSpPr txBox="1"/>
          <p:nvPr/>
        </p:nvSpPr>
        <p:spPr>
          <a:xfrm>
            <a:off x="1700712" y="2742569"/>
            <a:ext cx="3164956" cy="830997"/>
          </a:xfrm>
          <a:prstGeom prst="rect">
            <a:avLst/>
          </a:prstGeom>
          <a:noFill/>
          <a:ln>
            <a:noFill/>
          </a:ln>
        </p:spPr>
        <p:txBody>
          <a:bodyPr spcFirstLastPara="1" wrap="square" lIns="0" tIns="0" rIns="0" bIns="0" anchor="t" anchorCtr="0">
            <a:spAutoFit/>
          </a:bodyPr>
          <a:lstStyle/>
          <a:p>
            <a:pPr>
              <a:lnSpc>
                <a:spcPct val="150000"/>
              </a:lnSpc>
            </a:pPr>
            <a:r>
              <a:rPr lang="en-US" b="1" dirty="0">
                <a:latin typeface="Times New Roman" panose="02020603050405020304" pitchFamily="18" charset="0"/>
                <a:ea typeface="Assistant"/>
                <a:cs typeface="Times New Roman" panose="02020603050405020304" pitchFamily="18" charset="0"/>
                <a:sym typeface="Assistant"/>
              </a:rPr>
              <a:t>The first step in strategic planning </a:t>
            </a:r>
            <a:endParaRPr b="1" dirty="0">
              <a:latin typeface="Times New Roman" panose="02020603050405020304" pitchFamily="18" charset="0"/>
              <a:cs typeface="Times New Roman" panose="02020603050405020304" pitchFamily="18" charset="0"/>
            </a:endParaRPr>
          </a:p>
        </p:txBody>
      </p:sp>
      <p:cxnSp>
        <p:nvCxnSpPr>
          <p:cNvPr id="124" name="Google Shape;124;p14"/>
          <p:cNvCxnSpPr/>
          <p:nvPr/>
        </p:nvCxnSpPr>
        <p:spPr>
          <a:xfrm rot="5400000">
            <a:off x="3979724" y="3774183"/>
            <a:ext cx="1240034" cy="0"/>
          </a:xfrm>
          <a:prstGeom prst="straightConnector1">
            <a:avLst/>
          </a:prstGeom>
          <a:noFill/>
          <a:ln w="12700" cap="flat" cmpd="sng">
            <a:solidFill>
              <a:srgbClr val="B5BBBF"/>
            </a:solidFill>
            <a:prstDash val="solid"/>
            <a:round/>
            <a:headEnd type="none" w="sm" len="sm"/>
            <a:tailEnd type="none" w="sm" len="sm"/>
          </a:ln>
        </p:spPr>
      </p:cxnSp>
      <p:sp>
        <p:nvSpPr>
          <p:cNvPr id="125" name="Google Shape;125;p14"/>
          <p:cNvSpPr/>
          <p:nvPr/>
        </p:nvSpPr>
        <p:spPr>
          <a:xfrm>
            <a:off x="4425657" y="2733485"/>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chemeClr val="tx2"/>
          </a:solidFill>
          <a:ln>
            <a:noFill/>
          </a:ln>
        </p:spPr>
      </p:sp>
      <p:sp>
        <p:nvSpPr>
          <p:cNvPr id="126" name="Google Shape;126;p14"/>
          <p:cNvSpPr txBox="1"/>
          <p:nvPr/>
        </p:nvSpPr>
        <p:spPr>
          <a:xfrm>
            <a:off x="4548679" y="2738172"/>
            <a:ext cx="140220" cy="380104"/>
          </a:xfrm>
          <a:prstGeom prst="rect">
            <a:avLst/>
          </a:prstGeom>
          <a:solidFill>
            <a:schemeClr val="tx2"/>
          </a:solidFill>
          <a:ln>
            <a:noFill/>
          </a:ln>
        </p:spPr>
        <p:txBody>
          <a:bodyPr spcFirstLastPara="1" wrap="square" lIns="0" tIns="0" rIns="0" bIns="0" anchor="t" anchorCtr="0">
            <a:spAutoFit/>
          </a:bodyPr>
          <a:lstStyle/>
          <a:p>
            <a:pPr>
              <a:lnSpc>
                <a:spcPct val="130010"/>
              </a:lnSpc>
            </a:pPr>
            <a:r>
              <a:rPr lang="en-US" sz="1900" b="1" dirty="0">
                <a:solidFill>
                  <a:srgbClr val="FFFFFF"/>
                </a:solidFill>
                <a:latin typeface="Assistant"/>
                <a:ea typeface="Assistant"/>
                <a:cs typeface="Assistant"/>
                <a:sym typeface="Assistant"/>
              </a:rPr>
              <a:t>3</a:t>
            </a:r>
            <a:endParaRPr dirty="0"/>
          </a:p>
        </p:txBody>
      </p:sp>
      <p:sp>
        <p:nvSpPr>
          <p:cNvPr id="128" name="Google Shape;128;p14"/>
          <p:cNvSpPr txBox="1"/>
          <p:nvPr/>
        </p:nvSpPr>
        <p:spPr>
          <a:xfrm>
            <a:off x="5028723" y="2728215"/>
            <a:ext cx="2432700" cy="1477328"/>
          </a:xfrm>
          <a:prstGeom prst="rect">
            <a:avLst/>
          </a:prstGeom>
          <a:noFill/>
          <a:ln>
            <a:noFill/>
          </a:ln>
        </p:spPr>
        <p:txBody>
          <a:bodyPr spcFirstLastPara="1" wrap="square" lIns="0" tIns="0" rIns="0" bIns="0" anchor="t" anchorCtr="0">
            <a:spAutoFit/>
          </a:bodyPr>
          <a:lstStyle/>
          <a:p>
            <a:pPr>
              <a:lnSpc>
                <a:spcPct val="150000"/>
              </a:lnSpc>
            </a:pPr>
            <a:r>
              <a:rPr lang="en-US" sz="1600" b="1" dirty="0">
                <a:latin typeface="Times New Roman" panose="02020603050405020304" pitchFamily="18" charset="0"/>
                <a:ea typeface="Assistant"/>
                <a:cs typeface="Times New Roman" panose="02020603050405020304" pitchFamily="18" charset="0"/>
                <a:sym typeface="Assistant"/>
              </a:rPr>
              <a:t>The family may reach such a vision through the family council and then document it in the council</a:t>
            </a:r>
            <a:endParaRPr sz="1600" b="1" dirty="0">
              <a:latin typeface="Times New Roman" panose="02020603050405020304" pitchFamily="18" charset="0"/>
              <a:cs typeface="Times New Roman" panose="02020603050405020304" pitchFamily="18" charset="0"/>
            </a:endParaRPr>
          </a:p>
        </p:txBody>
      </p:sp>
      <p:cxnSp>
        <p:nvCxnSpPr>
          <p:cNvPr id="129" name="Google Shape;129;p14"/>
          <p:cNvCxnSpPr/>
          <p:nvPr/>
        </p:nvCxnSpPr>
        <p:spPr>
          <a:xfrm rot="5400000">
            <a:off x="5568378" y="5060527"/>
            <a:ext cx="1240034" cy="0"/>
          </a:xfrm>
          <a:prstGeom prst="straightConnector1">
            <a:avLst/>
          </a:prstGeom>
          <a:noFill/>
          <a:ln w="12700" cap="flat" cmpd="sng">
            <a:solidFill>
              <a:srgbClr val="B5BBBF"/>
            </a:solidFill>
            <a:prstDash val="solid"/>
            <a:round/>
            <a:headEnd type="none" w="sm" len="sm"/>
            <a:tailEnd type="none" w="sm" len="sm"/>
          </a:ln>
        </p:spPr>
      </p:cxnSp>
      <p:sp>
        <p:nvSpPr>
          <p:cNvPr id="130" name="Google Shape;130;p14"/>
          <p:cNvSpPr/>
          <p:nvPr/>
        </p:nvSpPr>
        <p:spPr>
          <a:xfrm>
            <a:off x="6014311" y="5556699"/>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chemeClr val="tx2"/>
          </a:solidFill>
          <a:ln>
            <a:noFill/>
          </a:ln>
        </p:spPr>
      </p:sp>
      <p:sp>
        <p:nvSpPr>
          <p:cNvPr id="131" name="Google Shape;131;p14"/>
          <p:cNvSpPr txBox="1"/>
          <p:nvPr/>
        </p:nvSpPr>
        <p:spPr>
          <a:xfrm>
            <a:off x="6137333" y="5561384"/>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4</a:t>
            </a:r>
            <a:endParaRPr/>
          </a:p>
        </p:txBody>
      </p:sp>
      <p:sp>
        <p:nvSpPr>
          <p:cNvPr id="133" name="Google Shape;133;p14"/>
          <p:cNvSpPr txBox="1"/>
          <p:nvPr/>
        </p:nvSpPr>
        <p:spPr>
          <a:xfrm>
            <a:off x="6536561" y="4806971"/>
            <a:ext cx="2553672" cy="1107996"/>
          </a:xfrm>
          <a:prstGeom prst="rect">
            <a:avLst/>
          </a:prstGeom>
          <a:noFill/>
          <a:ln>
            <a:noFill/>
          </a:ln>
        </p:spPr>
        <p:txBody>
          <a:bodyPr spcFirstLastPara="1" wrap="square" lIns="0" tIns="0" rIns="0" bIns="0" anchor="t" anchorCtr="0">
            <a:spAutoFit/>
          </a:bodyPr>
          <a:lstStyle/>
          <a:p>
            <a:pPr algn="just">
              <a:lnSpc>
                <a:spcPct val="150000"/>
              </a:lnSpc>
            </a:pPr>
            <a:r>
              <a:rPr lang="en-US" sz="1600" b="1" dirty="0">
                <a:latin typeface="Times New Roman" panose="02020603050405020304" pitchFamily="18" charset="0"/>
                <a:ea typeface="Assistant"/>
                <a:cs typeface="Times New Roman" panose="02020603050405020304" pitchFamily="18" charset="0"/>
                <a:sym typeface="Assistant"/>
              </a:rPr>
              <a:t>Ensures family support for the company and helps in setting development plans</a:t>
            </a:r>
            <a:endParaRPr sz="1600" b="1" dirty="0">
              <a:latin typeface="Times New Roman" panose="02020603050405020304" pitchFamily="18" charset="0"/>
              <a:cs typeface="Times New Roman" panose="02020603050405020304" pitchFamily="18" charset="0"/>
            </a:endParaRPr>
          </a:p>
        </p:txBody>
      </p:sp>
      <p:cxnSp>
        <p:nvCxnSpPr>
          <p:cNvPr id="134" name="Google Shape;134;p14"/>
          <p:cNvCxnSpPr/>
          <p:nvPr/>
        </p:nvCxnSpPr>
        <p:spPr>
          <a:xfrm rot="5400000">
            <a:off x="8767200" y="5060527"/>
            <a:ext cx="1240034" cy="0"/>
          </a:xfrm>
          <a:prstGeom prst="straightConnector1">
            <a:avLst/>
          </a:prstGeom>
          <a:noFill/>
          <a:ln w="12700" cap="flat" cmpd="sng">
            <a:solidFill>
              <a:srgbClr val="B5BBBF"/>
            </a:solidFill>
            <a:prstDash val="solid"/>
            <a:round/>
            <a:headEnd type="none" w="sm" len="sm"/>
            <a:tailEnd type="none" w="sm" len="sm"/>
          </a:ln>
        </p:spPr>
      </p:cxnSp>
      <p:sp>
        <p:nvSpPr>
          <p:cNvPr id="135" name="Google Shape;135;p14"/>
          <p:cNvSpPr/>
          <p:nvPr/>
        </p:nvSpPr>
        <p:spPr>
          <a:xfrm>
            <a:off x="9213133" y="5556699"/>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chemeClr val="tx2"/>
          </a:solidFill>
          <a:ln>
            <a:noFill/>
          </a:ln>
        </p:spPr>
      </p:sp>
      <p:sp>
        <p:nvSpPr>
          <p:cNvPr id="136" name="Google Shape;136;p14"/>
          <p:cNvSpPr txBox="1"/>
          <p:nvPr/>
        </p:nvSpPr>
        <p:spPr>
          <a:xfrm>
            <a:off x="9336155" y="5561384"/>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6</a:t>
            </a:r>
            <a:endParaRPr/>
          </a:p>
        </p:txBody>
      </p:sp>
      <p:sp>
        <p:nvSpPr>
          <p:cNvPr id="138" name="Google Shape;138;p14"/>
          <p:cNvSpPr txBox="1"/>
          <p:nvPr/>
        </p:nvSpPr>
        <p:spPr>
          <a:xfrm>
            <a:off x="9684200" y="4806971"/>
            <a:ext cx="2116468" cy="1477328"/>
          </a:xfrm>
          <a:prstGeom prst="rect">
            <a:avLst/>
          </a:prstGeom>
          <a:noFill/>
          <a:ln>
            <a:noFill/>
          </a:ln>
        </p:spPr>
        <p:txBody>
          <a:bodyPr spcFirstLastPara="1" wrap="square" lIns="0" tIns="0" rIns="0" bIns="0" anchor="t" anchorCtr="0">
            <a:spAutoFit/>
          </a:bodyPr>
          <a:lstStyle/>
          <a:p>
            <a:pPr algn="just">
              <a:lnSpc>
                <a:spcPct val="150000"/>
              </a:lnSpc>
            </a:pPr>
            <a:r>
              <a:rPr lang="en-US" sz="1600" b="1" dirty="0">
                <a:latin typeface="Times New Roman" panose="02020603050405020304" pitchFamily="18" charset="0"/>
                <a:ea typeface="Assistant"/>
                <a:cs typeface="Times New Roman" panose="02020603050405020304" pitchFamily="18" charset="0"/>
                <a:sym typeface="Assistant"/>
              </a:rPr>
              <a:t>Taking into account the company's operations and the external market situation</a:t>
            </a:r>
            <a:endParaRPr sz="1600" b="1" dirty="0">
              <a:latin typeface="Times New Roman" panose="02020603050405020304" pitchFamily="18" charset="0"/>
              <a:cs typeface="Times New Roman" panose="02020603050405020304" pitchFamily="18" charset="0"/>
            </a:endParaRPr>
          </a:p>
        </p:txBody>
      </p:sp>
      <p:cxnSp>
        <p:nvCxnSpPr>
          <p:cNvPr id="139" name="Google Shape;139;p14"/>
          <p:cNvCxnSpPr/>
          <p:nvPr/>
        </p:nvCxnSpPr>
        <p:spPr>
          <a:xfrm rot="5400000">
            <a:off x="7178546" y="3774183"/>
            <a:ext cx="1240034" cy="0"/>
          </a:xfrm>
          <a:prstGeom prst="straightConnector1">
            <a:avLst/>
          </a:prstGeom>
          <a:noFill/>
          <a:ln w="12700" cap="flat" cmpd="sng">
            <a:solidFill>
              <a:srgbClr val="B5BBBF"/>
            </a:solidFill>
            <a:prstDash val="solid"/>
            <a:round/>
            <a:headEnd type="none" w="sm" len="sm"/>
            <a:tailEnd type="none" w="sm" len="sm"/>
          </a:ln>
        </p:spPr>
      </p:cxnSp>
      <p:sp>
        <p:nvSpPr>
          <p:cNvPr id="140" name="Google Shape;140;p14"/>
          <p:cNvSpPr/>
          <p:nvPr/>
        </p:nvSpPr>
        <p:spPr>
          <a:xfrm>
            <a:off x="7624479" y="2733485"/>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chemeClr val="tx2"/>
          </a:solidFill>
          <a:ln>
            <a:noFill/>
          </a:ln>
        </p:spPr>
      </p:sp>
      <p:sp>
        <p:nvSpPr>
          <p:cNvPr id="141" name="Google Shape;141;p14"/>
          <p:cNvSpPr txBox="1"/>
          <p:nvPr/>
        </p:nvSpPr>
        <p:spPr>
          <a:xfrm>
            <a:off x="7747501" y="2738172"/>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5</a:t>
            </a:r>
            <a:endParaRPr/>
          </a:p>
        </p:txBody>
      </p:sp>
      <p:sp>
        <p:nvSpPr>
          <p:cNvPr id="144" name="Google Shape;144;p14"/>
          <p:cNvSpPr/>
          <p:nvPr/>
        </p:nvSpPr>
        <p:spPr>
          <a:xfrm>
            <a:off x="1288347" y="4312840"/>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5" name="Google Shape;145;p14"/>
          <p:cNvSpPr/>
          <p:nvPr/>
        </p:nvSpPr>
        <p:spPr>
          <a:xfrm>
            <a:off x="2886413" y="4312840"/>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6" name="Google Shape;146;p14"/>
          <p:cNvSpPr/>
          <p:nvPr/>
        </p:nvSpPr>
        <p:spPr>
          <a:xfrm>
            <a:off x="4499256" y="4312806"/>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7" name="Google Shape;147;p14"/>
          <p:cNvSpPr/>
          <p:nvPr/>
        </p:nvSpPr>
        <p:spPr>
          <a:xfrm>
            <a:off x="6073147" y="4311219"/>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8" name="Google Shape;148;p14"/>
          <p:cNvSpPr/>
          <p:nvPr/>
        </p:nvSpPr>
        <p:spPr>
          <a:xfrm>
            <a:off x="7688665" y="4304539"/>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9" name="Google Shape;149;p14"/>
          <p:cNvSpPr/>
          <p:nvPr/>
        </p:nvSpPr>
        <p:spPr>
          <a:xfrm>
            <a:off x="9274644" y="4311219"/>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46" name="مستطيل 45"/>
          <p:cNvSpPr/>
          <p:nvPr/>
        </p:nvSpPr>
        <p:spPr>
          <a:xfrm>
            <a:off x="4003131" y="200234"/>
            <a:ext cx="3884590" cy="677108"/>
          </a:xfrm>
          <a:prstGeom prst="rect">
            <a:avLst/>
          </a:prstGeom>
        </p:spPr>
        <p:txBody>
          <a:bodyPr wrap="square">
            <a:spAutoFit/>
          </a:bodyPr>
          <a:lstStyle/>
          <a:p>
            <a:pPr algn="ctr"/>
            <a:r>
              <a:rPr lang="en-US" sz="3800" b="1" dirty="0">
                <a:latin typeface="Times New Roman" panose="02020603050405020304" pitchFamily="18" charset="0"/>
                <a:cs typeface="Times New Roman" panose="02020603050405020304" pitchFamily="18" charset="0"/>
              </a:rPr>
              <a:t>Vision</a:t>
            </a:r>
            <a:endParaRPr lang="ar-SA" sz="3800" b="1" dirty="0">
              <a:latin typeface="Times New Roman" panose="02020603050405020304" pitchFamily="18" charset="0"/>
              <a:cs typeface="Times New Roman" panose="02020603050405020304" pitchFamily="18" charset="0"/>
            </a:endParaRPr>
          </a:p>
        </p:txBody>
      </p:sp>
      <p:sp>
        <p:nvSpPr>
          <p:cNvPr id="2" name="مستطيل 1"/>
          <p:cNvSpPr/>
          <p:nvPr/>
        </p:nvSpPr>
        <p:spPr>
          <a:xfrm>
            <a:off x="8157488" y="2742569"/>
            <a:ext cx="1748512" cy="417422"/>
          </a:xfrm>
          <a:prstGeom prst="rect">
            <a:avLst/>
          </a:prstGeom>
        </p:spPr>
        <p:txBody>
          <a:bodyPr wrap="square">
            <a:spAutoFit/>
          </a:bodyPr>
          <a:lstStyle/>
          <a:p>
            <a:pPr>
              <a:lnSpc>
                <a:spcPct val="150000"/>
              </a:lnSpc>
            </a:pPr>
            <a:r>
              <a:rPr lang="en-US" sz="1600" b="1" dirty="0">
                <a:latin typeface="Times New Roman" panose="02020603050405020304" pitchFamily="18" charset="0"/>
                <a:cs typeface="Times New Roman" panose="02020603050405020304" pitchFamily="18" charset="0"/>
              </a:rPr>
              <a:t>Be executable</a:t>
            </a:r>
            <a:endParaRPr lang="ar-SA"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24909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11" name="Google Shape;111;p14"/>
          <p:cNvSpPr/>
          <p:nvPr/>
        </p:nvSpPr>
        <p:spPr>
          <a:xfrm>
            <a:off x="386366" y="4407072"/>
            <a:ext cx="11024316" cy="36613"/>
          </a:xfrm>
          <a:custGeom>
            <a:avLst/>
            <a:gdLst/>
            <a:ahLst/>
            <a:cxnLst/>
            <a:rect l="l" t="t" r="r" b="b"/>
            <a:pathLst>
              <a:path w="3390138" h="14465" extrusionOk="0">
                <a:moveTo>
                  <a:pt x="0" y="0"/>
                </a:moveTo>
                <a:lnTo>
                  <a:pt x="3390138" y="0"/>
                </a:lnTo>
                <a:lnTo>
                  <a:pt x="3390138" y="14465"/>
                </a:lnTo>
                <a:lnTo>
                  <a:pt x="0" y="14465"/>
                </a:lnTo>
                <a:close/>
              </a:path>
            </a:pathLst>
          </a:custGeom>
          <a:solidFill>
            <a:srgbClr val="EA769F"/>
          </a:solidFill>
          <a:ln>
            <a:solidFill>
              <a:srgbClr val="EA769F"/>
            </a:solidFill>
          </a:ln>
        </p:spPr>
      </p:sp>
      <p:cxnSp>
        <p:nvCxnSpPr>
          <p:cNvPr id="113" name="Google Shape;113;p14"/>
          <p:cNvCxnSpPr/>
          <p:nvPr/>
        </p:nvCxnSpPr>
        <p:spPr>
          <a:xfrm rot="5400000">
            <a:off x="2369198" y="5060527"/>
            <a:ext cx="1240034" cy="0"/>
          </a:xfrm>
          <a:prstGeom prst="straightConnector1">
            <a:avLst/>
          </a:prstGeom>
          <a:noFill/>
          <a:ln w="12700" cap="flat" cmpd="sng">
            <a:solidFill>
              <a:srgbClr val="B5BBBF"/>
            </a:solidFill>
            <a:prstDash val="solid"/>
            <a:round/>
            <a:headEnd type="none" w="sm" len="sm"/>
            <a:tailEnd type="none" w="sm" len="sm"/>
          </a:ln>
        </p:spPr>
      </p:cxnSp>
      <p:sp>
        <p:nvSpPr>
          <p:cNvPr id="114" name="Google Shape;114;p14"/>
          <p:cNvSpPr/>
          <p:nvPr/>
        </p:nvSpPr>
        <p:spPr>
          <a:xfrm>
            <a:off x="2815131" y="5556699"/>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15" name="Google Shape;115;p14"/>
          <p:cNvSpPr txBox="1"/>
          <p:nvPr/>
        </p:nvSpPr>
        <p:spPr>
          <a:xfrm>
            <a:off x="2938154" y="5561384"/>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2</a:t>
            </a:r>
            <a:endParaRPr/>
          </a:p>
        </p:txBody>
      </p:sp>
      <p:sp>
        <p:nvSpPr>
          <p:cNvPr id="117" name="Google Shape;117;p14"/>
          <p:cNvSpPr txBox="1"/>
          <p:nvPr/>
        </p:nvSpPr>
        <p:spPr>
          <a:xfrm>
            <a:off x="3209999" y="5176624"/>
            <a:ext cx="2592557" cy="369332"/>
          </a:xfrm>
          <a:prstGeom prst="rect">
            <a:avLst/>
          </a:prstGeom>
          <a:noFill/>
          <a:ln>
            <a:noFill/>
          </a:ln>
        </p:spPr>
        <p:txBody>
          <a:bodyPr spcFirstLastPara="1" wrap="square" lIns="0" tIns="0" rIns="0" bIns="0" anchor="t" anchorCtr="0">
            <a:spAutoFit/>
          </a:bodyPr>
          <a:lstStyle/>
          <a:p>
            <a:pPr>
              <a:lnSpc>
                <a:spcPct val="150000"/>
              </a:lnSpc>
            </a:pPr>
            <a:r>
              <a:rPr lang="en-US" sz="1600" b="1" dirty="0">
                <a:latin typeface="Times New Roman" panose="02020603050405020304" pitchFamily="18" charset="0"/>
                <a:cs typeface="Times New Roman" panose="02020603050405020304" pitchFamily="18" charset="0"/>
              </a:rPr>
              <a:t>"What is our business?"</a:t>
            </a:r>
            <a:endParaRPr sz="1600" b="1" dirty="0">
              <a:latin typeface="Times New Roman" panose="02020603050405020304" pitchFamily="18" charset="0"/>
              <a:cs typeface="Times New Roman" panose="02020603050405020304" pitchFamily="18" charset="0"/>
            </a:endParaRPr>
          </a:p>
        </p:txBody>
      </p:sp>
      <p:sp>
        <p:nvSpPr>
          <p:cNvPr id="118" name="Google Shape;118;p14"/>
          <p:cNvSpPr txBox="1"/>
          <p:nvPr/>
        </p:nvSpPr>
        <p:spPr>
          <a:xfrm rot="5400000">
            <a:off x="2622105" y="4322026"/>
            <a:ext cx="461641" cy="508249"/>
          </a:xfrm>
          <a:prstGeom prst="rect">
            <a:avLst/>
          </a:prstGeom>
          <a:noFill/>
          <a:ln>
            <a:noFill/>
          </a:ln>
        </p:spPr>
        <p:txBody>
          <a:bodyPr spcFirstLastPara="1" wrap="square" lIns="33863" tIns="33863" rIns="33863" bIns="33863" anchor="ctr" anchorCtr="0">
            <a:noAutofit/>
          </a:bodyPr>
          <a:lstStyle/>
          <a:p>
            <a:pPr algn="ctr">
              <a:lnSpc>
                <a:spcPct val="175000"/>
              </a:lnSpc>
            </a:pPr>
            <a:endParaRPr sz="1200">
              <a:solidFill>
                <a:schemeClr val="dk1"/>
              </a:solidFill>
              <a:latin typeface="Calibri"/>
              <a:ea typeface="Calibri"/>
              <a:cs typeface="Calibri"/>
              <a:sym typeface="Calibri"/>
            </a:endParaRPr>
          </a:p>
        </p:txBody>
      </p:sp>
      <p:cxnSp>
        <p:nvCxnSpPr>
          <p:cNvPr id="119" name="Google Shape;119;p14"/>
          <p:cNvCxnSpPr/>
          <p:nvPr/>
        </p:nvCxnSpPr>
        <p:spPr>
          <a:xfrm rot="5400000">
            <a:off x="783590" y="3774183"/>
            <a:ext cx="1240034" cy="0"/>
          </a:xfrm>
          <a:prstGeom prst="straightConnector1">
            <a:avLst/>
          </a:prstGeom>
          <a:noFill/>
          <a:ln w="12700" cap="flat" cmpd="sng">
            <a:solidFill>
              <a:srgbClr val="B5BBBF"/>
            </a:solidFill>
            <a:prstDash val="solid"/>
            <a:round/>
            <a:headEnd type="none" w="sm" len="sm"/>
            <a:tailEnd type="none" w="sm" len="sm"/>
          </a:ln>
        </p:spPr>
      </p:cxnSp>
      <p:sp>
        <p:nvSpPr>
          <p:cNvPr id="120" name="Google Shape;120;p14"/>
          <p:cNvSpPr/>
          <p:nvPr/>
        </p:nvSpPr>
        <p:spPr>
          <a:xfrm>
            <a:off x="1229523" y="2733485"/>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21" name="Google Shape;121;p14"/>
          <p:cNvSpPr txBox="1"/>
          <p:nvPr/>
        </p:nvSpPr>
        <p:spPr>
          <a:xfrm>
            <a:off x="1352545" y="2738172"/>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1</a:t>
            </a:r>
            <a:endParaRPr/>
          </a:p>
        </p:txBody>
      </p:sp>
      <p:sp>
        <p:nvSpPr>
          <p:cNvPr id="123" name="Google Shape;123;p14"/>
          <p:cNvSpPr txBox="1"/>
          <p:nvPr/>
        </p:nvSpPr>
        <p:spPr>
          <a:xfrm>
            <a:off x="2005751" y="2633978"/>
            <a:ext cx="1989158" cy="1477328"/>
          </a:xfrm>
          <a:prstGeom prst="rect">
            <a:avLst/>
          </a:prstGeom>
          <a:noFill/>
          <a:ln>
            <a:noFill/>
          </a:ln>
        </p:spPr>
        <p:txBody>
          <a:bodyPr spcFirstLastPara="1" wrap="square" lIns="0" tIns="0" rIns="0" bIns="0" anchor="t" anchorCtr="0">
            <a:spAutoFit/>
          </a:bodyPr>
          <a:lstStyle/>
          <a:p>
            <a:pPr>
              <a:lnSpc>
                <a:spcPct val="150000"/>
              </a:lnSpc>
            </a:pPr>
            <a:r>
              <a:rPr lang="en-US" sz="1600" b="1" dirty="0">
                <a:latin typeface="Times New Roman" panose="02020603050405020304" pitchFamily="18" charset="0"/>
                <a:ea typeface="Assistant"/>
                <a:cs typeface="Times New Roman" panose="02020603050405020304" pitchFamily="18" charset="0"/>
                <a:sym typeface="Assistant"/>
              </a:rPr>
              <a:t>Defines the scope of a company's operations in terms of product and market</a:t>
            </a:r>
            <a:endParaRPr sz="1600" b="1" dirty="0">
              <a:latin typeface="Times New Roman" panose="02020603050405020304" pitchFamily="18" charset="0"/>
              <a:cs typeface="Times New Roman" panose="02020603050405020304" pitchFamily="18" charset="0"/>
            </a:endParaRPr>
          </a:p>
        </p:txBody>
      </p:sp>
      <p:cxnSp>
        <p:nvCxnSpPr>
          <p:cNvPr id="124" name="Google Shape;124;p14"/>
          <p:cNvCxnSpPr/>
          <p:nvPr/>
        </p:nvCxnSpPr>
        <p:spPr>
          <a:xfrm rot="5400000">
            <a:off x="3979724" y="3774183"/>
            <a:ext cx="1240034" cy="0"/>
          </a:xfrm>
          <a:prstGeom prst="straightConnector1">
            <a:avLst/>
          </a:prstGeom>
          <a:noFill/>
          <a:ln w="12700" cap="flat" cmpd="sng">
            <a:solidFill>
              <a:srgbClr val="B5BBBF"/>
            </a:solidFill>
            <a:prstDash val="solid"/>
            <a:round/>
            <a:headEnd type="none" w="sm" len="sm"/>
            <a:tailEnd type="none" w="sm" len="sm"/>
          </a:ln>
        </p:spPr>
      </p:cxnSp>
      <p:sp>
        <p:nvSpPr>
          <p:cNvPr id="125" name="Google Shape;125;p14"/>
          <p:cNvSpPr/>
          <p:nvPr/>
        </p:nvSpPr>
        <p:spPr>
          <a:xfrm>
            <a:off x="4425657" y="2733485"/>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26" name="Google Shape;126;p14"/>
          <p:cNvSpPr txBox="1"/>
          <p:nvPr/>
        </p:nvSpPr>
        <p:spPr>
          <a:xfrm>
            <a:off x="4548679" y="2738172"/>
            <a:ext cx="140220" cy="380104"/>
          </a:xfrm>
          <a:prstGeom prst="rect">
            <a:avLst/>
          </a:prstGeom>
          <a:solidFill>
            <a:srgbClr val="EA769F"/>
          </a:solidFill>
          <a:ln>
            <a:noFill/>
          </a:ln>
        </p:spPr>
        <p:txBody>
          <a:bodyPr spcFirstLastPara="1" wrap="square" lIns="0" tIns="0" rIns="0" bIns="0" anchor="t" anchorCtr="0">
            <a:spAutoFit/>
          </a:bodyPr>
          <a:lstStyle/>
          <a:p>
            <a:pPr>
              <a:lnSpc>
                <a:spcPct val="130010"/>
              </a:lnSpc>
            </a:pPr>
            <a:r>
              <a:rPr lang="en-US" sz="1900" b="1" dirty="0">
                <a:solidFill>
                  <a:srgbClr val="FFFFFF"/>
                </a:solidFill>
                <a:latin typeface="Assistant"/>
                <a:ea typeface="Assistant"/>
                <a:cs typeface="Assistant"/>
                <a:sym typeface="Assistant"/>
              </a:rPr>
              <a:t>3</a:t>
            </a:r>
            <a:endParaRPr dirty="0"/>
          </a:p>
        </p:txBody>
      </p:sp>
      <p:sp>
        <p:nvSpPr>
          <p:cNvPr id="128" name="Google Shape;128;p14"/>
          <p:cNvSpPr txBox="1"/>
          <p:nvPr/>
        </p:nvSpPr>
        <p:spPr>
          <a:xfrm>
            <a:off x="4911164" y="2683529"/>
            <a:ext cx="2592557" cy="738664"/>
          </a:xfrm>
          <a:prstGeom prst="rect">
            <a:avLst/>
          </a:prstGeom>
          <a:noFill/>
          <a:ln>
            <a:noFill/>
          </a:ln>
        </p:spPr>
        <p:txBody>
          <a:bodyPr spcFirstLastPara="1" wrap="square" lIns="0" tIns="0" rIns="0" bIns="0" anchor="t" anchorCtr="0">
            <a:spAutoFit/>
          </a:bodyPr>
          <a:lstStyle/>
          <a:p>
            <a:pPr algn="just">
              <a:lnSpc>
                <a:spcPct val="150000"/>
              </a:lnSpc>
            </a:pPr>
            <a:r>
              <a:rPr lang="en-US" sz="1600" b="1" dirty="0">
                <a:latin typeface="Times New Roman" panose="02020603050405020304" pitchFamily="18" charset="0"/>
                <a:ea typeface="Assistant"/>
                <a:cs typeface="Times New Roman" panose="02020603050405020304" pitchFamily="18" charset="0"/>
                <a:sym typeface="Assistant"/>
              </a:rPr>
              <a:t>Describes the values and priorities of the organization</a:t>
            </a:r>
            <a:endParaRPr sz="1600" b="1" dirty="0">
              <a:latin typeface="Times New Roman" panose="02020603050405020304" pitchFamily="18" charset="0"/>
              <a:cs typeface="Times New Roman" panose="02020603050405020304" pitchFamily="18" charset="0"/>
            </a:endParaRPr>
          </a:p>
        </p:txBody>
      </p:sp>
      <p:cxnSp>
        <p:nvCxnSpPr>
          <p:cNvPr id="129" name="Google Shape;129;p14"/>
          <p:cNvCxnSpPr/>
          <p:nvPr/>
        </p:nvCxnSpPr>
        <p:spPr>
          <a:xfrm rot="5400000">
            <a:off x="5568378" y="5060527"/>
            <a:ext cx="1240034" cy="0"/>
          </a:xfrm>
          <a:prstGeom prst="straightConnector1">
            <a:avLst/>
          </a:prstGeom>
          <a:noFill/>
          <a:ln w="12700" cap="flat" cmpd="sng">
            <a:solidFill>
              <a:srgbClr val="B5BBBF"/>
            </a:solidFill>
            <a:prstDash val="solid"/>
            <a:round/>
            <a:headEnd type="none" w="sm" len="sm"/>
            <a:tailEnd type="none" w="sm" len="sm"/>
          </a:ln>
        </p:spPr>
      </p:cxnSp>
      <p:sp>
        <p:nvSpPr>
          <p:cNvPr id="130" name="Google Shape;130;p14"/>
          <p:cNvSpPr/>
          <p:nvPr/>
        </p:nvSpPr>
        <p:spPr>
          <a:xfrm>
            <a:off x="6014311" y="5556699"/>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31" name="Google Shape;131;p14"/>
          <p:cNvSpPr txBox="1"/>
          <p:nvPr/>
        </p:nvSpPr>
        <p:spPr>
          <a:xfrm>
            <a:off x="6137333" y="5561384"/>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4</a:t>
            </a:r>
            <a:endParaRPr/>
          </a:p>
        </p:txBody>
      </p:sp>
      <p:sp>
        <p:nvSpPr>
          <p:cNvPr id="133" name="Google Shape;133;p14"/>
          <p:cNvSpPr txBox="1"/>
          <p:nvPr/>
        </p:nvSpPr>
        <p:spPr>
          <a:xfrm>
            <a:off x="6435241" y="5145230"/>
            <a:ext cx="2592557" cy="369332"/>
          </a:xfrm>
          <a:prstGeom prst="rect">
            <a:avLst/>
          </a:prstGeom>
          <a:noFill/>
          <a:ln>
            <a:noFill/>
          </a:ln>
        </p:spPr>
        <p:txBody>
          <a:bodyPr spcFirstLastPara="1" wrap="square" lIns="0" tIns="0" rIns="0" bIns="0" anchor="t" anchorCtr="0">
            <a:spAutoFit/>
          </a:bodyPr>
          <a:lstStyle/>
          <a:p>
            <a:pPr>
              <a:lnSpc>
                <a:spcPct val="150000"/>
              </a:lnSpc>
            </a:pPr>
            <a:r>
              <a:rPr lang="en-US" sz="1600" b="1" dirty="0">
                <a:latin typeface="Times New Roman" panose="02020603050405020304" pitchFamily="18" charset="0"/>
                <a:ea typeface="Assistant"/>
                <a:cs typeface="Times New Roman" panose="02020603050405020304" pitchFamily="18" charset="0"/>
                <a:sym typeface="Assistant"/>
              </a:rPr>
              <a:t>It must be brief and specific</a:t>
            </a:r>
            <a:endParaRPr sz="1600" b="1" dirty="0">
              <a:latin typeface="Times New Roman" panose="02020603050405020304" pitchFamily="18" charset="0"/>
              <a:cs typeface="Times New Roman" panose="02020603050405020304" pitchFamily="18" charset="0"/>
            </a:endParaRPr>
          </a:p>
        </p:txBody>
      </p:sp>
      <p:cxnSp>
        <p:nvCxnSpPr>
          <p:cNvPr id="134" name="Google Shape;134;p14"/>
          <p:cNvCxnSpPr/>
          <p:nvPr/>
        </p:nvCxnSpPr>
        <p:spPr>
          <a:xfrm rot="5400000">
            <a:off x="8767200" y="5060527"/>
            <a:ext cx="1240034" cy="0"/>
          </a:xfrm>
          <a:prstGeom prst="straightConnector1">
            <a:avLst/>
          </a:prstGeom>
          <a:noFill/>
          <a:ln w="12700" cap="flat" cmpd="sng">
            <a:solidFill>
              <a:srgbClr val="B5BBBF"/>
            </a:solidFill>
            <a:prstDash val="solid"/>
            <a:round/>
            <a:headEnd type="none" w="sm" len="sm"/>
            <a:tailEnd type="none" w="sm" len="sm"/>
          </a:ln>
        </p:spPr>
      </p:cxnSp>
      <p:sp>
        <p:nvSpPr>
          <p:cNvPr id="135" name="Google Shape;135;p14"/>
          <p:cNvSpPr/>
          <p:nvPr/>
        </p:nvSpPr>
        <p:spPr>
          <a:xfrm>
            <a:off x="9213133" y="5556699"/>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36" name="Google Shape;136;p14"/>
          <p:cNvSpPr txBox="1"/>
          <p:nvPr/>
        </p:nvSpPr>
        <p:spPr>
          <a:xfrm>
            <a:off x="9336155" y="5561384"/>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6</a:t>
            </a:r>
            <a:endParaRPr/>
          </a:p>
        </p:txBody>
      </p:sp>
      <p:sp>
        <p:nvSpPr>
          <p:cNvPr id="138" name="Google Shape;138;p14"/>
          <p:cNvSpPr txBox="1"/>
          <p:nvPr/>
        </p:nvSpPr>
        <p:spPr>
          <a:xfrm>
            <a:off x="9634062" y="4612849"/>
            <a:ext cx="2592557" cy="1107996"/>
          </a:xfrm>
          <a:prstGeom prst="rect">
            <a:avLst/>
          </a:prstGeom>
          <a:noFill/>
          <a:ln>
            <a:noFill/>
          </a:ln>
        </p:spPr>
        <p:txBody>
          <a:bodyPr spcFirstLastPara="1" wrap="square" lIns="0" tIns="0" rIns="0" bIns="0" anchor="t" anchorCtr="0">
            <a:spAutoFit/>
          </a:bodyPr>
          <a:lstStyle/>
          <a:p>
            <a:pPr>
              <a:lnSpc>
                <a:spcPct val="150000"/>
              </a:lnSpc>
            </a:pPr>
            <a:r>
              <a:rPr lang="en-US" sz="1600" b="1" dirty="0">
                <a:latin typeface="Times New Roman" panose="02020603050405020304" pitchFamily="18" charset="0"/>
                <a:ea typeface="Assistant"/>
                <a:cs typeface="Times New Roman" panose="02020603050405020304" pitchFamily="18" charset="0"/>
                <a:sym typeface="Assistant"/>
              </a:rPr>
              <a:t>Be consistent with the company's vision and long-term goals</a:t>
            </a:r>
            <a:endParaRPr sz="1600" b="1" dirty="0">
              <a:latin typeface="Times New Roman" panose="02020603050405020304" pitchFamily="18" charset="0"/>
              <a:cs typeface="Times New Roman" panose="02020603050405020304" pitchFamily="18" charset="0"/>
            </a:endParaRPr>
          </a:p>
        </p:txBody>
      </p:sp>
      <p:cxnSp>
        <p:nvCxnSpPr>
          <p:cNvPr id="139" name="Google Shape;139;p14"/>
          <p:cNvCxnSpPr/>
          <p:nvPr/>
        </p:nvCxnSpPr>
        <p:spPr>
          <a:xfrm rot="5400000">
            <a:off x="7178546" y="3774183"/>
            <a:ext cx="1240034" cy="0"/>
          </a:xfrm>
          <a:prstGeom prst="straightConnector1">
            <a:avLst/>
          </a:prstGeom>
          <a:noFill/>
          <a:ln w="12700" cap="flat" cmpd="sng">
            <a:solidFill>
              <a:srgbClr val="B5BBBF"/>
            </a:solidFill>
            <a:prstDash val="solid"/>
            <a:round/>
            <a:headEnd type="none" w="sm" len="sm"/>
            <a:tailEnd type="none" w="sm" len="sm"/>
          </a:ln>
        </p:spPr>
      </p:cxnSp>
      <p:sp>
        <p:nvSpPr>
          <p:cNvPr id="140" name="Google Shape;140;p14"/>
          <p:cNvSpPr/>
          <p:nvPr/>
        </p:nvSpPr>
        <p:spPr>
          <a:xfrm>
            <a:off x="7624479" y="2733485"/>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41" name="Google Shape;141;p14"/>
          <p:cNvSpPr txBox="1"/>
          <p:nvPr/>
        </p:nvSpPr>
        <p:spPr>
          <a:xfrm>
            <a:off x="7747501" y="2738172"/>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5</a:t>
            </a:r>
            <a:endParaRPr/>
          </a:p>
        </p:txBody>
      </p:sp>
      <p:sp>
        <p:nvSpPr>
          <p:cNvPr id="144" name="Google Shape;144;p14"/>
          <p:cNvSpPr/>
          <p:nvPr/>
        </p:nvSpPr>
        <p:spPr>
          <a:xfrm>
            <a:off x="1288347" y="4312840"/>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5" name="Google Shape;145;p14"/>
          <p:cNvSpPr/>
          <p:nvPr/>
        </p:nvSpPr>
        <p:spPr>
          <a:xfrm>
            <a:off x="2886413" y="4312840"/>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6" name="Google Shape;146;p14"/>
          <p:cNvSpPr/>
          <p:nvPr/>
        </p:nvSpPr>
        <p:spPr>
          <a:xfrm>
            <a:off x="4499256" y="4312806"/>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7" name="Google Shape;147;p14"/>
          <p:cNvSpPr/>
          <p:nvPr/>
        </p:nvSpPr>
        <p:spPr>
          <a:xfrm>
            <a:off x="6073147" y="4311219"/>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8" name="Google Shape;148;p14"/>
          <p:cNvSpPr/>
          <p:nvPr/>
        </p:nvSpPr>
        <p:spPr>
          <a:xfrm>
            <a:off x="7688665" y="4304539"/>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9" name="Google Shape;149;p14"/>
          <p:cNvSpPr/>
          <p:nvPr/>
        </p:nvSpPr>
        <p:spPr>
          <a:xfrm>
            <a:off x="9274644" y="4311219"/>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2" name="مستطيل 1"/>
          <p:cNvSpPr/>
          <p:nvPr/>
        </p:nvSpPr>
        <p:spPr>
          <a:xfrm>
            <a:off x="8220915" y="2700854"/>
            <a:ext cx="4547404" cy="417422"/>
          </a:xfrm>
          <a:prstGeom prst="rect">
            <a:avLst/>
          </a:prstGeom>
        </p:spPr>
        <p:txBody>
          <a:bodyPr wrap="square">
            <a:spAutoFit/>
          </a:bodyPr>
          <a:lstStyle/>
          <a:p>
            <a:pPr>
              <a:lnSpc>
                <a:spcPct val="150000"/>
              </a:lnSpc>
            </a:pPr>
            <a:r>
              <a:rPr lang="en-US" sz="1600" b="1" dirty="0">
                <a:latin typeface="Times New Roman" panose="02020603050405020304" pitchFamily="18" charset="0"/>
                <a:cs typeface="Times New Roman" panose="02020603050405020304" pitchFamily="18" charset="0"/>
              </a:rPr>
              <a:t>Explains why the organization exists</a:t>
            </a:r>
            <a:endParaRPr lang="ar-SA" sz="1600" b="1" dirty="0">
              <a:latin typeface="Times New Roman" panose="02020603050405020304" pitchFamily="18" charset="0"/>
              <a:cs typeface="Times New Roman" panose="02020603050405020304" pitchFamily="18" charset="0"/>
            </a:endParaRPr>
          </a:p>
        </p:txBody>
      </p:sp>
      <p:sp>
        <p:nvSpPr>
          <p:cNvPr id="3" name="مستطيل 2"/>
          <p:cNvSpPr/>
          <p:nvPr/>
        </p:nvSpPr>
        <p:spPr>
          <a:xfrm>
            <a:off x="5221352" y="453779"/>
            <a:ext cx="1928733" cy="677108"/>
          </a:xfrm>
          <a:prstGeom prst="rect">
            <a:avLst/>
          </a:prstGeom>
        </p:spPr>
        <p:txBody>
          <a:bodyPr wrap="none">
            <a:spAutoFit/>
          </a:bodyPr>
          <a:lstStyle/>
          <a:p>
            <a:pPr algn="ctr"/>
            <a:r>
              <a:rPr lang="en-US" sz="3800" b="1" dirty="0">
                <a:latin typeface="Times New Roman" panose="02020603050405020304" pitchFamily="18" charset="0"/>
                <a:cs typeface="Times New Roman" panose="02020603050405020304" pitchFamily="18" charset="0"/>
              </a:rPr>
              <a:t>Mission </a:t>
            </a:r>
            <a:endParaRPr lang="ar-SA" sz="3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88365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11" name="Google Shape;111;p14"/>
          <p:cNvSpPr/>
          <p:nvPr/>
        </p:nvSpPr>
        <p:spPr>
          <a:xfrm>
            <a:off x="386366" y="4407072"/>
            <a:ext cx="11024316" cy="36613"/>
          </a:xfrm>
          <a:custGeom>
            <a:avLst/>
            <a:gdLst/>
            <a:ahLst/>
            <a:cxnLst/>
            <a:rect l="l" t="t" r="r" b="b"/>
            <a:pathLst>
              <a:path w="3390138" h="14465" extrusionOk="0">
                <a:moveTo>
                  <a:pt x="0" y="0"/>
                </a:moveTo>
                <a:lnTo>
                  <a:pt x="3390138" y="0"/>
                </a:lnTo>
                <a:lnTo>
                  <a:pt x="3390138" y="14465"/>
                </a:lnTo>
                <a:lnTo>
                  <a:pt x="0" y="14465"/>
                </a:lnTo>
                <a:close/>
              </a:path>
            </a:pathLst>
          </a:custGeom>
          <a:solidFill>
            <a:srgbClr val="FDA65F"/>
          </a:solidFill>
          <a:ln>
            <a:solidFill>
              <a:srgbClr val="EA769F"/>
            </a:solidFill>
          </a:ln>
        </p:spPr>
      </p:sp>
      <p:cxnSp>
        <p:nvCxnSpPr>
          <p:cNvPr id="113" name="Google Shape;113;p14"/>
          <p:cNvCxnSpPr/>
          <p:nvPr/>
        </p:nvCxnSpPr>
        <p:spPr>
          <a:xfrm rot="5400000">
            <a:off x="3729389" y="5196167"/>
            <a:ext cx="1240034" cy="0"/>
          </a:xfrm>
          <a:prstGeom prst="straightConnector1">
            <a:avLst/>
          </a:prstGeom>
          <a:noFill/>
          <a:ln w="12700" cap="flat" cmpd="sng">
            <a:solidFill>
              <a:srgbClr val="B5BBBF"/>
            </a:solidFill>
            <a:prstDash val="solid"/>
            <a:round/>
            <a:headEnd type="none" w="sm" len="sm"/>
            <a:tailEnd type="none" w="sm" len="sm"/>
          </a:ln>
        </p:spPr>
      </p:cxnSp>
      <p:sp>
        <p:nvSpPr>
          <p:cNvPr id="114" name="Google Shape;114;p14"/>
          <p:cNvSpPr/>
          <p:nvPr/>
        </p:nvSpPr>
        <p:spPr>
          <a:xfrm>
            <a:off x="4175322" y="5736667"/>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FDA65F"/>
          </a:solidFill>
          <a:ln>
            <a:noFill/>
          </a:ln>
        </p:spPr>
      </p:sp>
      <p:sp>
        <p:nvSpPr>
          <p:cNvPr id="115" name="Google Shape;115;p14"/>
          <p:cNvSpPr txBox="1"/>
          <p:nvPr/>
        </p:nvSpPr>
        <p:spPr>
          <a:xfrm>
            <a:off x="4279296" y="5729508"/>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dirty="0">
                <a:solidFill>
                  <a:srgbClr val="FFFFFF"/>
                </a:solidFill>
                <a:latin typeface="Assistant"/>
                <a:ea typeface="Assistant"/>
                <a:cs typeface="Assistant"/>
                <a:sym typeface="Assistant"/>
              </a:rPr>
              <a:t>2</a:t>
            </a:r>
            <a:endParaRPr dirty="0"/>
          </a:p>
        </p:txBody>
      </p:sp>
      <p:sp>
        <p:nvSpPr>
          <p:cNvPr id="117" name="Google Shape;117;p14"/>
          <p:cNvSpPr txBox="1"/>
          <p:nvPr/>
        </p:nvSpPr>
        <p:spPr>
          <a:xfrm>
            <a:off x="4802055" y="5324550"/>
            <a:ext cx="3040540" cy="738664"/>
          </a:xfrm>
          <a:prstGeom prst="rect">
            <a:avLst/>
          </a:prstGeom>
          <a:noFill/>
          <a:ln>
            <a:noFill/>
          </a:ln>
        </p:spPr>
        <p:txBody>
          <a:bodyPr spcFirstLastPara="1" wrap="square" lIns="0" tIns="0" rIns="0" bIns="0" anchor="t" anchorCtr="0">
            <a:spAutoFit/>
          </a:bodyPr>
          <a:lstStyle/>
          <a:p>
            <a:pPr algn="just">
              <a:lnSpc>
                <a:spcPct val="150000"/>
              </a:lnSpc>
            </a:pPr>
            <a:r>
              <a:rPr lang="en-US" sz="1600" b="1" dirty="0">
                <a:solidFill>
                  <a:schemeClr val="tx1">
                    <a:lumMod val="75000"/>
                    <a:lumOff val="25000"/>
                  </a:schemeClr>
                </a:solidFill>
                <a:latin typeface="Times New Roman" panose="02020603050405020304" pitchFamily="18" charset="0"/>
                <a:cs typeface="Times New Roman" panose="02020603050405020304" pitchFamily="18" charset="0"/>
              </a:rPr>
              <a:t>Would these values change with circumstances? </a:t>
            </a:r>
            <a:endParaRPr sz="1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118" name="Google Shape;118;p14"/>
          <p:cNvSpPr txBox="1"/>
          <p:nvPr/>
        </p:nvSpPr>
        <p:spPr>
          <a:xfrm rot="5400000">
            <a:off x="2622105" y="4322026"/>
            <a:ext cx="461641" cy="508249"/>
          </a:xfrm>
          <a:prstGeom prst="rect">
            <a:avLst/>
          </a:prstGeom>
          <a:noFill/>
          <a:ln>
            <a:noFill/>
          </a:ln>
        </p:spPr>
        <p:txBody>
          <a:bodyPr spcFirstLastPara="1" wrap="square" lIns="33863" tIns="33863" rIns="33863" bIns="33863" anchor="ctr" anchorCtr="0">
            <a:noAutofit/>
          </a:bodyPr>
          <a:lstStyle/>
          <a:p>
            <a:pPr algn="ctr">
              <a:lnSpc>
                <a:spcPct val="175000"/>
              </a:lnSpc>
            </a:pPr>
            <a:endParaRPr sz="1200">
              <a:solidFill>
                <a:schemeClr val="dk1"/>
              </a:solidFill>
              <a:latin typeface="Calibri"/>
              <a:ea typeface="Calibri"/>
              <a:cs typeface="Calibri"/>
              <a:sym typeface="Calibri"/>
            </a:endParaRPr>
          </a:p>
        </p:txBody>
      </p:sp>
      <p:cxnSp>
        <p:nvCxnSpPr>
          <p:cNvPr id="119" name="Google Shape;119;p14"/>
          <p:cNvCxnSpPr/>
          <p:nvPr/>
        </p:nvCxnSpPr>
        <p:spPr>
          <a:xfrm rot="5400000">
            <a:off x="783590" y="3774183"/>
            <a:ext cx="1240034" cy="0"/>
          </a:xfrm>
          <a:prstGeom prst="straightConnector1">
            <a:avLst/>
          </a:prstGeom>
          <a:noFill/>
          <a:ln w="12700" cap="flat" cmpd="sng">
            <a:solidFill>
              <a:srgbClr val="B5BBBF"/>
            </a:solidFill>
            <a:prstDash val="solid"/>
            <a:round/>
            <a:headEnd type="none" w="sm" len="sm"/>
            <a:tailEnd type="none" w="sm" len="sm"/>
          </a:ln>
        </p:spPr>
      </p:cxnSp>
      <p:sp>
        <p:nvSpPr>
          <p:cNvPr id="120" name="Google Shape;120;p14"/>
          <p:cNvSpPr/>
          <p:nvPr/>
        </p:nvSpPr>
        <p:spPr>
          <a:xfrm>
            <a:off x="1229523" y="2733485"/>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FDA65F"/>
          </a:solidFill>
          <a:ln>
            <a:noFill/>
          </a:ln>
        </p:spPr>
      </p:sp>
      <p:sp>
        <p:nvSpPr>
          <p:cNvPr id="121" name="Google Shape;121;p14"/>
          <p:cNvSpPr txBox="1"/>
          <p:nvPr/>
        </p:nvSpPr>
        <p:spPr>
          <a:xfrm>
            <a:off x="1352545" y="2738172"/>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1</a:t>
            </a:r>
            <a:endParaRPr/>
          </a:p>
        </p:txBody>
      </p:sp>
      <p:sp>
        <p:nvSpPr>
          <p:cNvPr id="123" name="Google Shape;123;p14"/>
          <p:cNvSpPr txBox="1"/>
          <p:nvPr/>
        </p:nvSpPr>
        <p:spPr>
          <a:xfrm>
            <a:off x="1864359" y="2683016"/>
            <a:ext cx="3442911" cy="738664"/>
          </a:xfrm>
          <a:prstGeom prst="rect">
            <a:avLst/>
          </a:prstGeom>
          <a:noFill/>
          <a:ln>
            <a:noFill/>
          </a:ln>
        </p:spPr>
        <p:txBody>
          <a:bodyPr spcFirstLastPara="1" wrap="square" lIns="0" tIns="0" rIns="0" bIns="0" anchor="t" anchorCtr="0">
            <a:spAutoFit/>
          </a:bodyPr>
          <a:lstStyle/>
          <a:p>
            <a:pPr algn="just">
              <a:lnSpc>
                <a:spcPct val="150000"/>
              </a:lnSpc>
            </a:pPr>
            <a:r>
              <a:rPr lang="en-US" sz="1600" b="1" dirty="0">
                <a:solidFill>
                  <a:schemeClr val="tx1">
                    <a:lumMod val="75000"/>
                    <a:lumOff val="25000"/>
                  </a:schemeClr>
                </a:solidFill>
                <a:latin typeface="Times New Roman" panose="02020603050405020304" pitchFamily="18" charset="0"/>
                <a:ea typeface="Assistant"/>
                <a:cs typeface="Times New Roman" panose="02020603050405020304" pitchFamily="18" charset="0"/>
                <a:sym typeface="Assistant"/>
              </a:rPr>
              <a:t>define the way that the organization should operate</a:t>
            </a:r>
            <a:endParaRPr sz="1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cxnSp>
        <p:nvCxnSpPr>
          <p:cNvPr id="124" name="Google Shape;124;p14"/>
          <p:cNvCxnSpPr/>
          <p:nvPr/>
        </p:nvCxnSpPr>
        <p:spPr>
          <a:xfrm rot="5400000">
            <a:off x="6438797" y="3774183"/>
            <a:ext cx="1240034" cy="0"/>
          </a:xfrm>
          <a:prstGeom prst="straightConnector1">
            <a:avLst/>
          </a:prstGeom>
          <a:noFill/>
          <a:ln w="12700" cap="flat" cmpd="sng">
            <a:solidFill>
              <a:srgbClr val="B5BBBF"/>
            </a:solidFill>
            <a:prstDash val="solid"/>
            <a:round/>
            <a:headEnd type="none" w="sm" len="sm"/>
            <a:tailEnd type="none" w="sm" len="sm"/>
          </a:ln>
        </p:spPr>
      </p:cxnSp>
      <p:sp>
        <p:nvSpPr>
          <p:cNvPr id="125" name="Google Shape;125;p14"/>
          <p:cNvSpPr/>
          <p:nvPr/>
        </p:nvSpPr>
        <p:spPr>
          <a:xfrm>
            <a:off x="6884730" y="2841390"/>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FDA65F"/>
          </a:solidFill>
          <a:ln>
            <a:noFill/>
          </a:ln>
        </p:spPr>
      </p:sp>
      <p:sp>
        <p:nvSpPr>
          <p:cNvPr id="126" name="Google Shape;126;p14"/>
          <p:cNvSpPr txBox="1"/>
          <p:nvPr/>
        </p:nvSpPr>
        <p:spPr>
          <a:xfrm>
            <a:off x="6947433" y="2855624"/>
            <a:ext cx="225144" cy="360099"/>
          </a:xfrm>
          <a:prstGeom prst="rect">
            <a:avLst/>
          </a:prstGeom>
          <a:solidFill>
            <a:srgbClr val="FDA65F"/>
          </a:solidFill>
          <a:ln>
            <a:noFill/>
          </a:ln>
        </p:spPr>
        <p:txBody>
          <a:bodyPr spcFirstLastPara="1" wrap="square" lIns="0" tIns="0" rIns="0" bIns="0" anchor="t" anchorCtr="0">
            <a:spAutoFit/>
          </a:bodyPr>
          <a:lstStyle/>
          <a:p>
            <a:pPr algn="ctr">
              <a:lnSpc>
                <a:spcPct val="130010"/>
              </a:lnSpc>
            </a:pPr>
            <a:r>
              <a:rPr lang="en-US" dirty="0">
                <a:solidFill>
                  <a:schemeClr val="bg1"/>
                </a:solidFill>
              </a:rPr>
              <a:t>3</a:t>
            </a:r>
            <a:endParaRPr dirty="0">
              <a:solidFill>
                <a:schemeClr val="bg1"/>
              </a:solidFill>
            </a:endParaRPr>
          </a:p>
        </p:txBody>
      </p:sp>
      <p:cxnSp>
        <p:nvCxnSpPr>
          <p:cNvPr id="134" name="Google Shape;134;p14"/>
          <p:cNvCxnSpPr/>
          <p:nvPr/>
        </p:nvCxnSpPr>
        <p:spPr>
          <a:xfrm rot="5400000">
            <a:off x="8767200" y="5060527"/>
            <a:ext cx="1240034" cy="0"/>
          </a:xfrm>
          <a:prstGeom prst="straightConnector1">
            <a:avLst/>
          </a:prstGeom>
          <a:noFill/>
          <a:ln w="12700" cap="flat" cmpd="sng">
            <a:solidFill>
              <a:srgbClr val="B5BBBF"/>
            </a:solidFill>
            <a:prstDash val="solid"/>
            <a:round/>
            <a:headEnd type="none" w="sm" len="sm"/>
            <a:tailEnd type="none" w="sm" len="sm"/>
          </a:ln>
        </p:spPr>
      </p:cxnSp>
      <p:sp>
        <p:nvSpPr>
          <p:cNvPr id="135" name="Google Shape;135;p14"/>
          <p:cNvSpPr/>
          <p:nvPr/>
        </p:nvSpPr>
        <p:spPr>
          <a:xfrm>
            <a:off x="9213133" y="5556699"/>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FDA65F"/>
          </a:solidFill>
          <a:ln>
            <a:noFill/>
          </a:ln>
        </p:spPr>
      </p:sp>
      <p:sp>
        <p:nvSpPr>
          <p:cNvPr id="136" name="Google Shape;136;p14"/>
          <p:cNvSpPr txBox="1"/>
          <p:nvPr/>
        </p:nvSpPr>
        <p:spPr>
          <a:xfrm>
            <a:off x="9336155" y="5561384"/>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dirty="0">
                <a:solidFill>
                  <a:srgbClr val="FFFFFF"/>
                </a:solidFill>
                <a:latin typeface="Assistant"/>
                <a:ea typeface="Assistant"/>
                <a:cs typeface="Assistant"/>
                <a:sym typeface="Assistant"/>
              </a:rPr>
              <a:t>4</a:t>
            </a:r>
            <a:endParaRPr dirty="0"/>
          </a:p>
        </p:txBody>
      </p:sp>
      <p:sp>
        <p:nvSpPr>
          <p:cNvPr id="138" name="Google Shape;138;p14"/>
          <p:cNvSpPr txBox="1"/>
          <p:nvPr/>
        </p:nvSpPr>
        <p:spPr>
          <a:xfrm>
            <a:off x="9633069" y="4915213"/>
            <a:ext cx="2503631" cy="1107996"/>
          </a:xfrm>
          <a:prstGeom prst="rect">
            <a:avLst/>
          </a:prstGeom>
          <a:noFill/>
          <a:ln>
            <a:noFill/>
          </a:ln>
        </p:spPr>
        <p:txBody>
          <a:bodyPr spcFirstLastPara="1" wrap="square" lIns="0" tIns="0" rIns="0" bIns="0" anchor="t" anchorCtr="0">
            <a:spAutoFit/>
          </a:bodyPr>
          <a:lstStyle/>
          <a:p>
            <a:pPr algn="just">
              <a:lnSpc>
                <a:spcPct val="150000"/>
              </a:lnSpc>
            </a:pPr>
            <a:r>
              <a:rPr lang="en-US" sz="1600" b="1" dirty="0">
                <a:solidFill>
                  <a:schemeClr val="tx1">
                    <a:lumMod val="75000"/>
                    <a:lumOff val="25000"/>
                  </a:schemeClr>
                </a:solidFill>
                <a:latin typeface="Times New Roman" panose="02020603050405020304" pitchFamily="18" charset="0"/>
                <a:ea typeface="Assistant"/>
                <a:cs typeface="Times New Roman" panose="02020603050405020304" pitchFamily="18" charset="0"/>
                <a:sym typeface="Assistant"/>
              </a:rPr>
              <a:t>communicate the enduring core principles that guide an organization’s strategy</a:t>
            </a:r>
            <a:endParaRPr sz="1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144" name="Google Shape;144;p14"/>
          <p:cNvSpPr/>
          <p:nvPr/>
        </p:nvSpPr>
        <p:spPr>
          <a:xfrm>
            <a:off x="1288347" y="4312840"/>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5" name="Google Shape;145;p14"/>
          <p:cNvSpPr/>
          <p:nvPr/>
        </p:nvSpPr>
        <p:spPr>
          <a:xfrm>
            <a:off x="4236834" y="4336360"/>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6" name="Google Shape;146;p14"/>
          <p:cNvSpPr/>
          <p:nvPr/>
        </p:nvSpPr>
        <p:spPr>
          <a:xfrm>
            <a:off x="6946242" y="4298099"/>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9" name="Google Shape;149;p14"/>
          <p:cNvSpPr/>
          <p:nvPr/>
        </p:nvSpPr>
        <p:spPr>
          <a:xfrm>
            <a:off x="9274644" y="4311219"/>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3" name="مستطيل 2"/>
          <p:cNvSpPr/>
          <p:nvPr/>
        </p:nvSpPr>
        <p:spPr>
          <a:xfrm>
            <a:off x="4802055" y="320700"/>
            <a:ext cx="2430841" cy="677108"/>
          </a:xfrm>
          <a:prstGeom prst="rect">
            <a:avLst/>
          </a:prstGeom>
        </p:spPr>
        <p:txBody>
          <a:bodyPr wrap="square">
            <a:spAutoFit/>
          </a:bodyPr>
          <a:lstStyle/>
          <a:p>
            <a:pPr algn="ctr"/>
            <a:r>
              <a:rPr lang="en-US" sz="3800" b="1" dirty="0">
                <a:latin typeface="Times New Roman" panose="02020603050405020304" pitchFamily="18" charset="0"/>
                <a:cs typeface="Times New Roman" panose="02020603050405020304" pitchFamily="18" charset="0"/>
              </a:rPr>
              <a:t>value</a:t>
            </a:r>
            <a:endParaRPr lang="ar-SA" sz="3800" b="1" dirty="0">
              <a:latin typeface="Times New Roman" panose="02020603050405020304" pitchFamily="18" charset="0"/>
              <a:cs typeface="Times New Roman" panose="02020603050405020304" pitchFamily="18" charset="0"/>
            </a:endParaRPr>
          </a:p>
        </p:txBody>
      </p:sp>
      <p:sp>
        <p:nvSpPr>
          <p:cNvPr id="4" name="مستطيل 3"/>
          <p:cNvSpPr/>
          <p:nvPr/>
        </p:nvSpPr>
        <p:spPr>
          <a:xfrm>
            <a:off x="7641771" y="2683016"/>
            <a:ext cx="2983017" cy="786754"/>
          </a:xfrm>
          <a:prstGeom prst="rect">
            <a:avLst/>
          </a:prstGeom>
        </p:spPr>
        <p:txBody>
          <a:bodyPr wrap="square">
            <a:spAutoFit/>
          </a:bodyPr>
          <a:lstStyle/>
          <a:p>
            <a:pPr algn="just">
              <a:lnSpc>
                <a:spcPct val="150000"/>
              </a:lnSpc>
            </a:pPr>
            <a:r>
              <a:rPr lang="en-US" sz="1600" b="1" dirty="0">
                <a:solidFill>
                  <a:schemeClr val="tx1">
                    <a:lumMod val="75000"/>
                    <a:lumOff val="25000"/>
                  </a:schemeClr>
                </a:solidFill>
                <a:latin typeface="Times New Roman" panose="02020603050405020304" pitchFamily="18" charset="0"/>
                <a:cs typeface="Times New Roman" panose="02020603050405020304" pitchFamily="18" charset="0"/>
              </a:rPr>
              <a:t>explains the general direction of the institution</a:t>
            </a:r>
            <a:endParaRPr lang="ar-SA" sz="1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13491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12192000" cy="6857999"/>
          </a:xfrm>
          <a:prstGeom prst="rect">
            <a:avLst/>
          </a:prstGeom>
          <a:solidFill>
            <a:srgbClr val="FDA65F"/>
          </a:solidFill>
          <a:ln>
            <a:solidFill>
              <a:srgbClr val="FDA65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9" name="Picture 8">
            <a:extLst>
              <a:ext uri="{FF2B5EF4-FFF2-40B4-BE49-F238E27FC236}">
                <a16:creationId xmlns="" xmlns:a16="http://schemas.microsoft.com/office/drawing/2014/main" id="{95A6BECD-3E2E-448A-D221-0A36D9102AFE}"/>
              </a:ext>
            </a:extLst>
          </p:cNvPr>
          <p:cNvPicPr>
            <a:picLocks noChangeAspect="1"/>
          </p:cNvPicPr>
          <p:nvPr/>
        </p:nvPicPr>
        <p:blipFill>
          <a:blip r:embed="rId2"/>
          <a:stretch>
            <a:fillRect/>
          </a:stretch>
        </p:blipFill>
        <p:spPr>
          <a:xfrm>
            <a:off x="8480" y="361831"/>
            <a:ext cx="5153741" cy="5173106"/>
          </a:xfrm>
          <a:prstGeom prst="rect">
            <a:avLst/>
          </a:prstGeom>
        </p:spPr>
      </p:pic>
      <p:pic>
        <p:nvPicPr>
          <p:cNvPr id="12" name="Picture 11">
            <a:extLst>
              <a:ext uri="{FF2B5EF4-FFF2-40B4-BE49-F238E27FC236}">
                <a16:creationId xmlns="" xmlns:a16="http://schemas.microsoft.com/office/drawing/2014/main" id="{AD0B9C71-12F6-54A5-390F-1D0E46262D89}"/>
              </a:ext>
            </a:extLst>
          </p:cNvPr>
          <p:cNvPicPr>
            <a:picLocks noChangeAspect="1"/>
          </p:cNvPicPr>
          <p:nvPr/>
        </p:nvPicPr>
        <p:blipFill>
          <a:blip r:embed="rId3"/>
          <a:stretch>
            <a:fillRect/>
          </a:stretch>
        </p:blipFill>
        <p:spPr>
          <a:xfrm>
            <a:off x="2684647" y="723664"/>
            <a:ext cx="4938188" cy="5410669"/>
          </a:xfrm>
          <a:prstGeom prst="rect">
            <a:avLst/>
          </a:prstGeom>
        </p:spPr>
      </p:pic>
      <p:pic>
        <p:nvPicPr>
          <p:cNvPr id="16" name="Picture 15">
            <a:extLst>
              <a:ext uri="{FF2B5EF4-FFF2-40B4-BE49-F238E27FC236}">
                <a16:creationId xmlns="" xmlns:a16="http://schemas.microsoft.com/office/drawing/2014/main" id="{C62123F9-C9EE-685E-6506-4FCA9967CFAC}"/>
              </a:ext>
            </a:extLst>
          </p:cNvPr>
          <p:cNvPicPr>
            <a:picLocks noChangeAspect="1"/>
          </p:cNvPicPr>
          <p:nvPr/>
        </p:nvPicPr>
        <p:blipFill>
          <a:blip r:embed="rId4"/>
          <a:stretch>
            <a:fillRect/>
          </a:stretch>
        </p:blipFill>
        <p:spPr>
          <a:xfrm>
            <a:off x="4077364" y="1108359"/>
            <a:ext cx="4892464" cy="5387807"/>
          </a:xfrm>
          <a:prstGeom prst="rect">
            <a:avLst/>
          </a:prstGeom>
        </p:spPr>
      </p:pic>
      <p:pic>
        <p:nvPicPr>
          <p:cNvPr id="20" name="Picture 19">
            <a:extLst>
              <a:ext uri="{FF2B5EF4-FFF2-40B4-BE49-F238E27FC236}">
                <a16:creationId xmlns="" xmlns:a16="http://schemas.microsoft.com/office/drawing/2014/main" id="{AB6FB4D0-A2B4-2D5C-7A68-7AC85BA1FFD9}"/>
              </a:ext>
            </a:extLst>
          </p:cNvPr>
          <p:cNvPicPr>
            <a:picLocks noChangeAspect="1"/>
          </p:cNvPicPr>
          <p:nvPr/>
        </p:nvPicPr>
        <p:blipFill>
          <a:blip r:embed="rId5"/>
          <a:stretch>
            <a:fillRect/>
          </a:stretch>
        </p:blipFill>
        <p:spPr>
          <a:xfrm>
            <a:off x="6504545" y="1614120"/>
            <a:ext cx="4930567" cy="5349704"/>
          </a:xfrm>
          <a:prstGeom prst="rect">
            <a:avLst/>
          </a:prstGeom>
        </p:spPr>
      </p:pic>
    </p:spTree>
    <p:extLst>
      <p:ext uri="{BB962C8B-B14F-4D97-AF65-F5344CB8AC3E}">
        <p14:creationId xmlns:p14="http://schemas.microsoft.com/office/powerpoint/2010/main" val="518163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CCABF1ED-169E-BEF0-A0A8-A25B71DECE79}"/>
              </a:ext>
            </a:extLst>
          </p:cNvPr>
          <p:cNvSpPr txBox="1"/>
          <p:nvPr/>
        </p:nvSpPr>
        <p:spPr>
          <a:xfrm>
            <a:off x="2706721" y="209304"/>
            <a:ext cx="6094378"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Formulation</a:t>
            </a:r>
            <a:endParaRPr lang="ko-KR" altLang="en-US" sz="3800" b="1"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 xmlns:a16="http://schemas.microsoft.com/office/drawing/2014/main" id="{CD05865E-24AD-CD18-C0D0-EBFEC25CCE21}"/>
              </a:ext>
            </a:extLst>
          </p:cNvPr>
          <p:cNvPicPr>
            <a:picLocks noChangeAspect="1"/>
          </p:cNvPicPr>
          <p:nvPr/>
        </p:nvPicPr>
        <p:blipFill>
          <a:blip r:embed="rId2"/>
          <a:stretch>
            <a:fillRect/>
          </a:stretch>
        </p:blipFill>
        <p:spPr>
          <a:xfrm>
            <a:off x="2348593" y="1555415"/>
            <a:ext cx="7494813" cy="4344642"/>
          </a:xfrm>
          <a:prstGeom prst="rect">
            <a:avLst/>
          </a:prstGeom>
        </p:spPr>
      </p:pic>
    </p:spTree>
    <p:extLst>
      <p:ext uri="{BB962C8B-B14F-4D97-AF65-F5344CB8AC3E}">
        <p14:creationId xmlns:p14="http://schemas.microsoft.com/office/powerpoint/2010/main" val="254662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What is External Audit &amp; Advantages | Tally Solutions"/>
          <p:cNvPicPr>
            <a:picLocks noChangeAspect="1" noChangeArrowheads="1"/>
          </p:cNvPicPr>
          <p:nvPr/>
        </p:nvPicPr>
        <p:blipFill>
          <a:blip r:embed="rId2">
            <a:clrChange>
              <a:clrFrom>
                <a:srgbClr val="E4EEFA"/>
              </a:clrFrom>
              <a:clrTo>
                <a:srgbClr val="E4EEFA">
                  <a:alpha val="0"/>
                </a:srgbClr>
              </a:clrTo>
            </a:clrChange>
            <a:extLst>
              <a:ext uri="{28A0092B-C50C-407E-A947-70E740481C1C}">
                <a14:useLocalDpi xmlns:a14="http://schemas.microsoft.com/office/drawing/2010/main" val="0"/>
              </a:ext>
            </a:extLst>
          </a:blip>
          <a:srcRect/>
          <a:stretch>
            <a:fillRect/>
          </a:stretch>
        </p:blipFill>
        <p:spPr bwMode="auto">
          <a:xfrm>
            <a:off x="2934282" y="1952453"/>
            <a:ext cx="5679494" cy="3134438"/>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5">
            <a:extLst>
              <a:ext uri="{FF2B5EF4-FFF2-40B4-BE49-F238E27FC236}">
                <a16:creationId xmlns="" xmlns:a16="http://schemas.microsoft.com/office/drawing/2014/main" id="{2B065635-691B-4150-891F-81F2A0FEEF5D}"/>
              </a:ext>
            </a:extLst>
          </p:cNvPr>
          <p:cNvGrpSpPr/>
          <p:nvPr/>
        </p:nvGrpSpPr>
        <p:grpSpPr>
          <a:xfrm rot="10800000">
            <a:off x="2937264" y="1845224"/>
            <a:ext cx="1309197" cy="2785060"/>
            <a:chOff x="4630955" y="3880561"/>
            <a:chExt cx="914400" cy="1945207"/>
          </a:xfrm>
        </p:grpSpPr>
        <p:sp>
          <p:nvSpPr>
            <p:cNvPr id="5" name="Right Triangle 6">
              <a:extLst>
                <a:ext uri="{FF2B5EF4-FFF2-40B4-BE49-F238E27FC236}">
                  <a16:creationId xmlns="" xmlns:a16="http://schemas.microsoft.com/office/drawing/2014/main" id="{86D7104D-24D0-4338-AFCA-EDF7B43DFAA3}"/>
                </a:ext>
              </a:extLst>
            </p:cNvPr>
            <p:cNvSpPr/>
            <p:nvPr/>
          </p:nvSpPr>
          <p:spPr>
            <a:xfrm>
              <a:off x="4630955" y="3880561"/>
              <a:ext cx="914400" cy="914400"/>
            </a:xfrm>
            <a:prstGeom prst="rtTriangle">
              <a:avLst/>
            </a:prstGeom>
            <a:solidFill>
              <a:srgbClr val="EA7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6" name="Right Triangle 7">
              <a:extLst>
                <a:ext uri="{FF2B5EF4-FFF2-40B4-BE49-F238E27FC236}">
                  <a16:creationId xmlns="" xmlns:a16="http://schemas.microsoft.com/office/drawing/2014/main" id="{B69D3269-D95F-47B3-82CF-66086F3A21BE}"/>
                </a:ext>
              </a:extLst>
            </p:cNvPr>
            <p:cNvSpPr/>
            <p:nvPr/>
          </p:nvSpPr>
          <p:spPr>
            <a:xfrm rot="5400000">
              <a:off x="4630955" y="4911368"/>
              <a:ext cx="914400" cy="91440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grpSp>
        <p:nvGrpSpPr>
          <p:cNvPr id="7" name="Group 2">
            <a:extLst>
              <a:ext uri="{FF2B5EF4-FFF2-40B4-BE49-F238E27FC236}">
                <a16:creationId xmlns="" xmlns:a16="http://schemas.microsoft.com/office/drawing/2014/main" id="{B891385F-A696-4F73-9986-0A7A7B80A10B}"/>
              </a:ext>
            </a:extLst>
          </p:cNvPr>
          <p:cNvGrpSpPr/>
          <p:nvPr/>
        </p:nvGrpSpPr>
        <p:grpSpPr>
          <a:xfrm>
            <a:off x="7735510" y="2818568"/>
            <a:ext cx="1309197" cy="2785060"/>
            <a:chOff x="4630955" y="3880561"/>
            <a:chExt cx="914400" cy="1945207"/>
          </a:xfrm>
        </p:grpSpPr>
        <p:sp>
          <p:nvSpPr>
            <p:cNvPr id="8" name="Right Triangle 3">
              <a:extLst>
                <a:ext uri="{FF2B5EF4-FFF2-40B4-BE49-F238E27FC236}">
                  <a16:creationId xmlns="" xmlns:a16="http://schemas.microsoft.com/office/drawing/2014/main" id="{73B9905E-DB55-47BD-B5D8-03A7050736BB}"/>
                </a:ext>
              </a:extLst>
            </p:cNvPr>
            <p:cNvSpPr/>
            <p:nvPr/>
          </p:nvSpPr>
          <p:spPr>
            <a:xfrm>
              <a:off x="4630955" y="3880561"/>
              <a:ext cx="914400" cy="914400"/>
            </a:xfrm>
            <a:prstGeom prst="rtTriangle">
              <a:avLst/>
            </a:prstGeom>
            <a:solidFill>
              <a:srgbClr val="FD92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 name="Right Triangle 4">
              <a:extLst>
                <a:ext uri="{FF2B5EF4-FFF2-40B4-BE49-F238E27FC236}">
                  <a16:creationId xmlns="" xmlns:a16="http://schemas.microsoft.com/office/drawing/2014/main" id="{9248B1F4-63D9-44DA-A836-A56F8D56510A}"/>
                </a:ext>
              </a:extLst>
            </p:cNvPr>
            <p:cNvSpPr/>
            <p:nvPr/>
          </p:nvSpPr>
          <p:spPr>
            <a:xfrm rot="5400000">
              <a:off x="4630955" y="4911368"/>
              <a:ext cx="914400" cy="914400"/>
            </a:xfrm>
            <a:prstGeom prst="r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sp>
        <p:nvSpPr>
          <p:cNvPr id="10" name="TextBox 20">
            <a:extLst>
              <a:ext uri="{FF2B5EF4-FFF2-40B4-BE49-F238E27FC236}">
                <a16:creationId xmlns="" xmlns:a16="http://schemas.microsoft.com/office/drawing/2014/main" id="{E10B1D0F-D021-4E0B-AE96-A519C214EC02}"/>
              </a:ext>
            </a:extLst>
          </p:cNvPr>
          <p:cNvSpPr txBox="1"/>
          <p:nvPr/>
        </p:nvSpPr>
        <p:spPr>
          <a:xfrm>
            <a:off x="3321170" y="2499822"/>
            <a:ext cx="1015444"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01</a:t>
            </a:r>
            <a:endParaRPr lang="ko-KR" altLang="en-US" sz="3200" b="1" dirty="0">
              <a:solidFill>
                <a:schemeClr val="bg1"/>
              </a:solidFill>
              <a:cs typeface="Arial" pitchFamily="34" charset="0"/>
            </a:endParaRPr>
          </a:p>
        </p:txBody>
      </p:sp>
      <p:sp>
        <p:nvSpPr>
          <p:cNvPr id="11" name="TextBox 20">
            <a:extLst>
              <a:ext uri="{FF2B5EF4-FFF2-40B4-BE49-F238E27FC236}">
                <a16:creationId xmlns="" xmlns:a16="http://schemas.microsoft.com/office/drawing/2014/main" id="{E10B1D0F-D021-4E0B-AE96-A519C214EC02}"/>
              </a:ext>
            </a:extLst>
          </p:cNvPr>
          <p:cNvSpPr txBox="1"/>
          <p:nvPr/>
        </p:nvSpPr>
        <p:spPr>
          <a:xfrm>
            <a:off x="3321170" y="3342950"/>
            <a:ext cx="1015444"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02</a:t>
            </a:r>
            <a:endParaRPr lang="ko-KR" altLang="en-US" sz="3200" b="1" dirty="0">
              <a:solidFill>
                <a:schemeClr val="bg1"/>
              </a:solidFill>
              <a:cs typeface="Arial" pitchFamily="34" charset="0"/>
            </a:endParaRPr>
          </a:p>
        </p:txBody>
      </p:sp>
      <p:sp>
        <p:nvSpPr>
          <p:cNvPr id="12" name="TextBox 20">
            <a:extLst>
              <a:ext uri="{FF2B5EF4-FFF2-40B4-BE49-F238E27FC236}">
                <a16:creationId xmlns="" xmlns:a16="http://schemas.microsoft.com/office/drawing/2014/main" id="{E10B1D0F-D021-4E0B-AE96-A519C214EC02}"/>
              </a:ext>
            </a:extLst>
          </p:cNvPr>
          <p:cNvSpPr txBox="1"/>
          <p:nvPr/>
        </p:nvSpPr>
        <p:spPr>
          <a:xfrm>
            <a:off x="7666423" y="3473166"/>
            <a:ext cx="1015444"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03</a:t>
            </a:r>
            <a:endParaRPr lang="ko-KR" altLang="en-US" sz="3200" b="1" dirty="0">
              <a:solidFill>
                <a:schemeClr val="bg1"/>
              </a:solidFill>
              <a:cs typeface="Arial" pitchFamily="34" charset="0"/>
            </a:endParaRPr>
          </a:p>
        </p:txBody>
      </p:sp>
      <p:sp>
        <p:nvSpPr>
          <p:cNvPr id="13" name="TextBox 20">
            <a:extLst>
              <a:ext uri="{FF2B5EF4-FFF2-40B4-BE49-F238E27FC236}">
                <a16:creationId xmlns="" xmlns:a16="http://schemas.microsoft.com/office/drawing/2014/main" id="{E10B1D0F-D021-4E0B-AE96-A519C214EC02}"/>
              </a:ext>
            </a:extLst>
          </p:cNvPr>
          <p:cNvSpPr txBox="1"/>
          <p:nvPr/>
        </p:nvSpPr>
        <p:spPr>
          <a:xfrm>
            <a:off x="7549760" y="4403347"/>
            <a:ext cx="1015444"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04</a:t>
            </a:r>
            <a:endParaRPr lang="ko-KR" altLang="en-US" sz="3200" b="1" dirty="0">
              <a:solidFill>
                <a:schemeClr val="bg1"/>
              </a:solidFill>
              <a:cs typeface="Arial" pitchFamily="34" charset="0"/>
            </a:endParaRPr>
          </a:p>
        </p:txBody>
      </p:sp>
      <p:sp>
        <p:nvSpPr>
          <p:cNvPr id="2" name="مستطيل 1"/>
          <p:cNvSpPr/>
          <p:nvPr/>
        </p:nvSpPr>
        <p:spPr>
          <a:xfrm>
            <a:off x="8088087" y="1952453"/>
            <a:ext cx="3933220" cy="1156086"/>
          </a:xfrm>
          <a:prstGeom prst="rect">
            <a:avLst/>
          </a:prstGeom>
        </p:spPr>
        <p:txBody>
          <a:bodyPr wrap="square">
            <a:spAutoFit/>
          </a:bodyPr>
          <a:lstStyle/>
          <a:p>
            <a:pPr algn="just">
              <a:lnSpc>
                <a:spcPct val="150000"/>
              </a:lnSpc>
            </a:pPr>
            <a:r>
              <a:rPr lang="en-US" sz="1600" b="1" dirty="0">
                <a:latin typeface="Times New Roman" panose="02020603050405020304" pitchFamily="18" charset="0"/>
                <a:cs typeface="Times New Roman" panose="02020603050405020304" pitchFamily="18" charset="0"/>
              </a:rPr>
              <a:t>Develop a limited list of opportunities that could benefit the company and threats that should be avoided</a:t>
            </a:r>
            <a:endParaRPr lang="ar-SA" sz="1600" b="1" dirty="0">
              <a:latin typeface="Times New Roman" panose="02020603050405020304" pitchFamily="18" charset="0"/>
              <a:cs typeface="Times New Roman" panose="02020603050405020304" pitchFamily="18" charset="0"/>
            </a:endParaRPr>
          </a:p>
        </p:txBody>
      </p:sp>
      <p:sp>
        <p:nvSpPr>
          <p:cNvPr id="3" name="مستطيل 2"/>
          <p:cNvSpPr/>
          <p:nvPr/>
        </p:nvSpPr>
        <p:spPr>
          <a:xfrm>
            <a:off x="193193" y="1895608"/>
            <a:ext cx="3318692" cy="786754"/>
          </a:xfrm>
          <a:prstGeom prst="rect">
            <a:avLst/>
          </a:prstGeom>
        </p:spPr>
        <p:txBody>
          <a:bodyPr wrap="square">
            <a:spAutoFit/>
          </a:bodyPr>
          <a:lstStyle/>
          <a:p>
            <a:pPr algn="just">
              <a:lnSpc>
                <a:spcPct val="150000"/>
              </a:lnSpc>
            </a:pPr>
            <a:r>
              <a:rPr lang="en-US" sz="1600" b="1" dirty="0">
                <a:latin typeface="Times New Roman" panose="02020603050405020304" pitchFamily="18" charset="0"/>
                <a:cs typeface="Times New Roman" panose="02020603050405020304" pitchFamily="18" charset="0"/>
              </a:rPr>
              <a:t>Aim to identify key variables that provide actionable responses</a:t>
            </a:r>
          </a:p>
        </p:txBody>
      </p:sp>
      <p:sp>
        <p:nvSpPr>
          <p:cNvPr id="14" name="مستطيل 13"/>
          <p:cNvSpPr/>
          <p:nvPr/>
        </p:nvSpPr>
        <p:spPr>
          <a:xfrm>
            <a:off x="193193" y="4294431"/>
            <a:ext cx="3558862" cy="1156086"/>
          </a:xfrm>
          <a:prstGeom prst="rect">
            <a:avLst/>
          </a:prstGeom>
        </p:spPr>
        <p:txBody>
          <a:bodyPr wrap="square">
            <a:spAutoFit/>
          </a:bodyPr>
          <a:lstStyle/>
          <a:p>
            <a:pPr algn="just">
              <a:lnSpc>
                <a:spcPct val="150000"/>
              </a:lnSpc>
            </a:pPr>
            <a:r>
              <a:rPr lang="en-US" sz="1600" b="1" dirty="0">
                <a:latin typeface="Times New Roman" panose="02020603050405020304" pitchFamily="18" charset="0"/>
                <a:cs typeface="Times New Roman" panose="02020603050405020304" pitchFamily="18" charset="0"/>
              </a:rPr>
              <a:t>It will make companies able to respond either offensively or defensively to factors</a:t>
            </a:r>
            <a:endParaRPr lang="ar-SA" sz="1600" b="1" dirty="0">
              <a:latin typeface="Times New Roman" panose="02020603050405020304" pitchFamily="18" charset="0"/>
              <a:cs typeface="Times New Roman" panose="02020603050405020304" pitchFamily="18" charset="0"/>
            </a:endParaRPr>
          </a:p>
        </p:txBody>
      </p:sp>
      <p:sp>
        <p:nvSpPr>
          <p:cNvPr id="15" name="مستطيل 14"/>
          <p:cNvSpPr/>
          <p:nvPr/>
        </p:nvSpPr>
        <p:spPr>
          <a:xfrm>
            <a:off x="8088087" y="5362473"/>
            <a:ext cx="4152536" cy="1156086"/>
          </a:xfrm>
          <a:prstGeom prst="rect">
            <a:avLst/>
          </a:prstGeom>
        </p:spPr>
        <p:txBody>
          <a:bodyPr wrap="square">
            <a:spAutoFit/>
          </a:bodyPr>
          <a:lstStyle/>
          <a:p>
            <a:pPr algn="just">
              <a:lnSpc>
                <a:spcPct val="150000"/>
              </a:lnSpc>
            </a:pPr>
            <a:r>
              <a:rPr lang="en-US" sz="1600" b="1" dirty="0">
                <a:latin typeface="Times New Roman" panose="02020603050405020304" pitchFamily="18" charset="0"/>
                <a:cs typeface="Times New Roman" panose="02020603050405020304" pitchFamily="18" charset="0"/>
              </a:rPr>
              <a:t>important to achieving long-term and annual objectives,  measurable,  applicable to all competing firms, and  hierarchical </a:t>
            </a:r>
            <a:endParaRPr lang="ar-SA" sz="1600" b="1" dirty="0">
              <a:latin typeface="Times New Roman" panose="02020603050405020304" pitchFamily="18" charset="0"/>
              <a:cs typeface="Times New Roman" panose="02020603050405020304" pitchFamily="18" charset="0"/>
            </a:endParaRPr>
          </a:p>
        </p:txBody>
      </p:sp>
      <p:sp>
        <p:nvSpPr>
          <p:cNvPr id="16" name="مستطيل 15"/>
          <p:cNvSpPr/>
          <p:nvPr/>
        </p:nvSpPr>
        <p:spPr>
          <a:xfrm>
            <a:off x="4095299" y="0"/>
            <a:ext cx="3363421" cy="905056"/>
          </a:xfrm>
          <a:prstGeom prst="rect">
            <a:avLst/>
          </a:prstGeom>
        </p:spPr>
        <p:txBody>
          <a:bodyPr wrap="none">
            <a:spAutoFit/>
          </a:bodyPr>
          <a:lstStyle/>
          <a:p>
            <a:pPr algn="ctr">
              <a:lnSpc>
                <a:spcPct val="150000"/>
              </a:lnSpc>
            </a:pPr>
            <a:r>
              <a:rPr lang="en-US" sz="4000" b="1" dirty="0">
                <a:latin typeface="Times New Roman" panose="02020603050405020304" pitchFamily="18" charset="0"/>
                <a:cs typeface="Times New Roman" panose="02020603050405020304" pitchFamily="18" charset="0"/>
              </a:rPr>
              <a:t>External audit</a:t>
            </a:r>
            <a:endParaRPr lang="ar-SA" sz="4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03239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xternal Audit Service in Dubai | RVG Chartered Accountant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4479" y="1508952"/>
            <a:ext cx="6970298" cy="3798813"/>
          </a:xfrm>
          <a:prstGeom prst="rect">
            <a:avLst/>
          </a:prstGeom>
          <a:noFill/>
          <a:extLst>
            <a:ext uri="{909E8E84-426E-40DD-AFC4-6F175D3DCCD1}">
              <a14:hiddenFill xmlns:a14="http://schemas.microsoft.com/office/drawing/2010/main">
                <a:solidFill>
                  <a:srgbClr val="FFFFFF"/>
                </a:solidFill>
              </a14:hiddenFill>
            </a:ext>
          </a:extLst>
        </p:spPr>
      </p:pic>
      <p:grpSp>
        <p:nvGrpSpPr>
          <p:cNvPr id="6" name="그룹 48">
            <a:extLst>
              <a:ext uri="{FF2B5EF4-FFF2-40B4-BE49-F238E27FC236}">
                <a16:creationId xmlns="" xmlns:a16="http://schemas.microsoft.com/office/drawing/2014/main" id="{E2BE46BB-F353-4A68-BB4B-8ECB1988EE13}"/>
              </a:ext>
            </a:extLst>
          </p:cNvPr>
          <p:cNvGrpSpPr/>
          <p:nvPr/>
        </p:nvGrpSpPr>
        <p:grpSpPr>
          <a:xfrm>
            <a:off x="949781" y="1804827"/>
            <a:ext cx="2192663" cy="3395655"/>
            <a:chOff x="10186395" y="2180322"/>
            <a:chExt cx="2088000" cy="3207061"/>
          </a:xfrm>
          <a:solidFill>
            <a:srgbClr val="FDA359"/>
          </a:solidFill>
        </p:grpSpPr>
        <p:sp>
          <p:nvSpPr>
            <p:cNvPr id="7" name="막힌 원호 49">
              <a:extLst>
                <a:ext uri="{FF2B5EF4-FFF2-40B4-BE49-F238E27FC236}">
                  <a16:creationId xmlns="" xmlns:a16="http://schemas.microsoft.com/office/drawing/2014/main" id="{327CF95E-866F-4A55-9F50-2F9809E1FEAC}"/>
                </a:ext>
              </a:extLst>
            </p:cNvPr>
            <p:cNvSpPr/>
            <p:nvPr/>
          </p:nvSpPr>
          <p:spPr>
            <a:xfrm>
              <a:off x="10186395" y="2180322"/>
              <a:ext cx="2088000" cy="2088000"/>
            </a:xfrm>
            <a:prstGeom prst="blockArc">
              <a:avLst>
                <a:gd name="adj1" fmla="val 10800000"/>
                <a:gd name="adj2" fmla="val 21525883"/>
                <a:gd name="adj3" fmla="val 50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8" name="직사각형 50">
              <a:extLst>
                <a:ext uri="{FF2B5EF4-FFF2-40B4-BE49-F238E27FC236}">
                  <a16:creationId xmlns="" xmlns:a16="http://schemas.microsoft.com/office/drawing/2014/main" id="{E98FA7B1-3543-4A5E-9C9D-356B5171528F}"/>
                </a:ext>
              </a:extLst>
            </p:cNvPr>
            <p:cNvSpPr/>
            <p:nvPr/>
          </p:nvSpPr>
          <p:spPr>
            <a:xfrm>
              <a:off x="10186395" y="3155383"/>
              <a:ext cx="108000" cy="118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9" name="직사각형 51">
              <a:extLst>
                <a:ext uri="{FF2B5EF4-FFF2-40B4-BE49-F238E27FC236}">
                  <a16:creationId xmlns="" xmlns:a16="http://schemas.microsoft.com/office/drawing/2014/main" id="{ED773C5C-7477-47CE-8218-8A6C5410F64D}"/>
                </a:ext>
              </a:extLst>
            </p:cNvPr>
            <p:cNvSpPr/>
            <p:nvPr/>
          </p:nvSpPr>
          <p:spPr>
            <a:xfrm>
              <a:off x="12166395" y="3155383"/>
              <a:ext cx="108000" cy="2232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grpSp>
        <p:nvGrpSpPr>
          <p:cNvPr id="10" name="그룹 48">
            <a:extLst>
              <a:ext uri="{FF2B5EF4-FFF2-40B4-BE49-F238E27FC236}">
                <a16:creationId xmlns="" xmlns:a16="http://schemas.microsoft.com/office/drawing/2014/main" id="{E2BE46BB-F353-4A68-BB4B-8ECB1988EE13}"/>
              </a:ext>
            </a:extLst>
          </p:cNvPr>
          <p:cNvGrpSpPr/>
          <p:nvPr/>
        </p:nvGrpSpPr>
        <p:grpSpPr>
          <a:xfrm flipH="1">
            <a:off x="8848987" y="1804827"/>
            <a:ext cx="2100809" cy="3428585"/>
            <a:chOff x="10186395" y="2180322"/>
            <a:chExt cx="2088000" cy="3207061"/>
          </a:xfrm>
          <a:solidFill>
            <a:srgbClr val="FDA359"/>
          </a:solidFill>
        </p:grpSpPr>
        <p:sp>
          <p:nvSpPr>
            <p:cNvPr id="11" name="막힌 원호 49">
              <a:extLst>
                <a:ext uri="{FF2B5EF4-FFF2-40B4-BE49-F238E27FC236}">
                  <a16:creationId xmlns="" xmlns:a16="http://schemas.microsoft.com/office/drawing/2014/main" id="{327CF95E-866F-4A55-9F50-2F9809E1FEAC}"/>
                </a:ext>
              </a:extLst>
            </p:cNvPr>
            <p:cNvSpPr/>
            <p:nvPr/>
          </p:nvSpPr>
          <p:spPr>
            <a:xfrm>
              <a:off x="10186395" y="2180322"/>
              <a:ext cx="2088000" cy="2088000"/>
            </a:xfrm>
            <a:prstGeom prst="blockArc">
              <a:avLst>
                <a:gd name="adj1" fmla="val 10800000"/>
                <a:gd name="adj2" fmla="val 21525883"/>
                <a:gd name="adj3" fmla="val 50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12" name="직사각형 50">
              <a:extLst>
                <a:ext uri="{FF2B5EF4-FFF2-40B4-BE49-F238E27FC236}">
                  <a16:creationId xmlns="" xmlns:a16="http://schemas.microsoft.com/office/drawing/2014/main" id="{E98FA7B1-3543-4A5E-9C9D-356B5171528F}"/>
                </a:ext>
              </a:extLst>
            </p:cNvPr>
            <p:cNvSpPr/>
            <p:nvPr/>
          </p:nvSpPr>
          <p:spPr>
            <a:xfrm>
              <a:off x="10186395" y="3155383"/>
              <a:ext cx="108000" cy="118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3" name="직사각형 51">
              <a:extLst>
                <a:ext uri="{FF2B5EF4-FFF2-40B4-BE49-F238E27FC236}">
                  <a16:creationId xmlns="" xmlns:a16="http://schemas.microsoft.com/office/drawing/2014/main" id="{ED773C5C-7477-47CE-8218-8A6C5410F64D}"/>
                </a:ext>
              </a:extLst>
            </p:cNvPr>
            <p:cNvSpPr/>
            <p:nvPr/>
          </p:nvSpPr>
          <p:spPr>
            <a:xfrm>
              <a:off x="12166395" y="3155383"/>
              <a:ext cx="108000" cy="2232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
        <p:nvSpPr>
          <p:cNvPr id="3" name="مستطيل مستدير الزوايا 2"/>
          <p:cNvSpPr/>
          <p:nvPr/>
        </p:nvSpPr>
        <p:spPr>
          <a:xfrm>
            <a:off x="2893507" y="5200482"/>
            <a:ext cx="6192243" cy="1535169"/>
          </a:xfrm>
          <a:prstGeom prst="roundRect">
            <a:avLst/>
          </a:prstGeom>
          <a:noFill/>
          <a:ln w="38100">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4177828" y="5584713"/>
            <a:ext cx="3680816" cy="769441"/>
          </a:xfrm>
          <a:prstGeom prst="rect">
            <a:avLst/>
          </a:prstGeom>
        </p:spPr>
        <p:txBody>
          <a:bodyPr wrap="none">
            <a:spAutoFit/>
          </a:bodyPr>
          <a:lstStyle/>
          <a:p>
            <a:r>
              <a:rPr lang="en-US" sz="4400" b="1" dirty="0">
                <a:latin typeface="Times New Roman" panose="02020603050405020304" pitchFamily="18" charset="0"/>
                <a:cs typeface="Times New Roman" panose="02020603050405020304" pitchFamily="18" charset="0"/>
              </a:rPr>
              <a:t>External audit</a:t>
            </a:r>
            <a:endParaRPr lang="ar-SA" sz="4400" b="1" dirty="0">
              <a:latin typeface="Times New Roman" panose="02020603050405020304" pitchFamily="18" charset="0"/>
              <a:cs typeface="Times New Roman" panose="02020603050405020304" pitchFamily="18" charset="0"/>
            </a:endParaRPr>
          </a:p>
        </p:txBody>
      </p:sp>
      <p:sp>
        <p:nvSpPr>
          <p:cNvPr id="5" name="مستطيل 4"/>
          <p:cNvSpPr/>
          <p:nvPr/>
        </p:nvSpPr>
        <p:spPr>
          <a:xfrm>
            <a:off x="8957650" y="4141915"/>
            <a:ext cx="3298818" cy="646331"/>
          </a:xfrm>
          <a:prstGeom prst="rect">
            <a:avLst/>
          </a:prstGeom>
        </p:spPr>
        <p:txBody>
          <a:bodyPr wrap="square">
            <a:spAutoFit/>
          </a:bodyPr>
          <a:lstStyle/>
          <a:p>
            <a:pPr algn="ctr"/>
            <a:r>
              <a:rPr lang="fr-FR" b="1" dirty="0" err="1">
                <a:latin typeface="Times New Roman" panose="02020603050405020304" pitchFamily="18" charset="0"/>
                <a:cs typeface="Times New Roman" panose="02020603050405020304" pitchFamily="18" charset="0"/>
              </a:rPr>
              <a:t>External</a:t>
            </a:r>
            <a:r>
              <a:rPr lang="fr-FR" b="1" dirty="0">
                <a:latin typeface="Times New Roman" panose="02020603050405020304" pitchFamily="18" charset="0"/>
                <a:cs typeface="Times New Roman" panose="02020603050405020304" pitchFamily="18" charset="0"/>
              </a:rPr>
              <a:t> </a:t>
            </a:r>
            <a:r>
              <a:rPr lang="fr-FR" b="1" dirty="0" err="1">
                <a:latin typeface="Times New Roman" panose="02020603050405020304" pitchFamily="18" charset="0"/>
                <a:cs typeface="Times New Roman" panose="02020603050405020304" pitchFamily="18" charset="0"/>
              </a:rPr>
              <a:t>Factors</a:t>
            </a:r>
            <a:r>
              <a:rPr lang="fr-FR" b="1" dirty="0">
                <a:latin typeface="Times New Roman" panose="02020603050405020304" pitchFamily="18" charset="0"/>
                <a:cs typeface="Times New Roman" panose="02020603050405020304" pitchFamily="18" charset="0"/>
              </a:rPr>
              <a:t> Evaluation Matrix (EFE)</a:t>
            </a:r>
            <a:endParaRPr lang="ar-SA" b="1" dirty="0">
              <a:latin typeface="Times New Roman" panose="02020603050405020304" pitchFamily="18" charset="0"/>
              <a:cs typeface="Times New Roman" panose="02020603050405020304" pitchFamily="18" charset="0"/>
            </a:endParaRPr>
          </a:p>
        </p:txBody>
      </p:sp>
      <p:sp>
        <p:nvSpPr>
          <p:cNvPr id="14" name="مستطيل 13"/>
          <p:cNvSpPr/>
          <p:nvPr/>
        </p:nvSpPr>
        <p:spPr>
          <a:xfrm>
            <a:off x="0" y="4117299"/>
            <a:ext cx="2279561" cy="646331"/>
          </a:xfrm>
          <a:prstGeom prst="rect">
            <a:avLst/>
          </a:prstGeom>
        </p:spPr>
        <p:txBody>
          <a:bodyPr wrap="square">
            <a:spAutoFit/>
          </a:bodyPr>
          <a:lstStyle/>
          <a:p>
            <a:pPr algn="ctr"/>
            <a:r>
              <a:rPr lang="en-US" b="1" dirty="0">
                <a:latin typeface="Times New Roman" panose="02020603050405020304" pitchFamily="18" charset="0"/>
                <a:cs typeface="Times New Roman" panose="02020603050405020304" pitchFamily="18" charset="0"/>
              </a:rPr>
              <a:t>A competitive profile matrix (CPM)</a:t>
            </a:r>
            <a:endParaRPr lang="ar-SA" b="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 xmlns:a16="http://schemas.microsoft.com/office/drawing/2014/main" id="{F0F1DA35-F83A-CD2A-0AC2-1AB8956CE497}"/>
              </a:ext>
            </a:extLst>
          </p:cNvPr>
          <p:cNvSpPr txBox="1"/>
          <p:nvPr/>
        </p:nvSpPr>
        <p:spPr>
          <a:xfrm>
            <a:off x="2560007" y="240127"/>
            <a:ext cx="6139542" cy="823752"/>
          </a:xfrm>
          <a:prstGeom prst="rect">
            <a:avLst/>
          </a:prstGeom>
          <a:noFill/>
        </p:spPr>
        <p:txBody>
          <a:bodyPr wrap="square">
            <a:spAutoFit/>
          </a:bodyPr>
          <a:lstStyle/>
          <a:p>
            <a:pPr algn="ctr">
              <a:lnSpc>
                <a:spcPct val="150000"/>
              </a:lnSpc>
            </a:pPr>
            <a:r>
              <a:rPr lang="en-US" sz="3600" b="1" dirty="0">
                <a:latin typeface="Times New Roman" panose="02020603050405020304" pitchFamily="18" charset="0"/>
                <a:cs typeface="Times New Roman" panose="02020603050405020304" pitchFamily="18" charset="0"/>
              </a:rPr>
              <a:t>External audit</a:t>
            </a:r>
            <a:endParaRPr lang="ar-SA"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171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animEffect transition="in" filter="barn(inVertical)">
                                      <p:cBhvr>
                                        <p:cTn id="1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CCABF1ED-169E-BEF0-A0A8-A25B71DECE79}"/>
              </a:ext>
            </a:extLst>
          </p:cNvPr>
          <p:cNvSpPr txBox="1"/>
          <p:nvPr/>
        </p:nvSpPr>
        <p:spPr>
          <a:xfrm>
            <a:off x="2706721" y="209304"/>
            <a:ext cx="6094378"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Formulation</a:t>
            </a:r>
            <a:endParaRPr lang="ko-KR" altLang="en-US" sz="3800" b="1"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 xmlns:a16="http://schemas.microsoft.com/office/drawing/2014/main" id="{7755C1D5-683F-D72C-AB59-AA4ED6366329}"/>
              </a:ext>
            </a:extLst>
          </p:cNvPr>
          <p:cNvPicPr>
            <a:picLocks noChangeAspect="1"/>
          </p:cNvPicPr>
          <p:nvPr/>
        </p:nvPicPr>
        <p:blipFill>
          <a:blip r:embed="rId2"/>
          <a:stretch>
            <a:fillRect/>
          </a:stretch>
        </p:blipFill>
        <p:spPr>
          <a:xfrm>
            <a:off x="1915885" y="1509152"/>
            <a:ext cx="7903029" cy="4641276"/>
          </a:xfrm>
          <a:prstGeom prst="rect">
            <a:avLst/>
          </a:prstGeom>
        </p:spPr>
      </p:pic>
    </p:spTree>
    <p:extLst>
      <p:ext uri="{BB962C8B-B14F-4D97-AF65-F5344CB8AC3E}">
        <p14:creationId xmlns:p14="http://schemas.microsoft.com/office/powerpoint/2010/main" val="494425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portance of an Internal Audit - BizzSecure"/>
          <p:cNvPicPr>
            <a:picLocks noChangeAspect="1" noChangeArrowheads="1"/>
          </p:cNvPicPr>
          <p:nvPr/>
        </p:nvPicPr>
        <p:blipFill>
          <a:blip r:embed="rId2">
            <a:clrChange>
              <a:clrFrom>
                <a:srgbClr val="63B1AD"/>
              </a:clrFrom>
              <a:clrTo>
                <a:srgbClr val="63B1AD">
                  <a:alpha val="0"/>
                </a:srgbClr>
              </a:clrTo>
            </a:clrChange>
            <a:extLst>
              <a:ext uri="{28A0092B-C50C-407E-A947-70E740481C1C}">
                <a14:useLocalDpi xmlns:a14="http://schemas.microsoft.com/office/drawing/2010/main" val="0"/>
              </a:ext>
            </a:extLst>
          </a:blip>
          <a:srcRect/>
          <a:stretch>
            <a:fillRect/>
          </a:stretch>
        </p:blipFill>
        <p:spPr bwMode="auto">
          <a:xfrm>
            <a:off x="4230008" y="2093765"/>
            <a:ext cx="4028621" cy="2877586"/>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5">
            <a:extLst>
              <a:ext uri="{FF2B5EF4-FFF2-40B4-BE49-F238E27FC236}">
                <a16:creationId xmlns="" xmlns:a16="http://schemas.microsoft.com/office/drawing/2014/main" id="{2B065635-691B-4150-891F-81F2A0FEEF5D}"/>
              </a:ext>
            </a:extLst>
          </p:cNvPr>
          <p:cNvGrpSpPr/>
          <p:nvPr/>
        </p:nvGrpSpPr>
        <p:grpSpPr>
          <a:xfrm rot="10800000">
            <a:off x="2920810" y="2020563"/>
            <a:ext cx="1309197" cy="2785060"/>
            <a:chOff x="4630955" y="3880561"/>
            <a:chExt cx="914400" cy="1945207"/>
          </a:xfrm>
        </p:grpSpPr>
        <p:sp>
          <p:nvSpPr>
            <p:cNvPr id="4" name="Right Triangle 6">
              <a:extLst>
                <a:ext uri="{FF2B5EF4-FFF2-40B4-BE49-F238E27FC236}">
                  <a16:creationId xmlns="" xmlns:a16="http://schemas.microsoft.com/office/drawing/2014/main" id="{86D7104D-24D0-4338-AFCA-EDF7B43DFAA3}"/>
                </a:ext>
              </a:extLst>
            </p:cNvPr>
            <p:cNvSpPr/>
            <p:nvPr/>
          </p:nvSpPr>
          <p:spPr>
            <a:xfrm>
              <a:off x="4630955" y="3880561"/>
              <a:ext cx="914400" cy="91440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5" name="Right Triangle 7">
              <a:extLst>
                <a:ext uri="{FF2B5EF4-FFF2-40B4-BE49-F238E27FC236}">
                  <a16:creationId xmlns="" xmlns:a16="http://schemas.microsoft.com/office/drawing/2014/main" id="{B69D3269-D95F-47B3-82CF-66086F3A21BE}"/>
                </a:ext>
              </a:extLst>
            </p:cNvPr>
            <p:cNvSpPr/>
            <p:nvPr/>
          </p:nvSpPr>
          <p:spPr>
            <a:xfrm rot="5400000">
              <a:off x="4630955" y="4911368"/>
              <a:ext cx="914400" cy="914400"/>
            </a:xfrm>
            <a:prstGeom prst="rtTriangle">
              <a:avLst/>
            </a:prstGeom>
            <a:solidFill>
              <a:srgbClr val="EA7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grpSp>
      <p:grpSp>
        <p:nvGrpSpPr>
          <p:cNvPr id="6" name="Group 2">
            <a:extLst>
              <a:ext uri="{FF2B5EF4-FFF2-40B4-BE49-F238E27FC236}">
                <a16:creationId xmlns="" xmlns:a16="http://schemas.microsoft.com/office/drawing/2014/main" id="{B891385F-A696-4F73-9986-0A7A7B80A10B}"/>
              </a:ext>
            </a:extLst>
          </p:cNvPr>
          <p:cNvGrpSpPr/>
          <p:nvPr/>
        </p:nvGrpSpPr>
        <p:grpSpPr>
          <a:xfrm>
            <a:off x="8258629" y="3093869"/>
            <a:ext cx="1309197" cy="2785060"/>
            <a:chOff x="4630955" y="3880561"/>
            <a:chExt cx="914400" cy="1945207"/>
          </a:xfrm>
        </p:grpSpPr>
        <p:sp>
          <p:nvSpPr>
            <p:cNvPr id="7" name="Right Triangle 3">
              <a:extLst>
                <a:ext uri="{FF2B5EF4-FFF2-40B4-BE49-F238E27FC236}">
                  <a16:creationId xmlns="" xmlns:a16="http://schemas.microsoft.com/office/drawing/2014/main" id="{73B9905E-DB55-47BD-B5D8-03A7050736BB}"/>
                </a:ext>
              </a:extLst>
            </p:cNvPr>
            <p:cNvSpPr/>
            <p:nvPr/>
          </p:nvSpPr>
          <p:spPr>
            <a:xfrm>
              <a:off x="4630955" y="3880561"/>
              <a:ext cx="914400" cy="914400"/>
            </a:xfrm>
            <a:prstGeom prst="rtTriangle">
              <a:avLst/>
            </a:prstGeom>
            <a:solidFill>
              <a:srgbClr val="FD92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8" name="Right Triangle 4">
              <a:extLst>
                <a:ext uri="{FF2B5EF4-FFF2-40B4-BE49-F238E27FC236}">
                  <a16:creationId xmlns="" xmlns:a16="http://schemas.microsoft.com/office/drawing/2014/main" id="{9248B1F4-63D9-44DA-A836-A56F8D56510A}"/>
                </a:ext>
              </a:extLst>
            </p:cNvPr>
            <p:cNvSpPr/>
            <p:nvPr/>
          </p:nvSpPr>
          <p:spPr>
            <a:xfrm rot="5400000">
              <a:off x="4630955" y="4911368"/>
              <a:ext cx="914400" cy="914400"/>
            </a:xfrm>
            <a:prstGeom prst="r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sp>
        <p:nvSpPr>
          <p:cNvPr id="9" name="TextBox 20">
            <a:extLst>
              <a:ext uri="{FF2B5EF4-FFF2-40B4-BE49-F238E27FC236}">
                <a16:creationId xmlns="" xmlns:a16="http://schemas.microsoft.com/office/drawing/2014/main" id="{E10B1D0F-D021-4E0B-AE96-A519C214EC02}"/>
              </a:ext>
            </a:extLst>
          </p:cNvPr>
          <p:cNvSpPr txBox="1"/>
          <p:nvPr/>
        </p:nvSpPr>
        <p:spPr>
          <a:xfrm>
            <a:off x="3214563" y="2744985"/>
            <a:ext cx="1015444"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01</a:t>
            </a:r>
            <a:endParaRPr lang="ko-KR" altLang="en-US" sz="3200" b="1" dirty="0">
              <a:solidFill>
                <a:schemeClr val="bg1"/>
              </a:solidFill>
              <a:cs typeface="Arial" pitchFamily="34" charset="0"/>
            </a:endParaRPr>
          </a:p>
        </p:txBody>
      </p:sp>
      <p:sp>
        <p:nvSpPr>
          <p:cNvPr id="10" name="TextBox 20">
            <a:extLst>
              <a:ext uri="{FF2B5EF4-FFF2-40B4-BE49-F238E27FC236}">
                <a16:creationId xmlns="" xmlns:a16="http://schemas.microsoft.com/office/drawing/2014/main" id="{E10B1D0F-D021-4E0B-AE96-A519C214EC02}"/>
              </a:ext>
            </a:extLst>
          </p:cNvPr>
          <p:cNvSpPr txBox="1"/>
          <p:nvPr/>
        </p:nvSpPr>
        <p:spPr>
          <a:xfrm>
            <a:off x="3214563" y="3566250"/>
            <a:ext cx="1015444"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02</a:t>
            </a:r>
            <a:endParaRPr lang="ko-KR" altLang="en-US" sz="3200" b="1" dirty="0">
              <a:solidFill>
                <a:schemeClr val="bg1"/>
              </a:solidFill>
              <a:cs typeface="Arial" pitchFamily="34" charset="0"/>
            </a:endParaRPr>
          </a:p>
        </p:txBody>
      </p:sp>
      <p:sp>
        <p:nvSpPr>
          <p:cNvPr id="11" name="TextBox 20">
            <a:extLst>
              <a:ext uri="{FF2B5EF4-FFF2-40B4-BE49-F238E27FC236}">
                <a16:creationId xmlns="" xmlns:a16="http://schemas.microsoft.com/office/drawing/2014/main" id="{E10B1D0F-D021-4E0B-AE96-A519C214EC02}"/>
              </a:ext>
            </a:extLst>
          </p:cNvPr>
          <p:cNvSpPr txBox="1"/>
          <p:nvPr/>
        </p:nvSpPr>
        <p:spPr>
          <a:xfrm>
            <a:off x="8114942" y="3686612"/>
            <a:ext cx="1015444"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03</a:t>
            </a:r>
            <a:endParaRPr lang="ko-KR" altLang="en-US" sz="3200" b="1" dirty="0">
              <a:solidFill>
                <a:schemeClr val="bg1"/>
              </a:solidFill>
              <a:cs typeface="Arial" pitchFamily="34" charset="0"/>
            </a:endParaRPr>
          </a:p>
        </p:txBody>
      </p:sp>
      <p:sp>
        <p:nvSpPr>
          <p:cNvPr id="12" name="TextBox 20">
            <a:extLst>
              <a:ext uri="{FF2B5EF4-FFF2-40B4-BE49-F238E27FC236}">
                <a16:creationId xmlns="" xmlns:a16="http://schemas.microsoft.com/office/drawing/2014/main" id="{E10B1D0F-D021-4E0B-AE96-A519C214EC02}"/>
              </a:ext>
            </a:extLst>
          </p:cNvPr>
          <p:cNvSpPr txBox="1"/>
          <p:nvPr/>
        </p:nvSpPr>
        <p:spPr>
          <a:xfrm>
            <a:off x="8114942" y="4650858"/>
            <a:ext cx="1015444" cy="584775"/>
          </a:xfrm>
          <a:prstGeom prst="rect">
            <a:avLst/>
          </a:prstGeom>
          <a:noFill/>
        </p:spPr>
        <p:txBody>
          <a:bodyPr wrap="square" rtlCol="0">
            <a:spAutoFit/>
          </a:bodyPr>
          <a:lstStyle/>
          <a:p>
            <a:pPr algn="ctr"/>
            <a:r>
              <a:rPr lang="en-US" altLang="ko-KR" sz="3200" b="1" dirty="0">
                <a:solidFill>
                  <a:schemeClr val="bg1"/>
                </a:solidFill>
                <a:cs typeface="Arial" pitchFamily="34" charset="0"/>
              </a:rPr>
              <a:t>04</a:t>
            </a:r>
            <a:endParaRPr lang="ko-KR" altLang="en-US" sz="3200" b="1" dirty="0">
              <a:solidFill>
                <a:schemeClr val="bg1"/>
              </a:solidFill>
              <a:cs typeface="Arial" pitchFamily="34" charset="0"/>
            </a:endParaRPr>
          </a:p>
        </p:txBody>
      </p:sp>
      <p:sp>
        <p:nvSpPr>
          <p:cNvPr id="2" name="مستطيل 1"/>
          <p:cNvSpPr/>
          <p:nvPr/>
        </p:nvSpPr>
        <p:spPr>
          <a:xfrm>
            <a:off x="381366" y="1711773"/>
            <a:ext cx="3048000" cy="1289071"/>
          </a:xfrm>
          <a:prstGeom prst="rect">
            <a:avLst/>
          </a:prstGeom>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It refers to the systematic and objective evaluation of an organization's operations</a:t>
            </a:r>
          </a:p>
        </p:txBody>
      </p:sp>
      <p:sp>
        <p:nvSpPr>
          <p:cNvPr id="13" name="مستطيل 12"/>
          <p:cNvSpPr/>
          <p:nvPr/>
        </p:nvSpPr>
        <p:spPr>
          <a:xfrm>
            <a:off x="408252" y="4221772"/>
            <a:ext cx="3281600" cy="1156086"/>
          </a:xfrm>
          <a:prstGeom prst="rect">
            <a:avLst/>
          </a:prstGeom>
        </p:spPr>
        <p:txBody>
          <a:bodyPr wrap="square">
            <a:spAutoFit/>
          </a:bodyPr>
          <a:lstStyle/>
          <a:p>
            <a:pPr algn="just">
              <a:lnSpc>
                <a:spcPct val="150000"/>
              </a:lnSpc>
            </a:pPr>
            <a:r>
              <a:rPr lang="en-US" sz="1600" b="1" dirty="0">
                <a:latin typeface="Times New Roman" panose="02020603050405020304" pitchFamily="18" charset="0"/>
                <a:cs typeface="Times New Roman" panose="02020603050405020304" pitchFamily="18" charset="0"/>
              </a:rPr>
              <a:t>It shows the extent to which internal controls are compatible with strategic objectives</a:t>
            </a:r>
            <a:endParaRPr lang="ar-SA" sz="1600" b="1" dirty="0">
              <a:latin typeface="Times New Roman" panose="02020603050405020304" pitchFamily="18" charset="0"/>
              <a:cs typeface="Times New Roman" panose="02020603050405020304" pitchFamily="18" charset="0"/>
            </a:endParaRPr>
          </a:p>
        </p:txBody>
      </p:sp>
      <p:sp>
        <p:nvSpPr>
          <p:cNvPr id="14" name="مستطيل 13"/>
          <p:cNvSpPr/>
          <p:nvPr/>
        </p:nvSpPr>
        <p:spPr>
          <a:xfrm>
            <a:off x="8622665" y="5406309"/>
            <a:ext cx="3569335" cy="786754"/>
          </a:xfrm>
          <a:prstGeom prst="rect">
            <a:avLst/>
          </a:prstGeom>
        </p:spPr>
        <p:txBody>
          <a:bodyPr wrap="square">
            <a:spAutoFit/>
          </a:bodyPr>
          <a:lstStyle/>
          <a:p>
            <a:pPr>
              <a:lnSpc>
                <a:spcPct val="150000"/>
              </a:lnSpc>
            </a:pPr>
            <a:r>
              <a:rPr lang="en-US" sz="1600" b="1" dirty="0">
                <a:latin typeface="Times New Roman" panose="02020603050405020304" pitchFamily="18" charset="0"/>
                <a:cs typeface="Times New Roman" panose="02020603050405020304" pitchFamily="18" charset="0"/>
              </a:rPr>
              <a:t>it is considered the basis for setting goals and strategies</a:t>
            </a:r>
            <a:endParaRPr lang="ar-SA" sz="1600" b="1" dirty="0">
              <a:latin typeface="Times New Roman" panose="02020603050405020304" pitchFamily="18" charset="0"/>
              <a:cs typeface="Times New Roman" panose="02020603050405020304" pitchFamily="18" charset="0"/>
            </a:endParaRPr>
          </a:p>
        </p:txBody>
      </p:sp>
      <p:sp>
        <p:nvSpPr>
          <p:cNvPr id="15" name="مستطيل 14"/>
          <p:cNvSpPr/>
          <p:nvPr/>
        </p:nvSpPr>
        <p:spPr>
          <a:xfrm>
            <a:off x="8622664" y="2344036"/>
            <a:ext cx="3569336" cy="786754"/>
          </a:xfrm>
          <a:prstGeom prst="rect">
            <a:avLst/>
          </a:prstGeom>
        </p:spPr>
        <p:txBody>
          <a:bodyPr wrap="square">
            <a:spAutoFit/>
          </a:bodyPr>
          <a:lstStyle/>
          <a:p>
            <a:pPr>
              <a:lnSpc>
                <a:spcPct val="150000"/>
              </a:lnSpc>
            </a:pPr>
            <a:r>
              <a:rPr lang="en-US" sz="1600" b="1" dirty="0">
                <a:latin typeface="Times New Roman" panose="02020603050405020304" pitchFamily="18" charset="0"/>
                <a:cs typeface="Times New Roman" panose="02020603050405020304" pitchFamily="18" charset="0"/>
              </a:rPr>
              <a:t>Here the strengths and weaknesses of companies are studied</a:t>
            </a:r>
            <a:endParaRPr lang="ar-SA" sz="1600" b="1" dirty="0">
              <a:latin typeface="Times New Roman" panose="02020603050405020304" pitchFamily="18" charset="0"/>
              <a:cs typeface="Times New Roman" panose="02020603050405020304" pitchFamily="18" charset="0"/>
            </a:endParaRPr>
          </a:p>
        </p:txBody>
      </p:sp>
      <p:sp>
        <p:nvSpPr>
          <p:cNvPr id="16" name="مستطيل 15"/>
          <p:cNvSpPr/>
          <p:nvPr/>
        </p:nvSpPr>
        <p:spPr>
          <a:xfrm>
            <a:off x="4230007" y="268906"/>
            <a:ext cx="3296480" cy="677108"/>
          </a:xfrm>
          <a:prstGeom prst="rect">
            <a:avLst/>
          </a:prstGeom>
        </p:spPr>
        <p:txBody>
          <a:bodyPr wrap="none">
            <a:spAutoFit/>
          </a:bodyPr>
          <a:lstStyle/>
          <a:p>
            <a:pPr algn="ctr"/>
            <a:r>
              <a:rPr lang="en-US" sz="3800" b="1" dirty="0">
                <a:latin typeface="Times New Roman" panose="02020603050405020304" pitchFamily="18" charset="0"/>
                <a:cs typeface="Times New Roman" panose="02020603050405020304" pitchFamily="18" charset="0"/>
              </a:rPr>
              <a:t>Internal Audit </a:t>
            </a:r>
            <a:endParaRPr lang="ar-SA" sz="3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3414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1000"/>
                                        <p:tgtEl>
                                          <p:spTgt spid="16">
                                            <p:txEl>
                                              <p:pRg st="0" end="0"/>
                                            </p:txEl>
                                          </p:spTgt>
                                        </p:tgtEl>
                                      </p:cBhvr>
                                    </p:animEffect>
                                    <p:anim calcmode="lin" valueType="num">
                                      <p:cBhvr>
                                        <p:cTn id="8"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623687"/>
            <a:ext cx="11887200" cy="5863772"/>
          </a:xfrm>
          <a:prstGeom prst="rect">
            <a:avLst/>
          </a:prstGeom>
          <a:solidFill>
            <a:srgbClr val="FDA65F"/>
          </a:solidFill>
          <a:ln>
            <a:solidFill>
              <a:srgbClr val="FDA65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4069975" y="690282"/>
            <a:ext cx="3971366" cy="646331"/>
          </a:xfrm>
          <a:prstGeom prst="rect">
            <a:avLst/>
          </a:prstGeom>
        </p:spPr>
        <p:txBody>
          <a:bodyPr wrap="square">
            <a:spAutoFit/>
          </a:bodyPr>
          <a:lstStyle/>
          <a:p>
            <a:pPr algn="ctr"/>
            <a:r>
              <a:rPr lang="en-US" sz="3600" b="1" dirty="0">
                <a:solidFill>
                  <a:schemeClr val="tx1">
                    <a:lumMod val="85000"/>
                    <a:lumOff val="15000"/>
                  </a:schemeClr>
                </a:solidFill>
                <a:latin typeface="Times New Roman" panose="02020603050405020304" pitchFamily="18" charset="0"/>
                <a:cs typeface="Times New Roman" panose="02020603050405020304" pitchFamily="18" charset="0"/>
              </a:rPr>
              <a:t>Family businesses</a:t>
            </a:r>
            <a:endParaRPr lang="en-US" altLang="ko-KR" sz="3600" b="1"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3829599" y="2178424"/>
            <a:ext cx="7458732" cy="2951064"/>
          </a:xfrm>
          <a:prstGeom prst="rect">
            <a:avLst/>
          </a:prstGeom>
        </p:spPr>
        <p:txBody>
          <a:bodyPr wrap="square">
            <a:spAutoFit/>
          </a:bodyPr>
          <a:lstStyle/>
          <a:p>
            <a:pPr algn="just">
              <a:lnSpc>
                <a:spcPct val="150000"/>
              </a:lnSpc>
            </a:pPr>
            <a:r>
              <a:rPr lang="en-US" dirty="0" smtClean="0">
                <a:latin typeface="Times New Roman" panose="02020603050405020304" pitchFamily="18" charset="0"/>
                <a:cs typeface="Times New Roman" panose="02020603050405020304" pitchFamily="18" charset="0"/>
              </a:rPr>
              <a:t>Family </a:t>
            </a:r>
            <a:r>
              <a:rPr lang="en-US" dirty="0">
                <a:latin typeface="Times New Roman" panose="02020603050405020304" pitchFamily="18" charset="0"/>
                <a:cs typeface="Times New Roman" panose="02020603050405020304" pitchFamily="18" charset="0"/>
              </a:rPr>
              <a:t>companies in Palestine are usually small or medium-sized institutions that play </a:t>
            </a:r>
            <a:r>
              <a:rPr lang="en-US" dirty="0" smtClean="0">
                <a:latin typeface="Times New Roman" panose="02020603050405020304" pitchFamily="18" charset="0"/>
                <a:cs typeface="Times New Roman" panose="02020603050405020304" pitchFamily="18" charset="0"/>
              </a:rPr>
              <a:t>a role in the Palestinian economy and are owned and controlled by family members. Most </a:t>
            </a:r>
            <a:r>
              <a:rPr lang="en-US" dirty="0">
                <a:latin typeface="Times New Roman" panose="02020603050405020304" pitchFamily="18" charset="0"/>
                <a:cs typeface="Times New Roman" panose="02020603050405020304" pitchFamily="18" charset="0"/>
              </a:rPr>
              <a:t>of these companies are registered as private joint stock companies due to the lack of a legal classification for them in Palestine, and decision-making is concentrated in the hands of a specific person or group. From family members. The management and ownership of these companies are passed from one generation to another through inheritance</a:t>
            </a:r>
            <a:endParaRPr lang="ar-SA" dirty="0">
              <a:latin typeface="Times New Roman" panose="02020603050405020304" pitchFamily="18" charset="0"/>
              <a:cs typeface="Times New Roman" panose="02020603050405020304" pitchFamily="18" charset="0"/>
            </a:endParaRPr>
          </a:p>
        </p:txBody>
      </p:sp>
      <p:pic>
        <p:nvPicPr>
          <p:cNvPr id="3" name="Picture 2" descr="Real Time Governance | QuestionPro">
            <a:extLst>
              <a:ext uri="{FF2B5EF4-FFF2-40B4-BE49-F238E27FC236}">
                <a16:creationId xmlns="" xmlns:a16="http://schemas.microsoft.com/office/drawing/2014/main" id="{19415F2A-0247-9189-5C2D-30EEB62557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232" y="2417662"/>
            <a:ext cx="3580729" cy="3086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7065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CCABF1ED-169E-BEF0-A0A8-A25B71DECE79}"/>
              </a:ext>
            </a:extLst>
          </p:cNvPr>
          <p:cNvSpPr txBox="1"/>
          <p:nvPr/>
        </p:nvSpPr>
        <p:spPr>
          <a:xfrm>
            <a:off x="2706721" y="209304"/>
            <a:ext cx="6094378"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Formulation</a:t>
            </a:r>
            <a:endParaRPr lang="ko-KR" altLang="en-US" sz="3800" b="1"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 xmlns:a16="http://schemas.microsoft.com/office/drawing/2014/main" id="{13DEFB5F-9C96-87CF-197F-7AF86D2D00A8}"/>
              </a:ext>
            </a:extLst>
          </p:cNvPr>
          <p:cNvPicPr>
            <a:picLocks noChangeAspect="1"/>
          </p:cNvPicPr>
          <p:nvPr/>
        </p:nvPicPr>
        <p:blipFill>
          <a:blip r:embed="rId2"/>
          <a:stretch>
            <a:fillRect/>
          </a:stretch>
        </p:blipFill>
        <p:spPr>
          <a:xfrm>
            <a:off x="2046514" y="1573369"/>
            <a:ext cx="7249885" cy="4239602"/>
          </a:xfrm>
          <a:prstGeom prst="rect">
            <a:avLst/>
          </a:prstGeom>
        </p:spPr>
      </p:pic>
    </p:spTree>
    <p:extLst>
      <p:ext uri="{BB962C8B-B14F-4D97-AF65-F5344CB8AC3E}">
        <p14:creationId xmlns:p14="http://schemas.microsoft.com/office/powerpoint/2010/main" val="1726456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410615" y="223395"/>
            <a:ext cx="11573197" cy="724247"/>
          </a:xfrm>
        </p:spPr>
        <p:txBody>
          <a:bodyPr/>
          <a:lstStyle/>
          <a:p>
            <a:r>
              <a:rPr lang="en-US" b="1" dirty="0">
                <a:solidFill>
                  <a:schemeClr val="tx1"/>
                </a:solidFill>
                <a:latin typeface="Times New Roman" panose="02020603050405020304" pitchFamily="18" charset="0"/>
                <a:cs typeface="Times New Roman" panose="02020603050405020304" pitchFamily="18" charset="0"/>
              </a:rPr>
              <a:t>SWOT</a:t>
            </a:r>
          </a:p>
        </p:txBody>
      </p:sp>
      <p:sp>
        <p:nvSpPr>
          <p:cNvPr id="3" name="직사각형 7">
            <a:extLst>
              <a:ext uri="{FF2B5EF4-FFF2-40B4-BE49-F238E27FC236}">
                <a16:creationId xmlns="" xmlns:a16="http://schemas.microsoft.com/office/drawing/2014/main" id="{268466D0-230F-4F3F-9F45-39A2E9A0AA67}"/>
              </a:ext>
            </a:extLst>
          </p:cNvPr>
          <p:cNvSpPr/>
          <p:nvPr/>
        </p:nvSpPr>
        <p:spPr>
          <a:xfrm>
            <a:off x="914401" y="1794271"/>
            <a:ext cx="5148000" cy="2088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bg1"/>
                </a:solidFill>
                <a:latin typeface="Times New Roman" panose="02020603050405020304" pitchFamily="18" charset="0"/>
                <a:cs typeface="Times New Roman" panose="02020603050405020304" pitchFamily="18" charset="0"/>
              </a:rPr>
              <a:t>                   (internal)</a:t>
            </a:r>
            <a:endParaRPr lang="ko-KR" altLang="en-US" sz="2700" b="1" dirty="0">
              <a:solidFill>
                <a:schemeClr val="bg1"/>
              </a:solidFill>
              <a:latin typeface="Times New Roman" panose="02020603050405020304" pitchFamily="18" charset="0"/>
              <a:cs typeface="Times New Roman" panose="02020603050405020304" pitchFamily="18" charset="0"/>
            </a:endParaRPr>
          </a:p>
        </p:txBody>
      </p:sp>
      <p:sp>
        <p:nvSpPr>
          <p:cNvPr id="4" name="직사각형 34">
            <a:extLst>
              <a:ext uri="{FF2B5EF4-FFF2-40B4-BE49-F238E27FC236}">
                <a16:creationId xmlns="" xmlns:a16="http://schemas.microsoft.com/office/drawing/2014/main" id="{9CD753F0-231E-4AE3-BBB5-DD3B676B1DDC}"/>
              </a:ext>
            </a:extLst>
          </p:cNvPr>
          <p:cNvSpPr/>
          <p:nvPr/>
        </p:nvSpPr>
        <p:spPr>
          <a:xfrm>
            <a:off x="914401" y="3963398"/>
            <a:ext cx="5148000" cy="2088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sz="2700" b="1" dirty="0">
              <a:solidFill>
                <a:schemeClr val="bg1"/>
              </a:solidFill>
              <a:latin typeface="Times New Roman" panose="02020603050405020304" pitchFamily="18" charset="0"/>
              <a:cs typeface="Times New Roman" panose="02020603050405020304" pitchFamily="18" charset="0"/>
            </a:endParaRPr>
          </a:p>
        </p:txBody>
      </p:sp>
      <p:sp>
        <p:nvSpPr>
          <p:cNvPr id="5" name="직사각형 42">
            <a:extLst>
              <a:ext uri="{FF2B5EF4-FFF2-40B4-BE49-F238E27FC236}">
                <a16:creationId xmlns="" xmlns:a16="http://schemas.microsoft.com/office/drawing/2014/main" id="{B8EF3DDA-42BC-4E9A-B7A0-8266C2EB1AE7}"/>
              </a:ext>
            </a:extLst>
          </p:cNvPr>
          <p:cNvSpPr/>
          <p:nvPr/>
        </p:nvSpPr>
        <p:spPr>
          <a:xfrm>
            <a:off x="6129601" y="1794271"/>
            <a:ext cx="5148000" cy="2088000"/>
          </a:xfrm>
          <a:prstGeom prst="rect">
            <a:avLst/>
          </a:prstGeom>
          <a:solidFill>
            <a:srgbClr val="EA7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Times New Roman" panose="02020603050405020304" pitchFamily="18" charset="0"/>
                <a:cs typeface="Times New Roman" panose="02020603050405020304" pitchFamily="18" charset="0"/>
              </a:rPr>
              <a:t>      (internal)</a:t>
            </a:r>
            <a:endParaRPr lang="ko-KR" altLang="en-US" sz="2700" b="1" dirty="0">
              <a:solidFill>
                <a:schemeClr val="bg1"/>
              </a:solidFill>
              <a:latin typeface="Times New Roman" panose="02020603050405020304" pitchFamily="18" charset="0"/>
              <a:cs typeface="Times New Roman" panose="02020603050405020304" pitchFamily="18" charset="0"/>
            </a:endParaRPr>
          </a:p>
        </p:txBody>
      </p:sp>
      <p:sp>
        <p:nvSpPr>
          <p:cNvPr id="6" name="직사각형 43">
            <a:extLst>
              <a:ext uri="{FF2B5EF4-FFF2-40B4-BE49-F238E27FC236}">
                <a16:creationId xmlns="" xmlns:a16="http://schemas.microsoft.com/office/drawing/2014/main" id="{301B33F0-46B0-465A-A778-ABDE48429310}"/>
              </a:ext>
            </a:extLst>
          </p:cNvPr>
          <p:cNvSpPr/>
          <p:nvPr/>
        </p:nvSpPr>
        <p:spPr>
          <a:xfrm>
            <a:off x="6129601" y="3963398"/>
            <a:ext cx="5148000" cy="2088000"/>
          </a:xfrm>
          <a:prstGeom prst="rect">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bg1"/>
              </a:solidFill>
              <a:latin typeface="Times New Roman" panose="02020603050405020304" pitchFamily="18" charset="0"/>
              <a:cs typeface="Times New Roman" panose="02020603050405020304" pitchFamily="18" charset="0"/>
            </a:endParaRPr>
          </a:p>
          <a:p>
            <a:pPr algn="ctr"/>
            <a:r>
              <a:rPr lang="en-US" sz="2400" b="1" dirty="0">
                <a:solidFill>
                  <a:schemeClr val="bg1"/>
                </a:solidFill>
                <a:latin typeface="Times New Roman" panose="02020603050405020304" pitchFamily="18" charset="0"/>
                <a:cs typeface="Times New Roman" panose="02020603050405020304" pitchFamily="18" charset="0"/>
              </a:rPr>
              <a:t>          (external)</a:t>
            </a:r>
            <a:endParaRPr lang="ko-KR" altLang="en-US" sz="2400" b="1" dirty="0">
              <a:solidFill>
                <a:schemeClr val="bg1"/>
              </a:solidFill>
              <a:latin typeface="Times New Roman" panose="02020603050405020304" pitchFamily="18" charset="0"/>
              <a:cs typeface="Times New Roman" panose="02020603050405020304" pitchFamily="18" charset="0"/>
            </a:endParaRPr>
          </a:p>
        </p:txBody>
      </p:sp>
      <p:grpSp>
        <p:nvGrpSpPr>
          <p:cNvPr id="7" name="그룹 45">
            <a:extLst>
              <a:ext uri="{FF2B5EF4-FFF2-40B4-BE49-F238E27FC236}">
                <a16:creationId xmlns="" xmlns:a16="http://schemas.microsoft.com/office/drawing/2014/main" id="{E826E3EE-6220-4B8B-BCF0-7748F6B60453}"/>
              </a:ext>
            </a:extLst>
          </p:cNvPr>
          <p:cNvGrpSpPr/>
          <p:nvPr/>
        </p:nvGrpSpPr>
        <p:grpSpPr>
          <a:xfrm>
            <a:off x="4890001" y="2716834"/>
            <a:ext cx="2412000" cy="2412000"/>
            <a:chOff x="4896191" y="2726685"/>
            <a:chExt cx="2412000" cy="2412000"/>
          </a:xfrm>
        </p:grpSpPr>
        <p:sp>
          <p:nvSpPr>
            <p:cNvPr id="8" name="직사각형 10">
              <a:extLst>
                <a:ext uri="{FF2B5EF4-FFF2-40B4-BE49-F238E27FC236}">
                  <a16:creationId xmlns="" xmlns:a16="http://schemas.microsoft.com/office/drawing/2014/main" id="{6EE9B667-EFD2-436B-84E3-7D04BBFFEA28}"/>
                </a:ext>
              </a:extLst>
            </p:cNvPr>
            <p:cNvSpPr/>
            <p:nvPr/>
          </p:nvSpPr>
          <p:spPr>
            <a:xfrm>
              <a:off x="4896191" y="2726685"/>
              <a:ext cx="2412000" cy="2412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9" name="직사각형 44">
              <a:extLst>
                <a:ext uri="{FF2B5EF4-FFF2-40B4-BE49-F238E27FC236}">
                  <a16:creationId xmlns="" xmlns:a16="http://schemas.microsoft.com/office/drawing/2014/main" id="{72D654EA-356C-4D17-9D89-402DB5B394D8}"/>
                </a:ext>
              </a:extLst>
            </p:cNvPr>
            <p:cNvSpPr/>
            <p:nvPr/>
          </p:nvSpPr>
          <p:spPr>
            <a:xfrm rot="18900000">
              <a:off x="5256191" y="3086685"/>
              <a:ext cx="1692000" cy="16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0" name="Diamond 9">
              <a:extLst>
                <a:ext uri="{FF2B5EF4-FFF2-40B4-BE49-F238E27FC236}">
                  <a16:creationId xmlns="" xmlns:a16="http://schemas.microsoft.com/office/drawing/2014/main" id="{796E87ED-0A6F-4403-8C3B-AFAA11DD8E09}"/>
                </a:ext>
              </a:extLst>
            </p:cNvPr>
            <p:cNvSpPr/>
            <p:nvPr/>
          </p:nvSpPr>
          <p:spPr>
            <a:xfrm>
              <a:off x="5021409" y="2851903"/>
              <a:ext cx="2161564" cy="2161564"/>
            </a:xfrm>
            <a:prstGeom prst="diamond">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
        <p:nvSpPr>
          <p:cNvPr id="11" name="TextBox 10">
            <a:extLst>
              <a:ext uri="{FF2B5EF4-FFF2-40B4-BE49-F238E27FC236}">
                <a16:creationId xmlns="" xmlns:a16="http://schemas.microsoft.com/office/drawing/2014/main" id="{B88833F7-8C1E-49F1-B49F-1CD8C2FBBB4D}"/>
              </a:ext>
            </a:extLst>
          </p:cNvPr>
          <p:cNvSpPr txBox="1"/>
          <p:nvPr/>
        </p:nvSpPr>
        <p:spPr>
          <a:xfrm>
            <a:off x="5153747" y="3568891"/>
            <a:ext cx="1884511" cy="707886"/>
          </a:xfrm>
          <a:prstGeom prst="rect">
            <a:avLst/>
          </a:prstGeom>
          <a:noFill/>
        </p:spPr>
        <p:txBody>
          <a:bodyPr wrap="square" rtlCol="0">
            <a:spAutoFit/>
          </a:bodyPr>
          <a:lstStyle/>
          <a:p>
            <a:pPr algn="ctr"/>
            <a:r>
              <a:rPr lang="en-US" altLang="ko-KR" sz="4000" b="1" dirty="0">
                <a:solidFill>
                  <a:schemeClr val="bg1"/>
                </a:solidFill>
                <a:latin typeface="Times New Roman" panose="02020603050405020304" pitchFamily="18" charset="0"/>
                <a:cs typeface="Times New Roman" panose="02020603050405020304" pitchFamily="18" charset="0"/>
              </a:rPr>
              <a:t>SWOT</a:t>
            </a:r>
            <a:endParaRPr lang="ko-KR" altLang="en-US" sz="4000" b="1" dirty="0">
              <a:solidFill>
                <a:schemeClr val="bg1"/>
              </a:solidFill>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 xmlns:a16="http://schemas.microsoft.com/office/drawing/2014/main" id="{4D648548-E60A-4155-A3C8-D5E98A9C422E}"/>
              </a:ext>
            </a:extLst>
          </p:cNvPr>
          <p:cNvSpPr txBox="1"/>
          <p:nvPr/>
        </p:nvSpPr>
        <p:spPr>
          <a:xfrm>
            <a:off x="1890459" y="2097482"/>
            <a:ext cx="2447999" cy="523220"/>
          </a:xfrm>
          <a:prstGeom prst="rect">
            <a:avLst/>
          </a:prstGeom>
          <a:noFill/>
        </p:spPr>
        <p:txBody>
          <a:bodyPr wrap="square" rtlCol="0">
            <a:spAutoFit/>
          </a:bodyPr>
          <a:lstStyle/>
          <a:p>
            <a:r>
              <a:rPr lang="en-US" altLang="ko-KR" sz="2800" b="1" dirty="0">
                <a:solidFill>
                  <a:schemeClr val="bg1"/>
                </a:solidFill>
                <a:latin typeface="Times New Roman" panose="02020603050405020304" pitchFamily="18" charset="0"/>
                <a:cs typeface="Times New Roman" panose="02020603050405020304" pitchFamily="18" charset="0"/>
              </a:rPr>
              <a:t>STRENGTHS</a:t>
            </a:r>
            <a:endParaRPr lang="ko-KR" altLang="en-US" sz="2800" b="1" dirty="0">
              <a:solidFill>
                <a:schemeClr val="bg1"/>
              </a:solidFill>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 xmlns:a16="http://schemas.microsoft.com/office/drawing/2014/main" id="{A2419AD3-2EA7-4348-B459-3500CC3E7147}"/>
              </a:ext>
            </a:extLst>
          </p:cNvPr>
          <p:cNvSpPr txBox="1"/>
          <p:nvPr/>
        </p:nvSpPr>
        <p:spPr>
          <a:xfrm>
            <a:off x="1276314" y="4526562"/>
            <a:ext cx="3303005" cy="954107"/>
          </a:xfrm>
          <a:prstGeom prst="rect">
            <a:avLst/>
          </a:prstGeom>
          <a:noFill/>
        </p:spPr>
        <p:txBody>
          <a:bodyPr wrap="square" rtlCol="0">
            <a:spAutoFit/>
          </a:bodyPr>
          <a:lstStyle/>
          <a:p>
            <a:pPr algn="ctr"/>
            <a:r>
              <a:rPr lang="en-US" altLang="ko-KR" sz="2800" b="1" dirty="0">
                <a:solidFill>
                  <a:schemeClr val="bg1"/>
                </a:solidFill>
                <a:latin typeface="Times New Roman" panose="02020603050405020304" pitchFamily="18" charset="0"/>
                <a:cs typeface="Times New Roman" panose="02020603050405020304" pitchFamily="18" charset="0"/>
              </a:rPr>
              <a:t>  OPPORTUNITIES</a:t>
            </a:r>
          </a:p>
          <a:p>
            <a:pPr algn="ctr"/>
            <a:r>
              <a:rPr lang="en-US" sz="2800" b="1" dirty="0">
                <a:solidFill>
                  <a:schemeClr val="bg1"/>
                </a:solidFill>
                <a:latin typeface="Times New Roman" panose="02020603050405020304" pitchFamily="18" charset="0"/>
                <a:cs typeface="Times New Roman" panose="02020603050405020304" pitchFamily="18" charset="0"/>
              </a:rPr>
              <a:t> (external)</a:t>
            </a:r>
            <a:endParaRPr lang="ko-KR" altLang="en-US" sz="2800" b="1" dirty="0">
              <a:solidFill>
                <a:schemeClr val="bg1"/>
              </a:solidFill>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 xmlns:a16="http://schemas.microsoft.com/office/drawing/2014/main" id="{2F126B38-D180-4820-9F21-22D5FE6FB4D7}"/>
              </a:ext>
            </a:extLst>
          </p:cNvPr>
          <p:cNvSpPr txBox="1"/>
          <p:nvPr/>
        </p:nvSpPr>
        <p:spPr>
          <a:xfrm>
            <a:off x="7482699" y="2137564"/>
            <a:ext cx="2441804" cy="523220"/>
          </a:xfrm>
          <a:prstGeom prst="rect">
            <a:avLst/>
          </a:prstGeom>
          <a:noFill/>
        </p:spPr>
        <p:txBody>
          <a:bodyPr wrap="square" rtlCol="0">
            <a:spAutoFit/>
          </a:bodyPr>
          <a:lstStyle/>
          <a:p>
            <a:pPr algn="r"/>
            <a:r>
              <a:rPr lang="en-US" altLang="ko-KR" sz="2800" b="1" dirty="0">
                <a:solidFill>
                  <a:schemeClr val="bg1"/>
                </a:solidFill>
                <a:latin typeface="Times New Roman" panose="02020603050405020304" pitchFamily="18" charset="0"/>
                <a:cs typeface="Times New Roman" panose="02020603050405020304" pitchFamily="18" charset="0"/>
              </a:rPr>
              <a:t>WEAKNESS</a:t>
            </a:r>
            <a:endParaRPr lang="ko-KR" altLang="en-US" sz="2800" b="1" dirty="0">
              <a:solidFill>
                <a:schemeClr val="bg1"/>
              </a:solidFill>
              <a:latin typeface="Times New Roman" panose="02020603050405020304" pitchFamily="18" charset="0"/>
              <a:cs typeface="Times New Roman" panose="02020603050405020304" pitchFamily="18" charset="0"/>
            </a:endParaRPr>
          </a:p>
        </p:txBody>
      </p:sp>
      <p:grpSp>
        <p:nvGrpSpPr>
          <p:cNvPr id="21" name="Group 20">
            <a:extLst>
              <a:ext uri="{FF2B5EF4-FFF2-40B4-BE49-F238E27FC236}">
                <a16:creationId xmlns="" xmlns:a16="http://schemas.microsoft.com/office/drawing/2014/main" id="{D278BA2B-1B6A-4448-935D-900512CA4067}"/>
              </a:ext>
            </a:extLst>
          </p:cNvPr>
          <p:cNvGrpSpPr/>
          <p:nvPr/>
        </p:nvGrpSpPr>
        <p:grpSpPr>
          <a:xfrm>
            <a:off x="7292426" y="4062112"/>
            <a:ext cx="2603526" cy="971058"/>
            <a:chOff x="6296493" y="3988221"/>
            <a:chExt cx="2369545" cy="971058"/>
          </a:xfrm>
        </p:grpSpPr>
        <p:sp>
          <p:nvSpPr>
            <p:cNvPr id="22" name="TextBox 21">
              <a:extLst>
                <a:ext uri="{FF2B5EF4-FFF2-40B4-BE49-F238E27FC236}">
                  <a16:creationId xmlns="" xmlns:a16="http://schemas.microsoft.com/office/drawing/2014/main" id="{185F7ADB-964F-49E5-82EC-C3D08B2C9E7B}"/>
                </a:ext>
              </a:extLst>
            </p:cNvPr>
            <p:cNvSpPr txBox="1"/>
            <p:nvPr/>
          </p:nvSpPr>
          <p:spPr>
            <a:xfrm>
              <a:off x="6443682" y="4436059"/>
              <a:ext cx="2222356" cy="523220"/>
            </a:xfrm>
            <a:prstGeom prst="rect">
              <a:avLst/>
            </a:prstGeom>
            <a:noFill/>
          </p:spPr>
          <p:txBody>
            <a:bodyPr wrap="square" rtlCol="0">
              <a:spAutoFit/>
            </a:bodyPr>
            <a:lstStyle/>
            <a:p>
              <a:pPr algn="r"/>
              <a:r>
                <a:rPr lang="en-US" altLang="ko-KR" sz="2800" b="1" dirty="0">
                  <a:solidFill>
                    <a:schemeClr val="bg1"/>
                  </a:solidFill>
                  <a:latin typeface="Times New Roman" panose="02020603050405020304" pitchFamily="18" charset="0"/>
                  <a:cs typeface="Times New Roman" panose="02020603050405020304" pitchFamily="18" charset="0"/>
                </a:rPr>
                <a:t>THREATS</a:t>
              </a:r>
              <a:endParaRPr lang="ko-KR" altLang="en-US" sz="2800" b="1" dirty="0">
                <a:solidFill>
                  <a:schemeClr val="bg1"/>
                </a:solidFill>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 xmlns:a16="http://schemas.microsoft.com/office/drawing/2014/main" id="{1549315E-A3D5-4907-B318-D26647D9EACA}"/>
                </a:ext>
              </a:extLst>
            </p:cNvPr>
            <p:cNvSpPr txBox="1"/>
            <p:nvPr/>
          </p:nvSpPr>
          <p:spPr>
            <a:xfrm>
              <a:off x="6296493" y="3988221"/>
              <a:ext cx="2227996" cy="276999"/>
            </a:xfrm>
            <a:prstGeom prst="rect">
              <a:avLst/>
            </a:prstGeom>
            <a:noFill/>
          </p:spPr>
          <p:txBody>
            <a:bodyPr wrap="square" rtlCol="0">
              <a:spAutoFit/>
            </a:bodyPr>
            <a:lstStyle/>
            <a:p>
              <a:pPr algn="r"/>
              <a:endParaRPr lang="ko-KR" altLang="en-US" sz="1200" b="1" dirty="0">
                <a:solidFill>
                  <a:schemeClr val="bg1"/>
                </a:solidFill>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67119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12192000" cy="6857999"/>
          </a:xfrm>
          <a:prstGeom prst="rect">
            <a:avLst/>
          </a:prstGeom>
          <a:solidFill>
            <a:srgbClr val="FDA65F"/>
          </a:solidFill>
          <a:ln>
            <a:solidFill>
              <a:srgbClr val="FDA65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 name="Picture 3">
            <a:extLst>
              <a:ext uri="{FF2B5EF4-FFF2-40B4-BE49-F238E27FC236}">
                <a16:creationId xmlns="" xmlns:a16="http://schemas.microsoft.com/office/drawing/2014/main" id="{B9D27176-C4D3-A861-BF77-0061604516D2}"/>
              </a:ext>
            </a:extLst>
          </p:cNvPr>
          <p:cNvPicPr>
            <a:picLocks noChangeAspect="1"/>
          </p:cNvPicPr>
          <p:nvPr/>
        </p:nvPicPr>
        <p:blipFill>
          <a:blip r:embed="rId2"/>
          <a:stretch>
            <a:fillRect/>
          </a:stretch>
        </p:blipFill>
        <p:spPr>
          <a:xfrm>
            <a:off x="212063" y="339406"/>
            <a:ext cx="4947765" cy="5615079"/>
          </a:xfrm>
          <a:prstGeom prst="rect">
            <a:avLst/>
          </a:prstGeom>
        </p:spPr>
      </p:pic>
      <p:pic>
        <p:nvPicPr>
          <p:cNvPr id="6" name="Picture 5">
            <a:extLst>
              <a:ext uri="{FF2B5EF4-FFF2-40B4-BE49-F238E27FC236}">
                <a16:creationId xmlns="" xmlns:a16="http://schemas.microsoft.com/office/drawing/2014/main" id="{D28A80FA-7F38-51C8-DC48-B92ABD621464}"/>
              </a:ext>
            </a:extLst>
          </p:cNvPr>
          <p:cNvPicPr>
            <a:picLocks noChangeAspect="1"/>
          </p:cNvPicPr>
          <p:nvPr/>
        </p:nvPicPr>
        <p:blipFill>
          <a:blip r:embed="rId3"/>
          <a:stretch>
            <a:fillRect/>
          </a:stretch>
        </p:blipFill>
        <p:spPr>
          <a:xfrm>
            <a:off x="2515805" y="621459"/>
            <a:ext cx="5037257" cy="5784783"/>
          </a:xfrm>
          <a:prstGeom prst="rect">
            <a:avLst/>
          </a:prstGeom>
        </p:spPr>
      </p:pic>
      <p:pic>
        <p:nvPicPr>
          <p:cNvPr id="8" name="Picture 7">
            <a:extLst>
              <a:ext uri="{FF2B5EF4-FFF2-40B4-BE49-F238E27FC236}">
                <a16:creationId xmlns="" xmlns:a16="http://schemas.microsoft.com/office/drawing/2014/main" id="{6B0A9CD4-173E-C3F6-F53C-D0E9FD3DB46A}"/>
              </a:ext>
            </a:extLst>
          </p:cNvPr>
          <p:cNvPicPr>
            <a:picLocks noChangeAspect="1"/>
          </p:cNvPicPr>
          <p:nvPr/>
        </p:nvPicPr>
        <p:blipFill>
          <a:blip r:embed="rId4"/>
          <a:stretch>
            <a:fillRect/>
          </a:stretch>
        </p:blipFill>
        <p:spPr>
          <a:xfrm>
            <a:off x="3853058" y="1124724"/>
            <a:ext cx="5006774" cy="5323113"/>
          </a:xfrm>
          <a:prstGeom prst="rect">
            <a:avLst/>
          </a:prstGeom>
        </p:spPr>
      </p:pic>
      <p:pic>
        <p:nvPicPr>
          <p:cNvPr id="11" name="Picture 10">
            <a:extLst>
              <a:ext uri="{FF2B5EF4-FFF2-40B4-BE49-F238E27FC236}">
                <a16:creationId xmlns="" xmlns:a16="http://schemas.microsoft.com/office/drawing/2014/main" id="{848B1C7B-76AB-F768-A81B-DDDE9EF1FE23}"/>
              </a:ext>
            </a:extLst>
          </p:cNvPr>
          <p:cNvPicPr>
            <a:picLocks noChangeAspect="1"/>
          </p:cNvPicPr>
          <p:nvPr/>
        </p:nvPicPr>
        <p:blipFill>
          <a:blip r:embed="rId5"/>
          <a:stretch>
            <a:fillRect/>
          </a:stretch>
        </p:blipFill>
        <p:spPr>
          <a:xfrm>
            <a:off x="6452691" y="1465313"/>
            <a:ext cx="4953429" cy="5166808"/>
          </a:xfrm>
          <a:prstGeom prst="rect">
            <a:avLst/>
          </a:prstGeom>
        </p:spPr>
      </p:pic>
      <p:pic>
        <p:nvPicPr>
          <p:cNvPr id="13" name="Picture 2">
            <a:extLst>
              <a:ext uri="{FF2B5EF4-FFF2-40B4-BE49-F238E27FC236}">
                <a16:creationId xmlns="" xmlns:a16="http://schemas.microsoft.com/office/drawing/2014/main" id="{BC30A193-AAA2-443A-434C-BB8570A33D9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3538" t="28373" r="22360" b="14087"/>
          <a:stretch/>
        </p:blipFill>
        <p:spPr bwMode="auto">
          <a:xfrm>
            <a:off x="212063" y="97972"/>
            <a:ext cx="11767873" cy="6648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427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p:txBody>
          <a:bodyPr/>
          <a:lstStyle/>
          <a:p>
            <a:r>
              <a:rPr lang="en-US" sz="2800" b="1" dirty="0">
                <a:solidFill>
                  <a:schemeClr val="tx1"/>
                </a:solidFill>
                <a:latin typeface="Times New Roman" panose="02020603050405020304" pitchFamily="18" charset="0"/>
                <a:cs typeface="Times New Roman" panose="02020603050405020304" pitchFamily="18" charset="0"/>
              </a:rPr>
              <a:t>strategies based on the results of the quarters from the SWOT matrix</a:t>
            </a:r>
          </a:p>
        </p:txBody>
      </p:sp>
      <p:sp>
        <p:nvSpPr>
          <p:cNvPr id="3" name="직사각형 65">
            <a:extLst>
              <a:ext uri="{FF2B5EF4-FFF2-40B4-BE49-F238E27FC236}">
                <a16:creationId xmlns="" xmlns:a16="http://schemas.microsoft.com/office/drawing/2014/main" id="{490A450B-740A-4263-8745-9ED196428F10}"/>
              </a:ext>
            </a:extLst>
          </p:cNvPr>
          <p:cNvSpPr/>
          <p:nvPr/>
        </p:nvSpPr>
        <p:spPr>
          <a:xfrm>
            <a:off x="5814375" y="2990742"/>
            <a:ext cx="5472000" cy="900000"/>
          </a:xfrm>
          <a:prstGeom prst="rect">
            <a:avLst/>
          </a:prstGeom>
          <a:solidFill>
            <a:srgbClr val="EA7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직사각형 66">
            <a:extLst>
              <a:ext uri="{FF2B5EF4-FFF2-40B4-BE49-F238E27FC236}">
                <a16:creationId xmlns="" xmlns:a16="http://schemas.microsoft.com/office/drawing/2014/main" id="{686A2F59-59EC-44B1-8A9D-8DB23844CA94}"/>
              </a:ext>
            </a:extLst>
          </p:cNvPr>
          <p:cNvSpPr/>
          <p:nvPr/>
        </p:nvSpPr>
        <p:spPr>
          <a:xfrm>
            <a:off x="6704841" y="3044742"/>
            <a:ext cx="4428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직사각형 68">
            <a:extLst>
              <a:ext uri="{FF2B5EF4-FFF2-40B4-BE49-F238E27FC236}">
                <a16:creationId xmlns="" xmlns:a16="http://schemas.microsoft.com/office/drawing/2014/main" id="{AA951FBD-9EB8-415D-83C0-C32A2F03A59F}"/>
              </a:ext>
            </a:extLst>
          </p:cNvPr>
          <p:cNvSpPr/>
          <p:nvPr/>
        </p:nvSpPr>
        <p:spPr>
          <a:xfrm>
            <a:off x="5814375" y="4109824"/>
            <a:ext cx="5472000" cy="900000"/>
          </a:xfrm>
          <a:prstGeom prst="rect">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6" name="직사각형 69">
            <a:extLst>
              <a:ext uri="{FF2B5EF4-FFF2-40B4-BE49-F238E27FC236}">
                <a16:creationId xmlns="" xmlns:a16="http://schemas.microsoft.com/office/drawing/2014/main" id="{030FE7B2-CD14-4EB2-9A72-81ECF4243FCF}"/>
              </a:ext>
            </a:extLst>
          </p:cNvPr>
          <p:cNvSpPr/>
          <p:nvPr/>
        </p:nvSpPr>
        <p:spPr>
          <a:xfrm>
            <a:off x="6704841" y="4163824"/>
            <a:ext cx="4428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직사각형 71">
            <a:extLst>
              <a:ext uri="{FF2B5EF4-FFF2-40B4-BE49-F238E27FC236}">
                <a16:creationId xmlns="" xmlns:a16="http://schemas.microsoft.com/office/drawing/2014/main" id="{93AAC863-988A-4B4E-88EA-9A48FB6AC0FE}"/>
              </a:ext>
            </a:extLst>
          </p:cNvPr>
          <p:cNvSpPr/>
          <p:nvPr/>
        </p:nvSpPr>
        <p:spPr>
          <a:xfrm>
            <a:off x="5814375" y="5257437"/>
            <a:ext cx="5472000" cy="90000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8" name="직사각형 72">
            <a:extLst>
              <a:ext uri="{FF2B5EF4-FFF2-40B4-BE49-F238E27FC236}">
                <a16:creationId xmlns="" xmlns:a16="http://schemas.microsoft.com/office/drawing/2014/main" id="{459B1B24-0876-450F-9CA1-A44798E39683}"/>
              </a:ext>
            </a:extLst>
          </p:cNvPr>
          <p:cNvSpPr/>
          <p:nvPr/>
        </p:nvSpPr>
        <p:spPr>
          <a:xfrm>
            <a:off x="6704841" y="5282905"/>
            <a:ext cx="4428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직사각형 9">
            <a:extLst>
              <a:ext uri="{FF2B5EF4-FFF2-40B4-BE49-F238E27FC236}">
                <a16:creationId xmlns="" xmlns:a16="http://schemas.microsoft.com/office/drawing/2014/main" id="{63045D7E-7759-42D4-AADA-7761752C944E}"/>
              </a:ext>
            </a:extLst>
          </p:cNvPr>
          <p:cNvSpPr/>
          <p:nvPr/>
        </p:nvSpPr>
        <p:spPr>
          <a:xfrm>
            <a:off x="5814375" y="1871660"/>
            <a:ext cx="5472000" cy="9000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직사각형 10">
            <a:extLst>
              <a:ext uri="{FF2B5EF4-FFF2-40B4-BE49-F238E27FC236}">
                <a16:creationId xmlns="" xmlns:a16="http://schemas.microsoft.com/office/drawing/2014/main" id="{B7102DF8-C34E-4449-97F2-90F38758C6E6}"/>
              </a:ext>
            </a:extLst>
          </p:cNvPr>
          <p:cNvSpPr/>
          <p:nvPr/>
        </p:nvSpPr>
        <p:spPr>
          <a:xfrm>
            <a:off x="6704841" y="1925660"/>
            <a:ext cx="4428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11" name="Group 10">
            <a:extLst>
              <a:ext uri="{FF2B5EF4-FFF2-40B4-BE49-F238E27FC236}">
                <a16:creationId xmlns="" xmlns:a16="http://schemas.microsoft.com/office/drawing/2014/main" id="{ADCA5BB0-A42C-4739-8F46-D3BCD259F478}"/>
              </a:ext>
            </a:extLst>
          </p:cNvPr>
          <p:cNvGrpSpPr/>
          <p:nvPr/>
        </p:nvGrpSpPr>
        <p:grpSpPr>
          <a:xfrm>
            <a:off x="939672" y="1868084"/>
            <a:ext cx="4274353" cy="4274354"/>
            <a:chOff x="812246" y="1875092"/>
            <a:chExt cx="4105383" cy="4105384"/>
          </a:xfrm>
        </p:grpSpPr>
        <p:sp>
          <p:nvSpPr>
            <p:cNvPr id="12" name="Oval 11">
              <a:extLst>
                <a:ext uri="{FF2B5EF4-FFF2-40B4-BE49-F238E27FC236}">
                  <a16:creationId xmlns="" xmlns:a16="http://schemas.microsoft.com/office/drawing/2014/main" id="{4FFAB51E-50B0-446D-8757-9DBA3E1A49F5}"/>
                </a:ext>
              </a:extLst>
            </p:cNvPr>
            <p:cNvSpPr/>
            <p:nvPr/>
          </p:nvSpPr>
          <p:spPr>
            <a:xfrm rot="18900000">
              <a:off x="812246" y="2923294"/>
              <a:ext cx="2066499" cy="2066499"/>
            </a:xfrm>
            <a:prstGeom prst="ellipse">
              <a:avLst/>
            </a:prstGeom>
            <a:solidFill>
              <a:srgbClr val="EA769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3" name="Oval 12">
              <a:extLst>
                <a:ext uri="{FF2B5EF4-FFF2-40B4-BE49-F238E27FC236}">
                  <a16:creationId xmlns="" xmlns:a16="http://schemas.microsoft.com/office/drawing/2014/main" id="{C3E9A348-B467-408C-B972-84E1ACC21B6C}"/>
                </a:ext>
              </a:extLst>
            </p:cNvPr>
            <p:cNvSpPr/>
            <p:nvPr/>
          </p:nvSpPr>
          <p:spPr>
            <a:xfrm rot="18900000">
              <a:off x="1860448" y="1875092"/>
              <a:ext cx="2066499" cy="206649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4" name="Oval 13">
              <a:extLst>
                <a:ext uri="{FF2B5EF4-FFF2-40B4-BE49-F238E27FC236}">
                  <a16:creationId xmlns="" xmlns:a16="http://schemas.microsoft.com/office/drawing/2014/main" id="{66DE7253-2782-4DAA-9C6F-D80A5A7D2749}"/>
                </a:ext>
              </a:extLst>
            </p:cNvPr>
            <p:cNvSpPr/>
            <p:nvPr/>
          </p:nvSpPr>
          <p:spPr>
            <a:xfrm rot="18900000">
              <a:off x="2851130" y="2865774"/>
              <a:ext cx="2066499" cy="2066499"/>
            </a:xfrm>
            <a:prstGeom prst="ellipse">
              <a:avLst/>
            </a:prstGeom>
            <a:solidFill>
              <a:srgbClr val="FD923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5" name="Oval 14">
              <a:extLst>
                <a:ext uri="{FF2B5EF4-FFF2-40B4-BE49-F238E27FC236}">
                  <a16:creationId xmlns="" xmlns:a16="http://schemas.microsoft.com/office/drawing/2014/main" id="{8F60DF8F-422C-4CC8-8844-AF3A0F513FB4}"/>
                </a:ext>
              </a:extLst>
            </p:cNvPr>
            <p:cNvSpPr/>
            <p:nvPr/>
          </p:nvSpPr>
          <p:spPr>
            <a:xfrm rot="18900000">
              <a:off x="1802928" y="3913977"/>
              <a:ext cx="2066499" cy="2066499"/>
            </a:xfrm>
            <a:prstGeom prst="ellipse">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
        <p:nvSpPr>
          <p:cNvPr id="16" name="Oval 15">
            <a:extLst>
              <a:ext uri="{FF2B5EF4-FFF2-40B4-BE49-F238E27FC236}">
                <a16:creationId xmlns="" xmlns:a16="http://schemas.microsoft.com/office/drawing/2014/main" id="{04BE36E4-7445-4653-B617-E7ACBED69DE4}"/>
              </a:ext>
            </a:extLst>
          </p:cNvPr>
          <p:cNvSpPr/>
          <p:nvPr/>
        </p:nvSpPr>
        <p:spPr>
          <a:xfrm>
            <a:off x="2439588" y="3368002"/>
            <a:ext cx="1274519" cy="1274519"/>
          </a:xfrm>
          <a:prstGeom prst="ellipse">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 name="Oval 16">
            <a:extLst>
              <a:ext uri="{FF2B5EF4-FFF2-40B4-BE49-F238E27FC236}">
                <a16:creationId xmlns="" xmlns:a16="http://schemas.microsoft.com/office/drawing/2014/main" id="{72AEA7DB-C1D5-4DD2-84AC-6D925A69F7D4}"/>
              </a:ext>
            </a:extLst>
          </p:cNvPr>
          <p:cNvSpPr/>
          <p:nvPr/>
        </p:nvSpPr>
        <p:spPr>
          <a:xfrm>
            <a:off x="2530043" y="3458458"/>
            <a:ext cx="1093611" cy="1093611"/>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 name="TextBox 18">
            <a:extLst>
              <a:ext uri="{FF2B5EF4-FFF2-40B4-BE49-F238E27FC236}">
                <a16:creationId xmlns="" xmlns:a16="http://schemas.microsoft.com/office/drawing/2014/main" id="{E2564BFB-E81C-4C40-B76B-E4F48E9565CD}"/>
              </a:ext>
            </a:extLst>
          </p:cNvPr>
          <p:cNvSpPr txBox="1"/>
          <p:nvPr/>
        </p:nvSpPr>
        <p:spPr>
          <a:xfrm>
            <a:off x="2546426" y="3856047"/>
            <a:ext cx="1053853" cy="338554"/>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strategies</a:t>
            </a:r>
            <a:endParaRPr lang="ko-KR" altLang="en-US" sz="1600" b="1" dirty="0">
              <a:latin typeface="Times New Roman" panose="02020603050405020304" pitchFamily="18" charset="0"/>
              <a:cs typeface="Times New Roman" panose="02020603050405020304" pitchFamily="18" charset="0"/>
            </a:endParaRPr>
          </a:p>
        </p:txBody>
      </p:sp>
      <p:sp>
        <p:nvSpPr>
          <p:cNvPr id="21" name="TextBox 20">
            <a:extLst>
              <a:ext uri="{FF2B5EF4-FFF2-40B4-BE49-F238E27FC236}">
                <a16:creationId xmlns="" xmlns:a16="http://schemas.microsoft.com/office/drawing/2014/main" id="{6DA35AF6-9472-4027-BE6B-F1DD5E96320F}"/>
              </a:ext>
            </a:extLst>
          </p:cNvPr>
          <p:cNvSpPr txBox="1"/>
          <p:nvPr/>
        </p:nvSpPr>
        <p:spPr>
          <a:xfrm>
            <a:off x="2138875" y="3095243"/>
            <a:ext cx="601424" cy="461665"/>
          </a:xfrm>
          <a:prstGeom prst="rect">
            <a:avLst/>
          </a:prstGeom>
          <a:noFill/>
        </p:spPr>
        <p:txBody>
          <a:bodyPr wrap="square" rtlCol="0" anchor="ctr">
            <a:spAutoFit/>
          </a:bodyPr>
          <a:lstStyle/>
          <a:p>
            <a:pPr algn="ctr"/>
            <a:r>
              <a:rPr lang="en-US" altLang="ko-KR" sz="2400" b="1" dirty="0">
                <a:solidFill>
                  <a:schemeClr val="bg1"/>
                </a:solidFill>
                <a:cs typeface="Arial" pitchFamily="34" charset="0"/>
              </a:rPr>
              <a:t>01</a:t>
            </a:r>
            <a:endParaRPr lang="ko-KR" altLang="en-US" sz="2400" b="1" dirty="0">
              <a:solidFill>
                <a:schemeClr val="bg1"/>
              </a:solidFill>
              <a:cs typeface="Arial" pitchFamily="34" charset="0"/>
            </a:endParaRPr>
          </a:p>
        </p:txBody>
      </p:sp>
      <p:sp>
        <p:nvSpPr>
          <p:cNvPr id="22" name="TextBox 21">
            <a:extLst>
              <a:ext uri="{FF2B5EF4-FFF2-40B4-BE49-F238E27FC236}">
                <a16:creationId xmlns="" xmlns:a16="http://schemas.microsoft.com/office/drawing/2014/main" id="{42897557-4990-4485-935E-7999517AFAFD}"/>
              </a:ext>
            </a:extLst>
          </p:cNvPr>
          <p:cNvSpPr txBox="1"/>
          <p:nvPr/>
        </p:nvSpPr>
        <p:spPr>
          <a:xfrm>
            <a:off x="3413394" y="3095243"/>
            <a:ext cx="601424" cy="461665"/>
          </a:xfrm>
          <a:prstGeom prst="rect">
            <a:avLst/>
          </a:prstGeom>
          <a:noFill/>
        </p:spPr>
        <p:txBody>
          <a:bodyPr wrap="square" rtlCol="0" anchor="ctr">
            <a:spAutoFit/>
          </a:bodyPr>
          <a:lstStyle/>
          <a:p>
            <a:pPr algn="ctr"/>
            <a:r>
              <a:rPr lang="en-US" altLang="ko-KR" sz="2400" b="1" dirty="0">
                <a:solidFill>
                  <a:schemeClr val="bg1"/>
                </a:solidFill>
                <a:cs typeface="Arial" pitchFamily="34" charset="0"/>
              </a:rPr>
              <a:t>02</a:t>
            </a:r>
            <a:endParaRPr lang="ko-KR" altLang="en-US" sz="2400" b="1" dirty="0">
              <a:solidFill>
                <a:schemeClr val="bg1"/>
              </a:solidFill>
              <a:cs typeface="Arial" pitchFamily="34" charset="0"/>
            </a:endParaRPr>
          </a:p>
        </p:txBody>
      </p:sp>
      <p:sp>
        <p:nvSpPr>
          <p:cNvPr id="23" name="TextBox 22">
            <a:extLst>
              <a:ext uri="{FF2B5EF4-FFF2-40B4-BE49-F238E27FC236}">
                <a16:creationId xmlns="" xmlns:a16="http://schemas.microsoft.com/office/drawing/2014/main" id="{C4CA55AF-4EA3-4FC0-818B-0EDF8593275C}"/>
              </a:ext>
            </a:extLst>
          </p:cNvPr>
          <p:cNvSpPr txBox="1"/>
          <p:nvPr/>
        </p:nvSpPr>
        <p:spPr>
          <a:xfrm>
            <a:off x="2145776" y="4431589"/>
            <a:ext cx="601424" cy="461665"/>
          </a:xfrm>
          <a:prstGeom prst="rect">
            <a:avLst/>
          </a:prstGeom>
          <a:noFill/>
        </p:spPr>
        <p:txBody>
          <a:bodyPr wrap="square" rtlCol="0" anchor="ctr">
            <a:spAutoFit/>
          </a:bodyPr>
          <a:lstStyle/>
          <a:p>
            <a:pPr algn="ctr"/>
            <a:r>
              <a:rPr lang="en-US" altLang="ko-KR" sz="2400" b="1" dirty="0">
                <a:solidFill>
                  <a:schemeClr val="bg1"/>
                </a:solidFill>
                <a:cs typeface="Arial" pitchFamily="34" charset="0"/>
              </a:rPr>
              <a:t>03</a:t>
            </a:r>
            <a:endParaRPr lang="ko-KR" altLang="en-US" sz="2400" b="1" dirty="0">
              <a:solidFill>
                <a:schemeClr val="bg1"/>
              </a:solidFill>
              <a:cs typeface="Arial" pitchFamily="34" charset="0"/>
            </a:endParaRPr>
          </a:p>
        </p:txBody>
      </p:sp>
      <p:sp>
        <p:nvSpPr>
          <p:cNvPr id="24" name="TextBox 23">
            <a:extLst>
              <a:ext uri="{FF2B5EF4-FFF2-40B4-BE49-F238E27FC236}">
                <a16:creationId xmlns="" xmlns:a16="http://schemas.microsoft.com/office/drawing/2014/main" id="{2221AD45-85A9-4E60-B320-284BF276D7A0}"/>
              </a:ext>
            </a:extLst>
          </p:cNvPr>
          <p:cNvSpPr txBox="1"/>
          <p:nvPr/>
        </p:nvSpPr>
        <p:spPr>
          <a:xfrm>
            <a:off x="3420295" y="4431589"/>
            <a:ext cx="601424" cy="461665"/>
          </a:xfrm>
          <a:prstGeom prst="rect">
            <a:avLst/>
          </a:prstGeom>
          <a:noFill/>
        </p:spPr>
        <p:txBody>
          <a:bodyPr wrap="square" rtlCol="0" anchor="ctr">
            <a:spAutoFit/>
          </a:bodyPr>
          <a:lstStyle/>
          <a:p>
            <a:pPr algn="ctr"/>
            <a:r>
              <a:rPr lang="en-US" altLang="ko-KR" sz="2400" b="1" dirty="0">
                <a:solidFill>
                  <a:schemeClr val="bg1"/>
                </a:solidFill>
                <a:cs typeface="Arial" pitchFamily="34" charset="0"/>
              </a:rPr>
              <a:t>04</a:t>
            </a:r>
            <a:endParaRPr lang="ko-KR" altLang="en-US" sz="2400" b="1" dirty="0">
              <a:solidFill>
                <a:schemeClr val="bg1"/>
              </a:solidFill>
              <a:cs typeface="Arial" pitchFamily="34" charset="0"/>
            </a:endParaRPr>
          </a:p>
        </p:txBody>
      </p:sp>
      <p:sp>
        <p:nvSpPr>
          <p:cNvPr id="26" name="TextBox 25">
            <a:extLst>
              <a:ext uri="{FF2B5EF4-FFF2-40B4-BE49-F238E27FC236}">
                <a16:creationId xmlns="" xmlns:a16="http://schemas.microsoft.com/office/drawing/2014/main" id="{CFB5021C-FE52-4022-B339-CC8D7A6E0570}"/>
              </a:ext>
            </a:extLst>
          </p:cNvPr>
          <p:cNvSpPr txBox="1"/>
          <p:nvPr/>
        </p:nvSpPr>
        <p:spPr>
          <a:xfrm>
            <a:off x="2210909" y="2320859"/>
            <a:ext cx="1731880" cy="646331"/>
          </a:xfrm>
          <a:prstGeom prst="rect">
            <a:avLst/>
          </a:prstGeom>
          <a:noFill/>
        </p:spPr>
        <p:txBody>
          <a:bodyPr wrap="square" rtlCol="0">
            <a:spAutoFit/>
          </a:bodyPr>
          <a:lstStyle/>
          <a:p>
            <a:pPr algn="ctr"/>
            <a:r>
              <a:rPr lang="en-US" altLang="ko-KR" sz="3600" b="1" dirty="0">
                <a:solidFill>
                  <a:schemeClr val="bg1"/>
                </a:solidFill>
                <a:cs typeface="Arial" pitchFamily="34" charset="0"/>
              </a:rPr>
              <a:t>S</a:t>
            </a:r>
            <a:endParaRPr lang="ko-KR" altLang="en-US" sz="3600" b="1" dirty="0">
              <a:solidFill>
                <a:schemeClr val="bg1"/>
              </a:solidFill>
              <a:cs typeface="Arial" pitchFamily="34" charset="0"/>
            </a:endParaRPr>
          </a:p>
        </p:txBody>
      </p:sp>
      <p:grpSp>
        <p:nvGrpSpPr>
          <p:cNvPr id="31" name="Group 30">
            <a:extLst>
              <a:ext uri="{FF2B5EF4-FFF2-40B4-BE49-F238E27FC236}">
                <a16:creationId xmlns="" xmlns:a16="http://schemas.microsoft.com/office/drawing/2014/main" id="{D7AF5B77-728D-455D-9C62-AE0789909F7F}"/>
              </a:ext>
            </a:extLst>
          </p:cNvPr>
          <p:cNvGrpSpPr/>
          <p:nvPr/>
        </p:nvGrpSpPr>
        <p:grpSpPr>
          <a:xfrm>
            <a:off x="919604" y="3584166"/>
            <a:ext cx="1519984" cy="646331"/>
            <a:chOff x="2725124" y="4445043"/>
            <a:chExt cx="1328052" cy="620781"/>
          </a:xfrm>
        </p:grpSpPr>
        <p:sp>
          <p:nvSpPr>
            <p:cNvPr id="32" name="TextBox 31">
              <a:extLst>
                <a:ext uri="{FF2B5EF4-FFF2-40B4-BE49-F238E27FC236}">
                  <a16:creationId xmlns="" xmlns:a16="http://schemas.microsoft.com/office/drawing/2014/main" id="{84FD83CC-EDD4-4965-838F-3549FE904D2A}"/>
                </a:ext>
              </a:extLst>
            </p:cNvPr>
            <p:cNvSpPr txBox="1"/>
            <p:nvPr/>
          </p:nvSpPr>
          <p:spPr>
            <a:xfrm>
              <a:off x="2725124" y="4560313"/>
              <a:ext cx="1292072" cy="266049"/>
            </a:xfrm>
            <a:prstGeom prst="rect">
              <a:avLst/>
            </a:prstGeom>
            <a:noFill/>
          </p:spPr>
          <p:txBody>
            <a:bodyPr wrap="square" rtlCol="0">
              <a:spAutoFit/>
            </a:bodyPr>
            <a:lstStyle/>
            <a:p>
              <a:pPr algn="ctr"/>
              <a:endParaRPr lang="ko-KR" altLang="en-US" sz="1200" dirty="0">
                <a:solidFill>
                  <a:schemeClr val="bg1"/>
                </a:solidFill>
                <a:cs typeface="Arial" pitchFamily="34" charset="0"/>
              </a:endParaRPr>
            </a:p>
          </p:txBody>
        </p:sp>
        <p:sp>
          <p:nvSpPr>
            <p:cNvPr id="33" name="TextBox 32">
              <a:extLst>
                <a:ext uri="{FF2B5EF4-FFF2-40B4-BE49-F238E27FC236}">
                  <a16:creationId xmlns="" xmlns:a16="http://schemas.microsoft.com/office/drawing/2014/main" id="{8E28E22F-A694-4C02-82D3-574430ED4432}"/>
                </a:ext>
              </a:extLst>
            </p:cNvPr>
            <p:cNvSpPr txBox="1"/>
            <p:nvPr/>
          </p:nvSpPr>
          <p:spPr>
            <a:xfrm>
              <a:off x="2761104" y="4445043"/>
              <a:ext cx="1292072" cy="620781"/>
            </a:xfrm>
            <a:prstGeom prst="rect">
              <a:avLst/>
            </a:prstGeom>
            <a:noFill/>
          </p:spPr>
          <p:txBody>
            <a:bodyPr wrap="square" rtlCol="0">
              <a:spAutoFit/>
            </a:bodyPr>
            <a:lstStyle/>
            <a:p>
              <a:pPr algn="ctr"/>
              <a:r>
                <a:rPr lang="en-US" altLang="ko-KR" sz="3600" b="1" dirty="0">
                  <a:solidFill>
                    <a:schemeClr val="bg1"/>
                  </a:solidFill>
                  <a:cs typeface="Arial" pitchFamily="34" charset="0"/>
                </a:rPr>
                <a:t>O</a:t>
              </a:r>
              <a:endParaRPr lang="ko-KR" altLang="en-US" sz="3600" b="1" dirty="0">
                <a:solidFill>
                  <a:schemeClr val="bg1"/>
                </a:solidFill>
                <a:cs typeface="Arial" pitchFamily="34" charset="0"/>
              </a:endParaRPr>
            </a:p>
          </p:txBody>
        </p:sp>
      </p:grpSp>
      <p:sp>
        <p:nvSpPr>
          <p:cNvPr id="36" name="TextBox 35">
            <a:extLst>
              <a:ext uri="{FF2B5EF4-FFF2-40B4-BE49-F238E27FC236}">
                <a16:creationId xmlns="" xmlns:a16="http://schemas.microsoft.com/office/drawing/2014/main" id="{CE0D59B7-1233-4D03-AE85-5DF5024D7F75}"/>
              </a:ext>
            </a:extLst>
          </p:cNvPr>
          <p:cNvSpPr txBox="1"/>
          <p:nvPr/>
        </p:nvSpPr>
        <p:spPr>
          <a:xfrm>
            <a:off x="2222711" y="4832967"/>
            <a:ext cx="1731880" cy="646331"/>
          </a:xfrm>
          <a:prstGeom prst="rect">
            <a:avLst/>
          </a:prstGeom>
          <a:noFill/>
        </p:spPr>
        <p:txBody>
          <a:bodyPr wrap="square" rtlCol="0">
            <a:spAutoFit/>
          </a:bodyPr>
          <a:lstStyle/>
          <a:p>
            <a:pPr algn="ctr"/>
            <a:r>
              <a:rPr lang="en-US" altLang="ko-KR" sz="3600" b="1" dirty="0">
                <a:solidFill>
                  <a:schemeClr val="bg1"/>
                </a:solidFill>
                <a:cs typeface="Arial" pitchFamily="34" charset="0"/>
              </a:rPr>
              <a:t>W</a:t>
            </a:r>
            <a:endParaRPr lang="ko-KR" altLang="en-US" sz="3600" b="1" dirty="0">
              <a:solidFill>
                <a:schemeClr val="bg1"/>
              </a:solidFill>
              <a:cs typeface="Arial" pitchFamily="34" charset="0"/>
            </a:endParaRPr>
          </a:p>
        </p:txBody>
      </p:sp>
      <p:sp>
        <p:nvSpPr>
          <p:cNvPr id="39" name="TextBox 38">
            <a:extLst>
              <a:ext uri="{FF2B5EF4-FFF2-40B4-BE49-F238E27FC236}">
                <a16:creationId xmlns="" xmlns:a16="http://schemas.microsoft.com/office/drawing/2014/main" id="{E2BD953E-A209-4EE7-AEF3-62E0190566FC}"/>
              </a:ext>
            </a:extLst>
          </p:cNvPr>
          <p:cNvSpPr txBox="1"/>
          <p:nvPr/>
        </p:nvSpPr>
        <p:spPr>
          <a:xfrm>
            <a:off x="6053788" y="1925660"/>
            <a:ext cx="4795852" cy="786754"/>
          </a:xfrm>
          <a:prstGeom prst="rect">
            <a:avLst/>
          </a:prstGeom>
          <a:noFill/>
        </p:spPr>
        <p:txBody>
          <a:bodyPr wrap="square" rtlCol="0">
            <a:spAutoFit/>
          </a:bodyPr>
          <a:lstStyle/>
          <a:p>
            <a:pPr lvl="1" algn="ctr">
              <a:lnSpc>
                <a:spcPct val="150000"/>
              </a:lnSpc>
            </a:pPr>
            <a:r>
              <a:rPr lang="en-US" sz="1600" b="1" dirty="0">
                <a:solidFill>
                  <a:schemeClr val="tx1">
                    <a:lumMod val="75000"/>
                    <a:lumOff val="25000"/>
                  </a:schemeClr>
                </a:solidFill>
                <a:latin typeface="Times New Roman" panose="02020603050405020304" pitchFamily="18" charset="0"/>
                <a:cs typeface="Times New Roman" panose="02020603050405020304" pitchFamily="18" charset="0"/>
              </a:rPr>
              <a:t>Offensive strategy(Using strengths and investing in available opportunities</a:t>
            </a:r>
            <a:endParaRPr lang="ar-SA" sz="1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 xmlns:a16="http://schemas.microsoft.com/office/drawing/2014/main" id="{513FBD38-281C-4A25-8D9D-0E6C427F800F}"/>
              </a:ext>
            </a:extLst>
          </p:cNvPr>
          <p:cNvSpPr txBox="1"/>
          <p:nvPr/>
        </p:nvSpPr>
        <p:spPr>
          <a:xfrm>
            <a:off x="6691084" y="3030806"/>
            <a:ext cx="4158555" cy="786754"/>
          </a:xfrm>
          <a:prstGeom prst="rect">
            <a:avLst/>
          </a:prstGeom>
          <a:noFill/>
        </p:spPr>
        <p:txBody>
          <a:bodyPr wrap="square" rtlCol="0">
            <a:spAutoFit/>
          </a:bodyPr>
          <a:lstStyle/>
          <a:p>
            <a:pPr algn="ctr">
              <a:lnSpc>
                <a:spcPct val="150000"/>
              </a:lnSpc>
            </a:pPr>
            <a:r>
              <a:rPr lang="en-US" sz="1600" b="1" dirty="0">
                <a:solidFill>
                  <a:schemeClr val="tx1">
                    <a:lumMod val="75000"/>
                    <a:lumOff val="25000"/>
                  </a:schemeClr>
                </a:solidFill>
                <a:latin typeface="Times New Roman" panose="02020603050405020304" pitchFamily="18" charset="0"/>
                <a:cs typeface="Times New Roman" panose="02020603050405020304" pitchFamily="18" charset="0"/>
              </a:rPr>
              <a:t>Defensive strategy (using strengths and reducing threats)</a:t>
            </a:r>
            <a:endParaRPr lang="ar-SA" sz="1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5" name="TextBox 44">
            <a:extLst>
              <a:ext uri="{FF2B5EF4-FFF2-40B4-BE49-F238E27FC236}">
                <a16:creationId xmlns="" xmlns:a16="http://schemas.microsoft.com/office/drawing/2014/main" id="{9E6B9BC6-AFF5-4DF6-A9CB-AB56F54F5CCE}"/>
              </a:ext>
            </a:extLst>
          </p:cNvPr>
          <p:cNvSpPr txBox="1"/>
          <p:nvPr/>
        </p:nvSpPr>
        <p:spPr>
          <a:xfrm>
            <a:off x="6557190" y="4138355"/>
            <a:ext cx="4674026" cy="1046440"/>
          </a:xfrm>
          <a:prstGeom prst="rect">
            <a:avLst/>
          </a:prstGeom>
          <a:noFill/>
        </p:spPr>
        <p:txBody>
          <a:bodyPr wrap="square" rtlCol="0">
            <a:spAutoFit/>
          </a:bodyPr>
          <a:lstStyle/>
          <a:p>
            <a:pPr algn="ctr">
              <a:lnSpc>
                <a:spcPct val="150000"/>
              </a:lnSpc>
            </a:pPr>
            <a:r>
              <a:rPr lang="en-US" sz="1600" b="1" dirty="0" err="1">
                <a:solidFill>
                  <a:schemeClr val="tx1">
                    <a:lumMod val="75000"/>
                    <a:lumOff val="25000"/>
                  </a:schemeClr>
                </a:solidFill>
                <a:latin typeface="Times New Roman" panose="02020603050405020304" pitchFamily="18" charset="0"/>
                <a:cs typeface="Times New Roman" panose="02020603050405020304" pitchFamily="18" charset="0"/>
              </a:rPr>
              <a:t>Contractionary</a:t>
            </a:r>
            <a:r>
              <a:rPr lang="en-US" sz="1600" b="1" dirty="0">
                <a:solidFill>
                  <a:schemeClr val="tx1">
                    <a:lumMod val="75000"/>
                    <a:lumOff val="25000"/>
                  </a:schemeClr>
                </a:solidFill>
                <a:latin typeface="Times New Roman" panose="02020603050405020304" pitchFamily="18" charset="0"/>
                <a:cs typeface="Times New Roman" panose="02020603050405020304" pitchFamily="18" charset="0"/>
              </a:rPr>
              <a:t> strategy (minimizing weaknesses and reducing threats)</a:t>
            </a:r>
            <a:endParaRPr lang="ar-SA" sz="16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endParaRPr lang="ko-KR" altLang="en-US" sz="14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48" name="TextBox 47">
            <a:extLst>
              <a:ext uri="{FF2B5EF4-FFF2-40B4-BE49-F238E27FC236}">
                <a16:creationId xmlns="" xmlns:a16="http://schemas.microsoft.com/office/drawing/2014/main" id="{0ED7F171-F02A-441D-A301-4B59E42C2D69}"/>
              </a:ext>
            </a:extLst>
          </p:cNvPr>
          <p:cNvSpPr txBox="1"/>
          <p:nvPr/>
        </p:nvSpPr>
        <p:spPr>
          <a:xfrm>
            <a:off x="6557190" y="5346216"/>
            <a:ext cx="4575651" cy="786754"/>
          </a:xfrm>
          <a:prstGeom prst="rect">
            <a:avLst/>
          </a:prstGeom>
          <a:noFill/>
        </p:spPr>
        <p:txBody>
          <a:bodyPr wrap="square" rtlCol="0">
            <a:spAutoFit/>
          </a:bodyPr>
          <a:lstStyle/>
          <a:p>
            <a:pPr algn="ctr">
              <a:lnSpc>
                <a:spcPct val="150000"/>
              </a:lnSpc>
            </a:pPr>
            <a:r>
              <a:rPr lang="en-US" sz="1600" b="1" dirty="0" err="1">
                <a:solidFill>
                  <a:schemeClr val="tx1">
                    <a:lumMod val="75000"/>
                    <a:lumOff val="25000"/>
                  </a:schemeClr>
                </a:solidFill>
                <a:latin typeface="Times New Roman" panose="02020603050405020304" pitchFamily="18" charset="0"/>
                <a:cs typeface="Times New Roman" panose="02020603050405020304" pitchFamily="18" charset="0"/>
              </a:rPr>
              <a:t>Contractionary</a:t>
            </a:r>
            <a:r>
              <a:rPr lang="en-US" sz="1600" b="1" dirty="0">
                <a:solidFill>
                  <a:schemeClr val="tx1">
                    <a:lumMod val="75000"/>
                    <a:lumOff val="25000"/>
                  </a:schemeClr>
                </a:solidFill>
                <a:latin typeface="Times New Roman" panose="02020603050405020304" pitchFamily="18" charset="0"/>
                <a:cs typeface="Times New Roman" panose="02020603050405020304" pitchFamily="18" charset="0"/>
              </a:rPr>
              <a:t> strategy (minimizing weaknesses and reducing threats)</a:t>
            </a:r>
            <a:endParaRPr lang="ar-SA" sz="1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53" name="مستطيل 52"/>
          <p:cNvSpPr/>
          <p:nvPr/>
        </p:nvSpPr>
        <p:spPr>
          <a:xfrm>
            <a:off x="4073436" y="3667272"/>
            <a:ext cx="466794" cy="646331"/>
          </a:xfrm>
          <a:prstGeom prst="rect">
            <a:avLst/>
          </a:prstGeom>
        </p:spPr>
        <p:txBody>
          <a:bodyPr wrap="none">
            <a:spAutoFit/>
          </a:bodyPr>
          <a:lstStyle/>
          <a:p>
            <a:pPr algn="ctr"/>
            <a:r>
              <a:rPr lang="en-US" altLang="ko-KR" sz="3600" b="1" dirty="0">
                <a:solidFill>
                  <a:schemeClr val="bg1"/>
                </a:solidFill>
                <a:cs typeface="Arial" pitchFamily="34" charset="0"/>
              </a:rPr>
              <a:t>T</a:t>
            </a:r>
            <a:endParaRPr lang="ko-KR" altLang="en-US" sz="3600" b="1" dirty="0">
              <a:solidFill>
                <a:schemeClr val="bg1"/>
              </a:solidFill>
              <a:cs typeface="Arial" pitchFamily="34" charset="0"/>
            </a:endParaRPr>
          </a:p>
        </p:txBody>
      </p:sp>
      <p:sp>
        <p:nvSpPr>
          <p:cNvPr id="54" name="TextBox 20">
            <a:extLst>
              <a:ext uri="{FF2B5EF4-FFF2-40B4-BE49-F238E27FC236}">
                <a16:creationId xmlns="" xmlns:a16="http://schemas.microsoft.com/office/drawing/2014/main" id="{6DA35AF6-9472-4027-BE6B-F1DD5E96320F}"/>
              </a:ext>
            </a:extLst>
          </p:cNvPr>
          <p:cNvSpPr txBox="1"/>
          <p:nvPr/>
        </p:nvSpPr>
        <p:spPr>
          <a:xfrm>
            <a:off x="5955766" y="2090827"/>
            <a:ext cx="601424" cy="461665"/>
          </a:xfrm>
          <a:prstGeom prst="rect">
            <a:avLst/>
          </a:prstGeom>
          <a:noFill/>
        </p:spPr>
        <p:txBody>
          <a:bodyPr wrap="square" rtlCol="0" anchor="ctr">
            <a:spAutoFit/>
          </a:bodyPr>
          <a:lstStyle/>
          <a:p>
            <a:pPr algn="ctr"/>
            <a:r>
              <a:rPr lang="en-US" altLang="ko-KR" sz="2400" b="1" dirty="0">
                <a:solidFill>
                  <a:schemeClr val="bg1"/>
                </a:solidFill>
                <a:cs typeface="Arial" pitchFamily="34" charset="0"/>
              </a:rPr>
              <a:t>01</a:t>
            </a:r>
            <a:endParaRPr lang="ko-KR" altLang="en-US" sz="2400" b="1" dirty="0">
              <a:solidFill>
                <a:schemeClr val="bg1"/>
              </a:solidFill>
              <a:cs typeface="Arial" pitchFamily="34" charset="0"/>
            </a:endParaRPr>
          </a:p>
        </p:txBody>
      </p:sp>
      <p:sp>
        <p:nvSpPr>
          <p:cNvPr id="55" name="TextBox 21">
            <a:extLst>
              <a:ext uri="{FF2B5EF4-FFF2-40B4-BE49-F238E27FC236}">
                <a16:creationId xmlns="" xmlns:a16="http://schemas.microsoft.com/office/drawing/2014/main" id="{42897557-4990-4485-935E-7999517AFAFD}"/>
              </a:ext>
            </a:extLst>
          </p:cNvPr>
          <p:cNvSpPr txBox="1"/>
          <p:nvPr/>
        </p:nvSpPr>
        <p:spPr>
          <a:xfrm>
            <a:off x="5960630" y="3202050"/>
            <a:ext cx="601424" cy="461665"/>
          </a:xfrm>
          <a:prstGeom prst="rect">
            <a:avLst/>
          </a:prstGeom>
          <a:noFill/>
        </p:spPr>
        <p:txBody>
          <a:bodyPr wrap="square" rtlCol="0" anchor="ctr">
            <a:spAutoFit/>
          </a:bodyPr>
          <a:lstStyle/>
          <a:p>
            <a:pPr algn="ctr"/>
            <a:r>
              <a:rPr lang="en-US" altLang="ko-KR" sz="2400" b="1" dirty="0">
                <a:solidFill>
                  <a:schemeClr val="bg1"/>
                </a:solidFill>
                <a:cs typeface="Arial" pitchFamily="34" charset="0"/>
              </a:rPr>
              <a:t>02</a:t>
            </a:r>
            <a:endParaRPr lang="ko-KR" altLang="en-US" sz="2400" b="1" dirty="0">
              <a:solidFill>
                <a:schemeClr val="bg1"/>
              </a:solidFill>
              <a:cs typeface="Arial" pitchFamily="34" charset="0"/>
            </a:endParaRPr>
          </a:p>
        </p:txBody>
      </p:sp>
      <p:sp>
        <p:nvSpPr>
          <p:cNvPr id="56" name="TextBox 21">
            <a:extLst>
              <a:ext uri="{FF2B5EF4-FFF2-40B4-BE49-F238E27FC236}">
                <a16:creationId xmlns="" xmlns:a16="http://schemas.microsoft.com/office/drawing/2014/main" id="{42897557-4990-4485-935E-7999517AFAFD}"/>
              </a:ext>
            </a:extLst>
          </p:cNvPr>
          <p:cNvSpPr txBox="1"/>
          <p:nvPr/>
        </p:nvSpPr>
        <p:spPr>
          <a:xfrm>
            <a:off x="5955766" y="4299776"/>
            <a:ext cx="601424" cy="461665"/>
          </a:xfrm>
          <a:prstGeom prst="rect">
            <a:avLst/>
          </a:prstGeom>
          <a:noFill/>
        </p:spPr>
        <p:txBody>
          <a:bodyPr wrap="square" rtlCol="0" anchor="ctr">
            <a:spAutoFit/>
          </a:bodyPr>
          <a:lstStyle/>
          <a:p>
            <a:pPr algn="ctr"/>
            <a:r>
              <a:rPr lang="en-US" altLang="ko-KR" sz="2400" b="1" dirty="0">
                <a:solidFill>
                  <a:schemeClr val="bg1"/>
                </a:solidFill>
                <a:cs typeface="Arial" pitchFamily="34" charset="0"/>
              </a:rPr>
              <a:t>03</a:t>
            </a:r>
            <a:endParaRPr lang="ko-KR" altLang="en-US" sz="2400" b="1" dirty="0">
              <a:solidFill>
                <a:schemeClr val="bg1"/>
              </a:solidFill>
              <a:cs typeface="Arial" pitchFamily="34" charset="0"/>
            </a:endParaRPr>
          </a:p>
        </p:txBody>
      </p:sp>
      <p:sp>
        <p:nvSpPr>
          <p:cNvPr id="57" name="TextBox 21">
            <a:extLst>
              <a:ext uri="{FF2B5EF4-FFF2-40B4-BE49-F238E27FC236}">
                <a16:creationId xmlns="" xmlns:a16="http://schemas.microsoft.com/office/drawing/2014/main" id="{42897557-4990-4485-935E-7999517AFAFD}"/>
              </a:ext>
            </a:extLst>
          </p:cNvPr>
          <p:cNvSpPr txBox="1"/>
          <p:nvPr/>
        </p:nvSpPr>
        <p:spPr>
          <a:xfrm>
            <a:off x="5955766" y="5448073"/>
            <a:ext cx="601424" cy="461665"/>
          </a:xfrm>
          <a:prstGeom prst="rect">
            <a:avLst/>
          </a:prstGeom>
          <a:noFill/>
        </p:spPr>
        <p:txBody>
          <a:bodyPr wrap="square" rtlCol="0" anchor="ctr">
            <a:spAutoFit/>
          </a:bodyPr>
          <a:lstStyle/>
          <a:p>
            <a:pPr algn="ctr"/>
            <a:r>
              <a:rPr lang="en-US" altLang="ko-KR" sz="2400" b="1" dirty="0">
                <a:solidFill>
                  <a:schemeClr val="bg1"/>
                </a:solidFill>
                <a:cs typeface="Arial" pitchFamily="34" charset="0"/>
              </a:rPr>
              <a:t>04</a:t>
            </a:r>
            <a:endParaRPr lang="ko-KR" altLang="en-US" sz="2400" b="1" dirty="0">
              <a:solidFill>
                <a:schemeClr val="bg1"/>
              </a:solidFill>
              <a:cs typeface="Arial" pitchFamily="34" charset="0"/>
            </a:endParaRPr>
          </a:p>
        </p:txBody>
      </p:sp>
    </p:spTree>
    <p:extLst>
      <p:ext uri="{BB962C8B-B14F-4D97-AF65-F5344CB8AC3E}">
        <p14:creationId xmlns:p14="http://schemas.microsoft.com/office/powerpoint/2010/main" val="22703804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 xmlns:a16="http://schemas.microsoft.com/office/drawing/2014/main" id="{2468332F-3BDB-4B35-9EE0-33B72EAA4AD2}"/>
              </a:ext>
            </a:extLst>
          </p:cNvPr>
          <p:cNvPicPr>
            <a:picLocks noChangeAspect="1"/>
          </p:cNvPicPr>
          <p:nvPr/>
        </p:nvPicPr>
        <p:blipFill>
          <a:blip r:embed="rId2"/>
          <a:stretch>
            <a:fillRect/>
          </a:stretch>
        </p:blipFill>
        <p:spPr>
          <a:xfrm>
            <a:off x="2035629" y="1257144"/>
            <a:ext cx="7576456" cy="4784035"/>
          </a:xfrm>
          <a:prstGeom prst="rect">
            <a:avLst/>
          </a:prstGeom>
        </p:spPr>
      </p:pic>
    </p:spTree>
    <p:extLst>
      <p:ext uri="{BB962C8B-B14F-4D97-AF65-F5344CB8AC3E}">
        <p14:creationId xmlns:p14="http://schemas.microsoft.com/office/powerpoint/2010/main" val="800436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32229" y="465137"/>
            <a:ext cx="4731657" cy="5675086"/>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AutoShape 6" descr="الوصف الوظيفي لـ مدير مشاريع - Projects Manager"/>
          <p:cNvSpPr>
            <a:spLocks noChangeAspect="1" noChangeArrowheads="1"/>
          </p:cNvSpPr>
          <p:nvPr/>
        </p:nvSpPr>
        <p:spPr bwMode="auto">
          <a:xfrm>
            <a:off x="11971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6" name="AutoShape 8" descr="الوصف الوظيفي لـ مدير مشاريع - Projects Manager"/>
          <p:cNvSpPr>
            <a:spLocks noChangeAspect="1" noChangeArrowheads="1"/>
          </p:cNvSpPr>
          <p:nvPr/>
        </p:nvSpPr>
        <p:spPr bwMode="auto">
          <a:xfrm>
            <a:off x="12123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10" descr="الوصف الوظيفي لـ مدير مشاريع - Projects Manager"/>
          <p:cNvSpPr>
            <a:spLocks noChangeAspect="1" noChangeArrowheads="1"/>
          </p:cNvSpPr>
          <p:nvPr/>
        </p:nvSpPr>
        <p:spPr bwMode="auto">
          <a:xfrm>
            <a:off x="12276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12" descr="الوصف الوظيفي لـ مدير مشاريع - Projects Manager"/>
          <p:cNvSpPr>
            <a:spLocks noChangeAspect="1" noChangeArrowheads="1"/>
          </p:cNvSpPr>
          <p:nvPr/>
        </p:nvSpPr>
        <p:spPr bwMode="auto">
          <a:xfrm>
            <a:off x="12428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9230" name="Picture 14" descr="ما هي مهام مدير المكتب؟ وكيف تصبح مدير مكتب ؟"/>
          <p:cNvPicPr>
            <a:picLocks noChangeAspect="1" noChangeArrowheads="1"/>
          </p:cNvPicPr>
          <p:nvPr/>
        </p:nvPicPr>
        <p:blipFill>
          <a:blip r:embed="rId2">
            <a:clrChange>
              <a:clrFrom>
                <a:srgbClr val="8FCCCD"/>
              </a:clrFrom>
              <a:clrTo>
                <a:srgbClr val="8FCCCD">
                  <a:alpha val="0"/>
                </a:srgbClr>
              </a:clrTo>
            </a:clrChange>
            <a:extLst>
              <a:ext uri="{28A0092B-C50C-407E-A947-70E740481C1C}">
                <a14:useLocalDpi xmlns:a14="http://schemas.microsoft.com/office/drawing/2010/main" val="0"/>
              </a:ext>
            </a:extLst>
          </a:blip>
          <a:srcRect/>
          <a:stretch>
            <a:fillRect/>
          </a:stretch>
        </p:blipFill>
        <p:spPr bwMode="auto">
          <a:xfrm>
            <a:off x="-296636" y="617538"/>
            <a:ext cx="5521779" cy="3738705"/>
          </a:xfrm>
          <a:prstGeom prst="rect">
            <a:avLst/>
          </a:prstGeom>
          <a:noFill/>
          <a:extLst>
            <a:ext uri="{909E8E84-426E-40DD-AFC4-6F175D3DCCD1}">
              <a14:hiddenFill xmlns:a14="http://schemas.microsoft.com/office/drawing/2010/main">
                <a:solidFill>
                  <a:srgbClr val="FFFFFF"/>
                </a:solidFill>
              </a14:hiddenFill>
            </a:ext>
          </a:extLst>
        </p:spPr>
      </p:pic>
      <p:sp>
        <p:nvSpPr>
          <p:cNvPr id="9" name="مستطيل 8"/>
          <p:cNvSpPr/>
          <p:nvPr/>
        </p:nvSpPr>
        <p:spPr>
          <a:xfrm>
            <a:off x="415408" y="4521591"/>
            <a:ext cx="4365298" cy="646331"/>
          </a:xfrm>
          <a:prstGeom prst="rect">
            <a:avLst/>
          </a:prstGeom>
        </p:spPr>
        <p:txBody>
          <a:bodyPr wrap="none">
            <a:spAutoFit/>
          </a:bodyPr>
          <a:lstStyle/>
          <a:p>
            <a:r>
              <a:rPr lang="en-US" sz="3600" b="1" dirty="0"/>
              <a:t> Board of Directors</a:t>
            </a:r>
          </a:p>
        </p:txBody>
      </p:sp>
      <p:sp>
        <p:nvSpPr>
          <p:cNvPr id="47" name="Isosceles Triangle 17">
            <a:extLst>
              <a:ext uri="{FF2B5EF4-FFF2-40B4-BE49-F238E27FC236}">
                <a16:creationId xmlns="" xmlns:a16="http://schemas.microsoft.com/office/drawing/2014/main" id="{B9294E41-3812-4632-845C-AB94F3AFB6CD}"/>
              </a:ext>
            </a:extLst>
          </p:cNvPr>
          <p:cNvSpPr/>
          <p:nvPr/>
        </p:nvSpPr>
        <p:spPr>
          <a:xfrm rot="5400000">
            <a:off x="6038901" y="5251158"/>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51" name="Isosceles Triangle 18">
            <a:extLst>
              <a:ext uri="{FF2B5EF4-FFF2-40B4-BE49-F238E27FC236}">
                <a16:creationId xmlns="" xmlns:a16="http://schemas.microsoft.com/office/drawing/2014/main" id="{6414DD34-DAE3-4BAC-B7D8-2D19EA49D9AC}"/>
              </a:ext>
            </a:extLst>
          </p:cNvPr>
          <p:cNvSpPr/>
          <p:nvPr/>
        </p:nvSpPr>
        <p:spPr>
          <a:xfrm rot="5400000">
            <a:off x="6038899" y="4340701"/>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 name="مستطيل 1"/>
          <p:cNvSpPr/>
          <p:nvPr/>
        </p:nvSpPr>
        <p:spPr>
          <a:xfrm>
            <a:off x="6596184" y="312737"/>
            <a:ext cx="3118336" cy="458074"/>
          </a:xfrm>
          <a:prstGeom prst="rect">
            <a:avLst/>
          </a:prstGeom>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  Chairperson</a:t>
            </a:r>
          </a:p>
        </p:txBody>
      </p:sp>
      <p:sp>
        <p:nvSpPr>
          <p:cNvPr id="5" name="مستطيل 4"/>
          <p:cNvSpPr/>
          <p:nvPr/>
        </p:nvSpPr>
        <p:spPr>
          <a:xfrm>
            <a:off x="6596183" y="1183906"/>
            <a:ext cx="3016852" cy="458074"/>
          </a:xfrm>
          <a:prstGeom prst="rect">
            <a:avLst/>
          </a:prstGeom>
        </p:spPr>
        <p:txBody>
          <a:bodyPr wrap="none">
            <a:spAutoFit/>
          </a:bodyPr>
          <a:lstStyle/>
          <a:p>
            <a:pPr>
              <a:lnSpc>
                <a:spcPct val="150000"/>
              </a:lnSpc>
            </a:pPr>
            <a:r>
              <a:rPr lang="en-US" b="1" dirty="0">
                <a:latin typeface="Times New Roman" panose="02020603050405020304" pitchFamily="18" charset="0"/>
                <a:cs typeface="Times New Roman" panose="02020603050405020304" pitchFamily="18" charset="0"/>
              </a:rPr>
              <a:t>  CEO or Managing Director</a:t>
            </a:r>
          </a:p>
        </p:txBody>
      </p:sp>
      <p:sp>
        <p:nvSpPr>
          <p:cNvPr id="9216" name="مستطيل 9215"/>
          <p:cNvSpPr/>
          <p:nvPr/>
        </p:nvSpPr>
        <p:spPr>
          <a:xfrm>
            <a:off x="6596183" y="2230569"/>
            <a:ext cx="2783775" cy="458074"/>
          </a:xfrm>
          <a:prstGeom prst="rect">
            <a:avLst/>
          </a:prstGeom>
        </p:spPr>
        <p:txBody>
          <a:bodyPr wrap="none">
            <a:spAutoFit/>
          </a:bodyPr>
          <a:lstStyle/>
          <a:p>
            <a:pPr>
              <a:lnSpc>
                <a:spcPct val="150000"/>
              </a:lnSpc>
            </a:pPr>
            <a:r>
              <a:rPr lang="en-US" b="1" dirty="0">
                <a:latin typeface="Times New Roman" panose="02020603050405020304" pitchFamily="18" charset="0"/>
                <a:cs typeface="Times New Roman" panose="02020603050405020304" pitchFamily="18" charset="0"/>
              </a:rPr>
              <a:t>   Non-Executive Directors</a:t>
            </a:r>
          </a:p>
        </p:txBody>
      </p:sp>
      <p:sp>
        <p:nvSpPr>
          <p:cNvPr id="9217" name="مستطيل 9216"/>
          <p:cNvSpPr/>
          <p:nvPr/>
        </p:nvSpPr>
        <p:spPr>
          <a:xfrm>
            <a:off x="6596183" y="3270299"/>
            <a:ext cx="3070071" cy="458074"/>
          </a:xfrm>
          <a:prstGeom prst="rect">
            <a:avLst/>
          </a:prstGeom>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   Executive Directors</a:t>
            </a:r>
          </a:p>
        </p:txBody>
      </p:sp>
      <p:sp>
        <p:nvSpPr>
          <p:cNvPr id="9218" name="مستطيل 9217"/>
          <p:cNvSpPr/>
          <p:nvPr/>
        </p:nvSpPr>
        <p:spPr>
          <a:xfrm>
            <a:off x="6596183" y="5801969"/>
            <a:ext cx="3481397" cy="458074"/>
          </a:xfrm>
          <a:prstGeom prst="rect">
            <a:avLst/>
          </a:prstGeom>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   Independent Directors</a:t>
            </a:r>
          </a:p>
        </p:txBody>
      </p:sp>
      <p:sp>
        <p:nvSpPr>
          <p:cNvPr id="9220" name="مستطيل 9219"/>
          <p:cNvSpPr/>
          <p:nvPr/>
        </p:nvSpPr>
        <p:spPr>
          <a:xfrm>
            <a:off x="6596183" y="4222538"/>
            <a:ext cx="2547817" cy="458074"/>
          </a:xfrm>
          <a:prstGeom prst="rect">
            <a:avLst/>
          </a:prstGeom>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   Board Committees</a:t>
            </a:r>
          </a:p>
        </p:txBody>
      </p:sp>
      <p:sp>
        <p:nvSpPr>
          <p:cNvPr id="9221" name="مستطيل 9220"/>
          <p:cNvSpPr/>
          <p:nvPr/>
        </p:nvSpPr>
        <p:spPr>
          <a:xfrm>
            <a:off x="6596183" y="5035053"/>
            <a:ext cx="4000702" cy="458074"/>
          </a:xfrm>
          <a:prstGeom prst="rect">
            <a:avLst/>
          </a:prstGeom>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   Shareholders</a:t>
            </a:r>
          </a:p>
        </p:txBody>
      </p:sp>
      <p:sp>
        <p:nvSpPr>
          <p:cNvPr id="28" name="Isosceles Triangle 18">
            <a:extLst>
              <a:ext uri="{FF2B5EF4-FFF2-40B4-BE49-F238E27FC236}">
                <a16:creationId xmlns="" xmlns:a16="http://schemas.microsoft.com/office/drawing/2014/main" id="{DD0E0C11-D726-2221-349D-2F9FA820E582}"/>
              </a:ext>
            </a:extLst>
          </p:cNvPr>
          <p:cNvSpPr/>
          <p:nvPr/>
        </p:nvSpPr>
        <p:spPr>
          <a:xfrm rot="5400000">
            <a:off x="6020898" y="422678"/>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9" name="Isosceles Triangle 18">
            <a:extLst>
              <a:ext uri="{FF2B5EF4-FFF2-40B4-BE49-F238E27FC236}">
                <a16:creationId xmlns="" xmlns:a16="http://schemas.microsoft.com/office/drawing/2014/main" id="{64F0C1A9-B2DB-769E-0C43-A1411648BD0B}"/>
              </a:ext>
            </a:extLst>
          </p:cNvPr>
          <p:cNvSpPr/>
          <p:nvPr/>
        </p:nvSpPr>
        <p:spPr>
          <a:xfrm rot="5400000">
            <a:off x="6017493" y="1293847"/>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0" name="Isosceles Triangle 18">
            <a:extLst>
              <a:ext uri="{FF2B5EF4-FFF2-40B4-BE49-F238E27FC236}">
                <a16:creationId xmlns="" xmlns:a16="http://schemas.microsoft.com/office/drawing/2014/main" id="{2E1F8D54-FCB3-A72C-70EB-9DDE80AB7F6B}"/>
              </a:ext>
            </a:extLst>
          </p:cNvPr>
          <p:cNvSpPr/>
          <p:nvPr/>
        </p:nvSpPr>
        <p:spPr>
          <a:xfrm rot="5400000">
            <a:off x="6017493" y="2340510"/>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1" name="Isosceles Triangle 18">
            <a:extLst>
              <a:ext uri="{FF2B5EF4-FFF2-40B4-BE49-F238E27FC236}">
                <a16:creationId xmlns="" xmlns:a16="http://schemas.microsoft.com/office/drawing/2014/main" id="{6BCD4597-8236-D5A9-2D9F-6575960315BC}"/>
              </a:ext>
            </a:extLst>
          </p:cNvPr>
          <p:cNvSpPr/>
          <p:nvPr/>
        </p:nvSpPr>
        <p:spPr>
          <a:xfrm rot="5400000">
            <a:off x="6038900" y="3365277"/>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2" name="Isosceles Triangle 18">
            <a:extLst>
              <a:ext uri="{FF2B5EF4-FFF2-40B4-BE49-F238E27FC236}">
                <a16:creationId xmlns="" xmlns:a16="http://schemas.microsoft.com/office/drawing/2014/main" id="{BF6BE6C4-EA6C-DB9F-8014-5C2E24E7A158}"/>
              </a:ext>
            </a:extLst>
          </p:cNvPr>
          <p:cNvSpPr/>
          <p:nvPr/>
        </p:nvSpPr>
        <p:spPr>
          <a:xfrm rot="5400000">
            <a:off x="6038900" y="5965482"/>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Tree>
    <p:extLst>
      <p:ext uri="{BB962C8B-B14F-4D97-AF65-F5344CB8AC3E}">
        <p14:creationId xmlns:p14="http://schemas.microsoft.com/office/powerpoint/2010/main" val="3480339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230"/>
                                        </p:tgtEl>
                                        <p:attrNameLst>
                                          <p:attrName>style.visibility</p:attrName>
                                        </p:attrNameLst>
                                      </p:cBhvr>
                                      <p:to>
                                        <p:strVal val="visible"/>
                                      </p:to>
                                    </p:set>
                                    <p:animEffect transition="in" filter="fade">
                                      <p:cBhvr>
                                        <p:cTn id="7" dur="1000"/>
                                        <p:tgtEl>
                                          <p:spTgt spid="9230"/>
                                        </p:tgtEl>
                                      </p:cBhvr>
                                    </p:animEffect>
                                    <p:anim calcmode="lin" valueType="num">
                                      <p:cBhvr>
                                        <p:cTn id="8" dur="1000" fill="hold"/>
                                        <p:tgtEl>
                                          <p:spTgt spid="9230"/>
                                        </p:tgtEl>
                                        <p:attrNameLst>
                                          <p:attrName>ppt_x</p:attrName>
                                        </p:attrNameLst>
                                      </p:cBhvr>
                                      <p:tavLst>
                                        <p:tav tm="0">
                                          <p:val>
                                            <p:strVal val="#ppt_x"/>
                                          </p:val>
                                        </p:tav>
                                        <p:tav tm="100000">
                                          <p:val>
                                            <p:strVal val="#ppt_x"/>
                                          </p:val>
                                        </p:tav>
                                      </p:tavLst>
                                    </p:anim>
                                    <p:anim calcmode="lin" valueType="num">
                                      <p:cBhvr>
                                        <p:cTn id="9" dur="1000" fill="hold"/>
                                        <p:tgtEl>
                                          <p:spTgt spid="92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 xmlns:a16="http://schemas.microsoft.com/office/drawing/2014/main" id="{EB0260D6-8DAB-04AE-FE72-B1D43244C0F5}"/>
              </a:ext>
            </a:extLst>
          </p:cNvPr>
          <p:cNvPicPr>
            <a:picLocks noChangeAspect="1"/>
          </p:cNvPicPr>
          <p:nvPr/>
        </p:nvPicPr>
        <p:blipFill>
          <a:blip r:embed="rId2"/>
          <a:stretch>
            <a:fillRect/>
          </a:stretch>
        </p:blipFill>
        <p:spPr>
          <a:xfrm>
            <a:off x="1774370" y="1638690"/>
            <a:ext cx="7946572" cy="4196052"/>
          </a:xfrm>
          <a:prstGeom prst="rect">
            <a:avLst/>
          </a:prstGeom>
        </p:spPr>
      </p:pic>
    </p:spTree>
    <p:extLst>
      <p:ext uri="{BB962C8B-B14F-4D97-AF65-F5344CB8AC3E}">
        <p14:creationId xmlns:p14="http://schemas.microsoft.com/office/powerpoint/2010/main" val="2808155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6" descr="الوصف الوظيفي لـ مدير مشاريع - Projects Manager"/>
          <p:cNvSpPr>
            <a:spLocks noChangeAspect="1" noChangeArrowheads="1"/>
          </p:cNvSpPr>
          <p:nvPr/>
        </p:nvSpPr>
        <p:spPr bwMode="auto">
          <a:xfrm>
            <a:off x="11971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6" name="AutoShape 8" descr="الوصف الوظيفي لـ مدير مشاريع - Projects Manager"/>
          <p:cNvSpPr>
            <a:spLocks noChangeAspect="1" noChangeArrowheads="1"/>
          </p:cNvSpPr>
          <p:nvPr/>
        </p:nvSpPr>
        <p:spPr bwMode="auto">
          <a:xfrm>
            <a:off x="12123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10" descr="الوصف الوظيفي لـ مدير مشاريع - Projects Manager"/>
          <p:cNvSpPr>
            <a:spLocks noChangeAspect="1" noChangeArrowheads="1"/>
          </p:cNvSpPr>
          <p:nvPr/>
        </p:nvSpPr>
        <p:spPr bwMode="auto">
          <a:xfrm>
            <a:off x="12276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12" descr="الوصف الوظيفي لـ مدير مشاريع - Projects Manager"/>
          <p:cNvSpPr>
            <a:spLocks noChangeAspect="1" noChangeArrowheads="1"/>
          </p:cNvSpPr>
          <p:nvPr/>
        </p:nvSpPr>
        <p:spPr bwMode="auto">
          <a:xfrm>
            <a:off x="12428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1" name="Isosceles Triangle 18">
            <a:extLst>
              <a:ext uri="{FF2B5EF4-FFF2-40B4-BE49-F238E27FC236}">
                <a16:creationId xmlns="" xmlns:a16="http://schemas.microsoft.com/office/drawing/2014/main" id="{6414DD34-DAE3-4BAC-B7D8-2D19EA49D9AC}"/>
              </a:ext>
            </a:extLst>
          </p:cNvPr>
          <p:cNvSpPr/>
          <p:nvPr/>
        </p:nvSpPr>
        <p:spPr>
          <a:xfrm rot="5400000">
            <a:off x="6038899" y="4340701"/>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5" name="مستطيل 4"/>
          <p:cNvSpPr/>
          <p:nvPr/>
        </p:nvSpPr>
        <p:spPr>
          <a:xfrm>
            <a:off x="6705600" y="1183906"/>
            <a:ext cx="2424289" cy="458074"/>
          </a:xfrm>
          <a:prstGeom prst="rect">
            <a:avLst/>
          </a:prstGeom>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Succession planning</a:t>
            </a:r>
          </a:p>
        </p:txBody>
      </p:sp>
      <p:sp>
        <p:nvSpPr>
          <p:cNvPr id="9216" name="مستطيل 9215"/>
          <p:cNvSpPr/>
          <p:nvPr/>
        </p:nvSpPr>
        <p:spPr>
          <a:xfrm>
            <a:off x="6635777" y="2230569"/>
            <a:ext cx="2531462" cy="458074"/>
          </a:xfrm>
          <a:prstGeom prst="rect">
            <a:avLst/>
          </a:prstGeom>
        </p:spPr>
        <p:txBody>
          <a:bodyPr wrap="none">
            <a:spAutoFit/>
          </a:bodyPr>
          <a:lstStyle/>
          <a:p>
            <a:pPr algn="just">
              <a:lnSpc>
                <a:spcPct val="150000"/>
              </a:lnSpc>
            </a:pPr>
            <a:r>
              <a:rPr lang="en-US" b="1" dirty="0">
                <a:latin typeface="Times New Roman" panose="02020603050405020304" pitchFamily="18" charset="0"/>
                <a:cs typeface="Times New Roman" panose="02020603050405020304" pitchFamily="18" charset="0"/>
              </a:rPr>
              <a:t>Market expansion goals</a:t>
            </a:r>
          </a:p>
        </p:txBody>
      </p:sp>
      <p:sp>
        <p:nvSpPr>
          <p:cNvPr id="9217" name="مستطيل 9216"/>
          <p:cNvSpPr/>
          <p:nvPr/>
        </p:nvSpPr>
        <p:spPr>
          <a:xfrm>
            <a:off x="6596183" y="3270299"/>
            <a:ext cx="4311303" cy="458074"/>
          </a:xfrm>
          <a:prstGeom prst="rect">
            <a:avLst/>
          </a:prstGeom>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Enhancing brand reputation</a:t>
            </a:r>
          </a:p>
        </p:txBody>
      </p:sp>
      <p:sp>
        <p:nvSpPr>
          <p:cNvPr id="9220" name="مستطيل 9219"/>
          <p:cNvSpPr/>
          <p:nvPr/>
        </p:nvSpPr>
        <p:spPr>
          <a:xfrm>
            <a:off x="6596183" y="4222538"/>
            <a:ext cx="3647274" cy="458074"/>
          </a:xfrm>
          <a:prstGeom prst="rect">
            <a:avLst/>
          </a:prstGeom>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Building an emergency fund</a:t>
            </a:r>
          </a:p>
        </p:txBody>
      </p:sp>
      <p:sp>
        <p:nvSpPr>
          <p:cNvPr id="29" name="Isosceles Triangle 18">
            <a:extLst>
              <a:ext uri="{FF2B5EF4-FFF2-40B4-BE49-F238E27FC236}">
                <a16:creationId xmlns="" xmlns:a16="http://schemas.microsoft.com/office/drawing/2014/main" id="{64F0C1A9-B2DB-769E-0C43-A1411648BD0B}"/>
              </a:ext>
            </a:extLst>
          </p:cNvPr>
          <p:cNvSpPr/>
          <p:nvPr/>
        </p:nvSpPr>
        <p:spPr>
          <a:xfrm rot="5400000">
            <a:off x="6017493" y="1293847"/>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0" name="Isosceles Triangle 18">
            <a:extLst>
              <a:ext uri="{FF2B5EF4-FFF2-40B4-BE49-F238E27FC236}">
                <a16:creationId xmlns="" xmlns:a16="http://schemas.microsoft.com/office/drawing/2014/main" id="{2E1F8D54-FCB3-A72C-70EB-9DDE80AB7F6B}"/>
              </a:ext>
            </a:extLst>
          </p:cNvPr>
          <p:cNvSpPr/>
          <p:nvPr/>
        </p:nvSpPr>
        <p:spPr>
          <a:xfrm rot="5400000">
            <a:off x="6017493" y="2340510"/>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1" name="Isosceles Triangle 18">
            <a:extLst>
              <a:ext uri="{FF2B5EF4-FFF2-40B4-BE49-F238E27FC236}">
                <a16:creationId xmlns="" xmlns:a16="http://schemas.microsoft.com/office/drawing/2014/main" id="{6BCD4597-8236-D5A9-2D9F-6575960315BC}"/>
              </a:ext>
            </a:extLst>
          </p:cNvPr>
          <p:cNvSpPr/>
          <p:nvPr/>
        </p:nvSpPr>
        <p:spPr>
          <a:xfrm rot="5400000">
            <a:off x="6038900" y="3365277"/>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2" name="مستطيل 3">
            <a:extLst>
              <a:ext uri="{FF2B5EF4-FFF2-40B4-BE49-F238E27FC236}">
                <a16:creationId xmlns="" xmlns:a16="http://schemas.microsoft.com/office/drawing/2014/main" id="{1B02BBAB-54AF-845C-031E-6D6298E8BF1B}"/>
              </a:ext>
            </a:extLst>
          </p:cNvPr>
          <p:cNvSpPr/>
          <p:nvPr/>
        </p:nvSpPr>
        <p:spPr>
          <a:xfrm>
            <a:off x="145143" y="747485"/>
            <a:ext cx="4731657" cy="5675086"/>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3" name="Picture 2" descr="Why Setting Short-Term Goals Can Have a Long Term Impact | coAmplifi">
            <a:extLst>
              <a:ext uri="{FF2B5EF4-FFF2-40B4-BE49-F238E27FC236}">
                <a16:creationId xmlns="" xmlns:a16="http://schemas.microsoft.com/office/drawing/2014/main" id="{13FBA6EF-1051-4E1A-EC8D-89CB9BCBD29F}"/>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9665" y="903286"/>
            <a:ext cx="3571875" cy="2619375"/>
          </a:xfrm>
          <a:prstGeom prst="rect">
            <a:avLst/>
          </a:prstGeom>
          <a:noFill/>
          <a:extLst>
            <a:ext uri="{909E8E84-426E-40DD-AFC4-6F175D3DCCD1}">
              <a14:hiddenFill xmlns:a14="http://schemas.microsoft.com/office/drawing/2010/main">
                <a:solidFill>
                  <a:srgbClr val="FFFFFF"/>
                </a:solidFill>
              </a14:hiddenFill>
            </a:ext>
          </a:extLst>
        </p:spPr>
      </p:pic>
      <p:sp>
        <p:nvSpPr>
          <p:cNvPr id="14" name="مستطيل 1">
            <a:extLst>
              <a:ext uri="{FF2B5EF4-FFF2-40B4-BE49-F238E27FC236}">
                <a16:creationId xmlns="" xmlns:a16="http://schemas.microsoft.com/office/drawing/2014/main" id="{6AE8DED9-F583-B249-F7B7-3A2286656C70}"/>
              </a:ext>
            </a:extLst>
          </p:cNvPr>
          <p:cNvSpPr/>
          <p:nvPr/>
        </p:nvSpPr>
        <p:spPr>
          <a:xfrm>
            <a:off x="379609" y="3650733"/>
            <a:ext cx="3668889" cy="646331"/>
          </a:xfrm>
          <a:prstGeom prst="rect">
            <a:avLst/>
          </a:prstGeom>
        </p:spPr>
        <p:txBody>
          <a:bodyPr wrap="none">
            <a:spAutoFit/>
          </a:bodyPr>
          <a:lstStyle/>
          <a:p>
            <a:pPr algn="ctr"/>
            <a:r>
              <a:rPr lang="en-US" sz="3600" b="1" dirty="0">
                <a:latin typeface="Times New Roman" panose="02020603050405020304" pitchFamily="18" charset="0"/>
                <a:cs typeface="Times New Roman" panose="02020603050405020304" pitchFamily="18" charset="0"/>
              </a:rPr>
              <a:t>Long-Term Goals</a:t>
            </a:r>
            <a:endParaRPr lang="ar-SA" sz="3600" b="1" dirty="0">
              <a:latin typeface="Times New Roman" panose="02020603050405020304" pitchFamily="18" charset="0"/>
              <a:cs typeface="Times New Roman" panose="02020603050405020304" pitchFamily="18" charset="0"/>
            </a:endParaRPr>
          </a:p>
        </p:txBody>
      </p:sp>
      <p:sp>
        <p:nvSpPr>
          <p:cNvPr id="15" name="Isosceles Triangle 18">
            <a:extLst>
              <a:ext uri="{FF2B5EF4-FFF2-40B4-BE49-F238E27FC236}">
                <a16:creationId xmlns="" xmlns:a16="http://schemas.microsoft.com/office/drawing/2014/main" id="{2684E3CF-0B38-10DF-6682-C41767CA8DCB}"/>
              </a:ext>
            </a:extLst>
          </p:cNvPr>
          <p:cNvSpPr/>
          <p:nvPr/>
        </p:nvSpPr>
        <p:spPr>
          <a:xfrm rot="5400000">
            <a:off x="6061998" y="5202374"/>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7" name="TextBox 16">
            <a:extLst>
              <a:ext uri="{FF2B5EF4-FFF2-40B4-BE49-F238E27FC236}">
                <a16:creationId xmlns="" xmlns:a16="http://schemas.microsoft.com/office/drawing/2014/main" id="{4C735612-B97C-9B71-8E90-5DB70458549D}"/>
              </a:ext>
            </a:extLst>
          </p:cNvPr>
          <p:cNvSpPr txBox="1"/>
          <p:nvPr/>
        </p:nvSpPr>
        <p:spPr>
          <a:xfrm>
            <a:off x="6489213" y="5070356"/>
            <a:ext cx="6368142" cy="458074"/>
          </a:xfrm>
          <a:prstGeom prst="rect">
            <a:avLst/>
          </a:prstGeom>
          <a:noFill/>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  Developing the governance system</a:t>
            </a:r>
          </a:p>
        </p:txBody>
      </p:sp>
      <p:sp>
        <p:nvSpPr>
          <p:cNvPr id="18" name="Isosceles Triangle 18">
            <a:extLst>
              <a:ext uri="{FF2B5EF4-FFF2-40B4-BE49-F238E27FC236}">
                <a16:creationId xmlns="" xmlns:a16="http://schemas.microsoft.com/office/drawing/2014/main" id="{421E5D93-1A6A-D431-53F5-717FF7A143B6}"/>
              </a:ext>
            </a:extLst>
          </p:cNvPr>
          <p:cNvSpPr/>
          <p:nvPr/>
        </p:nvSpPr>
        <p:spPr>
          <a:xfrm rot="5400000">
            <a:off x="6038899" y="6039372"/>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20" name="TextBox 19">
            <a:extLst>
              <a:ext uri="{FF2B5EF4-FFF2-40B4-BE49-F238E27FC236}">
                <a16:creationId xmlns="" xmlns:a16="http://schemas.microsoft.com/office/drawing/2014/main" id="{780199E8-1478-74D2-F485-675148006D08}"/>
              </a:ext>
            </a:extLst>
          </p:cNvPr>
          <p:cNvSpPr txBox="1"/>
          <p:nvPr/>
        </p:nvSpPr>
        <p:spPr>
          <a:xfrm rot="10800000" flipV="1">
            <a:off x="5700206" y="5932839"/>
            <a:ext cx="6103256" cy="458074"/>
          </a:xfrm>
          <a:prstGeom prst="rect">
            <a:avLst/>
          </a:prstGeom>
          <a:noFill/>
        </p:spPr>
        <p:txBody>
          <a:bodyPr wrap="square">
            <a:spAutoFit/>
          </a:bodyPr>
          <a:lstStyle/>
          <a:p>
            <a:pPr lvl="2" algn="just">
              <a:lnSpc>
                <a:spcPct val="150000"/>
              </a:lnSpc>
            </a:pPr>
            <a:r>
              <a:rPr lang="en-US" b="1" dirty="0">
                <a:latin typeface="Times New Roman" panose="02020603050405020304" pitchFamily="18" charset="0"/>
                <a:cs typeface="Times New Roman" panose="02020603050405020304" pitchFamily="18" charset="0"/>
              </a:rPr>
              <a:t>Investing in technology and innovation</a:t>
            </a:r>
            <a:endParaRPr lang="ar-S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03664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 xmlns:a16="http://schemas.microsoft.com/office/drawing/2014/main" id="{7AE018F0-96D2-B325-2852-EC6DEF4C5883}"/>
              </a:ext>
            </a:extLst>
          </p:cNvPr>
          <p:cNvPicPr>
            <a:picLocks noChangeAspect="1"/>
          </p:cNvPicPr>
          <p:nvPr/>
        </p:nvPicPr>
        <p:blipFill>
          <a:blip r:embed="rId2"/>
          <a:stretch>
            <a:fillRect/>
          </a:stretch>
        </p:blipFill>
        <p:spPr>
          <a:xfrm>
            <a:off x="1654629" y="1660462"/>
            <a:ext cx="8066313" cy="4141624"/>
          </a:xfrm>
          <a:prstGeom prst="rect">
            <a:avLst/>
          </a:prstGeom>
        </p:spPr>
      </p:pic>
    </p:spTree>
    <p:extLst>
      <p:ext uri="{BB962C8B-B14F-4D97-AF65-F5344CB8AC3E}">
        <p14:creationId xmlns:p14="http://schemas.microsoft.com/office/powerpoint/2010/main" val="3565075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 xmlns:a16="http://schemas.microsoft.com/office/drawing/2014/main" id="{7AE018F0-96D2-B325-2852-EC6DEF4C5883}"/>
              </a:ext>
            </a:extLst>
          </p:cNvPr>
          <p:cNvPicPr>
            <a:picLocks noChangeAspect="1"/>
          </p:cNvPicPr>
          <p:nvPr/>
        </p:nvPicPr>
        <p:blipFill>
          <a:blip r:embed="rId2"/>
          <a:stretch>
            <a:fillRect/>
          </a:stretch>
        </p:blipFill>
        <p:spPr>
          <a:xfrm>
            <a:off x="1654629" y="1660462"/>
            <a:ext cx="8066313" cy="4141624"/>
          </a:xfrm>
          <a:prstGeom prst="rect">
            <a:avLst/>
          </a:prstGeom>
        </p:spPr>
      </p:pic>
    </p:spTree>
    <p:extLst>
      <p:ext uri="{BB962C8B-B14F-4D97-AF65-F5344CB8AC3E}">
        <p14:creationId xmlns:p14="http://schemas.microsoft.com/office/powerpoint/2010/main" val="1215886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8938" y="412124"/>
            <a:ext cx="4829579" cy="5814811"/>
          </a:xfrm>
          <a:prstGeom prst="rect">
            <a:avLst/>
          </a:prstGeom>
          <a:solidFill>
            <a:srgbClr val="FDA65F"/>
          </a:solidFill>
          <a:ln>
            <a:solidFill>
              <a:srgbClr val="FDA65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3" name="Picture 2" descr="Concept De Fusion De Deux Sociétés | Vecteur Premium"/>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8937" y="2095410"/>
            <a:ext cx="4494727" cy="2946294"/>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2094;p41"/>
          <p:cNvSpPr/>
          <p:nvPr/>
        </p:nvSpPr>
        <p:spPr>
          <a:xfrm rot="-5400000">
            <a:off x="5629268" y="-217380"/>
            <a:ext cx="1376383" cy="2537884"/>
          </a:xfrm>
          <a:custGeom>
            <a:avLst/>
            <a:gdLst/>
            <a:ahLst/>
            <a:cxnLst/>
            <a:rect l="l" t="t" r="r" b="b"/>
            <a:pathLst>
              <a:path w="57475" h="105977" extrusionOk="0">
                <a:moveTo>
                  <a:pt x="1" y="1"/>
                </a:moveTo>
                <a:lnTo>
                  <a:pt x="2836" y="1"/>
                </a:lnTo>
                <a:lnTo>
                  <a:pt x="2836" y="52004"/>
                </a:lnTo>
                <a:cubicBezTo>
                  <a:pt x="2836" y="54006"/>
                  <a:pt x="4070" y="55774"/>
                  <a:pt x="5905" y="56508"/>
                </a:cubicBezTo>
                <a:lnTo>
                  <a:pt x="50904" y="74287"/>
                </a:lnTo>
                <a:cubicBezTo>
                  <a:pt x="54606" y="75855"/>
                  <a:pt x="57475" y="79090"/>
                  <a:pt x="57475" y="83861"/>
                </a:cubicBezTo>
                <a:lnTo>
                  <a:pt x="57475" y="105976"/>
                </a:lnTo>
                <a:lnTo>
                  <a:pt x="30556" y="105976"/>
                </a:lnTo>
                <a:lnTo>
                  <a:pt x="30556" y="82126"/>
                </a:lnTo>
                <a:cubicBezTo>
                  <a:pt x="30556" y="78257"/>
                  <a:pt x="28188" y="75821"/>
                  <a:pt x="25519" y="73987"/>
                </a:cubicBezTo>
                <a:lnTo>
                  <a:pt x="2002" y="56741"/>
                </a:lnTo>
                <a:cubicBezTo>
                  <a:pt x="735" y="55841"/>
                  <a:pt x="1" y="53939"/>
                  <a:pt x="1" y="52371"/>
                </a:cubicBezTo>
                <a:close/>
              </a:path>
            </a:pathLst>
          </a:custGeo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18900000" scaled="1"/>
            <a:tileRect/>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DA65F"/>
              </a:solidFill>
              <a:latin typeface="Arial"/>
              <a:ea typeface="Arial"/>
              <a:cs typeface="Arial"/>
              <a:sym typeface="Arial"/>
            </a:endParaRPr>
          </a:p>
        </p:txBody>
      </p:sp>
      <p:sp>
        <p:nvSpPr>
          <p:cNvPr id="7" name="Google Shape;2094;p41"/>
          <p:cNvSpPr/>
          <p:nvPr/>
        </p:nvSpPr>
        <p:spPr>
          <a:xfrm rot="-5400000">
            <a:off x="5629271" y="3454836"/>
            <a:ext cx="1376383" cy="2537884"/>
          </a:xfrm>
          <a:custGeom>
            <a:avLst/>
            <a:gdLst/>
            <a:ahLst/>
            <a:cxnLst/>
            <a:rect l="l" t="t" r="r" b="b"/>
            <a:pathLst>
              <a:path w="57475" h="105977" extrusionOk="0">
                <a:moveTo>
                  <a:pt x="1" y="1"/>
                </a:moveTo>
                <a:lnTo>
                  <a:pt x="2836" y="1"/>
                </a:lnTo>
                <a:lnTo>
                  <a:pt x="2836" y="52004"/>
                </a:lnTo>
                <a:cubicBezTo>
                  <a:pt x="2836" y="54006"/>
                  <a:pt x="4070" y="55774"/>
                  <a:pt x="5905" y="56508"/>
                </a:cubicBezTo>
                <a:lnTo>
                  <a:pt x="50904" y="74287"/>
                </a:lnTo>
                <a:cubicBezTo>
                  <a:pt x="54606" y="75855"/>
                  <a:pt x="57475" y="79090"/>
                  <a:pt x="57475" y="83861"/>
                </a:cubicBezTo>
                <a:lnTo>
                  <a:pt x="57475" y="105976"/>
                </a:lnTo>
                <a:lnTo>
                  <a:pt x="30556" y="105976"/>
                </a:lnTo>
                <a:lnTo>
                  <a:pt x="30556" y="82126"/>
                </a:lnTo>
                <a:cubicBezTo>
                  <a:pt x="30556" y="78257"/>
                  <a:pt x="28188" y="75821"/>
                  <a:pt x="25519" y="73987"/>
                </a:cubicBezTo>
                <a:lnTo>
                  <a:pt x="2002" y="56741"/>
                </a:lnTo>
                <a:cubicBezTo>
                  <a:pt x="735" y="55841"/>
                  <a:pt x="1" y="53939"/>
                  <a:pt x="1" y="52371"/>
                </a:cubicBez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2700000" scaled="1"/>
            <a:tileRect/>
          </a:gra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 name="Google Shape;2094;p41"/>
          <p:cNvSpPr/>
          <p:nvPr/>
        </p:nvSpPr>
        <p:spPr>
          <a:xfrm rot="-5400000">
            <a:off x="5629268" y="1611423"/>
            <a:ext cx="1376383" cy="2537884"/>
          </a:xfrm>
          <a:custGeom>
            <a:avLst/>
            <a:gdLst/>
            <a:ahLst/>
            <a:cxnLst/>
            <a:rect l="l" t="t" r="r" b="b"/>
            <a:pathLst>
              <a:path w="57475" h="105977" extrusionOk="0">
                <a:moveTo>
                  <a:pt x="1" y="1"/>
                </a:moveTo>
                <a:lnTo>
                  <a:pt x="2836" y="1"/>
                </a:lnTo>
                <a:lnTo>
                  <a:pt x="2836" y="52004"/>
                </a:lnTo>
                <a:cubicBezTo>
                  <a:pt x="2836" y="54006"/>
                  <a:pt x="4070" y="55774"/>
                  <a:pt x="5905" y="56508"/>
                </a:cubicBezTo>
                <a:lnTo>
                  <a:pt x="50904" y="74287"/>
                </a:lnTo>
                <a:cubicBezTo>
                  <a:pt x="54606" y="75855"/>
                  <a:pt x="57475" y="79090"/>
                  <a:pt x="57475" y="83861"/>
                </a:cubicBezTo>
                <a:lnTo>
                  <a:pt x="57475" y="105976"/>
                </a:lnTo>
                <a:lnTo>
                  <a:pt x="30556" y="105976"/>
                </a:lnTo>
                <a:lnTo>
                  <a:pt x="30556" y="82126"/>
                </a:lnTo>
                <a:cubicBezTo>
                  <a:pt x="30556" y="78257"/>
                  <a:pt x="28188" y="75821"/>
                  <a:pt x="25519" y="73987"/>
                </a:cubicBezTo>
                <a:lnTo>
                  <a:pt x="2002" y="56741"/>
                </a:lnTo>
                <a:cubicBezTo>
                  <a:pt x="735" y="55841"/>
                  <a:pt x="1" y="53939"/>
                  <a:pt x="1" y="52371"/>
                </a:cubicBezTo>
                <a:close/>
              </a:path>
            </a:pathLst>
          </a:custGeom>
          <a:gradFill flip="none" rotWithShape="1">
            <a:gsLst>
              <a:gs pos="0">
                <a:srgbClr val="EA769F">
                  <a:tint val="66000"/>
                  <a:satMod val="160000"/>
                </a:srgbClr>
              </a:gs>
              <a:gs pos="50000">
                <a:srgbClr val="EA769F">
                  <a:tint val="44500"/>
                  <a:satMod val="160000"/>
                </a:srgbClr>
              </a:gs>
              <a:gs pos="100000">
                <a:srgbClr val="EA769F">
                  <a:tint val="23500"/>
                  <a:satMod val="160000"/>
                </a:srgbClr>
              </a:gs>
            </a:gsLst>
            <a:lin ang="2700000" scaled="1"/>
            <a:tileRect/>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9" name="Google Shape;2088;p41"/>
          <p:cNvSpPr/>
          <p:nvPr/>
        </p:nvSpPr>
        <p:spPr>
          <a:xfrm>
            <a:off x="7772553" y="325839"/>
            <a:ext cx="3335400" cy="645300"/>
          </a:xfrm>
          <a:prstGeom prst="rect">
            <a:avLst/>
          </a:prstGeo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18900000" scaled="1"/>
            <a:tileRect/>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2088;p41"/>
          <p:cNvSpPr/>
          <p:nvPr/>
        </p:nvSpPr>
        <p:spPr>
          <a:xfrm>
            <a:off x="7772553" y="2168814"/>
            <a:ext cx="3335400" cy="645300"/>
          </a:xfrm>
          <a:prstGeom prst="rect">
            <a:avLst/>
          </a:prstGeom>
          <a:gradFill flip="none" rotWithShape="1">
            <a:gsLst>
              <a:gs pos="0">
                <a:srgbClr val="EA769F">
                  <a:tint val="66000"/>
                  <a:satMod val="160000"/>
                </a:srgbClr>
              </a:gs>
              <a:gs pos="50000">
                <a:srgbClr val="EA769F">
                  <a:tint val="44500"/>
                  <a:satMod val="160000"/>
                </a:srgbClr>
              </a:gs>
              <a:gs pos="100000">
                <a:srgbClr val="EA769F">
                  <a:tint val="23500"/>
                  <a:satMod val="160000"/>
                </a:srgbClr>
              </a:gs>
            </a:gsLst>
            <a:lin ang="0" scaled="1"/>
            <a:tileRect/>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2088;p41"/>
          <p:cNvSpPr/>
          <p:nvPr/>
        </p:nvSpPr>
        <p:spPr>
          <a:xfrm>
            <a:off x="7772552" y="4014374"/>
            <a:ext cx="3676765" cy="1397596"/>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5400000" scaled="1"/>
            <a:tileRect/>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مستطيل 11"/>
          <p:cNvSpPr/>
          <p:nvPr/>
        </p:nvSpPr>
        <p:spPr>
          <a:xfrm>
            <a:off x="7796214" y="410982"/>
            <a:ext cx="3116558" cy="338554"/>
          </a:xfrm>
          <a:prstGeom prst="rect">
            <a:avLst/>
          </a:prstGeom>
        </p:spPr>
        <p:txBody>
          <a:bodyPr wrap="square">
            <a:spAutoFit/>
          </a:bodyPr>
          <a:lstStyle/>
          <a:p>
            <a:pPr lvl="0" algn="just"/>
            <a:r>
              <a:rPr lang="en-US" sz="1600" b="1" dirty="0">
                <a:solidFill>
                  <a:schemeClr val="tx1">
                    <a:lumMod val="85000"/>
                    <a:lumOff val="15000"/>
                  </a:schemeClr>
                </a:solidFill>
              </a:rPr>
              <a:t>Ranging between 90% - 95%</a:t>
            </a:r>
            <a:endParaRPr lang="en-US" sz="1600" b="1" dirty="0">
              <a:solidFill>
                <a:schemeClr val="tx1">
                  <a:lumMod val="85000"/>
                  <a:lumOff val="15000"/>
                </a:schemeClr>
              </a:solidFill>
              <a:latin typeface="Barlow Semi Condensed"/>
              <a:ea typeface="Barlow Semi Condensed"/>
              <a:cs typeface="Barlow Semi Condensed"/>
              <a:sym typeface="Barlow Semi Condensed"/>
            </a:endParaRPr>
          </a:p>
        </p:txBody>
      </p:sp>
      <p:sp>
        <p:nvSpPr>
          <p:cNvPr id="13" name="مستطيل 12"/>
          <p:cNvSpPr/>
          <p:nvPr/>
        </p:nvSpPr>
        <p:spPr>
          <a:xfrm>
            <a:off x="7784383" y="2192173"/>
            <a:ext cx="3311740" cy="584775"/>
          </a:xfrm>
          <a:prstGeom prst="rect">
            <a:avLst/>
          </a:prstGeom>
        </p:spPr>
        <p:txBody>
          <a:bodyPr wrap="square">
            <a:spAutoFit/>
          </a:bodyPr>
          <a:lstStyle/>
          <a:p>
            <a:pPr lvl="0" algn="just"/>
            <a:r>
              <a:rPr lang="en-US" sz="1600" b="1" dirty="0">
                <a:solidFill>
                  <a:schemeClr val="tx1">
                    <a:lumMod val="85000"/>
                    <a:lumOff val="15000"/>
                  </a:schemeClr>
                </a:solidFill>
              </a:rPr>
              <a:t>95% collapse after the third generation</a:t>
            </a:r>
            <a:endParaRPr lang="en-US" sz="1600" b="1" dirty="0">
              <a:solidFill>
                <a:schemeClr val="tx1">
                  <a:lumMod val="85000"/>
                  <a:lumOff val="15000"/>
                </a:schemeClr>
              </a:solidFill>
              <a:latin typeface="Barlow Semi Condensed"/>
              <a:ea typeface="Barlow Semi Condensed"/>
              <a:cs typeface="Barlow Semi Condensed"/>
              <a:sym typeface="Barlow Semi Condensed"/>
            </a:endParaRPr>
          </a:p>
        </p:txBody>
      </p:sp>
      <p:sp>
        <p:nvSpPr>
          <p:cNvPr id="14" name="مستطيل 13"/>
          <p:cNvSpPr/>
          <p:nvPr/>
        </p:nvSpPr>
        <p:spPr>
          <a:xfrm>
            <a:off x="7796213" y="4014374"/>
            <a:ext cx="3653104" cy="1323439"/>
          </a:xfrm>
          <a:prstGeom prst="rect">
            <a:avLst/>
          </a:prstGeom>
        </p:spPr>
        <p:txBody>
          <a:bodyPr wrap="square">
            <a:spAutoFit/>
          </a:bodyPr>
          <a:lstStyle/>
          <a:p>
            <a:pPr lvl="0" algn="just"/>
            <a:r>
              <a:rPr lang="en-US" sz="1600" b="1" dirty="0">
                <a:solidFill>
                  <a:schemeClr val="tx1">
                    <a:lumMod val="85000"/>
                    <a:lumOff val="15000"/>
                  </a:schemeClr>
                </a:solidFill>
              </a:rPr>
              <a:t>reach a clear vision of the reality of family businesses in the northern West Bank from a strategic point of view, and then build strategies for this company.</a:t>
            </a:r>
            <a:endParaRPr lang="en-US" sz="1600" b="1" dirty="0">
              <a:solidFill>
                <a:schemeClr val="tx1">
                  <a:lumMod val="85000"/>
                  <a:lumOff val="15000"/>
                </a:schemeClr>
              </a:solidFill>
              <a:sym typeface="Barlow Semi Condensed"/>
            </a:endParaRPr>
          </a:p>
        </p:txBody>
      </p:sp>
      <p:sp>
        <p:nvSpPr>
          <p:cNvPr id="15" name="مستطيل 14"/>
          <p:cNvSpPr/>
          <p:nvPr/>
        </p:nvSpPr>
        <p:spPr>
          <a:xfrm>
            <a:off x="258523" y="607436"/>
            <a:ext cx="4467890" cy="646331"/>
          </a:xfrm>
          <a:prstGeom prst="rect">
            <a:avLst/>
          </a:prstGeom>
        </p:spPr>
        <p:txBody>
          <a:bodyPr wrap="none">
            <a:spAutoFit/>
          </a:bodyPr>
          <a:lstStyle/>
          <a:p>
            <a:r>
              <a:rPr lang="en-US" sz="3600" b="1" dirty="0">
                <a:solidFill>
                  <a:schemeClr val="tx1">
                    <a:lumMod val="85000"/>
                    <a:lumOff val="15000"/>
                  </a:schemeClr>
                </a:solidFill>
              </a:rPr>
              <a:t> Problem statement</a:t>
            </a:r>
            <a:endParaRPr lang="ar-SA" sz="3600" dirty="0">
              <a:solidFill>
                <a:schemeClr val="tx1">
                  <a:lumMod val="85000"/>
                  <a:lumOff val="15000"/>
                </a:schemeClr>
              </a:solidFill>
            </a:endParaRPr>
          </a:p>
        </p:txBody>
      </p:sp>
    </p:spTree>
    <p:extLst>
      <p:ext uri="{BB962C8B-B14F-4D97-AF65-F5344CB8AC3E}">
        <p14:creationId xmlns:p14="http://schemas.microsoft.com/office/powerpoint/2010/main" val="2366033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11" name="Google Shape;111;p14"/>
          <p:cNvSpPr/>
          <p:nvPr/>
        </p:nvSpPr>
        <p:spPr>
          <a:xfrm>
            <a:off x="386366" y="4407072"/>
            <a:ext cx="11024316" cy="36613"/>
          </a:xfrm>
          <a:custGeom>
            <a:avLst/>
            <a:gdLst/>
            <a:ahLst/>
            <a:cxnLst/>
            <a:rect l="l" t="t" r="r" b="b"/>
            <a:pathLst>
              <a:path w="3390138" h="14465" extrusionOk="0">
                <a:moveTo>
                  <a:pt x="0" y="0"/>
                </a:moveTo>
                <a:lnTo>
                  <a:pt x="3390138" y="0"/>
                </a:lnTo>
                <a:lnTo>
                  <a:pt x="3390138" y="14465"/>
                </a:lnTo>
                <a:lnTo>
                  <a:pt x="0" y="14465"/>
                </a:lnTo>
                <a:close/>
              </a:path>
            </a:pathLst>
          </a:custGeom>
          <a:solidFill>
            <a:srgbClr val="EA769F"/>
          </a:solidFill>
          <a:ln>
            <a:solidFill>
              <a:srgbClr val="EA769F"/>
            </a:solidFill>
          </a:ln>
        </p:spPr>
      </p:sp>
      <p:cxnSp>
        <p:nvCxnSpPr>
          <p:cNvPr id="113" name="Google Shape;113;p14"/>
          <p:cNvCxnSpPr/>
          <p:nvPr/>
        </p:nvCxnSpPr>
        <p:spPr>
          <a:xfrm rot="5400000">
            <a:off x="1992570" y="5063702"/>
            <a:ext cx="1240034" cy="0"/>
          </a:xfrm>
          <a:prstGeom prst="straightConnector1">
            <a:avLst/>
          </a:prstGeom>
          <a:noFill/>
          <a:ln w="12700" cap="flat" cmpd="sng">
            <a:solidFill>
              <a:srgbClr val="B5BBBF"/>
            </a:solidFill>
            <a:prstDash val="solid"/>
            <a:round/>
            <a:headEnd type="none" w="sm" len="sm"/>
            <a:tailEnd type="none" w="sm" len="sm"/>
          </a:ln>
        </p:spPr>
      </p:cxnSp>
      <p:sp>
        <p:nvSpPr>
          <p:cNvPr id="114" name="Google Shape;114;p14"/>
          <p:cNvSpPr/>
          <p:nvPr/>
        </p:nvSpPr>
        <p:spPr>
          <a:xfrm>
            <a:off x="2500015" y="5674663"/>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15" name="Google Shape;115;p14"/>
          <p:cNvSpPr txBox="1"/>
          <p:nvPr/>
        </p:nvSpPr>
        <p:spPr>
          <a:xfrm>
            <a:off x="2571864" y="5634780"/>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dirty="0">
                <a:solidFill>
                  <a:srgbClr val="FFFFFF"/>
                </a:solidFill>
                <a:latin typeface="Assistant"/>
                <a:ea typeface="Assistant"/>
                <a:cs typeface="Assistant"/>
                <a:sym typeface="Assistant"/>
              </a:rPr>
              <a:t>2</a:t>
            </a:r>
            <a:endParaRPr dirty="0"/>
          </a:p>
        </p:txBody>
      </p:sp>
      <p:sp>
        <p:nvSpPr>
          <p:cNvPr id="117" name="Google Shape;117;p14"/>
          <p:cNvSpPr txBox="1"/>
          <p:nvPr/>
        </p:nvSpPr>
        <p:spPr>
          <a:xfrm>
            <a:off x="484662" y="5412726"/>
            <a:ext cx="1927600" cy="276999"/>
          </a:xfrm>
          <a:prstGeom prst="rect">
            <a:avLst/>
          </a:prstGeom>
          <a:noFill/>
          <a:ln>
            <a:noFill/>
          </a:ln>
        </p:spPr>
        <p:txBody>
          <a:bodyPr spcFirstLastPara="1" wrap="square" lIns="0" tIns="0" rIns="0" bIns="0" anchor="t" anchorCtr="0">
            <a:spAutoFit/>
          </a:bodyPr>
          <a:lstStyle/>
          <a:p>
            <a:pPr algn="ctr"/>
            <a:r>
              <a:rPr lang="en-US" b="1" dirty="0">
                <a:latin typeface="Times New Roman" panose="02020603050405020304" pitchFamily="18" charset="0"/>
                <a:cs typeface="Times New Roman" panose="02020603050405020304" pitchFamily="18" charset="0"/>
              </a:rPr>
              <a:t>consistent</a:t>
            </a:r>
            <a:endParaRPr b="1" dirty="0">
              <a:latin typeface="Times New Roman" panose="02020603050405020304" pitchFamily="18" charset="0"/>
              <a:cs typeface="Times New Roman" panose="02020603050405020304" pitchFamily="18" charset="0"/>
            </a:endParaRPr>
          </a:p>
        </p:txBody>
      </p:sp>
      <p:sp>
        <p:nvSpPr>
          <p:cNvPr id="118" name="Google Shape;118;p14"/>
          <p:cNvSpPr txBox="1"/>
          <p:nvPr/>
        </p:nvSpPr>
        <p:spPr>
          <a:xfrm rot="5400000">
            <a:off x="2622105" y="4322026"/>
            <a:ext cx="461641" cy="508249"/>
          </a:xfrm>
          <a:prstGeom prst="rect">
            <a:avLst/>
          </a:prstGeom>
          <a:noFill/>
          <a:ln>
            <a:noFill/>
          </a:ln>
        </p:spPr>
        <p:txBody>
          <a:bodyPr spcFirstLastPara="1" wrap="square" lIns="33863" tIns="33863" rIns="33863" bIns="33863" anchor="ctr" anchorCtr="0">
            <a:noAutofit/>
          </a:bodyPr>
          <a:lstStyle/>
          <a:p>
            <a:pPr algn="ctr">
              <a:lnSpc>
                <a:spcPct val="175000"/>
              </a:lnSpc>
            </a:pPr>
            <a:endParaRPr sz="1200">
              <a:solidFill>
                <a:schemeClr val="dk1"/>
              </a:solidFill>
              <a:latin typeface="Calibri"/>
              <a:ea typeface="Calibri"/>
              <a:cs typeface="Calibri"/>
              <a:sym typeface="Calibri"/>
            </a:endParaRPr>
          </a:p>
        </p:txBody>
      </p:sp>
      <p:cxnSp>
        <p:nvCxnSpPr>
          <p:cNvPr id="119" name="Google Shape;119;p14"/>
          <p:cNvCxnSpPr/>
          <p:nvPr/>
        </p:nvCxnSpPr>
        <p:spPr>
          <a:xfrm rot="5400000">
            <a:off x="783590" y="3774183"/>
            <a:ext cx="1240034" cy="0"/>
          </a:xfrm>
          <a:prstGeom prst="straightConnector1">
            <a:avLst/>
          </a:prstGeom>
          <a:noFill/>
          <a:ln w="12700" cap="flat" cmpd="sng">
            <a:solidFill>
              <a:srgbClr val="B5BBBF"/>
            </a:solidFill>
            <a:prstDash val="solid"/>
            <a:round/>
            <a:headEnd type="none" w="sm" len="sm"/>
            <a:tailEnd type="none" w="sm" len="sm"/>
          </a:ln>
        </p:spPr>
      </p:cxnSp>
      <p:sp>
        <p:nvSpPr>
          <p:cNvPr id="120" name="Google Shape;120;p14"/>
          <p:cNvSpPr/>
          <p:nvPr/>
        </p:nvSpPr>
        <p:spPr>
          <a:xfrm>
            <a:off x="1229523" y="2733485"/>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21" name="Google Shape;121;p14"/>
          <p:cNvSpPr txBox="1"/>
          <p:nvPr/>
        </p:nvSpPr>
        <p:spPr>
          <a:xfrm>
            <a:off x="1352545" y="2738172"/>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1</a:t>
            </a:r>
            <a:endParaRPr/>
          </a:p>
        </p:txBody>
      </p:sp>
      <p:sp>
        <p:nvSpPr>
          <p:cNvPr id="123" name="Google Shape;123;p14"/>
          <p:cNvSpPr txBox="1"/>
          <p:nvPr/>
        </p:nvSpPr>
        <p:spPr>
          <a:xfrm>
            <a:off x="1599802" y="2940841"/>
            <a:ext cx="1927600" cy="276999"/>
          </a:xfrm>
          <a:prstGeom prst="rect">
            <a:avLst/>
          </a:prstGeom>
          <a:noFill/>
          <a:ln>
            <a:noFill/>
          </a:ln>
        </p:spPr>
        <p:txBody>
          <a:bodyPr spcFirstLastPara="1" wrap="square" lIns="0" tIns="0" rIns="0" bIns="0" anchor="t" anchorCtr="0">
            <a:spAutoFit/>
          </a:bodyPr>
          <a:lstStyle/>
          <a:p>
            <a:pPr algn="ctr"/>
            <a:r>
              <a:rPr lang="en-US" b="1" dirty="0">
                <a:latin typeface="Times New Roman" panose="02020603050405020304" pitchFamily="18" charset="0"/>
                <a:cs typeface="Times New Roman" panose="02020603050405020304" pitchFamily="18" charset="0"/>
              </a:rPr>
              <a:t>measurable</a:t>
            </a:r>
            <a:endParaRPr b="1" dirty="0">
              <a:latin typeface="Times New Roman" panose="02020603050405020304" pitchFamily="18" charset="0"/>
              <a:cs typeface="Times New Roman" panose="02020603050405020304" pitchFamily="18" charset="0"/>
            </a:endParaRPr>
          </a:p>
        </p:txBody>
      </p:sp>
      <p:cxnSp>
        <p:nvCxnSpPr>
          <p:cNvPr id="124" name="Google Shape;124;p14"/>
          <p:cNvCxnSpPr/>
          <p:nvPr/>
        </p:nvCxnSpPr>
        <p:spPr>
          <a:xfrm rot="5400000">
            <a:off x="3447525" y="3818195"/>
            <a:ext cx="1240034" cy="0"/>
          </a:xfrm>
          <a:prstGeom prst="straightConnector1">
            <a:avLst/>
          </a:prstGeom>
          <a:noFill/>
          <a:ln w="12700" cap="flat" cmpd="sng">
            <a:solidFill>
              <a:srgbClr val="B5BBBF"/>
            </a:solidFill>
            <a:prstDash val="solid"/>
            <a:round/>
            <a:headEnd type="none" w="sm" len="sm"/>
            <a:tailEnd type="none" w="sm" len="sm"/>
          </a:ln>
        </p:spPr>
      </p:cxnSp>
      <p:sp>
        <p:nvSpPr>
          <p:cNvPr id="125" name="Google Shape;125;p14"/>
          <p:cNvSpPr/>
          <p:nvPr/>
        </p:nvSpPr>
        <p:spPr>
          <a:xfrm>
            <a:off x="3893458" y="2875518"/>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26" name="Google Shape;126;p14"/>
          <p:cNvSpPr txBox="1"/>
          <p:nvPr/>
        </p:nvSpPr>
        <p:spPr>
          <a:xfrm>
            <a:off x="3985813" y="2890994"/>
            <a:ext cx="143328" cy="380104"/>
          </a:xfrm>
          <a:prstGeom prst="rect">
            <a:avLst/>
          </a:prstGeom>
          <a:solidFill>
            <a:srgbClr val="EA769F"/>
          </a:solidFill>
          <a:ln>
            <a:noFill/>
          </a:ln>
        </p:spPr>
        <p:txBody>
          <a:bodyPr spcFirstLastPara="1" wrap="square" lIns="0" tIns="0" rIns="0" bIns="0" anchor="t" anchorCtr="0">
            <a:spAutoFit/>
          </a:bodyPr>
          <a:lstStyle/>
          <a:p>
            <a:pPr>
              <a:lnSpc>
                <a:spcPct val="130010"/>
              </a:lnSpc>
            </a:pPr>
            <a:r>
              <a:rPr lang="en-US" sz="1900" b="1" dirty="0">
                <a:solidFill>
                  <a:srgbClr val="FFFFFF"/>
                </a:solidFill>
                <a:latin typeface="Assistant"/>
                <a:ea typeface="Assistant"/>
                <a:cs typeface="Assistant"/>
                <a:sym typeface="Assistant"/>
              </a:rPr>
              <a:t>3</a:t>
            </a:r>
            <a:endParaRPr dirty="0"/>
          </a:p>
        </p:txBody>
      </p:sp>
      <p:sp>
        <p:nvSpPr>
          <p:cNvPr id="128" name="Google Shape;128;p14"/>
          <p:cNvSpPr txBox="1"/>
          <p:nvPr/>
        </p:nvSpPr>
        <p:spPr>
          <a:xfrm>
            <a:off x="4535299" y="2948997"/>
            <a:ext cx="1927600" cy="276999"/>
          </a:xfrm>
          <a:prstGeom prst="rect">
            <a:avLst/>
          </a:prstGeom>
          <a:noFill/>
          <a:ln>
            <a:noFill/>
          </a:ln>
        </p:spPr>
        <p:txBody>
          <a:bodyPr spcFirstLastPara="1" wrap="square" lIns="0" tIns="0" rIns="0" bIns="0" anchor="t" anchorCtr="0">
            <a:spAutoFit/>
          </a:bodyPr>
          <a:lstStyle/>
          <a:p>
            <a:pPr algn="ctr"/>
            <a:r>
              <a:rPr lang="en-US" b="1" dirty="0">
                <a:latin typeface="Times New Roman" panose="02020603050405020304" pitchFamily="18" charset="0"/>
                <a:ea typeface="Assistant"/>
                <a:cs typeface="Times New Roman" panose="02020603050405020304" pitchFamily="18" charset="0"/>
                <a:sym typeface="Assistant"/>
              </a:rPr>
              <a:t>reasonable</a:t>
            </a:r>
            <a:endParaRPr b="1" dirty="0">
              <a:latin typeface="Times New Roman" panose="02020603050405020304" pitchFamily="18" charset="0"/>
              <a:cs typeface="Times New Roman" panose="02020603050405020304" pitchFamily="18" charset="0"/>
            </a:endParaRPr>
          </a:p>
        </p:txBody>
      </p:sp>
      <p:cxnSp>
        <p:nvCxnSpPr>
          <p:cNvPr id="129" name="Google Shape;129;p14"/>
          <p:cNvCxnSpPr/>
          <p:nvPr/>
        </p:nvCxnSpPr>
        <p:spPr>
          <a:xfrm rot="5400000">
            <a:off x="4865329" y="5058229"/>
            <a:ext cx="1240034" cy="0"/>
          </a:xfrm>
          <a:prstGeom prst="straightConnector1">
            <a:avLst/>
          </a:prstGeom>
          <a:noFill/>
          <a:ln w="12700" cap="flat" cmpd="sng">
            <a:solidFill>
              <a:srgbClr val="B5BBBF"/>
            </a:solidFill>
            <a:prstDash val="solid"/>
            <a:round/>
            <a:headEnd type="none" w="sm" len="sm"/>
            <a:tailEnd type="none" w="sm" len="sm"/>
          </a:ln>
        </p:spPr>
      </p:cxnSp>
      <p:sp>
        <p:nvSpPr>
          <p:cNvPr id="130" name="Google Shape;130;p14"/>
          <p:cNvSpPr/>
          <p:nvPr/>
        </p:nvSpPr>
        <p:spPr>
          <a:xfrm>
            <a:off x="5372774" y="5641708"/>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31" name="Google Shape;131;p14"/>
          <p:cNvSpPr txBox="1"/>
          <p:nvPr/>
        </p:nvSpPr>
        <p:spPr>
          <a:xfrm>
            <a:off x="5476747" y="5641708"/>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dirty="0">
                <a:solidFill>
                  <a:srgbClr val="FFFFFF"/>
                </a:solidFill>
                <a:latin typeface="Assistant"/>
                <a:ea typeface="Assistant"/>
                <a:cs typeface="Assistant"/>
                <a:sym typeface="Assistant"/>
              </a:rPr>
              <a:t>4</a:t>
            </a:r>
            <a:endParaRPr dirty="0"/>
          </a:p>
        </p:txBody>
      </p:sp>
      <p:sp>
        <p:nvSpPr>
          <p:cNvPr id="133" name="Google Shape;133;p14"/>
          <p:cNvSpPr txBox="1"/>
          <p:nvPr/>
        </p:nvSpPr>
        <p:spPr>
          <a:xfrm>
            <a:off x="3216314" y="5378132"/>
            <a:ext cx="1927600" cy="276999"/>
          </a:xfrm>
          <a:prstGeom prst="rect">
            <a:avLst/>
          </a:prstGeom>
          <a:noFill/>
          <a:ln>
            <a:noFill/>
          </a:ln>
        </p:spPr>
        <p:txBody>
          <a:bodyPr spcFirstLastPara="1" wrap="square" lIns="0" tIns="0" rIns="0" bIns="0" anchor="t" anchorCtr="0">
            <a:spAutoFit/>
          </a:bodyPr>
          <a:lstStyle/>
          <a:p>
            <a:pPr algn="ctr"/>
            <a:r>
              <a:rPr lang="en-US" b="1" dirty="0">
                <a:latin typeface="Times New Roman" panose="02020603050405020304" pitchFamily="18" charset="0"/>
                <a:ea typeface="Assistant"/>
                <a:cs typeface="Times New Roman" panose="02020603050405020304" pitchFamily="18" charset="0"/>
                <a:sym typeface="Assistant"/>
              </a:rPr>
              <a:t>challenging</a:t>
            </a:r>
            <a:endParaRPr b="1" dirty="0">
              <a:latin typeface="Times New Roman" panose="02020603050405020304" pitchFamily="18" charset="0"/>
              <a:cs typeface="Times New Roman" panose="02020603050405020304" pitchFamily="18" charset="0"/>
            </a:endParaRPr>
          </a:p>
        </p:txBody>
      </p:sp>
      <p:cxnSp>
        <p:nvCxnSpPr>
          <p:cNvPr id="134" name="Google Shape;134;p14"/>
          <p:cNvCxnSpPr/>
          <p:nvPr/>
        </p:nvCxnSpPr>
        <p:spPr>
          <a:xfrm rot="5400000">
            <a:off x="7984495" y="5158001"/>
            <a:ext cx="1240034" cy="0"/>
          </a:xfrm>
          <a:prstGeom prst="straightConnector1">
            <a:avLst/>
          </a:prstGeom>
          <a:noFill/>
          <a:ln w="12700" cap="flat" cmpd="sng">
            <a:solidFill>
              <a:srgbClr val="B5BBBF"/>
            </a:solidFill>
            <a:prstDash val="solid"/>
            <a:round/>
            <a:headEnd type="none" w="sm" len="sm"/>
            <a:tailEnd type="none" w="sm" len="sm"/>
          </a:ln>
        </p:spPr>
      </p:cxnSp>
      <p:sp>
        <p:nvSpPr>
          <p:cNvPr id="135" name="Google Shape;135;p14"/>
          <p:cNvSpPr/>
          <p:nvPr/>
        </p:nvSpPr>
        <p:spPr>
          <a:xfrm>
            <a:off x="8480952" y="5662566"/>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36" name="Google Shape;136;p14"/>
          <p:cNvSpPr txBox="1"/>
          <p:nvPr/>
        </p:nvSpPr>
        <p:spPr>
          <a:xfrm>
            <a:off x="8554831" y="5634780"/>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a:solidFill>
                  <a:srgbClr val="FFFFFF"/>
                </a:solidFill>
                <a:latin typeface="Assistant"/>
                <a:ea typeface="Assistant"/>
                <a:cs typeface="Assistant"/>
                <a:sym typeface="Assistant"/>
              </a:rPr>
              <a:t>6</a:t>
            </a:r>
            <a:endParaRPr/>
          </a:p>
        </p:txBody>
      </p:sp>
      <p:sp>
        <p:nvSpPr>
          <p:cNvPr id="138" name="Google Shape;138;p14"/>
          <p:cNvSpPr txBox="1"/>
          <p:nvPr/>
        </p:nvSpPr>
        <p:spPr>
          <a:xfrm>
            <a:off x="7378854" y="2932050"/>
            <a:ext cx="1927600" cy="276999"/>
          </a:xfrm>
          <a:prstGeom prst="rect">
            <a:avLst/>
          </a:prstGeom>
          <a:noFill/>
          <a:ln>
            <a:noFill/>
          </a:ln>
        </p:spPr>
        <p:txBody>
          <a:bodyPr spcFirstLastPara="1" wrap="square" lIns="0" tIns="0" rIns="0" bIns="0" anchor="t" anchorCtr="0">
            <a:spAutoFit/>
          </a:bodyPr>
          <a:lstStyle/>
          <a:p>
            <a:pPr algn="ctr"/>
            <a:r>
              <a:rPr lang="en-US" b="1" dirty="0">
                <a:latin typeface="Times New Roman" panose="02020603050405020304" pitchFamily="18" charset="0"/>
                <a:ea typeface="Assistant"/>
                <a:cs typeface="Times New Roman" panose="02020603050405020304" pitchFamily="18" charset="0"/>
                <a:sym typeface="Assistant"/>
              </a:rPr>
              <a:t>clear</a:t>
            </a:r>
            <a:endParaRPr b="1" dirty="0">
              <a:latin typeface="Times New Roman" panose="02020603050405020304" pitchFamily="18" charset="0"/>
              <a:cs typeface="Times New Roman" panose="02020603050405020304" pitchFamily="18" charset="0"/>
            </a:endParaRPr>
          </a:p>
        </p:txBody>
      </p:sp>
      <p:cxnSp>
        <p:nvCxnSpPr>
          <p:cNvPr id="139" name="Google Shape;139;p14"/>
          <p:cNvCxnSpPr/>
          <p:nvPr/>
        </p:nvCxnSpPr>
        <p:spPr>
          <a:xfrm rot="5400000">
            <a:off x="6557105" y="3787055"/>
            <a:ext cx="1240034" cy="0"/>
          </a:xfrm>
          <a:prstGeom prst="straightConnector1">
            <a:avLst/>
          </a:prstGeom>
          <a:noFill/>
          <a:ln w="12700" cap="flat" cmpd="sng">
            <a:solidFill>
              <a:srgbClr val="B5BBBF"/>
            </a:solidFill>
            <a:prstDash val="solid"/>
            <a:round/>
            <a:headEnd type="none" w="sm" len="sm"/>
            <a:tailEnd type="none" w="sm" len="sm"/>
          </a:ln>
        </p:spPr>
      </p:cxnSp>
      <p:sp>
        <p:nvSpPr>
          <p:cNvPr id="140" name="Google Shape;140;p14"/>
          <p:cNvSpPr/>
          <p:nvPr/>
        </p:nvSpPr>
        <p:spPr>
          <a:xfrm>
            <a:off x="7003038" y="2847139"/>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141" name="Google Shape;141;p14"/>
          <p:cNvSpPr txBox="1"/>
          <p:nvPr/>
        </p:nvSpPr>
        <p:spPr>
          <a:xfrm>
            <a:off x="7064550" y="2841003"/>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dirty="0">
                <a:solidFill>
                  <a:srgbClr val="FFFFFF"/>
                </a:solidFill>
                <a:latin typeface="Assistant"/>
                <a:ea typeface="Assistant"/>
                <a:cs typeface="Assistant"/>
                <a:sym typeface="Assistant"/>
              </a:rPr>
              <a:t>5</a:t>
            </a:r>
            <a:endParaRPr dirty="0"/>
          </a:p>
        </p:txBody>
      </p:sp>
      <p:sp>
        <p:nvSpPr>
          <p:cNvPr id="144" name="Google Shape;144;p14"/>
          <p:cNvSpPr/>
          <p:nvPr/>
        </p:nvSpPr>
        <p:spPr>
          <a:xfrm>
            <a:off x="1288347" y="4312840"/>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5" name="Google Shape;145;p14"/>
          <p:cNvSpPr/>
          <p:nvPr/>
        </p:nvSpPr>
        <p:spPr>
          <a:xfrm>
            <a:off x="2500015" y="4312840"/>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6" name="Google Shape;146;p14"/>
          <p:cNvSpPr/>
          <p:nvPr/>
        </p:nvSpPr>
        <p:spPr>
          <a:xfrm>
            <a:off x="3954970" y="4311219"/>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7" name="Google Shape;147;p14"/>
          <p:cNvSpPr/>
          <p:nvPr/>
        </p:nvSpPr>
        <p:spPr>
          <a:xfrm>
            <a:off x="5372774" y="4232758"/>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8" name="Google Shape;148;p14"/>
          <p:cNvSpPr/>
          <p:nvPr/>
        </p:nvSpPr>
        <p:spPr>
          <a:xfrm>
            <a:off x="7064550" y="4351006"/>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149" name="Google Shape;149;p14"/>
          <p:cNvSpPr/>
          <p:nvPr/>
        </p:nvSpPr>
        <p:spPr>
          <a:xfrm>
            <a:off x="8480952" y="4333702"/>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3" name="مستطيل 2"/>
          <p:cNvSpPr/>
          <p:nvPr/>
        </p:nvSpPr>
        <p:spPr>
          <a:xfrm>
            <a:off x="3718487" y="285571"/>
            <a:ext cx="3905235" cy="677108"/>
          </a:xfrm>
          <a:prstGeom prst="rect">
            <a:avLst/>
          </a:prstGeom>
        </p:spPr>
        <p:txBody>
          <a:bodyPr wrap="none">
            <a:spAutoFit/>
          </a:bodyPr>
          <a:lstStyle/>
          <a:p>
            <a:pPr algn="ctr"/>
            <a:r>
              <a:rPr lang="en-US" sz="3800" b="1" dirty="0">
                <a:latin typeface="Times New Roman" panose="02020603050405020304" pitchFamily="18" charset="0"/>
                <a:cs typeface="Times New Roman" panose="02020603050405020304" pitchFamily="18" charset="0"/>
              </a:rPr>
              <a:t>Annual objectives</a:t>
            </a:r>
            <a:endParaRPr lang="ar-SA" sz="3800" b="1" dirty="0">
              <a:latin typeface="Times New Roman" panose="02020603050405020304" pitchFamily="18" charset="0"/>
              <a:cs typeface="Times New Roman" panose="02020603050405020304" pitchFamily="18" charset="0"/>
            </a:endParaRPr>
          </a:p>
        </p:txBody>
      </p:sp>
      <p:sp>
        <p:nvSpPr>
          <p:cNvPr id="4" name="مستطيل 3"/>
          <p:cNvSpPr/>
          <p:nvPr/>
        </p:nvSpPr>
        <p:spPr>
          <a:xfrm>
            <a:off x="6376861" y="5011522"/>
            <a:ext cx="1703440" cy="1289071"/>
          </a:xfrm>
          <a:prstGeom prst="rect">
            <a:avLst/>
          </a:prstGeom>
        </p:spPr>
        <p:txBody>
          <a:bodyPr wrap="square">
            <a:spAutoFit/>
          </a:bodyPr>
          <a:lstStyle/>
          <a:p>
            <a:pPr algn="ctr">
              <a:lnSpc>
                <a:spcPct val="150000"/>
              </a:lnSpc>
            </a:pPr>
            <a:r>
              <a:rPr lang="en-US" b="1" dirty="0">
                <a:latin typeface="Times New Roman" panose="02020603050405020304" pitchFamily="18" charset="0"/>
                <a:cs typeface="Times New Roman" panose="02020603050405020304" pitchFamily="18" charset="0"/>
              </a:rPr>
              <a:t>communicated throughout the organization</a:t>
            </a:r>
            <a:endParaRPr lang="ar-SA" b="1" dirty="0">
              <a:latin typeface="Times New Roman" panose="02020603050405020304" pitchFamily="18" charset="0"/>
              <a:cs typeface="Times New Roman" panose="02020603050405020304" pitchFamily="18" charset="0"/>
            </a:endParaRPr>
          </a:p>
        </p:txBody>
      </p:sp>
      <p:sp>
        <p:nvSpPr>
          <p:cNvPr id="38" name="Google Shape;149;p14"/>
          <p:cNvSpPr/>
          <p:nvPr/>
        </p:nvSpPr>
        <p:spPr>
          <a:xfrm>
            <a:off x="9700324" y="4311219"/>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sp>
        <p:nvSpPr>
          <p:cNvPr id="39" name="Google Shape;149;p14"/>
          <p:cNvSpPr/>
          <p:nvPr/>
        </p:nvSpPr>
        <p:spPr>
          <a:xfrm>
            <a:off x="10883239" y="4351006"/>
            <a:ext cx="225144" cy="225144"/>
          </a:xfrm>
          <a:prstGeom prst="ellipse">
            <a:avLst/>
          </a:prstGeom>
          <a:solidFill>
            <a:srgbClr val="D8D8D8"/>
          </a:solidFill>
          <a:ln>
            <a:noFill/>
          </a:ln>
        </p:spPr>
        <p:txBody>
          <a:bodyPr spcFirstLastPara="1" wrap="square" lIns="60944" tIns="30464" rIns="60944" bIns="30464" anchor="ctr" anchorCtr="0">
            <a:noAutofit/>
          </a:bodyPr>
          <a:lstStyle/>
          <a:p>
            <a:pPr algn="ctr"/>
            <a:endParaRPr sz="1200">
              <a:solidFill>
                <a:schemeClr val="dk1"/>
              </a:solidFill>
              <a:latin typeface="Calibri"/>
              <a:ea typeface="Calibri"/>
              <a:cs typeface="Calibri"/>
              <a:sym typeface="Calibri"/>
            </a:endParaRPr>
          </a:p>
        </p:txBody>
      </p:sp>
      <p:cxnSp>
        <p:nvCxnSpPr>
          <p:cNvPr id="40" name="Google Shape;134;p14"/>
          <p:cNvCxnSpPr/>
          <p:nvPr/>
        </p:nvCxnSpPr>
        <p:spPr>
          <a:xfrm rot="5400000">
            <a:off x="9192879" y="3757232"/>
            <a:ext cx="1240034" cy="0"/>
          </a:xfrm>
          <a:prstGeom prst="straightConnector1">
            <a:avLst/>
          </a:prstGeom>
          <a:noFill/>
          <a:ln w="12700" cap="flat" cmpd="sng">
            <a:solidFill>
              <a:srgbClr val="B5BBBF"/>
            </a:solidFill>
            <a:prstDash val="solid"/>
            <a:round/>
            <a:headEnd type="none" w="sm" len="sm"/>
            <a:tailEnd type="none" w="sm" len="sm"/>
          </a:ln>
        </p:spPr>
      </p:cxnSp>
      <p:cxnSp>
        <p:nvCxnSpPr>
          <p:cNvPr id="41" name="Google Shape;134;p14"/>
          <p:cNvCxnSpPr/>
          <p:nvPr/>
        </p:nvCxnSpPr>
        <p:spPr>
          <a:xfrm rot="5400000">
            <a:off x="10375794" y="5156380"/>
            <a:ext cx="1240034" cy="0"/>
          </a:xfrm>
          <a:prstGeom prst="straightConnector1">
            <a:avLst/>
          </a:prstGeom>
          <a:noFill/>
          <a:ln w="12700" cap="flat" cmpd="sng">
            <a:solidFill>
              <a:srgbClr val="B5BBBF"/>
            </a:solidFill>
            <a:prstDash val="solid"/>
            <a:round/>
            <a:headEnd type="none" w="sm" len="sm"/>
            <a:tailEnd type="none" w="sm" len="sm"/>
          </a:ln>
        </p:spPr>
      </p:cxnSp>
      <p:sp>
        <p:nvSpPr>
          <p:cNvPr id="42" name="Google Shape;135;p14"/>
          <p:cNvSpPr/>
          <p:nvPr/>
        </p:nvSpPr>
        <p:spPr>
          <a:xfrm>
            <a:off x="10821727" y="5729508"/>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43" name="Google Shape;135;p14"/>
          <p:cNvSpPr/>
          <p:nvPr/>
        </p:nvSpPr>
        <p:spPr>
          <a:xfrm>
            <a:off x="9638812" y="2869066"/>
            <a:ext cx="348167" cy="423959"/>
          </a:xfrm>
          <a:custGeom>
            <a:avLst/>
            <a:gdLst/>
            <a:ahLst/>
            <a:cxnLst/>
            <a:rect l="l" t="t" r="r" b="b"/>
            <a:pathLst>
              <a:path w="2771140" h="3374390" extrusionOk="0">
                <a:moveTo>
                  <a:pt x="0" y="0"/>
                </a:moveTo>
                <a:lnTo>
                  <a:pt x="0" y="2471420"/>
                </a:lnTo>
                <a:lnTo>
                  <a:pt x="1384300" y="3374390"/>
                </a:lnTo>
                <a:lnTo>
                  <a:pt x="2771140" y="2471420"/>
                </a:lnTo>
                <a:lnTo>
                  <a:pt x="2771140" y="0"/>
                </a:lnTo>
                <a:close/>
              </a:path>
            </a:pathLst>
          </a:custGeom>
          <a:solidFill>
            <a:srgbClr val="EA769F"/>
          </a:solidFill>
          <a:ln>
            <a:noFill/>
          </a:ln>
        </p:spPr>
      </p:sp>
      <p:sp>
        <p:nvSpPr>
          <p:cNvPr id="44" name="Google Shape;141;p14"/>
          <p:cNvSpPr txBox="1"/>
          <p:nvPr/>
        </p:nvSpPr>
        <p:spPr>
          <a:xfrm>
            <a:off x="9742785" y="2875544"/>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dirty="0">
                <a:solidFill>
                  <a:srgbClr val="FFFFFF"/>
                </a:solidFill>
                <a:latin typeface="Assistant"/>
                <a:ea typeface="Assistant"/>
                <a:cs typeface="Assistant"/>
                <a:sym typeface="Assistant"/>
              </a:rPr>
              <a:t>7</a:t>
            </a:r>
            <a:endParaRPr dirty="0"/>
          </a:p>
        </p:txBody>
      </p:sp>
      <p:sp>
        <p:nvSpPr>
          <p:cNvPr id="45" name="Google Shape;141;p14"/>
          <p:cNvSpPr txBox="1"/>
          <p:nvPr/>
        </p:nvSpPr>
        <p:spPr>
          <a:xfrm>
            <a:off x="10925700" y="5706421"/>
            <a:ext cx="140220" cy="380104"/>
          </a:xfrm>
          <a:prstGeom prst="rect">
            <a:avLst/>
          </a:prstGeom>
          <a:noFill/>
          <a:ln>
            <a:noFill/>
          </a:ln>
        </p:spPr>
        <p:txBody>
          <a:bodyPr spcFirstLastPara="1" wrap="square" lIns="0" tIns="0" rIns="0" bIns="0" anchor="t" anchorCtr="0">
            <a:spAutoFit/>
          </a:bodyPr>
          <a:lstStyle/>
          <a:p>
            <a:pPr>
              <a:lnSpc>
                <a:spcPct val="130010"/>
              </a:lnSpc>
            </a:pPr>
            <a:r>
              <a:rPr lang="en-US" sz="1900" b="1" dirty="0">
                <a:solidFill>
                  <a:srgbClr val="FFFFFF"/>
                </a:solidFill>
                <a:latin typeface="Assistant"/>
                <a:ea typeface="Assistant"/>
                <a:cs typeface="Assistant"/>
                <a:sym typeface="Assistant"/>
              </a:rPr>
              <a:t>8</a:t>
            </a:r>
            <a:endParaRPr dirty="0"/>
          </a:p>
        </p:txBody>
      </p:sp>
      <p:sp>
        <p:nvSpPr>
          <p:cNvPr id="5" name="مستطيل 4"/>
          <p:cNvSpPr/>
          <p:nvPr/>
        </p:nvSpPr>
        <p:spPr>
          <a:xfrm>
            <a:off x="9995577" y="2841003"/>
            <a:ext cx="2196423" cy="1289071"/>
          </a:xfrm>
          <a:prstGeom prst="rect">
            <a:avLst/>
          </a:prstGeom>
        </p:spPr>
        <p:txBody>
          <a:bodyPr wrap="square">
            <a:spAutoFit/>
          </a:bodyPr>
          <a:lstStyle/>
          <a:p>
            <a:pPr algn="ctr">
              <a:lnSpc>
                <a:spcPct val="150000"/>
              </a:lnSpc>
            </a:pPr>
            <a:r>
              <a:rPr lang="en-US" b="1" dirty="0">
                <a:latin typeface="Times New Roman" panose="02020603050405020304" pitchFamily="18" charset="0"/>
                <a:cs typeface="Times New Roman" panose="02020603050405020304" pitchFamily="18" charset="0"/>
              </a:rPr>
              <a:t>characterized by an appropriate time dimension</a:t>
            </a:r>
            <a:endParaRPr lang="ar-SA" b="1" dirty="0">
              <a:latin typeface="Times New Roman" panose="02020603050405020304" pitchFamily="18" charset="0"/>
              <a:cs typeface="Times New Roman" panose="02020603050405020304" pitchFamily="18" charset="0"/>
            </a:endParaRPr>
          </a:p>
        </p:txBody>
      </p:sp>
      <p:sp>
        <p:nvSpPr>
          <p:cNvPr id="6" name="مستطيل 5"/>
          <p:cNvSpPr/>
          <p:nvPr/>
        </p:nvSpPr>
        <p:spPr>
          <a:xfrm>
            <a:off x="8829119" y="4899151"/>
            <a:ext cx="2166691" cy="1704569"/>
          </a:xfrm>
          <a:prstGeom prst="rect">
            <a:avLst/>
          </a:prstGeom>
        </p:spPr>
        <p:txBody>
          <a:bodyPr wrap="square">
            <a:spAutoFit/>
          </a:bodyPr>
          <a:lstStyle/>
          <a:p>
            <a:pPr algn="ctr">
              <a:lnSpc>
                <a:spcPct val="150000"/>
              </a:lnSpc>
            </a:pPr>
            <a:r>
              <a:rPr lang="en-US" b="1" dirty="0">
                <a:latin typeface="Times New Roman" panose="02020603050405020304" pitchFamily="18" charset="0"/>
                <a:cs typeface="Times New Roman" panose="02020603050405020304" pitchFamily="18" charset="0"/>
              </a:rPr>
              <a:t>accompanied by commensurate rewards and sanctions</a:t>
            </a:r>
            <a:endParaRPr lang="ar-S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238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1.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60355" y="837377"/>
            <a:ext cx="6669131" cy="5766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06213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 xmlns:a16="http://schemas.microsoft.com/office/drawing/2014/main" id="{E6F405BA-CCE8-5344-B9E4-DF2CD991E5FA}"/>
              </a:ext>
            </a:extLst>
          </p:cNvPr>
          <p:cNvPicPr>
            <a:picLocks noChangeAspect="1"/>
          </p:cNvPicPr>
          <p:nvPr/>
        </p:nvPicPr>
        <p:blipFill>
          <a:blip r:embed="rId2"/>
          <a:stretch>
            <a:fillRect/>
          </a:stretch>
        </p:blipFill>
        <p:spPr>
          <a:xfrm>
            <a:off x="2144486" y="1837351"/>
            <a:ext cx="6873997" cy="4040933"/>
          </a:xfrm>
          <a:prstGeom prst="rect">
            <a:avLst/>
          </a:prstGeom>
        </p:spPr>
      </p:pic>
    </p:spTree>
    <p:extLst>
      <p:ext uri="{BB962C8B-B14F-4D97-AF65-F5344CB8AC3E}">
        <p14:creationId xmlns:p14="http://schemas.microsoft.com/office/powerpoint/2010/main" val="377243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6" descr="الوصف الوظيفي لـ مدير مشاريع - Projects Manager"/>
          <p:cNvSpPr>
            <a:spLocks noChangeAspect="1" noChangeArrowheads="1"/>
          </p:cNvSpPr>
          <p:nvPr/>
        </p:nvSpPr>
        <p:spPr bwMode="auto">
          <a:xfrm>
            <a:off x="11971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6" name="AutoShape 8" descr="الوصف الوظيفي لـ مدير مشاريع - Projects Manager"/>
          <p:cNvSpPr>
            <a:spLocks noChangeAspect="1" noChangeArrowheads="1"/>
          </p:cNvSpPr>
          <p:nvPr/>
        </p:nvSpPr>
        <p:spPr bwMode="auto">
          <a:xfrm>
            <a:off x="12123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10" descr="الوصف الوظيفي لـ مدير مشاريع - Projects Manager"/>
          <p:cNvSpPr>
            <a:spLocks noChangeAspect="1" noChangeArrowheads="1"/>
          </p:cNvSpPr>
          <p:nvPr/>
        </p:nvSpPr>
        <p:spPr bwMode="auto">
          <a:xfrm>
            <a:off x="12276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12" descr="الوصف الوظيفي لـ مدير مشاريع - Projects Manager"/>
          <p:cNvSpPr>
            <a:spLocks noChangeAspect="1" noChangeArrowheads="1"/>
          </p:cNvSpPr>
          <p:nvPr/>
        </p:nvSpPr>
        <p:spPr bwMode="auto">
          <a:xfrm>
            <a:off x="12428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1" name="Isosceles Triangle 18">
            <a:extLst>
              <a:ext uri="{FF2B5EF4-FFF2-40B4-BE49-F238E27FC236}">
                <a16:creationId xmlns="" xmlns:a16="http://schemas.microsoft.com/office/drawing/2014/main" id="{6414DD34-DAE3-4BAC-B7D8-2D19EA49D9AC}"/>
              </a:ext>
            </a:extLst>
          </p:cNvPr>
          <p:cNvSpPr/>
          <p:nvPr/>
        </p:nvSpPr>
        <p:spPr>
          <a:xfrm rot="5400000">
            <a:off x="6038899" y="4340701"/>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5" name="مستطيل 4"/>
          <p:cNvSpPr/>
          <p:nvPr/>
        </p:nvSpPr>
        <p:spPr>
          <a:xfrm>
            <a:off x="6705600" y="1183906"/>
            <a:ext cx="4201886" cy="458074"/>
          </a:xfrm>
          <a:prstGeom prst="rect">
            <a:avLst/>
          </a:prstGeom>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Poor communication and leadership</a:t>
            </a:r>
          </a:p>
        </p:txBody>
      </p:sp>
      <p:sp>
        <p:nvSpPr>
          <p:cNvPr id="9216" name="مستطيل 9215"/>
          <p:cNvSpPr/>
          <p:nvPr/>
        </p:nvSpPr>
        <p:spPr>
          <a:xfrm>
            <a:off x="6635777" y="2230569"/>
            <a:ext cx="2339102" cy="458074"/>
          </a:xfrm>
          <a:prstGeom prst="rect">
            <a:avLst/>
          </a:prstGeom>
        </p:spPr>
        <p:txBody>
          <a:bodyPr wrap="none">
            <a:spAutoFit/>
          </a:bodyPr>
          <a:lstStyle/>
          <a:p>
            <a:pPr>
              <a:lnSpc>
                <a:spcPct val="150000"/>
              </a:lnSpc>
            </a:pPr>
            <a:r>
              <a:rPr lang="en-US" b="1" dirty="0">
                <a:latin typeface="Times New Roman" panose="02020603050405020304" pitchFamily="18" charset="0"/>
                <a:cs typeface="Times New Roman" panose="02020603050405020304" pitchFamily="18" charset="0"/>
              </a:rPr>
              <a:t> Resistance to change</a:t>
            </a:r>
          </a:p>
        </p:txBody>
      </p:sp>
      <p:sp>
        <p:nvSpPr>
          <p:cNvPr id="9217" name="مستطيل 9216"/>
          <p:cNvSpPr/>
          <p:nvPr/>
        </p:nvSpPr>
        <p:spPr>
          <a:xfrm>
            <a:off x="6596183" y="3270299"/>
            <a:ext cx="4311303" cy="458074"/>
          </a:xfrm>
          <a:prstGeom prst="rect">
            <a:avLst/>
          </a:prstGeom>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  Weak sense of responsibility</a:t>
            </a:r>
          </a:p>
        </p:txBody>
      </p:sp>
      <p:sp>
        <p:nvSpPr>
          <p:cNvPr id="29" name="Isosceles Triangle 18">
            <a:extLst>
              <a:ext uri="{FF2B5EF4-FFF2-40B4-BE49-F238E27FC236}">
                <a16:creationId xmlns="" xmlns:a16="http://schemas.microsoft.com/office/drawing/2014/main" id="{64F0C1A9-B2DB-769E-0C43-A1411648BD0B}"/>
              </a:ext>
            </a:extLst>
          </p:cNvPr>
          <p:cNvSpPr/>
          <p:nvPr/>
        </p:nvSpPr>
        <p:spPr>
          <a:xfrm rot="5400000">
            <a:off x="6017493" y="1293847"/>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0" name="Isosceles Triangle 18">
            <a:extLst>
              <a:ext uri="{FF2B5EF4-FFF2-40B4-BE49-F238E27FC236}">
                <a16:creationId xmlns="" xmlns:a16="http://schemas.microsoft.com/office/drawing/2014/main" id="{2E1F8D54-FCB3-A72C-70EB-9DDE80AB7F6B}"/>
              </a:ext>
            </a:extLst>
          </p:cNvPr>
          <p:cNvSpPr/>
          <p:nvPr/>
        </p:nvSpPr>
        <p:spPr>
          <a:xfrm rot="5400000">
            <a:off x="6017493" y="2340510"/>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1" name="Isosceles Triangle 18">
            <a:extLst>
              <a:ext uri="{FF2B5EF4-FFF2-40B4-BE49-F238E27FC236}">
                <a16:creationId xmlns="" xmlns:a16="http://schemas.microsoft.com/office/drawing/2014/main" id="{6BCD4597-8236-D5A9-2D9F-6575960315BC}"/>
              </a:ext>
            </a:extLst>
          </p:cNvPr>
          <p:cNvSpPr/>
          <p:nvPr/>
        </p:nvSpPr>
        <p:spPr>
          <a:xfrm rot="5400000">
            <a:off x="6038900" y="3365277"/>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5" name="Isosceles Triangle 18">
            <a:extLst>
              <a:ext uri="{FF2B5EF4-FFF2-40B4-BE49-F238E27FC236}">
                <a16:creationId xmlns="" xmlns:a16="http://schemas.microsoft.com/office/drawing/2014/main" id="{2684E3CF-0B38-10DF-6682-C41767CA8DCB}"/>
              </a:ext>
            </a:extLst>
          </p:cNvPr>
          <p:cNvSpPr/>
          <p:nvPr/>
        </p:nvSpPr>
        <p:spPr>
          <a:xfrm rot="5400000">
            <a:off x="6080659" y="5365468"/>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7" name="TextBox 16">
            <a:extLst>
              <a:ext uri="{FF2B5EF4-FFF2-40B4-BE49-F238E27FC236}">
                <a16:creationId xmlns="" xmlns:a16="http://schemas.microsoft.com/office/drawing/2014/main" id="{4C735612-B97C-9B71-8E90-5DB70458549D}"/>
              </a:ext>
            </a:extLst>
          </p:cNvPr>
          <p:cNvSpPr txBox="1"/>
          <p:nvPr/>
        </p:nvSpPr>
        <p:spPr>
          <a:xfrm>
            <a:off x="6552379" y="5255526"/>
            <a:ext cx="6304976" cy="873572"/>
          </a:xfrm>
          <a:prstGeom prst="rect">
            <a:avLst/>
          </a:prstGeom>
          <a:noFill/>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   Succession</a:t>
            </a:r>
            <a:endParaRPr lang="ar-SA" b="1" dirty="0">
              <a:latin typeface="Times New Roman" panose="02020603050405020304" pitchFamily="18" charset="0"/>
              <a:cs typeface="Times New Roman" panose="02020603050405020304" pitchFamily="18" charset="0"/>
            </a:endParaRPr>
          </a:p>
          <a:p>
            <a:pPr algn="just">
              <a:lnSpc>
                <a:spcPct val="150000"/>
              </a:lnSpc>
            </a:pPr>
            <a:endParaRPr lang="en-US" b="1" dirty="0">
              <a:latin typeface="Times New Roman" panose="02020603050405020304" pitchFamily="18" charset="0"/>
              <a:cs typeface="Times New Roman" panose="02020603050405020304" pitchFamily="18" charset="0"/>
            </a:endParaRPr>
          </a:p>
        </p:txBody>
      </p:sp>
      <p:sp>
        <p:nvSpPr>
          <p:cNvPr id="2" name="مستطيل 3">
            <a:extLst>
              <a:ext uri="{FF2B5EF4-FFF2-40B4-BE49-F238E27FC236}">
                <a16:creationId xmlns="" xmlns:a16="http://schemas.microsoft.com/office/drawing/2014/main" id="{E1AEAE6A-DC01-22D2-72A8-7E79A6D84661}"/>
              </a:ext>
            </a:extLst>
          </p:cNvPr>
          <p:cNvSpPr/>
          <p:nvPr/>
        </p:nvSpPr>
        <p:spPr>
          <a:xfrm>
            <a:off x="1" y="747484"/>
            <a:ext cx="4876800" cy="6110515"/>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3" name="Picture 2" descr="Is there conflict in your family business? It can be good for the business.  - GrowBiz: Advice on how to grow your business">
            <a:extLst>
              <a:ext uri="{FF2B5EF4-FFF2-40B4-BE49-F238E27FC236}">
                <a16:creationId xmlns="" xmlns:a16="http://schemas.microsoft.com/office/drawing/2014/main" id="{0DAABE7E-9BA3-C8D2-F098-F8F7DE290DA4}"/>
              </a:ext>
            </a:extLst>
          </p:cNvPr>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9547" y="3272971"/>
            <a:ext cx="3231254" cy="3401009"/>
          </a:xfrm>
          <a:prstGeom prst="rect">
            <a:avLst/>
          </a:prstGeom>
          <a:noFill/>
          <a:extLst>
            <a:ext uri="{909E8E84-426E-40DD-AFC4-6F175D3DCCD1}">
              <a14:hiddenFill xmlns:a14="http://schemas.microsoft.com/office/drawing/2010/main">
                <a:solidFill>
                  <a:srgbClr val="FFFFFF"/>
                </a:solidFill>
              </a14:hiddenFill>
            </a:ext>
          </a:extLst>
        </p:spPr>
      </p:pic>
      <p:sp>
        <p:nvSpPr>
          <p:cNvPr id="9" name="مستطيل 2">
            <a:extLst>
              <a:ext uri="{FF2B5EF4-FFF2-40B4-BE49-F238E27FC236}">
                <a16:creationId xmlns="" xmlns:a16="http://schemas.microsoft.com/office/drawing/2014/main" id="{9286E59B-1010-3610-4FD6-B97C30503D37}"/>
              </a:ext>
            </a:extLst>
          </p:cNvPr>
          <p:cNvSpPr/>
          <p:nvPr/>
        </p:nvSpPr>
        <p:spPr>
          <a:xfrm>
            <a:off x="488564" y="2308555"/>
            <a:ext cx="3243549" cy="646331"/>
          </a:xfrm>
          <a:prstGeom prst="rect">
            <a:avLst/>
          </a:prstGeom>
        </p:spPr>
        <p:txBody>
          <a:bodyPr wrap="square">
            <a:spAutoFit/>
          </a:bodyPr>
          <a:lstStyle/>
          <a:p>
            <a:r>
              <a:rPr lang="en-US" sz="3600" b="1" dirty="0">
                <a:latin typeface="Times New Roman" panose="02020603050405020304" pitchFamily="18" charset="0"/>
                <a:cs typeface="Times New Roman" panose="02020603050405020304" pitchFamily="18" charset="0"/>
              </a:rPr>
              <a:t>Family conflict</a:t>
            </a:r>
            <a:endParaRPr lang="ar-SA" sz="3600" b="1"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 xmlns:a16="http://schemas.microsoft.com/office/drawing/2014/main" id="{49ECF1AD-48BC-83F4-9ABD-758BD8A8F31A}"/>
              </a:ext>
            </a:extLst>
          </p:cNvPr>
          <p:cNvSpPr txBox="1"/>
          <p:nvPr/>
        </p:nvSpPr>
        <p:spPr>
          <a:xfrm>
            <a:off x="6635777" y="4176370"/>
            <a:ext cx="5335561" cy="873572"/>
          </a:xfrm>
          <a:prstGeom prst="rect">
            <a:avLst/>
          </a:prstGeom>
          <a:noFill/>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The overlap between the role of the family and the     role of the company</a:t>
            </a:r>
          </a:p>
        </p:txBody>
      </p:sp>
    </p:spTree>
    <p:extLst>
      <p:ext uri="{BB962C8B-B14F-4D97-AF65-F5344CB8AC3E}">
        <p14:creationId xmlns:p14="http://schemas.microsoft.com/office/powerpoint/2010/main" val="41947432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800" dirty="0">
                <a:solidFill>
                  <a:schemeClr val="tx1"/>
                </a:solidFill>
                <a:latin typeface="Times New Roman" panose="02020603050405020304" pitchFamily="18" charset="0"/>
                <a:cs typeface="Times New Roman" panose="02020603050405020304" pitchFamily="18" charset="0"/>
              </a:rPr>
              <a:t>The four-room model</a:t>
            </a:r>
            <a:endParaRPr lang="ar-SA" sz="3800" dirty="0">
              <a:solidFill>
                <a:schemeClr val="tx1"/>
              </a:solidFill>
              <a:latin typeface="Times New Roman" panose="02020603050405020304" pitchFamily="18" charset="0"/>
              <a:cs typeface="Times New Roman" panose="02020603050405020304" pitchFamily="18" charset="0"/>
            </a:endParaRPr>
          </a:p>
        </p:txBody>
      </p:sp>
      <p:pic>
        <p:nvPicPr>
          <p:cNvPr id="3076" name="Picture 4" descr="How To Be Both A Business And A Family: Role Challenges In A Family Business"/>
          <p:cNvPicPr>
            <a:picLocks noChangeAspect="1" noChangeArrowheads="1"/>
          </p:cNvPicPr>
          <p:nvPr/>
        </p:nvPicPr>
        <p:blipFill rotWithShape="1">
          <a:blip r:embed="rId2">
            <a:extLst>
              <a:ext uri="{28A0092B-C50C-407E-A947-70E740481C1C}">
                <a14:useLocalDpi xmlns:a14="http://schemas.microsoft.com/office/drawing/2010/main" val="0"/>
              </a:ext>
            </a:extLst>
          </a:blip>
          <a:srcRect t="24543" b="8317"/>
          <a:stretch/>
        </p:blipFill>
        <p:spPr bwMode="auto">
          <a:xfrm>
            <a:off x="3223305" y="1422400"/>
            <a:ext cx="5470751" cy="5411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893459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3">
            <a:extLst>
              <a:ext uri="{FF2B5EF4-FFF2-40B4-BE49-F238E27FC236}">
                <a16:creationId xmlns="" xmlns:a16="http://schemas.microsoft.com/office/drawing/2014/main" id="{B8678BA4-36C9-242A-3CDC-9C1D6BE8E586}"/>
              </a:ext>
            </a:extLst>
          </p:cNvPr>
          <p:cNvSpPr/>
          <p:nvPr/>
        </p:nvSpPr>
        <p:spPr>
          <a:xfrm>
            <a:off x="1" y="0"/>
            <a:ext cx="12192000" cy="6857999"/>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4" name="Picture 13">
            <a:extLst>
              <a:ext uri="{FF2B5EF4-FFF2-40B4-BE49-F238E27FC236}">
                <a16:creationId xmlns="" xmlns:a16="http://schemas.microsoft.com/office/drawing/2014/main" id="{F460DF58-5929-DED8-B383-EC8402C09AB5}"/>
              </a:ext>
            </a:extLst>
          </p:cNvPr>
          <p:cNvPicPr>
            <a:picLocks noChangeAspect="1"/>
          </p:cNvPicPr>
          <p:nvPr/>
        </p:nvPicPr>
        <p:blipFill>
          <a:blip r:embed="rId2"/>
          <a:stretch>
            <a:fillRect/>
          </a:stretch>
        </p:blipFill>
        <p:spPr>
          <a:xfrm>
            <a:off x="-6214" y="148890"/>
            <a:ext cx="5166808" cy="5624047"/>
          </a:xfrm>
          <a:prstGeom prst="rect">
            <a:avLst/>
          </a:prstGeom>
        </p:spPr>
      </p:pic>
      <p:pic>
        <p:nvPicPr>
          <p:cNvPr id="16" name="Picture 15">
            <a:extLst>
              <a:ext uri="{FF2B5EF4-FFF2-40B4-BE49-F238E27FC236}">
                <a16:creationId xmlns="" xmlns:a16="http://schemas.microsoft.com/office/drawing/2014/main" id="{3CC92DDA-4AB8-4D52-4A93-D1B9ED85CB91}"/>
              </a:ext>
            </a:extLst>
          </p:cNvPr>
          <p:cNvPicPr>
            <a:picLocks noChangeAspect="1"/>
          </p:cNvPicPr>
          <p:nvPr/>
        </p:nvPicPr>
        <p:blipFill>
          <a:blip r:embed="rId3"/>
          <a:stretch>
            <a:fillRect/>
          </a:stretch>
        </p:blipFill>
        <p:spPr>
          <a:xfrm>
            <a:off x="1152796" y="532851"/>
            <a:ext cx="5014395" cy="5289026"/>
          </a:xfrm>
          <a:prstGeom prst="rect">
            <a:avLst/>
          </a:prstGeom>
        </p:spPr>
      </p:pic>
      <p:pic>
        <p:nvPicPr>
          <p:cNvPr id="18" name="Picture 17">
            <a:extLst>
              <a:ext uri="{FF2B5EF4-FFF2-40B4-BE49-F238E27FC236}">
                <a16:creationId xmlns="" xmlns:a16="http://schemas.microsoft.com/office/drawing/2014/main" id="{521120F6-E576-A827-5A29-740C984AB997}"/>
              </a:ext>
            </a:extLst>
          </p:cNvPr>
          <p:cNvPicPr>
            <a:picLocks noChangeAspect="1"/>
          </p:cNvPicPr>
          <p:nvPr/>
        </p:nvPicPr>
        <p:blipFill>
          <a:blip r:embed="rId4"/>
          <a:stretch>
            <a:fillRect/>
          </a:stretch>
        </p:blipFill>
        <p:spPr>
          <a:xfrm>
            <a:off x="2453807" y="806887"/>
            <a:ext cx="4968671" cy="5547841"/>
          </a:xfrm>
          <a:prstGeom prst="rect">
            <a:avLst/>
          </a:prstGeom>
        </p:spPr>
      </p:pic>
      <p:pic>
        <p:nvPicPr>
          <p:cNvPr id="20" name="Picture 19">
            <a:extLst>
              <a:ext uri="{FF2B5EF4-FFF2-40B4-BE49-F238E27FC236}">
                <a16:creationId xmlns="" xmlns:a16="http://schemas.microsoft.com/office/drawing/2014/main" id="{02F6E19A-122C-538A-FD28-4199F499FC1A}"/>
              </a:ext>
            </a:extLst>
          </p:cNvPr>
          <p:cNvPicPr>
            <a:picLocks noChangeAspect="1"/>
          </p:cNvPicPr>
          <p:nvPr/>
        </p:nvPicPr>
        <p:blipFill>
          <a:blip r:embed="rId5"/>
          <a:stretch>
            <a:fillRect/>
          </a:stretch>
        </p:blipFill>
        <p:spPr>
          <a:xfrm>
            <a:off x="3534865" y="1222500"/>
            <a:ext cx="4884843" cy="5357324"/>
          </a:xfrm>
          <a:prstGeom prst="rect">
            <a:avLst/>
          </a:prstGeom>
        </p:spPr>
      </p:pic>
      <p:pic>
        <p:nvPicPr>
          <p:cNvPr id="22" name="Picture 21">
            <a:extLst>
              <a:ext uri="{FF2B5EF4-FFF2-40B4-BE49-F238E27FC236}">
                <a16:creationId xmlns="" xmlns:a16="http://schemas.microsoft.com/office/drawing/2014/main" id="{4D8D56ED-DDD3-F287-1800-71513B6C5C85}"/>
              </a:ext>
            </a:extLst>
          </p:cNvPr>
          <p:cNvPicPr>
            <a:picLocks noChangeAspect="1"/>
          </p:cNvPicPr>
          <p:nvPr/>
        </p:nvPicPr>
        <p:blipFill>
          <a:blip r:embed="rId6"/>
          <a:stretch>
            <a:fillRect/>
          </a:stretch>
        </p:blipFill>
        <p:spPr>
          <a:xfrm>
            <a:off x="5413896" y="1294434"/>
            <a:ext cx="5014395" cy="5509737"/>
          </a:xfrm>
          <a:prstGeom prst="rect">
            <a:avLst/>
          </a:prstGeom>
        </p:spPr>
      </p:pic>
      <p:pic>
        <p:nvPicPr>
          <p:cNvPr id="24" name="Picture 23">
            <a:extLst>
              <a:ext uri="{FF2B5EF4-FFF2-40B4-BE49-F238E27FC236}">
                <a16:creationId xmlns="" xmlns:a16="http://schemas.microsoft.com/office/drawing/2014/main" id="{80CFAFEE-34B7-1951-4B70-4AD23E081C06}"/>
              </a:ext>
            </a:extLst>
          </p:cNvPr>
          <p:cNvPicPr>
            <a:picLocks noChangeAspect="1"/>
          </p:cNvPicPr>
          <p:nvPr/>
        </p:nvPicPr>
        <p:blipFill>
          <a:blip r:embed="rId7"/>
          <a:stretch>
            <a:fillRect/>
          </a:stretch>
        </p:blipFill>
        <p:spPr>
          <a:xfrm>
            <a:off x="6939664" y="1659498"/>
            <a:ext cx="4968671" cy="5502117"/>
          </a:xfrm>
          <a:prstGeom prst="rect">
            <a:avLst/>
          </a:prstGeom>
        </p:spPr>
      </p:pic>
    </p:spTree>
    <p:extLst>
      <p:ext uri="{BB962C8B-B14F-4D97-AF65-F5344CB8AC3E}">
        <p14:creationId xmlns:p14="http://schemas.microsoft.com/office/powerpoint/2010/main" val="5833236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 xmlns:a16="http://schemas.microsoft.com/office/drawing/2014/main" id="{90D2F645-7805-AAE0-8125-C19F1BEEB2CF}"/>
              </a:ext>
            </a:extLst>
          </p:cNvPr>
          <p:cNvPicPr>
            <a:picLocks noChangeAspect="1"/>
          </p:cNvPicPr>
          <p:nvPr/>
        </p:nvPicPr>
        <p:blipFill>
          <a:blip r:embed="rId2"/>
          <a:stretch>
            <a:fillRect/>
          </a:stretch>
        </p:blipFill>
        <p:spPr>
          <a:xfrm>
            <a:off x="1872342" y="1498265"/>
            <a:ext cx="7075714" cy="4227619"/>
          </a:xfrm>
          <a:prstGeom prst="rect">
            <a:avLst/>
          </a:prstGeom>
        </p:spPr>
      </p:pic>
    </p:spTree>
    <p:extLst>
      <p:ext uri="{BB962C8B-B14F-4D97-AF65-F5344CB8AC3E}">
        <p14:creationId xmlns:p14="http://schemas.microsoft.com/office/powerpoint/2010/main" val="3183043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6" descr="الوصف الوظيفي لـ مدير مشاريع - Projects Manager"/>
          <p:cNvSpPr>
            <a:spLocks noChangeAspect="1" noChangeArrowheads="1"/>
          </p:cNvSpPr>
          <p:nvPr/>
        </p:nvSpPr>
        <p:spPr bwMode="auto">
          <a:xfrm>
            <a:off x="11971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6" name="AutoShape 8" descr="الوصف الوظيفي لـ مدير مشاريع - Projects Manager"/>
          <p:cNvSpPr>
            <a:spLocks noChangeAspect="1" noChangeArrowheads="1"/>
          </p:cNvSpPr>
          <p:nvPr/>
        </p:nvSpPr>
        <p:spPr bwMode="auto">
          <a:xfrm>
            <a:off x="12123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10" descr="الوصف الوظيفي لـ مدير مشاريع - Projects Manager"/>
          <p:cNvSpPr>
            <a:spLocks noChangeAspect="1" noChangeArrowheads="1"/>
          </p:cNvSpPr>
          <p:nvPr/>
        </p:nvSpPr>
        <p:spPr bwMode="auto">
          <a:xfrm>
            <a:off x="12276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12" descr="الوصف الوظيفي لـ مدير مشاريع - Projects Manager"/>
          <p:cNvSpPr>
            <a:spLocks noChangeAspect="1" noChangeArrowheads="1"/>
          </p:cNvSpPr>
          <p:nvPr/>
        </p:nvSpPr>
        <p:spPr bwMode="auto">
          <a:xfrm>
            <a:off x="12428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1" name="Isosceles Triangle 18">
            <a:extLst>
              <a:ext uri="{FF2B5EF4-FFF2-40B4-BE49-F238E27FC236}">
                <a16:creationId xmlns="" xmlns:a16="http://schemas.microsoft.com/office/drawing/2014/main" id="{6414DD34-DAE3-4BAC-B7D8-2D19EA49D9AC}"/>
              </a:ext>
            </a:extLst>
          </p:cNvPr>
          <p:cNvSpPr/>
          <p:nvPr/>
        </p:nvSpPr>
        <p:spPr>
          <a:xfrm rot="5400000">
            <a:off x="6038899" y="4340701"/>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9216" name="مستطيل 9215"/>
          <p:cNvSpPr/>
          <p:nvPr/>
        </p:nvSpPr>
        <p:spPr>
          <a:xfrm>
            <a:off x="6635777" y="2230569"/>
            <a:ext cx="2839239" cy="458074"/>
          </a:xfrm>
          <a:prstGeom prst="rect">
            <a:avLst/>
          </a:prstGeom>
        </p:spPr>
        <p:txBody>
          <a:bodyPr wrap="none">
            <a:spAutoFit/>
          </a:bodyPr>
          <a:lstStyle/>
          <a:p>
            <a:pPr>
              <a:lnSpc>
                <a:spcPct val="150000"/>
              </a:lnSpc>
            </a:pPr>
            <a:r>
              <a:rPr lang="en-US" b="1" dirty="0">
                <a:latin typeface="Times New Roman" panose="02020603050405020304" pitchFamily="18" charset="0"/>
                <a:cs typeface="Times New Roman" panose="02020603050405020304" pitchFamily="18" charset="0"/>
              </a:rPr>
              <a:t>Succession Planning Policy</a:t>
            </a:r>
          </a:p>
        </p:txBody>
      </p:sp>
      <p:sp>
        <p:nvSpPr>
          <p:cNvPr id="9217" name="مستطيل 9216"/>
          <p:cNvSpPr/>
          <p:nvPr/>
        </p:nvSpPr>
        <p:spPr>
          <a:xfrm>
            <a:off x="6596183" y="3270299"/>
            <a:ext cx="4311303" cy="458074"/>
          </a:xfrm>
          <a:prstGeom prst="rect">
            <a:avLst/>
          </a:prstGeom>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Ownership  policies</a:t>
            </a:r>
          </a:p>
        </p:txBody>
      </p:sp>
      <p:sp>
        <p:nvSpPr>
          <p:cNvPr id="9220" name="مستطيل 9219"/>
          <p:cNvSpPr/>
          <p:nvPr/>
        </p:nvSpPr>
        <p:spPr>
          <a:xfrm>
            <a:off x="6596183" y="4222538"/>
            <a:ext cx="3647274" cy="458074"/>
          </a:xfrm>
          <a:prstGeom prst="rect">
            <a:avLst/>
          </a:prstGeom>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Entry and Exit Policies</a:t>
            </a:r>
          </a:p>
        </p:txBody>
      </p:sp>
      <p:sp>
        <p:nvSpPr>
          <p:cNvPr id="30" name="Isosceles Triangle 18">
            <a:extLst>
              <a:ext uri="{FF2B5EF4-FFF2-40B4-BE49-F238E27FC236}">
                <a16:creationId xmlns="" xmlns:a16="http://schemas.microsoft.com/office/drawing/2014/main" id="{2E1F8D54-FCB3-A72C-70EB-9DDE80AB7F6B}"/>
              </a:ext>
            </a:extLst>
          </p:cNvPr>
          <p:cNvSpPr/>
          <p:nvPr/>
        </p:nvSpPr>
        <p:spPr>
          <a:xfrm rot="5400000">
            <a:off x="6017493" y="2340510"/>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31" name="Isosceles Triangle 18">
            <a:extLst>
              <a:ext uri="{FF2B5EF4-FFF2-40B4-BE49-F238E27FC236}">
                <a16:creationId xmlns="" xmlns:a16="http://schemas.microsoft.com/office/drawing/2014/main" id="{6BCD4597-8236-D5A9-2D9F-6575960315BC}"/>
              </a:ext>
            </a:extLst>
          </p:cNvPr>
          <p:cNvSpPr/>
          <p:nvPr/>
        </p:nvSpPr>
        <p:spPr>
          <a:xfrm rot="5400000">
            <a:off x="6038900" y="3365277"/>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5" name="Isosceles Triangle 18">
            <a:extLst>
              <a:ext uri="{FF2B5EF4-FFF2-40B4-BE49-F238E27FC236}">
                <a16:creationId xmlns="" xmlns:a16="http://schemas.microsoft.com/office/drawing/2014/main" id="{2684E3CF-0B38-10DF-6682-C41767CA8DCB}"/>
              </a:ext>
            </a:extLst>
          </p:cNvPr>
          <p:cNvSpPr/>
          <p:nvPr/>
        </p:nvSpPr>
        <p:spPr>
          <a:xfrm rot="5400000">
            <a:off x="6061998" y="5202374"/>
            <a:ext cx="581661" cy="361779"/>
          </a:xfrm>
          <a:prstGeom prst="triangle">
            <a:avLst/>
          </a:pr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7" name="TextBox 16">
            <a:extLst>
              <a:ext uri="{FF2B5EF4-FFF2-40B4-BE49-F238E27FC236}">
                <a16:creationId xmlns="" xmlns:a16="http://schemas.microsoft.com/office/drawing/2014/main" id="{4C735612-B97C-9B71-8E90-5DB70458549D}"/>
              </a:ext>
            </a:extLst>
          </p:cNvPr>
          <p:cNvSpPr txBox="1"/>
          <p:nvPr/>
        </p:nvSpPr>
        <p:spPr>
          <a:xfrm>
            <a:off x="6489213" y="5070356"/>
            <a:ext cx="6368142" cy="458074"/>
          </a:xfrm>
          <a:prstGeom prst="rect">
            <a:avLst/>
          </a:prstGeom>
          <a:noFill/>
        </p:spPr>
        <p:txBody>
          <a:bodyPr wrap="square">
            <a:spAutoFit/>
          </a:bodyPr>
          <a:lstStyle/>
          <a:p>
            <a:pPr>
              <a:lnSpc>
                <a:spcPct val="150000"/>
              </a:lnSpc>
            </a:pPr>
            <a:r>
              <a:rPr lang="ar-SA"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Employment policies</a:t>
            </a:r>
            <a:endParaRPr lang="ar-SA" b="1" dirty="0">
              <a:latin typeface="Times New Roman" panose="02020603050405020304" pitchFamily="18" charset="0"/>
              <a:cs typeface="Times New Roman" panose="02020603050405020304" pitchFamily="18" charset="0"/>
            </a:endParaRPr>
          </a:p>
        </p:txBody>
      </p:sp>
      <p:sp>
        <p:nvSpPr>
          <p:cNvPr id="2" name="مستطيل 3">
            <a:extLst>
              <a:ext uri="{FF2B5EF4-FFF2-40B4-BE49-F238E27FC236}">
                <a16:creationId xmlns="" xmlns:a16="http://schemas.microsoft.com/office/drawing/2014/main" id="{0BB5FD60-4DB4-514F-01B9-76DACCCEAE9D}"/>
              </a:ext>
            </a:extLst>
          </p:cNvPr>
          <p:cNvSpPr/>
          <p:nvPr/>
        </p:nvSpPr>
        <p:spPr>
          <a:xfrm>
            <a:off x="145143" y="747485"/>
            <a:ext cx="4731657" cy="5675086"/>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3" name="Picture 2" descr="كيفية تطوير وتطبيق سياسة الشركة الجديدة">
            <a:extLst>
              <a:ext uri="{FF2B5EF4-FFF2-40B4-BE49-F238E27FC236}">
                <a16:creationId xmlns="" xmlns:a16="http://schemas.microsoft.com/office/drawing/2014/main" id="{E2C4B757-03D9-2F52-5FBF-510F89AC9FE8}"/>
              </a:ext>
            </a:extLst>
          </p:cNvPr>
          <p:cNvPicPr>
            <a:picLocks noChangeAspect="1" noChangeArrowheads="1"/>
          </p:cNvPicPr>
          <p:nvPr/>
        </p:nvPicPr>
        <p:blipFill>
          <a:blip r:embed="rId2">
            <a:clrChange>
              <a:clrFrom>
                <a:srgbClr val="3CACEB"/>
              </a:clrFrom>
              <a:clrTo>
                <a:srgbClr val="3CACEB">
                  <a:alpha val="0"/>
                </a:srgbClr>
              </a:clrTo>
            </a:clrChange>
            <a:extLst>
              <a:ext uri="{28A0092B-C50C-407E-A947-70E740481C1C}">
                <a14:useLocalDpi xmlns:a14="http://schemas.microsoft.com/office/drawing/2010/main" val="0"/>
              </a:ext>
            </a:extLst>
          </a:blip>
          <a:srcRect/>
          <a:stretch>
            <a:fillRect/>
          </a:stretch>
        </p:blipFill>
        <p:spPr bwMode="auto">
          <a:xfrm>
            <a:off x="101146" y="1437363"/>
            <a:ext cx="4819650" cy="2571751"/>
          </a:xfrm>
          <a:prstGeom prst="rect">
            <a:avLst/>
          </a:prstGeom>
          <a:noFill/>
          <a:extLst>
            <a:ext uri="{909E8E84-426E-40DD-AFC4-6F175D3DCCD1}">
              <a14:hiddenFill xmlns:a14="http://schemas.microsoft.com/office/drawing/2010/main">
                <a:solidFill>
                  <a:srgbClr val="FFFFFF"/>
                </a:solidFill>
              </a14:hiddenFill>
            </a:ext>
          </a:extLst>
        </p:spPr>
      </p:pic>
      <p:sp>
        <p:nvSpPr>
          <p:cNvPr id="9" name="مستطيل 2">
            <a:extLst>
              <a:ext uri="{FF2B5EF4-FFF2-40B4-BE49-F238E27FC236}">
                <a16:creationId xmlns="" xmlns:a16="http://schemas.microsoft.com/office/drawing/2014/main" id="{7FC9AD55-75E2-A7CA-6F62-207F69652C8F}"/>
              </a:ext>
            </a:extLst>
          </p:cNvPr>
          <p:cNvSpPr/>
          <p:nvPr/>
        </p:nvSpPr>
        <p:spPr>
          <a:xfrm>
            <a:off x="1367068" y="4390963"/>
            <a:ext cx="1725152" cy="677108"/>
          </a:xfrm>
          <a:prstGeom prst="rect">
            <a:avLst/>
          </a:prstGeom>
        </p:spPr>
        <p:txBody>
          <a:bodyPr wrap="none">
            <a:spAutoFit/>
          </a:bodyPr>
          <a:lstStyle/>
          <a:p>
            <a:r>
              <a:rPr lang="en-US" sz="3800" b="1" dirty="0">
                <a:latin typeface="Times New Roman" panose="02020603050405020304" pitchFamily="18" charset="0"/>
                <a:cs typeface="Times New Roman" panose="02020603050405020304" pitchFamily="18" charset="0"/>
              </a:rPr>
              <a:t>policies</a:t>
            </a:r>
            <a:endParaRPr lang="ar-SA" sz="3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9953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3">
            <a:extLst>
              <a:ext uri="{FF2B5EF4-FFF2-40B4-BE49-F238E27FC236}">
                <a16:creationId xmlns="" xmlns:a16="http://schemas.microsoft.com/office/drawing/2014/main" id="{B8678BA4-36C9-242A-3CDC-9C1D6BE8E586}"/>
              </a:ext>
            </a:extLst>
          </p:cNvPr>
          <p:cNvSpPr/>
          <p:nvPr/>
        </p:nvSpPr>
        <p:spPr>
          <a:xfrm>
            <a:off x="1" y="0"/>
            <a:ext cx="12192000" cy="6857999"/>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 name="Picture 3">
            <a:extLst>
              <a:ext uri="{FF2B5EF4-FFF2-40B4-BE49-F238E27FC236}">
                <a16:creationId xmlns="" xmlns:a16="http://schemas.microsoft.com/office/drawing/2014/main" id="{965C74C4-3BF1-C8E9-D360-2E515701BF15}"/>
              </a:ext>
            </a:extLst>
          </p:cNvPr>
          <p:cNvPicPr>
            <a:picLocks noChangeAspect="1"/>
          </p:cNvPicPr>
          <p:nvPr/>
        </p:nvPicPr>
        <p:blipFill>
          <a:blip r:embed="rId2"/>
          <a:stretch>
            <a:fillRect/>
          </a:stretch>
        </p:blipFill>
        <p:spPr>
          <a:xfrm>
            <a:off x="70186" y="151188"/>
            <a:ext cx="5105842" cy="5662151"/>
          </a:xfrm>
          <a:prstGeom prst="rect">
            <a:avLst/>
          </a:prstGeom>
        </p:spPr>
      </p:pic>
      <p:pic>
        <p:nvPicPr>
          <p:cNvPr id="8" name="Picture 7">
            <a:extLst>
              <a:ext uri="{FF2B5EF4-FFF2-40B4-BE49-F238E27FC236}">
                <a16:creationId xmlns="" xmlns:a16="http://schemas.microsoft.com/office/drawing/2014/main" id="{E7991F45-5B7E-E1BA-D525-E484EE41AFD0}"/>
              </a:ext>
            </a:extLst>
          </p:cNvPr>
          <p:cNvPicPr>
            <a:picLocks noChangeAspect="1"/>
          </p:cNvPicPr>
          <p:nvPr/>
        </p:nvPicPr>
        <p:blipFill>
          <a:blip r:embed="rId3"/>
          <a:stretch>
            <a:fillRect/>
          </a:stretch>
        </p:blipFill>
        <p:spPr>
          <a:xfrm>
            <a:off x="885031" y="577273"/>
            <a:ext cx="4816257" cy="5410669"/>
          </a:xfrm>
          <a:prstGeom prst="rect">
            <a:avLst/>
          </a:prstGeom>
        </p:spPr>
      </p:pic>
      <p:pic>
        <p:nvPicPr>
          <p:cNvPr id="10" name="Picture 9">
            <a:extLst>
              <a:ext uri="{FF2B5EF4-FFF2-40B4-BE49-F238E27FC236}">
                <a16:creationId xmlns="" xmlns:a16="http://schemas.microsoft.com/office/drawing/2014/main" id="{50631A41-B987-912C-1C3F-292FC29D30B3}"/>
              </a:ext>
            </a:extLst>
          </p:cNvPr>
          <p:cNvPicPr>
            <a:picLocks noChangeAspect="1"/>
          </p:cNvPicPr>
          <p:nvPr/>
        </p:nvPicPr>
        <p:blipFill>
          <a:blip r:embed="rId4"/>
          <a:stretch>
            <a:fillRect/>
          </a:stretch>
        </p:blipFill>
        <p:spPr>
          <a:xfrm>
            <a:off x="1528951" y="862437"/>
            <a:ext cx="5128704" cy="5418290"/>
          </a:xfrm>
          <a:prstGeom prst="rect">
            <a:avLst/>
          </a:prstGeom>
        </p:spPr>
      </p:pic>
      <p:pic>
        <p:nvPicPr>
          <p:cNvPr id="12" name="Picture 11">
            <a:extLst>
              <a:ext uri="{FF2B5EF4-FFF2-40B4-BE49-F238E27FC236}">
                <a16:creationId xmlns="" xmlns:a16="http://schemas.microsoft.com/office/drawing/2014/main" id="{5CD4D124-7BBE-4731-4564-0744584DCD52}"/>
              </a:ext>
            </a:extLst>
          </p:cNvPr>
          <p:cNvPicPr>
            <a:picLocks noChangeAspect="1"/>
          </p:cNvPicPr>
          <p:nvPr/>
        </p:nvPicPr>
        <p:blipFill>
          <a:blip r:embed="rId5"/>
          <a:stretch>
            <a:fillRect/>
          </a:stretch>
        </p:blipFill>
        <p:spPr>
          <a:xfrm>
            <a:off x="2213200" y="1252338"/>
            <a:ext cx="4657368" cy="5418290"/>
          </a:xfrm>
          <a:prstGeom prst="rect">
            <a:avLst/>
          </a:prstGeom>
        </p:spPr>
      </p:pic>
      <p:pic>
        <p:nvPicPr>
          <p:cNvPr id="15" name="Picture 14">
            <a:extLst>
              <a:ext uri="{FF2B5EF4-FFF2-40B4-BE49-F238E27FC236}">
                <a16:creationId xmlns="" xmlns:a16="http://schemas.microsoft.com/office/drawing/2014/main" id="{3E5C3D89-A149-1E14-FBA7-B52CE89D77AE}"/>
              </a:ext>
            </a:extLst>
          </p:cNvPr>
          <p:cNvPicPr>
            <a:picLocks noChangeAspect="1"/>
          </p:cNvPicPr>
          <p:nvPr/>
        </p:nvPicPr>
        <p:blipFill>
          <a:blip r:embed="rId6"/>
          <a:stretch>
            <a:fillRect/>
          </a:stretch>
        </p:blipFill>
        <p:spPr>
          <a:xfrm>
            <a:off x="3179831" y="1476706"/>
            <a:ext cx="5006774" cy="4969555"/>
          </a:xfrm>
          <a:prstGeom prst="rect">
            <a:avLst/>
          </a:prstGeom>
        </p:spPr>
      </p:pic>
      <p:pic>
        <p:nvPicPr>
          <p:cNvPr id="19" name="Picture 18">
            <a:extLst>
              <a:ext uri="{FF2B5EF4-FFF2-40B4-BE49-F238E27FC236}">
                <a16:creationId xmlns="" xmlns:a16="http://schemas.microsoft.com/office/drawing/2014/main" id="{F3228E7E-D45C-3BA6-7B1E-42DA6CEA4938}"/>
              </a:ext>
            </a:extLst>
          </p:cNvPr>
          <p:cNvPicPr>
            <a:picLocks noChangeAspect="1"/>
          </p:cNvPicPr>
          <p:nvPr/>
        </p:nvPicPr>
        <p:blipFill>
          <a:blip r:embed="rId7"/>
          <a:stretch>
            <a:fillRect/>
          </a:stretch>
        </p:blipFill>
        <p:spPr>
          <a:xfrm>
            <a:off x="4717253" y="1882726"/>
            <a:ext cx="4922947" cy="4900085"/>
          </a:xfrm>
          <a:prstGeom prst="rect">
            <a:avLst/>
          </a:prstGeom>
        </p:spPr>
      </p:pic>
      <p:pic>
        <p:nvPicPr>
          <p:cNvPr id="23" name="Picture 22">
            <a:extLst>
              <a:ext uri="{FF2B5EF4-FFF2-40B4-BE49-F238E27FC236}">
                <a16:creationId xmlns="" xmlns:a16="http://schemas.microsoft.com/office/drawing/2014/main" id="{DFECF2A4-470E-6E8F-A9D9-A3101DDD5FA2}"/>
              </a:ext>
            </a:extLst>
          </p:cNvPr>
          <p:cNvPicPr>
            <a:picLocks noChangeAspect="1"/>
          </p:cNvPicPr>
          <p:nvPr/>
        </p:nvPicPr>
        <p:blipFill>
          <a:blip r:embed="rId8"/>
          <a:stretch>
            <a:fillRect/>
          </a:stretch>
        </p:blipFill>
        <p:spPr>
          <a:xfrm>
            <a:off x="7076770" y="2217729"/>
            <a:ext cx="4511050" cy="4752453"/>
          </a:xfrm>
          <a:prstGeom prst="rect">
            <a:avLst/>
          </a:prstGeom>
        </p:spPr>
      </p:pic>
    </p:spTree>
    <p:extLst>
      <p:ext uri="{BB962C8B-B14F-4D97-AF65-F5344CB8AC3E}">
        <p14:creationId xmlns:p14="http://schemas.microsoft.com/office/powerpoint/2010/main" val="952394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 xmlns:a16="http://schemas.microsoft.com/office/drawing/2014/main" id="{18D13424-5087-8CB1-0796-2062A2FFF646}"/>
              </a:ext>
            </a:extLst>
          </p:cNvPr>
          <p:cNvPicPr>
            <a:picLocks noChangeAspect="1"/>
          </p:cNvPicPr>
          <p:nvPr/>
        </p:nvPicPr>
        <p:blipFill>
          <a:blip r:embed="rId2"/>
          <a:stretch>
            <a:fillRect/>
          </a:stretch>
        </p:blipFill>
        <p:spPr>
          <a:xfrm>
            <a:off x="1698171" y="1785631"/>
            <a:ext cx="7652657" cy="4636549"/>
          </a:xfrm>
          <a:prstGeom prst="rect">
            <a:avLst/>
          </a:prstGeom>
        </p:spPr>
      </p:pic>
    </p:spTree>
    <p:extLst>
      <p:ext uri="{BB962C8B-B14F-4D97-AF65-F5344CB8AC3E}">
        <p14:creationId xmlns:p14="http://schemas.microsoft.com/office/powerpoint/2010/main" val="3849123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2590800" y="130368"/>
            <a:ext cx="5880847" cy="724247"/>
          </a:xfrm>
        </p:spPr>
        <p:txBody>
          <a:bodyPr/>
          <a:lstStyle/>
          <a:p>
            <a:r>
              <a:rPr lang="en-US" sz="3600" b="1" dirty="0">
                <a:solidFill>
                  <a:schemeClr val="tx1"/>
                </a:solidFill>
                <a:latin typeface="Times New Roman" panose="02020603050405020304" pitchFamily="18" charset="0"/>
                <a:cs typeface="Times New Roman" panose="02020603050405020304" pitchFamily="18" charset="0"/>
              </a:rPr>
              <a:t>Objectives</a:t>
            </a:r>
            <a:endParaRPr lang="en-US" sz="3600" dirty="0">
              <a:solidFill>
                <a:schemeClr val="tx1"/>
              </a:solidFill>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 xmlns:a16="http://schemas.microsoft.com/office/drawing/2014/main" id="{187DD319-1251-483D-A953-17653BB86C4A}"/>
              </a:ext>
            </a:extLst>
          </p:cNvPr>
          <p:cNvSpPr/>
          <p:nvPr/>
        </p:nvSpPr>
        <p:spPr>
          <a:xfrm>
            <a:off x="9009380" y="2831966"/>
            <a:ext cx="3182620" cy="360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 name="TextBox 5">
            <a:extLst>
              <a:ext uri="{FF2B5EF4-FFF2-40B4-BE49-F238E27FC236}">
                <a16:creationId xmlns="" xmlns:a16="http://schemas.microsoft.com/office/drawing/2014/main" id="{81DC61BC-C22D-457A-8CEE-BC76EC96A960}"/>
              </a:ext>
            </a:extLst>
          </p:cNvPr>
          <p:cNvSpPr txBox="1"/>
          <p:nvPr/>
        </p:nvSpPr>
        <p:spPr>
          <a:xfrm>
            <a:off x="5493691" y="4148004"/>
            <a:ext cx="3375637" cy="698717"/>
          </a:xfrm>
          <a:prstGeom prst="rect">
            <a:avLst/>
          </a:prstGeom>
          <a:noFill/>
        </p:spPr>
        <p:txBody>
          <a:bodyPr wrap="square" rtlCol="0">
            <a:spAutoFit/>
          </a:bodyPr>
          <a:lstStyle/>
          <a:p>
            <a:pPr lvl="1" algn="just">
              <a:lnSpc>
                <a:spcPct val="150000"/>
              </a:lnSpc>
            </a:pPr>
            <a:r>
              <a:rPr lang="en-US" altLang="ko-KR" sz="1400" b="1" dirty="0">
                <a:solidFill>
                  <a:schemeClr val="tx1">
                    <a:lumMod val="75000"/>
                    <a:lumOff val="25000"/>
                  </a:schemeClr>
                </a:solidFill>
                <a:cs typeface="Arial" pitchFamily="34" charset="0"/>
              </a:rPr>
              <a:t>Examine the administrative and strategic characteristics</a:t>
            </a:r>
          </a:p>
        </p:txBody>
      </p:sp>
      <p:sp>
        <p:nvSpPr>
          <p:cNvPr id="8" name="TextBox 7">
            <a:extLst>
              <a:ext uri="{FF2B5EF4-FFF2-40B4-BE49-F238E27FC236}">
                <a16:creationId xmlns="" xmlns:a16="http://schemas.microsoft.com/office/drawing/2014/main" id="{D6EC0D5F-51F3-45E7-B25C-514A02638910}"/>
              </a:ext>
            </a:extLst>
          </p:cNvPr>
          <p:cNvSpPr txBox="1"/>
          <p:nvPr/>
        </p:nvSpPr>
        <p:spPr>
          <a:xfrm>
            <a:off x="3546880" y="5127082"/>
            <a:ext cx="2370166" cy="1021883"/>
          </a:xfrm>
          <a:prstGeom prst="rect">
            <a:avLst/>
          </a:prstGeom>
          <a:noFill/>
        </p:spPr>
        <p:txBody>
          <a:bodyPr wrap="square" rtlCol="0">
            <a:spAutoFit/>
          </a:bodyPr>
          <a:lstStyle/>
          <a:p>
            <a:pPr algn="just">
              <a:lnSpc>
                <a:spcPct val="150000"/>
              </a:lnSpc>
            </a:pPr>
            <a:r>
              <a:rPr lang="en-US" altLang="ko-KR" sz="1400" b="1" dirty="0">
                <a:solidFill>
                  <a:schemeClr val="tx1">
                    <a:lumMod val="75000"/>
                    <a:lumOff val="25000"/>
                  </a:schemeClr>
                </a:solidFill>
                <a:cs typeface="Arial" pitchFamily="34" charset="0"/>
              </a:rPr>
              <a:t>Assess the current reality and working environment of family businesses</a:t>
            </a:r>
          </a:p>
        </p:txBody>
      </p:sp>
      <p:sp>
        <p:nvSpPr>
          <p:cNvPr id="11" name="TextBox 10">
            <a:extLst>
              <a:ext uri="{FF2B5EF4-FFF2-40B4-BE49-F238E27FC236}">
                <a16:creationId xmlns="" xmlns:a16="http://schemas.microsoft.com/office/drawing/2014/main" id="{8EB380CF-FB69-4E24-8B54-936E9D883791}"/>
              </a:ext>
            </a:extLst>
          </p:cNvPr>
          <p:cNvSpPr txBox="1"/>
          <p:nvPr/>
        </p:nvSpPr>
        <p:spPr>
          <a:xfrm>
            <a:off x="8894251" y="3215801"/>
            <a:ext cx="3118455" cy="698717"/>
          </a:xfrm>
          <a:prstGeom prst="rect">
            <a:avLst/>
          </a:prstGeom>
          <a:noFill/>
        </p:spPr>
        <p:txBody>
          <a:bodyPr wrap="square" rtlCol="0">
            <a:spAutoFit/>
          </a:bodyPr>
          <a:lstStyle/>
          <a:p>
            <a:pPr algn="just">
              <a:lnSpc>
                <a:spcPct val="150000"/>
              </a:lnSpc>
            </a:pPr>
            <a:r>
              <a:rPr lang="en-US" altLang="ko-KR" sz="1400" b="1" dirty="0">
                <a:solidFill>
                  <a:schemeClr val="tx1">
                    <a:lumMod val="75000"/>
                    <a:lumOff val="25000"/>
                  </a:schemeClr>
                </a:solidFill>
                <a:cs typeface="Arial" pitchFamily="34" charset="0"/>
              </a:rPr>
              <a:t>Develop innovative strategies and create a framework</a:t>
            </a:r>
            <a:endParaRPr lang="ko-KR" altLang="en-US" sz="1400" b="1" dirty="0">
              <a:solidFill>
                <a:schemeClr val="tx1">
                  <a:lumMod val="75000"/>
                  <a:lumOff val="25000"/>
                </a:schemeClr>
              </a:solidFill>
              <a:cs typeface="Arial" pitchFamily="34" charset="0"/>
            </a:endParaRPr>
          </a:p>
        </p:txBody>
      </p:sp>
      <p:sp>
        <p:nvSpPr>
          <p:cNvPr id="15" name="TextBox 14">
            <a:extLst>
              <a:ext uri="{FF2B5EF4-FFF2-40B4-BE49-F238E27FC236}">
                <a16:creationId xmlns="" xmlns:a16="http://schemas.microsoft.com/office/drawing/2014/main" id="{86666F83-EB99-4EFE-89F7-CDDE1522D139}"/>
              </a:ext>
            </a:extLst>
          </p:cNvPr>
          <p:cNvSpPr txBox="1"/>
          <p:nvPr/>
        </p:nvSpPr>
        <p:spPr>
          <a:xfrm>
            <a:off x="-249246" y="2838415"/>
            <a:ext cx="3186952" cy="1991379"/>
          </a:xfrm>
          <a:prstGeom prst="rect">
            <a:avLst/>
          </a:prstGeom>
          <a:noFill/>
        </p:spPr>
        <p:txBody>
          <a:bodyPr wrap="square" rtlCol="0">
            <a:spAutoFit/>
          </a:bodyPr>
          <a:lstStyle/>
          <a:p>
            <a:pPr lvl="1">
              <a:lnSpc>
                <a:spcPct val="150000"/>
              </a:lnSpc>
            </a:pPr>
            <a:r>
              <a:rPr lang="en-US" altLang="ko-KR" sz="1400" b="1" dirty="0">
                <a:solidFill>
                  <a:schemeClr val="tx1">
                    <a:lumMod val="75000"/>
                    <a:lumOff val="25000"/>
                  </a:schemeClr>
                </a:solidFill>
                <a:cs typeface="Arial" pitchFamily="34" charset="0"/>
              </a:rPr>
              <a:t> to reach a clear vision of the reality of family businesses in the northern West Bank from a strategic point of view, and then build strategies for this company.</a:t>
            </a:r>
          </a:p>
        </p:txBody>
      </p:sp>
      <p:sp>
        <p:nvSpPr>
          <p:cNvPr id="17" name="직사각형 4">
            <a:extLst>
              <a:ext uri="{FF2B5EF4-FFF2-40B4-BE49-F238E27FC236}">
                <a16:creationId xmlns="" xmlns:a16="http://schemas.microsoft.com/office/drawing/2014/main" id="{A3FC4FCC-5004-4DE8-BD2F-6B7EB7A88940}"/>
              </a:ext>
            </a:extLst>
          </p:cNvPr>
          <p:cNvSpPr/>
          <p:nvPr/>
        </p:nvSpPr>
        <p:spPr>
          <a:xfrm>
            <a:off x="203132" y="5693522"/>
            <a:ext cx="3272118" cy="360000"/>
          </a:xfrm>
          <a:prstGeom prst="rect">
            <a:avLst/>
          </a:prstGeom>
          <a:solidFill>
            <a:srgbClr val="FD92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D9239"/>
              </a:solidFill>
            </a:endParaRPr>
          </a:p>
        </p:txBody>
      </p:sp>
      <p:sp>
        <p:nvSpPr>
          <p:cNvPr id="18" name="평행 사변형 5">
            <a:extLst>
              <a:ext uri="{FF2B5EF4-FFF2-40B4-BE49-F238E27FC236}">
                <a16:creationId xmlns="" xmlns:a16="http://schemas.microsoft.com/office/drawing/2014/main" id="{F691F6DB-6E10-4BA0-9AA5-204A4DFB4118}"/>
              </a:ext>
            </a:extLst>
          </p:cNvPr>
          <p:cNvSpPr/>
          <p:nvPr/>
        </p:nvSpPr>
        <p:spPr>
          <a:xfrm rot="16200000">
            <a:off x="2612849" y="5187956"/>
            <a:ext cx="1310938" cy="420190"/>
          </a:xfrm>
          <a:prstGeom prst="parallelogram">
            <a:avLst>
              <a:gd name="adj" fmla="val 84008"/>
            </a:avLst>
          </a:prstGeom>
          <a:solidFill>
            <a:srgbClr val="FD9239"/>
          </a:solidFill>
          <a:ln>
            <a:noFill/>
          </a:ln>
        </p:spPr>
        <p:txBody>
          <a:bodyPr vert="horz" wrap="square" lIns="91440" tIns="45720" rIns="91440" bIns="45720" numCol="1" anchor="t" anchorCtr="0" compatLnSpc="1">
            <a:prstTxWarp prst="textNoShape">
              <a:avLst/>
            </a:prstTxWarp>
          </a:bodyPr>
          <a:lstStyle/>
          <a:p>
            <a:endParaRPr lang="ko-KR" altLang="en-US" sz="2700" dirty="0"/>
          </a:p>
        </p:txBody>
      </p:sp>
      <p:sp>
        <p:nvSpPr>
          <p:cNvPr id="19" name="평행 사변형 32">
            <a:extLst>
              <a:ext uri="{FF2B5EF4-FFF2-40B4-BE49-F238E27FC236}">
                <a16:creationId xmlns="" xmlns:a16="http://schemas.microsoft.com/office/drawing/2014/main" id="{61A73886-AA7B-4BCA-84C1-CD7169ED61E7}"/>
              </a:ext>
            </a:extLst>
          </p:cNvPr>
          <p:cNvSpPr/>
          <p:nvPr/>
        </p:nvSpPr>
        <p:spPr>
          <a:xfrm flipH="1">
            <a:off x="3058221" y="4742579"/>
            <a:ext cx="2911220" cy="356368"/>
          </a:xfrm>
          <a:prstGeom prst="parallelogram">
            <a:avLst>
              <a:gd name="adj" fmla="val 118955"/>
            </a:avLst>
          </a:prstGeom>
          <a:solidFill>
            <a:srgbClr val="EA769F"/>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20" name="평행 사변형 33">
            <a:extLst>
              <a:ext uri="{FF2B5EF4-FFF2-40B4-BE49-F238E27FC236}">
                <a16:creationId xmlns="" xmlns:a16="http://schemas.microsoft.com/office/drawing/2014/main" id="{BB0FEA6C-243D-4A4C-813B-4261440CF236}"/>
              </a:ext>
            </a:extLst>
          </p:cNvPr>
          <p:cNvSpPr/>
          <p:nvPr/>
        </p:nvSpPr>
        <p:spPr>
          <a:xfrm rot="16200000">
            <a:off x="5092719" y="4232977"/>
            <a:ext cx="1310938" cy="420190"/>
          </a:xfrm>
          <a:prstGeom prst="parallelogram">
            <a:avLst>
              <a:gd name="adj" fmla="val 84008"/>
            </a:avLst>
          </a:prstGeom>
          <a:solidFill>
            <a:srgbClr val="EA769F"/>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21" name="평행 사변형 34">
            <a:extLst>
              <a:ext uri="{FF2B5EF4-FFF2-40B4-BE49-F238E27FC236}">
                <a16:creationId xmlns="" xmlns:a16="http://schemas.microsoft.com/office/drawing/2014/main" id="{02A222F2-8DF7-46BB-9734-AB55D195CC01}"/>
              </a:ext>
            </a:extLst>
          </p:cNvPr>
          <p:cNvSpPr/>
          <p:nvPr/>
        </p:nvSpPr>
        <p:spPr>
          <a:xfrm flipH="1">
            <a:off x="5538093" y="3787603"/>
            <a:ext cx="3294535" cy="356368"/>
          </a:xfrm>
          <a:prstGeom prst="parallelogram">
            <a:avLst>
              <a:gd name="adj" fmla="val 118955"/>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22" name="평행 사변형 35">
            <a:extLst>
              <a:ext uri="{FF2B5EF4-FFF2-40B4-BE49-F238E27FC236}">
                <a16:creationId xmlns="" xmlns:a16="http://schemas.microsoft.com/office/drawing/2014/main" id="{53BEA14A-C2B7-49D4-8065-491DC4C7C415}"/>
              </a:ext>
            </a:extLst>
          </p:cNvPr>
          <p:cNvSpPr/>
          <p:nvPr/>
        </p:nvSpPr>
        <p:spPr>
          <a:xfrm rot="16200000">
            <a:off x="7958613" y="3275024"/>
            <a:ext cx="1310938" cy="420190"/>
          </a:xfrm>
          <a:prstGeom prst="parallelogram">
            <a:avLst>
              <a:gd name="adj" fmla="val 84008"/>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23" name="평행 사변형 36">
            <a:extLst>
              <a:ext uri="{FF2B5EF4-FFF2-40B4-BE49-F238E27FC236}">
                <a16:creationId xmlns="" xmlns:a16="http://schemas.microsoft.com/office/drawing/2014/main" id="{626707D8-E59E-4B38-ABE9-81EFE9BC2E17}"/>
              </a:ext>
            </a:extLst>
          </p:cNvPr>
          <p:cNvSpPr/>
          <p:nvPr/>
        </p:nvSpPr>
        <p:spPr>
          <a:xfrm flipH="1">
            <a:off x="8395535" y="2832624"/>
            <a:ext cx="1477585" cy="356368"/>
          </a:xfrm>
          <a:prstGeom prst="parallelogram">
            <a:avLst>
              <a:gd name="adj" fmla="val 11895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4" name="Freeform 32">
            <a:extLst>
              <a:ext uri="{FF2B5EF4-FFF2-40B4-BE49-F238E27FC236}">
                <a16:creationId xmlns="" xmlns:a16="http://schemas.microsoft.com/office/drawing/2014/main" id="{55BDCE99-955A-4997-B792-7FA4A294ABFF}"/>
              </a:ext>
            </a:extLst>
          </p:cNvPr>
          <p:cNvSpPr/>
          <p:nvPr/>
        </p:nvSpPr>
        <p:spPr>
          <a:xfrm>
            <a:off x="9769782" y="1524000"/>
            <a:ext cx="1041654" cy="1156941"/>
          </a:xfrm>
          <a:custGeom>
            <a:avLst/>
            <a:gdLst/>
            <a:ahLst/>
            <a:cxnLst/>
            <a:rect l="l" t="t" r="r" b="b"/>
            <a:pathLst>
              <a:path w="3210745" h="2940925">
                <a:moveTo>
                  <a:pt x="340528" y="2526682"/>
                </a:moveTo>
                <a:cubicBezTo>
                  <a:pt x="280875" y="2526682"/>
                  <a:pt x="232516" y="2575041"/>
                  <a:pt x="232516" y="2634694"/>
                </a:cubicBezTo>
                <a:cubicBezTo>
                  <a:pt x="232516" y="2694347"/>
                  <a:pt x="280875" y="2742706"/>
                  <a:pt x="340528" y="2742706"/>
                </a:cubicBezTo>
                <a:cubicBezTo>
                  <a:pt x="400181" y="2742706"/>
                  <a:pt x="448540" y="2694347"/>
                  <a:pt x="448540" y="2634694"/>
                </a:cubicBezTo>
                <a:cubicBezTo>
                  <a:pt x="448540" y="2575041"/>
                  <a:pt x="400181" y="2526682"/>
                  <a:pt x="340528" y="2526682"/>
                </a:cubicBezTo>
                <a:close/>
                <a:moveTo>
                  <a:pt x="1821636" y="152"/>
                </a:moveTo>
                <a:cubicBezTo>
                  <a:pt x="1920275" y="-4956"/>
                  <a:pt x="2051571" y="119306"/>
                  <a:pt x="2102482" y="278737"/>
                </a:cubicBezTo>
                <a:cubicBezTo>
                  <a:pt x="2192513" y="649582"/>
                  <a:pt x="1575154" y="1213351"/>
                  <a:pt x="2006019" y="1236931"/>
                </a:cubicBezTo>
                <a:cubicBezTo>
                  <a:pt x="2310412" y="1206920"/>
                  <a:pt x="2473326" y="1176910"/>
                  <a:pt x="2803442" y="1166192"/>
                </a:cubicBezTo>
                <a:cubicBezTo>
                  <a:pt x="3103547" y="1170479"/>
                  <a:pt x="3152850" y="1361260"/>
                  <a:pt x="3002798" y="1564903"/>
                </a:cubicBezTo>
                <a:cubicBezTo>
                  <a:pt x="3191435" y="1575621"/>
                  <a:pt x="3347919" y="1869296"/>
                  <a:pt x="3022090" y="1989338"/>
                </a:cubicBezTo>
                <a:cubicBezTo>
                  <a:pt x="3332913" y="2182262"/>
                  <a:pt x="3154994" y="2426634"/>
                  <a:pt x="2977074" y="2471650"/>
                </a:cubicBezTo>
                <a:cubicBezTo>
                  <a:pt x="3127127" y="2606697"/>
                  <a:pt x="3109978" y="2709590"/>
                  <a:pt x="2957782" y="2793191"/>
                </a:cubicBezTo>
                <a:cubicBezTo>
                  <a:pt x="2620164" y="2932526"/>
                  <a:pt x="1747715" y="3028988"/>
                  <a:pt x="1253613" y="2818914"/>
                </a:cubicBezTo>
                <a:cubicBezTo>
                  <a:pt x="1018944" y="2738561"/>
                  <a:pt x="869067" y="2654318"/>
                  <a:pt x="700568" y="2648441"/>
                </a:cubicBezTo>
                <a:lnTo>
                  <a:pt x="700568" y="2796242"/>
                </a:lnTo>
                <a:cubicBezTo>
                  <a:pt x="700568" y="2860729"/>
                  <a:pt x="648291" y="2913006"/>
                  <a:pt x="583804" y="2913006"/>
                </a:cubicBezTo>
                <a:lnTo>
                  <a:pt x="0" y="2913006"/>
                </a:lnTo>
                <a:lnTo>
                  <a:pt x="0" y="1400838"/>
                </a:lnTo>
                <a:lnTo>
                  <a:pt x="583804" y="1400838"/>
                </a:lnTo>
                <a:cubicBezTo>
                  <a:pt x="648291" y="1400838"/>
                  <a:pt x="700568" y="1453115"/>
                  <a:pt x="700568" y="1517602"/>
                </a:cubicBezTo>
                <a:lnTo>
                  <a:pt x="700568" y="1571674"/>
                </a:lnTo>
                <a:cubicBezTo>
                  <a:pt x="721537" y="1568378"/>
                  <a:pt x="746526" y="1559634"/>
                  <a:pt x="784162" y="1539180"/>
                </a:cubicBezTo>
                <a:cubicBezTo>
                  <a:pt x="831321" y="1421281"/>
                  <a:pt x="890271" y="1323747"/>
                  <a:pt x="1034964" y="1191915"/>
                </a:cubicBezTo>
                <a:cubicBezTo>
                  <a:pt x="1257900" y="851081"/>
                  <a:pt x="1628744" y="677449"/>
                  <a:pt x="1703770" y="169413"/>
                </a:cubicBezTo>
                <a:cubicBezTo>
                  <a:pt x="1715024" y="52855"/>
                  <a:pt x="1762452" y="3217"/>
                  <a:pt x="1821636" y="152"/>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26" name="Rectangle 30">
            <a:extLst>
              <a:ext uri="{FF2B5EF4-FFF2-40B4-BE49-F238E27FC236}">
                <a16:creationId xmlns="" xmlns:a16="http://schemas.microsoft.com/office/drawing/2014/main" id="{BA127DB0-9F9D-482F-B4F0-30205848C361}"/>
              </a:ext>
            </a:extLst>
          </p:cNvPr>
          <p:cNvSpPr/>
          <p:nvPr/>
        </p:nvSpPr>
        <p:spPr>
          <a:xfrm>
            <a:off x="1317812" y="5011271"/>
            <a:ext cx="528342" cy="534773"/>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rgbClr val="FD92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7" name="Rectangle 16">
            <a:extLst>
              <a:ext uri="{FF2B5EF4-FFF2-40B4-BE49-F238E27FC236}">
                <a16:creationId xmlns="" xmlns:a16="http://schemas.microsoft.com/office/drawing/2014/main" id="{6404F9EB-79CE-41BB-8CB1-066F4FBD6A39}"/>
              </a:ext>
            </a:extLst>
          </p:cNvPr>
          <p:cNvSpPr/>
          <p:nvPr/>
        </p:nvSpPr>
        <p:spPr>
          <a:xfrm rot="2700000">
            <a:off x="6645029" y="2703470"/>
            <a:ext cx="567662" cy="910838"/>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8" name="Donut 24">
            <a:extLst>
              <a:ext uri="{FF2B5EF4-FFF2-40B4-BE49-F238E27FC236}">
                <a16:creationId xmlns="" xmlns:a16="http://schemas.microsoft.com/office/drawing/2014/main" id="{89970D7B-B9D1-40EF-86BB-E7E939B3A229}"/>
              </a:ext>
            </a:extLst>
          </p:cNvPr>
          <p:cNvSpPr/>
          <p:nvPr/>
        </p:nvSpPr>
        <p:spPr>
          <a:xfrm>
            <a:off x="4267200" y="4061012"/>
            <a:ext cx="586763" cy="559354"/>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rgbClr val="EA769F"/>
          </a:solidFill>
          <a:ln>
            <a:solidFill>
              <a:srgbClr val="EA7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Tree>
    <p:extLst>
      <p:ext uri="{BB962C8B-B14F-4D97-AF65-F5344CB8AC3E}">
        <p14:creationId xmlns:p14="http://schemas.microsoft.com/office/powerpoint/2010/main" val="1193831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inVertical)">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inVertic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barn(inVertical)">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arn(inVertical)">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arn(inVertical)">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barn(inVertical)">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arn(inVertical)">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5" grpId="0"/>
      <p:bldP spid="24" grpId="0" animBg="1"/>
      <p:bldP spid="26" grpId="0" animBg="1"/>
      <p:bldP spid="27" grpId="0" animBg="1"/>
      <p:bldP spid="28"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07971" y="134514"/>
            <a:ext cx="4938486" cy="642000"/>
          </a:xfrm>
        </p:spPr>
        <p:txBody>
          <a:bodyPr/>
          <a:lstStyle/>
          <a:p>
            <a:r>
              <a:rPr lang="en-US" sz="3800" dirty="0">
                <a:solidFill>
                  <a:schemeClr val="tx1"/>
                </a:solidFill>
                <a:latin typeface="Times New Roman" panose="02020603050405020304" pitchFamily="18" charset="0"/>
                <a:cs typeface="Times New Roman" panose="02020603050405020304" pitchFamily="18" charset="0"/>
              </a:rPr>
              <a:t>Allocate resources</a:t>
            </a:r>
            <a:endParaRPr lang="ar-SA" sz="3800" dirty="0">
              <a:solidFill>
                <a:schemeClr val="tx1"/>
              </a:solidFill>
              <a:latin typeface="Times New Roman" panose="02020603050405020304" pitchFamily="18" charset="0"/>
              <a:cs typeface="Times New Roman" panose="02020603050405020304" pitchFamily="18" charset="0"/>
            </a:endParaRPr>
          </a:p>
        </p:txBody>
      </p:sp>
      <p:pic>
        <p:nvPicPr>
          <p:cNvPr id="6146" name="Picture 2"/>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3801" t="22223" r="22917" b="16865"/>
          <a:stretch/>
        </p:blipFill>
        <p:spPr bwMode="auto">
          <a:xfrm>
            <a:off x="3120571" y="1074057"/>
            <a:ext cx="6328607" cy="5007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039530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 xmlns:a16="http://schemas.microsoft.com/office/drawing/2014/main" id="{02E84E65-A730-9A35-FF2E-0D39C08446F5}"/>
              </a:ext>
            </a:extLst>
          </p:cNvPr>
          <p:cNvPicPr>
            <a:picLocks noChangeAspect="1"/>
          </p:cNvPicPr>
          <p:nvPr/>
        </p:nvPicPr>
        <p:blipFill>
          <a:blip r:embed="rId2"/>
          <a:stretch>
            <a:fillRect/>
          </a:stretch>
        </p:blipFill>
        <p:spPr>
          <a:xfrm>
            <a:off x="1621972" y="1687101"/>
            <a:ext cx="7761514" cy="4267570"/>
          </a:xfrm>
          <a:prstGeom prst="rect">
            <a:avLst/>
          </a:prstGeom>
        </p:spPr>
      </p:pic>
    </p:spTree>
    <p:extLst>
      <p:ext uri="{BB962C8B-B14F-4D97-AF65-F5344CB8AC3E}">
        <p14:creationId xmlns:p14="http://schemas.microsoft.com/office/powerpoint/2010/main" val="929106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055973" y="1491094"/>
            <a:ext cx="7039429" cy="4197559"/>
          </a:xfrm>
          <a:prstGeom prst="rect">
            <a:avLst/>
          </a:prstGeom>
        </p:spPr>
        <p:txBody>
          <a:bodyPr wrap="square">
            <a:spAutoFit/>
          </a:bodyPr>
          <a:lstStyle/>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Most family businesses did not have a formal organizational structure</a:t>
            </a:r>
          </a:p>
          <a:p>
            <a:pPr>
              <a:lnSpc>
                <a:spcPct val="150000"/>
              </a:lnSpc>
            </a:pPr>
            <a:endParaRPr lang="en-US" b="1" dirty="0">
              <a:latin typeface="Times New Roman" panose="02020603050405020304" pitchFamily="18" charset="0"/>
              <a:cs typeface="Times New Roman" panose="02020603050405020304" pitchFamily="18" charset="0"/>
            </a:endParaRP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Those who have a structure can modify it</a:t>
            </a:r>
          </a:p>
          <a:p>
            <a:pPr>
              <a:lnSpc>
                <a:spcPct val="150000"/>
              </a:lnSpc>
            </a:pPr>
            <a:endParaRPr lang="en-US" b="1" dirty="0">
              <a:latin typeface="Times New Roman" panose="02020603050405020304" pitchFamily="18" charset="0"/>
              <a:cs typeface="Times New Roman" panose="02020603050405020304" pitchFamily="18" charset="0"/>
            </a:endParaRP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The structure varies depending on the size of the company and the type of industry</a:t>
            </a:r>
          </a:p>
          <a:p>
            <a:pPr>
              <a:lnSpc>
                <a:spcPct val="150000"/>
              </a:lnSpc>
            </a:pPr>
            <a:endParaRPr lang="en-US" b="1" dirty="0">
              <a:latin typeface="Times New Roman" panose="02020603050405020304" pitchFamily="18" charset="0"/>
              <a:cs typeface="Times New Roman" panose="02020603050405020304" pitchFamily="18" charset="0"/>
            </a:endParaRP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An effective structure must align with the company's goals and support its growth and sustainability</a:t>
            </a:r>
            <a:endParaRPr lang="ar-SA" b="1" dirty="0">
              <a:latin typeface="Times New Roman" panose="02020603050405020304" pitchFamily="18" charset="0"/>
              <a:cs typeface="Times New Roman" panose="02020603050405020304" pitchFamily="18" charset="0"/>
            </a:endParaRPr>
          </a:p>
        </p:txBody>
      </p:sp>
      <p:sp>
        <p:nvSpPr>
          <p:cNvPr id="5" name="مستطيل 4"/>
          <p:cNvSpPr/>
          <p:nvPr/>
        </p:nvSpPr>
        <p:spPr>
          <a:xfrm>
            <a:off x="145143" y="747485"/>
            <a:ext cx="4731657" cy="5675086"/>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172" name="Picture 4" descr="هيكل تنظيمي PNG الصور | ناقل و PSD الملفات | تحميل مجاني على Pngtree"/>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8067" y="1204073"/>
            <a:ext cx="3290653" cy="3290653"/>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370801" y="4426769"/>
            <a:ext cx="3939942" cy="1261884"/>
          </a:xfrm>
          <a:prstGeom prst="rect">
            <a:avLst/>
          </a:prstGeom>
        </p:spPr>
        <p:txBody>
          <a:bodyPr wrap="square">
            <a:spAutoFit/>
          </a:bodyPr>
          <a:lstStyle/>
          <a:p>
            <a:pPr algn="ctr"/>
            <a:r>
              <a:rPr lang="en-US" sz="3800" b="1" dirty="0">
                <a:latin typeface="Times New Roman" panose="02020603050405020304" pitchFamily="18" charset="0"/>
                <a:cs typeface="Times New Roman" panose="02020603050405020304" pitchFamily="18" charset="0"/>
              </a:rPr>
              <a:t>Organizational</a:t>
            </a:r>
          </a:p>
          <a:p>
            <a:pPr algn="ctr"/>
            <a:r>
              <a:rPr lang="en-US" sz="3800" b="1" dirty="0">
                <a:latin typeface="Times New Roman" panose="02020603050405020304" pitchFamily="18" charset="0"/>
                <a:cs typeface="Times New Roman" panose="02020603050405020304" pitchFamily="18" charset="0"/>
              </a:rPr>
              <a:t> structure</a:t>
            </a:r>
            <a:endParaRPr lang="ar-SA" sz="3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039377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 xmlns:a16="http://schemas.microsoft.com/office/drawing/2014/main" id="{904A1841-DB43-A934-6D9A-1EC68D32A1E8}"/>
              </a:ext>
            </a:extLst>
          </p:cNvPr>
          <p:cNvPicPr>
            <a:picLocks noChangeAspect="1"/>
          </p:cNvPicPr>
          <p:nvPr/>
        </p:nvPicPr>
        <p:blipFill>
          <a:blip r:embed="rId2"/>
          <a:stretch>
            <a:fillRect/>
          </a:stretch>
        </p:blipFill>
        <p:spPr>
          <a:xfrm>
            <a:off x="1416547" y="1592420"/>
            <a:ext cx="7520623" cy="4427379"/>
          </a:xfrm>
          <a:prstGeom prst="rect">
            <a:avLst/>
          </a:prstGeom>
        </p:spPr>
      </p:pic>
    </p:spTree>
    <p:extLst>
      <p:ext uri="{BB962C8B-B14F-4D97-AF65-F5344CB8AC3E}">
        <p14:creationId xmlns:p14="http://schemas.microsoft.com/office/powerpoint/2010/main" val="1891956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8902" t="32042" r="25664" b="19894"/>
          <a:stretch/>
        </p:blipFill>
        <p:spPr bwMode="auto">
          <a:xfrm>
            <a:off x="2590034" y="1594680"/>
            <a:ext cx="7232266" cy="430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4620913" y="246930"/>
            <a:ext cx="2646878" cy="584775"/>
          </a:xfrm>
          <a:prstGeom prst="rect">
            <a:avLst/>
          </a:prstGeom>
        </p:spPr>
        <p:txBody>
          <a:bodyPr wrap="none">
            <a:spAutoFit/>
          </a:bodyPr>
          <a:lstStyle/>
          <a:p>
            <a:pPr algn="ctr"/>
            <a:r>
              <a:rPr lang="en-US" sz="3200" b="1" dirty="0">
                <a:latin typeface="Times New Roman" panose="02020603050405020304" pitchFamily="18" charset="0"/>
                <a:cs typeface="Times New Roman" panose="02020603050405020304" pitchFamily="18" charset="0"/>
              </a:rPr>
              <a:t>Restructuring</a:t>
            </a:r>
            <a:endParaRPr lang="ar-SA"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639037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45142" y="842828"/>
            <a:ext cx="4731657" cy="5675086"/>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815634" y="4467827"/>
            <a:ext cx="3188693" cy="677108"/>
          </a:xfrm>
          <a:prstGeom prst="rect">
            <a:avLst/>
          </a:prstGeom>
        </p:spPr>
        <p:txBody>
          <a:bodyPr wrap="none">
            <a:spAutoFit/>
          </a:bodyPr>
          <a:lstStyle/>
          <a:p>
            <a:r>
              <a:rPr lang="en-US" sz="3800" b="1" dirty="0">
                <a:latin typeface="Times New Roman" panose="02020603050405020304" pitchFamily="18" charset="0"/>
                <a:cs typeface="Times New Roman" panose="02020603050405020304" pitchFamily="18" charset="0"/>
              </a:rPr>
              <a:t>Reengineering</a:t>
            </a:r>
            <a:endParaRPr lang="ar-SA" sz="3800" b="1" dirty="0">
              <a:latin typeface="Times New Roman" panose="02020603050405020304" pitchFamily="18" charset="0"/>
              <a:cs typeface="Times New Roman" panose="02020603050405020304" pitchFamily="18" charset="0"/>
            </a:endParaRPr>
          </a:p>
        </p:txBody>
      </p:sp>
      <p:pic>
        <p:nvPicPr>
          <p:cNvPr id="5" name="Picture 4" descr="6 Key Steps of Business Process Reengineering - TimeCa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4688" y="1545465"/>
            <a:ext cx="3539496" cy="2315881"/>
          </a:xfrm>
          <a:prstGeom prst="rect">
            <a:avLst/>
          </a:prstGeom>
          <a:noFill/>
          <a:extLst>
            <a:ext uri="{909E8E84-426E-40DD-AFC4-6F175D3DCCD1}">
              <a14:hiddenFill xmlns:a14="http://schemas.microsoft.com/office/drawing/2010/main">
                <a:solidFill>
                  <a:srgbClr val="FFFFFF"/>
                </a:solidFill>
              </a14:hiddenFill>
            </a:ext>
          </a:extLst>
        </p:spPr>
      </p:pic>
      <p:sp>
        <p:nvSpPr>
          <p:cNvPr id="2" name="مستطيل 1"/>
          <p:cNvSpPr/>
          <p:nvPr/>
        </p:nvSpPr>
        <p:spPr>
          <a:xfrm>
            <a:off x="5280366" y="2037295"/>
            <a:ext cx="6096000" cy="2535566"/>
          </a:xfrm>
          <a:prstGeom prst="rect">
            <a:avLst/>
          </a:prstGeom>
        </p:spPr>
        <p:txBody>
          <a:bodyPr>
            <a:spAutoFit/>
          </a:bodyPr>
          <a:lstStyle/>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Create a vision</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Create a competent team</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Entity and understand the current process</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Develop/redesign a new process</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Implementing the new process/redesigned process</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Evaluation</a:t>
            </a:r>
            <a:endParaRPr lang="ar-S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814002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 xmlns:a16="http://schemas.microsoft.com/office/drawing/2014/main" id="{9AA2F970-9A13-D2DA-4B96-A1B6E8E88137}"/>
              </a:ext>
            </a:extLst>
          </p:cNvPr>
          <p:cNvPicPr>
            <a:picLocks noChangeAspect="1"/>
          </p:cNvPicPr>
          <p:nvPr/>
        </p:nvPicPr>
        <p:blipFill>
          <a:blip r:embed="rId2"/>
          <a:stretch>
            <a:fillRect/>
          </a:stretch>
        </p:blipFill>
        <p:spPr>
          <a:xfrm>
            <a:off x="2062083" y="1675164"/>
            <a:ext cx="6483203" cy="4246665"/>
          </a:xfrm>
          <a:prstGeom prst="rect">
            <a:avLst/>
          </a:prstGeom>
        </p:spPr>
      </p:pic>
    </p:spTree>
    <p:extLst>
      <p:ext uri="{BB962C8B-B14F-4D97-AF65-F5344CB8AC3E}">
        <p14:creationId xmlns:p14="http://schemas.microsoft.com/office/powerpoint/2010/main" val="3560394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لماذا يجب عليك رقمنة حوافز المبيعات والمكافآت"/>
          <p:cNvSpPr>
            <a:spLocks noChangeAspect="1" noChangeArrowheads="1"/>
          </p:cNvSpPr>
          <p:nvPr/>
        </p:nvSpPr>
        <p:spPr bwMode="auto">
          <a:xfrm>
            <a:off x="11971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4" name="AutoShape 4" descr="لماذا يجب عليك رقمنة حوافز المبيعات والمكافآت"/>
          <p:cNvSpPr>
            <a:spLocks noChangeAspect="1" noChangeArrowheads="1"/>
          </p:cNvSpPr>
          <p:nvPr/>
        </p:nvSpPr>
        <p:spPr bwMode="auto">
          <a:xfrm>
            <a:off x="12123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AutoShape 6" descr="لماذا يجب عليك رقمنة حوافز المبيعات والمكافآت"/>
          <p:cNvSpPr>
            <a:spLocks noChangeAspect="1" noChangeArrowheads="1"/>
          </p:cNvSpPr>
          <p:nvPr/>
        </p:nvSpPr>
        <p:spPr bwMode="auto">
          <a:xfrm>
            <a:off x="12276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6" name="AutoShape 8" descr="لماذا يجب عليك رقمنة حوافز المبيعات والمكافآت"/>
          <p:cNvSpPr>
            <a:spLocks noChangeAspect="1" noChangeArrowheads="1"/>
          </p:cNvSpPr>
          <p:nvPr/>
        </p:nvSpPr>
        <p:spPr bwMode="auto">
          <a:xfrm>
            <a:off x="12428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مستطيل 8"/>
          <p:cNvSpPr/>
          <p:nvPr/>
        </p:nvSpPr>
        <p:spPr>
          <a:xfrm>
            <a:off x="207928" y="465137"/>
            <a:ext cx="4731657" cy="6052777"/>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 name="Picture 11" descr="20 Employee Incentive Ideas to Boost Engagement - AIHR"/>
          <p:cNvPicPr>
            <a:picLocks noChangeAspect="1" noChangeArrowheads="1"/>
          </p:cNvPicPr>
          <p:nvPr/>
        </p:nvPicPr>
        <p:blipFill>
          <a:blip r:embed="rId2">
            <a:clrChange>
              <a:clrFrom>
                <a:srgbClr val="CFE7F9"/>
              </a:clrFrom>
              <a:clrTo>
                <a:srgbClr val="CFE7F9">
                  <a:alpha val="0"/>
                </a:srgbClr>
              </a:clrTo>
            </a:clrChange>
            <a:extLst>
              <a:ext uri="{28A0092B-C50C-407E-A947-70E740481C1C}">
                <a14:useLocalDpi xmlns:a14="http://schemas.microsoft.com/office/drawing/2010/main" val="0"/>
              </a:ext>
            </a:extLst>
          </a:blip>
          <a:srcRect/>
          <a:stretch>
            <a:fillRect/>
          </a:stretch>
        </p:blipFill>
        <p:spPr bwMode="auto">
          <a:xfrm>
            <a:off x="-251231" y="1108934"/>
            <a:ext cx="5190816" cy="2870522"/>
          </a:xfrm>
          <a:prstGeom prst="rect">
            <a:avLst/>
          </a:prstGeom>
          <a:noFill/>
          <a:extLst>
            <a:ext uri="{909E8E84-426E-40DD-AFC4-6F175D3DCCD1}">
              <a14:hiddenFill xmlns:a14="http://schemas.microsoft.com/office/drawing/2010/main">
                <a:solidFill>
                  <a:srgbClr val="FFFFFF"/>
                </a:solidFill>
              </a14:hiddenFill>
            </a:ext>
          </a:extLst>
        </p:spPr>
      </p:pic>
      <p:sp>
        <p:nvSpPr>
          <p:cNvPr id="7" name="مستطيل 6"/>
          <p:cNvSpPr/>
          <p:nvPr/>
        </p:nvSpPr>
        <p:spPr>
          <a:xfrm>
            <a:off x="64419" y="4487182"/>
            <a:ext cx="4559516" cy="1261884"/>
          </a:xfrm>
          <a:prstGeom prst="rect">
            <a:avLst/>
          </a:prstGeom>
        </p:spPr>
        <p:txBody>
          <a:bodyPr wrap="square">
            <a:spAutoFit/>
          </a:bodyPr>
          <a:lstStyle/>
          <a:p>
            <a:pPr algn="ctr"/>
            <a:r>
              <a:rPr lang="en-US" sz="3800" b="1" dirty="0">
                <a:latin typeface="Times New Roman" panose="02020603050405020304" pitchFamily="18" charset="0"/>
                <a:cs typeface="Times New Roman" panose="02020603050405020304" pitchFamily="18" charset="0"/>
              </a:rPr>
              <a:t>  Rewards and incentives</a:t>
            </a:r>
            <a:endParaRPr lang="ar-SA" sz="3800" b="1" dirty="0">
              <a:latin typeface="Times New Roman" panose="02020603050405020304" pitchFamily="18" charset="0"/>
              <a:cs typeface="Times New Roman" panose="02020603050405020304" pitchFamily="18" charset="0"/>
            </a:endParaRPr>
          </a:p>
        </p:txBody>
      </p:sp>
      <p:sp>
        <p:nvSpPr>
          <p:cNvPr id="8" name="مستطيل 7"/>
          <p:cNvSpPr/>
          <p:nvPr/>
        </p:nvSpPr>
        <p:spPr>
          <a:xfrm>
            <a:off x="5250288" y="2544195"/>
            <a:ext cx="6096000" cy="2120068"/>
          </a:xfrm>
          <a:prstGeom prst="rect">
            <a:avLst/>
          </a:prstGeom>
        </p:spPr>
        <p:txBody>
          <a:bodyPr>
            <a:spAutoFit/>
          </a:bodyPr>
          <a:lstStyle/>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Fair among employees</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Motivating future generations</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Balancing family requirements and company success</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Fits with the family culture</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Diversity of incentives</a:t>
            </a:r>
            <a:endParaRPr lang="ar-S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467841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 xmlns:a16="http://schemas.microsoft.com/office/drawing/2014/main" id="{9AA2F970-9A13-D2DA-4B96-A1B6E8E88137}"/>
              </a:ext>
            </a:extLst>
          </p:cNvPr>
          <p:cNvPicPr>
            <a:picLocks noChangeAspect="1"/>
          </p:cNvPicPr>
          <p:nvPr/>
        </p:nvPicPr>
        <p:blipFill>
          <a:blip r:embed="rId2"/>
          <a:stretch>
            <a:fillRect/>
          </a:stretch>
        </p:blipFill>
        <p:spPr>
          <a:xfrm>
            <a:off x="2062083" y="1675164"/>
            <a:ext cx="6483203" cy="4246665"/>
          </a:xfrm>
          <a:prstGeom prst="rect">
            <a:avLst/>
          </a:prstGeom>
        </p:spPr>
      </p:pic>
    </p:spTree>
    <p:extLst>
      <p:ext uri="{BB962C8B-B14F-4D97-AF65-F5344CB8AC3E}">
        <p14:creationId xmlns:p14="http://schemas.microsoft.com/office/powerpoint/2010/main" val="1845485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45142" y="465137"/>
            <a:ext cx="4731657" cy="6052777"/>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2050" name="Picture 2" descr="لماذا يقاوم كثير من الموظفين أي تغيير في الشركة؟"/>
          <p:cNvPicPr>
            <a:picLocks noChangeAspect="1" noChangeArrowheads="1"/>
          </p:cNvPicPr>
          <p:nvPr/>
        </p:nvPicPr>
        <p:blipFill>
          <a:blip r:embed="rId2">
            <a:clrChange>
              <a:clrFrom>
                <a:srgbClr val="FCB017"/>
              </a:clrFrom>
              <a:clrTo>
                <a:srgbClr val="FCB017">
                  <a:alpha val="0"/>
                </a:srgbClr>
              </a:clrTo>
            </a:clrChange>
            <a:extLst>
              <a:ext uri="{28A0092B-C50C-407E-A947-70E740481C1C}">
                <a14:useLocalDpi xmlns:a14="http://schemas.microsoft.com/office/drawing/2010/main" val="0"/>
              </a:ext>
            </a:extLst>
          </a:blip>
          <a:srcRect/>
          <a:stretch>
            <a:fillRect/>
          </a:stretch>
        </p:blipFill>
        <p:spPr bwMode="auto">
          <a:xfrm>
            <a:off x="0" y="1378039"/>
            <a:ext cx="4789964" cy="2873978"/>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289169" y="4533977"/>
            <a:ext cx="4587630" cy="1261884"/>
          </a:xfrm>
          <a:prstGeom prst="rect">
            <a:avLst/>
          </a:prstGeom>
        </p:spPr>
        <p:txBody>
          <a:bodyPr wrap="square">
            <a:spAutoFit/>
          </a:bodyPr>
          <a:lstStyle/>
          <a:p>
            <a:pPr algn="ctr"/>
            <a:r>
              <a:rPr lang="en-US" sz="3800" b="1" dirty="0">
                <a:latin typeface="Times New Roman" panose="02020603050405020304" pitchFamily="18" charset="0"/>
                <a:cs typeface="Times New Roman" panose="02020603050405020304" pitchFamily="18" charset="0"/>
              </a:rPr>
              <a:t>Minimize resistance to change</a:t>
            </a:r>
            <a:endParaRPr lang="ar-SA" sz="3800" b="1" dirty="0">
              <a:latin typeface="Times New Roman" panose="02020603050405020304" pitchFamily="18" charset="0"/>
              <a:cs typeface="Times New Roman" panose="02020603050405020304" pitchFamily="18" charset="0"/>
            </a:endParaRPr>
          </a:p>
        </p:txBody>
      </p:sp>
      <p:sp>
        <p:nvSpPr>
          <p:cNvPr id="5" name="مستطيل 4"/>
          <p:cNvSpPr/>
          <p:nvPr/>
        </p:nvSpPr>
        <p:spPr>
          <a:xfrm>
            <a:off x="5705033" y="2593327"/>
            <a:ext cx="6096000" cy="2120068"/>
          </a:xfrm>
          <a:prstGeom prst="rect">
            <a:avLst/>
          </a:prstGeom>
        </p:spPr>
        <p:txBody>
          <a:bodyPr>
            <a:spAutoFit/>
          </a:bodyPr>
          <a:lstStyle/>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Adherence to customs and traditions</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Fear of the unknown</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Relying on traditional experience</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Personal interests</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Not accepting the entry of new blood</a:t>
            </a:r>
            <a:endParaRPr lang="ar-SA" b="1" dirty="0">
              <a:latin typeface="Times New Roman" panose="02020603050405020304" pitchFamily="18" charset="0"/>
              <a:cs typeface="Times New Roman" panose="02020603050405020304" pitchFamily="18" charset="0"/>
            </a:endParaRPr>
          </a:p>
        </p:txBody>
      </p:sp>
      <p:sp>
        <p:nvSpPr>
          <p:cNvPr id="6" name="مستطيل 5"/>
          <p:cNvSpPr/>
          <p:nvPr/>
        </p:nvSpPr>
        <p:spPr>
          <a:xfrm>
            <a:off x="5211741" y="1990375"/>
            <a:ext cx="1582677" cy="498663"/>
          </a:xfrm>
          <a:prstGeom prst="rect">
            <a:avLst/>
          </a:prstGeom>
        </p:spPr>
        <p:txBody>
          <a:bodyPr wrap="none">
            <a:spAutoFit/>
          </a:bodyPr>
          <a:lstStyle/>
          <a:p>
            <a:pPr>
              <a:lnSpc>
                <a:spcPct val="150000"/>
              </a:lnSpc>
            </a:pPr>
            <a:r>
              <a:rPr lang="en-US" sz="2000" b="1" dirty="0">
                <a:latin typeface="Times New Roman" panose="02020603050405020304" pitchFamily="18" charset="0"/>
                <a:cs typeface="Times New Roman" panose="02020603050405020304" pitchFamily="18" charset="0"/>
              </a:rPr>
              <a:t>The reasons:</a:t>
            </a:r>
            <a:endParaRPr lang="ar-SA"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36856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3401553" y="276734"/>
            <a:ext cx="5217460" cy="724247"/>
          </a:xfrm>
        </p:spPr>
        <p:txBody>
          <a:bodyPr/>
          <a:lstStyle/>
          <a:p>
            <a:r>
              <a:rPr lang="en-US" sz="3600" b="1" dirty="0">
                <a:solidFill>
                  <a:schemeClr val="tx1"/>
                </a:solidFill>
                <a:latin typeface="Times New Roman" panose="02020603050405020304" pitchFamily="18" charset="0"/>
                <a:cs typeface="Times New Roman" panose="02020603050405020304" pitchFamily="18" charset="0"/>
              </a:rPr>
              <a:t>Methodology</a:t>
            </a:r>
            <a:endParaRPr lang="en-US" sz="3600" dirty="0">
              <a:solidFill>
                <a:schemeClr val="tx1"/>
              </a:solidFill>
              <a:latin typeface="Times New Roman" panose="02020603050405020304" pitchFamily="18" charset="0"/>
              <a:cs typeface="Times New Roman" panose="02020603050405020304" pitchFamily="18" charset="0"/>
            </a:endParaRPr>
          </a:p>
        </p:txBody>
      </p:sp>
      <p:sp>
        <p:nvSpPr>
          <p:cNvPr id="3" name="Rounded Rectangle 3">
            <a:extLst>
              <a:ext uri="{FF2B5EF4-FFF2-40B4-BE49-F238E27FC236}">
                <a16:creationId xmlns="" xmlns:a16="http://schemas.microsoft.com/office/drawing/2014/main" id="{A6E380E7-3F4F-4C2C-B895-2747AF883216}"/>
              </a:ext>
            </a:extLst>
          </p:cNvPr>
          <p:cNvSpPr/>
          <p:nvPr/>
        </p:nvSpPr>
        <p:spPr>
          <a:xfrm flipH="1">
            <a:off x="493059" y="4110433"/>
            <a:ext cx="1598398" cy="1908000"/>
          </a:xfrm>
          <a:prstGeom prst="roundRect">
            <a:avLst>
              <a:gd name="adj" fmla="val 608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 name="Rounded Rectangle 8">
            <a:extLst>
              <a:ext uri="{FF2B5EF4-FFF2-40B4-BE49-F238E27FC236}">
                <a16:creationId xmlns="" xmlns:a16="http://schemas.microsoft.com/office/drawing/2014/main" id="{E9162ECE-D34F-432D-ACF5-931E4DD69071}"/>
              </a:ext>
            </a:extLst>
          </p:cNvPr>
          <p:cNvSpPr/>
          <p:nvPr/>
        </p:nvSpPr>
        <p:spPr>
          <a:xfrm flipH="1">
            <a:off x="569903" y="4276298"/>
            <a:ext cx="1598399" cy="531946"/>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solidFill>
                  <a:schemeClr val="tx1"/>
                </a:solidFill>
              </a:rPr>
              <a:t>1</a:t>
            </a:r>
            <a:endParaRPr lang="ko-KR" altLang="en-US" sz="2700" dirty="0">
              <a:solidFill>
                <a:schemeClr val="tx1"/>
              </a:solidFill>
            </a:endParaRPr>
          </a:p>
        </p:txBody>
      </p:sp>
      <p:sp>
        <p:nvSpPr>
          <p:cNvPr id="5" name="Rounded Rectangle 6">
            <a:extLst>
              <a:ext uri="{FF2B5EF4-FFF2-40B4-BE49-F238E27FC236}">
                <a16:creationId xmlns="" xmlns:a16="http://schemas.microsoft.com/office/drawing/2014/main" id="{15A1FACE-F6C1-4E60-A785-5648B3F45911}"/>
              </a:ext>
            </a:extLst>
          </p:cNvPr>
          <p:cNvSpPr/>
          <p:nvPr/>
        </p:nvSpPr>
        <p:spPr>
          <a:xfrm flipH="1">
            <a:off x="6162767" y="4110433"/>
            <a:ext cx="1598400" cy="1908000"/>
          </a:xfrm>
          <a:prstGeom prst="roundRect">
            <a:avLst>
              <a:gd name="adj" fmla="val 608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Rounded Rectangle 8">
            <a:extLst>
              <a:ext uri="{FF2B5EF4-FFF2-40B4-BE49-F238E27FC236}">
                <a16:creationId xmlns="" xmlns:a16="http://schemas.microsoft.com/office/drawing/2014/main" id="{F4498E89-983E-4F9C-90E8-1F883AAD4EEB}"/>
              </a:ext>
            </a:extLst>
          </p:cNvPr>
          <p:cNvSpPr/>
          <p:nvPr/>
        </p:nvSpPr>
        <p:spPr>
          <a:xfrm flipH="1">
            <a:off x="6010283" y="4232388"/>
            <a:ext cx="1598400" cy="575855"/>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solidFill>
                  <a:schemeClr val="tx1"/>
                </a:solidFill>
              </a:rPr>
              <a:t>4</a:t>
            </a:r>
            <a:endParaRPr lang="ko-KR" altLang="en-US" sz="2700" dirty="0">
              <a:solidFill>
                <a:schemeClr val="tx1"/>
              </a:solidFill>
            </a:endParaRPr>
          </a:p>
        </p:txBody>
      </p:sp>
      <p:sp>
        <p:nvSpPr>
          <p:cNvPr id="7" name="Rounded Rectangle 9">
            <a:extLst>
              <a:ext uri="{FF2B5EF4-FFF2-40B4-BE49-F238E27FC236}">
                <a16:creationId xmlns="" xmlns:a16="http://schemas.microsoft.com/office/drawing/2014/main" id="{F65924B2-EEDF-4ACF-9ECD-5E448D77B348}"/>
              </a:ext>
            </a:extLst>
          </p:cNvPr>
          <p:cNvSpPr/>
          <p:nvPr/>
        </p:nvSpPr>
        <p:spPr>
          <a:xfrm flipH="1">
            <a:off x="4415114" y="4110433"/>
            <a:ext cx="1598400" cy="1908000"/>
          </a:xfrm>
          <a:prstGeom prst="roundRect">
            <a:avLst>
              <a:gd name="adj" fmla="val 608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 name="Rounded Rectangle 8">
            <a:extLst>
              <a:ext uri="{FF2B5EF4-FFF2-40B4-BE49-F238E27FC236}">
                <a16:creationId xmlns="" xmlns:a16="http://schemas.microsoft.com/office/drawing/2014/main" id="{2516E9E2-E326-4F27-8D8B-D5B17A075BDD}"/>
              </a:ext>
            </a:extLst>
          </p:cNvPr>
          <p:cNvSpPr/>
          <p:nvPr/>
        </p:nvSpPr>
        <p:spPr>
          <a:xfrm flipH="1">
            <a:off x="4230115" y="4232389"/>
            <a:ext cx="1598400" cy="575855"/>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rgbClr val="EA7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solidFill>
                  <a:schemeClr val="tx1"/>
                </a:solidFill>
              </a:rPr>
              <a:t>3</a:t>
            </a:r>
            <a:endParaRPr lang="ko-KR" altLang="en-US" sz="2700" dirty="0">
              <a:solidFill>
                <a:schemeClr val="tx1"/>
              </a:solidFill>
            </a:endParaRPr>
          </a:p>
        </p:txBody>
      </p:sp>
      <p:sp>
        <p:nvSpPr>
          <p:cNvPr id="9" name="Rounded Rectangle 12">
            <a:extLst>
              <a:ext uri="{FF2B5EF4-FFF2-40B4-BE49-F238E27FC236}">
                <a16:creationId xmlns="" xmlns:a16="http://schemas.microsoft.com/office/drawing/2014/main" id="{6A20EEA4-BD1A-4E66-8FAA-3C82C3CC0FEE}"/>
              </a:ext>
            </a:extLst>
          </p:cNvPr>
          <p:cNvSpPr/>
          <p:nvPr/>
        </p:nvSpPr>
        <p:spPr>
          <a:xfrm flipH="1">
            <a:off x="9658072" y="4110433"/>
            <a:ext cx="1598400" cy="1908000"/>
          </a:xfrm>
          <a:prstGeom prst="roundRect">
            <a:avLst>
              <a:gd name="adj" fmla="val 608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Rounded Rectangle 8">
            <a:extLst>
              <a:ext uri="{FF2B5EF4-FFF2-40B4-BE49-F238E27FC236}">
                <a16:creationId xmlns="" xmlns:a16="http://schemas.microsoft.com/office/drawing/2014/main" id="{468FA55D-18F4-4C6F-AF3E-F96CC8750663}"/>
              </a:ext>
            </a:extLst>
          </p:cNvPr>
          <p:cNvSpPr/>
          <p:nvPr/>
        </p:nvSpPr>
        <p:spPr>
          <a:xfrm flipH="1">
            <a:off x="9639771" y="4251141"/>
            <a:ext cx="1598400" cy="546510"/>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solidFill>
                  <a:schemeClr val="tx1"/>
                </a:solidFill>
              </a:rPr>
              <a:t>6</a:t>
            </a:r>
            <a:endParaRPr lang="ko-KR" altLang="en-US" sz="2700" dirty="0">
              <a:solidFill>
                <a:schemeClr val="tx1"/>
              </a:solidFill>
            </a:endParaRPr>
          </a:p>
        </p:txBody>
      </p:sp>
      <p:sp>
        <p:nvSpPr>
          <p:cNvPr id="11" name="TextBox 10">
            <a:extLst>
              <a:ext uri="{FF2B5EF4-FFF2-40B4-BE49-F238E27FC236}">
                <a16:creationId xmlns="" xmlns:a16="http://schemas.microsoft.com/office/drawing/2014/main" id="{A794F95F-D04E-46A5-AE22-B7F7A0886163}"/>
              </a:ext>
            </a:extLst>
          </p:cNvPr>
          <p:cNvSpPr txBox="1"/>
          <p:nvPr/>
        </p:nvSpPr>
        <p:spPr>
          <a:xfrm>
            <a:off x="423024" y="5119368"/>
            <a:ext cx="1766827" cy="700000"/>
          </a:xfrm>
          <a:prstGeom prst="rect">
            <a:avLst/>
          </a:prstGeom>
          <a:noFill/>
        </p:spPr>
        <p:txBody>
          <a:bodyPr wrap="square"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descriptive analytical approach</a:t>
            </a:r>
          </a:p>
        </p:txBody>
      </p:sp>
      <p:sp>
        <p:nvSpPr>
          <p:cNvPr id="12" name="TextBox 11">
            <a:extLst>
              <a:ext uri="{FF2B5EF4-FFF2-40B4-BE49-F238E27FC236}">
                <a16:creationId xmlns="" xmlns:a16="http://schemas.microsoft.com/office/drawing/2014/main" id="{5A19B0FF-51DE-4F49-ABE4-3D6D6B34DF0E}"/>
              </a:ext>
            </a:extLst>
          </p:cNvPr>
          <p:cNvSpPr txBox="1"/>
          <p:nvPr/>
        </p:nvSpPr>
        <p:spPr>
          <a:xfrm>
            <a:off x="5868710" y="4912097"/>
            <a:ext cx="1952926" cy="1354217"/>
          </a:xfrm>
          <a:prstGeom prst="rect">
            <a:avLst/>
          </a:prstGeom>
          <a:noFill/>
        </p:spPr>
        <p:txBody>
          <a:bodyPr wrap="square" rtlCol="0">
            <a:spAutoFit/>
          </a:bodyPr>
          <a:lstStyle/>
          <a:p>
            <a:pPr algn="ctr"/>
            <a:endParaRPr lang="en-US" sz="1400" b="1" dirty="0">
              <a:solidFill>
                <a:schemeClr val="tx1">
                  <a:lumMod val="75000"/>
                  <a:lumOff val="25000"/>
                </a:schemeClr>
              </a:solidFill>
            </a:endParaRPr>
          </a:p>
          <a:p>
            <a:pPr algn="ctr"/>
            <a:r>
              <a:rPr lang="en-US" sz="1400" b="1" dirty="0">
                <a:latin typeface="Times New Roman" panose="02020603050405020304" pitchFamily="18" charset="0"/>
                <a:cs typeface="Times New Roman" panose="02020603050405020304" pitchFamily="18" charset="0"/>
              </a:rPr>
              <a:t>visits to </a:t>
            </a:r>
            <a:r>
              <a:rPr lang="en-GB" sz="1400" b="1" dirty="0">
                <a:latin typeface="Times New Roman" panose="02020603050405020304" pitchFamily="18" charset="0"/>
                <a:cs typeface="Times New Roman" panose="02020603050405020304" pitchFamily="18" charset="0"/>
              </a:rPr>
              <a:t>the </a:t>
            </a:r>
            <a:r>
              <a:rPr lang="en-US" sz="1400" b="1" dirty="0">
                <a:latin typeface="Times New Roman" panose="02020603050405020304" pitchFamily="18" charset="0"/>
                <a:cs typeface="Times New Roman" panose="02020603050405020304" pitchFamily="18" charset="0"/>
              </a:rPr>
              <a:t>factories , Data analysis using SPSS</a:t>
            </a:r>
            <a:endParaRPr lang="ar-SA" sz="1400" b="1" dirty="0">
              <a:latin typeface="Times New Roman" panose="02020603050405020304" pitchFamily="18" charset="0"/>
              <a:cs typeface="Times New Roman" panose="02020603050405020304" pitchFamily="18" charset="0"/>
            </a:endParaRPr>
          </a:p>
          <a:p>
            <a:endParaRPr lang="en-US" sz="1400" b="1" dirty="0">
              <a:latin typeface="Times New Roman" panose="02020603050405020304" pitchFamily="18" charset="0"/>
              <a:cs typeface="Times New Roman" panose="02020603050405020304" pitchFamily="18" charset="0"/>
            </a:endParaRPr>
          </a:p>
          <a:p>
            <a:pPr marL="171450" indent="-171450" algn="ctr">
              <a:buFont typeface="Arial" pitchFamily="34" charset="0"/>
              <a:buChar char="•"/>
            </a:pPr>
            <a:endParaRPr lang="en-US" altLang="ko-KR" sz="1200" dirty="0">
              <a:solidFill>
                <a:schemeClr val="tx1">
                  <a:lumMod val="65000"/>
                  <a:lumOff val="35000"/>
                </a:schemeClr>
              </a:solidFill>
              <a:cs typeface="Arial" pitchFamily="34" charset="0"/>
            </a:endParaRPr>
          </a:p>
        </p:txBody>
      </p:sp>
      <p:sp>
        <p:nvSpPr>
          <p:cNvPr id="13" name="TextBox 12">
            <a:extLst>
              <a:ext uri="{FF2B5EF4-FFF2-40B4-BE49-F238E27FC236}">
                <a16:creationId xmlns="" xmlns:a16="http://schemas.microsoft.com/office/drawing/2014/main" id="{FCCA1453-0BA6-4D4A-BA81-3433F63E2D20}"/>
              </a:ext>
            </a:extLst>
          </p:cNvPr>
          <p:cNvSpPr txBox="1"/>
          <p:nvPr/>
        </p:nvSpPr>
        <p:spPr>
          <a:xfrm>
            <a:off x="4272549" y="5021390"/>
            <a:ext cx="1475956" cy="1023165"/>
          </a:xfrm>
          <a:prstGeom prst="rect">
            <a:avLst/>
          </a:prstGeom>
          <a:noFill/>
        </p:spPr>
        <p:txBody>
          <a:bodyPr wrap="square"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A questionnaire that includes seven axes</a:t>
            </a:r>
          </a:p>
        </p:txBody>
      </p:sp>
      <p:sp>
        <p:nvSpPr>
          <p:cNvPr id="14" name="TextBox 13">
            <a:extLst>
              <a:ext uri="{FF2B5EF4-FFF2-40B4-BE49-F238E27FC236}">
                <a16:creationId xmlns="" xmlns:a16="http://schemas.microsoft.com/office/drawing/2014/main" id="{CCD85017-2492-4F79-9C40-E0D7FC675BCC}"/>
              </a:ext>
            </a:extLst>
          </p:cNvPr>
          <p:cNvSpPr txBox="1"/>
          <p:nvPr/>
        </p:nvSpPr>
        <p:spPr>
          <a:xfrm>
            <a:off x="9488660" y="5053892"/>
            <a:ext cx="1731933" cy="1023165"/>
          </a:xfrm>
          <a:prstGeom prst="rect">
            <a:avLst/>
          </a:prstGeom>
          <a:noFill/>
        </p:spPr>
        <p:txBody>
          <a:bodyPr wrap="square"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growth and sustainability of family businesses</a:t>
            </a:r>
          </a:p>
        </p:txBody>
      </p:sp>
      <p:sp>
        <p:nvSpPr>
          <p:cNvPr id="15" name="Rounded Rectangle 33">
            <a:extLst>
              <a:ext uri="{FF2B5EF4-FFF2-40B4-BE49-F238E27FC236}">
                <a16:creationId xmlns="" xmlns:a16="http://schemas.microsoft.com/office/drawing/2014/main" id="{F34FF8C5-65E0-4651-8965-FC177E343683}"/>
              </a:ext>
            </a:extLst>
          </p:cNvPr>
          <p:cNvSpPr/>
          <p:nvPr/>
        </p:nvSpPr>
        <p:spPr>
          <a:xfrm flipH="1">
            <a:off x="2667461" y="4110433"/>
            <a:ext cx="1598400" cy="1908000"/>
          </a:xfrm>
          <a:prstGeom prst="roundRect">
            <a:avLst>
              <a:gd name="adj" fmla="val 608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6" name="Rounded Rectangle 8">
            <a:extLst>
              <a:ext uri="{FF2B5EF4-FFF2-40B4-BE49-F238E27FC236}">
                <a16:creationId xmlns="" xmlns:a16="http://schemas.microsoft.com/office/drawing/2014/main" id="{B4063CBC-3DEE-4875-980D-D1A5CAA058A1}"/>
              </a:ext>
            </a:extLst>
          </p:cNvPr>
          <p:cNvSpPr/>
          <p:nvPr/>
        </p:nvSpPr>
        <p:spPr>
          <a:xfrm flipH="1">
            <a:off x="2433765" y="4251141"/>
            <a:ext cx="1598400" cy="557103"/>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rgbClr val="FDA6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solidFill>
                  <a:schemeClr val="tx1"/>
                </a:solidFill>
              </a:rPr>
              <a:t>2</a:t>
            </a:r>
            <a:endParaRPr lang="ko-KR" altLang="en-US" sz="2700" dirty="0">
              <a:solidFill>
                <a:schemeClr val="tx1"/>
              </a:solidFill>
            </a:endParaRPr>
          </a:p>
        </p:txBody>
      </p:sp>
      <p:sp>
        <p:nvSpPr>
          <p:cNvPr id="17" name="TextBox 16">
            <a:extLst>
              <a:ext uri="{FF2B5EF4-FFF2-40B4-BE49-F238E27FC236}">
                <a16:creationId xmlns="" xmlns:a16="http://schemas.microsoft.com/office/drawing/2014/main" id="{0E0EA91D-DFA6-4EE5-852F-1ADB76EA8619}"/>
              </a:ext>
            </a:extLst>
          </p:cNvPr>
          <p:cNvSpPr txBox="1"/>
          <p:nvPr/>
        </p:nvSpPr>
        <p:spPr>
          <a:xfrm>
            <a:off x="2477853" y="5042219"/>
            <a:ext cx="1475956" cy="1023165"/>
          </a:xfrm>
          <a:prstGeom prst="rect">
            <a:avLst/>
          </a:prstGeom>
          <a:noFill/>
        </p:spPr>
        <p:txBody>
          <a:bodyPr wrap="square" rtlCol="0">
            <a:spAutoFit/>
          </a:bodyPr>
          <a:lstStyle/>
          <a:p>
            <a:pPr algn="ctr">
              <a:lnSpc>
                <a:spcPct val="150000"/>
              </a:lnSpc>
            </a:pPr>
            <a:r>
              <a:rPr lang="fi-FI" altLang="ko-KR" sz="1400" b="1" dirty="0">
                <a:latin typeface="Times New Roman" panose="02020603050405020304" pitchFamily="18" charset="0"/>
                <a:cs typeface="Times New Roman" panose="02020603050405020304" pitchFamily="18" charset="0"/>
              </a:rPr>
              <a:t>68 companies (Nablus - Jenin - Tulkarm)</a:t>
            </a:r>
            <a:endParaRPr lang="en-US" altLang="ko-KR" sz="1400" b="1" dirty="0">
              <a:latin typeface="Times New Roman" panose="02020603050405020304" pitchFamily="18" charset="0"/>
              <a:cs typeface="Times New Roman" panose="02020603050405020304" pitchFamily="18" charset="0"/>
            </a:endParaRPr>
          </a:p>
        </p:txBody>
      </p:sp>
      <p:grpSp>
        <p:nvGrpSpPr>
          <p:cNvPr id="18" name="그룹 2">
            <a:extLst>
              <a:ext uri="{FF2B5EF4-FFF2-40B4-BE49-F238E27FC236}">
                <a16:creationId xmlns="" xmlns:a16="http://schemas.microsoft.com/office/drawing/2014/main" id="{343A23D4-6311-47AC-8323-2FB376A8F5A7}"/>
              </a:ext>
            </a:extLst>
          </p:cNvPr>
          <p:cNvGrpSpPr/>
          <p:nvPr/>
        </p:nvGrpSpPr>
        <p:grpSpPr>
          <a:xfrm>
            <a:off x="569904" y="1662362"/>
            <a:ext cx="10668267" cy="2200190"/>
            <a:chOff x="1287363" y="1734398"/>
            <a:chExt cx="9255276" cy="1966965"/>
          </a:xfrm>
        </p:grpSpPr>
        <p:sp>
          <p:nvSpPr>
            <p:cNvPr id="19" name="Oval 21">
              <a:extLst>
                <a:ext uri="{FF2B5EF4-FFF2-40B4-BE49-F238E27FC236}">
                  <a16:creationId xmlns="" xmlns:a16="http://schemas.microsoft.com/office/drawing/2014/main" id="{02751EFF-BBE3-4D53-97B9-B40BF18582A6}"/>
                </a:ext>
              </a:extLst>
            </p:cNvPr>
            <p:cNvSpPr/>
            <p:nvPr/>
          </p:nvSpPr>
          <p:spPr>
            <a:xfrm rot="5400000">
              <a:off x="7520905" y="1776216"/>
              <a:ext cx="1448756" cy="2401537"/>
            </a:xfrm>
            <a:custGeom>
              <a:avLst/>
              <a:gdLst/>
              <a:ahLst/>
              <a:cxnLst/>
              <a:rect l="l" t="t" r="r" b="b"/>
              <a:pathLst>
                <a:path w="1368152" h="2298537">
                  <a:moveTo>
                    <a:pt x="684076" y="0"/>
                  </a:moveTo>
                  <a:cubicBezTo>
                    <a:pt x="803370" y="0"/>
                    <a:pt x="900076" y="96706"/>
                    <a:pt x="900076" y="216000"/>
                  </a:cubicBezTo>
                  <a:cubicBezTo>
                    <a:pt x="900076" y="287268"/>
                    <a:pt x="865561" y="350475"/>
                    <a:pt x="810076" y="386760"/>
                  </a:cubicBezTo>
                  <a:lnTo>
                    <a:pt x="810076" y="450517"/>
                  </a:lnTo>
                  <a:lnTo>
                    <a:pt x="1368152" y="450517"/>
                  </a:lnTo>
                  <a:lnTo>
                    <a:pt x="1368152" y="895744"/>
                  </a:lnTo>
                  <a:cubicBezTo>
                    <a:pt x="1331417" y="875468"/>
                    <a:pt x="1289090" y="864516"/>
                    <a:pt x="1244206" y="864516"/>
                  </a:cubicBezTo>
                  <a:cubicBezTo>
                    <a:pt x="1095089" y="864516"/>
                    <a:pt x="974206" y="985399"/>
                    <a:pt x="974206" y="1134516"/>
                  </a:cubicBezTo>
                  <a:cubicBezTo>
                    <a:pt x="974206" y="1283633"/>
                    <a:pt x="1095089" y="1404516"/>
                    <a:pt x="1244206" y="1404516"/>
                  </a:cubicBezTo>
                  <a:cubicBezTo>
                    <a:pt x="1289090" y="1404516"/>
                    <a:pt x="1331417" y="1393563"/>
                    <a:pt x="1368152" y="1373288"/>
                  </a:cubicBezTo>
                  <a:lnTo>
                    <a:pt x="1368152" y="1818517"/>
                  </a:lnTo>
                  <a:lnTo>
                    <a:pt x="810076" y="1818517"/>
                  </a:lnTo>
                  <a:lnTo>
                    <a:pt x="810076" y="1911777"/>
                  </a:lnTo>
                  <a:cubicBezTo>
                    <a:pt x="865561" y="1948062"/>
                    <a:pt x="900076" y="2011269"/>
                    <a:pt x="900076" y="2082537"/>
                  </a:cubicBezTo>
                  <a:cubicBezTo>
                    <a:pt x="900076" y="2201831"/>
                    <a:pt x="803370" y="2298537"/>
                    <a:pt x="684076" y="2298537"/>
                  </a:cubicBezTo>
                  <a:cubicBezTo>
                    <a:pt x="564782" y="2298537"/>
                    <a:pt x="468076" y="2201831"/>
                    <a:pt x="468076" y="2082537"/>
                  </a:cubicBezTo>
                  <a:cubicBezTo>
                    <a:pt x="468076" y="2011269"/>
                    <a:pt x="502591" y="1948062"/>
                    <a:pt x="558076" y="1911777"/>
                  </a:cubicBezTo>
                  <a:lnTo>
                    <a:pt x="558076" y="1818517"/>
                  </a:lnTo>
                  <a:lnTo>
                    <a:pt x="0" y="1818517"/>
                  </a:lnTo>
                  <a:lnTo>
                    <a:pt x="0" y="1368933"/>
                  </a:lnTo>
                  <a:cubicBezTo>
                    <a:pt x="39235" y="1391659"/>
                    <a:pt x="84862" y="1404516"/>
                    <a:pt x="133491" y="1404516"/>
                  </a:cubicBezTo>
                  <a:cubicBezTo>
                    <a:pt x="282608" y="1404516"/>
                    <a:pt x="403491" y="1283633"/>
                    <a:pt x="403491" y="1134516"/>
                  </a:cubicBezTo>
                  <a:cubicBezTo>
                    <a:pt x="403491" y="985399"/>
                    <a:pt x="282608" y="864516"/>
                    <a:pt x="133491" y="864516"/>
                  </a:cubicBezTo>
                  <a:cubicBezTo>
                    <a:pt x="84862" y="864516"/>
                    <a:pt x="39235" y="877372"/>
                    <a:pt x="0" y="900098"/>
                  </a:cubicBezTo>
                  <a:lnTo>
                    <a:pt x="0" y="450517"/>
                  </a:lnTo>
                  <a:lnTo>
                    <a:pt x="558076" y="450517"/>
                  </a:lnTo>
                  <a:lnTo>
                    <a:pt x="558076" y="386760"/>
                  </a:lnTo>
                  <a:cubicBezTo>
                    <a:pt x="502591" y="350475"/>
                    <a:pt x="468076" y="287268"/>
                    <a:pt x="468076" y="216000"/>
                  </a:cubicBezTo>
                  <a:cubicBezTo>
                    <a:pt x="468076" y="96706"/>
                    <a:pt x="564782" y="0"/>
                    <a:pt x="684076" y="0"/>
                  </a:cubicBezTo>
                  <a:close/>
                </a:path>
              </a:pathLst>
            </a:custGeom>
            <a:solidFill>
              <a:schemeClr val="bg1">
                <a:lumMod val="65000"/>
              </a:schemeClr>
            </a:soli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20" name="Oval 21">
              <a:extLst>
                <a:ext uri="{FF2B5EF4-FFF2-40B4-BE49-F238E27FC236}">
                  <a16:creationId xmlns="" xmlns:a16="http://schemas.microsoft.com/office/drawing/2014/main" id="{A8450496-E695-47FB-AF09-5EC7098B5355}"/>
                </a:ext>
              </a:extLst>
            </p:cNvPr>
            <p:cNvSpPr/>
            <p:nvPr/>
          </p:nvSpPr>
          <p:spPr>
            <a:xfrm rot="10800000">
              <a:off x="9095281" y="1749237"/>
              <a:ext cx="1429432" cy="1952126"/>
            </a:xfrm>
            <a:custGeom>
              <a:avLst/>
              <a:gdLst>
                <a:gd name="connsiteX0" fmla="*/ 1449013 w 1449013"/>
                <a:gd name="connsiteY0" fmla="*/ 0 h 1952472"/>
                <a:gd name="connsiteX1" fmla="*/ 1449013 w 1449013"/>
                <a:gd name="connsiteY1" fmla="*/ 466741 h 1952472"/>
                <a:gd name="connsiteX2" fmla="*/ 1317741 w 1449013"/>
                <a:gd name="connsiteY2" fmla="*/ 433666 h 1952472"/>
                <a:gd name="connsiteX3" fmla="*/ 1031784 w 1449013"/>
                <a:gd name="connsiteY3" fmla="*/ 719630 h 1952472"/>
                <a:gd name="connsiteX4" fmla="*/ 1317741 w 1449013"/>
                <a:gd name="connsiteY4" fmla="*/ 1005593 h 1952472"/>
                <a:gd name="connsiteX5" fmla="*/ 1449013 w 1449013"/>
                <a:gd name="connsiteY5" fmla="*/ 972519 h 1952472"/>
                <a:gd name="connsiteX6" fmla="*/ 1449013 w 1449013"/>
                <a:gd name="connsiteY6" fmla="*/ 1444072 h 1952472"/>
                <a:gd name="connsiteX7" fmla="*/ 857954 w 1449013"/>
                <a:gd name="connsiteY7" fmla="*/ 1444072 h 1952472"/>
                <a:gd name="connsiteX8" fmla="*/ 857954 w 1449013"/>
                <a:gd name="connsiteY8" fmla="*/ 1542845 h 1952472"/>
                <a:gd name="connsiteX9" fmla="*/ 953273 w 1449013"/>
                <a:gd name="connsiteY9" fmla="*/ 1723701 h 1952472"/>
                <a:gd name="connsiteX10" fmla="*/ 724507 w 1449013"/>
                <a:gd name="connsiteY10" fmla="*/ 1952472 h 1952472"/>
                <a:gd name="connsiteX11" fmla="*/ 495741 w 1449013"/>
                <a:gd name="connsiteY11" fmla="*/ 1723701 h 1952472"/>
                <a:gd name="connsiteX12" fmla="*/ 591060 w 1449013"/>
                <a:gd name="connsiteY12" fmla="*/ 1542845 h 1952472"/>
                <a:gd name="connsiteX13" fmla="*/ 591060 w 1449013"/>
                <a:gd name="connsiteY13" fmla="*/ 1444072 h 1952472"/>
                <a:gd name="connsiteX14" fmla="*/ 0 w 1449013"/>
                <a:gd name="connsiteY14" fmla="*/ 1444072 h 1952472"/>
                <a:gd name="connsiteX15" fmla="*/ 0 w 1449013"/>
                <a:gd name="connsiteY15" fmla="*/ 967906 h 1952472"/>
                <a:gd name="connsiteX16" fmla="*/ 427338 w 1449013"/>
                <a:gd name="connsiteY16" fmla="*/ 719630 h 1952472"/>
                <a:gd name="connsiteX17" fmla="*/ 141381 w 1449013"/>
                <a:gd name="connsiteY17" fmla="*/ 433666 h 1952472"/>
                <a:gd name="connsiteX18" fmla="*/ 0 w 1449013"/>
                <a:gd name="connsiteY18" fmla="*/ 471352 h 1952472"/>
                <a:gd name="connsiteX19" fmla="*/ 0 w 1449013"/>
                <a:gd name="connsiteY19" fmla="*/ 0 h 1952472"/>
                <a:gd name="connsiteX20" fmla="*/ 1449013 w 1449013"/>
                <a:gd name="connsiteY20" fmla="*/ 0 h 1952472"/>
                <a:gd name="connsiteX0" fmla="*/ 1449013 w 1449013"/>
                <a:gd name="connsiteY0" fmla="*/ 0 h 1952472"/>
                <a:gd name="connsiteX1" fmla="*/ 1449013 w 1449013"/>
                <a:gd name="connsiteY1" fmla="*/ 466741 h 1952472"/>
                <a:gd name="connsiteX2" fmla="*/ 1317741 w 1449013"/>
                <a:gd name="connsiteY2" fmla="*/ 433666 h 1952472"/>
                <a:gd name="connsiteX3" fmla="*/ 1031784 w 1449013"/>
                <a:gd name="connsiteY3" fmla="*/ 719630 h 1952472"/>
                <a:gd name="connsiteX4" fmla="*/ 1317741 w 1449013"/>
                <a:gd name="connsiteY4" fmla="*/ 1005593 h 1952472"/>
                <a:gd name="connsiteX5" fmla="*/ 1449013 w 1449013"/>
                <a:gd name="connsiteY5" fmla="*/ 972519 h 1952472"/>
                <a:gd name="connsiteX6" fmla="*/ 1449013 w 1449013"/>
                <a:gd name="connsiteY6" fmla="*/ 1444072 h 1952472"/>
                <a:gd name="connsiteX7" fmla="*/ 857954 w 1449013"/>
                <a:gd name="connsiteY7" fmla="*/ 1444072 h 1952472"/>
                <a:gd name="connsiteX8" fmla="*/ 857954 w 1449013"/>
                <a:gd name="connsiteY8" fmla="*/ 1542845 h 1952472"/>
                <a:gd name="connsiteX9" fmla="*/ 953273 w 1449013"/>
                <a:gd name="connsiteY9" fmla="*/ 1723701 h 1952472"/>
                <a:gd name="connsiteX10" fmla="*/ 724507 w 1449013"/>
                <a:gd name="connsiteY10" fmla="*/ 1952472 h 1952472"/>
                <a:gd name="connsiteX11" fmla="*/ 495741 w 1449013"/>
                <a:gd name="connsiteY11" fmla="*/ 1723701 h 1952472"/>
                <a:gd name="connsiteX12" fmla="*/ 591060 w 1449013"/>
                <a:gd name="connsiteY12" fmla="*/ 1542845 h 1952472"/>
                <a:gd name="connsiteX13" fmla="*/ 591060 w 1449013"/>
                <a:gd name="connsiteY13" fmla="*/ 1444072 h 1952472"/>
                <a:gd name="connsiteX14" fmla="*/ 0 w 1449013"/>
                <a:gd name="connsiteY14" fmla="*/ 1444072 h 1952472"/>
                <a:gd name="connsiteX15" fmla="*/ 0 w 1449013"/>
                <a:gd name="connsiteY15" fmla="*/ 967906 h 1952472"/>
                <a:gd name="connsiteX16" fmla="*/ 141381 w 1449013"/>
                <a:gd name="connsiteY16" fmla="*/ 433666 h 1952472"/>
                <a:gd name="connsiteX17" fmla="*/ 0 w 1449013"/>
                <a:gd name="connsiteY17" fmla="*/ 471352 h 1952472"/>
                <a:gd name="connsiteX18" fmla="*/ 0 w 1449013"/>
                <a:gd name="connsiteY18" fmla="*/ 0 h 1952472"/>
                <a:gd name="connsiteX19" fmla="*/ 1449013 w 1449013"/>
                <a:gd name="connsiteY19" fmla="*/ 0 h 1952472"/>
                <a:gd name="connsiteX0" fmla="*/ 1449013 w 1449013"/>
                <a:gd name="connsiteY0" fmla="*/ 0 h 1952472"/>
                <a:gd name="connsiteX1" fmla="*/ 1449013 w 1449013"/>
                <a:gd name="connsiteY1" fmla="*/ 466741 h 1952472"/>
                <a:gd name="connsiteX2" fmla="*/ 1317741 w 1449013"/>
                <a:gd name="connsiteY2" fmla="*/ 433666 h 1952472"/>
                <a:gd name="connsiteX3" fmla="*/ 1031784 w 1449013"/>
                <a:gd name="connsiteY3" fmla="*/ 719630 h 1952472"/>
                <a:gd name="connsiteX4" fmla="*/ 1317741 w 1449013"/>
                <a:gd name="connsiteY4" fmla="*/ 1005593 h 1952472"/>
                <a:gd name="connsiteX5" fmla="*/ 1449013 w 1449013"/>
                <a:gd name="connsiteY5" fmla="*/ 972519 h 1952472"/>
                <a:gd name="connsiteX6" fmla="*/ 1449013 w 1449013"/>
                <a:gd name="connsiteY6" fmla="*/ 1444072 h 1952472"/>
                <a:gd name="connsiteX7" fmla="*/ 857954 w 1449013"/>
                <a:gd name="connsiteY7" fmla="*/ 1444072 h 1952472"/>
                <a:gd name="connsiteX8" fmla="*/ 857954 w 1449013"/>
                <a:gd name="connsiteY8" fmla="*/ 1542845 h 1952472"/>
                <a:gd name="connsiteX9" fmla="*/ 953273 w 1449013"/>
                <a:gd name="connsiteY9" fmla="*/ 1723701 h 1952472"/>
                <a:gd name="connsiteX10" fmla="*/ 724507 w 1449013"/>
                <a:gd name="connsiteY10" fmla="*/ 1952472 h 1952472"/>
                <a:gd name="connsiteX11" fmla="*/ 495741 w 1449013"/>
                <a:gd name="connsiteY11" fmla="*/ 1723701 h 1952472"/>
                <a:gd name="connsiteX12" fmla="*/ 591060 w 1449013"/>
                <a:gd name="connsiteY12" fmla="*/ 1542845 h 1952472"/>
                <a:gd name="connsiteX13" fmla="*/ 591060 w 1449013"/>
                <a:gd name="connsiteY13" fmla="*/ 1444072 h 1952472"/>
                <a:gd name="connsiteX14" fmla="*/ 0 w 1449013"/>
                <a:gd name="connsiteY14" fmla="*/ 1444072 h 1952472"/>
                <a:gd name="connsiteX15" fmla="*/ 0 w 1449013"/>
                <a:gd name="connsiteY15" fmla="*/ 967906 h 1952472"/>
                <a:gd name="connsiteX16" fmla="*/ 0 w 1449013"/>
                <a:gd name="connsiteY16" fmla="*/ 471352 h 1952472"/>
                <a:gd name="connsiteX17" fmla="*/ 0 w 1449013"/>
                <a:gd name="connsiteY17" fmla="*/ 0 h 1952472"/>
                <a:gd name="connsiteX18" fmla="*/ 1449013 w 1449013"/>
                <a:gd name="connsiteY18" fmla="*/ 0 h 1952472"/>
                <a:gd name="connsiteX0" fmla="*/ 1449013 w 1449013"/>
                <a:gd name="connsiteY0" fmla="*/ 0 h 1952472"/>
                <a:gd name="connsiteX1" fmla="*/ 1449013 w 1449013"/>
                <a:gd name="connsiteY1" fmla="*/ 466741 h 1952472"/>
                <a:gd name="connsiteX2" fmla="*/ 1317741 w 1449013"/>
                <a:gd name="connsiteY2" fmla="*/ 433666 h 1952472"/>
                <a:gd name="connsiteX3" fmla="*/ 1031784 w 1449013"/>
                <a:gd name="connsiteY3" fmla="*/ 719630 h 1952472"/>
                <a:gd name="connsiteX4" fmla="*/ 1317741 w 1449013"/>
                <a:gd name="connsiteY4" fmla="*/ 1005593 h 1952472"/>
                <a:gd name="connsiteX5" fmla="*/ 1449013 w 1449013"/>
                <a:gd name="connsiteY5" fmla="*/ 972519 h 1952472"/>
                <a:gd name="connsiteX6" fmla="*/ 1449013 w 1449013"/>
                <a:gd name="connsiteY6" fmla="*/ 1444072 h 1952472"/>
                <a:gd name="connsiteX7" fmla="*/ 857954 w 1449013"/>
                <a:gd name="connsiteY7" fmla="*/ 1444072 h 1952472"/>
                <a:gd name="connsiteX8" fmla="*/ 857954 w 1449013"/>
                <a:gd name="connsiteY8" fmla="*/ 1542845 h 1952472"/>
                <a:gd name="connsiteX9" fmla="*/ 953273 w 1449013"/>
                <a:gd name="connsiteY9" fmla="*/ 1723701 h 1952472"/>
                <a:gd name="connsiteX10" fmla="*/ 724507 w 1449013"/>
                <a:gd name="connsiteY10" fmla="*/ 1952472 h 1952472"/>
                <a:gd name="connsiteX11" fmla="*/ 495741 w 1449013"/>
                <a:gd name="connsiteY11" fmla="*/ 1723701 h 1952472"/>
                <a:gd name="connsiteX12" fmla="*/ 591060 w 1449013"/>
                <a:gd name="connsiteY12" fmla="*/ 1542845 h 1952472"/>
                <a:gd name="connsiteX13" fmla="*/ 591060 w 1449013"/>
                <a:gd name="connsiteY13" fmla="*/ 1444072 h 1952472"/>
                <a:gd name="connsiteX14" fmla="*/ 0 w 1449013"/>
                <a:gd name="connsiteY14" fmla="*/ 1444072 h 1952472"/>
                <a:gd name="connsiteX15" fmla="*/ 0 w 1449013"/>
                <a:gd name="connsiteY15" fmla="*/ 967906 h 1952472"/>
                <a:gd name="connsiteX16" fmla="*/ 0 w 1449013"/>
                <a:gd name="connsiteY16" fmla="*/ 0 h 1952472"/>
                <a:gd name="connsiteX17" fmla="*/ 1449013 w 1449013"/>
                <a:gd name="connsiteY17" fmla="*/ 0 h 1952472"/>
                <a:gd name="connsiteX0" fmla="*/ 1449013 w 1449013"/>
                <a:gd name="connsiteY0" fmla="*/ 0 h 1952472"/>
                <a:gd name="connsiteX1" fmla="*/ 1449013 w 1449013"/>
                <a:gd name="connsiteY1" fmla="*/ 466741 h 1952472"/>
                <a:gd name="connsiteX2" fmla="*/ 1317741 w 1449013"/>
                <a:gd name="connsiteY2" fmla="*/ 433666 h 1952472"/>
                <a:gd name="connsiteX3" fmla="*/ 1031784 w 1449013"/>
                <a:gd name="connsiteY3" fmla="*/ 719630 h 1952472"/>
                <a:gd name="connsiteX4" fmla="*/ 1317741 w 1449013"/>
                <a:gd name="connsiteY4" fmla="*/ 1005593 h 1952472"/>
                <a:gd name="connsiteX5" fmla="*/ 1449013 w 1449013"/>
                <a:gd name="connsiteY5" fmla="*/ 972519 h 1952472"/>
                <a:gd name="connsiteX6" fmla="*/ 1449013 w 1449013"/>
                <a:gd name="connsiteY6" fmla="*/ 1444072 h 1952472"/>
                <a:gd name="connsiteX7" fmla="*/ 857954 w 1449013"/>
                <a:gd name="connsiteY7" fmla="*/ 1444072 h 1952472"/>
                <a:gd name="connsiteX8" fmla="*/ 857954 w 1449013"/>
                <a:gd name="connsiteY8" fmla="*/ 1542845 h 1952472"/>
                <a:gd name="connsiteX9" fmla="*/ 953273 w 1449013"/>
                <a:gd name="connsiteY9" fmla="*/ 1723701 h 1952472"/>
                <a:gd name="connsiteX10" fmla="*/ 724507 w 1449013"/>
                <a:gd name="connsiteY10" fmla="*/ 1952472 h 1952472"/>
                <a:gd name="connsiteX11" fmla="*/ 495741 w 1449013"/>
                <a:gd name="connsiteY11" fmla="*/ 1723701 h 1952472"/>
                <a:gd name="connsiteX12" fmla="*/ 591060 w 1449013"/>
                <a:gd name="connsiteY12" fmla="*/ 1542845 h 1952472"/>
                <a:gd name="connsiteX13" fmla="*/ 591060 w 1449013"/>
                <a:gd name="connsiteY13" fmla="*/ 1444072 h 1952472"/>
                <a:gd name="connsiteX14" fmla="*/ 0 w 1449013"/>
                <a:gd name="connsiteY14" fmla="*/ 1444072 h 1952472"/>
                <a:gd name="connsiteX15" fmla="*/ 0 w 1449013"/>
                <a:gd name="connsiteY15" fmla="*/ 0 h 1952472"/>
                <a:gd name="connsiteX16" fmla="*/ 1449013 w 1449013"/>
                <a:gd name="connsiteY16" fmla="*/ 0 h 195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9013" h="1952472">
                  <a:moveTo>
                    <a:pt x="1449013" y="0"/>
                  </a:moveTo>
                  <a:lnTo>
                    <a:pt x="1449013" y="466741"/>
                  </a:lnTo>
                  <a:cubicBezTo>
                    <a:pt x="1410107" y="445266"/>
                    <a:pt x="1365278" y="433666"/>
                    <a:pt x="1317741" y="433666"/>
                  </a:cubicBezTo>
                  <a:cubicBezTo>
                    <a:pt x="1159811" y="433666"/>
                    <a:pt x="1031784" y="561696"/>
                    <a:pt x="1031784" y="719630"/>
                  </a:cubicBezTo>
                  <a:cubicBezTo>
                    <a:pt x="1031784" y="877563"/>
                    <a:pt x="1159811" y="1005593"/>
                    <a:pt x="1317741" y="1005593"/>
                  </a:cubicBezTo>
                  <a:cubicBezTo>
                    <a:pt x="1365278" y="1005593"/>
                    <a:pt x="1410107" y="993993"/>
                    <a:pt x="1449013" y="972519"/>
                  </a:cubicBezTo>
                  <a:lnTo>
                    <a:pt x="1449013" y="1444072"/>
                  </a:lnTo>
                  <a:lnTo>
                    <a:pt x="857954" y="1444072"/>
                  </a:lnTo>
                  <a:lnTo>
                    <a:pt x="857954" y="1542845"/>
                  </a:lnTo>
                  <a:cubicBezTo>
                    <a:pt x="916718" y="1581276"/>
                    <a:pt x="953273" y="1648220"/>
                    <a:pt x="953273" y="1723701"/>
                  </a:cubicBezTo>
                  <a:cubicBezTo>
                    <a:pt x="953273" y="1850048"/>
                    <a:pt x="850851" y="1952472"/>
                    <a:pt x="724507" y="1952472"/>
                  </a:cubicBezTo>
                  <a:cubicBezTo>
                    <a:pt x="598162" y="1952472"/>
                    <a:pt x="495741" y="1850048"/>
                    <a:pt x="495741" y="1723701"/>
                  </a:cubicBezTo>
                  <a:cubicBezTo>
                    <a:pt x="495741" y="1648220"/>
                    <a:pt x="532295" y="1581276"/>
                    <a:pt x="591060" y="1542845"/>
                  </a:cubicBezTo>
                  <a:lnTo>
                    <a:pt x="591060" y="1444072"/>
                  </a:lnTo>
                  <a:lnTo>
                    <a:pt x="0" y="1444072"/>
                  </a:lnTo>
                  <a:lnTo>
                    <a:pt x="0" y="0"/>
                  </a:lnTo>
                  <a:lnTo>
                    <a:pt x="1449013" y="0"/>
                  </a:lnTo>
                  <a:close/>
                </a:path>
              </a:pathLst>
            </a:custGeom>
            <a:solidFill>
              <a:schemeClr val="accent5">
                <a:lumMod val="40000"/>
                <a:lumOff val="60000"/>
              </a:schemeClr>
            </a:soli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21" name="Oval 21">
              <a:extLst>
                <a:ext uri="{FF2B5EF4-FFF2-40B4-BE49-F238E27FC236}">
                  <a16:creationId xmlns="" xmlns:a16="http://schemas.microsoft.com/office/drawing/2014/main" id="{ACC16896-051A-4FC1-882A-933E6C375320}"/>
                </a:ext>
              </a:extLst>
            </p:cNvPr>
            <p:cNvSpPr/>
            <p:nvPr/>
          </p:nvSpPr>
          <p:spPr>
            <a:xfrm rot="5400000">
              <a:off x="4410060" y="1748642"/>
              <a:ext cx="1448756" cy="2401537"/>
            </a:xfrm>
            <a:custGeom>
              <a:avLst/>
              <a:gdLst/>
              <a:ahLst/>
              <a:cxnLst/>
              <a:rect l="l" t="t" r="r" b="b"/>
              <a:pathLst>
                <a:path w="1368152" h="2298537">
                  <a:moveTo>
                    <a:pt x="684076" y="0"/>
                  </a:moveTo>
                  <a:cubicBezTo>
                    <a:pt x="803370" y="0"/>
                    <a:pt x="900076" y="96706"/>
                    <a:pt x="900076" y="216000"/>
                  </a:cubicBezTo>
                  <a:cubicBezTo>
                    <a:pt x="900076" y="287268"/>
                    <a:pt x="865561" y="350475"/>
                    <a:pt x="810076" y="386760"/>
                  </a:cubicBezTo>
                  <a:lnTo>
                    <a:pt x="810076" y="450517"/>
                  </a:lnTo>
                  <a:lnTo>
                    <a:pt x="1368152" y="450517"/>
                  </a:lnTo>
                  <a:lnTo>
                    <a:pt x="1368152" y="895744"/>
                  </a:lnTo>
                  <a:cubicBezTo>
                    <a:pt x="1331417" y="875468"/>
                    <a:pt x="1289090" y="864516"/>
                    <a:pt x="1244206" y="864516"/>
                  </a:cubicBezTo>
                  <a:cubicBezTo>
                    <a:pt x="1095089" y="864516"/>
                    <a:pt x="974206" y="985399"/>
                    <a:pt x="974206" y="1134516"/>
                  </a:cubicBezTo>
                  <a:cubicBezTo>
                    <a:pt x="974206" y="1283633"/>
                    <a:pt x="1095089" y="1404516"/>
                    <a:pt x="1244206" y="1404516"/>
                  </a:cubicBezTo>
                  <a:cubicBezTo>
                    <a:pt x="1289090" y="1404516"/>
                    <a:pt x="1331417" y="1393563"/>
                    <a:pt x="1368152" y="1373288"/>
                  </a:cubicBezTo>
                  <a:lnTo>
                    <a:pt x="1368152" y="1818517"/>
                  </a:lnTo>
                  <a:lnTo>
                    <a:pt x="810076" y="1818517"/>
                  </a:lnTo>
                  <a:lnTo>
                    <a:pt x="810076" y="1911777"/>
                  </a:lnTo>
                  <a:cubicBezTo>
                    <a:pt x="865561" y="1948062"/>
                    <a:pt x="900076" y="2011269"/>
                    <a:pt x="900076" y="2082537"/>
                  </a:cubicBezTo>
                  <a:cubicBezTo>
                    <a:pt x="900076" y="2201831"/>
                    <a:pt x="803370" y="2298537"/>
                    <a:pt x="684076" y="2298537"/>
                  </a:cubicBezTo>
                  <a:cubicBezTo>
                    <a:pt x="564782" y="2298537"/>
                    <a:pt x="468076" y="2201831"/>
                    <a:pt x="468076" y="2082537"/>
                  </a:cubicBezTo>
                  <a:cubicBezTo>
                    <a:pt x="468076" y="2011269"/>
                    <a:pt x="502591" y="1948062"/>
                    <a:pt x="558076" y="1911777"/>
                  </a:cubicBezTo>
                  <a:lnTo>
                    <a:pt x="558076" y="1818517"/>
                  </a:lnTo>
                  <a:lnTo>
                    <a:pt x="0" y="1818517"/>
                  </a:lnTo>
                  <a:lnTo>
                    <a:pt x="0" y="1368933"/>
                  </a:lnTo>
                  <a:cubicBezTo>
                    <a:pt x="39235" y="1391659"/>
                    <a:pt x="84862" y="1404516"/>
                    <a:pt x="133491" y="1404516"/>
                  </a:cubicBezTo>
                  <a:cubicBezTo>
                    <a:pt x="282608" y="1404516"/>
                    <a:pt x="403491" y="1283633"/>
                    <a:pt x="403491" y="1134516"/>
                  </a:cubicBezTo>
                  <a:cubicBezTo>
                    <a:pt x="403491" y="985399"/>
                    <a:pt x="282608" y="864516"/>
                    <a:pt x="133491" y="864516"/>
                  </a:cubicBezTo>
                  <a:cubicBezTo>
                    <a:pt x="84862" y="864516"/>
                    <a:pt x="39235" y="877372"/>
                    <a:pt x="0" y="900098"/>
                  </a:cubicBezTo>
                  <a:lnTo>
                    <a:pt x="0" y="450517"/>
                  </a:lnTo>
                  <a:lnTo>
                    <a:pt x="558076" y="450517"/>
                  </a:lnTo>
                  <a:lnTo>
                    <a:pt x="558076" y="386760"/>
                  </a:lnTo>
                  <a:cubicBezTo>
                    <a:pt x="502591" y="350475"/>
                    <a:pt x="468076" y="287268"/>
                    <a:pt x="468076" y="216000"/>
                  </a:cubicBezTo>
                  <a:cubicBezTo>
                    <a:pt x="468076" y="96706"/>
                    <a:pt x="564782" y="0"/>
                    <a:pt x="684076" y="0"/>
                  </a:cubicBezTo>
                  <a:close/>
                </a:path>
              </a:pathLst>
            </a:custGeom>
            <a:solidFill>
              <a:srgbClr val="EA769F"/>
            </a:soli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22" name="Oval 21">
              <a:extLst>
                <a:ext uri="{FF2B5EF4-FFF2-40B4-BE49-F238E27FC236}">
                  <a16:creationId xmlns="" xmlns:a16="http://schemas.microsoft.com/office/drawing/2014/main" id="{F367B091-6B45-4E2F-856B-9287702AFEBD}"/>
                </a:ext>
              </a:extLst>
            </p:cNvPr>
            <p:cNvSpPr/>
            <p:nvPr/>
          </p:nvSpPr>
          <p:spPr>
            <a:xfrm rot="16200000">
              <a:off x="1526029" y="2004312"/>
              <a:ext cx="1448756" cy="1926087"/>
            </a:xfrm>
            <a:custGeom>
              <a:avLst/>
              <a:gdLst/>
              <a:ahLst/>
              <a:cxnLst/>
              <a:rect l="l" t="t" r="r" b="b"/>
              <a:pathLst>
                <a:path w="1449013" h="1952472">
                  <a:moveTo>
                    <a:pt x="1449013" y="0"/>
                  </a:moveTo>
                  <a:lnTo>
                    <a:pt x="1449013" y="466741"/>
                  </a:lnTo>
                  <a:cubicBezTo>
                    <a:pt x="1410107" y="445266"/>
                    <a:pt x="1365278" y="433666"/>
                    <a:pt x="1317741" y="433666"/>
                  </a:cubicBezTo>
                  <a:cubicBezTo>
                    <a:pt x="1159811" y="433666"/>
                    <a:pt x="1031784" y="561696"/>
                    <a:pt x="1031784" y="719630"/>
                  </a:cubicBezTo>
                  <a:cubicBezTo>
                    <a:pt x="1031784" y="877563"/>
                    <a:pt x="1159811" y="1005593"/>
                    <a:pt x="1317741" y="1005593"/>
                  </a:cubicBezTo>
                  <a:cubicBezTo>
                    <a:pt x="1365278" y="1005593"/>
                    <a:pt x="1410107" y="993993"/>
                    <a:pt x="1449013" y="972519"/>
                  </a:cubicBezTo>
                  <a:lnTo>
                    <a:pt x="1449013" y="1444072"/>
                  </a:lnTo>
                  <a:lnTo>
                    <a:pt x="857954" y="1444072"/>
                  </a:lnTo>
                  <a:lnTo>
                    <a:pt x="857954" y="1542845"/>
                  </a:lnTo>
                  <a:cubicBezTo>
                    <a:pt x="916718" y="1581276"/>
                    <a:pt x="953273" y="1648220"/>
                    <a:pt x="953273" y="1723701"/>
                  </a:cubicBezTo>
                  <a:cubicBezTo>
                    <a:pt x="953273" y="1850048"/>
                    <a:pt x="850851" y="1952472"/>
                    <a:pt x="724507" y="1952472"/>
                  </a:cubicBezTo>
                  <a:cubicBezTo>
                    <a:pt x="598162" y="1952472"/>
                    <a:pt x="495741" y="1850048"/>
                    <a:pt x="495741" y="1723701"/>
                  </a:cubicBezTo>
                  <a:cubicBezTo>
                    <a:pt x="495741" y="1648220"/>
                    <a:pt x="532295" y="1581276"/>
                    <a:pt x="591060" y="1542845"/>
                  </a:cubicBezTo>
                  <a:lnTo>
                    <a:pt x="591060" y="1444072"/>
                  </a:lnTo>
                  <a:lnTo>
                    <a:pt x="0" y="1444072"/>
                  </a:lnTo>
                  <a:lnTo>
                    <a:pt x="0" y="967906"/>
                  </a:lnTo>
                  <a:cubicBezTo>
                    <a:pt x="41554" y="991976"/>
                    <a:pt x="89878" y="1005593"/>
                    <a:pt x="141381" y="1005593"/>
                  </a:cubicBezTo>
                  <a:cubicBezTo>
                    <a:pt x="299311" y="1005593"/>
                    <a:pt x="427338" y="877563"/>
                    <a:pt x="427338" y="719630"/>
                  </a:cubicBezTo>
                  <a:cubicBezTo>
                    <a:pt x="427338" y="561696"/>
                    <a:pt x="299311" y="433666"/>
                    <a:pt x="141381" y="433666"/>
                  </a:cubicBezTo>
                  <a:cubicBezTo>
                    <a:pt x="89878" y="433666"/>
                    <a:pt x="41554" y="447283"/>
                    <a:pt x="0" y="471352"/>
                  </a:cubicBezTo>
                  <a:lnTo>
                    <a:pt x="0" y="0"/>
                  </a:lnTo>
                  <a:close/>
                </a:path>
              </a:pathLst>
            </a:custGeom>
            <a:solidFill>
              <a:schemeClr val="accent4">
                <a:lumMod val="60000"/>
                <a:lumOff val="40000"/>
              </a:schemeClr>
            </a:soli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23" name="Oval 21">
              <a:extLst>
                <a:ext uri="{FF2B5EF4-FFF2-40B4-BE49-F238E27FC236}">
                  <a16:creationId xmlns="" xmlns:a16="http://schemas.microsoft.com/office/drawing/2014/main" id="{F3132E41-7278-49BA-8E24-89427EA9F6A0}"/>
                </a:ext>
              </a:extLst>
            </p:cNvPr>
            <p:cNvSpPr/>
            <p:nvPr/>
          </p:nvSpPr>
          <p:spPr>
            <a:xfrm rot="10800000">
              <a:off x="2858124" y="1734398"/>
              <a:ext cx="1429432" cy="1952126"/>
            </a:xfrm>
            <a:custGeom>
              <a:avLst/>
              <a:gdLst/>
              <a:ahLst/>
              <a:cxnLst/>
              <a:rect l="l" t="t" r="r" b="b"/>
              <a:pathLst>
                <a:path w="1449013" h="1952472">
                  <a:moveTo>
                    <a:pt x="1449013" y="0"/>
                  </a:moveTo>
                  <a:lnTo>
                    <a:pt x="1449013" y="466741"/>
                  </a:lnTo>
                  <a:cubicBezTo>
                    <a:pt x="1410107" y="445266"/>
                    <a:pt x="1365278" y="433666"/>
                    <a:pt x="1317741" y="433666"/>
                  </a:cubicBezTo>
                  <a:cubicBezTo>
                    <a:pt x="1159811" y="433666"/>
                    <a:pt x="1031784" y="561696"/>
                    <a:pt x="1031784" y="719630"/>
                  </a:cubicBezTo>
                  <a:cubicBezTo>
                    <a:pt x="1031784" y="877563"/>
                    <a:pt x="1159811" y="1005593"/>
                    <a:pt x="1317741" y="1005593"/>
                  </a:cubicBezTo>
                  <a:cubicBezTo>
                    <a:pt x="1365278" y="1005593"/>
                    <a:pt x="1410107" y="993993"/>
                    <a:pt x="1449013" y="972519"/>
                  </a:cubicBezTo>
                  <a:lnTo>
                    <a:pt x="1449013" y="1444072"/>
                  </a:lnTo>
                  <a:lnTo>
                    <a:pt x="857954" y="1444072"/>
                  </a:lnTo>
                  <a:lnTo>
                    <a:pt x="857954" y="1542845"/>
                  </a:lnTo>
                  <a:cubicBezTo>
                    <a:pt x="916718" y="1581276"/>
                    <a:pt x="953273" y="1648220"/>
                    <a:pt x="953273" y="1723701"/>
                  </a:cubicBezTo>
                  <a:cubicBezTo>
                    <a:pt x="953273" y="1850048"/>
                    <a:pt x="850851" y="1952472"/>
                    <a:pt x="724507" y="1952472"/>
                  </a:cubicBezTo>
                  <a:cubicBezTo>
                    <a:pt x="598162" y="1952472"/>
                    <a:pt x="495741" y="1850048"/>
                    <a:pt x="495741" y="1723701"/>
                  </a:cubicBezTo>
                  <a:cubicBezTo>
                    <a:pt x="495741" y="1648220"/>
                    <a:pt x="532295" y="1581276"/>
                    <a:pt x="591060" y="1542845"/>
                  </a:cubicBezTo>
                  <a:lnTo>
                    <a:pt x="591060" y="1444072"/>
                  </a:lnTo>
                  <a:lnTo>
                    <a:pt x="0" y="1444072"/>
                  </a:lnTo>
                  <a:lnTo>
                    <a:pt x="0" y="967906"/>
                  </a:lnTo>
                  <a:cubicBezTo>
                    <a:pt x="41554" y="991976"/>
                    <a:pt x="89878" y="1005593"/>
                    <a:pt x="141381" y="1005593"/>
                  </a:cubicBezTo>
                  <a:cubicBezTo>
                    <a:pt x="299311" y="1005593"/>
                    <a:pt x="427338" y="877563"/>
                    <a:pt x="427338" y="719630"/>
                  </a:cubicBezTo>
                  <a:cubicBezTo>
                    <a:pt x="427338" y="561696"/>
                    <a:pt x="299311" y="433666"/>
                    <a:pt x="141381" y="433666"/>
                  </a:cubicBezTo>
                  <a:cubicBezTo>
                    <a:pt x="89878" y="433666"/>
                    <a:pt x="41554" y="447283"/>
                    <a:pt x="0" y="471352"/>
                  </a:cubicBezTo>
                  <a:lnTo>
                    <a:pt x="0" y="0"/>
                  </a:lnTo>
                  <a:close/>
                </a:path>
              </a:pathLst>
            </a:custGeom>
            <a:solidFill>
              <a:srgbClr val="FDA65F"/>
            </a:soli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24" name="Oval 21">
              <a:extLst>
                <a:ext uri="{FF2B5EF4-FFF2-40B4-BE49-F238E27FC236}">
                  <a16:creationId xmlns="" xmlns:a16="http://schemas.microsoft.com/office/drawing/2014/main" id="{DB7A79A9-30FA-4C3B-A6D3-318A964C0AB8}"/>
                </a:ext>
              </a:extLst>
            </p:cNvPr>
            <p:cNvSpPr/>
            <p:nvPr/>
          </p:nvSpPr>
          <p:spPr>
            <a:xfrm rot="10800000">
              <a:off x="5982976" y="1734447"/>
              <a:ext cx="1429432" cy="1952078"/>
            </a:xfrm>
            <a:custGeom>
              <a:avLst/>
              <a:gdLst/>
              <a:ahLst/>
              <a:cxnLst/>
              <a:rect l="l" t="t" r="r" b="b"/>
              <a:pathLst>
                <a:path w="1449013" h="1952424">
                  <a:moveTo>
                    <a:pt x="0" y="1444024"/>
                  </a:moveTo>
                  <a:lnTo>
                    <a:pt x="0" y="967858"/>
                  </a:lnTo>
                  <a:cubicBezTo>
                    <a:pt x="41554" y="991928"/>
                    <a:pt x="89878" y="1005545"/>
                    <a:pt x="141381" y="1005545"/>
                  </a:cubicBezTo>
                  <a:cubicBezTo>
                    <a:pt x="299311" y="1005545"/>
                    <a:pt x="427338" y="877515"/>
                    <a:pt x="427338" y="719582"/>
                  </a:cubicBezTo>
                  <a:cubicBezTo>
                    <a:pt x="427338" y="561649"/>
                    <a:pt x="299311" y="433619"/>
                    <a:pt x="141381" y="433619"/>
                  </a:cubicBezTo>
                  <a:cubicBezTo>
                    <a:pt x="89878" y="433619"/>
                    <a:pt x="41554" y="447235"/>
                    <a:pt x="0" y="471304"/>
                  </a:cubicBezTo>
                  <a:lnTo>
                    <a:pt x="0" y="0"/>
                  </a:lnTo>
                  <a:lnTo>
                    <a:pt x="1449013" y="0"/>
                  </a:lnTo>
                  <a:lnTo>
                    <a:pt x="1449013" y="466693"/>
                  </a:lnTo>
                  <a:cubicBezTo>
                    <a:pt x="1410107" y="445218"/>
                    <a:pt x="1365278" y="433619"/>
                    <a:pt x="1317742" y="433619"/>
                  </a:cubicBezTo>
                  <a:cubicBezTo>
                    <a:pt x="1159811" y="433619"/>
                    <a:pt x="1031784" y="561649"/>
                    <a:pt x="1031784" y="719582"/>
                  </a:cubicBezTo>
                  <a:cubicBezTo>
                    <a:pt x="1031784" y="877515"/>
                    <a:pt x="1159811" y="1005545"/>
                    <a:pt x="1317742" y="1005545"/>
                  </a:cubicBezTo>
                  <a:cubicBezTo>
                    <a:pt x="1365278" y="1005545"/>
                    <a:pt x="1410107" y="993945"/>
                    <a:pt x="1449013" y="972471"/>
                  </a:cubicBezTo>
                  <a:lnTo>
                    <a:pt x="1449013" y="1444024"/>
                  </a:lnTo>
                  <a:lnTo>
                    <a:pt x="857954" y="1444024"/>
                  </a:lnTo>
                  <a:lnTo>
                    <a:pt x="857954" y="1542797"/>
                  </a:lnTo>
                  <a:cubicBezTo>
                    <a:pt x="916718" y="1581228"/>
                    <a:pt x="953273" y="1648172"/>
                    <a:pt x="953273" y="1723653"/>
                  </a:cubicBezTo>
                  <a:cubicBezTo>
                    <a:pt x="953273" y="1850000"/>
                    <a:pt x="850851" y="1952424"/>
                    <a:pt x="724507" y="1952424"/>
                  </a:cubicBezTo>
                  <a:cubicBezTo>
                    <a:pt x="598162" y="1952424"/>
                    <a:pt x="495741" y="1850000"/>
                    <a:pt x="495741" y="1723653"/>
                  </a:cubicBezTo>
                  <a:cubicBezTo>
                    <a:pt x="495741" y="1648172"/>
                    <a:pt x="532295" y="1581228"/>
                    <a:pt x="591060" y="1542797"/>
                  </a:cubicBezTo>
                  <a:lnTo>
                    <a:pt x="591060" y="1444024"/>
                  </a:lnTo>
                  <a:close/>
                </a:path>
              </a:pathLst>
            </a:custGeom>
            <a:solidFill>
              <a:schemeClr val="tx2">
                <a:lumMod val="40000"/>
                <a:lumOff val="60000"/>
              </a:schemeClr>
            </a:soli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25" name="TextBox 24">
              <a:extLst>
                <a:ext uri="{FF2B5EF4-FFF2-40B4-BE49-F238E27FC236}">
                  <a16:creationId xmlns="" xmlns:a16="http://schemas.microsoft.com/office/drawing/2014/main" id="{81579AAA-4358-428B-A44F-DE446A60BB80}"/>
                </a:ext>
              </a:extLst>
            </p:cNvPr>
            <p:cNvSpPr txBox="1"/>
            <p:nvPr/>
          </p:nvSpPr>
          <p:spPr>
            <a:xfrm>
              <a:off x="1310285" y="2751194"/>
              <a:ext cx="1363772" cy="522788"/>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Study Approach</a:t>
              </a:r>
              <a:endParaRPr lang="ko-KR" altLang="en-US" sz="1600" b="1" dirty="0">
                <a:cs typeface="Arial" pitchFamily="34" charset="0"/>
              </a:endParaRPr>
            </a:p>
          </p:txBody>
        </p:sp>
        <p:sp>
          <p:nvSpPr>
            <p:cNvPr id="26" name="TextBox 25">
              <a:extLst>
                <a:ext uri="{FF2B5EF4-FFF2-40B4-BE49-F238E27FC236}">
                  <a16:creationId xmlns="" xmlns:a16="http://schemas.microsoft.com/office/drawing/2014/main" id="{218E43F4-C5A0-4350-8A93-8A355B42C14C}"/>
                </a:ext>
              </a:extLst>
            </p:cNvPr>
            <p:cNvSpPr txBox="1"/>
            <p:nvPr/>
          </p:nvSpPr>
          <p:spPr>
            <a:xfrm>
              <a:off x="2809058" y="2295597"/>
              <a:ext cx="1539916" cy="302667"/>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Study population</a:t>
              </a:r>
              <a:endParaRPr lang="ko-KR" altLang="en-US" sz="1600" b="1" dirty="0">
                <a:cs typeface="Arial" pitchFamily="34" charset="0"/>
              </a:endParaRPr>
            </a:p>
          </p:txBody>
        </p:sp>
        <p:sp>
          <p:nvSpPr>
            <p:cNvPr id="27" name="TextBox 26">
              <a:extLst>
                <a:ext uri="{FF2B5EF4-FFF2-40B4-BE49-F238E27FC236}">
                  <a16:creationId xmlns="" xmlns:a16="http://schemas.microsoft.com/office/drawing/2014/main" id="{B0CC712D-E1EB-44BA-86AF-B84947C27384}"/>
                </a:ext>
              </a:extLst>
            </p:cNvPr>
            <p:cNvSpPr txBox="1"/>
            <p:nvPr/>
          </p:nvSpPr>
          <p:spPr>
            <a:xfrm>
              <a:off x="4461559" y="2807707"/>
              <a:ext cx="1345760" cy="335226"/>
            </a:xfrm>
            <a:prstGeom prst="rect">
              <a:avLst/>
            </a:prstGeom>
            <a:noFill/>
          </p:spPr>
          <p:txBody>
            <a:bodyPr wrap="square" rtlCol="0">
              <a:spAutoFit/>
            </a:bodyPr>
            <a:lstStyle/>
            <a:p>
              <a:pPr algn="ctr">
                <a:lnSpc>
                  <a:spcPct val="110000"/>
                </a:lnSpc>
                <a:spcBef>
                  <a:spcPts val="450"/>
                </a:spcBef>
                <a:spcAft>
                  <a:spcPts val="450"/>
                </a:spcAft>
              </a:pPr>
              <a:r>
                <a:rPr lang="en-GB" b="1" dirty="0">
                  <a:latin typeface="Times New Roman" panose="02020603050405020304" pitchFamily="18" charset="0"/>
                  <a:cs typeface="Times New Roman" panose="02020603050405020304" pitchFamily="18" charset="0"/>
                </a:rPr>
                <a:t>Study tool</a:t>
              </a:r>
              <a:endParaRPr lang="en-US" b="1" dirty="0">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 xmlns:a16="http://schemas.microsoft.com/office/drawing/2014/main" id="{07ADF351-DB43-4266-98D8-5D9B4300E3F8}"/>
                </a:ext>
              </a:extLst>
            </p:cNvPr>
            <p:cNvSpPr txBox="1"/>
            <p:nvPr/>
          </p:nvSpPr>
          <p:spPr>
            <a:xfrm>
              <a:off x="7571770" y="2841062"/>
              <a:ext cx="1470567" cy="330182"/>
            </a:xfrm>
            <a:prstGeom prst="rect">
              <a:avLst/>
            </a:prstGeom>
            <a:noFill/>
          </p:spPr>
          <p:txBody>
            <a:bodyPr wrap="square" rtlCol="0">
              <a:spAutoFit/>
            </a:bodyPr>
            <a:lstStyle/>
            <a:p>
              <a:pPr algn="ctr"/>
              <a:r>
                <a:rPr lang="en-US" altLang="ko-KR" b="1" dirty="0">
                  <a:latin typeface="Times New Roman" panose="02020603050405020304" pitchFamily="18" charset="0"/>
                  <a:cs typeface="Times New Roman" panose="02020603050405020304" pitchFamily="18" charset="0"/>
                </a:rPr>
                <a:t>Case study</a:t>
              </a:r>
              <a:endParaRPr lang="ko-KR" altLang="en-US" b="1" dirty="0">
                <a:latin typeface="Times New Roman" panose="02020603050405020304" pitchFamily="18" charset="0"/>
                <a:cs typeface="Times New Roman" panose="02020603050405020304" pitchFamily="18" charset="0"/>
              </a:endParaRPr>
            </a:p>
          </p:txBody>
        </p:sp>
        <p:sp>
          <p:nvSpPr>
            <p:cNvPr id="29" name="TextBox 28">
              <a:extLst>
                <a:ext uri="{FF2B5EF4-FFF2-40B4-BE49-F238E27FC236}">
                  <a16:creationId xmlns="" xmlns:a16="http://schemas.microsoft.com/office/drawing/2014/main" id="{80095983-166D-4151-873C-71C6DA7A26EA}"/>
                </a:ext>
              </a:extLst>
            </p:cNvPr>
            <p:cNvSpPr txBox="1"/>
            <p:nvPr/>
          </p:nvSpPr>
          <p:spPr>
            <a:xfrm>
              <a:off x="5894104" y="2225032"/>
              <a:ext cx="1573161" cy="522788"/>
            </a:xfrm>
            <a:prstGeom prst="rect">
              <a:avLst/>
            </a:prstGeom>
            <a:noFill/>
          </p:spPr>
          <p:txBody>
            <a:bodyPr wrap="square" rtlCol="0">
              <a:spAutoFit/>
            </a:bodyPr>
            <a:lstStyle/>
            <a:p>
              <a:pPr algn="ctr"/>
              <a:r>
                <a:rPr lang="en-US" altLang="ko-KR" sz="1600" b="1" dirty="0">
                  <a:latin typeface="Times New Roman" panose="02020603050405020304" pitchFamily="18" charset="0"/>
                  <a:cs typeface="Times New Roman" panose="02020603050405020304" pitchFamily="18" charset="0"/>
                </a:rPr>
                <a:t>Data Collection , Analysis</a:t>
              </a:r>
              <a:endParaRPr lang="ko-KR" altLang="en-US" sz="1600" b="1" dirty="0">
                <a:latin typeface="Times New Roman" panose="02020603050405020304" pitchFamily="18" charset="0"/>
                <a:cs typeface="Times New Roman" panose="02020603050405020304" pitchFamily="18" charset="0"/>
              </a:endParaRPr>
            </a:p>
          </p:txBody>
        </p:sp>
        <p:sp>
          <p:nvSpPr>
            <p:cNvPr id="30" name="TextBox 29">
              <a:extLst>
                <a:ext uri="{FF2B5EF4-FFF2-40B4-BE49-F238E27FC236}">
                  <a16:creationId xmlns="" xmlns:a16="http://schemas.microsoft.com/office/drawing/2014/main" id="{0B74A1A7-2128-4B69-97D6-BA74F9D83E5C}"/>
                </a:ext>
              </a:extLst>
            </p:cNvPr>
            <p:cNvSpPr txBox="1"/>
            <p:nvPr/>
          </p:nvSpPr>
          <p:spPr>
            <a:xfrm>
              <a:off x="9171821" y="2295597"/>
              <a:ext cx="1370818" cy="742910"/>
            </a:xfrm>
            <a:prstGeom prst="rect">
              <a:avLst/>
            </a:prstGeom>
            <a:noFill/>
          </p:spPr>
          <p:txBody>
            <a:bodyPr wrap="square" rtlCol="0">
              <a:spAutoFit/>
            </a:bodyPr>
            <a:lstStyle/>
            <a:p>
              <a:pPr algn="ctr"/>
              <a:r>
                <a:rPr lang="en-US" altLang="ko-KR" sz="1600" b="1" dirty="0">
                  <a:latin typeface="Times New Roman" panose="02020603050405020304" pitchFamily="18" charset="0"/>
                  <a:cs typeface="Times New Roman" panose="02020603050405020304" pitchFamily="18" charset="0"/>
                </a:rPr>
                <a:t>Developing a framework </a:t>
              </a:r>
              <a:br>
                <a:rPr lang="en-US" altLang="ko-KR" sz="1600" b="1" dirty="0">
                  <a:latin typeface="Times New Roman" panose="02020603050405020304" pitchFamily="18" charset="0"/>
                  <a:cs typeface="Times New Roman" panose="02020603050405020304" pitchFamily="18" charset="0"/>
                </a:rPr>
              </a:br>
              <a:endParaRPr lang="ko-KR" altLang="en-US" sz="1600" b="1" dirty="0">
                <a:latin typeface="Times New Roman" panose="02020603050405020304" pitchFamily="18" charset="0"/>
                <a:cs typeface="Times New Roman" panose="02020603050405020304" pitchFamily="18" charset="0"/>
              </a:endParaRPr>
            </a:p>
          </p:txBody>
        </p:sp>
      </p:grpSp>
      <p:sp>
        <p:nvSpPr>
          <p:cNvPr id="31" name="Rounded Rectangle 12">
            <a:extLst>
              <a:ext uri="{FF2B5EF4-FFF2-40B4-BE49-F238E27FC236}">
                <a16:creationId xmlns="" xmlns:a16="http://schemas.microsoft.com/office/drawing/2014/main" id="{3C56589B-190D-474E-B587-8759836CB9FB}"/>
              </a:ext>
            </a:extLst>
          </p:cNvPr>
          <p:cNvSpPr/>
          <p:nvPr/>
        </p:nvSpPr>
        <p:spPr>
          <a:xfrm flipH="1">
            <a:off x="7847573" y="5103586"/>
            <a:ext cx="1627416" cy="397660"/>
          </a:xfrm>
          <a:prstGeom prst="roundRect">
            <a:avLst>
              <a:gd name="adj" fmla="val 608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b="1" dirty="0">
                <a:solidFill>
                  <a:schemeClr val="tx1"/>
                </a:solidFill>
                <a:latin typeface="Times New Roman" panose="02020603050405020304" pitchFamily="18" charset="0"/>
                <a:cs typeface="Times New Roman" panose="02020603050405020304" pitchFamily="18" charset="0"/>
              </a:rPr>
              <a:t>Al-</a:t>
            </a:r>
            <a:r>
              <a:rPr lang="en-US" altLang="ko-KR" sz="1400" b="1" dirty="0" err="1">
                <a:solidFill>
                  <a:schemeClr val="tx1"/>
                </a:solidFill>
                <a:latin typeface="Times New Roman" panose="02020603050405020304" pitchFamily="18" charset="0"/>
                <a:cs typeface="Times New Roman" panose="02020603050405020304" pitchFamily="18" charset="0"/>
              </a:rPr>
              <a:t>Arz</a:t>
            </a:r>
            <a:r>
              <a:rPr lang="en-US" altLang="ko-KR" sz="1400" b="1" dirty="0">
                <a:solidFill>
                  <a:schemeClr val="tx1"/>
                </a:solidFill>
                <a:latin typeface="Times New Roman" panose="02020603050405020304" pitchFamily="18" charset="0"/>
                <a:cs typeface="Times New Roman" panose="02020603050405020304" pitchFamily="18" charset="0"/>
              </a:rPr>
              <a:t> company</a:t>
            </a:r>
            <a:endParaRPr lang="ko-KR" altLang="en-US" sz="1400" b="1" dirty="0">
              <a:solidFill>
                <a:schemeClr val="tx1"/>
              </a:solidFill>
              <a:latin typeface="Times New Roman" panose="02020603050405020304" pitchFamily="18" charset="0"/>
              <a:cs typeface="Times New Roman" panose="02020603050405020304" pitchFamily="18" charset="0"/>
            </a:endParaRPr>
          </a:p>
        </p:txBody>
      </p:sp>
      <p:sp>
        <p:nvSpPr>
          <p:cNvPr id="32" name="Rounded Rectangle 8">
            <a:extLst>
              <a:ext uri="{FF2B5EF4-FFF2-40B4-BE49-F238E27FC236}">
                <a16:creationId xmlns="" xmlns:a16="http://schemas.microsoft.com/office/drawing/2014/main" id="{A762F1BE-F1B7-4218-8662-D608C7ACA175}"/>
              </a:ext>
            </a:extLst>
          </p:cNvPr>
          <p:cNvSpPr/>
          <p:nvPr/>
        </p:nvSpPr>
        <p:spPr>
          <a:xfrm flipH="1">
            <a:off x="7820391" y="4232388"/>
            <a:ext cx="1598400" cy="575855"/>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solidFill>
                  <a:schemeClr val="tx1"/>
                </a:solidFill>
              </a:rPr>
              <a:t>5</a:t>
            </a:r>
            <a:endParaRPr lang="ko-KR" altLang="en-US" sz="2700" dirty="0">
              <a:solidFill>
                <a:schemeClr val="tx1"/>
              </a:solidFill>
            </a:endParaRPr>
          </a:p>
        </p:txBody>
      </p:sp>
    </p:spTree>
    <p:extLst>
      <p:ext uri="{BB962C8B-B14F-4D97-AF65-F5344CB8AC3E}">
        <p14:creationId xmlns:p14="http://schemas.microsoft.com/office/powerpoint/2010/main" val="3980984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92193"/>
            <a:ext cx="10972800" cy="642000"/>
          </a:xfrm>
        </p:spPr>
        <p:txBody>
          <a:bodyPr/>
          <a:lstStyle/>
          <a:p>
            <a:r>
              <a:rPr lang="en-US" sz="3800" dirty="0">
                <a:solidFill>
                  <a:schemeClr val="tx1"/>
                </a:solidFill>
                <a:latin typeface="Times New Roman" panose="02020603050405020304" pitchFamily="18" charset="0"/>
                <a:cs typeface="Times New Roman" panose="02020603050405020304" pitchFamily="18" charset="0"/>
              </a:rPr>
              <a:t>Conflict Resolution</a:t>
            </a:r>
            <a:endParaRPr lang="ar-SA" sz="3800" dirty="0">
              <a:solidFill>
                <a:schemeClr val="tx1"/>
              </a:solidFill>
              <a:latin typeface="Times New Roman" panose="02020603050405020304" pitchFamily="18" charset="0"/>
              <a:cs typeface="Times New Roman" panose="02020603050405020304" pitchFamily="18" charset="0"/>
            </a:endParaRPr>
          </a:p>
        </p:txBody>
      </p:sp>
      <p:pic>
        <p:nvPicPr>
          <p:cNvPr id="3074" name="Picture 2" descr="Understanding the ADKAR Change Management Model"/>
          <p:cNvPicPr>
            <a:picLocks noChangeAspect="1" noChangeArrowheads="1"/>
          </p:cNvPicPr>
          <p:nvPr/>
        </p:nvPicPr>
        <p:blipFill>
          <a:blip r:embed="rId2">
            <a:clrChange>
              <a:clrFrom>
                <a:srgbClr val="E8FAFF"/>
              </a:clrFrom>
              <a:clrTo>
                <a:srgbClr val="E8FAFF">
                  <a:alpha val="0"/>
                </a:srgbClr>
              </a:clrTo>
            </a:clrChange>
            <a:extLst>
              <a:ext uri="{28A0092B-C50C-407E-A947-70E740481C1C}">
                <a14:useLocalDpi xmlns:a14="http://schemas.microsoft.com/office/drawing/2010/main" val="0"/>
              </a:ext>
            </a:extLst>
          </a:blip>
          <a:srcRect/>
          <a:stretch>
            <a:fillRect/>
          </a:stretch>
        </p:blipFill>
        <p:spPr bwMode="auto">
          <a:xfrm>
            <a:off x="2391800" y="1523427"/>
            <a:ext cx="7563569" cy="5042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2350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45142" y="465137"/>
            <a:ext cx="4731657" cy="6052777"/>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098" name="Picture 2" descr="مستويات الثقافة التنظيمية وأنواعها وأمثلة عليها | المرسال"/>
          <p:cNvPicPr>
            <a:picLocks noChangeAspect="1" noChangeArrowheads="1"/>
          </p:cNvPicPr>
          <p:nvPr/>
        </p:nvPicPr>
        <p:blipFill>
          <a:blip r:embed="rId2">
            <a:clrChange>
              <a:clrFrom>
                <a:srgbClr val="F0E8F3"/>
              </a:clrFrom>
              <a:clrTo>
                <a:srgbClr val="F0E8F3">
                  <a:alpha val="0"/>
                </a:srgbClr>
              </a:clrTo>
            </a:clrChange>
            <a:extLst>
              <a:ext uri="{28A0092B-C50C-407E-A947-70E740481C1C}">
                <a14:useLocalDpi xmlns:a14="http://schemas.microsoft.com/office/drawing/2010/main" val="0"/>
              </a:ext>
            </a:extLst>
          </a:blip>
          <a:srcRect/>
          <a:stretch>
            <a:fillRect/>
          </a:stretch>
        </p:blipFill>
        <p:spPr bwMode="auto">
          <a:xfrm>
            <a:off x="0" y="1771843"/>
            <a:ext cx="4713244" cy="2221958"/>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5612320" y="3461143"/>
            <a:ext cx="5023426"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“Culture eats strategy for breakfast”</a:t>
            </a:r>
            <a:endParaRPr lang="ar-SA" sz="2400" b="1" dirty="0">
              <a:latin typeface="Times New Roman" panose="02020603050405020304" pitchFamily="18" charset="0"/>
              <a:cs typeface="Times New Roman" panose="02020603050405020304" pitchFamily="18" charset="0"/>
            </a:endParaRPr>
          </a:p>
        </p:txBody>
      </p:sp>
      <p:sp>
        <p:nvSpPr>
          <p:cNvPr id="5" name="مستطيل 4"/>
          <p:cNvSpPr/>
          <p:nvPr/>
        </p:nvSpPr>
        <p:spPr>
          <a:xfrm>
            <a:off x="4996048" y="2867898"/>
            <a:ext cx="2373598"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(Peter </a:t>
            </a:r>
            <a:r>
              <a:rPr lang="en-US" sz="2400" b="1" dirty="0" err="1">
                <a:latin typeface="Times New Roman" panose="02020603050405020304" pitchFamily="18" charset="0"/>
                <a:cs typeface="Times New Roman" panose="02020603050405020304" pitchFamily="18" charset="0"/>
              </a:rPr>
              <a:t>Drucker</a:t>
            </a:r>
            <a:r>
              <a:rPr lang="en-US" sz="2400" b="1" dirty="0">
                <a:latin typeface="Times New Roman" panose="02020603050405020304" pitchFamily="18" charset="0"/>
                <a:cs typeface="Times New Roman" panose="02020603050405020304" pitchFamily="18" charset="0"/>
              </a:rPr>
              <a:t>):</a:t>
            </a:r>
            <a:endParaRPr lang="ar-SA" sz="2400" b="1" dirty="0">
              <a:latin typeface="Times New Roman" panose="02020603050405020304" pitchFamily="18" charset="0"/>
              <a:cs typeface="Times New Roman" panose="02020603050405020304" pitchFamily="18" charset="0"/>
            </a:endParaRPr>
          </a:p>
        </p:txBody>
      </p:sp>
      <p:sp>
        <p:nvSpPr>
          <p:cNvPr id="6" name="مستطيل 5"/>
          <p:cNvSpPr/>
          <p:nvPr/>
        </p:nvSpPr>
        <p:spPr>
          <a:xfrm>
            <a:off x="0" y="4416311"/>
            <a:ext cx="4876799" cy="1261884"/>
          </a:xfrm>
          <a:prstGeom prst="rect">
            <a:avLst/>
          </a:prstGeom>
        </p:spPr>
        <p:txBody>
          <a:bodyPr wrap="square">
            <a:spAutoFit/>
          </a:bodyPr>
          <a:lstStyle/>
          <a:p>
            <a:pPr algn="ctr"/>
            <a:r>
              <a:rPr lang="en-US" sz="3800" b="1" dirty="0">
                <a:latin typeface="Times New Roman" panose="02020603050405020304" pitchFamily="18" charset="0"/>
                <a:cs typeface="Times New Roman" panose="02020603050405020304" pitchFamily="18" charset="0"/>
              </a:rPr>
              <a:t>creating a strategy  supportive culture</a:t>
            </a:r>
          </a:p>
        </p:txBody>
      </p:sp>
    </p:spTree>
    <p:extLst>
      <p:ext uri="{BB962C8B-B14F-4D97-AF65-F5344CB8AC3E}">
        <p14:creationId xmlns:p14="http://schemas.microsoft.com/office/powerpoint/2010/main" val="117141790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3">
            <a:extLst>
              <a:ext uri="{FF2B5EF4-FFF2-40B4-BE49-F238E27FC236}">
                <a16:creationId xmlns="" xmlns:a16="http://schemas.microsoft.com/office/drawing/2014/main" id="{B8678BA4-36C9-242A-3CDC-9C1D6BE8E586}"/>
              </a:ext>
            </a:extLst>
          </p:cNvPr>
          <p:cNvSpPr/>
          <p:nvPr/>
        </p:nvSpPr>
        <p:spPr>
          <a:xfrm>
            <a:off x="1" y="0"/>
            <a:ext cx="12192000" cy="6857999"/>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5" name="Picture 4">
            <a:extLst>
              <a:ext uri="{FF2B5EF4-FFF2-40B4-BE49-F238E27FC236}">
                <a16:creationId xmlns="" xmlns:a16="http://schemas.microsoft.com/office/drawing/2014/main" id="{44461027-0268-1A7D-56A2-DA87DB3093F0}"/>
              </a:ext>
            </a:extLst>
          </p:cNvPr>
          <p:cNvPicPr>
            <a:picLocks noChangeAspect="1"/>
          </p:cNvPicPr>
          <p:nvPr/>
        </p:nvPicPr>
        <p:blipFill>
          <a:blip r:embed="rId2"/>
          <a:stretch>
            <a:fillRect/>
          </a:stretch>
        </p:blipFill>
        <p:spPr>
          <a:xfrm>
            <a:off x="0" y="242519"/>
            <a:ext cx="5006774" cy="5349704"/>
          </a:xfrm>
          <a:prstGeom prst="rect">
            <a:avLst/>
          </a:prstGeom>
        </p:spPr>
      </p:pic>
      <p:pic>
        <p:nvPicPr>
          <p:cNvPr id="7" name="Picture 6">
            <a:extLst>
              <a:ext uri="{FF2B5EF4-FFF2-40B4-BE49-F238E27FC236}">
                <a16:creationId xmlns="" xmlns:a16="http://schemas.microsoft.com/office/drawing/2014/main" id="{68EBB3C5-9807-146C-BD33-4098F475EC2C}"/>
              </a:ext>
            </a:extLst>
          </p:cNvPr>
          <p:cNvPicPr>
            <a:picLocks noChangeAspect="1"/>
          </p:cNvPicPr>
          <p:nvPr/>
        </p:nvPicPr>
        <p:blipFill>
          <a:blip r:embed="rId3"/>
          <a:stretch>
            <a:fillRect/>
          </a:stretch>
        </p:blipFill>
        <p:spPr>
          <a:xfrm>
            <a:off x="1065837" y="601299"/>
            <a:ext cx="4877223" cy="5410669"/>
          </a:xfrm>
          <a:prstGeom prst="rect">
            <a:avLst/>
          </a:prstGeom>
        </p:spPr>
      </p:pic>
      <p:pic>
        <p:nvPicPr>
          <p:cNvPr id="11" name="Picture 10">
            <a:extLst>
              <a:ext uri="{FF2B5EF4-FFF2-40B4-BE49-F238E27FC236}">
                <a16:creationId xmlns="" xmlns:a16="http://schemas.microsoft.com/office/drawing/2014/main" id="{FD93D208-21E6-3FE3-9190-09546A903E97}"/>
              </a:ext>
            </a:extLst>
          </p:cNvPr>
          <p:cNvPicPr>
            <a:picLocks noChangeAspect="1"/>
          </p:cNvPicPr>
          <p:nvPr/>
        </p:nvPicPr>
        <p:blipFill>
          <a:blip r:embed="rId4"/>
          <a:stretch>
            <a:fillRect/>
          </a:stretch>
        </p:blipFill>
        <p:spPr>
          <a:xfrm>
            <a:off x="2065356" y="1171029"/>
            <a:ext cx="4999153" cy="5085672"/>
          </a:xfrm>
          <a:prstGeom prst="rect">
            <a:avLst/>
          </a:prstGeom>
        </p:spPr>
      </p:pic>
      <p:pic>
        <p:nvPicPr>
          <p:cNvPr id="14" name="Picture 13">
            <a:extLst>
              <a:ext uri="{FF2B5EF4-FFF2-40B4-BE49-F238E27FC236}">
                <a16:creationId xmlns="" xmlns:a16="http://schemas.microsoft.com/office/drawing/2014/main" id="{AB3D8A7A-5B72-5928-D6D9-C8F394E53C83}"/>
              </a:ext>
            </a:extLst>
          </p:cNvPr>
          <p:cNvPicPr>
            <a:picLocks noChangeAspect="1"/>
          </p:cNvPicPr>
          <p:nvPr/>
        </p:nvPicPr>
        <p:blipFill>
          <a:blip r:embed="rId5"/>
          <a:stretch>
            <a:fillRect/>
          </a:stretch>
        </p:blipFill>
        <p:spPr>
          <a:xfrm>
            <a:off x="2845147" y="1416471"/>
            <a:ext cx="4915326" cy="5085671"/>
          </a:xfrm>
          <a:prstGeom prst="rect">
            <a:avLst/>
          </a:prstGeom>
        </p:spPr>
      </p:pic>
      <p:pic>
        <p:nvPicPr>
          <p:cNvPr id="17" name="Picture 16">
            <a:extLst>
              <a:ext uri="{FF2B5EF4-FFF2-40B4-BE49-F238E27FC236}">
                <a16:creationId xmlns="" xmlns:a16="http://schemas.microsoft.com/office/drawing/2014/main" id="{97E19AF0-16DE-6374-46A2-2B4E3653D22C}"/>
              </a:ext>
            </a:extLst>
          </p:cNvPr>
          <p:cNvPicPr>
            <a:picLocks noChangeAspect="1"/>
          </p:cNvPicPr>
          <p:nvPr/>
        </p:nvPicPr>
        <p:blipFill>
          <a:blip r:embed="rId6"/>
          <a:stretch>
            <a:fillRect/>
          </a:stretch>
        </p:blipFill>
        <p:spPr>
          <a:xfrm>
            <a:off x="5023603" y="1906289"/>
            <a:ext cx="4323250" cy="4951710"/>
          </a:xfrm>
          <a:prstGeom prst="rect">
            <a:avLst/>
          </a:prstGeom>
        </p:spPr>
      </p:pic>
      <p:pic>
        <p:nvPicPr>
          <p:cNvPr id="20" name="Picture 19">
            <a:extLst>
              <a:ext uri="{FF2B5EF4-FFF2-40B4-BE49-F238E27FC236}">
                <a16:creationId xmlns="" xmlns:a16="http://schemas.microsoft.com/office/drawing/2014/main" id="{723255AC-8ACF-19E7-7856-6D446AADD218}"/>
              </a:ext>
            </a:extLst>
          </p:cNvPr>
          <p:cNvPicPr>
            <a:picLocks noChangeAspect="1"/>
          </p:cNvPicPr>
          <p:nvPr/>
        </p:nvPicPr>
        <p:blipFill>
          <a:blip r:embed="rId7"/>
          <a:stretch>
            <a:fillRect/>
          </a:stretch>
        </p:blipFill>
        <p:spPr>
          <a:xfrm>
            <a:off x="6754660" y="2487360"/>
            <a:ext cx="4625741" cy="4473328"/>
          </a:xfrm>
          <a:prstGeom prst="rect">
            <a:avLst/>
          </a:prstGeom>
        </p:spPr>
      </p:pic>
    </p:spTree>
    <p:extLst>
      <p:ext uri="{BB962C8B-B14F-4D97-AF65-F5344CB8AC3E}">
        <p14:creationId xmlns:p14="http://schemas.microsoft.com/office/powerpoint/2010/main" val="1047832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 xmlns:a16="http://schemas.microsoft.com/office/drawing/2014/main" id="{804649A6-71E2-EF1C-C83F-B881FE4FEE45}"/>
              </a:ext>
            </a:extLst>
          </p:cNvPr>
          <p:cNvPicPr>
            <a:picLocks noChangeAspect="1"/>
          </p:cNvPicPr>
          <p:nvPr/>
        </p:nvPicPr>
        <p:blipFill>
          <a:blip r:embed="rId2"/>
          <a:stretch>
            <a:fillRect/>
          </a:stretch>
        </p:blipFill>
        <p:spPr>
          <a:xfrm>
            <a:off x="2166257" y="1567955"/>
            <a:ext cx="7021285" cy="4168815"/>
          </a:xfrm>
          <a:prstGeom prst="rect">
            <a:avLst/>
          </a:prstGeom>
        </p:spPr>
      </p:pic>
    </p:spTree>
    <p:extLst>
      <p:ext uri="{BB962C8B-B14F-4D97-AF65-F5344CB8AC3E}">
        <p14:creationId xmlns:p14="http://schemas.microsoft.com/office/powerpoint/2010/main" val="1285897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p:txBody>
          <a:bodyPr/>
          <a:lstStyle/>
          <a:p>
            <a:r>
              <a:rPr lang="en-GB" sz="3800" b="1" dirty="0">
                <a:solidFill>
                  <a:schemeClr val="tx1"/>
                </a:solidFill>
                <a:latin typeface="Times New Roman" panose="02020603050405020304" pitchFamily="18" charset="0"/>
                <a:cs typeface="Times New Roman" panose="02020603050405020304" pitchFamily="18" charset="0"/>
              </a:rPr>
              <a:t>Succession plan</a:t>
            </a:r>
            <a:endParaRPr lang="en-US" sz="3800" dirty="0">
              <a:solidFill>
                <a:schemeClr val="tx1"/>
              </a:solidFill>
              <a:latin typeface="Times New Roman" panose="02020603050405020304" pitchFamily="18" charset="0"/>
              <a:cs typeface="Times New Roman" panose="02020603050405020304" pitchFamily="18" charset="0"/>
            </a:endParaRPr>
          </a:p>
        </p:txBody>
      </p:sp>
      <p:sp>
        <p:nvSpPr>
          <p:cNvPr id="27" name="Rounded Rectangle 1">
            <a:extLst>
              <a:ext uri="{FF2B5EF4-FFF2-40B4-BE49-F238E27FC236}">
                <a16:creationId xmlns="" xmlns:a16="http://schemas.microsoft.com/office/drawing/2014/main" id="{C4EDE8A2-4D3D-4EF8-B851-12F4DEF93C76}"/>
              </a:ext>
            </a:extLst>
          </p:cNvPr>
          <p:cNvSpPr/>
          <p:nvPr/>
        </p:nvSpPr>
        <p:spPr>
          <a:xfrm>
            <a:off x="4383110" y="2228106"/>
            <a:ext cx="936104" cy="1152128"/>
          </a:xfrm>
          <a:custGeom>
            <a:avLst/>
            <a:gdLst/>
            <a:ahLst/>
            <a:cxnLst/>
            <a:rect l="l" t="t" r="r" b="b"/>
            <a:pathLst>
              <a:path w="936104" h="1152128">
                <a:moveTo>
                  <a:pt x="156020" y="0"/>
                </a:moveTo>
                <a:lnTo>
                  <a:pt x="780084" y="0"/>
                </a:lnTo>
                <a:cubicBezTo>
                  <a:pt x="866251" y="0"/>
                  <a:pt x="936104" y="69853"/>
                  <a:pt x="936104" y="156020"/>
                </a:cubicBezTo>
                <a:lnTo>
                  <a:pt x="936104" y="346108"/>
                </a:lnTo>
                <a:cubicBezTo>
                  <a:pt x="915878" y="331325"/>
                  <a:pt x="890838" y="324036"/>
                  <a:pt x="864096" y="324036"/>
                </a:cubicBezTo>
                <a:cubicBezTo>
                  <a:pt x="784558" y="324036"/>
                  <a:pt x="720080" y="388514"/>
                  <a:pt x="720080" y="468052"/>
                </a:cubicBezTo>
                <a:cubicBezTo>
                  <a:pt x="720080" y="547590"/>
                  <a:pt x="784558" y="612068"/>
                  <a:pt x="864096" y="612068"/>
                </a:cubicBezTo>
                <a:cubicBezTo>
                  <a:pt x="890838" y="612068"/>
                  <a:pt x="915878" y="604779"/>
                  <a:pt x="936104" y="589997"/>
                </a:cubicBezTo>
                <a:lnTo>
                  <a:pt x="936104" y="780084"/>
                </a:lnTo>
                <a:cubicBezTo>
                  <a:pt x="936104" y="866251"/>
                  <a:pt x="866251" y="936104"/>
                  <a:pt x="780084" y="936104"/>
                </a:cubicBezTo>
                <a:lnTo>
                  <a:pt x="589997" y="936104"/>
                </a:lnTo>
                <a:cubicBezTo>
                  <a:pt x="604779" y="956330"/>
                  <a:pt x="612068" y="981370"/>
                  <a:pt x="612068" y="1008112"/>
                </a:cubicBezTo>
                <a:cubicBezTo>
                  <a:pt x="612068" y="1087650"/>
                  <a:pt x="547590" y="1152128"/>
                  <a:pt x="468052" y="1152128"/>
                </a:cubicBezTo>
                <a:cubicBezTo>
                  <a:pt x="388514" y="1152128"/>
                  <a:pt x="324036" y="1087650"/>
                  <a:pt x="324036" y="1008112"/>
                </a:cubicBezTo>
                <a:cubicBezTo>
                  <a:pt x="324036" y="981370"/>
                  <a:pt x="331325" y="956330"/>
                  <a:pt x="346108" y="936104"/>
                </a:cubicBezTo>
                <a:lnTo>
                  <a:pt x="156020" y="936104"/>
                </a:lnTo>
                <a:cubicBezTo>
                  <a:pt x="69853" y="936104"/>
                  <a:pt x="0" y="866251"/>
                  <a:pt x="0" y="780084"/>
                </a:cubicBezTo>
                <a:lnTo>
                  <a:pt x="0" y="156020"/>
                </a:lnTo>
                <a:cubicBezTo>
                  <a:pt x="0" y="69853"/>
                  <a:pt x="69853" y="0"/>
                  <a:pt x="156020" y="0"/>
                </a:cubicBezTo>
                <a:close/>
              </a:path>
            </a:pathLst>
          </a:custGeom>
          <a:noFill/>
          <a:ln w="38100">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8" name="Rounded Rectangle 1">
            <a:extLst>
              <a:ext uri="{FF2B5EF4-FFF2-40B4-BE49-F238E27FC236}">
                <a16:creationId xmlns="" xmlns:a16="http://schemas.microsoft.com/office/drawing/2014/main" id="{91E40C9E-2827-48FA-8FE7-A6454EB6AA0A}"/>
              </a:ext>
            </a:extLst>
          </p:cNvPr>
          <p:cNvSpPr/>
          <p:nvPr/>
        </p:nvSpPr>
        <p:spPr>
          <a:xfrm rot="5400000">
            <a:off x="5535238" y="2120094"/>
            <a:ext cx="936104" cy="1152128"/>
          </a:xfrm>
          <a:custGeom>
            <a:avLst/>
            <a:gdLst/>
            <a:ahLst/>
            <a:cxnLst/>
            <a:rect l="l" t="t" r="r" b="b"/>
            <a:pathLst>
              <a:path w="936104" h="1152128">
                <a:moveTo>
                  <a:pt x="156020" y="0"/>
                </a:moveTo>
                <a:lnTo>
                  <a:pt x="780084" y="0"/>
                </a:lnTo>
                <a:cubicBezTo>
                  <a:pt x="866251" y="0"/>
                  <a:pt x="936104" y="69853"/>
                  <a:pt x="936104" y="156020"/>
                </a:cubicBezTo>
                <a:lnTo>
                  <a:pt x="936104" y="346108"/>
                </a:lnTo>
                <a:cubicBezTo>
                  <a:pt x="915878" y="331325"/>
                  <a:pt x="890838" y="324036"/>
                  <a:pt x="864096" y="324036"/>
                </a:cubicBezTo>
                <a:cubicBezTo>
                  <a:pt x="784558" y="324036"/>
                  <a:pt x="720080" y="388514"/>
                  <a:pt x="720080" y="468052"/>
                </a:cubicBezTo>
                <a:cubicBezTo>
                  <a:pt x="720080" y="547590"/>
                  <a:pt x="784558" y="612068"/>
                  <a:pt x="864096" y="612068"/>
                </a:cubicBezTo>
                <a:cubicBezTo>
                  <a:pt x="890838" y="612068"/>
                  <a:pt x="915878" y="604779"/>
                  <a:pt x="936104" y="589997"/>
                </a:cubicBezTo>
                <a:lnTo>
                  <a:pt x="936104" y="780084"/>
                </a:lnTo>
                <a:cubicBezTo>
                  <a:pt x="936104" y="866251"/>
                  <a:pt x="866251" y="936104"/>
                  <a:pt x="780084" y="936104"/>
                </a:cubicBezTo>
                <a:lnTo>
                  <a:pt x="589997" y="936104"/>
                </a:lnTo>
                <a:cubicBezTo>
                  <a:pt x="604779" y="956330"/>
                  <a:pt x="612068" y="981370"/>
                  <a:pt x="612068" y="1008112"/>
                </a:cubicBezTo>
                <a:cubicBezTo>
                  <a:pt x="612068" y="1087650"/>
                  <a:pt x="547590" y="1152128"/>
                  <a:pt x="468052" y="1152128"/>
                </a:cubicBezTo>
                <a:cubicBezTo>
                  <a:pt x="388514" y="1152128"/>
                  <a:pt x="324036" y="1087650"/>
                  <a:pt x="324036" y="1008112"/>
                </a:cubicBezTo>
                <a:cubicBezTo>
                  <a:pt x="324036" y="981370"/>
                  <a:pt x="331325" y="956330"/>
                  <a:pt x="346108" y="936104"/>
                </a:cubicBezTo>
                <a:lnTo>
                  <a:pt x="156020" y="936104"/>
                </a:lnTo>
                <a:cubicBezTo>
                  <a:pt x="69853" y="936104"/>
                  <a:pt x="0" y="866251"/>
                  <a:pt x="0" y="780084"/>
                </a:cubicBezTo>
                <a:lnTo>
                  <a:pt x="0" y="156020"/>
                </a:lnTo>
                <a:cubicBezTo>
                  <a:pt x="0" y="69853"/>
                  <a:pt x="69853" y="0"/>
                  <a:pt x="156020" y="0"/>
                </a:cubicBezTo>
                <a:close/>
              </a:path>
            </a:pathLst>
          </a:custGeom>
          <a:noFill/>
          <a:ln w="38100">
            <a:solidFill>
              <a:srgbClr val="EA7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9" name="Rounded Rectangle 1">
            <a:extLst>
              <a:ext uri="{FF2B5EF4-FFF2-40B4-BE49-F238E27FC236}">
                <a16:creationId xmlns="" xmlns:a16="http://schemas.microsoft.com/office/drawing/2014/main" id="{E09F8495-6F97-48AE-94B7-5967791ECBD1}"/>
              </a:ext>
            </a:extLst>
          </p:cNvPr>
          <p:cNvSpPr/>
          <p:nvPr/>
        </p:nvSpPr>
        <p:spPr>
          <a:xfrm rot="10800000" flipH="1">
            <a:off x="5652295" y="3244334"/>
            <a:ext cx="900100" cy="1152128"/>
          </a:xfrm>
          <a:custGeom>
            <a:avLst/>
            <a:gdLst/>
            <a:ahLst/>
            <a:cxnLst/>
            <a:rect l="l" t="t" r="r" b="b"/>
            <a:pathLst>
              <a:path w="936104" h="1152128">
                <a:moveTo>
                  <a:pt x="156020" y="0"/>
                </a:moveTo>
                <a:lnTo>
                  <a:pt x="780084" y="0"/>
                </a:lnTo>
                <a:cubicBezTo>
                  <a:pt x="866251" y="0"/>
                  <a:pt x="936104" y="69853"/>
                  <a:pt x="936104" y="156020"/>
                </a:cubicBezTo>
                <a:lnTo>
                  <a:pt x="936104" y="346108"/>
                </a:lnTo>
                <a:cubicBezTo>
                  <a:pt x="915878" y="331325"/>
                  <a:pt x="890838" y="324036"/>
                  <a:pt x="864096" y="324036"/>
                </a:cubicBezTo>
                <a:cubicBezTo>
                  <a:pt x="784558" y="324036"/>
                  <a:pt x="720080" y="388514"/>
                  <a:pt x="720080" y="468052"/>
                </a:cubicBezTo>
                <a:cubicBezTo>
                  <a:pt x="720080" y="547590"/>
                  <a:pt x="784558" y="612068"/>
                  <a:pt x="864096" y="612068"/>
                </a:cubicBezTo>
                <a:cubicBezTo>
                  <a:pt x="890838" y="612068"/>
                  <a:pt x="915878" y="604779"/>
                  <a:pt x="936104" y="589997"/>
                </a:cubicBezTo>
                <a:lnTo>
                  <a:pt x="936104" y="780084"/>
                </a:lnTo>
                <a:cubicBezTo>
                  <a:pt x="936104" y="866251"/>
                  <a:pt x="866251" y="936104"/>
                  <a:pt x="780084" y="936104"/>
                </a:cubicBezTo>
                <a:lnTo>
                  <a:pt x="589997" y="936104"/>
                </a:lnTo>
                <a:cubicBezTo>
                  <a:pt x="604779" y="956330"/>
                  <a:pt x="612068" y="981370"/>
                  <a:pt x="612068" y="1008112"/>
                </a:cubicBezTo>
                <a:cubicBezTo>
                  <a:pt x="612068" y="1087650"/>
                  <a:pt x="547590" y="1152128"/>
                  <a:pt x="468052" y="1152128"/>
                </a:cubicBezTo>
                <a:cubicBezTo>
                  <a:pt x="388514" y="1152128"/>
                  <a:pt x="324036" y="1087650"/>
                  <a:pt x="324036" y="1008112"/>
                </a:cubicBezTo>
                <a:cubicBezTo>
                  <a:pt x="324036" y="981370"/>
                  <a:pt x="331325" y="956330"/>
                  <a:pt x="346108" y="936104"/>
                </a:cubicBezTo>
                <a:lnTo>
                  <a:pt x="156020" y="936104"/>
                </a:lnTo>
                <a:cubicBezTo>
                  <a:pt x="69853" y="936104"/>
                  <a:pt x="0" y="866251"/>
                  <a:pt x="0" y="780084"/>
                </a:cubicBezTo>
                <a:lnTo>
                  <a:pt x="0" y="156020"/>
                </a:lnTo>
                <a:cubicBezTo>
                  <a:pt x="0" y="69853"/>
                  <a:pt x="69853" y="0"/>
                  <a:pt x="156020" y="0"/>
                </a:cubicBezTo>
                <a:close/>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0" name="Rounded Rectangle 1">
            <a:extLst>
              <a:ext uri="{FF2B5EF4-FFF2-40B4-BE49-F238E27FC236}">
                <a16:creationId xmlns="" xmlns:a16="http://schemas.microsoft.com/office/drawing/2014/main" id="{3CC78FF1-A8CE-4D45-99EF-5919A915BAEE}"/>
              </a:ext>
            </a:extLst>
          </p:cNvPr>
          <p:cNvSpPr/>
          <p:nvPr/>
        </p:nvSpPr>
        <p:spPr>
          <a:xfrm rot="5400000">
            <a:off x="6766790" y="3352602"/>
            <a:ext cx="919361" cy="1152128"/>
          </a:xfrm>
          <a:custGeom>
            <a:avLst/>
            <a:gdLst/>
            <a:ahLst/>
            <a:cxnLst/>
            <a:rect l="l" t="t" r="r" b="b"/>
            <a:pathLst>
              <a:path w="936104" h="1152128">
                <a:moveTo>
                  <a:pt x="156020" y="0"/>
                </a:moveTo>
                <a:lnTo>
                  <a:pt x="780084" y="0"/>
                </a:lnTo>
                <a:cubicBezTo>
                  <a:pt x="866251" y="0"/>
                  <a:pt x="936104" y="69853"/>
                  <a:pt x="936104" y="156020"/>
                </a:cubicBezTo>
                <a:lnTo>
                  <a:pt x="936104" y="346108"/>
                </a:lnTo>
                <a:cubicBezTo>
                  <a:pt x="915878" y="331325"/>
                  <a:pt x="890838" y="324036"/>
                  <a:pt x="864096" y="324036"/>
                </a:cubicBezTo>
                <a:cubicBezTo>
                  <a:pt x="784558" y="324036"/>
                  <a:pt x="720080" y="388514"/>
                  <a:pt x="720080" y="468052"/>
                </a:cubicBezTo>
                <a:cubicBezTo>
                  <a:pt x="720080" y="547590"/>
                  <a:pt x="784558" y="612068"/>
                  <a:pt x="864096" y="612068"/>
                </a:cubicBezTo>
                <a:cubicBezTo>
                  <a:pt x="890838" y="612068"/>
                  <a:pt x="915878" y="604779"/>
                  <a:pt x="936104" y="589997"/>
                </a:cubicBezTo>
                <a:lnTo>
                  <a:pt x="936104" y="780084"/>
                </a:lnTo>
                <a:cubicBezTo>
                  <a:pt x="936104" y="866251"/>
                  <a:pt x="866251" y="936104"/>
                  <a:pt x="780084" y="936104"/>
                </a:cubicBezTo>
                <a:lnTo>
                  <a:pt x="589997" y="936104"/>
                </a:lnTo>
                <a:cubicBezTo>
                  <a:pt x="604779" y="956330"/>
                  <a:pt x="612068" y="981370"/>
                  <a:pt x="612068" y="1008112"/>
                </a:cubicBezTo>
                <a:cubicBezTo>
                  <a:pt x="612068" y="1087650"/>
                  <a:pt x="547590" y="1152128"/>
                  <a:pt x="468052" y="1152128"/>
                </a:cubicBezTo>
                <a:cubicBezTo>
                  <a:pt x="388514" y="1152128"/>
                  <a:pt x="324036" y="1087650"/>
                  <a:pt x="324036" y="1008112"/>
                </a:cubicBezTo>
                <a:cubicBezTo>
                  <a:pt x="324036" y="981370"/>
                  <a:pt x="331325" y="956330"/>
                  <a:pt x="346108" y="936104"/>
                </a:cubicBezTo>
                <a:lnTo>
                  <a:pt x="156020" y="936104"/>
                </a:lnTo>
                <a:cubicBezTo>
                  <a:pt x="69853" y="936104"/>
                  <a:pt x="0" y="866251"/>
                  <a:pt x="0" y="780084"/>
                </a:cubicBezTo>
                <a:lnTo>
                  <a:pt x="0" y="156020"/>
                </a:lnTo>
                <a:cubicBezTo>
                  <a:pt x="0" y="69853"/>
                  <a:pt x="69853" y="0"/>
                  <a:pt x="156020" y="0"/>
                </a:cubicBezTo>
                <a:close/>
              </a:path>
            </a:pathLst>
          </a:cu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1" name="Rounded Rectangle 1">
            <a:extLst>
              <a:ext uri="{FF2B5EF4-FFF2-40B4-BE49-F238E27FC236}">
                <a16:creationId xmlns="" xmlns:a16="http://schemas.microsoft.com/office/drawing/2014/main" id="{9F86602C-CD4E-4F4A-A08A-B1BB1891A97D}"/>
              </a:ext>
            </a:extLst>
          </p:cNvPr>
          <p:cNvSpPr/>
          <p:nvPr/>
        </p:nvSpPr>
        <p:spPr>
          <a:xfrm rot="10800000">
            <a:off x="6883174" y="4532362"/>
            <a:ext cx="919361" cy="1152128"/>
          </a:xfrm>
          <a:custGeom>
            <a:avLst/>
            <a:gdLst/>
            <a:ahLst/>
            <a:cxnLst/>
            <a:rect l="l" t="t" r="r" b="b"/>
            <a:pathLst>
              <a:path w="936104" h="1152128">
                <a:moveTo>
                  <a:pt x="156020" y="0"/>
                </a:moveTo>
                <a:lnTo>
                  <a:pt x="780084" y="0"/>
                </a:lnTo>
                <a:cubicBezTo>
                  <a:pt x="866251" y="0"/>
                  <a:pt x="936104" y="69853"/>
                  <a:pt x="936104" y="156020"/>
                </a:cubicBezTo>
                <a:lnTo>
                  <a:pt x="936104" y="346108"/>
                </a:lnTo>
                <a:cubicBezTo>
                  <a:pt x="915878" y="331325"/>
                  <a:pt x="890838" y="324036"/>
                  <a:pt x="864096" y="324036"/>
                </a:cubicBezTo>
                <a:cubicBezTo>
                  <a:pt x="784558" y="324036"/>
                  <a:pt x="720080" y="388514"/>
                  <a:pt x="720080" y="468052"/>
                </a:cubicBezTo>
                <a:cubicBezTo>
                  <a:pt x="720080" y="547590"/>
                  <a:pt x="784558" y="612068"/>
                  <a:pt x="864096" y="612068"/>
                </a:cubicBezTo>
                <a:cubicBezTo>
                  <a:pt x="890838" y="612068"/>
                  <a:pt x="915878" y="604779"/>
                  <a:pt x="936104" y="589997"/>
                </a:cubicBezTo>
                <a:lnTo>
                  <a:pt x="936104" y="780084"/>
                </a:lnTo>
                <a:cubicBezTo>
                  <a:pt x="936104" y="866251"/>
                  <a:pt x="866251" y="936104"/>
                  <a:pt x="780084" y="936104"/>
                </a:cubicBezTo>
                <a:lnTo>
                  <a:pt x="589997" y="936104"/>
                </a:lnTo>
                <a:cubicBezTo>
                  <a:pt x="604779" y="956330"/>
                  <a:pt x="612068" y="981370"/>
                  <a:pt x="612068" y="1008112"/>
                </a:cubicBezTo>
                <a:cubicBezTo>
                  <a:pt x="612068" y="1087650"/>
                  <a:pt x="547590" y="1152128"/>
                  <a:pt x="468052" y="1152128"/>
                </a:cubicBezTo>
                <a:cubicBezTo>
                  <a:pt x="388514" y="1152128"/>
                  <a:pt x="324036" y="1087650"/>
                  <a:pt x="324036" y="1008112"/>
                </a:cubicBezTo>
                <a:cubicBezTo>
                  <a:pt x="324036" y="981370"/>
                  <a:pt x="331325" y="956330"/>
                  <a:pt x="346108" y="936104"/>
                </a:cubicBezTo>
                <a:lnTo>
                  <a:pt x="156020" y="936104"/>
                </a:lnTo>
                <a:cubicBezTo>
                  <a:pt x="69853" y="936104"/>
                  <a:pt x="0" y="866251"/>
                  <a:pt x="0" y="780084"/>
                </a:cubicBezTo>
                <a:lnTo>
                  <a:pt x="0" y="156020"/>
                </a:lnTo>
                <a:cubicBezTo>
                  <a:pt x="0" y="69853"/>
                  <a:pt x="69853" y="0"/>
                  <a:pt x="156020" y="0"/>
                </a:cubicBezTo>
                <a:close/>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3" name="TextBox 32">
            <a:extLst>
              <a:ext uri="{FF2B5EF4-FFF2-40B4-BE49-F238E27FC236}">
                <a16:creationId xmlns="" xmlns:a16="http://schemas.microsoft.com/office/drawing/2014/main" id="{1A95DD2A-184E-4387-8025-D38C8402A3A7}"/>
              </a:ext>
            </a:extLst>
          </p:cNvPr>
          <p:cNvSpPr txBox="1"/>
          <p:nvPr/>
        </p:nvSpPr>
        <p:spPr>
          <a:xfrm>
            <a:off x="6688035" y="2308460"/>
            <a:ext cx="3544536" cy="738664"/>
          </a:xfrm>
          <a:prstGeom prst="rect">
            <a:avLst/>
          </a:prstGeom>
          <a:solidFill>
            <a:srgbClr val="EA769F"/>
          </a:solidFill>
          <a:ln>
            <a:solidFill>
              <a:srgbClr val="EA769F"/>
            </a:solidFill>
          </a:ln>
        </p:spPr>
        <p:txBody>
          <a:bodyPr wrap="square" rtlCol="0">
            <a:spAutoFit/>
          </a:bodyPr>
          <a:lstStyle/>
          <a:p>
            <a:endParaRPr lang="en-US" altLang="ko-KR" sz="1400" b="1" dirty="0">
              <a:solidFill>
                <a:schemeClr val="bg1"/>
              </a:solidFill>
              <a:latin typeface="Calibri" pitchFamily="34" charset="0"/>
              <a:cs typeface="Calibri" pitchFamily="34" charset="0"/>
            </a:endParaRPr>
          </a:p>
          <a:p>
            <a:endParaRPr lang="en-US" altLang="ko-KR" sz="1400" b="1" dirty="0">
              <a:solidFill>
                <a:schemeClr val="bg1"/>
              </a:solidFill>
              <a:latin typeface="Calibri" pitchFamily="34" charset="0"/>
              <a:cs typeface="Calibri" pitchFamily="34" charset="0"/>
            </a:endParaRPr>
          </a:p>
          <a:p>
            <a:endParaRPr lang="ko-KR" altLang="en-US" sz="1400" b="1" dirty="0">
              <a:solidFill>
                <a:schemeClr val="bg1"/>
              </a:solidFill>
              <a:latin typeface="Calibri" pitchFamily="34" charset="0"/>
              <a:cs typeface="Calibri" pitchFamily="34" charset="0"/>
            </a:endParaRPr>
          </a:p>
        </p:txBody>
      </p:sp>
      <p:sp>
        <p:nvSpPr>
          <p:cNvPr id="36" name="TextBox 35">
            <a:extLst>
              <a:ext uri="{FF2B5EF4-FFF2-40B4-BE49-F238E27FC236}">
                <a16:creationId xmlns="" xmlns:a16="http://schemas.microsoft.com/office/drawing/2014/main" id="{7674114A-17E3-4779-B0B8-3DCDBA2CFD2E}"/>
              </a:ext>
            </a:extLst>
          </p:cNvPr>
          <p:cNvSpPr txBox="1"/>
          <p:nvPr/>
        </p:nvSpPr>
        <p:spPr>
          <a:xfrm>
            <a:off x="2281438" y="4937858"/>
            <a:ext cx="4354426" cy="738664"/>
          </a:xfrm>
          <a:prstGeom prst="rect">
            <a:avLst/>
          </a:prstGeom>
          <a:gradFill flip="none" rotWithShape="1">
            <a:gsLst>
              <a:gs pos="0">
                <a:srgbClr val="FF4343">
                  <a:tint val="66000"/>
                  <a:satMod val="160000"/>
                </a:srgbClr>
              </a:gs>
              <a:gs pos="50000">
                <a:srgbClr val="FF4343">
                  <a:tint val="44500"/>
                  <a:satMod val="160000"/>
                </a:srgbClr>
              </a:gs>
              <a:gs pos="100000">
                <a:srgbClr val="FF4343">
                  <a:tint val="23500"/>
                  <a:satMod val="160000"/>
                </a:srgbClr>
              </a:gs>
            </a:gsLst>
            <a:lin ang="16200000" scaled="1"/>
            <a:tileRect/>
          </a:gradFill>
        </p:spPr>
        <p:txBody>
          <a:bodyPr wrap="square" rtlCol="0">
            <a:spAutoFit/>
          </a:bodyPr>
          <a:lstStyle/>
          <a:p>
            <a:pPr algn="r"/>
            <a:endParaRPr lang="en-US" altLang="ko-KR" sz="1400" b="1" dirty="0">
              <a:solidFill>
                <a:schemeClr val="bg1"/>
              </a:solidFill>
              <a:latin typeface="Calibri" pitchFamily="34" charset="0"/>
              <a:cs typeface="Calibri" pitchFamily="34" charset="0"/>
            </a:endParaRPr>
          </a:p>
          <a:p>
            <a:pPr algn="r"/>
            <a:endParaRPr lang="en-US" altLang="ko-KR" sz="1400" b="1" dirty="0">
              <a:solidFill>
                <a:schemeClr val="bg1"/>
              </a:solidFill>
              <a:latin typeface="Calibri" pitchFamily="34" charset="0"/>
              <a:cs typeface="Calibri" pitchFamily="34" charset="0"/>
            </a:endParaRPr>
          </a:p>
          <a:p>
            <a:pPr algn="r"/>
            <a:endParaRPr lang="ko-KR" altLang="en-US" sz="1400" b="1" dirty="0">
              <a:solidFill>
                <a:schemeClr val="bg1"/>
              </a:solidFill>
              <a:latin typeface="Calibri" pitchFamily="34" charset="0"/>
              <a:cs typeface="Calibri" pitchFamily="34" charset="0"/>
            </a:endParaRPr>
          </a:p>
        </p:txBody>
      </p:sp>
      <p:sp>
        <p:nvSpPr>
          <p:cNvPr id="39" name="TextBox 38">
            <a:extLst>
              <a:ext uri="{FF2B5EF4-FFF2-40B4-BE49-F238E27FC236}">
                <a16:creationId xmlns="" xmlns:a16="http://schemas.microsoft.com/office/drawing/2014/main" id="{BCFFF85E-E200-4C7F-9AA0-7BA70C9A6EB7}"/>
              </a:ext>
            </a:extLst>
          </p:cNvPr>
          <p:cNvSpPr txBox="1"/>
          <p:nvPr/>
        </p:nvSpPr>
        <p:spPr>
          <a:xfrm>
            <a:off x="7975838" y="3511312"/>
            <a:ext cx="3878528" cy="786754"/>
          </a:xfrm>
          <a:prstGeom prst="rect">
            <a:avLst/>
          </a:prstGeom>
          <a:solidFill>
            <a:schemeClr val="bg1">
              <a:lumMod val="65000"/>
            </a:schemeClr>
          </a:solidFill>
          <a:ln>
            <a:solidFill>
              <a:schemeClr val="bg1">
                <a:lumMod val="50000"/>
              </a:schemeClr>
            </a:solidFill>
          </a:ln>
        </p:spPr>
        <p:txBody>
          <a:bodyPr wrap="square" rtlCol="0">
            <a:spAutoFit/>
          </a:bodyPr>
          <a:lstStyle/>
          <a:p>
            <a:pPr>
              <a:lnSpc>
                <a:spcPct val="150000"/>
              </a:lnSpc>
            </a:pPr>
            <a:endParaRPr lang="en-US" altLang="ko-KR" sz="1600" b="1" dirty="0">
              <a:latin typeface="Times New Roman" panose="02020603050405020304" pitchFamily="18" charset="0"/>
              <a:cs typeface="Times New Roman" panose="02020603050405020304" pitchFamily="18" charset="0"/>
            </a:endParaRPr>
          </a:p>
          <a:p>
            <a:pPr>
              <a:lnSpc>
                <a:spcPct val="150000"/>
              </a:lnSpc>
            </a:pPr>
            <a:endParaRPr lang="en-US" altLang="ko-KR" sz="1600" b="1" dirty="0">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 xmlns:a16="http://schemas.microsoft.com/office/drawing/2014/main" id="{8622226E-BFBD-4BD1-A144-ECCCA4E4533F}"/>
              </a:ext>
            </a:extLst>
          </p:cNvPr>
          <p:cNvSpPr txBox="1"/>
          <p:nvPr/>
        </p:nvSpPr>
        <p:spPr>
          <a:xfrm>
            <a:off x="363148" y="2351893"/>
            <a:ext cx="3951569" cy="738664"/>
          </a:xfrm>
          <a:prstGeom prst="rect">
            <a:avLst/>
          </a:prstGeom>
          <a:solidFill>
            <a:srgbClr val="FDA65F"/>
          </a:solidFill>
        </p:spPr>
        <p:txBody>
          <a:bodyPr wrap="square" rtlCol="0">
            <a:spAutoFit/>
          </a:bodyPr>
          <a:lstStyle/>
          <a:p>
            <a:pPr algn="ctr"/>
            <a:endParaRPr lang="en-US" altLang="ko-KR" sz="1400" b="1" dirty="0">
              <a:solidFill>
                <a:schemeClr val="tx1">
                  <a:lumMod val="75000"/>
                  <a:lumOff val="25000"/>
                </a:schemeClr>
              </a:solidFill>
              <a:latin typeface="Calibri" pitchFamily="34" charset="0"/>
            </a:endParaRPr>
          </a:p>
          <a:p>
            <a:pPr algn="ctr"/>
            <a:endParaRPr lang="en-US" altLang="ko-KR" sz="1400" b="1" dirty="0">
              <a:solidFill>
                <a:schemeClr val="tx1">
                  <a:lumMod val="75000"/>
                  <a:lumOff val="25000"/>
                </a:schemeClr>
              </a:solidFill>
              <a:latin typeface="Calibri" pitchFamily="34" charset="0"/>
            </a:endParaRPr>
          </a:p>
          <a:p>
            <a:pPr algn="ctr"/>
            <a:endParaRPr lang="ko-KR" altLang="en-US" sz="1400" b="1" dirty="0">
              <a:solidFill>
                <a:schemeClr val="tx1">
                  <a:lumMod val="75000"/>
                  <a:lumOff val="25000"/>
                </a:schemeClr>
              </a:solidFill>
              <a:latin typeface="Calibri" pitchFamily="34" charset="0"/>
            </a:endParaRPr>
          </a:p>
        </p:txBody>
      </p:sp>
      <p:sp>
        <p:nvSpPr>
          <p:cNvPr id="45" name="TextBox 44">
            <a:extLst>
              <a:ext uri="{FF2B5EF4-FFF2-40B4-BE49-F238E27FC236}">
                <a16:creationId xmlns="" xmlns:a16="http://schemas.microsoft.com/office/drawing/2014/main" id="{D914D3DF-F8A8-4D3B-8682-31471EB1878F}"/>
              </a:ext>
            </a:extLst>
          </p:cNvPr>
          <p:cNvSpPr txBox="1"/>
          <p:nvPr/>
        </p:nvSpPr>
        <p:spPr>
          <a:xfrm>
            <a:off x="1790987" y="3623451"/>
            <a:ext cx="3709383" cy="738664"/>
          </a:xfrm>
          <a:prstGeom prst="rect">
            <a:avLst/>
          </a:prstGeom>
          <a:solidFill>
            <a:schemeClr val="accent1">
              <a:lumMod val="60000"/>
              <a:lumOff val="40000"/>
            </a:schemeClr>
          </a:solidFill>
          <a:ln>
            <a:solidFill>
              <a:schemeClr val="accent6">
                <a:lumMod val="20000"/>
                <a:lumOff val="80000"/>
              </a:schemeClr>
            </a:solidFill>
          </a:ln>
        </p:spPr>
        <p:txBody>
          <a:bodyPr wrap="square" rtlCol="0">
            <a:spAutoFit/>
          </a:bodyPr>
          <a:lstStyle/>
          <a:p>
            <a:pPr algn="r"/>
            <a:endParaRPr lang="en-US" altLang="ko-KR" sz="1400" b="1" dirty="0">
              <a:solidFill>
                <a:schemeClr val="bg1"/>
              </a:solidFill>
              <a:latin typeface="Calibri" pitchFamily="34" charset="0"/>
              <a:cs typeface="Calibri" pitchFamily="34" charset="0"/>
            </a:endParaRPr>
          </a:p>
          <a:p>
            <a:pPr algn="r"/>
            <a:endParaRPr lang="en-US" altLang="ko-KR" sz="1400" b="1" dirty="0">
              <a:solidFill>
                <a:schemeClr val="bg1"/>
              </a:solidFill>
              <a:latin typeface="Calibri" pitchFamily="34" charset="0"/>
              <a:cs typeface="Calibri" pitchFamily="34" charset="0"/>
            </a:endParaRPr>
          </a:p>
          <a:p>
            <a:pPr algn="r"/>
            <a:endParaRPr lang="ko-KR" altLang="en-US" sz="1400" b="1" dirty="0">
              <a:solidFill>
                <a:schemeClr val="bg1"/>
              </a:solidFill>
              <a:latin typeface="Calibri" pitchFamily="34" charset="0"/>
              <a:cs typeface="Calibri" pitchFamily="34" charset="0"/>
            </a:endParaRPr>
          </a:p>
        </p:txBody>
      </p:sp>
      <p:sp>
        <p:nvSpPr>
          <p:cNvPr id="48" name="TextBox 47">
            <a:extLst>
              <a:ext uri="{FF2B5EF4-FFF2-40B4-BE49-F238E27FC236}">
                <a16:creationId xmlns="" xmlns:a16="http://schemas.microsoft.com/office/drawing/2014/main" id="{90B957BE-6124-4071-B838-D4EA04E0EC67}"/>
              </a:ext>
            </a:extLst>
          </p:cNvPr>
          <p:cNvSpPr txBox="1"/>
          <p:nvPr/>
        </p:nvSpPr>
        <p:spPr>
          <a:xfrm>
            <a:off x="5618993" y="2444115"/>
            <a:ext cx="954014" cy="523220"/>
          </a:xfrm>
          <a:prstGeom prst="rect">
            <a:avLst/>
          </a:prstGeom>
          <a:noFill/>
        </p:spPr>
        <p:txBody>
          <a:bodyPr wrap="square" rtlCol="0">
            <a:spAutoFit/>
          </a:bodyPr>
          <a:lstStyle/>
          <a:p>
            <a:pPr algn="ctr"/>
            <a:r>
              <a:rPr lang="en-US" altLang="ko-KR" sz="2800" b="1" dirty="0">
                <a:solidFill>
                  <a:srgbClr val="EA769F"/>
                </a:solidFill>
                <a:latin typeface="Calibri" pitchFamily="34" charset="0"/>
                <a:cs typeface="Calibri" pitchFamily="34" charset="0"/>
              </a:rPr>
              <a:t>B</a:t>
            </a:r>
            <a:endParaRPr lang="ko-KR" altLang="en-US" sz="2800" b="1" dirty="0">
              <a:solidFill>
                <a:srgbClr val="EA769F"/>
              </a:solidFill>
              <a:latin typeface="Calibri" pitchFamily="34" charset="0"/>
              <a:cs typeface="Calibri" pitchFamily="34" charset="0"/>
            </a:endParaRPr>
          </a:p>
        </p:txBody>
      </p:sp>
      <p:sp>
        <p:nvSpPr>
          <p:cNvPr id="49" name="TextBox 48">
            <a:extLst>
              <a:ext uri="{FF2B5EF4-FFF2-40B4-BE49-F238E27FC236}">
                <a16:creationId xmlns="" xmlns:a16="http://schemas.microsoft.com/office/drawing/2014/main" id="{5544E12D-AA7A-4C7D-BD21-177E2FF8E0E4}"/>
              </a:ext>
            </a:extLst>
          </p:cNvPr>
          <p:cNvSpPr txBox="1"/>
          <p:nvPr/>
        </p:nvSpPr>
        <p:spPr>
          <a:xfrm>
            <a:off x="5598381" y="3584021"/>
            <a:ext cx="954014" cy="523220"/>
          </a:xfrm>
          <a:prstGeom prst="rect">
            <a:avLst/>
          </a:prstGeom>
          <a:noFill/>
        </p:spPr>
        <p:txBody>
          <a:bodyPr wrap="square" rtlCol="0">
            <a:spAutoFit/>
          </a:bodyPr>
          <a:lstStyle/>
          <a:p>
            <a:pPr algn="ctr"/>
            <a:r>
              <a:rPr lang="en-US" altLang="ko-KR" sz="2800" b="1" dirty="0">
                <a:solidFill>
                  <a:schemeClr val="accent1"/>
                </a:solidFill>
                <a:latin typeface="Calibri" pitchFamily="34" charset="0"/>
                <a:cs typeface="Calibri" pitchFamily="34" charset="0"/>
              </a:rPr>
              <a:t>C</a:t>
            </a:r>
            <a:endParaRPr lang="ko-KR" altLang="en-US" sz="2800" b="1" dirty="0">
              <a:solidFill>
                <a:schemeClr val="accent1"/>
              </a:solidFill>
              <a:latin typeface="Calibri" pitchFamily="34" charset="0"/>
              <a:cs typeface="Calibri" pitchFamily="34" charset="0"/>
            </a:endParaRPr>
          </a:p>
        </p:txBody>
      </p:sp>
      <p:sp>
        <p:nvSpPr>
          <p:cNvPr id="50" name="TextBox 49">
            <a:extLst>
              <a:ext uri="{FF2B5EF4-FFF2-40B4-BE49-F238E27FC236}">
                <a16:creationId xmlns="" xmlns:a16="http://schemas.microsoft.com/office/drawing/2014/main" id="{D95B6C95-ED25-4940-883D-56C0CAE686B2}"/>
              </a:ext>
            </a:extLst>
          </p:cNvPr>
          <p:cNvSpPr txBox="1"/>
          <p:nvPr/>
        </p:nvSpPr>
        <p:spPr>
          <a:xfrm>
            <a:off x="6836115" y="3643079"/>
            <a:ext cx="954014" cy="523220"/>
          </a:xfrm>
          <a:prstGeom prst="rect">
            <a:avLst/>
          </a:prstGeom>
          <a:noFill/>
        </p:spPr>
        <p:txBody>
          <a:bodyPr wrap="square" rtlCol="0">
            <a:spAutoFit/>
          </a:bodyPr>
          <a:lstStyle/>
          <a:p>
            <a:pPr algn="ctr"/>
            <a:r>
              <a:rPr lang="en-US" altLang="ko-KR" sz="2800" b="1" dirty="0">
                <a:solidFill>
                  <a:schemeClr val="bg1">
                    <a:lumMod val="50000"/>
                  </a:schemeClr>
                </a:solidFill>
                <a:latin typeface="Calibri" pitchFamily="34" charset="0"/>
                <a:cs typeface="Calibri" pitchFamily="34" charset="0"/>
              </a:rPr>
              <a:t>D</a:t>
            </a:r>
            <a:endParaRPr lang="ko-KR" altLang="en-US" sz="2800" b="1" dirty="0">
              <a:solidFill>
                <a:schemeClr val="bg1">
                  <a:lumMod val="50000"/>
                </a:schemeClr>
              </a:solidFill>
              <a:latin typeface="Calibri" pitchFamily="34" charset="0"/>
              <a:cs typeface="Calibri" pitchFamily="34" charset="0"/>
            </a:endParaRPr>
          </a:p>
        </p:txBody>
      </p:sp>
      <p:sp>
        <p:nvSpPr>
          <p:cNvPr id="3" name="مستطيل 2"/>
          <p:cNvSpPr/>
          <p:nvPr/>
        </p:nvSpPr>
        <p:spPr>
          <a:xfrm>
            <a:off x="4578467" y="2403138"/>
            <a:ext cx="402674" cy="523220"/>
          </a:xfrm>
          <a:prstGeom prst="rect">
            <a:avLst/>
          </a:prstGeom>
        </p:spPr>
        <p:txBody>
          <a:bodyPr wrap="none">
            <a:spAutoFit/>
          </a:bodyPr>
          <a:lstStyle/>
          <a:p>
            <a:pPr algn="ctr"/>
            <a:r>
              <a:rPr lang="en-US" altLang="ko-KR" sz="2800" b="1" dirty="0">
                <a:solidFill>
                  <a:srgbClr val="FD9239"/>
                </a:solidFill>
                <a:latin typeface="Calibri" pitchFamily="34" charset="0"/>
              </a:rPr>
              <a:t>A</a:t>
            </a:r>
            <a:endParaRPr lang="ko-KR" altLang="en-US" sz="2800" b="1" dirty="0">
              <a:solidFill>
                <a:srgbClr val="FD9239"/>
              </a:solidFill>
              <a:latin typeface="Calibri" pitchFamily="34" charset="0"/>
            </a:endParaRPr>
          </a:p>
        </p:txBody>
      </p:sp>
      <p:sp>
        <p:nvSpPr>
          <p:cNvPr id="57" name="TextBox 49">
            <a:extLst>
              <a:ext uri="{FF2B5EF4-FFF2-40B4-BE49-F238E27FC236}">
                <a16:creationId xmlns="" xmlns:a16="http://schemas.microsoft.com/office/drawing/2014/main" id="{D95B6C95-ED25-4940-883D-56C0CAE686B2}"/>
              </a:ext>
            </a:extLst>
          </p:cNvPr>
          <p:cNvSpPr txBox="1"/>
          <p:nvPr/>
        </p:nvSpPr>
        <p:spPr>
          <a:xfrm>
            <a:off x="6836115" y="4846816"/>
            <a:ext cx="954014" cy="523220"/>
          </a:xfrm>
          <a:prstGeom prst="rect">
            <a:avLst/>
          </a:prstGeom>
          <a:noFill/>
        </p:spPr>
        <p:txBody>
          <a:bodyPr wrap="square" rtlCol="0">
            <a:spAutoFit/>
          </a:bodyPr>
          <a:lstStyle/>
          <a:p>
            <a:pPr algn="ctr"/>
            <a:r>
              <a:rPr lang="en-US" altLang="ko-KR" sz="2800" b="1" dirty="0">
                <a:solidFill>
                  <a:srgbClr val="C00000"/>
                </a:solidFill>
                <a:latin typeface="Calibri" pitchFamily="34" charset="0"/>
                <a:cs typeface="Calibri" pitchFamily="34" charset="0"/>
              </a:rPr>
              <a:t>E</a:t>
            </a:r>
            <a:endParaRPr lang="ko-KR" altLang="en-US" sz="2800" b="1" dirty="0">
              <a:solidFill>
                <a:srgbClr val="C00000"/>
              </a:solidFill>
              <a:latin typeface="Calibri" pitchFamily="34" charset="0"/>
              <a:cs typeface="Calibri" pitchFamily="34" charset="0"/>
            </a:endParaRPr>
          </a:p>
        </p:txBody>
      </p:sp>
      <p:sp>
        <p:nvSpPr>
          <p:cNvPr id="4" name="مستطيل 3"/>
          <p:cNvSpPr/>
          <p:nvPr/>
        </p:nvSpPr>
        <p:spPr>
          <a:xfrm>
            <a:off x="390836" y="2308460"/>
            <a:ext cx="3654201" cy="786754"/>
          </a:xfrm>
          <a:prstGeom prst="rect">
            <a:avLst/>
          </a:prstGeom>
        </p:spPr>
        <p:txBody>
          <a:bodyPr wrap="square">
            <a:spAutoFit/>
          </a:bodyPr>
          <a:lstStyle/>
          <a:p>
            <a:pPr algn="ctr">
              <a:lnSpc>
                <a:spcPct val="150000"/>
              </a:lnSpc>
            </a:pPr>
            <a:r>
              <a:rPr lang="en-GB" sz="1600" b="1" dirty="0" err="1">
                <a:latin typeface="Times New Roman" panose="02020603050405020304" pitchFamily="18" charset="0"/>
                <a:cs typeface="Times New Roman" panose="02020603050405020304" pitchFamily="18" charset="0"/>
              </a:rPr>
              <a:t>Analyze</a:t>
            </a:r>
            <a:r>
              <a:rPr lang="en-GB" sz="1600" b="1" dirty="0">
                <a:latin typeface="Times New Roman" panose="02020603050405020304" pitchFamily="18" charset="0"/>
                <a:cs typeface="Times New Roman" panose="02020603050405020304" pitchFamily="18" charset="0"/>
              </a:rPr>
              <a:t> the Work positions and Evaluate Performance</a:t>
            </a:r>
            <a:endParaRPr lang="ko-KR" altLang="en-US" sz="1600" b="1" dirty="0">
              <a:latin typeface="Times New Roman" panose="02020603050405020304" pitchFamily="18" charset="0"/>
              <a:cs typeface="Times New Roman" panose="02020603050405020304" pitchFamily="18" charset="0"/>
            </a:endParaRPr>
          </a:p>
        </p:txBody>
      </p:sp>
      <p:sp>
        <p:nvSpPr>
          <p:cNvPr id="7" name="مستطيل 6"/>
          <p:cNvSpPr/>
          <p:nvPr/>
        </p:nvSpPr>
        <p:spPr>
          <a:xfrm>
            <a:off x="6573007" y="2250675"/>
            <a:ext cx="3843674" cy="786754"/>
          </a:xfrm>
          <a:prstGeom prst="rect">
            <a:avLst/>
          </a:prstGeom>
        </p:spPr>
        <p:txBody>
          <a:bodyPr wrap="square">
            <a:spAutoFit/>
          </a:bodyPr>
          <a:lstStyle/>
          <a:p>
            <a:pPr algn="ctr">
              <a:lnSpc>
                <a:spcPct val="150000"/>
              </a:lnSpc>
            </a:pPr>
            <a:r>
              <a:rPr lang="en-GB" sz="1600" b="1" dirty="0">
                <a:latin typeface="Times New Roman" panose="02020603050405020304" pitchFamily="18" charset="0"/>
                <a:cs typeface="Times New Roman" panose="02020603050405020304" pitchFamily="18" charset="0"/>
              </a:rPr>
              <a:t>Analyse the Candidates and evaluate Potentials</a:t>
            </a:r>
            <a:endParaRPr lang="ar-SA" sz="1600" dirty="0">
              <a:latin typeface="Times New Roman" panose="02020603050405020304" pitchFamily="18" charset="0"/>
              <a:cs typeface="Times New Roman" panose="02020603050405020304" pitchFamily="18" charset="0"/>
            </a:endParaRPr>
          </a:p>
        </p:txBody>
      </p:sp>
      <p:sp>
        <p:nvSpPr>
          <p:cNvPr id="8" name="مستطيل 7"/>
          <p:cNvSpPr/>
          <p:nvPr/>
        </p:nvSpPr>
        <p:spPr>
          <a:xfrm>
            <a:off x="3124200" y="3702592"/>
            <a:ext cx="1454267" cy="417422"/>
          </a:xfrm>
          <a:prstGeom prst="rect">
            <a:avLst/>
          </a:prstGeom>
        </p:spPr>
        <p:txBody>
          <a:bodyPr wrap="square">
            <a:spAutoFit/>
          </a:bodyPr>
          <a:lstStyle/>
          <a:p>
            <a:pPr>
              <a:lnSpc>
                <a:spcPct val="150000"/>
              </a:lnSpc>
            </a:pPr>
            <a:r>
              <a:rPr lang="en-GB" sz="1600" b="1" dirty="0">
                <a:latin typeface="Times New Roman" panose="02020603050405020304" pitchFamily="18" charset="0"/>
                <a:cs typeface="Times New Roman" panose="02020603050405020304" pitchFamily="18" charset="0"/>
              </a:rPr>
              <a:t>Goal Setting</a:t>
            </a:r>
            <a:endParaRPr lang="ar-SA" sz="1600" dirty="0">
              <a:latin typeface="Times New Roman" panose="02020603050405020304" pitchFamily="18" charset="0"/>
              <a:cs typeface="Times New Roman" panose="02020603050405020304" pitchFamily="18" charset="0"/>
            </a:endParaRPr>
          </a:p>
        </p:txBody>
      </p:sp>
      <p:sp>
        <p:nvSpPr>
          <p:cNvPr id="9" name="مستطيل 8"/>
          <p:cNvSpPr/>
          <p:nvPr/>
        </p:nvSpPr>
        <p:spPr>
          <a:xfrm>
            <a:off x="8752764" y="3662707"/>
            <a:ext cx="2324675" cy="615553"/>
          </a:xfrm>
          <a:prstGeom prst="rect">
            <a:avLst/>
          </a:prstGeom>
        </p:spPr>
        <p:txBody>
          <a:bodyPr wrap="none">
            <a:spAutoFit/>
          </a:bodyPr>
          <a:lstStyle/>
          <a:p>
            <a:pPr algn="ctr"/>
            <a:r>
              <a:rPr lang="en-GB" sz="1600" b="1" dirty="0">
                <a:latin typeface="Times New Roman" panose="02020603050405020304" pitchFamily="18" charset="0"/>
                <a:cs typeface="Times New Roman" panose="02020603050405020304" pitchFamily="18" charset="0"/>
              </a:rPr>
              <a:t>Management Succession</a:t>
            </a:r>
          </a:p>
          <a:p>
            <a:endParaRPr lang="ar-SA" dirty="0">
              <a:latin typeface="Times New Roman" panose="02020603050405020304" pitchFamily="18" charset="0"/>
              <a:cs typeface="Times New Roman" panose="02020603050405020304" pitchFamily="18" charset="0"/>
            </a:endParaRPr>
          </a:p>
        </p:txBody>
      </p:sp>
      <p:sp>
        <p:nvSpPr>
          <p:cNvPr id="10" name="مستطيل 9"/>
          <p:cNvSpPr/>
          <p:nvPr/>
        </p:nvSpPr>
        <p:spPr>
          <a:xfrm>
            <a:off x="2311173" y="4937858"/>
            <a:ext cx="4572000" cy="786754"/>
          </a:xfrm>
          <a:prstGeom prst="rect">
            <a:avLst/>
          </a:prstGeom>
        </p:spPr>
        <p:txBody>
          <a:bodyPr wrap="square">
            <a:spAutoFit/>
          </a:bodyPr>
          <a:lstStyle/>
          <a:p>
            <a:pPr algn="ctr">
              <a:lnSpc>
                <a:spcPct val="150000"/>
              </a:lnSpc>
            </a:pPr>
            <a:r>
              <a:rPr lang="en-GB" sz="1600" b="1" dirty="0">
                <a:latin typeface="Times New Roman" panose="02020603050405020304" pitchFamily="18" charset="0"/>
                <a:cs typeface="Times New Roman" panose="02020603050405020304" pitchFamily="18" charset="0"/>
              </a:rPr>
              <a:t>Ownership Succession and Managing the transition</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680590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3">
            <a:extLst>
              <a:ext uri="{FF2B5EF4-FFF2-40B4-BE49-F238E27FC236}">
                <a16:creationId xmlns="" xmlns:a16="http://schemas.microsoft.com/office/drawing/2014/main" id="{B8678BA4-36C9-242A-3CDC-9C1D6BE8E586}"/>
              </a:ext>
            </a:extLst>
          </p:cNvPr>
          <p:cNvSpPr/>
          <p:nvPr/>
        </p:nvSpPr>
        <p:spPr>
          <a:xfrm>
            <a:off x="1" y="0"/>
            <a:ext cx="12192000" cy="6857999"/>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 name="Picture 3">
            <a:extLst>
              <a:ext uri="{FF2B5EF4-FFF2-40B4-BE49-F238E27FC236}">
                <a16:creationId xmlns="" xmlns:a16="http://schemas.microsoft.com/office/drawing/2014/main" id="{4DEDE5D6-7C3C-5855-FDBE-A629B794F483}"/>
              </a:ext>
            </a:extLst>
          </p:cNvPr>
          <p:cNvPicPr>
            <a:picLocks noChangeAspect="1"/>
          </p:cNvPicPr>
          <p:nvPr/>
        </p:nvPicPr>
        <p:blipFill>
          <a:blip r:embed="rId2"/>
          <a:stretch>
            <a:fillRect/>
          </a:stretch>
        </p:blipFill>
        <p:spPr>
          <a:xfrm>
            <a:off x="202799" y="675739"/>
            <a:ext cx="5037257" cy="3025402"/>
          </a:xfrm>
          <a:prstGeom prst="rect">
            <a:avLst/>
          </a:prstGeom>
        </p:spPr>
      </p:pic>
      <p:pic>
        <p:nvPicPr>
          <p:cNvPr id="8" name="Picture 7">
            <a:extLst>
              <a:ext uri="{FF2B5EF4-FFF2-40B4-BE49-F238E27FC236}">
                <a16:creationId xmlns="" xmlns:a16="http://schemas.microsoft.com/office/drawing/2014/main" id="{50E15A00-81DA-78A6-543A-D1A352068976}"/>
              </a:ext>
            </a:extLst>
          </p:cNvPr>
          <p:cNvPicPr>
            <a:picLocks noChangeAspect="1"/>
          </p:cNvPicPr>
          <p:nvPr/>
        </p:nvPicPr>
        <p:blipFill>
          <a:blip r:embed="rId3"/>
          <a:stretch>
            <a:fillRect/>
          </a:stretch>
        </p:blipFill>
        <p:spPr>
          <a:xfrm>
            <a:off x="2683324" y="1044238"/>
            <a:ext cx="5113463" cy="5662151"/>
          </a:xfrm>
          <a:prstGeom prst="rect">
            <a:avLst/>
          </a:prstGeom>
        </p:spPr>
      </p:pic>
      <p:pic>
        <p:nvPicPr>
          <p:cNvPr id="10" name="Picture 9">
            <a:extLst>
              <a:ext uri="{FF2B5EF4-FFF2-40B4-BE49-F238E27FC236}">
                <a16:creationId xmlns="" xmlns:a16="http://schemas.microsoft.com/office/drawing/2014/main" id="{00E8BA6F-363D-896B-7970-D3B56DE50A3A}"/>
              </a:ext>
            </a:extLst>
          </p:cNvPr>
          <p:cNvPicPr>
            <a:picLocks noChangeAspect="1"/>
          </p:cNvPicPr>
          <p:nvPr/>
        </p:nvPicPr>
        <p:blipFill>
          <a:blip r:embed="rId4"/>
          <a:stretch>
            <a:fillRect/>
          </a:stretch>
        </p:blipFill>
        <p:spPr>
          <a:xfrm>
            <a:off x="4067834" y="1394387"/>
            <a:ext cx="4999153" cy="5387807"/>
          </a:xfrm>
          <a:prstGeom prst="rect">
            <a:avLst/>
          </a:prstGeom>
        </p:spPr>
      </p:pic>
      <p:pic>
        <p:nvPicPr>
          <p:cNvPr id="13" name="Picture 12">
            <a:extLst>
              <a:ext uri="{FF2B5EF4-FFF2-40B4-BE49-F238E27FC236}">
                <a16:creationId xmlns="" xmlns:a16="http://schemas.microsoft.com/office/drawing/2014/main" id="{441ECEBC-BE03-1389-F6E7-4F7A899266BE}"/>
              </a:ext>
            </a:extLst>
          </p:cNvPr>
          <p:cNvPicPr>
            <a:picLocks noChangeAspect="1"/>
          </p:cNvPicPr>
          <p:nvPr/>
        </p:nvPicPr>
        <p:blipFill>
          <a:blip r:embed="rId5"/>
          <a:stretch>
            <a:fillRect/>
          </a:stretch>
        </p:blipFill>
        <p:spPr>
          <a:xfrm>
            <a:off x="5795139" y="2614998"/>
            <a:ext cx="5273497" cy="3177815"/>
          </a:xfrm>
          <a:prstGeom prst="rect">
            <a:avLst/>
          </a:prstGeom>
        </p:spPr>
      </p:pic>
      <p:pic>
        <p:nvPicPr>
          <p:cNvPr id="16" name="Picture 15">
            <a:extLst>
              <a:ext uri="{FF2B5EF4-FFF2-40B4-BE49-F238E27FC236}">
                <a16:creationId xmlns="" xmlns:a16="http://schemas.microsoft.com/office/drawing/2014/main" id="{FE00A610-6DE3-99E4-DA0B-703C3969FB26}"/>
              </a:ext>
            </a:extLst>
          </p:cNvPr>
          <p:cNvPicPr>
            <a:picLocks noChangeAspect="1"/>
          </p:cNvPicPr>
          <p:nvPr/>
        </p:nvPicPr>
        <p:blipFill>
          <a:blip r:embed="rId6"/>
          <a:stretch>
            <a:fillRect/>
          </a:stretch>
        </p:blipFill>
        <p:spPr>
          <a:xfrm>
            <a:off x="6737780" y="1479519"/>
            <a:ext cx="5235394" cy="5448772"/>
          </a:xfrm>
          <a:prstGeom prst="rect">
            <a:avLst/>
          </a:prstGeom>
        </p:spPr>
      </p:pic>
    </p:spTree>
    <p:extLst>
      <p:ext uri="{BB962C8B-B14F-4D97-AF65-F5344CB8AC3E}">
        <p14:creationId xmlns:p14="http://schemas.microsoft.com/office/powerpoint/2010/main" val="1966221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2F71DBA-2188-C8B7-8C56-726B83049074}"/>
              </a:ext>
            </a:extLst>
          </p:cNvPr>
          <p:cNvSpPr txBox="1"/>
          <p:nvPr/>
        </p:nvSpPr>
        <p:spPr>
          <a:xfrm>
            <a:off x="2656114" y="435820"/>
            <a:ext cx="6096000"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Strategy implementation</a:t>
            </a:r>
            <a:endParaRPr lang="ar-SA" sz="38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 xmlns:a16="http://schemas.microsoft.com/office/drawing/2014/main" id="{1274DC73-7B61-405C-0E12-8F3224B459D2}"/>
              </a:ext>
            </a:extLst>
          </p:cNvPr>
          <p:cNvPicPr>
            <a:picLocks noChangeAspect="1"/>
          </p:cNvPicPr>
          <p:nvPr/>
        </p:nvPicPr>
        <p:blipFill>
          <a:blip r:embed="rId2"/>
          <a:stretch>
            <a:fillRect/>
          </a:stretch>
        </p:blipFill>
        <p:spPr>
          <a:xfrm>
            <a:off x="2197606" y="1779639"/>
            <a:ext cx="6478308" cy="4038950"/>
          </a:xfrm>
          <a:prstGeom prst="rect">
            <a:avLst/>
          </a:prstGeom>
        </p:spPr>
      </p:pic>
    </p:spTree>
    <p:extLst>
      <p:ext uri="{BB962C8B-B14F-4D97-AF65-F5344CB8AC3E}">
        <p14:creationId xmlns:p14="http://schemas.microsoft.com/office/powerpoint/2010/main" val="1148985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6"/>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61029" y="1103086"/>
            <a:ext cx="8708572" cy="4528457"/>
          </a:xfrm>
          <a:prstGeom prst="rect">
            <a:avLst/>
          </a:prstGeom>
          <a:noFill/>
          <a:ln>
            <a:noFill/>
          </a:ln>
        </p:spPr>
      </p:pic>
    </p:spTree>
    <p:extLst>
      <p:ext uri="{BB962C8B-B14F-4D97-AF65-F5344CB8AC3E}">
        <p14:creationId xmlns:p14="http://schemas.microsoft.com/office/powerpoint/2010/main" val="252668268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34256" y="465136"/>
            <a:ext cx="4731657" cy="6052777"/>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 name="Picture 2" descr="Marketing Segmentation 101: 5 Types of Segmentation in Marketing"/>
          <p:cNvPicPr>
            <a:picLocks noChangeAspect="1" noChangeArrowheads="1"/>
          </p:cNvPicPr>
          <p:nvPr/>
        </p:nvPicPr>
        <p:blipFill>
          <a:blip r:embed="rId2" cstate="print">
            <a:clrChange>
              <a:clrFrom>
                <a:srgbClr val="0072BB"/>
              </a:clrFrom>
              <a:clrTo>
                <a:srgbClr val="0072BB">
                  <a:alpha val="0"/>
                </a:srgbClr>
              </a:clrTo>
            </a:clrChange>
            <a:extLst>
              <a:ext uri="{28A0092B-C50C-407E-A947-70E740481C1C}">
                <a14:useLocalDpi xmlns:a14="http://schemas.microsoft.com/office/drawing/2010/main" val="0"/>
              </a:ext>
            </a:extLst>
          </a:blip>
          <a:srcRect/>
          <a:stretch>
            <a:fillRect/>
          </a:stretch>
        </p:blipFill>
        <p:spPr bwMode="auto">
          <a:xfrm>
            <a:off x="302836" y="1328678"/>
            <a:ext cx="4132005" cy="2162847"/>
          </a:xfrm>
          <a:prstGeom prst="rect">
            <a:avLst/>
          </a:prstGeom>
          <a:noFill/>
          <a:extLst>
            <a:ext uri="{909E8E84-426E-40DD-AFC4-6F175D3DCCD1}">
              <a14:hiddenFill xmlns:a14="http://schemas.microsoft.com/office/drawing/2010/main">
                <a:solidFill>
                  <a:srgbClr val="FFFFFF"/>
                </a:solidFill>
              </a14:hiddenFill>
            </a:ext>
          </a:extLst>
        </p:spPr>
      </p:pic>
      <p:sp>
        <p:nvSpPr>
          <p:cNvPr id="2" name="مستطيل 1"/>
          <p:cNvSpPr/>
          <p:nvPr/>
        </p:nvSpPr>
        <p:spPr>
          <a:xfrm>
            <a:off x="5529790" y="2666996"/>
            <a:ext cx="6096000" cy="1894749"/>
          </a:xfrm>
          <a:prstGeom prst="rect">
            <a:avLst/>
          </a:prstGeom>
        </p:spPr>
        <p:txBody>
          <a:bodyPr>
            <a:spAutoFit/>
          </a:bodyPr>
          <a:lstStyle/>
          <a:p>
            <a:pPr marL="285750" indent="-285750">
              <a:lnSpc>
                <a:spcPct val="150000"/>
              </a:lnSpc>
              <a:buFont typeface="Arial" pitchFamily="34" charset="0"/>
              <a:buChar char="•"/>
            </a:pPr>
            <a:r>
              <a:rPr lang="en-US" sz="1600" b="1" dirty="0">
                <a:latin typeface="Times New Roman" panose="02020603050405020304" pitchFamily="18" charset="0"/>
                <a:cs typeface="Times New Roman" panose="02020603050405020304" pitchFamily="18" charset="0"/>
              </a:rPr>
              <a:t>Create subgroups of your market based on demographics and needs</a:t>
            </a:r>
          </a:p>
          <a:p>
            <a:pPr>
              <a:lnSpc>
                <a:spcPct val="150000"/>
              </a:lnSpc>
            </a:pPr>
            <a:endParaRPr lang="en-US" sz="1600" b="1" dirty="0">
              <a:latin typeface="Times New Roman" panose="02020603050405020304" pitchFamily="18" charset="0"/>
              <a:cs typeface="Times New Roman" panose="02020603050405020304" pitchFamily="18" charset="0"/>
            </a:endParaRPr>
          </a:p>
          <a:p>
            <a:pPr marL="285750" indent="-285750">
              <a:lnSpc>
                <a:spcPct val="150000"/>
              </a:lnSpc>
              <a:buFont typeface="Arial" pitchFamily="34" charset="0"/>
              <a:buChar char="•"/>
            </a:pPr>
            <a:r>
              <a:rPr lang="en-US" sz="1600" b="1" dirty="0">
                <a:latin typeface="Times New Roman" panose="02020603050405020304" pitchFamily="18" charset="0"/>
                <a:cs typeface="Times New Roman" panose="02020603050405020304" pitchFamily="18" charset="0"/>
              </a:rPr>
              <a:t>Organizations with great market segmentation strategies have a 10% higher market segmentation rate than others</a:t>
            </a:r>
            <a:endParaRPr lang="ar-SA" sz="1600" b="1" dirty="0">
              <a:latin typeface="Times New Roman" panose="02020603050405020304" pitchFamily="18" charset="0"/>
              <a:cs typeface="Times New Roman" panose="02020603050405020304" pitchFamily="18" charset="0"/>
            </a:endParaRPr>
          </a:p>
        </p:txBody>
      </p:sp>
      <p:sp>
        <p:nvSpPr>
          <p:cNvPr id="5" name="مستطيل 4"/>
          <p:cNvSpPr/>
          <p:nvPr/>
        </p:nvSpPr>
        <p:spPr>
          <a:xfrm>
            <a:off x="220612" y="4164408"/>
            <a:ext cx="4756430" cy="677108"/>
          </a:xfrm>
          <a:prstGeom prst="rect">
            <a:avLst/>
          </a:prstGeom>
        </p:spPr>
        <p:txBody>
          <a:bodyPr wrap="none">
            <a:spAutoFit/>
          </a:bodyPr>
          <a:lstStyle/>
          <a:p>
            <a:pPr lvl="0"/>
            <a:r>
              <a:rPr lang="en-GB" sz="3800" b="1" dirty="0">
                <a:solidFill>
                  <a:schemeClr val="tx1">
                    <a:lumMod val="75000"/>
                    <a:lumOff val="25000"/>
                  </a:schemeClr>
                </a:solidFill>
                <a:latin typeface="Times New Roman" panose="02020603050405020304" pitchFamily="18" charset="0"/>
                <a:cs typeface="Times New Roman" panose="02020603050405020304" pitchFamily="18" charset="0"/>
              </a:rPr>
              <a:t>Market segmentation </a:t>
            </a:r>
            <a:endParaRPr lang="en-US" sz="38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226384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lh7-us.googleusercontent.com/vrqs3zO7XcinYKWPnlonlUuMVpTPR5vrEY9YE76ewsR2oPq7U3jOkHwkJlB3rM4ELFnaIy6obJXYFxDC7EMKgIZZGBJ0C-BCPAWSWOT0hBVSMgOKj72YnJnAp9-ZrNKXdyhH8rC99raL"/>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73899" y="745811"/>
            <a:ext cx="7244201" cy="5366377"/>
          </a:xfrm>
          <a:prstGeom prst="rect">
            <a:avLst/>
          </a:prstGeom>
          <a:noFill/>
          <a:ln>
            <a:noFill/>
          </a:ln>
        </p:spPr>
      </p:pic>
    </p:spTree>
    <p:extLst>
      <p:ext uri="{BB962C8B-B14F-4D97-AF65-F5344CB8AC3E}">
        <p14:creationId xmlns:p14="http://schemas.microsoft.com/office/powerpoint/2010/main" val="3915715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4"/>
          <p:cNvSpPr/>
          <p:nvPr/>
        </p:nvSpPr>
        <p:spPr>
          <a:xfrm>
            <a:off x="6096000" y="4111067"/>
            <a:ext cx="5486400" cy="1683112"/>
          </a:xfrm>
          <a:prstGeom prst="roundRect">
            <a:avLst>
              <a:gd name="adj" fmla="val 50000"/>
            </a:avLst>
          </a:prstGeom>
          <a:noFill/>
          <a:ln w="38100" cap="flat" cmpd="sng">
            <a:solidFill>
              <a:schemeClr val="accent5"/>
            </a:solidFill>
            <a:prstDash val="solid"/>
            <a:round/>
            <a:headEnd type="none" w="sm" len="sm"/>
            <a:tailEnd type="none" w="sm" len="sm"/>
          </a:ln>
        </p:spPr>
        <p:txBody>
          <a:bodyPr spcFirstLastPara="1" wrap="square" lIns="121897" tIns="121897" rIns="121897" bIns="121897"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00" name="Google Shape;100;p14"/>
          <p:cNvSpPr/>
          <p:nvPr/>
        </p:nvSpPr>
        <p:spPr>
          <a:xfrm>
            <a:off x="6096000" y="1805500"/>
            <a:ext cx="5486400" cy="1580000"/>
          </a:xfrm>
          <a:prstGeom prst="roundRect">
            <a:avLst>
              <a:gd name="adj" fmla="val 50000"/>
            </a:avLst>
          </a:prstGeom>
          <a:noFill/>
          <a:ln w="38100" cap="flat" cmpd="sng">
            <a:solidFill>
              <a:srgbClr val="EA769F"/>
            </a:solidFill>
            <a:prstDash val="solid"/>
            <a:round/>
            <a:headEnd type="none" w="sm" len="sm"/>
            <a:tailEnd type="none" w="sm" len="sm"/>
          </a:ln>
        </p:spPr>
        <p:txBody>
          <a:bodyPr spcFirstLastPara="1" wrap="square" lIns="121897" tIns="121897" rIns="121897" bIns="121897"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01" name="Google Shape;101;p14"/>
          <p:cNvSpPr txBox="1"/>
          <p:nvPr/>
        </p:nvSpPr>
        <p:spPr>
          <a:xfrm>
            <a:off x="7878884" y="1993633"/>
            <a:ext cx="2475200" cy="382800"/>
          </a:xfrm>
          <a:prstGeom prst="rect">
            <a:avLst/>
          </a:prstGeom>
          <a:noFill/>
          <a:ln>
            <a:noFill/>
          </a:ln>
        </p:spPr>
        <p:txBody>
          <a:bodyPr spcFirstLastPara="1" wrap="square" lIns="121897" tIns="121897" rIns="121897" bIns="121897" anchor="ctr" anchorCtr="0">
            <a:noAutofit/>
          </a:bodyPr>
          <a:lstStyle/>
          <a:p>
            <a:pPr>
              <a:buClr>
                <a:srgbClr val="000000"/>
              </a:buClr>
              <a:buSzPts val="1400"/>
            </a:pPr>
            <a:endParaRPr sz="1900" b="1">
              <a:solidFill>
                <a:schemeClr val="accent3"/>
              </a:solidFill>
              <a:latin typeface="Fira Sans"/>
              <a:ea typeface="Fira Sans"/>
              <a:cs typeface="Fira Sans"/>
              <a:sym typeface="Fira Sans"/>
            </a:endParaRPr>
          </a:p>
        </p:txBody>
      </p:sp>
      <p:sp>
        <p:nvSpPr>
          <p:cNvPr id="102" name="Google Shape;102;p14"/>
          <p:cNvSpPr txBox="1"/>
          <p:nvPr/>
        </p:nvSpPr>
        <p:spPr>
          <a:xfrm>
            <a:off x="7878884" y="4328467"/>
            <a:ext cx="2475200" cy="382800"/>
          </a:xfrm>
          <a:prstGeom prst="rect">
            <a:avLst/>
          </a:prstGeom>
          <a:noFill/>
          <a:ln>
            <a:noFill/>
          </a:ln>
        </p:spPr>
        <p:txBody>
          <a:bodyPr spcFirstLastPara="1" wrap="square" lIns="121897" tIns="121897" rIns="121897" bIns="121897" anchor="ctr" anchorCtr="0">
            <a:noAutofit/>
          </a:bodyPr>
          <a:lstStyle/>
          <a:p>
            <a:pPr>
              <a:buClr>
                <a:srgbClr val="000000"/>
              </a:buClr>
              <a:buSzPts val="1400"/>
            </a:pPr>
            <a:endParaRPr sz="1900" b="1">
              <a:solidFill>
                <a:schemeClr val="accent5"/>
              </a:solidFill>
              <a:latin typeface="Fira Sans"/>
              <a:ea typeface="Fira Sans"/>
              <a:cs typeface="Fira Sans"/>
              <a:sym typeface="Fira Sans"/>
            </a:endParaRPr>
          </a:p>
        </p:txBody>
      </p:sp>
      <p:sp>
        <p:nvSpPr>
          <p:cNvPr id="103" name="Google Shape;103;p14"/>
          <p:cNvSpPr txBox="1"/>
          <p:nvPr/>
        </p:nvSpPr>
        <p:spPr>
          <a:xfrm>
            <a:off x="7182409" y="2181692"/>
            <a:ext cx="3454667" cy="762400"/>
          </a:xfrm>
          <a:prstGeom prst="rect">
            <a:avLst/>
          </a:prstGeom>
          <a:noFill/>
          <a:ln>
            <a:noFill/>
          </a:ln>
        </p:spPr>
        <p:txBody>
          <a:bodyPr spcFirstLastPara="1" wrap="square" lIns="121897" tIns="121897" rIns="121897" bIns="121897" anchor="ctr" anchorCtr="0">
            <a:noAutofit/>
          </a:bodyPr>
          <a:lstStyle/>
          <a:p>
            <a:pPr algn="just">
              <a:lnSpc>
                <a:spcPct val="150000"/>
              </a:lnSpc>
            </a:pPr>
            <a:r>
              <a:rPr lang="en-US" sz="1400" b="1" dirty="0">
                <a:solidFill>
                  <a:schemeClr val="tx1">
                    <a:lumMod val="85000"/>
                    <a:lumOff val="15000"/>
                  </a:schemeClr>
                </a:solidFill>
                <a:latin typeface="Times New Roman" panose="02020603050405020304" pitchFamily="18" charset="0"/>
                <a:ea typeface="Roboto"/>
                <a:cs typeface="Times New Roman" panose="02020603050405020304" pitchFamily="18" charset="0"/>
                <a:sym typeface="Roboto"/>
              </a:rPr>
              <a:t>it obtained the Palestinian Quality Certificate and the International Food Safety Certificate</a:t>
            </a:r>
            <a:endParaRPr sz="1400" b="1" dirty="0">
              <a:solidFill>
                <a:schemeClr val="tx1">
                  <a:lumMod val="85000"/>
                  <a:lumOff val="15000"/>
                </a:schemeClr>
              </a:solidFill>
              <a:latin typeface="Times New Roman" panose="02020603050405020304" pitchFamily="18" charset="0"/>
              <a:ea typeface="Roboto"/>
              <a:cs typeface="Times New Roman" panose="02020603050405020304" pitchFamily="18" charset="0"/>
              <a:sym typeface="Roboto"/>
            </a:endParaRPr>
          </a:p>
        </p:txBody>
      </p:sp>
      <p:sp>
        <p:nvSpPr>
          <p:cNvPr id="104" name="Google Shape;104;p14"/>
          <p:cNvSpPr txBox="1"/>
          <p:nvPr/>
        </p:nvSpPr>
        <p:spPr>
          <a:xfrm>
            <a:off x="7002467" y="4447409"/>
            <a:ext cx="3845371" cy="977512"/>
          </a:xfrm>
          <a:prstGeom prst="rect">
            <a:avLst/>
          </a:prstGeom>
          <a:noFill/>
          <a:ln>
            <a:noFill/>
          </a:ln>
        </p:spPr>
        <p:txBody>
          <a:bodyPr spcFirstLastPara="1" wrap="square" lIns="121897" tIns="121897" rIns="121897" bIns="121897" anchor="ctr" anchorCtr="0">
            <a:noAutofit/>
          </a:bodyPr>
          <a:lstStyle/>
          <a:p>
            <a:pPr algn="ctr">
              <a:lnSpc>
                <a:spcPct val="150000"/>
              </a:lnSpc>
            </a:pPr>
            <a:r>
              <a:rPr lang="en-US" sz="1400" b="1" dirty="0">
                <a:solidFill>
                  <a:schemeClr val="tx1">
                    <a:lumMod val="85000"/>
                    <a:lumOff val="15000"/>
                  </a:schemeClr>
                </a:solidFill>
                <a:latin typeface="Times New Roman" panose="02020603050405020304" pitchFamily="18" charset="0"/>
                <a:ea typeface="Roboto"/>
                <a:cs typeface="Times New Roman" panose="02020603050405020304" pitchFamily="18" charset="0"/>
                <a:sym typeface="Roboto"/>
              </a:rPr>
              <a:t>Equipped with the most modern production lines in the Middle East</a:t>
            </a:r>
            <a:endParaRPr sz="1400" b="1" dirty="0">
              <a:solidFill>
                <a:schemeClr val="tx1">
                  <a:lumMod val="85000"/>
                  <a:lumOff val="15000"/>
                </a:schemeClr>
              </a:solidFill>
              <a:latin typeface="Times New Roman" panose="02020603050405020304" pitchFamily="18" charset="0"/>
              <a:ea typeface="Roboto"/>
              <a:cs typeface="Times New Roman" panose="02020603050405020304" pitchFamily="18" charset="0"/>
              <a:sym typeface="Roboto"/>
            </a:endParaRPr>
          </a:p>
        </p:txBody>
      </p:sp>
      <p:sp>
        <p:nvSpPr>
          <p:cNvPr id="105" name="Google Shape;105;p14"/>
          <p:cNvSpPr/>
          <p:nvPr/>
        </p:nvSpPr>
        <p:spPr>
          <a:xfrm>
            <a:off x="609600" y="4111066"/>
            <a:ext cx="5486400" cy="1652765"/>
          </a:xfrm>
          <a:prstGeom prst="roundRect">
            <a:avLst>
              <a:gd name="adj" fmla="val 50000"/>
            </a:avLst>
          </a:prstGeom>
          <a:noFill/>
          <a:ln w="38100" cap="flat" cmpd="sng">
            <a:solidFill>
              <a:srgbClr val="002060"/>
            </a:solidFill>
            <a:prstDash val="solid"/>
            <a:round/>
            <a:headEnd type="none" w="sm" len="sm"/>
            <a:tailEnd type="none" w="sm" len="sm"/>
          </a:ln>
        </p:spPr>
        <p:txBody>
          <a:bodyPr spcFirstLastPara="1" wrap="square" lIns="121897" tIns="121897" rIns="121897" bIns="121897"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06" name="Google Shape;106;p14"/>
          <p:cNvSpPr/>
          <p:nvPr/>
        </p:nvSpPr>
        <p:spPr>
          <a:xfrm>
            <a:off x="609600" y="1805500"/>
            <a:ext cx="5486400" cy="1580000"/>
          </a:xfrm>
          <a:prstGeom prst="roundRect">
            <a:avLst>
              <a:gd name="adj" fmla="val 50000"/>
            </a:avLst>
          </a:prstGeom>
          <a:noFill/>
          <a:ln w="38100" cap="flat" cmpd="sng">
            <a:solidFill>
              <a:schemeClr val="accent6"/>
            </a:solidFill>
            <a:prstDash val="solid"/>
            <a:round/>
            <a:headEnd type="none" w="sm" len="sm"/>
            <a:tailEnd type="none" w="sm" len="sm"/>
          </a:ln>
        </p:spPr>
        <p:txBody>
          <a:bodyPr spcFirstLastPara="1" wrap="square" lIns="121897" tIns="121897" rIns="121897" bIns="121897" anchor="ctr" anchorCtr="0">
            <a:noAutofit/>
          </a:bodyPr>
          <a:lstStyle/>
          <a:p>
            <a:pPr>
              <a:buClr>
                <a:srgbClr val="000000"/>
              </a:buClr>
              <a:buSzPts val="1400"/>
            </a:pPr>
            <a:endParaRPr sz="1900">
              <a:solidFill>
                <a:schemeClr val="accent6"/>
              </a:solidFill>
              <a:latin typeface="Arial"/>
              <a:ea typeface="Arial"/>
              <a:cs typeface="Arial"/>
              <a:sym typeface="Arial"/>
            </a:endParaRPr>
          </a:p>
        </p:txBody>
      </p:sp>
      <p:sp>
        <p:nvSpPr>
          <p:cNvPr id="107" name="Google Shape;107;p14"/>
          <p:cNvSpPr txBox="1"/>
          <p:nvPr/>
        </p:nvSpPr>
        <p:spPr>
          <a:xfrm>
            <a:off x="1842633" y="1993633"/>
            <a:ext cx="2475200" cy="382800"/>
          </a:xfrm>
          <a:prstGeom prst="rect">
            <a:avLst/>
          </a:prstGeom>
          <a:noFill/>
          <a:ln>
            <a:noFill/>
          </a:ln>
        </p:spPr>
        <p:txBody>
          <a:bodyPr spcFirstLastPara="1" wrap="square" lIns="121897" tIns="121897" rIns="121897" bIns="121897" anchor="ctr" anchorCtr="0">
            <a:noAutofit/>
          </a:bodyPr>
          <a:lstStyle/>
          <a:p>
            <a:pPr>
              <a:buClr>
                <a:srgbClr val="000000"/>
              </a:buClr>
              <a:buSzPts val="1400"/>
            </a:pPr>
            <a:endParaRPr sz="1900" b="1">
              <a:solidFill>
                <a:schemeClr val="accent4"/>
              </a:solidFill>
              <a:latin typeface="Fira Sans"/>
              <a:ea typeface="Fira Sans"/>
              <a:cs typeface="Fira Sans"/>
              <a:sym typeface="Fira Sans"/>
            </a:endParaRPr>
          </a:p>
        </p:txBody>
      </p:sp>
      <p:sp>
        <p:nvSpPr>
          <p:cNvPr id="108" name="Google Shape;108;p14"/>
          <p:cNvSpPr txBox="1"/>
          <p:nvPr/>
        </p:nvSpPr>
        <p:spPr>
          <a:xfrm>
            <a:off x="1842633" y="4328467"/>
            <a:ext cx="2475200" cy="382800"/>
          </a:xfrm>
          <a:prstGeom prst="rect">
            <a:avLst/>
          </a:prstGeom>
          <a:noFill/>
          <a:ln>
            <a:noFill/>
          </a:ln>
        </p:spPr>
        <p:txBody>
          <a:bodyPr spcFirstLastPara="1" wrap="square" lIns="121897" tIns="121897" rIns="121897" bIns="121897" anchor="ctr" anchorCtr="0">
            <a:noAutofit/>
          </a:bodyPr>
          <a:lstStyle/>
          <a:p>
            <a:pPr>
              <a:buClr>
                <a:srgbClr val="000000"/>
              </a:buClr>
              <a:buSzPts val="1400"/>
            </a:pPr>
            <a:endParaRPr sz="1900" b="1">
              <a:solidFill>
                <a:schemeClr val="accent6"/>
              </a:solidFill>
              <a:latin typeface="Fira Sans"/>
              <a:ea typeface="Fira Sans"/>
              <a:cs typeface="Fira Sans"/>
              <a:sym typeface="Fira Sans"/>
            </a:endParaRPr>
          </a:p>
        </p:txBody>
      </p:sp>
      <p:sp>
        <p:nvSpPr>
          <p:cNvPr id="109" name="Google Shape;109;p14"/>
          <p:cNvSpPr txBox="1"/>
          <p:nvPr/>
        </p:nvSpPr>
        <p:spPr>
          <a:xfrm>
            <a:off x="1272782" y="1938676"/>
            <a:ext cx="3926809" cy="1010400"/>
          </a:xfrm>
          <a:prstGeom prst="rect">
            <a:avLst/>
          </a:prstGeom>
          <a:noFill/>
          <a:ln>
            <a:noFill/>
          </a:ln>
        </p:spPr>
        <p:txBody>
          <a:bodyPr spcFirstLastPara="1" wrap="square" lIns="121897" tIns="121897" rIns="121897" bIns="121897" anchor="ctr" anchorCtr="0">
            <a:noAutofit/>
          </a:bodyPr>
          <a:lstStyle/>
          <a:p>
            <a:r>
              <a:rPr lang="en-US" altLang="ko-KR" sz="1600" b="1" dirty="0">
                <a:latin typeface="Times New Roman" panose="02020603050405020304" pitchFamily="18" charset="0"/>
                <a:cs typeface="Times New Roman" panose="02020603050405020304" pitchFamily="18" charset="0"/>
              </a:rPr>
              <a:t>Al-</a:t>
            </a:r>
            <a:r>
              <a:rPr lang="en-US" altLang="ko-KR" sz="1600" b="1" dirty="0" err="1">
                <a:latin typeface="Times New Roman" panose="02020603050405020304" pitchFamily="18" charset="0"/>
                <a:cs typeface="Times New Roman" panose="02020603050405020304" pitchFamily="18" charset="0"/>
              </a:rPr>
              <a:t>Arz</a:t>
            </a:r>
            <a:r>
              <a:rPr lang="en-US" sz="1600" b="1" dirty="0">
                <a:latin typeface="Times New Roman" panose="02020603050405020304" pitchFamily="18" charset="0"/>
                <a:ea typeface="Roboto"/>
                <a:cs typeface="Times New Roman" panose="02020603050405020304" pitchFamily="18" charset="0"/>
                <a:sym typeface="Roboto"/>
              </a:rPr>
              <a:t> Company was established in 1950</a:t>
            </a:r>
            <a:endParaRPr sz="1600" b="1" dirty="0">
              <a:latin typeface="Times New Roman" panose="02020603050405020304" pitchFamily="18" charset="0"/>
              <a:ea typeface="Roboto"/>
              <a:cs typeface="Times New Roman" panose="02020603050405020304" pitchFamily="18" charset="0"/>
              <a:sym typeface="Roboto"/>
            </a:endParaRPr>
          </a:p>
        </p:txBody>
      </p:sp>
      <p:sp>
        <p:nvSpPr>
          <p:cNvPr id="110" name="Google Shape;110;p14"/>
          <p:cNvSpPr txBox="1"/>
          <p:nvPr/>
        </p:nvSpPr>
        <p:spPr>
          <a:xfrm>
            <a:off x="522973" y="4163166"/>
            <a:ext cx="4192771" cy="1432923"/>
          </a:xfrm>
          <a:prstGeom prst="rect">
            <a:avLst/>
          </a:prstGeom>
          <a:noFill/>
          <a:ln>
            <a:noFill/>
          </a:ln>
        </p:spPr>
        <p:txBody>
          <a:bodyPr spcFirstLastPara="1" wrap="square" lIns="121897" tIns="121897" rIns="121897" bIns="121897" anchor="ctr" anchorCtr="0">
            <a:noAutofit/>
          </a:bodyPr>
          <a:lstStyle/>
          <a:p>
            <a:pPr lvl="1" algn="just"/>
            <a:r>
              <a:rPr lang="en-US" sz="1400" b="1" dirty="0">
                <a:solidFill>
                  <a:schemeClr val="tx1">
                    <a:lumMod val="85000"/>
                    <a:lumOff val="15000"/>
                  </a:schemeClr>
                </a:solidFill>
                <a:latin typeface="Times New Roman" panose="02020603050405020304" pitchFamily="18" charset="0"/>
                <a:ea typeface="Roboto"/>
                <a:cs typeface="Times New Roman" panose="02020603050405020304" pitchFamily="18" charset="0"/>
                <a:sym typeface="Roboto"/>
              </a:rPr>
              <a:t>Registered as a private limited joint stock company with a capital exceeding 1,000,000 Jordanian dinars. The number of its employees exceeds 300, and the number of working family members does not exceed 9 individuals.</a:t>
            </a:r>
            <a:endParaRPr sz="1400" b="1" dirty="0">
              <a:solidFill>
                <a:schemeClr val="tx1">
                  <a:lumMod val="85000"/>
                  <a:lumOff val="15000"/>
                </a:schemeClr>
              </a:solidFill>
              <a:latin typeface="Times New Roman" panose="02020603050405020304" pitchFamily="18" charset="0"/>
              <a:ea typeface="Roboto"/>
              <a:cs typeface="Times New Roman" panose="02020603050405020304" pitchFamily="18" charset="0"/>
              <a:sym typeface="Roboto"/>
            </a:endParaRPr>
          </a:p>
        </p:txBody>
      </p:sp>
      <p:grpSp>
        <p:nvGrpSpPr>
          <p:cNvPr id="111" name="Google Shape;111;p14"/>
          <p:cNvGrpSpPr/>
          <p:nvPr/>
        </p:nvGrpSpPr>
        <p:grpSpPr>
          <a:xfrm>
            <a:off x="10904555" y="4657864"/>
            <a:ext cx="494573" cy="494067"/>
            <a:chOff x="2497275" y="2744159"/>
            <a:chExt cx="370930" cy="370550"/>
          </a:xfrm>
        </p:grpSpPr>
        <p:sp>
          <p:nvSpPr>
            <p:cNvPr id="112" name="Google Shape;112;p14"/>
            <p:cNvSpPr/>
            <p:nvPr/>
          </p:nvSpPr>
          <p:spPr>
            <a:xfrm>
              <a:off x="2497275" y="2744159"/>
              <a:ext cx="284366" cy="284747"/>
            </a:xfrm>
            <a:custGeom>
              <a:avLst/>
              <a:gdLst/>
              <a:ahLst/>
              <a:cxnLst/>
              <a:rect l="l" t="t" r="r" b="b"/>
              <a:pathLst>
                <a:path w="8955" h="8967" extrusionOk="0">
                  <a:moveTo>
                    <a:pt x="4204" y="1"/>
                  </a:moveTo>
                  <a:cubicBezTo>
                    <a:pt x="3942" y="1"/>
                    <a:pt x="3704" y="203"/>
                    <a:pt x="3644" y="465"/>
                  </a:cubicBezTo>
                  <a:lnTo>
                    <a:pt x="3466" y="1334"/>
                  </a:lnTo>
                  <a:cubicBezTo>
                    <a:pt x="3287" y="1394"/>
                    <a:pt x="3108" y="1465"/>
                    <a:pt x="2942" y="1537"/>
                  </a:cubicBezTo>
                  <a:lnTo>
                    <a:pt x="2215" y="1048"/>
                  </a:lnTo>
                  <a:cubicBezTo>
                    <a:pt x="2120" y="983"/>
                    <a:pt x="2009" y="952"/>
                    <a:pt x="1899" y="952"/>
                  </a:cubicBezTo>
                  <a:cubicBezTo>
                    <a:pt x="1749" y="952"/>
                    <a:pt x="1599" y="1010"/>
                    <a:pt x="1489" y="1120"/>
                  </a:cubicBezTo>
                  <a:lnTo>
                    <a:pt x="1108" y="1489"/>
                  </a:lnTo>
                  <a:cubicBezTo>
                    <a:pt x="918" y="1691"/>
                    <a:pt x="894" y="1989"/>
                    <a:pt x="1037" y="2227"/>
                  </a:cubicBezTo>
                  <a:lnTo>
                    <a:pt x="1525" y="2953"/>
                  </a:lnTo>
                  <a:cubicBezTo>
                    <a:pt x="1441" y="3120"/>
                    <a:pt x="1370" y="3287"/>
                    <a:pt x="1322" y="3465"/>
                  </a:cubicBezTo>
                  <a:lnTo>
                    <a:pt x="453" y="3644"/>
                  </a:lnTo>
                  <a:cubicBezTo>
                    <a:pt x="191" y="3703"/>
                    <a:pt x="1" y="3930"/>
                    <a:pt x="1" y="4215"/>
                  </a:cubicBezTo>
                  <a:lnTo>
                    <a:pt x="1" y="4751"/>
                  </a:lnTo>
                  <a:cubicBezTo>
                    <a:pt x="1" y="5025"/>
                    <a:pt x="191" y="5251"/>
                    <a:pt x="453" y="5323"/>
                  </a:cubicBezTo>
                  <a:lnTo>
                    <a:pt x="1322" y="5501"/>
                  </a:lnTo>
                  <a:cubicBezTo>
                    <a:pt x="1382" y="5668"/>
                    <a:pt x="1453" y="5847"/>
                    <a:pt x="1525" y="6013"/>
                  </a:cubicBezTo>
                  <a:lnTo>
                    <a:pt x="1037" y="6740"/>
                  </a:lnTo>
                  <a:cubicBezTo>
                    <a:pt x="894" y="6966"/>
                    <a:pt x="918" y="7287"/>
                    <a:pt x="1108" y="7478"/>
                  </a:cubicBezTo>
                  <a:lnTo>
                    <a:pt x="1489" y="7847"/>
                  </a:lnTo>
                  <a:cubicBezTo>
                    <a:pt x="1599" y="7957"/>
                    <a:pt x="1745" y="8015"/>
                    <a:pt x="1894" y="8015"/>
                  </a:cubicBezTo>
                  <a:cubicBezTo>
                    <a:pt x="2003" y="8015"/>
                    <a:pt x="2115" y="7984"/>
                    <a:pt x="2215" y="7918"/>
                  </a:cubicBezTo>
                  <a:lnTo>
                    <a:pt x="2942" y="7430"/>
                  </a:lnTo>
                  <a:cubicBezTo>
                    <a:pt x="3108" y="7513"/>
                    <a:pt x="3287" y="7597"/>
                    <a:pt x="3466" y="7633"/>
                  </a:cubicBezTo>
                  <a:lnTo>
                    <a:pt x="3644" y="8502"/>
                  </a:lnTo>
                  <a:cubicBezTo>
                    <a:pt x="3704" y="8764"/>
                    <a:pt x="3930" y="8966"/>
                    <a:pt x="4204" y="8966"/>
                  </a:cubicBezTo>
                  <a:lnTo>
                    <a:pt x="4740" y="8966"/>
                  </a:lnTo>
                  <a:cubicBezTo>
                    <a:pt x="5013" y="8966"/>
                    <a:pt x="5251" y="8764"/>
                    <a:pt x="5311" y="8502"/>
                  </a:cubicBezTo>
                  <a:lnTo>
                    <a:pt x="5490" y="7633"/>
                  </a:lnTo>
                  <a:cubicBezTo>
                    <a:pt x="5621" y="7597"/>
                    <a:pt x="5775" y="7537"/>
                    <a:pt x="5906" y="7478"/>
                  </a:cubicBezTo>
                  <a:cubicBezTo>
                    <a:pt x="6002" y="7442"/>
                    <a:pt x="6037" y="7323"/>
                    <a:pt x="6002" y="7240"/>
                  </a:cubicBezTo>
                  <a:cubicBezTo>
                    <a:pt x="5966" y="7169"/>
                    <a:pt x="5898" y="7131"/>
                    <a:pt x="5831" y="7131"/>
                  </a:cubicBezTo>
                  <a:cubicBezTo>
                    <a:pt x="5808" y="7131"/>
                    <a:pt x="5785" y="7135"/>
                    <a:pt x="5763" y="7144"/>
                  </a:cubicBezTo>
                  <a:cubicBezTo>
                    <a:pt x="5609" y="7228"/>
                    <a:pt x="5466" y="7287"/>
                    <a:pt x="5299" y="7323"/>
                  </a:cubicBezTo>
                  <a:cubicBezTo>
                    <a:pt x="5240" y="7347"/>
                    <a:pt x="5180" y="7406"/>
                    <a:pt x="5168" y="7454"/>
                  </a:cubicBezTo>
                  <a:lnTo>
                    <a:pt x="4966" y="8430"/>
                  </a:lnTo>
                  <a:cubicBezTo>
                    <a:pt x="4954" y="8514"/>
                    <a:pt x="4870" y="8597"/>
                    <a:pt x="4763" y="8597"/>
                  </a:cubicBezTo>
                  <a:lnTo>
                    <a:pt x="4228" y="8597"/>
                  </a:lnTo>
                  <a:cubicBezTo>
                    <a:pt x="4120" y="8597"/>
                    <a:pt x="4049" y="8514"/>
                    <a:pt x="4013" y="8430"/>
                  </a:cubicBezTo>
                  <a:lnTo>
                    <a:pt x="3823" y="7454"/>
                  </a:lnTo>
                  <a:cubicBezTo>
                    <a:pt x="3811" y="7383"/>
                    <a:pt x="3763" y="7335"/>
                    <a:pt x="3692" y="7323"/>
                  </a:cubicBezTo>
                  <a:cubicBezTo>
                    <a:pt x="3466" y="7263"/>
                    <a:pt x="3239" y="7180"/>
                    <a:pt x="3049" y="7061"/>
                  </a:cubicBezTo>
                  <a:cubicBezTo>
                    <a:pt x="3019" y="7043"/>
                    <a:pt x="2986" y="7034"/>
                    <a:pt x="2954" y="7034"/>
                  </a:cubicBezTo>
                  <a:cubicBezTo>
                    <a:pt x="2921" y="7034"/>
                    <a:pt x="2888" y="7043"/>
                    <a:pt x="2858" y="7061"/>
                  </a:cubicBezTo>
                  <a:lnTo>
                    <a:pt x="2037" y="7609"/>
                  </a:lnTo>
                  <a:cubicBezTo>
                    <a:pt x="2006" y="7634"/>
                    <a:pt x="1966" y="7647"/>
                    <a:pt x="1926" y="7647"/>
                  </a:cubicBezTo>
                  <a:cubicBezTo>
                    <a:pt x="1874" y="7647"/>
                    <a:pt x="1821" y="7625"/>
                    <a:pt x="1787" y="7585"/>
                  </a:cubicBezTo>
                  <a:lnTo>
                    <a:pt x="1418" y="7204"/>
                  </a:lnTo>
                  <a:cubicBezTo>
                    <a:pt x="1334" y="7132"/>
                    <a:pt x="1334" y="7025"/>
                    <a:pt x="1382" y="6954"/>
                  </a:cubicBezTo>
                  <a:lnTo>
                    <a:pt x="1930" y="6132"/>
                  </a:lnTo>
                  <a:cubicBezTo>
                    <a:pt x="1977" y="6073"/>
                    <a:pt x="1977" y="6001"/>
                    <a:pt x="1930" y="5942"/>
                  </a:cubicBezTo>
                  <a:cubicBezTo>
                    <a:pt x="1811" y="5739"/>
                    <a:pt x="1727" y="5525"/>
                    <a:pt x="1668" y="5299"/>
                  </a:cubicBezTo>
                  <a:cubicBezTo>
                    <a:pt x="1656" y="5239"/>
                    <a:pt x="1596" y="5180"/>
                    <a:pt x="1537" y="5168"/>
                  </a:cubicBezTo>
                  <a:lnTo>
                    <a:pt x="560" y="4977"/>
                  </a:lnTo>
                  <a:cubicBezTo>
                    <a:pt x="477" y="4954"/>
                    <a:pt x="406" y="4870"/>
                    <a:pt x="406" y="4763"/>
                  </a:cubicBezTo>
                  <a:lnTo>
                    <a:pt x="406" y="4227"/>
                  </a:lnTo>
                  <a:cubicBezTo>
                    <a:pt x="406" y="4132"/>
                    <a:pt x="477" y="4049"/>
                    <a:pt x="560" y="4025"/>
                  </a:cubicBezTo>
                  <a:lnTo>
                    <a:pt x="1537" y="3834"/>
                  </a:lnTo>
                  <a:cubicBezTo>
                    <a:pt x="1608" y="3811"/>
                    <a:pt x="1656" y="3775"/>
                    <a:pt x="1668" y="3692"/>
                  </a:cubicBezTo>
                  <a:cubicBezTo>
                    <a:pt x="1727" y="3477"/>
                    <a:pt x="1811" y="3251"/>
                    <a:pt x="1930" y="3061"/>
                  </a:cubicBezTo>
                  <a:cubicBezTo>
                    <a:pt x="1965" y="3001"/>
                    <a:pt x="1965" y="2918"/>
                    <a:pt x="1930" y="2858"/>
                  </a:cubicBezTo>
                  <a:lnTo>
                    <a:pt x="1382" y="2049"/>
                  </a:lnTo>
                  <a:cubicBezTo>
                    <a:pt x="1322" y="1965"/>
                    <a:pt x="1334" y="1846"/>
                    <a:pt x="1418" y="1787"/>
                  </a:cubicBezTo>
                  <a:lnTo>
                    <a:pt x="1787" y="1417"/>
                  </a:lnTo>
                  <a:cubicBezTo>
                    <a:pt x="1826" y="1378"/>
                    <a:pt x="1876" y="1360"/>
                    <a:pt x="1925" y="1360"/>
                  </a:cubicBezTo>
                  <a:cubicBezTo>
                    <a:pt x="1965" y="1360"/>
                    <a:pt x="2005" y="1372"/>
                    <a:pt x="2037" y="1394"/>
                  </a:cubicBezTo>
                  <a:lnTo>
                    <a:pt x="2858" y="1941"/>
                  </a:lnTo>
                  <a:cubicBezTo>
                    <a:pt x="2888" y="1965"/>
                    <a:pt x="2921" y="1977"/>
                    <a:pt x="2954" y="1977"/>
                  </a:cubicBezTo>
                  <a:cubicBezTo>
                    <a:pt x="2986" y="1977"/>
                    <a:pt x="3019" y="1965"/>
                    <a:pt x="3049" y="1941"/>
                  </a:cubicBezTo>
                  <a:cubicBezTo>
                    <a:pt x="3263" y="1822"/>
                    <a:pt x="3466" y="1727"/>
                    <a:pt x="3692" y="1668"/>
                  </a:cubicBezTo>
                  <a:cubicBezTo>
                    <a:pt x="3751" y="1656"/>
                    <a:pt x="3811" y="1596"/>
                    <a:pt x="3823" y="1537"/>
                  </a:cubicBezTo>
                  <a:lnTo>
                    <a:pt x="4013" y="572"/>
                  </a:lnTo>
                  <a:cubicBezTo>
                    <a:pt x="4037" y="477"/>
                    <a:pt x="4120" y="405"/>
                    <a:pt x="4228" y="405"/>
                  </a:cubicBezTo>
                  <a:lnTo>
                    <a:pt x="4763" y="405"/>
                  </a:lnTo>
                  <a:cubicBezTo>
                    <a:pt x="4870" y="405"/>
                    <a:pt x="4942" y="477"/>
                    <a:pt x="4966" y="572"/>
                  </a:cubicBezTo>
                  <a:lnTo>
                    <a:pt x="5168" y="1537"/>
                  </a:lnTo>
                  <a:cubicBezTo>
                    <a:pt x="5180" y="1608"/>
                    <a:pt x="5216" y="1656"/>
                    <a:pt x="5299" y="1668"/>
                  </a:cubicBezTo>
                  <a:cubicBezTo>
                    <a:pt x="5513" y="1727"/>
                    <a:pt x="5740" y="1822"/>
                    <a:pt x="5930" y="1941"/>
                  </a:cubicBezTo>
                  <a:cubicBezTo>
                    <a:pt x="5960" y="1953"/>
                    <a:pt x="5996" y="1959"/>
                    <a:pt x="6031" y="1959"/>
                  </a:cubicBezTo>
                  <a:cubicBezTo>
                    <a:pt x="6067" y="1959"/>
                    <a:pt x="6103" y="1953"/>
                    <a:pt x="6133" y="1941"/>
                  </a:cubicBezTo>
                  <a:lnTo>
                    <a:pt x="6942" y="1394"/>
                  </a:lnTo>
                  <a:cubicBezTo>
                    <a:pt x="6978" y="1368"/>
                    <a:pt x="7021" y="1356"/>
                    <a:pt x="7063" y="1356"/>
                  </a:cubicBezTo>
                  <a:cubicBezTo>
                    <a:pt x="7117" y="1356"/>
                    <a:pt x="7170" y="1377"/>
                    <a:pt x="7204" y="1417"/>
                  </a:cubicBezTo>
                  <a:lnTo>
                    <a:pt x="7573" y="1787"/>
                  </a:lnTo>
                  <a:cubicBezTo>
                    <a:pt x="7645" y="1870"/>
                    <a:pt x="7645" y="1965"/>
                    <a:pt x="7597" y="2049"/>
                  </a:cubicBezTo>
                  <a:lnTo>
                    <a:pt x="7049" y="2858"/>
                  </a:lnTo>
                  <a:cubicBezTo>
                    <a:pt x="7002" y="2918"/>
                    <a:pt x="7002" y="2989"/>
                    <a:pt x="7049" y="3061"/>
                  </a:cubicBezTo>
                  <a:cubicBezTo>
                    <a:pt x="7168" y="3263"/>
                    <a:pt x="7264" y="3477"/>
                    <a:pt x="7323" y="3692"/>
                  </a:cubicBezTo>
                  <a:cubicBezTo>
                    <a:pt x="7335" y="3751"/>
                    <a:pt x="7395" y="3811"/>
                    <a:pt x="7454" y="3834"/>
                  </a:cubicBezTo>
                  <a:lnTo>
                    <a:pt x="8419" y="4025"/>
                  </a:lnTo>
                  <a:cubicBezTo>
                    <a:pt x="8514" y="4037"/>
                    <a:pt x="8585" y="4132"/>
                    <a:pt x="8585" y="4227"/>
                  </a:cubicBezTo>
                  <a:lnTo>
                    <a:pt x="8585" y="4763"/>
                  </a:lnTo>
                  <a:cubicBezTo>
                    <a:pt x="8585" y="4870"/>
                    <a:pt x="8514" y="4942"/>
                    <a:pt x="8419" y="4977"/>
                  </a:cubicBezTo>
                  <a:lnTo>
                    <a:pt x="7454" y="5168"/>
                  </a:lnTo>
                  <a:cubicBezTo>
                    <a:pt x="7383" y="5180"/>
                    <a:pt x="7335" y="5227"/>
                    <a:pt x="7323" y="5299"/>
                  </a:cubicBezTo>
                  <a:cubicBezTo>
                    <a:pt x="7276" y="5466"/>
                    <a:pt x="7216" y="5632"/>
                    <a:pt x="7145" y="5775"/>
                  </a:cubicBezTo>
                  <a:cubicBezTo>
                    <a:pt x="7097" y="5870"/>
                    <a:pt x="7145" y="5966"/>
                    <a:pt x="7228" y="6013"/>
                  </a:cubicBezTo>
                  <a:cubicBezTo>
                    <a:pt x="7254" y="6026"/>
                    <a:pt x="7280" y="6032"/>
                    <a:pt x="7305" y="6032"/>
                  </a:cubicBezTo>
                  <a:cubicBezTo>
                    <a:pt x="7372" y="6032"/>
                    <a:pt x="7431" y="5991"/>
                    <a:pt x="7466" y="5930"/>
                  </a:cubicBezTo>
                  <a:cubicBezTo>
                    <a:pt x="7526" y="5799"/>
                    <a:pt x="7585" y="5644"/>
                    <a:pt x="7633" y="5501"/>
                  </a:cubicBezTo>
                  <a:lnTo>
                    <a:pt x="8490" y="5323"/>
                  </a:lnTo>
                  <a:cubicBezTo>
                    <a:pt x="8764" y="5263"/>
                    <a:pt x="8954" y="5037"/>
                    <a:pt x="8954" y="4751"/>
                  </a:cubicBezTo>
                  <a:lnTo>
                    <a:pt x="8954" y="4215"/>
                  </a:lnTo>
                  <a:cubicBezTo>
                    <a:pt x="8954" y="3942"/>
                    <a:pt x="8764" y="3715"/>
                    <a:pt x="8490" y="3644"/>
                  </a:cubicBezTo>
                  <a:lnTo>
                    <a:pt x="7633" y="3465"/>
                  </a:lnTo>
                  <a:cubicBezTo>
                    <a:pt x="7573" y="3287"/>
                    <a:pt x="7502" y="3120"/>
                    <a:pt x="7418" y="2953"/>
                  </a:cubicBezTo>
                  <a:lnTo>
                    <a:pt x="7918" y="2227"/>
                  </a:lnTo>
                  <a:cubicBezTo>
                    <a:pt x="8061" y="2001"/>
                    <a:pt x="8038" y="1679"/>
                    <a:pt x="7835" y="1489"/>
                  </a:cubicBezTo>
                  <a:lnTo>
                    <a:pt x="7466" y="1120"/>
                  </a:lnTo>
                  <a:cubicBezTo>
                    <a:pt x="7356" y="1010"/>
                    <a:pt x="7211" y="952"/>
                    <a:pt x="7061" y="952"/>
                  </a:cubicBezTo>
                  <a:cubicBezTo>
                    <a:pt x="6952" y="952"/>
                    <a:pt x="6840" y="983"/>
                    <a:pt x="6740" y="1048"/>
                  </a:cubicBezTo>
                  <a:lnTo>
                    <a:pt x="6013" y="1537"/>
                  </a:lnTo>
                  <a:cubicBezTo>
                    <a:pt x="5847" y="1453"/>
                    <a:pt x="5668" y="1370"/>
                    <a:pt x="5490" y="1334"/>
                  </a:cubicBezTo>
                  <a:lnTo>
                    <a:pt x="5311" y="465"/>
                  </a:lnTo>
                  <a:cubicBezTo>
                    <a:pt x="5251" y="203"/>
                    <a:pt x="5025" y="1"/>
                    <a:pt x="4740" y="1"/>
                  </a:cubicBezTo>
                  <a:close/>
                </a:path>
              </a:pathLst>
            </a:custGeom>
            <a:solidFill>
              <a:schemeClr val="accent3"/>
            </a:solidFill>
            <a:ln>
              <a:solidFill>
                <a:srgbClr val="0284D7"/>
              </a:solidFill>
            </a:ln>
          </p:spPr>
          <p:txBody>
            <a:bodyPr spcFirstLastPara="1" wrap="square" lIns="91425" tIns="91425" rIns="91425" bIns="91425" anchor="ctr" anchorCtr="0">
              <a:noAutofit/>
            </a:bodyPr>
            <a:lstStyle/>
            <a:p>
              <a:pPr>
                <a:buClr>
                  <a:srgbClr val="000000"/>
                </a:buClr>
                <a:buSzPts val="1400"/>
              </a:pPr>
              <a:endParaRPr sz="1900">
                <a:solidFill>
                  <a:schemeClr val="accent4"/>
                </a:solidFill>
                <a:latin typeface="Arial"/>
                <a:ea typeface="Arial"/>
                <a:cs typeface="Arial"/>
                <a:sym typeface="Arial"/>
              </a:endParaRPr>
            </a:p>
          </p:txBody>
        </p:sp>
        <p:sp>
          <p:nvSpPr>
            <p:cNvPr id="113" name="Google Shape;113;p14"/>
            <p:cNvSpPr/>
            <p:nvPr/>
          </p:nvSpPr>
          <p:spPr>
            <a:xfrm>
              <a:off x="2592191" y="2821673"/>
              <a:ext cx="113461" cy="98345"/>
            </a:xfrm>
            <a:custGeom>
              <a:avLst/>
              <a:gdLst/>
              <a:ahLst/>
              <a:cxnLst/>
              <a:rect l="l" t="t" r="r" b="b"/>
              <a:pathLst>
                <a:path w="3573" h="3097" extrusionOk="0">
                  <a:moveTo>
                    <a:pt x="1524" y="0"/>
                  </a:moveTo>
                  <a:cubicBezTo>
                    <a:pt x="989" y="0"/>
                    <a:pt x="465" y="215"/>
                    <a:pt x="72" y="584"/>
                  </a:cubicBezTo>
                  <a:cubicBezTo>
                    <a:pt x="0" y="655"/>
                    <a:pt x="0" y="774"/>
                    <a:pt x="72" y="834"/>
                  </a:cubicBezTo>
                  <a:cubicBezTo>
                    <a:pt x="113" y="876"/>
                    <a:pt x="164" y="896"/>
                    <a:pt x="212" y="896"/>
                  </a:cubicBezTo>
                  <a:cubicBezTo>
                    <a:pt x="259" y="896"/>
                    <a:pt x="304" y="876"/>
                    <a:pt x="334" y="834"/>
                  </a:cubicBezTo>
                  <a:cubicBezTo>
                    <a:pt x="643" y="524"/>
                    <a:pt x="1072" y="358"/>
                    <a:pt x="1500" y="358"/>
                  </a:cubicBezTo>
                  <a:cubicBezTo>
                    <a:pt x="2441" y="358"/>
                    <a:pt x="3203" y="1120"/>
                    <a:pt x="3203" y="2060"/>
                  </a:cubicBezTo>
                  <a:cubicBezTo>
                    <a:pt x="3203" y="2322"/>
                    <a:pt x="3144" y="2596"/>
                    <a:pt x="3024" y="2834"/>
                  </a:cubicBezTo>
                  <a:cubicBezTo>
                    <a:pt x="2965" y="2941"/>
                    <a:pt x="3013" y="3037"/>
                    <a:pt x="3096" y="3084"/>
                  </a:cubicBezTo>
                  <a:cubicBezTo>
                    <a:pt x="3132" y="3096"/>
                    <a:pt x="3155" y="3096"/>
                    <a:pt x="3191" y="3096"/>
                  </a:cubicBezTo>
                  <a:cubicBezTo>
                    <a:pt x="3251" y="3096"/>
                    <a:pt x="3322" y="3072"/>
                    <a:pt x="3346" y="3001"/>
                  </a:cubicBezTo>
                  <a:cubicBezTo>
                    <a:pt x="3501" y="2715"/>
                    <a:pt x="3572" y="2382"/>
                    <a:pt x="3572" y="2060"/>
                  </a:cubicBezTo>
                  <a:cubicBezTo>
                    <a:pt x="3572" y="929"/>
                    <a:pt x="2655" y="0"/>
                    <a:pt x="1524" y="0"/>
                  </a:cubicBezTo>
                  <a:close/>
                </a:path>
              </a:pathLst>
            </a:custGeom>
            <a:solidFill>
              <a:schemeClr val="accent3"/>
            </a:solidFill>
            <a:ln>
              <a:solidFill>
                <a:srgbClr val="0284D7"/>
              </a:solidFill>
            </a:ln>
          </p:spPr>
          <p:txBody>
            <a:bodyPr spcFirstLastPara="1" wrap="square" lIns="91425" tIns="91425" rIns="91425" bIns="91425" anchor="ctr" anchorCtr="0">
              <a:noAutofit/>
            </a:bodyPr>
            <a:lstStyle/>
            <a:p>
              <a:pPr>
                <a:buClr>
                  <a:srgbClr val="000000"/>
                </a:buClr>
                <a:buSzPts val="1400"/>
              </a:pPr>
              <a:endParaRPr sz="1900">
                <a:solidFill>
                  <a:schemeClr val="accent4"/>
                </a:solidFill>
                <a:latin typeface="Arial"/>
                <a:ea typeface="Arial"/>
                <a:cs typeface="Arial"/>
                <a:sym typeface="Arial"/>
              </a:endParaRPr>
            </a:p>
          </p:txBody>
        </p:sp>
        <p:sp>
          <p:nvSpPr>
            <p:cNvPr id="114" name="Google Shape;114;p14"/>
            <p:cNvSpPr/>
            <p:nvPr/>
          </p:nvSpPr>
          <p:spPr>
            <a:xfrm>
              <a:off x="2574408" y="2862129"/>
              <a:ext cx="106665" cy="90756"/>
            </a:xfrm>
            <a:custGeom>
              <a:avLst/>
              <a:gdLst/>
              <a:ahLst/>
              <a:cxnLst/>
              <a:rect l="l" t="t" r="r" b="b"/>
              <a:pathLst>
                <a:path w="3359" h="2858" extrusionOk="0">
                  <a:moveTo>
                    <a:pt x="294" y="1"/>
                  </a:moveTo>
                  <a:cubicBezTo>
                    <a:pt x="218" y="1"/>
                    <a:pt x="145" y="48"/>
                    <a:pt x="108" y="131"/>
                  </a:cubicBezTo>
                  <a:cubicBezTo>
                    <a:pt x="36" y="334"/>
                    <a:pt x="1" y="572"/>
                    <a:pt x="1" y="798"/>
                  </a:cubicBezTo>
                  <a:cubicBezTo>
                    <a:pt x="1" y="1929"/>
                    <a:pt x="917" y="2858"/>
                    <a:pt x="2049" y="2858"/>
                  </a:cubicBezTo>
                  <a:cubicBezTo>
                    <a:pt x="2477" y="2858"/>
                    <a:pt x="2894" y="2715"/>
                    <a:pt x="3251" y="2465"/>
                  </a:cubicBezTo>
                  <a:cubicBezTo>
                    <a:pt x="3346" y="2405"/>
                    <a:pt x="3358" y="2286"/>
                    <a:pt x="3299" y="2215"/>
                  </a:cubicBezTo>
                  <a:cubicBezTo>
                    <a:pt x="3263" y="2158"/>
                    <a:pt x="3206" y="2131"/>
                    <a:pt x="3151" y="2131"/>
                  </a:cubicBezTo>
                  <a:cubicBezTo>
                    <a:pt x="3114" y="2131"/>
                    <a:pt x="3077" y="2143"/>
                    <a:pt x="3049" y="2167"/>
                  </a:cubicBezTo>
                  <a:cubicBezTo>
                    <a:pt x="2763" y="2382"/>
                    <a:pt x="2406" y="2501"/>
                    <a:pt x="2049" y="2501"/>
                  </a:cubicBezTo>
                  <a:cubicBezTo>
                    <a:pt x="1108" y="2501"/>
                    <a:pt x="346" y="1739"/>
                    <a:pt x="346" y="798"/>
                  </a:cubicBezTo>
                  <a:cubicBezTo>
                    <a:pt x="346" y="608"/>
                    <a:pt x="382" y="429"/>
                    <a:pt x="441" y="250"/>
                  </a:cubicBezTo>
                  <a:cubicBezTo>
                    <a:pt x="501" y="143"/>
                    <a:pt x="441" y="36"/>
                    <a:pt x="358" y="12"/>
                  </a:cubicBezTo>
                  <a:cubicBezTo>
                    <a:pt x="337" y="4"/>
                    <a:pt x="315" y="1"/>
                    <a:pt x="294" y="1"/>
                  </a:cubicBezTo>
                  <a:close/>
                </a:path>
              </a:pathLst>
            </a:custGeom>
            <a:solidFill>
              <a:schemeClr val="accent3"/>
            </a:solidFill>
            <a:ln>
              <a:solidFill>
                <a:srgbClr val="0284D7"/>
              </a:solidFill>
            </a:ln>
          </p:spPr>
          <p:txBody>
            <a:bodyPr spcFirstLastPara="1" wrap="square" lIns="91425" tIns="91425" rIns="91425" bIns="91425" anchor="ctr" anchorCtr="0">
              <a:noAutofit/>
            </a:bodyPr>
            <a:lstStyle/>
            <a:p>
              <a:pPr>
                <a:buClr>
                  <a:srgbClr val="000000"/>
                </a:buClr>
                <a:buSzPts val="1400"/>
              </a:pPr>
              <a:endParaRPr sz="1900">
                <a:solidFill>
                  <a:schemeClr val="accent4"/>
                </a:solidFill>
                <a:latin typeface="Arial"/>
                <a:ea typeface="Arial"/>
                <a:cs typeface="Arial"/>
                <a:sym typeface="Arial"/>
              </a:endParaRPr>
            </a:p>
          </p:txBody>
        </p:sp>
        <p:sp>
          <p:nvSpPr>
            <p:cNvPr id="115" name="Google Shape;115;p14"/>
            <p:cNvSpPr/>
            <p:nvPr/>
          </p:nvSpPr>
          <p:spPr>
            <a:xfrm>
              <a:off x="2676881" y="2923385"/>
              <a:ext cx="191324" cy="191324"/>
            </a:xfrm>
            <a:custGeom>
              <a:avLst/>
              <a:gdLst/>
              <a:ahLst/>
              <a:cxnLst/>
              <a:rect l="l" t="t" r="r" b="b"/>
              <a:pathLst>
                <a:path w="6025" h="6025" extrusionOk="0">
                  <a:moveTo>
                    <a:pt x="2810" y="0"/>
                  </a:moveTo>
                  <a:cubicBezTo>
                    <a:pt x="2608" y="0"/>
                    <a:pt x="2429" y="155"/>
                    <a:pt x="2382" y="357"/>
                  </a:cubicBezTo>
                  <a:lnTo>
                    <a:pt x="2274" y="893"/>
                  </a:lnTo>
                  <a:cubicBezTo>
                    <a:pt x="2191" y="929"/>
                    <a:pt x="2084" y="965"/>
                    <a:pt x="1989" y="1012"/>
                  </a:cubicBezTo>
                  <a:lnTo>
                    <a:pt x="1548" y="715"/>
                  </a:lnTo>
                  <a:cubicBezTo>
                    <a:pt x="1475" y="666"/>
                    <a:pt x="1393" y="643"/>
                    <a:pt x="1313" y="643"/>
                  </a:cubicBezTo>
                  <a:cubicBezTo>
                    <a:pt x="1198" y="643"/>
                    <a:pt x="1085" y="690"/>
                    <a:pt x="1000" y="774"/>
                  </a:cubicBezTo>
                  <a:lnTo>
                    <a:pt x="738" y="1024"/>
                  </a:lnTo>
                  <a:cubicBezTo>
                    <a:pt x="596" y="1179"/>
                    <a:pt x="572" y="1417"/>
                    <a:pt x="679" y="1584"/>
                  </a:cubicBezTo>
                  <a:lnTo>
                    <a:pt x="977" y="2024"/>
                  </a:lnTo>
                  <a:cubicBezTo>
                    <a:pt x="917" y="2143"/>
                    <a:pt x="858" y="2274"/>
                    <a:pt x="834" y="2417"/>
                  </a:cubicBezTo>
                  <a:cubicBezTo>
                    <a:pt x="798" y="2512"/>
                    <a:pt x="858" y="2608"/>
                    <a:pt x="965" y="2631"/>
                  </a:cubicBezTo>
                  <a:cubicBezTo>
                    <a:pt x="986" y="2639"/>
                    <a:pt x="1006" y="2642"/>
                    <a:pt x="1025" y="2642"/>
                  </a:cubicBezTo>
                  <a:cubicBezTo>
                    <a:pt x="1103" y="2642"/>
                    <a:pt x="1162" y="2587"/>
                    <a:pt x="1191" y="2501"/>
                  </a:cubicBezTo>
                  <a:cubicBezTo>
                    <a:pt x="1227" y="2358"/>
                    <a:pt x="1298" y="2215"/>
                    <a:pt x="1346" y="2096"/>
                  </a:cubicBezTo>
                  <a:cubicBezTo>
                    <a:pt x="1381" y="2036"/>
                    <a:pt x="1381" y="1965"/>
                    <a:pt x="1346" y="1905"/>
                  </a:cubicBezTo>
                  <a:lnTo>
                    <a:pt x="1000" y="1369"/>
                  </a:lnTo>
                  <a:cubicBezTo>
                    <a:pt x="977" y="1346"/>
                    <a:pt x="977" y="1310"/>
                    <a:pt x="1012" y="1286"/>
                  </a:cubicBezTo>
                  <a:lnTo>
                    <a:pt x="1262" y="1024"/>
                  </a:lnTo>
                  <a:cubicBezTo>
                    <a:pt x="1283" y="1010"/>
                    <a:pt x="1300" y="1004"/>
                    <a:pt x="1318" y="1004"/>
                  </a:cubicBezTo>
                  <a:cubicBezTo>
                    <a:pt x="1330" y="1004"/>
                    <a:pt x="1343" y="1007"/>
                    <a:pt x="1358" y="1012"/>
                  </a:cubicBezTo>
                  <a:lnTo>
                    <a:pt x="1893" y="1369"/>
                  </a:lnTo>
                  <a:cubicBezTo>
                    <a:pt x="1923" y="1393"/>
                    <a:pt x="1956" y="1405"/>
                    <a:pt x="1989" y="1405"/>
                  </a:cubicBezTo>
                  <a:cubicBezTo>
                    <a:pt x="2021" y="1405"/>
                    <a:pt x="2054" y="1393"/>
                    <a:pt x="2084" y="1369"/>
                  </a:cubicBezTo>
                  <a:cubicBezTo>
                    <a:pt x="2215" y="1298"/>
                    <a:pt x="2346" y="1238"/>
                    <a:pt x="2489" y="1203"/>
                  </a:cubicBezTo>
                  <a:cubicBezTo>
                    <a:pt x="2548" y="1191"/>
                    <a:pt x="2608" y="1131"/>
                    <a:pt x="2620" y="1072"/>
                  </a:cubicBezTo>
                  <a:lnTo>
                    <a:pt x="2751" y="429"/>
                  </a:lnTo>
                  <a:cubicBezTo>
                    <a:pt x="2751" y="405"/>
                    <a:pt x="2786" y="369"/>
                    <a:pt x="2822" y="369"/>
                  </a:cubicBezTo>
                  <a:lnTo>
                    <a:pt x="3167" y="369"/>
                  </a:lnTo>
                  <a:cubicBezTo>
                    <a:pt x="3203" y="369"/>
                    <a:pt x="3227" y="405"/>
                    <a:pt x="3239" y="429"/>
                  </a:cubicBezTo>
                  <a:lnTo>
                    <a:pt x="3382" y="1072"/>
                  </a:lnTo>
                  <a:cubicBezTo>
                    <a:pt x="3394" y="1143"/>
                    <a:pt x="3429" y="1191"/>
                    <a:pt x="3513" y="1203"/>
                  </a:cubicBezTo>
                  <a:cubicBezTo>
                    <a:pt x="3656" y="1250"/>
                    <a:pt x="3786" y="1310"/>
                    <a:pt x="3917" y="1369"/>
                  </a:cubicBezTo>
                  <a:cubicBezTo>
                    <a:pt x="3947" y="1387"/>
                    <a:pt x="3980" y="1396"/>
                    <a:pt x="4013" y="1396"/>
                  </a:cubicBezTo>
                  <a:cubicBezTo>
                    <a:pt x="4045" y="1396"/>
                    <a:pt x="4078" y="1387"/>
                    <a:pt x="4108" y="1369"/>
                  </a:cubicBezTo>
                  <a:lnTo>
                    <a:pt x="4644" y="1012"/>
                  </a:lnTo>
                  <a:cubicBezTo>
                    <a:pt x="4654" y="1007"/>
                    <a:pt x="4665" y="1004"/>
                    <a:pt x="4678" y="1004"/>
                  </a:cubicBezTo>
                  <a:cubicBezTo>
                    <a:pt x="4695" y="1004"/>
                    <a:pt x="4713" y="1010"/>
                    <a:pt x="4727" y="1024"/>
                  </a:cubicBezTo>
                  <a:lnTo>
                    <a:pt x="4989" y="1286"/>
                  </a:lnTo>
                  <a:cubicBezTo>
                    <a:pt x="5013" y="1310"/>
                    <a:pt x="5013" y="1346"/>
                    <a:pt x="5001" y="1369"/>
                  </a:cubicBezTo>
                  <a:lnTo>
                    <a:pt x="4644" y="1905"/>
                  </a:lnTo>
                  <a:cubicBezTo>
                    <a:pt x="4596" y="1965"/>
                    <a:pt x="4596" y="2036"/>
                    <a:pt x="4644" y="2096"/>
                  </a:cubicBezTo>
                  <a:cubicBezTo>
                    <a:pt x="4715" y="2239"/>
                    <a:pt x="4775" y="2370"/>
                    <a:pt x="4810" y="2501"/>
                  </a:cubicBezTo>
                  <a:cubicBezTo>
                    <a:pt x="4822" y="2560"/>
                    <a:pt x="4882" y="2620"/>
                    <a:pt x="4941" y="2631"/>
                  </a:cubicBezTo>
                  <a:lnTo>
                    <a:pt x="5584" y="2774"/>
                  </a:lnTo>
                  <a:cubicBezTo>
                    <a:pt x="5608" y="2774"/>
                    <a:pt x="5644" y="2798"/>
                    <a:pt x="5644" y="2846"/>
                  </a:cubicBezTo>
                  <a:lnTo>
                    <a:pt x="5644" y="3191"/>
                  </a:lnTo>
                  <a:cubicBezTo>
                    <a:pt x="5644" y="3215"/>
                    <a:pt x="5608" y="3251"/>
                    <a:pt x="5584" y="3263"/>
                  </a:cubicBezTo>
                  <a:lnTo>
                    <a:pt x="4941" y="3393"/>
                  </a:lnTo>
                  <a:cubicBezTo>
                    <a:pt x="4870" y="3405"/>
                    <a:pt x="4822" y="3453"/>
                    <a:pt x="4810" y="3524"/>
                  </a:cubicBezTo>
                  <a:cubicBezTo>
                    <a:pt x="4763" y="3679"/>
                    <a:pt x="4703" y="3810"/>
                    <a:pt x="4644" y="3929"/>
                  </a:cubicBezTo>
                  <a:cubicBezTo>
                    <a:pt x="4608" y="3989"/>
                    <a:pt x="4608" y="4060"/>
                    <a:pt x="4644" y="4120"/>
                  </a:cubicBezTo>
                  <a:lnTo>
                    <a:pt x="5001" y="4656"/>
                  </a:lnTo>
                  <a:cubicBezTo>
                    <a:pt x="5013" y="4691"/>
                    <a:pt x="5013" y="4715"/>
                    <a:pt x="4989" y="4751"/>
                  </a:cubicBezTo>
                  <a:lnTo>
                    <a:pt x="4727" y="5001"/>
                  </a:lnTo>
                  <a:cubicBezTo>
                    <a:pt x="4714" y="5020"/>
                    <a:pt x="4697" y="5029"/>
                    <a:pt x="4681" y="5029"/>
                  </a:cubicBezTo>
                  <a:cubicBezTo>
                    <a:pt x="4668" y="5029"/>
                    <a:pt x="4654" y="5023"/>
                    <a:pt x="4644" y="5013"/>
                  </a:cubicBezTo>
                  <a:lnTo>
                    <a:pt x="4108" y="4656"/>
                  </a:lnTo>
                  <a:cubicBezTo>
                    <a:pt x="4078" y="4638"/>
                    <a:pt x="4045" y="4629"/>
                    <a:pt x="4013" y="4629"/>
                  </a:cubicBezTo>
                  <a:cubicBezTo>
                    <a:pt x="3980" y="4629"/>
                    <a:pt x="3947" y="4638"/>
                    <a:pt x="3917" y="4656"/>
                  </a:cubicBezTo>
                  <a:cubicBezTo>
                    <a:pt x="3775" y="4739"/>
                    <a:pt x="3644" y="4798"/>
                    <a:pt x="3513" y="4822"/>
                  </a:cubicBezTo>
                  <a:cubicBezTo>
                    <a:pt x="3453" y="4834"/>
                    <a:pt x="3394" y="4894"/>
                    <a:pt x="3382" y="4953"/>
                  </a:cubicBezTo>
                  <a:lnTo>
                    <a:pt x="3239" y="5596"/>
                  </a:lnTo>
                  <a:cubicBezTo>
                    <a:pt x="3239" y="5632"/>
                    <a:pt x="3215" y="5656"/>
                    <a:pt x="3167" y="5656"/>
                  </a:cubicBezTo>
                  <a:lnTo>
                    <a:pt x="2822" y="5656"/>
                  </a:lnTo>
                  <a:cubicBezTo>
                    <a:pt x="2798" y="5656"/>
                    <a:pt x="2763" y="5632"/>
                    <a:pt x="2751" y="5596"/>
                  </a:cubicBezTo>
                  <a:lnTo>
                    <a:pt x="2620" y="4953"/>
                  </a:lnTo>
                  <a:cubicBezTo>
                    <a:pt x="2608" y="4882"/>
                    <a:pt x="2560" y="4834"/>
                    <a:pt x="2489" y="4822"/>
                  </a:cubicBezTo>
                  <a:cubicBezTo>
                    <a:pt x="2334" y="4775"/>
                    <a:pt x="2203" y="4715"/>
                    <a:pt x="2084" y="4656"/>
                  </a:cubicBezTo>
                  <a:cubicBezTo>
                    <a:pt x="2054" y="4644"/>
                    <a:pt x="2021" y="4638"/>
                    <a:pt x="1989" y="4638"/>
                  </a:cubicBezTo>
                  <a:cubicBezTo>
                    <a:pt x="1956" y="4638"/>
                    <a:pt x="1923" y="4644"/>
                    <a:pt x="1893" y="4656"/>
                  </a:cubicBezTo>
                  <a:lnTo>
                    <a:pt x="1358" y="5013"/>
                  </a:lnTo>
                  <a:cubicBezTo>
                    <a:pt x="1342" y="5023"/>
                    <a:pt x="1328" y="5029"/>
                    <a:pt x="1314" y="5029"/>
                  </a:cubicBezTo>
                  <a:cubicBezTo>
                    <a:pt x="1298" y="5029"/>
                    <a:pt x="1282" y="5020"/>
                    <a:pt x="1262" y="5001"/>
                  </a:cubicBezTo>
                  <a:lnTo>
                    <a:pt x="1012" y="4751"/>
                  </a:lnTo>
                  <a:cubicBezTo>
                    <a:pt x="977" y="4715"/>
                    <a:pt x="977" y="4691"/>
                    <a:pt x="1000" y="4656"/>
                  </a:cubicBezTo>
                  <a:lnTo>
                    <a:pt x="1346" y="4120"/>
                  </a:lnTo>
                  <a:cubicBezTo>
                    <a:pt x="1393" y="4060"/>
                    <a:pt x="1393" y="3989"/>
                    <a:pt x="1346" y="3929"/>
                  </a:cubicBezTo>
                  <a:cubicBezTo>
                    <a:pt x="1274" y="3798"/>
                    <a:pt x="1215" y="3667"/>
                    <a:pt x="1191" y="3524"/>
                  </a:cubicBezTo>
                  <a:cubicBezTo>
                    <a:pt x="1167" y="3465"/>
                    <a:pt x="1108" y="3405"/>
                    <a:pt x="1048" y="3393"/>
                  </a:cubicBezTo>
                  <a:lnTo>
                    <a:pt x="417" y="3263"/>
                  </a:lnTo>
                  <a:cubicBezTo>
                    <a:pt x="381" y="3263"/>
                    <a:pt x="357" y="3227"/>
                    <a:pt x="357" y="3191"/>
                  </a:cubicBezTo>
                  <a:lnTo>
                    <a:pt x="357" y="2846"/>
                  </a:lnTo>
                  <a:cubicBezTo>
                    <a:pt x="357" y="2810"/>
                    <a:pt x="381" y="2786"/>
                    <a:pt x="417" y="2774"/>
                  </a:cubicBezTo>
                  <a:lnTo>
                    <a:pt x="453" y="2751"/>
                  </a:lnTo>
                  <a:cubicBezTo>
                    <a:pt x="560" y="2739"/>
                    <a:pt x="619" y="2631"/>
                    <a:pt x="608" y="2548"/>
                  </a:cubicBezTo>
                  <a:cubicBezTo>
                    <a:pt x="597" y="2450"/>
                    <a:pt x="506" y="2392"/>
                    <a:pt x="427" y="2392"/>
                  </a:cubicBezTo>
                  <a:cubicBezTo>
                    <a:pt x="419" y="2392"/>
                    <a:pt x="412" y="2392"/>
                    <a:pt x="405" y="2393"/>
                  </a:cubicBezTo>
                  <a:lnTo>
                    <a:pt x="357" y="2417"/>
                  </a:lnTo>
                  <a:cubicBezTo>
                    <a:pt x="143" y="2453"/>
                    <a:pt x="0" y="2631"/>
                    <a:pt x="0" y="2846"/>
                  </a:cubicBezTo>
                  <a:lnTo>
                    <a:pt x="0" y="3191"/>
                  </a:lnTo>
                  <a:cubicBezTo>
                    <a:pt x="0" y="3393"/>
                    <a:pt x="143" y="3572"/>
                    <a:pt x="357" y="3620"/>
                  </a:cubicBezTo>
                  <a:lnTo>
                    <a:pt x="893" y="3727"/>
                  </a:lnTo>
                  <a:cubicBezTo>
                    <a:pt x="917" y="3810"/>
                    <a:pt x="965" y="3917"/>
                    <a:pt x="1012" y="4001"/>
                  </a:cubicBezTo>
                  <a:lnTo>
                    <a:pt x="715" y="4453"/>
                  </a:lnTo>
                  <a:cubicBezTo>
                    <a:pt x="596" y="4632"/>
                    <a:pt x="619" y="4858"/>
                    <a:pt x="774" y="5001"/>
                  </a:cubicBezTo>
                  <a:lnTo>
                    <a:pt x="1024" y="5251"/>
                  </a:lnTo>
                  <a:cubicBezTo>
                    <a:pt x="1112" y="5339"/>
                    <a:pt x="1227" y="5381"/>
                    <a:pt x="1338" y="5381"/>
                  </a:cubicBezTo>
                  <a:cubicBezTo>
                    <a:pt x="1423" y="5381"/>
                    <a:pt x="1505" y="5357"/>
                    <a:pt x="1572" y="5310"/>
                  </a:cubicBezTo>
                  <a:lnTo>
                    <a:pt x="2024" y="5013"/>
                  </a:lnTo>
                  <a:cubicBezTo>
                    <a:pt x="2108" y="5060"/>
                    <a:pt x="2203" y="5108"/>
                    <a:pt x="2310" y="5132"/>
                  </a:cubicBezTo>
                  <a:lnTo>
                    <a:pt x="2405" y="5668"/>
                  </a:lnTo>
                  <a:cubicBezTo>
                    <a:pt x="2453" y="5882"/>
                    <a:pt x="2632" y="6025"/>
                    <a:pt x="2846" y="6025"/>
                  </a:cubicBezTo>
                  <a:lnTo>
                    <a:pt x="3179" y="6025"/>
                  </a:lnTo>
                  <a:cubicBezTo>
                    <a:pt x="3394" y="6025"/>
                    <a:pt x="3572" y="5882"/>
                    <a:pt x="3620" y="5668"/>
                  </a:cubicBezTo>
                  <a:lnTo>
                    <a:pt x="3715" y="5132"/>
                  </a:lnTo>
                  <a:cubicBezTo>
                    <a:pt x="3810" y="5108"/>
                    <a:pt x="3917" y="5060"/>
                    <a:pt x="4001" y="5013"/>
                  </a:cubicBezTo>
                  <a:lnTo>
                    <a:pt x="4453" y="5310"/>
                  </a:lnTo>
                  <a:cubicBezTo>
                    <a:pt x="4529" y="5361"/>
                    <a:pt x="4611" y="5386"/>
                    <a:pt x="4692" y="5386"/>
                  </a:cubicBezTo>
                  <a:cubicBezTo>
                    <a:pt x="4803" y="5386"/>
                    <a:pt x="4912" y="5340"/>
                    <a:pt x="5001" y="5251"/>
                  </a:cubicBezTo>
                  <a:lnTo>
                    <a:pt x="5251" y="5001"/>
                  </a:lnTo>
                  <a:cubicBezTo>
                    <a:pt x="5406" y="4858"/>
                    <a:pt x="5418" y="4620"/>
                    <a:pt x="5310" y="4453"/>
                  </a:cubicBezTo>
                  <a:lnTo>
                    <a:pt x="5013" y="4001"/>
                  </a:lnTo>
                  <a:cubicBezTo>
                    <a:pt x="5060" y="3917"/>
                    <a:pt x="5108" y="3822"/>
                    <a:pt x="5132" y="3727"/>
                  </a:cubicBezTo>
                  <a:lnTo>
                    <a:pt x="5668" y="3620"/>
                  </a:lnTo>
                  <a:cubicBezTo>
                    <a:pt x="5882" y="3572"/>
                    <a:pt x="6025" y="3393"/>
                    <a:pt x="6025" y="3191"/>
                  </a:cubicBezTo>
                  <a:lnTo>
                    <a:pt x="6025" y="2846"/>
                  </a:lnTo>
                  <a:cubicBezTo>
                    <a:pt x="6001" y="2631"/>
                    <a:pt x="5846" y="2453"/>
                    <a:pt x="5644" y="2417"/>
                  </a:cubicBezTo>
                  <a:lnTo>
                    <a:pt x="5108" y="2310"/>
                  </a:lnTo>
                  <a:cubicBezTo>
                    <a:pt x="5072" y="2215"/>
                    <a:pt x="5025" y="2120"/>
                    <a:pt x="4989" y="2024"/>
                  </a:cubicBezTo>
                  <a:lnTo>
                    <a:pt x="5287" y="1584"/>
                  </a:lnTo>
                  <a:cubicBezTo>
                    <a:pt x="5406" y="1405"/>
                    <a:pt x="5370" y="1179"/>
                    <a:pt x="5227" y="1024"/>
                  </a:cubicBezTo>
                  <a:lnTo>
                    <a:pt x="4965" y="774"/>
                  </a:lnTo>
                  <a:cubicBezTo>
                    <a:pt x="4882" y="691"/>
                    <a:pt x="4766" y="648"/>
                    <a:pt x="4651" y="648"/>
                  </a:cubicBezTo>
                  <a:cubicBezTo>
                    <a:pt x="4569" y="648"/>
                    <a:pt x="4487" y="670"/>
                    <a:pt x="4418" y="715"/>
                  </a:cubicBezTo>
                  <a:lnTo>
                    <a:pt x="3977" y="1012"/>
                  </a:lnTo>
                  <a:cubicBezTo>
                    <a:pt x="3882" y="965"/>
                    <a:pt x="3786" y="929"/>
                    <a:pt x="3691" y="893"/>
                  </a:cubicBezTo>
                  <a:lnTo>
                    <a:pt x="3584" y="357"/>
                  </a:lnTo>
                  <a:cubicBezTo>
                    <a:pt x="3536" y="155"/>
                    <a:pt x="3358" y="0"/>
                    <a:pt x="3155" y="0"/>
                  </a:cubicBezTo>
                  <a:close/>
                </a:path>
              </a:pathLst>
            </a:custGeom>
            <a:solidFill>
              <a:schemeClr val="accent3"/>
            </a:solidFill>
            <a:ln>
              <a:solidFill>
                <a:srgbClr val="0284D7"/>
              </a:solidFill>
            </a:ln>
          </p:spPr>
          <p:txBody>
            <a:bodyPr spcFirstLastPara="1" wrap="square" lIns="91425" tIns="91425" rIns="91425" bIns="91425" anchor="ctr" anchorCtr="0">
              <a:noAutofit/>
            </a:bodyPr>
            <a:lstStyle/>
            <a:p>
              <a:pPr>
                <a:buClr>
                  <a:srgbClr val="000000"/>
                </a:buClr>
                <a:buSzPts val="1400"/>
              </a:pPr>
              <a:endParaRPr sz="1900">
                <a:solidFill>
                  <a:schemeClr val="accent4"/>
                </a:solidFill>
                <a:latin typeface="Arial"/>
                <a:ea typeface="Arial"/>
                <a:cs typeface="Arial"/>
                <a:sym typeface="Arial"/>
              </a:endParaRPr>
            </a:p>
          </p:txBody>
        </p:sp>
        <p:sp>
          <p:nvSpPr>
            <p:cNvPr id="116" name="Google Shape;116;p14"/>
            <p:cNvSpPr/>
            <p:nvPr/>
          </p:nvSpPr>
          <p:spPr>
            <a:xfrm>
              <a:off x="2738867" y="2986895"/>
              <a:ext cx="65066" cy="65066"/>
            </a:xfrm>
            <a:custGeom>
              <a:avLst/>
              <a:gdLst/>
              <a:ahLst/>
              <a:cxnLst/>
              <a:rect l="l" t="t" r="r" b="b"/>
              <a:pathLst>
                <a:path w="2049" h="2049" extrusionOk="0">
                  <a:moveTo>
                    <a:pt x="1025" y="0"/>
                  </a:moveTo>
                  <a:cubicBezTo>
                    <a:pt x="453" y="0"/>
                    <a:pt x="1" y="453"/>
                    <a:pt x="1" y="1024"/>
                  </a:cubicBezTo>
                  <a:cubicBezTo>
                    <a:pt x="1" y="1584"/>
                    <a:pt x="453" y="2048"/>
                    <a:pt x="1025" y="2048"/>
                  </a:cubicBezTo>
                  <a:cubicBezTo>
                    <a:pt x="1251" y="2048"/>
                    <a:pt x="1465" y="1977"/>
                    <a:pt x="1644" y="1846"/>
                  </a:cubicBezTo>
                  <a:cubicBezTo>
                    <a:pt x="1727" y="1786"/>
                    <a:pt x="1739" y="1667"/>
                    <a:pt x="1680" y="1584"/>
                  </a:cubicBezTo>
                  <a:cubicBezTo>
                    <a:pt x="1646" y="1543"/>
                    <a:pt x="1593" y="1522"/>
                    <a:pt x="1540" y="1522"/>
                  </a:cubicBezTo>
                  <a:cubicBezTo>
                    <a:pt x="1500" y="1522"/>
                    <a:pt x="1461" y="1534"/>
                    <a:pt x="1430" y="1560"/>
                  </a:cubicBezTo>
                  <a:cubicBezTo>
                    <a:pt x="1311" y="1644"/>
                    <a:pt x="1168" y="1691"/>
                    <a:pt x="1025" y="1691"/>
                  </a:cubicBezTo>
                  <a:cubicBezTo>
                    <a:pt x="668" y="1691"/>
                    <a:pt x="370" y="1393"/>
                    <a:pt x="370" y="1036"/>
                  </a:cubicBezTo>
                  <a:cubicBezTo>
                    <a:pt x="382" y="655"/>
                    <a:pt x="680" y="370"/>
                    <a:pt x="1037" y="370"/>
                  </a:cubicBezTo>
                  <a:cubicBezTo>
                    <a:pt x="1394" y="370"/>
                    <a:pt x="1692" y="667"/>
                    <a:pt x="1692" y="1024"/>
                  </a:cubicBezTo>
                  <a:cubicBezTo>
                    <a:pt x="1692" y="1132"/>
                    <a:pt x="1775" y="1203"/>
                    <a:pt x="1870" y="1203"/>
                  </a:cubicBezTo>
                  <a:cubicBezTo>
                    <a:pt x="1965" y="1203"/>
                    <a:pt x="2049" y="1108"/>
                    <a:pt x="2049" y="1024"/>
                  </a:cubicBezTo>
                  <a:cubicBezTo>
                    <a:pt x="2049" y="453"/>
                    <a:pt x="1584" y="0"/>
                    <a:pt x="1025" y="0"/>
                  </a:cubicBezTo>
                  <a:close/>
                </a:path>
              </a:pathLst>
            </a:custGeom>
            <a:solidFill>
              <a:schemeClr val="accent3"/>
            </a:solidFill>
            <a:ln>
              <a:solidFill>
                <a:srgbClr val="0284D7"/>
              </a:solidFill>
            </a:ln>
          </p:spPr>
          <p:txBody>
            <a:bodyPr spcFirstLastPara="1" wrap="square" lIns="91425" tIns="91425" rIns="91425" bIns="91425" anchor="ctr" anchorCtr="0">
              <a:noAutofit/>
            </a:bodyPr>
            <a:lstStyle/>
            <a:p>
              <a:pPr>
                <a:buClr>
                  <a:srgbClr val="000000"/>
                </a:buClr>
                <a:buSzPts val="1400"/>
              </a:pPr>
              <a:endParaRPr sz="1900">
                <a:solidFill>
                  <a:schemeClr val="accent4"/>
                </a:solidFill>
                <a:latin typeface="Arial"/>
                <a:ea typeface="Arial"/>
                <a:cs typeface="Arial"/>
                <a:sym typeface="Arial"/>
              </a:endParaRPr>
            </a:p>
          </p:txBody>
        </p:sp>
        <p:sp>
          <p:nvSpPr>
            <p:cNvPr id="117" name="Google Shape;117;p14"/>
            <p:cNvSpPr/>
            <p:nvPr/>
          </p:nvSpPr>
          <p:spPr>
            <a:xfrm>
              <a:off x="2604670" y="2851904"/>
              <a:ext cx="70718" cy="71131"/>
            </a:xfrm>
            <a:custGeom>
              <a:avLst/>
              <a:gdLst/>
              <a:ahLst/>
              <a:cxnLst/>
              <a:rect l="l" t="t" r="r" b="b"/>
              <a:pathLst>
                <a:path w="2227" h="2240" extrusionOk="0">
                  <a:moveTo>
                    <a:pt x="1107" y="382"/>
                  </a:moveTo>
                  <a:cubicBezTo>
                    <a:pt x="1512" y="382"/>
                    <a:pt x="1858" y="715"/>
                    <a:pt x="1858" y="1120"/>
                  </a:cubicBezTo>
                  <a:cubicBezTo>
                    <a:pt x="1858" y="1525"/>
                    <a:pt x="1512" y="1870"/>
                    <a:pt x="1107" y="1870"/>
                  </a:cubicBezTo>
                  <a:cubicBezTo>
                    <a:pt x="691" y="1870"/>
                    <a:pt x="369" y="1525"/>
                    <a:pt x="369" y="1120"/>
                  </a:cubicBezTo>
                  <a:cubicBezTo>
                    <a:pt x="369" y="703"/>
                    <a:pt x="703" y="382"/>
                    <a:pt x="1107" y="382"/>
                  </a:cubicBezTo>
                  <a:close/>
                  <a:moveTo>
                    <a:pt x="1107" y="1"/>
                  </a:moveTo>
                  <a:cubicBezTo>
                    <a:pt x="500" y="1"/>
                    <a:pt x="0" y="513"/>
                    <a:pt x="0" y="1120"/>
                  </a:cubicBezTo>
                  <a:cubicBezTo>
                    <a:pt x="0" y="1727"/>
                    <a:pt x="500" y="2239"/>
                    <a:pt x="1107" y="2239"/>
                  </a:cubicBezTo>
                  <a:cubicBezTo>
                    <a:pt x="1727" y="2239"/>
                    <a:pt x="2227" y="1727"/>
                    <a:pt x="2227" y="1120"/>
                  </a:cubicBezTo>
                  <a:cubicBezTo>
                    <a:pt x="2227" y="513"/>
                    <a:pt x="1727" y="1"/>
                    <a:pt x="1107" y="1"/>
                  </a:cubicBezTo>
                  <a:close/>
                </a:path>
              </a:pathLst>
            </a:custGeom>
            <a:solidFill>
              <a:schemeClr val="accent3"/>
            </a:solidFill>
            <a:ln>
              <a:solidFill>
                <a:srgbClr val="0284D7"/>
              </a:solidFill>
            </a:ln>
          </p:spPr>
          <p:txBody>
            <a:bodyPr spcFirstLastPara="1" wrap="square" lIns="91425" tIns="91425" rIns="91425" bIns="91425" anchor="ctr" anchorCtr="0">
              <a:noAutofit/>
            </a:bodyPr>
            <a:lstStyle/>
            <a:p>
              <a:pPr>
                <a:buClr>
                  <a:srgbClr val="000000"/>
                </a:buClr>
                <a:buSzPts val="1400"/>
              </a:pPr>
              <a:endParaRPr sz="1900">
                <a:solidFill>
                  <a:schemeClr val="accent4"/>
                </a:solidFill>
                <a:latin typeface="Arial"/>
                <a:ea typeface="Arial"/>
                <a:cs typeface="Arial"/>
                <a:sym typeface="Arial"/>
              </a:endParaRPr>
            </a:p>
          </p:txBody>
        </p:sp>
      </p:grpSp>
      <p:sp>
        <p:nvSpPr>
          <p:cNvPr id="118" name="Google Shape;118;p14"/>
          <p:cNvSpPr txBox="1">
            <a:spLocks noGrp="1"/>
          </p:cNvSpPr>
          <p:nvPr>
            <p:ph type="title"/>
          </p:nvPr>
        </p:nvSpPr>
        <p:spPr>
          <a:xfrm>
            <a:off x="472745" y="263946"/>
            <a:ext cx="10972800" cy="642000"/>
          </a:xfrm>
          <a:prstGeom prst="rect">
            <a:avLst/>
          </a:prstGeom>
          <a:noFill/>
          <a:ln>
            <a:noFill/>
          </a:ln>
        </p:spPr>
        <p:txBody>
          <a:bodyPr spcFirstLastPara="1" wrap="square" lIns="121897" tIns="121897" rIns="121897" bIns="121897" anchor="t" anchorCtr="0">
            <a:noAutofit/>
          </a:bodyPr>
          <a:lstStyle/>
          <a:p>
            <a:r>
              <a:rPr lang="en-US" altLang="ko-KR" sz="3600" dirty="0">
                <a:solidFill>
                  <a:schemeClr val="tx1"/>
                </a:solidFill>
                <a:latin typeface="Times New Roman" panose="02020603050405020304" pitchFamily="18" charset="0"/>
                <a:cs typeface="Times New Roman" panose="02020603050405020304" pitchFamily="18" charset="0"/>
              </a:rPr>
              <a:t>Al-</a:t>
            </a:r>
            <a:r>
              <a:rPr lang="en-US" altLang="ko-KR" sz="3600" dirty="0" err="1">
                <a:solidFill>
                  <a:schemeClr val="tx1"/>
                </a:solidFill>
                <a:latin typeface="Times New Roman" panose="02020603050405020304" pitchFamily="18" charset="0"/>
                <a:cs typeface="Times New Roman" panose="02020603050405020304" pitchFamily="18" charset="0"/>
              </a:rPr>
              <a:t>Arz</a:t>
            </a:r>
            <a:r>
              <a:rPr lang="en-US" altLang="ko-KR" sz="3600" dirty="0">
                <a:solidFill>
                  <a:schemeClr val="tx1"/>
                </a:solidFill>
                <a:latin typeface="Times New Roman" panose="02020603050405020304" pitchFamily="18" charset="0"/>
                <a:cs typeface="Times New Roman" panose="02020603050405020304" pitchFamily="18" charset="0"/>
              </a:rPr>
              <a:t> company</a:t>
            </a:r>
            <a:endParaRPr lang="ko-KR" altLang="en-US" sz="3600" dirty="0">
              <a:solidFill>
                <a:schemeClr val="tx1"/>
              </a:solidFill>
              <a:latin typeface="Times New Roman" panose="02020603050405020304" pitchFamily="18" charset="0"/>
              <a:cs typeface="Times New Roman" panose="02020603050405020304" pitchFamily="18" charset="0"/>
            </a:endParaRPr>
          </a:p>
        </p:txBody>
      </p:sp>
      <p:grpSp>
        <p:nvGrpSpPr>
          <p:cNvPr id="119" name="Google Shape;119;p14"/>
          <p:cNvGrpSpPr/>
          <p:nvPr/>
        </p:nvGrpSpPr>
        <p:grpSpPr>
          <a:xfrm>
            <a:off x="4627896" y="2255323"/>
            <a:ext cx="2968458" cy="3164542"/>
            <a:chOff x="3030025" y="1450349"/>
            <a:chExt cx="3083933" cy="3029269"/>
          </a:xfrm>
        </p:grpSpPr>
        <p:sp>
          <p:nvSpPr>
            <p:cNvPr id="120" name="Google Shape;120;p14"/>
            <p:cNvSpPr/>
            <p:nvPr/>
          </p:nvSpPr>
          <p:spPr>
            <a:xfrm>
              <a:off x="4624374" y="3500211"/>
              <a:ext cx="1489584" cy="979407"/>
            </a:xfrm>
            <a:custGeom>
              <a:avLst/>
              <a:gdLst/>
              <a:ahLst/>
              <a:cxnLst/>
              <a:rect l="l" t="t" r="r" b="b"/>
              <a:pathLst>
                <a:path w="41180" h="27076" extrusionOk="0">
                  <a:moveTo>
                    <a:pt x="41180" y="0"/>
                  </a:moveTo>
                  <a:lnTo>
                    <a:pt x="0" y="24683"/>
                  </a:lnTo>
                  <a:lnTo>
                    <a:pt x="0" y="27076"/>
                  </a:lnTo>
                  <a:lnTo>
                    <a:pt x="41180" y="2393"/>
                  </a:lnTo>
                  <a:lnTo>
                    <a:pt x="41180" y="0"/>
                  </a:lnTo>
                  <a:close/>
                </a:path>
              </a:pathLst>
            </a:custGeom>
            <a:solidFill>
              <a:srgbClr val="434343"/>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21" name="Google Shape;121;p14"/>
            <p:cNvSpPr/>
            <p:nvPr/>
          </p:nvSpPr>
          <p:spPr>
            <a:xfrm>
              <a:off x="3030025" y="3459191"/>
              <a:ext cx="1594375" cy="1020426"/>
            </a:xfrm>
            <a:custGeom>
              <a:avLst/>
              <a:gdLst/>
              <a:ahLst/>
              <a:cxnLst/>
              <a:rect l="l" t="t" r="r" b="b"/>
              <a:pathLst>
                <a:path w="44077" h="28210" extrusionOk="0">
                  <a:moveTo>
                    <a:pt x="0" y="1"/>
                  </a:moveTo>
                  <a:lnTo>
                    <a:pt x="0" y="2268"/>
                  </a:lnTo>
                  <a:lnTo>
                    <a:pt x="44076" y="28210"/>
                  </a:lnTo>
                  <a:lnTo>
                    <a:pt x="44076" y="25817"/>
                  </a:lnTo>
                  <a:lnTo>
                    <a:pt x="0" y="1"/>
                  </a:lnTo>
                  <a:close/>
                </a:path>
              </a:pathLst>
            </a:custGeom>
            <a:solidFill>
              <a:srgbClr val="66666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22" name="Google Shape;122;p14"/>
            <p:cNvSpPr/>
            <p:nvPr/>
          </p:nvSpPr>
          <p:spPr>
            <a:xfrm>
              <a:off x="3030025" y="3245122"/>
              <a:ext cx="3083923" cy="1147934"/>
            </a:xfrm>
            <a:custGeom>
              <a:avLst/>
              <a:gdLst/>
              <a:ahLst/>
              <a:cxnLst/>
              <a:rect l="l" t="t" r="r" b="b"/>
              <a:pathLst>
                <a:path w="85256" h="31735" extrusionOk="0">
                  <a:moveTo>
                    <a:pt x="11586" y="0"/>
                  </a:moveTo>
                  <a:lnTo>
                    <a:pt x="0" y="5919"/>
                  </a:lnTo>
                  <a:lnTo>
                    <a:pt x="44076" y="31735"/>
                  </a:lnTo>
                  <a:lnTo>
                    <a:pt x="55032" y="25186"/>
                  </a:lnTo>
                  <a:lnTo>
                    <a:pt x="85256" y="7052"/>
                  </a:lnTo>
                  <a:lnTo>
                    <a:pt x="75055" y="1260"/>
                  </a:lnTo>
                  <a:lnTo>
                    <a:pt x="11586" y="0"/>
                  </a:lnTo>
                  <a:close/>
                </a:path>
              </a:pathLst>
            </a:custGeom>
            <a:solidFill>
              <a:srgbClr val="99999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23" name="Google Shape;123;p14"/>
            <p:cNvSpPr/>
            <p:nvPr/>
          </p:nvSpPr>
          <p:spPr>
            <a:xfrm>
              <a:off x="3030025" y="3245122"/>
              <a:ext cx="3083923" cy="1147934"/>
            </a:xfrm>
            <a:custGeom>
              <a:avLst/>
              <a:gdLst/>
              <a:ahLst/>
              <a:cxnLst/>
              <a:rect l="l" t="t" r="r" b="b"/>
              <a:pathLst>
                <a:path w="85256" h="31735" fill="none" extrusionOk="0">
                  <a:moveTo>
                    <a:pt x="85256" y="7052"/>
                  </a:moveTo>
                  <a:lnTo>
                    <a:pt x="75055" y="1260"/>
                  </a:lnTo>
                  <a:lnTo>
                    <a:pt x="11586" y="0"/>
                  </a:lnTo>
                  <a:lnTo>
                    <a:pt x="0" y="5919"/>
                  </a:lnTo>
                  <a:lnTo>
                    <a:pt x="44076" y="31735"/>
                  </a:lnTo>
                  <a:lnTo>
                    <a:pt x="55032" y="25186"/>
                  </a:lnTo>
                  <a:lnTo>
                    <a:pt x="85256" y="7052"/>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24" name="Google Shape;124;p14"/>
            <p:cNvSpPr/>
            <p:nvPr/>
          </p:nvSpPr>
          <p:spPr>
            <a:xfrm>
              <a:off x="4009402" y="1732748"/>
              <a:ext cx="1735593" cy="1011311"/>
            </a:xfrm>
            <a:custGeom>
              <a:avLst/>
              <a:gdLst/>
              <a:ahLst/>
              <a:cxnLst/>
              <a:rect l="l" t="t" r="r" b="b"/>
              <a:pathLst>
                <a:path w="47981" h="27958" extrusionOk="0">
                  <a:moveTo>
                    <a:pt x="14483" y="1"/>
                  </a:moveTo>
                  <a:lnTo>
                    <a:pt x="0" y="8438"/>
                  </a:lnTo>
                  <a:lnTo>
                    <a:pt x="33372" y="27958"/>
                  </a:lnTo>
                  <a:lnTo>
                    <a:pt x="47980" y="19143"/>
                  </a:lnTo>
                  <a:lnTo>
                    <a:pt x="14483" y="1"/>
                  </a:lnTo>
                  <a:close/>
                </a:path>
              </a:pathLst>
            </a:custGeom>
            <a:solidFill>
              <a:srgbClr val="F7F3F2"/>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25" name="Google Shape;125;p14"/>
            <p:cNvSpPr/>
            <p:nvPr/>
          </p:nvSpPr>
          <p:spPr>
            <a:xfrm>
              <a:off x="4533255" y="1823867"/>
              <a:ext cx="1093278" cy="687892"/>
            </a:xfrm>
            <a:custGeom>
              <a:avLst/>
              <a:gdLst/>
              <a:ahLst/>
              <a:cxnLst/>
              <a:rect l="l" t="t" r="r" b="b"/>
              <a:pathLst>
                <a:path w="30224" h="19017" extrusionOk="0">
                  <a:moveTo>
                    <a:pt x="1" y="1"/>
                  </a:moveTo>
                  <a:lnTo>
                    <a:pt x="1" y="1764"/>
                  </a:lnTo>
                  <a:lnTo>
                    <a:pt x="30224" y="19016"/>
                  </a:lnTo>
                  <a:lnTo>
                    <a:pt x="30224" y="17253"/>
                  </a:lnTo>
                  <a:lnTo>
                    <a:pt x="1" y="1"/>
                  </a:lnTo>
                  <a:close/>
                </a:path>
              </a:pathLst>
            </a:custGeom>
            <a:solidFill>
              <a:srgbClr val="818181"/>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26" name="Google Shape;126;p14"/>
            <p:cNvSpPr/>
            <p:nvPr/>
          </p:nvSpPr>
          <p:spPr>
            <a:xfrm>
              <a:off x="4118715" y="1823867"/>
              <a:ext cx="414573" cy="300702"/>
            </a:xfrm>
            <a:custGeom>
              <a:avLst/>
              <a:gdLst/>
              <a:ahLst/>
              <a:cxnLst/>
              <a:rect l="l" t="t" r="r" b="b"/>
              <a:pathLst>
                <a:path w="11461" h="8313" extrusionOk="0">
                  <a:moveTo>
                    <a:pt x="11461" y="1"/>
                  </a:moveTo>
                  <a:lnTo>
                    <a:pt x="1" y="6549"/>
                  </a:lnTo>
                  <a:lnTo>
                    <a:pt x="1" y="8312"/>
                  </a:lnTo>
                  <a:lnTo>
                    <a:pt x="11461" y="1764"/>
                  </a:lnTo>
                  <a:lnTo>
                    <a:pt x="11461" y="1"/>
                  </a:lnTo>
                  <a:close/>
                </a:path>
              </a:pathLst>
            </a:custGeom>
            <a:solidFill>
              <a:srgbClr val="5E5E5E"/>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27" name="Google Shape;127;p14"/>
            <p:cNvSpPr/>
            <p:nvPr/>
          </p:nvSpPr>
          <p:spPr>
            <a:xfrm>
              <a:off x="4009402" y="2037972"/>
              <a:ext cx="1207185" cy="1530603"/>
            </a:xfrm>
            <a:custGeom>
              <a:avLst/>
              <a:gdLst/>
              <a:ahLst/>
              <a:cxnLst/>
              <a:rect l="l" t="t" r="r" b="b"/>
              <a:pathLst>
                <a:path w="33373" h="42314" extrusionOk="0">
                  <a:moveTo>
                    <a:pt x="0" y="0"/>
                  </a:moveTo>
                  <a:lnTo>
                    <a:pt x="0" y="23424"/>
                  </a:lnTo>
                  <a:lnTo>
                    <a:pt x="33372" y="42313"/>
                  </a:lnTo>
                  <a:lnTo>
                    <a:pt x="33372" y="19394"/>
                  </a:lnTo>
                  <a:lnTo>
                    <a:pt x="0" y="0"/>
                  </a:lnTo>
                  <a:close/>
                </a:path>
              </a:pathLst>
            </a:custGeom>
            <a:solidFill>
              <a:srgbClr val="818181"/>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28" name="Google Shape;128;p14"/>
            <p:cNvSpPr/>
            <p:nvPr/>
          </p:nvSpPr>
          <p:spPr>
            <a:xfrm>
              <a:off x="5216557" y="2365948"/>
              <a:ext cx="528444" cy="368996"/>
            </a:xfrm>
            <a:custGeom>
              <a:avLst/>
              <a:gdLst/>
              <a:ahLst/>
              <a:cxnLst/>
              <a:rect l="l" t="t" r="r" b="b"/>
              <a:pathLst>
                <a:path w="14609" h="10201" extrusionOk="0">
                  <a:moveTo>
                    <a:pt x="11586" y="0"/>
                  </a:moveTo>
                  <a:lnTo>
                    <a:pt x="0" y="7053"/>
                  </a:lnTo>
                  <a:lnTo>
                    <a:pt x="0" y="10201"/>
                  </a:lnTo>
                  <a:lnTo>
                    <a:pt x="14608" y="1638"/>
                  </a:lnTo>
                  <a:lnTo>
                    <a:pt x="11586" y="0"/>
                  </a:lnTo>
                  <a:close/>
                </a:path>
              </a:pathLst>
            </a:custGeom>
            <a:solidFill>
              <a:srgbClr val="F7F3F2"/>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29" name="Google Shape;129;p14"/>
            <p:cNvSpPr/>
            <p:nvPr/>
          </p:nvSpPr>
          <p:spPr>
            <a:xfrm>
              <a:off x="4009402" y="1996952"/>
              <a:ext cx="1207185" cy="742549"/>
            </a:xfrm>
            <a:custGeom>
              <a:avLst/>
              <a:gdLst/>
              <a:ahLst/>
              <a:cxnLst/>
              <a:rect l="l" t="t" r="r" b="b"/>
              <a:pathLst>
                <a:path w="33373" h="20528" extrusionOk="0">
                  <a:moveTo>
                    <a:pt x="2897" y="1"/>
                  </a:moveTo>
                  <a:lnTo>
                    <a:pt x="0" y="1134"/>
                  </a:lnTo>
                  <a:lnTo>
                    <a:pt x="33372" y="20528"/>
                  </a:lnTo>
                  <a:lnTo>
                    <a:pt x="33372" y="17505"/>
                  </a:lnTo>
                  <a:lnTo>
                    <a:pt x="2897" y="1"/>
                  </a:lnTo>
                  <a:close/>
                </a:path>
              </a:pathLst>
            </a:custGeom>
            <a:solidFill>
              <a:srgbClr val="F7F3F2"/>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30" name="Google Shape;130;p14"/>
            <p:cNvSpPr/>
            <p:nvPr/>
          </p:nvSpPr>
          <p:spPr>
            <a:xfrm>
              <a:off x="4223508" y="1887639"/>
              <a:ext cx="1284594" cy="742549"/>
            </a:xfrm>
            <a:custGeom>
              <a:avLst/>
              <a:gdLst/>
              <a:ahLst/>
              <a:cxnLst/>
              <a:rect l="l" t="t" r="r" b="b"/>
              <a:pathLst>
                <a:path w="35513" h="20528" extrusionOk="0">
                  <a:moveTo>
                    <a:pt x="8564" y="1"/>
                  </a:moveTo>
                  <a:lnTo>
                    <a:pt x="0" y="4786"/>
                  </a:lnTo>
                  <a:lnTo>
                    <a:pt x="27453" y="20527"/>
                  </a:lnTo>
                  <a:lnTo>
                    <a:pt x="35513" y="15364"/>
                  </a:lnTo>
                  <a:lnTo>
                    <a:pt x="8564" y="1"/>
                  </a:lnTo>
                  <a:close/>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31" name="Google Shape;131;p14"/>
            <p:cNvSpPr/>
            <p:nvPr/>
          </p:nvSpPr>
          <p:spPr>
            <a:xfrm>
              <a:off x="4095963" y="1782883"/>
              <a:ext cx="605853" cy="1831233"/>
            </a:xfrm>
            <a:custGeom>
              <a:avLst/>
              <a:gdLst/>
              <a:ahLst/>
              <a:cxnLst/>
              <a:rect l="l" t="t" r="r" b="b"/>
              <a:pathLst>
                <a:path w="16749" h="50625" extrusionOk="0">
                  <a:moveTo>
                    <a:pt x="16749" y="0"/>
                  </a:moveTo>
                  <a:lnTo>
                    <a:pt x="0" y="9445"/>
                  </a:lnTo>
                  <a:lnTo>
                    <a:pt x="0" y="50625"/>
                  </a:lnTo>
                  <a:lnTo>
                    <a:pt x="16749" y="41558"/>
                  </a:lnTo>
                  <a:lnTo>
                    <a:pt x="16749" y="0"/>
                  </a:lnTo>
                  <a:close/>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32" name="Google Shape;132;p14"/>
            <p:cNvSpPr/>
            <p:nvPr/>
          </p:nvSpPr>
          <p:spPr>
            <a:xfrm>
              <a:off x="4095963" y="1782883"/>
              <a:ext cx="605853" cy="1831233"/>
            </a:xfrm>
            <a:custGeom>
              <a:avLst/>
              <a:gdLst/>
              <a:ahLst/>
              <a:cxnLst/>
              <a:rect l="l" t="t" r="r" b="b"/>
              <a:pathLst>
                <a:path w="16749" h="50625" fill="none" extrusionOk="0">
                  <a:moveTo>
                    <a:pt x="0" y="50625"/>
                  </a:moveTo>
                  <a:lnTo>
                    <a:pt x="16749" y="41558"/>
                  </a:lnTo>
                  <a:lnTo>
                    <a:pt x="16749" y="0"/>
                  </a:lnTo>
                  <a:lnTo>
                    <a:pt x="0" y="9445"/>
                  </a:lnTo>
                  <a:lnTo>
                    <a:pt x="0" y="50625"/>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33" name="Google Shape;133;p14"/>
            <p:cNvSpPr/>
            <p:nvPr/>
          </p:nvSpPr>
          <p:spPr>
            <a:xfrm>
              <a:off x="3449086" y="1778326"/>
              <a:ext cx="646909" cy="1835791"/>
            </a:xfrm>
            <a:custGeom>
              <a:avLst/>
              <a:gdLst/>
              <a:ahLst/>
              <a:cxnLst/>
              <a:rect l="l" t="t" r="r" b="b"/>
              <a:pathLst>
                <a:path w="17884" h="50751" extrusionOk="0">
                  <a:moveTo>
                    <a:pt x="1" y="0"/>
                  </a:moveTo>
                  <a:lnTo>
                    <a:pt x="1" y="40550"/>
                  </a:lnTo>
                  <a:lnTo>
                    <a:pt x="17883" y="50751"/>
                  </a:lnTo>
                  <a:lnTo>
                    <a:pt x="17883" y="9571"/>
                  </a:lnTo>
                  <a:lnTo>
                    <a:pt x="1" y="0"/>
                  </a:lnTo>
                  <a:close/>
                </a:path>
              </a:pathLst>
            </a:custGeom>
            <a:solidFill>
              <a:srgbClr val="FDA65F"/>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34" name="Google Shape;134;p14"/>
            <p:cNvSpPr/>
            <p:nvPr/>
          </p:nvSpPr>
          <p:spPr>
            <a:xfrm>
              <a:off x="3449086" y="1778326"/>
              <a:ext cx="646909" cy="1835791"/>
            </a:xfrm>
            <a:custGeom>
              <a:avLst/>
              <a:gdLst/>
              <a:ahLst/>
              <a:cxnLst/>
              <a:rect l="l" t="t" r="r" b="b"/>
              <a:pathLst>
                <a:path w="17884" h="50751" fill="none" extrusionOk="0">
                  <a:moveTo>
                    <a:pt x="1" y="0"/>
                  </a:moveTo>
                  <a:lnTo>
                    <a:pt x="1" y="40550"/>
                  </a:lnTo>
                  <a:lnTo>
                    <a:pt x="17883" y="50751"/>
                  </a:lnTo>
                  <a:lnTo>
                    <a:pt x="17883" y="9571"/>
                  </a:lnTo>
                  <a:lnTo>
                    <a:pt x="1"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35" name="Google Shape;135;p14"/>
            <p:cNvSpPr/>
            <p:nvPr/>
          </p:nvSpPr>
          <p:spPr>
            <a:xfrm>
              <a:off x="4351053" y="2056203"/>
              <a:ext cx="154891" cy="168564"/>
            </a:xfrm>
            <a:custGeom>
              <a:avLst/>
              <a:gdLst/>
              <a:ahLst/>
              <a:cxnLst/>
              <a:rect l="l" t="t" r="r" b="b"/>
              <a:pathLst>
                <a:path w="4282" h="4660" extrusionOk="0">
                  <a:moveTo>
                    <a:pt x="3023" y="0"/>
                  </a:moveTo>
                  <a:lnTo>
                    <a:pt x="2519" y="126"/>
                  </a:lnTo>
                  <a:lnTo>
                    <a:pt x="2141" y="126"/>
                  </a:lnTo>
                  <a:lnTo>
                    <a:pt x="1763" y="378"/>
                  </a:lnTo>
                  <a:lnTo>
                    <a:pt x="1260" y="630"/>
                  </a:lnTo>
                  <a:lnTo>
                    <a:pt x="630" y="1385"/>
                  </a:lnTo>
                  <a:lnTo>
                    <a:pt x="126" y="2267"/>
                  </a:lnTo>
                  <a:lnTo>
                    <a:pt x="0" y="2645"/>
                  </a:lnTo>
                  <a:lnTo>
                    <a:pt x="0" y="3148"/>
                  </a:lnTo>
                  <a:lnTo>
                    <a:pt x="0" y="3526"/>
                  </a:lnTo>
                  <a:lnTo>
                    <a:pt x="126" y="3904"/>
                  </a:lnTo>
                  <a:lnTo>
                    <a:pt x="378" y="4156"/>
                  </a:lnTo>
                  <a:lnTo>
                    <a:pt x="630" y="4408"/>
                  </a:lnTo>
                  <a:lnTo>
                    <a:pt x="882" y="4534"/>
                  </a:lnTo>
                  <a:lnTo>
                    <a:pt x="1260" y="4660"/>
                  </a:lnTo>
                  <a:lnTo>
                    <a:pt x="1763" y="4534"/>
                  </a:lnTo>
                  <a:lnTo>
                    <a:pt x="2141" y="4408"/>
                  </a:lnTo>
                  <a:lnTo>
                    <a:pt x="2519" y="4282"/>
                  </a:lnTo>
                  <a:lnTo>
                    <a:pt x="3023" y="4030"/>
                  </a:lnTo>
                  <a:lnTo>
                    <a:pt x="3652" y="3274"/>
                  </a:lnTo>
                  <a:lnTo>
                    <a:pt x="4156" y="2393"/>
                  </a:lnTo>
                  <a:lnTo>
                    <a:pt x="4282" y="1889"/>
                  </a:lnTo>
                  <a:lnTo>
                    <a:pt x="4282" y="1511"/>
                  </a:lnTo>
                  <a:lnTo>
                    <a:pt x="4282" y="1133"/>
                  </a:lnTo>
                  <a:lnTo>
                    <a:pt x="4156" y="756"/>
                  </a:lnTo>
                  <a:lnTo>
                    <a:pt x="3904" y="504"/>
                  </a:lnTo>
                  <a:lnTo>
                    <a:pt x="3652" y="252"/>
                  </a:lnTo>
                  <a:lnTo>
                    <a:pt x="3275" y="126"/>
                  </a:lnTo>
                  <a:lnTo>
                    <a:pt x="3023" y="0"/>
                  </a:lnTo>
                  <a:close/>
                </a:path>
              </a:pathLst>
            </a:custGeom>
            <a:solidFill>
              <a:schemeClr val="accent3"/>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36" name="Google Shape;136;p14"/>
            <p:cNvSpPr/>
            <p:nvPr/>
          </p:nvSpPr>
          <p:spPr>
            <a:xfrm>
              <a:off x="4387479" y="2078955"/>
              <a:ext cx="95712" cy="123023"/>
            </a:xfrm>
            <a:custGeom>
              <a:avLst/>
              <a:gdLst/>
              <a:ahLst/>
              <a:cxnLst/>
              <a:rect l="l" t="t" r="r" b="b"/>
              <a:pathLst>
                <a:path w="2646" h="3401" extrusionOk="0">
                  <a:moveTo>
                    <a:pt x="1890" y="1"/>
                  </a:moveTo>
                  <a:lnTo>
                    <a:pt x="2268" y="379"/>
                  </a:lnTo>
                  <a:lnTo>
                    <a:pt x="2393" y="1008"/>
                  </a:lnTo>
                  <a:lnTo>
                    <a:pt x="2268" y="1638"/>
                  </a:lnTo>
                  <a:lnTo>
                    <a:pt x="1890" y="2267"/>
                  </a:lnTo>
                  <a:lnTo>
                    <a:pt x="1386" y="2771"/>
                  </a:lnTo>
                  <a:lnTo>
                    <a:pt x="756" y="3149"/>
                  </a:lnTo>
                  <a:lnTo>
                    <a:pt x="379" y="3275"/>
                  </a:lnTo>
                  <a:lnTo>
                    <a:pt x="1" y="3149"/>
                  </a:lnTo>
                  <a:lnTo>
                    <a:pt x="1" y="3149"/>
                  </a:lnTo>
                  <a:lnTo>
                    <a:pt x="504" y="3401"/>
                  </a:lnTo>
                  <a:lnTo>
                    <a:pt x="1134" y="3275"/>
                  </a:lnTo>
                  <a:lnTo>
                    <a:pt x="1764" y="2897"/>
                  </a:lnTo>
                  <a:lnTo>
                    <a:pt x="2268" y="2393"/>
                  </a:lnTo>
                  <a:lnTo>
                    <a:pt x="2519" y="1764"/>
                  </a:lnTo>
                  <a:lnTo>
                    <a:pt x="2645" y="1134"/>
                  </a:lnTo>
                  <a:lnTo>
                    <a:pt x="2645" y="756"/>
                  </a:lnTo>
                  <a:lnTo>
                    <a:pt x="2519" y="379"/>
                  </a:lnTo>
                  <a:lnTo>
                    <a:pt x="2268" y="127"/>
                  </a:lnTo>
                  <a:lnTo>
                    <a:pt x="1890" y="1"/>
                  </a:lnTo>
                  <a:close/>
                </a:path>
              </a:pathLst>
            </a:custGeom>
            <a:solidFill>
              <a:schemeClr val="accent1"/>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37" name="Google Shape;137;p14"/>
            <p:cNvSpPr/>
            <p:nvPr/>
          </p:nvSpPr>
          <p:spPr>
            <a:xfrm>
              <a:off x="4369284" y="2078955"/>
              <a:ext cx="104792" cy="118465"/>
            </a:xfrm>
            <a:custGeom>
              <a:avLst/>
              <a:gdLst/>
              <a:ahLst/>
              <a:cxnLst/>
              <a:rect l="l" t="t" r="r" b="b"/>
              <a:pathLst>
                <a:path w="2897" h="3275" extrusionOk="0">
                  <a:moveTo>
                    <a:pt x="2015" y="1"/>
                  </a:moveTo>
                  <a:lnTo>
                    <a:pt x="1637" y="127"/>
                  </a:lnTo>
                  <a:lnTo>
                    <a:pt x="1259" y="253"/>
                  </a:lnTo>
                  <a:lnTo>
                    <a:pt x="756" y="630"/>
                  </a:lnTo>
                  <a:lnTo>
                    <a:pt x="504" y="1008"/>
                  </a:lnTo>
                  <a:lnTo>
                    <a:pt x="252" y="1386"/>
                  </a:lnTo>
                  <a:lnTo>
                    <a:pt x="126" y="2016"/>
                  </a:lnTo>
                  <a:lnTo>
                    <a:pt x="0" y="2267"/>
                  </a:lnTo>
                  <a:lnTo>
                    <a:pt x="126" y="2771"/>
                  </a:lnTo>
                  <a:lnTo>
                    <a:pt x="504" y="3149"/>
                  </a:lnTo>
                  <a:lnTo>
                    <a:pt x="882" y="3275"/>
                  </a:lnTo>
                  <a:lnTo>
                    <a:pt x="1259" y="3149"/>
                  </a:lnTo>
                  <a:lnTo>
                    <a:pt x="1511" y="3023"/>
                  </a:lnTo>
                  <a:lnTo>
                    <a:pt x="1889" y="2771"/>
                  </a:lnTo>
                  <a:lnTo>
                    <a:pt x="2393" y="2267"/>
                  </a:lnTo>
                  <a:lnTo>
                    <a:pt x="2645" y="1890"/>
                  </a:lnTo>
                  <a:lnTo>
                    <a:pt x="2771" y="1638"/>
                  </a:lnTo>
                  <a:lnTo>
                    <a:pt x="2896" y="1008"/>
                  </a:lnTo>
                  <a:lnTo>
                    <a:pt x="2771" y="379"/>
                  </a:lnTo>
                  <a:lnTo>
                    <a:pt x="2393" y="1"/>
                  </a:lnTo>
                  <a:close/>
                </a:path>
              </a:pathLst>
            </a:custGeom>
            <a:solidFill>
              <a:srgbClr val="333333"/>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38" name="Google Shape;138;p14"/>
            <p:cNvSpPr/>
            <p:nvPr/>
          </p:nvSpPr>
          <p:spPr>
            <a:xfrm>
              <a:off x="3540205" y="1987873"/>
              <a:ext cx="168564" cy="296108"/>
            </a:xfrm>
            <a:custGeom>
              <a:avLst/>
              <a:gdLst/>
              <a:ahLst/>
              <a:cxnLst/>
              <a:rect l="l" t="t" r="r" b="b"/>
              <a:pathLst>
                <a:path w="4660" h="8186" extrusionOk="0">
                  <a:moveTo>
                    <a:pt x="1" y="0"/>
                  </a:moveTo>
                  <a:lnTo>
                    <a:pt x="1" y="5415"/>
                  </a:lnTo>
                  <a:lnTo>
                    <a:pt x="4660" y="8186"/>
                  </a:lnTo>
                  <a:lnTo>
                    <a:pt x="4660" y="2771"/>
                  </a:lnTo>
                  <a:lnTo>
                    <a:pt x="1" y="0"/>
                  </a:lnTo>
                  <a:close/>
                </a:path>
              </a:pathLst>
            </a:custGeom>
            <a:solidFill>
              <a:srgbClr val="D9D9D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39" name="Google Shape;139;p14"/>
            <p:cNvSpPr/>
            <p:nvPr/>
          </p:nvSpPr>
          <p:spPr>
            <a:xfrm>
              <a:off x="3540205" y="1987873"/>
              <a:ext cx="168564" cy="296108"/>
            </a:xfrm>
            <a:custGeom>
              <a:avLst/>
              <a:gdLst/>
              <a:ahLst/>
              <a:cxnLst/>
              <a:rect l="l" t="t" r="r" b="b"/>
              <a:pathLst>
                <a:path w="4660" h="8186" fill="none" extrusionOk="0">
                  <a:moveTo>
                    <a:pt x="1" y="5415"/>
                  </a:moveTo>
                  <a:lnTo>
                    <a:pt x="1" y="0"/>
                  </a:lnTo>
                  <a:lnTo>
                    <a:pt x="4660" y="2771"/>
                  </a:lnTo>
                  <a:lnTo>
                    <a:pt x="4660" y="8186"/>
                  </a:lnTo>
                  <a:lnTo>
                    <a:pt x="1" y="5415"/>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40" name="Google Shape;140;p14"/>
            <p:cNvSpPr/>
            <p:nvPr/>
          </p:nvSpPr>
          <p:spPr>
            <a:xfrm>
              <a:off x="3562994" y="2028857"/>
              <a:ext cx="123023" cy="214141"/>
            </a:xfrm>
            <a:custGeom>
              <a:avLst/>
              <a:gdLst/>
              <a:ahLst/>
              <a:cxnLst/>
              <a:rect l="l" t="t" r="r" b="b"/>
              <a:pathLst>
                <a:path w="3401" h="5920" extrusionOk="0">
                  <a:moveTo>
                    <a:pt x="0" y="0"/>
                  </a:moveTo>
                  <a:lnTo>
                    <a:pt x="0" y="1512"/>
                  </a:lnTo>
                  <a:lnTo>
                    <a:pt x="0" y="2141"/>
                  </a:lnTo>
                  <a:lnTo>
                    <a:pt x="0" y="2771"/>
                  </a:lnTo>
                  <a:lnTo>
                    <a:pt x="0" y="3023"/>
                  </a:lnTo>
                  <a:lnTo>
                    <a:pt x="0" y="3904"/>
                  </a:lnTo>
                  <a:lnTo>
                    <a:pt x="378" y="4156"/>
                  </a:lnTo>
                  <a:lnTo>
                    <a:pt x="1008" y="4408"/>
                  </a:lnTo>
                  <a:lnTo>
                    <a:pt x="1260" y="4534"/>
                  </a:lnTo>
                  <a:lnTo>
                    <a:pt x="1385" y="4660"/>
                  </a:lnTo>
                  <a:lnTo>
                    <a:pt x="3400" y="5919"/>
                  </a:lnTo>
                  <a:lnTo>
                    <a:pt x="3400" y="3527"/>
                  </a:lnTo>
                  <a:lnTo>
                    <a:pt x="3400" y="3275"/>
                  </a:lnTo>
                  <a:lnTo>
                    <a:pt x="3400" y="3023"/>
                  </a:lnTo>
                  <a:lnTo>
                    <a:pt x="3400" y="2393"/>
                  </a:lnTo>
                  <a:lnTo>
                    <a:pt x="3400" y="2015"/>
                  </a:lnTo>
                  <a:lnTo>
                    <a:pt x="2645" y="1512"/>
                  </a:lnTo>
                  <a:lnTo>
                    <a:pt x="2519" y="1386"/>
                  </a:lnTo>
                  <a:lnTo>
                    <a:pt x="1889" y="1008"/>
                  </a:lnTo>
                  <a:lnTo>
                    <a:pt x="1385" y="756"/>
                  </a:lnTo>
                  <a:lnTo>
                    <a:pt x="0" y="0"/>
                  </a:lnTo>
                  <a:close/>
                </a:path>
              </a:pathLst>
            </a:custGeom>
            <a:solidFill>
              <a:srgbClr val="FFFFFF"/>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41" name="Google Shape;141;p14"/>
            <p:cNvSpPr/>
            <p:nvPr/>
          </p:nvSpPr>
          <p:spPr>
            <a:xfrm>
              <a:off x="3562994" y="2028857"/>
              <a:ext cx="123023" cy="214141"/>
            </a:xfrm>
            <a:custGeom>
              <a:avLst/>
              <a:gdLst/>
              <a:ahLst/>
              <a:cxnLst/>
              <a:rect l="l" t="t" r="r" b="b"/>
              <a:pathLst>
                <a:path w="3401" h="5920" fill="none" extrusionOk="0">
                  <a:moveTo>
                    <a:pt x="2645" y="1512"/>
                  </a:moveTo>
                  <a:lnTo>
                    <a:pt x="2519" y="1386"/>
                  </a:lnTo>
                  <a:lnTo>
                    <a:pt x="1889" y="1008"/>
                  </a:lnTo>
                  <a:lnTo>
                    <a:pt x="1385" y="756"/>
                  </a:lnTo>
                  <a:lnTo>
                    <a:pt x="0" y="0"/>
                  </a:lnTo>
                  <a:lnTo>
                    <a:pt x="0" y="1512"/>
                  </a:lnTo>
                  <a:lnTo>
                    <a:pt x="0" y="2141"/>
                  </a:lnTo>
                  <a:lnTo>
                    <a:pt x="0" y="2771"/>
                  </a:lnTo>
                  <a:lnTo>
                    <a:pt x="0" y="3023"/>
                  </a:lnTo>
                  <a:lnTo>
                    <a:pt x="0" y="3904"/>
                  </a:lnTo>
                  <a:lnTo>
                    <a:pt x="378" y="4156"/>
                  </a:lnTo>
                  <a:lnTo>
                    <a:pt x="1008" y="4408"/>
                  </a:lnTo>
                  <a:lnTo>
                    <a:pt x="1260" y="4534"/>
                  </a:lnTo>
                  <a:lnTo>
                    <a:pt x="1385" y="4660"/>
                  </a:lnTo>
                  <a:lnTo>
                    <a:pt x="3400" y="5919"/>
                  </a:lnTo>
                  <a:lnTo>
                    <a:pt x="3400" y="3527"/>
                  </a:lnTo>
                  <a:lnTo>
                    <a:pt x="3400" y="3275"/>
                  </a:lnTo>
                  <a:lnTo>
                    <a:pt x="3400" y="3023"/>
                  </a:lnTo>
                  <a:lnTo>
                    <a:pt x="3400" y="2393"/>
                  </a:lnTo>
                  <a:lnTo>
                    <a:pt x="3400" y="2015"/>
                  </a:lnTo>
                  <a:lnTo>
                    <a:pt x="2645" y="1512"/>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42" name="Google Shape;142;p14"/>
            <p:cNvSpPr/>
            <p:nvPr/>
          </p:nvSpPr>
          <p:spPr>
            <a:xfrm>
              <a:off x="3562994" y="2078955"/>
              <a:ext cx="95676" cy="59251"/>
            </a:xfrm>
            <a:custGeom>
              <a:avLst/>
              <a:gdLst/>
              <a:ahLst/>
              <a:cxnLst/>
              <a:rect l="l" t="t" r="r" b="b"/>
              <a:pathLst>
                <a:path w="2645" h="1638" extrusionOk="0">
                  <a:moveTo>
                    <a:pt x="2519" y="1"/>
                  </a:moveTo>
                  <a:lnTo>
                    <a:pt x="0" y="1386"/>
                  </a:lnTo>
                  <a:lnTo>
                    <a:pt x="0" y="1638"/>
                  </a:lnTo>
                  <a:lnTo>
                    <a:pt x="2645" y="127"/>
                  </a:lnTo>
                  <a:lnTo>
                    <a:pt x="2519" y="1"/>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43" name="Google Shape;143;p14"/>
            <p:cNvSpPr/>
            <p:nvPr/>
          </p:nvSpPr>
          <p:spPr>
            <a:xfrm>
              <a:off x="3562994" y="2078955"/>
              <a:ext cx="95676" cy="59251"/>
            </a:xfrm>
            <a:custGeom>
              <a:avLst/>
              <a:gdLst/>
              <a:ahLst/>
              <a:cxnLst/>
              <a:rect l="l" t="t" r="r" b="b"/>
              <a:pathLst>
                <a:path w="2645" h="1638" fill="none" extrusionOk="0">
                  <a:moveTo>
                    <a:pt x="2519" y="1"/>
                  </a:moveTo>
                  <a:lnTo>
                    <a:pt x="0" y="1386"/>
                  </a:lnTo>
                  <a:lnTo>
                    <a:pt x="0" y="1638"/>
                  </a:lnTo>
                  <a:lnTo>
                    <a:pt x="2645" y="127"/>
                  </a:lnTo>
                  <a:lnTo>
                    <a:pt x="2519"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44" name="Google Shape;144;p14"/>
            <p:cNvSpPr/>
            <p:nvPr/>
          </p:nvSpPr>
          <p:spPr>
            <a:xfrm>
              <a:off x="3562994" y="2065282"/>
              <a:ext cx="91119" cy="63808"/>
            </a:xfrm>
            <a:custGeom>
              <a:avLst/>
              <a:gdLst/>
              <a:ahLst/>
              <a:cxnLst/>
              <a:rect l="l" t="t" r="r" b="b"/>
              <a:pathLst>
                <a:path w="2519" h="1764" extrusionOk="0">
                  <a:moveTo>
                    <a:pt x="1889" y="1"/>
                  </a:moveTo>
                  <a:lnTo>
                    <a:pt x="0" y="1134"/>
                  </a:lnTo>
                  <a:lnTo>
                    <a:pt x="0" y="1764"/>
                  </a:lnTo>
                  <a:lnTo>
                    <a:pt x="2519" y="379"/>
                  </a:lnTo>
                  <a:lnTo>
                    <a:pt x="1889"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45" name="Google Shape;145;p14"/>
            <p:cNvSpPr/>
            <p:nvPr/>
          </p:nvSpPr>
          <p:spPr>
            <a:xfrm>
              <a:off x="3562994" y="2065282"/>
              <a:ext cx="91119" cy="63808"/>
            </a:xfrm>
            <a:custGeom>
              <a:avLst/>
              <a:gdLst/>
              <a:ahLst/>
              <a:cxnLst/>
              <a:rect l="l" t="t" r="r" b="b"/>
              <a:pathLst>
                <a:path w="2519" h="1764" fill="none" extrusionOk="0">
                  <a:moveTo>
                    <a:pt x="1889" y="1"/>
                  </a:moveTo>
                  <a:lnTo>
                    <a:pt x="0" y="1134"/>
                  </a:lnTo>
                  <a:lnTo>
                    <a:pt x="0" y="1764"/>
                  </a:lnTo>
                  <a:lnTo>
                    <a:pt x="2519" y="379"/>
                  </a:lnTo>
                  <a:lnTo>
                    <a:pt x="1889"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46" name="Google Shape;146;p14"/>
            <p:cNvSpPr/>
            <p:nvPr/>
          </p:nvSpPr>
          <p:spPr>
            <a:xfrm>
              <a:off x="3562994" y="2056203"/>
              <a:ext cx="68366" cy="50135"/>
            </a:xfrm>
            <a:custGeom>
              <a:avLst/>
              <a:gdLst/>
              <a:ahLst/>
              <a:cxnLst/>
              <a:rect l="l" t="t" r="r" b="b"/>
              <a:pathLst>
                <a:path w="1890" h="1386" extrusionOk="0">
                  <a:moveTo>
                    <a:pt x="1385" y="0"/>
                  </a:moveTo>
                  <a:lnTo>
                    <a:pt x="0" y="756"/>
                  </a:lnTo>
                  <a:lnTo>
                    <a:pt x="0" y="1385"/>
                  </a:lnTo>
                  <a:lnTo>
                    <a:pt x="1889" y="252"/>
                  </a:lnTo>
                  <a:lnTo>
                    <a:pt x="1385" y="0"/>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47" name="Google Shape;147;p14"/>
            <p:cNvSpPr/>
            <p:nvPr/>
          </p:nvSpPr>
          <p:spPr>
            <a:xfrm>
              <a:off x="3562994" y="2056203"/>
              <a:ext cx="68366" cy="50135"/>
            </a:xfrm>
            <a:custGeom>
              <a:avLst/>
              <a:gdLst/>
              <a:ahLst/>
              <a:cxnLst/>
              <a:rect l="l" t="t" r="r" b="b"/>
              <a:pathLst>
                <a:path w="1890" h="1386" fill="none" extrusionOk="0">
                  <a:moveTo>
                    <a:pt x="1385" y="0"/>
                  </a:moveTo>
                  <a:lnTo>
                    <a:pt x="0" y="756"/>
                  </a:lnTo>
                  <a:lnTo>
                    <a:pt x="0" y="1385"/>
                  </a:lnTo>
                  <a:lnTo>
                    <a:pt x="1889" y="252"/>
                  </a:lnTo>
                  <a:lnTo>
                    <a:pt x="1385"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48" name="Google Shape;148;p14"/>
            <p:cNvSpPr/>
            <p:nvPr/>
          </p:nvSpPr>
          <p:spPr>
            <a:xfrm>
              <a:off x="3562994" y="2028857"/>
              <a:ext cx="50135" cy="54693"/>
            </a:xfrm>
            <a:custGeom>
              <a:avLst/>
              <a:gdLst/>
              <a:ahLst/>
              <a:cxnLst/>
              <a:rect l="l" t="t" r="r" b="b"/>
              <a:pathLst>
                <a:path w="1386" h="1512" extrusionOk="0">
                  <a:moveTo>
                    <a:pt x="0" y="0"/>
                  </a:moveTo>
                  <a:lnTo>
                    <a:pt x="0" y="1512"/>
                  </a:lnTo>
                  <a:lnTo>
                    <a:pt x="1385" y="756"/>
                  </a:lnTo>
                  <a:lnTo>
                    <a:pt x="0" y="0"/>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49" name="Google Shape;149;p14"/>
            <p:cNvSpPr/>
            <p:nvPr/>
          </p:nvSpPr>
          <p:spPr>
            <a:xfrm>
              <a:off x="3576667" y="2115417"/>
              <a:ext cx="109349" cy="72924"/>
            </a:xfrm>
            <a:custGeom>
              <a:avLst/>
              <a:gdLst/>
              <a:ahLst/>
              <a:cxnLst/>
              <a:rect l="l" t="t" r="r" b="b"/>
              <a:pathLst>
                <a:path w="3023" h="2016" extrusionOk="0">
                  <a:moveTo>
                    <a:pt x="3022" y="0"/>
                  </a:moveTo>
                  <a:lnTo>
                    <a:pt x="0" y="1763"/>
                  </a:lnTo>
                  <a:lnTo>
                    <a:pt x="630" y="2015"/>
                  </a:lnTo>
                  <a:lnTo>
                    <a:pt x="3022" y="630"/>
                  </a:lnTo>
                  <a:lnTo>
                    <a:pt x="3022" y="0"/>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50" name="Google Shape;150;p14"/>
            <p:cNvSpPr/>
            <p:nvPr/>
          </p:nvSpPr>
          <p:spPr>
            <a:xfrm>
              <a:off x="3576667" y="2115417"/>
              <a:ext cx="109349" cy="72924"/>
            </a:xfrm>
            <a:custGeom>
              <a:avLst/>
              <a:gdLst/>
              <a:ahLst/>
              <a:cxnLst/>
              <a:rect l="l" t="t" r="r" b="b"/>
              <a:pathLst>
                <a:path w="3023" h="2016" fill="none" extrusionOk="0">
                  <a:moveTo>
                    <a:pt x="3022" y="0"/>
                  </a:moveTo>
                  <a:lnTo>
                    <a:pt x="0" y="1763"/>
                  </a:lnTo>
                  <a:lnTo>
                    <a:pt x="630" y="2015"/>
                  </a:lnTo>
                  <a:lnTo>
                    <a:pt x="3022" y="630"/>
                  </a:lnTo>
                  <a:lnTo>
                    <a:pt x="3022"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51" name="Google Shape;151;p14"/>
            <p:cNvSpPr/>
            <p:nvPr/>
          </p:nvSpPr>
          <p:spPr>
            <a:xfrm>
              <a:off x="3562994" y="2083513"/>
              <a:ext cx="123023" cy="95712"/>
            </a:xfrm>
            <a:custGeom>
              <a:avLst/>
              <a:gdLst/>
              <a:ahLst/>
              <a:cxnLst/>
              <a:rect l="l" t="t" r="r" b="b"/>
              <a:pathLst>
                <a:path w="3401" h="2646" extrusionOk="0">
                  <a:moveTo>
                    <a:pt x="2645" y="1"/>
                  </a:moveTo>
                  <a:lnTo>
                    <a:pt x="0" y="1512"/>
                  </a:lnTo>
                  <a:lnTo>
                    <a:pt x="0" y="2393"/>
                  </a:lnTo>
                  <a:lnTo>
                    <a:pt x="378" y="2645"/>
                  </a:lnTo>
                  <a:lnTo>
                    <a:pt x="3400" y="882"/>
                  </a:lnTo>
                  <a:lnTo>
                    <a:pt x="3400" y="504"/>
                  </a:lnTo>
                  <a:lnTo>
                    <a:pt x="2645"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52" name="Google Shape;152;p14"/>
            <p:cNvSpPr/>
            <p:nvPr/>
          </p:nvSpPr>
          <p:spPr>
            <a:xfrm>
              <a:off x="3613093" y="2156401"/>
              <a:ext cx="72924" cy="86597"/>
            </a:xfrm>
            <a:custGeom>
              <a:avLst/>
              <a:gdLst/>
              <a:ahLst/>
              <a:cxnLst/>
              <a:rect l="l" t="t" r="r" b="b"/>
              <a:pathLst>
                <a:path w="2016" h="2394" extrusionOk="0">
                  <a:moveTo>
                    <a:pt x="2015" y="1"/>
                  </a:moveTo>
                  <a:lnTo>
                    <a:pt x="0" y="1134"/>
                  </a:lnTo>
                  <a:lnTo>
                    <a:pt x="2015" y="2393"/>
                  </a:lnTo>
                  <a:lnTo>
                    <a:pt x="2015"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53" name="Google Shape;153;p14"/>
            <p:cNvSpPr/>
            <p:nvPr/>
          </p:nvSpPr>
          <p:spPr>
            <a:xfrm>
              <a:off x="3613093" y="2156401"/>
              <a:ext cx="72924" cy="86597"/>
            </a:xfrm>
            <a:custGeom>
              <a:avLst/>
              <a:gdLst/>
              <a:ahLst/>
              <a:cxnLst/>
              <a:rect l="l" t="t" r="r" b="b"/>
              <a:pathLst>
                <a:path w="2016" h="2394" fill="none" extrusionOk="0">
                  <a:moveTo>
                    <a:pt x="2015" y="1"/>
                  </a:moveTo>
                  <a:lnTo>
                    <a:pt x="0" y="1134"/>
                  </a:lnTo>
                  <a:lnTo>
                    <a:pt x="2015" y="2393"/>
                  </a:lnTo>
                  <a:lnTo>
                    <a:pt x="2015" y="1"/>
                  </a:lnTo>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54" name="Google Shape;154;p14"/>
            <p:cNvSpPr/>
            <p:nvPr/>
          </p:nvSpPr>
          <p:spPr>
            <a:xfrm>
              <a:off x="3608536" y="2147285"/>
              <a:ext cx="77481" cy="50135"/>
            </a:xfrm>
            <a:custGeom>
              <a:avLst/>
              <a:gdLst/>
              <a:ahLst/>
              <a:cxnLst/>
              <a:rect l="l" t="t" r="r" b="b"/>
              <a:pathLst>
                <a:path w="2142" h="1386" extrusionOk="0">
                  <a:moveTo>
                    <a:pt x="2141" y="1"/>
                  </a:moveTo>
                  <a:lnTo>
                    <a:pt x="1" y="1260"/>
                  </a:lnTo>
                  <a:lnTo>
                    <a:pt x="126" y="1386"/>
                  </a:lnTo>
                  <a:lnTo>
                    <a:pt x="2141" y="253"/>
                  </a:lnTo>
                  <a:lnTo>
                    <a:pt x="2141" y="1"/>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55" name="Google Shape;155;p14"/>
            <p:cNvSpPr/>
            <p:nvPr/>
          </p:nvSpPr>
          <p:spPr>
            <a:xfrm>
              <a:off x="3608536" y="2147285"/>
              <a:ext cx="77481" cy="50135"/>
            </a:xfrm>
            <a:custGeom>
              <a:avLst/>
              <a:gdLst/>
              <a:ahLst/>
              <a:cxnLst/>
              <a:rect l="l" t="t" r="r" b="b"/>
              <a:pathLst>
                <a:path w="2142" h="1386" fill="none" extrusionOk="0">
                  <a:moveTo>
                    <a:pt x="2141" y="1"/>
                  </a:moveTo>
                  <a:lnTo>
                    <a:pt x="1" y="1260"/>
                  </a:lnTo>
                  <a:lnTo>
                    <a:pt x="126" y="1386"/>
                  </a:lnTo>
                  <a:lnTo>
                    <a:pt x="2141" y="253"/>
                  </a:lnTo>
                  <a:lnTo>
                    <a:pt x="2141"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56" name="Google Shape;156;p14"/>
            <p:cNvSpPr/>
            <p:nvPr/>
          </p:nvSpPr>
          <p:spPr>
            <a:xfrm>
              <a:off x="3599420" y="2138170"/>
              <a:ext cx="86597" cy="54729"/>
            </a:xfrm>
            <a:custGeom>
              <a:avLst/>
              <a:gdLst/>
              <a:ahLst/>
              <a:cxnLst/>
              <a:rect l="l" t="t" r="r" b="b"/>
              <a:pathLst>
                <a:path w="2394" h="1513" extrusionOk="0">
                  <a:moveTo>
                    <a:pt x="2393" y="1"/>
                  </a:moveTo>
                  <a:lnTo>
                    <a:pt x="1" y="1386"/>
                  </a:lnTo>
                  <a:lnTo>
                    <a:pt x="253" y="1512"/>
                  </a:lnTo>
                  <a:lnTo>
                    <a:pt x="2393" y="253"/>
                  </a:lnTo>
                  <a:lnTo>
                    <a:pt x="2393"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57" name="Google Shape;157;p14"/>
            <p:cNvSpPr/>
            <p:nvPr/>
          </p:nvSpPr>
          <p:spPr>
            <a:xfrm>
              <a:off x="3540205" y="1987873"/>
              <a:ext cx="168564" cy="113907"/>
            </a:xfrm>
            <a:custGeom>
              <a:avLst/>
              <a:gdLst/>
              <a:ahLst/>
              <a:cxnLst/>
              <a:rect l="l" t="t" r="r" b="b"/>
              <a:pathLst>
                <a:path w="4660" h="3149" extrusionOk="0">
                  <a:moveTo>
                    <a:pt x="1" y="0"/>
                  </a:moveTo>
                  <a:lnTo>
                    <a:pt x="630" y="1133"/>
                  </a:lnTo>
                  <a:lnTo>
                    <a:pt x="4030" y="3148"/>
                  </a:lnTo>
                  <a:lnTo>
                    <a:pt x="4660" y="2771"/>
                  </a:lnTo>
                  <a:lnTo>
                    <a:pt x="1" y="0"/>
                  </a:lnTo>
                  <a:close/>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58" name="Google Shape;158;p14"/>
            <p:cNvSpPr/>
            <p:nvPr/>
          </p:nvSpPr>
          <p:spPr>
            <a:xfrm>
              <a:off x="3540205" y="2170074"/>
              <a:ext cx="168564" cy="113907"/>
            </a:xfrm>
            <a:custGeom>
              <a:avLst/>
              <a:gdLst/>
              <a:ahLst/>
              <a:cxnLst/>
              <a:rect l="l" t="t" r="r" b="b"/>
              <a:pathLst>
                <a:path w="4660" h="3149" extrusionOk="0">
                  <a:moveTo>
                    <a:pt x="630" y="0"/>
                  </a:moveTo>
                  <a:lnTo>
                    <a:pt x="1" y="378"/>
                  </a:lnTo>
                  <a:lnTo>
                    <a:pt x="4660" y="3149"/>
                  </a:lnTo>
                  <a:lnTo>
                    <a:pt x="4030" y="2015"/>
                  </a:lnTo>
                  <a:lnTo>
                    <a:pt x="630" y="0"/>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59" name="Google Shape;159;p14"/>
            <p:cNvSpPr/>
            <p:nvPr/>
          </p:nvSpPr>
          <p:spPr>
            <a:xfrm>
              <a:off x="3562994" y="2165516"/>
              <a:ext cx="123023" cy="77481"/>
            </a:xfrm>
            <a:custGeom>
              <a:avLst/>
              <a:gdLst/>
              <a:ahLst/>
              <a:cxnLst/>
              <a:rect l="l" t="t" r="r" b="b"/>
              <a:pathLst>
                <a:path w="3401" h="2142" extrusionOk="0">
                  <a:moveTo>
                    <a:pt x="252" y="0"/>
                  </a:moveTo>
                  <a:lnTo>
                    <a:pt x="0" y="126"/>
                  </a:lnTo>
                  <a:lnTo>
                    <a:pt x="3400" y="2141"/>
                  </a:lnTo>
                  <a:lnTo>
                    <a:pt x="3400" y="1889"/>
                  </a:lnTo>
                  <a:lnTo>
                    <a:pt x="252" y="0"/>
                  </a:lnTo>
                  <a:close/>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60" name="Google Shape;160;p14"/>
            <p:cNvSpPr/>
            <p:nvPr/>
          </p:nvSpPr>
          <p:spPr>
            <a:xfrm>
              <a:off x="3562994" y="2028857"/>
              <a:ext cx="9152" cy="141254"/>
            </a:xfrm>
            <a:custGeom>
              <a:avLst/>
              <a:gdLst/>
              <a:ahLst/>
              <a:cxnLst/>
              <a:rect l="l" t="t" r="r" b="b"/>
              <a:pathLst>
                <a:path w="253" h="3905" extrusionOk="0">
                  <a:moveTo>
                    <a:pt x="0" y="0"/>
                  </a:moveTo>
                  <a:lnTo>
                    <a:pt x="0" y="3904"/>
                  </a:lnTo>
                  <a:lnTo>
                    <a:pt x="252" y="3778"/>
                  </a:lnTo>
                  <a:lnTo>
                    <a:pt x="252" y="126"/>
                  </a:lnTo>
                  <a:lnTo>
                    <a:pt x="0" y="0"/>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61" name="Google Shape;161;p14"/>
            <p:cNvSpPr/>
            <p:nvPr/>
          </p:nvSpPr>
          <p:spPr>
            <a:xfrm>
              <a:off x="3708770" y="2078955"/>
              <a:ext cx="9115" cy="205026"/>
            </a:xfrm>
            <a:custGeom>
              <a:avLst/>
              <a:gdLst/>
              <a:ahLst/>
              <a:cxnLst/>
              <a:rect l="l" t="t" r="r" b="b"/>
              <a:pathLst>
                <a:path w="252" h="5668" extrusionOk="0">
                  <a:moveTo>
                    <a:pt x="252" y="1"/>
                  </a:moveTo>
                  <a:lnTo>
                    <a:pt x="0" y="253"/>
                  </a:lnTo>
                  <a:lnTo>
                    <a:pt x="0" y="5668"/>
                  </a:lnTo>
                  <a:lnTo>
                    <a:pt x="252" y="5542"/>
                  </a:lnTo>
                  <a:lnTo>
                    <a:pt x="252" y="1"/>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62" name="Google Shape;162;p14"/>
            <p:cNvSpPr/>
            <p:nvPr/>
          </p:nvSpPr>
          <p:spPr>
            <a:xfrm>
              <a:off x="3540205" y="1983315"/>
              <a:ext cx="177679" cy="104792"/>
            </a:xfrm>
            <a:custGeom>
              <a:avLst/>
              <a:gdLst/>
              <a:ahLst/>
              <a:cxnLst/>
              <a:rect l="l" t="t" r="r" b="b"/>
              <a:pathLst>
                <a:path w="4912" h="2897" extrusionOk="0">
                  <a:moveTo>
                    <a:pt x="252" y="0"/>
                  </a:moveTo>
                  <a:lnTo>
                    <a:pt x="1" y="126"/>
                  </a:lnTo>
                  <a:lnTo>
                    <a:pt x="4660" y="2897"/>
                  </a:lnTo>
                  <a:lnTo>
                    <a:pt x="4912" y="2645"/>
                  </a:lnTo>
                  <a:lnTo>
                    <a:pt x="252" y="0"/>
                  </a:lnTo>
                  <a:close/>
                </a:path>
              </a:pathLst>
            </a:custGeom>
            <a:solidFill>
              <a:srgbClr val="D9D9D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63" name="Google Shape;163;p14"/>
            <p:cNvSpPr/>
            <p:nvPr/>
          </p:nvSpPr>
          <p:spPr>
            <a:xfrm>
              <a:off x="3540205" y="2297618"/>
              <a:ext cx="168564" cy="296108"/>
            </a:xfrm>
            <a:custGeom>
              <a:avLst/>
              <a:gdLst/>
              <a:ahLst/>
              <a:cxnLst/>
              <a:rect l="l" t="t" r="r" b="b"/>
              <a:pathLst>
                <a:path w="4660" h="8186" extrusionOk="0">
                  <a:moveTo>
                    <a:pt x="1" y="0"/>
                  </a:moveTo>
                  <a:lnTo>
                    <a:pt x="1" y="5415"/>
                  </a:lnTo>
                  <a:lnTo>
                    <a:pt x="4660" y="8186"/>
                  </a:lnTo>
                  <a:lnTo>
                    <a:pt x="4660" y="2771"/>
                  </a:lnTo>
                  <a:lnTo>
                    <a:pt x="1" y="0"/>
                  </a:lnTo>
                  <a:close/>
                </a:path>
              </a:pathLst>
            </a:custGeom>
            <a:solidFill>
              <a:srgbClr val="D9D9D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64" name="Google Shape;164;p14"/>
            <p:cNvSpPr/>
            <p:nvPr/>
          </p:nvSpPr>
          <p:spPr>
            <a:xfrm>
              <a:off x="3540205" y="2297618"/>
              <a:ext cx="168564" cy="296108"/>
            </a:xfrm>
            <a:custGeom>
              <a:avLst/>
              <a:gdLst/>
              <a:ahLst/>
              <a:cxnLst/>
              <a:rect l="l" t="t" r="r" b="b"/>
              <a:pathLst>
                <a:path w="4660" h="8186" fill="none" extrusionOk="0">
                  <a:moveTo>
                    <a:pt x="1" y="5415"/>
                  </a:moveTo>
                  <a:lnTo>
                    <a:pt x="1" y="0"/>
                  </a:lnTo>
                  <a:lnTo>
                    <a:pt x="4660" y="2771"/>
                  </a:lnTo>
                  <a:lnTo>
                    <a:pt x="4660" y="8186"/>
                  </a:lnTo>
                  <a:lnTo>
                    <a:pt x="1" y="5415"/>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65" name="Google Shape;165;p14"/>
            <p:cNvSpPr/>
            <p:nvPr/>
          </p:nvSpPr>
          <p:spPr>
            <a:xfrm>
              <a:off x="3562994" y="2338602"/>
              <a:ext cx="123023" cy="214141"/>
            </a:xfrm>
            <a:custGeom>
              <a:avLst/>
              <a:gdLst/>
              <a:ahLst/>
              <a:cxnLst/>
              <a:rect l="l" t="t" r="r" b="b"/>
              <a:pathLst>
                <a:path w="3401" h="5920" extrusionOk="0">
                  <a:moveTo>
                    <a:pt x="0" y="1"/>
                  </a:moveTo>
                  <a:lnTo>
                    <a:pt x="0" y="1512"/>
                  </a:lnTo>
                  <a:lnTo>
                    <a:pt x="0" y="2142"/>
                  </a:lnTo>
                  <a:lnTo>
                    <a:pt x="0" y="2771"/>
                  </a:lnTo>
                  <a:lnTo>
                    <a:pt x="0" y="3023"/>
                  </a:lnTo>
                  <a:lnTo>
                    <a:pt x="0" y="3905"/>
                  </a:lnTo>
                  <a:lnTo>
                    <a:pt x="378" y="4157"/>
                  </a:lnTo>
                  <a:lnTo>
                    <a:pt x="1008" y="4408"/>
                  </a:lnTo>
                  <a:lnTo>
                    <a:pt x="1260" y="4534"/>
                  </a:lnTo>
                  <a:lnTo>
                    <a:pt x="1385" y="4660"/>
                  </a:lnTo>
                  <a:lnTo>
                    <a:pt x="3400" y="5920"/>
                  </a:lnTo>
                  <a:lnTo>
                    <a:pt x="3400" y="3527"/>
                  </a:lnTo>
                  <a:lnTo>
                    <a:pt x="3400" y="3275"/>
                  </a:lnTo>
                  <a:lnTo>
                    <a:pt x="3400" y="3023"/>
                  </a:lnTo>
                  <a:lnTo>
                    <a:pt x="3400" y="2394"/>
                  </a:lnTo>
                  <a:lnTo>
                    <a:pt x="3400" y="2016"/>
                  </a:lnTo>
                  <a:lnTo>
                    <a:pt x="2645" y="1512"/>
                  </a:lnTo>
                  <a:lnTo>
                    <a:pt x="2519" y="1386"/>
                  </a:lnTo>
                  <a:lnTo>
                    <a:pt x="1889" y="1008"/>
                  </a:lnTo>
                  <a:lnTo>
                    <a:pt x="1385" y="756"/>
                  </a:lnTo>
                  <a:lnTo>
                    <a:pt x="0" y="1"/>
                  </a:lnTo>
                  <a:close/>
                </a:path>
              </a:pathLst>
            </a:custGeom>
            <a:solidFill>
              <a:srgbClr val="FFFFFF"/>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66" name="Google Shape;166;p14"/>
            <p:cNvSpPr/>
            <p:nvPr/>
          </p:nvSpPr>
          <p:spPr>
            <a:xfrm>
              <a:off x="3562994" y="2338602"/>
              <a:ext cx="123023" cy="214141"/>
            </a:xfrm>
            <a:custGeom>
              <a:avLst/>
              <a:gdLst/>
              <a:ahLst/>
              <a:cxnLst/>
              <a:rect l="l" t="t" r="r" b="b"/>
              <a:pathLst>
                <a:path w="3401" h="5920" fill="none" extrusionOk="0">
                  <a:moveTo>
                    <a:pt x="2645" y="1512"/>
                  </a:moveTo>
                  <a:lnTo>
                    <a:pt x="2519" y="1386"/>
                  </a:lnTo>
                  <a:lnTo>
                    <a:pt x="1889" y="1008"/>
                  </a:lnTo>
                  <a:lnTo>
                    <a:pt x="1385" y="756"/>
                  </a:lnTo>
                  <a:lnTo>
                    <a:pt x="0" y="1"/>
                  </a:lnTo>
                  <a:lnTo>
                    <a:pt x="0" y="1512"/>
                  </a:lnTo>
                  <a:lnTo>
                    <a:pt x="0" y="2142"/>
                  </a:lnTo>
                  <a:lnTo>
                    <a:pt x="0" y="2771"/>
                  </a:lnTo>
                  <a:lnTo>
                    <a:pt x="0" y="3023"/>
                  </a:lnTo>
                  <a:lnTo>
                    <a:pt x="0" y="3905"/>
                  </a:lnTo>
                  <a:lnTo>
                    <a:pt x="378" y="4157"/>
                  </a:lnTo>
                  <a:lnTo>
                    <a:pt x="1008" y="4408"/>
                  </a:lnTo>
                  <a:lnTo>
                    <a:pt x="1260" y="4534"/>
                  </a:lnTo>
                  <a:lnTo>
                    <a:pt x="1385" y="4660"/>
                  </a:lnTo>
                  <a:lnTo>
                    <a:pt x="3400" y="5920"/>
                  </a:lnTo>
                  <a:lnTo>
                    <a:pt x="3400" y="3527"/>
                  </a:lnTo>
                  <a:lnTo>
                    <a:pt x="3400" y="3275"/>
                  </a:lnTo>
                  <a:lnTo>
                    <a:pt x="3400" y="3023"/>
                  </a:lnTo>
                  <a:lnTo>
                    <a:pt x="3400" y="2394"/>
                  </a:lnTo>
                  <a:lnTo>
                    <a:pt x="3400" y="2016"/>
                  </a:lnTo>
                  <a:lnTo>
                    <a:pt x="2645" y="1512"/>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67" name="Google Shape;167;p14"/>
            <p:cNvSpPr/>
            <p:nvPr/>
          </p:nvSpPr>
          <p:spPr>
            <a:xfrm>
              <a:off x="3562994" y="2388737"/>
              <a:ext cx="95676" cy="59251"/>
            </a:xfrm>
            <a:custGeom>
              <a:avLst/>
              <a:gdLst/>
              <a:ahLst/>
              <a:cxnLst/>
              <a:rect l="l" t="t" r="r" b="b"/>
              <a:pathLst>
                <a:path w="2645" h="1638" extrusionOk="0">
                  <a:moveTo>
                    <a:pt x="2519" y="0"/>
                  </a:moveTo>
                  <a:lnTo>
                    <a:pt x="0" y="1385"/>
                  </a:lnTo>
                  <a:lnTo>
                    <a:pt x="0" y="1637"/>
                  </a:lnTo>
                  <a:lnTo>
                    <a:pt x="2645" y="126"/>
                  </a:lnTo>
                  <a:lnTo>
                    <a:pt x="2519" y="0"/>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68" name="Google Shape;168;p14"/>
            <p:cNvSpPr/>
            <p:nvPr/>
          </p:nvSpPr>
          <p:spPr>
            <a:xfrm>
              <a:off x="3562994" y="2388737"/>
              <a:ext cx="95676" cy="59251"/>
            </a:xfrm>
            <a:custGeom>
              <a:avLst/>
              <a:gdLst/>
              <a:ahLst/>
              <a:cxnLst/>
              <a:rect l="l" t="t" r="r" b="b"/>
              <a:pathLst>
                <a:path w="2645" h="1638" fill="none" extrusionOk="0">
                  <a:moveTo>
                    <a:pt x="2519" y="0"/>
                  </a:moveTo>
                  <a:lnTo>
                    <a:pt x="0" y="1385"/>
                  </a:lnTo>
                  <a:lnTo>
                    <a:pt x="0" y="1637"/>
                  </a:lnTo>
                  <a:lnTo>
                    <a:pt x="2645" y="126"/>
                  </a:lnTo>
                  <a:lnTo>
                    <a:pt x="2519"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69" name="Google Shape;169;p14"/>
            <p:cNvSpPr/>
            <p:nvPr/>
          </p:nvSpPr>
          <p:spPr>
            <a:xfrm>
              <a:off x="3562994" y="2375064"/>
              <a:ext cx="91119" cy="63808"/>
            </a:xfrm>
            <a:custGeom>
              <a:avLst/>
              <a:gdLst/>
              <a:ahLst/>
              <a:cxnLst/>
              <a:rect l="l" t="t" r="r" b="b"/>
              <a:pathLst>
                <a:path w="2519" h="1764" extrusionOk="0">
                  <a:moveTo>
                    <a:pt x="1889" y="0"/>
                  </a:moveTo>
                  <a:lnTo>
                    <a:pt x="0" y="1134"/>
                  </a:lnTo>
                  <a:lnTo>
                    <a:pt x="0" y="1763"/>
                  </a:lnTo>
                  <a:lnTo>
                    <a:pt x="2519" y="378"/>
                  </a:lnTo>
                  <a:lnTo>
                    <a:pt x="1889" y="0"/>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70" name="Google Shape;170;p14"/>
            <p:cNvSpPr/>
            <p:nvPr/>
          </p:nvSpPr>
          <p:spPr>
            <a:xfrm>
              <a:off x="3562994" y="2375064"/>
              <a:ext cx="91119" cy="63808"/>
            </a:xfrm>
            <a:custGeom>
              <a:avLst/>
              <a:gdLst/>
              <a:ahLst/>
              <a:cxnLst/>
              <a:rect l="l" t="t" r="r" b="b"/>
              <a:pathLst>
                <a:path w="2519" h="1764" fill="none" extrusionOk="0">
                  <a:moveTo>
                    <a:pt x="1889" y="0"/>
                  </a:moveTo>
                  <a:lnTo>
                    <a:pt x="0" y="1134"/>
                  </a:lnTo>
                  <a:lnTo>
                    <a:pt x="0" y="1763"/>
                  </a:lnTo>
                  <a:lnTo>
                    <a:pt x="2519" y="378"/>
                  </a:lnTo>
                  <a:lnTo>
                    <a:pt x="1889"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71" name="Google Shape;171;p14"/>
            <p:cNvSpPr/>
            <p:nvPr/>
          </p:nvSpPr>
          <p:spPr>
            <a:xfrm>
              <a:off x="3562994" y="2365948"/>
              <a:ext cx="68366" cy="50135"/>
            </a:xfrm>
            <a:custGeom>
              <a:avLst/>
              <a:gdLst/>
              <a:ahLst/>
              <a:cxnLst/>
              <a:rect l="l" t="t" r="r" b="b"/>
              <a:pathLst>
                <a:path w="1890" h="1386" extrusionOk="0">
                  <a:moveTo>
                    <a:pt x="1385" y="0"/>
                  </a:moveTo>
                  <a:lnTo>
                    <a:pt x="0" y="756"/>
                  </a:lnTo>
                  <a:lnTo>
                    <a:pt x="0" y="1386"/>
                  </a:lnTo>
                  <a:lnTo>
                    <a:pt x="1889" y="252"/>
                  </a:lnTo>
                  <a:lnTo>
                    <a:pt x="1385" y="0"/>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72" name="Google Shape;172;p14"/>
            <p:cNvSpPr/>
            <p:nvPr/>
          </p:nvSpPr>
          <p:spPr>
            <a:xfrm>
              <a:off x="3562994" y="2365948"/>
              <a:ext cx="68366" cy="50135"/>
            </a:xfrm>
            <a:custGeom>
              <a:avLst/>
              <a:gdLst/>
              <a:ahLst/>
              <a:cxnLst/>
              <a:rect l="l" t="t" r="r" b="b"/>
              <a:pathLst>
                <a:path w="1890" h="1386" fill="none" extrusionOk="0">
                  <a:moveTo>
                    <a:pt x="1385" y="0"/>
                  </a:moveTo>
                  <a:lnTo>
                    <a:pt x="0" y="756"/>
                  </a:lnTo>
                  <a:lnTo>
                    <a:pt x="0" y="1386"/>
                  </a:lnTo>
                  <a:lnTo>
                    <a:pt x="1889" y="252"/>
                  </a:lnTo>
                  <a:lnTo>
                    <a:pt x="1385"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73" name="Google Shape;173;p14"/>
            <p:cNvSpPr/>
            <p:nvPr/>
          </p:nvSpPr>
          <p:spPr>
            <a:xfrm>
              <a:off x="3562994" y="2338602"/>
              <a:ext cx="50135" cy="54693"/>
            </a:xfrm>
            <a:custGeom>
              <a:avLst/>
              <a:gdLst/>
              <a:ahLst/>
              <a:cxnLst/>
              <a:rect l="l" t="t" r="r" b="b"/>
              <a:pathLst>
                <a:path w="1386" h="1512" extrusionOk="0">
                  <a:moveTo>
                    <a:pt x="0" y="1"/>
                  </a:moveTo>
                  <a:lnTo>
                    <a:pt x="0" y="1512"/>
                  </a:lnTo>
                  <a:lnTo>
                    <a:pt x="1385" y="756"/>
                  </a:lnTo>
                  <a:lnTo>
                    <a:pt x="0"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74" name="Google Shape;174;p14"/>
            <p:cNvSpPr/>
            <p:nvPr/>
          </p:nvSpPr>
          <p:spPr>
            <a:xfrm>
              <a:off x="3576667" y="2425163"/>
              <a:ext cx="109349" cy="72924"/>
            </a:xfrm>
            <a:custGeom>
              <a:avLst/>
              <a:gdLst/>
              <a:ahLst/>
              <a:cxnLst/>
              <a:rect l="l" t="t" r="r" b="b"/>
              <a:pathLst>
                <a:path w="3023" h="2016" extrusionOk="0">
                  <a:moveTo>
                    <a:pt x="3022" y="1"/>
                  </a:moveTo>
                  <a:lnTo>
                    <a:pt x="0" y="1764"/>
                  </a:lnTo>
                  <a:lnTo>
                    <a:pt x="630" y="2015"/>
                  </a:lnTo>
                  <a:lnTo>
                    <a:pt x="3022" y="630"/>
                  </a:lnTo>
                  <a:lnTo>
                    <a:pt x="3022" y="1"/>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75" name="Google Shape;175;p14"/>
            <p:cNvSpPr/>
            <p:nvPr/>
          </p:nvSpPr>
          <p:spPr>
            <a:xfrm>
              <a:off x="3576667" y="2425163"/>
              <a:ext cx="109349" cy="72924"/>
            </a:xfrm>
            <a:custGeom>
              <a:avLst/>
              <a:gdLst/>
              <a:ahLst/>
              <a:cxnLst/>
              <a:rect l="l" t="t" r="r" b="b"/>
              <a:pathLst>
                <a:path w="3023" h="2016" fill="none" extrusionOk="0">
                  <a:moveTo>
                    <a:pt x="3022" y="1"/>
                  </a:moveTo>
                  <a:lnTo>
                    <a:pt x="0" y="1764"/>
                  </a:lnTo>
                  <a:lnTo>
                    <a:pt x="630" y="2015"/>
                  </a:lnTo>
                  <a:lnTo>
                    <a:pt x="3022" y="630"/>
                  </a:lnTo>
                  <a:lnTo>
                    <a:pt x="3022"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76" name="Google Shape;176;p14"/>
            <p:cNvSpPr/>
            <p:nvPr/>
          </p:nvSpPr>
          <p:spPr>
            <a:xfrm>
              <a:off x="3562994" y="2393259"/>
              <a:ext cx="123023" cy="95712"/>
            </a:xfrm>
            <a:custGeom>
              <a:avLst/>
              <a:gdLst/>
              <a:ahLst/>
              <a:cxnLst/>
              <a:rect l="l" t="t" r="r" b="b"/>
              <a:pathLst>
                <a:path w="3401" h="2646" extrusionOk="0">
                  <a:moveTo>
                    <a:pt x="2645" y="1"/>
                  </a:moveTo>
                  <a:lnTo>
                    <a:pt x="0" y="1512"/>
                  </a:lnTo>
                  <a:lnTo>
                    <a:pt x="0" y="2394"/>
                  </a:lnTo>
                  <a:lnTo>
                    <a:pt x="378" y="2646"/>
                  </a:lnTo>
                  <a:lnTo>
                    <a:pt x="3400" y="883"/>
                  </a:lnTo>
                  <a:lnTo>
                    <a:pt x="3400" y="505"/>
                  </a:lnTo>
                  <a:lnTo>
                    <a:pt x="2645"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77" name="Google Shape;177;p14"/>
            <p:cNvSpPr/>
            <p:nvPr/>
          </p:nvSpPr>
          <p:spPr>
            <a:xfrm>
              <a:off x="3613093" y="2466146"/>
              <a:ext cx="72924" cy="86597"/>
            </a:xfrm>
            <a:custGeom>
              <a:avLst/>
              <a:gdLst/>
              <a:ahLst/>
              <a:cxnLst/>
              <a:rect l="l" t="t" r="r" b="b"/>
              <a:pathLst>
                <a:path w="2016" h="2394" extrusionOk="0">
                  <a:moveTo>
                    <a:pt x="2015" y="1"/>
                  </a:moveTo>
                  <a:lnTo>
                    <a:pt x="0" y="1134"/>
                  </a:lnTo>
                  <a:lnTo>
                    <a:pt x="2015" y="2394"/>
                  </a:lnTo>
                  <a:lnTo>
                    <a:pt x="2015"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78" name="Google Shape;178;p14"/>
            <p:cNvSpPr/>
            <p:nvPr/>
          </p:nvSpPr>
          <p:spPr>
            <a:xfrm>
              <a:off x="3613093" y="2466146"/>
              <a:ext cx="72924" cy="86597"/>
            </a:xfrm>
            <a:custGeom>
              <a:avLst/>
              <a:gdLst/>
              <a:ahLst/>
              <a:cxnLst/>
              <a:rect l="l" t="t" r="r" b="b"/>
              <a:pathLst>
                <a:path w="2016" h="2394" fill="none" extrusionOk="0">
                  <a:moveTo>
                    <a:pt x="2015" y="1"/>
                  </a:moveTo>
                  <a:lnTo>
                    <a:pt x="0" y="1134"/>
                  </a:lnTo>
                  <a:lnTo>
                    <a:pt x="2015" y="2394"/>
                  </a:lnTo>
                  <a:lnTo>
                    <a:pt x="2015"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79" name="Google Shape;179;p14"/>
            <p:cNvSpPr/>
            <p:nvPr/>
          </p:nvSpPr>
          <p:spPr>
            <a:xfrm>
              <a:off x="3608536" y="2457067"/>
              <a:ext cx="77481" cy="50135"/>
            </a:xfrm>
            <a:custGeom>
              <a:avLst/>
              <a:gdLst/>
              <a:ahLst/>
              <a:cxnLst/>
              <a:rect l="l" t="t" r="r" b="b"/>
              <a:pathLst>
                <a:path w="2142" h="1386" extrusionOk="0">
                  <a:moveTo>
                    <a:pt x="2141" y="0"/>
                  </a:moveTo>
                  <a:lnTo>
                    <a:pt x="1" y="1259"/>
                  </a:lnTo>
                  <a:lnTo>
                    <a:pt x="126" y="1385"/>
                  </a:lnTo>
                  <a:lnTo>
                    <a:pt x="2141" y="252"/>
                  </a:lnTo>
                  <a:lnTo>
                    <a:pt x="2141" y="0"/>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80" name="Google Shape;180;p14"/>
            <p:cNvSpPr/>
            <p:nvPr/>
          </p:nvSpPr>
          <p:spPr>
            <a:xfrm>
              <a:off x="3608536" y="2457067"/>
              <a:ext cx="77481" cy="50135"/>
            </a:xfrm>
            <a:custGeom>
              <a:avLst/>
              <a:gdLst/>
              <a:ahLst/>
              <a:cxnLst/>
              <a:rect l="l" t="t" r="r" b="b"/>
              <a:pathLst>
                <a:path w="2142" h="1386" fill="none" extrusionOk="0">
                  <a:moveTo>
                    <a:pt x="2141" y="0"/>
                  </a:moveTo>
                  <a:lnTo>
                    <a:pt x="1" y="1259"/>
                  </a:lnTo>
                  <a:lnTo>
                    <a:pt x="126" y="1385"/>
                  </a:lnTo>
                  <a:lnTo>
                    <a:pt x="2141" y="252"/>
                  </a:lnTo>
                  <a:lnTo>
                    <a:pt x="2141"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81" name="Google Shape;181;p14"/>
            <p:cNvSpPr/>
            <p:nvPr/>
          </p:nvSpPr>
          <p:spPr>
            <a:xfrm>
              <a:off x="3599420" y="2447952"/>
              <a:ext cx="86597" cy="54693"/>
            </a:xfrm>
            <a:custGeom>
              <a:avLst/>
              <a:gdLst/>
              <a:ahLst/>
              <a:cxnLst/>
              <a:rect l="l" t="t" r="r" b="b"/>
              <a:pathLst>
                <a:path w="2394" h="1512" extrusionOk="0">
                  <a:moveTo>
                    <a:pt x="2393" y="0"/>
                  </a:moveTo>
                  <a:lnTo>
                    <a:pt x="1" y="1385"/>
                  </a:lnTo>
                  <a:lnTo>
                    <a:pt x="253" y="1511"/>
                  </a:lnTo>
                  <a:lnTo>
                    <a:pt x="2393" y="252"/>
                  </a:lnTo>
                  <a:lnTo>
                    <a:pt x="2393" y="0"/>
                  </a:lnTo>
                  <a:close/>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82" name="Google Shape;182;p14"/>
            <p:cNvSpPr/>
            <p:nvPr/>
          </p:nvSpPr>
          <p:spPr>
            <a:xfrm>
              <a:off x="3540205" y="2297618"/>
              <a:ext cx="168564" cy="113907"/>
            </a:xfrm>
            <a:custGeom>
              <a:avLst/>
              <a:gdLst/>
              <a:ahLst/>
              <a:cxnLst/>
              <a:rect l="l" t="t" r="r" b="b"/>
              <a:pathLst>
                <a:path w="4660" h="3149" extrusionOk="0">
                  <a:moveTo>
                    <a:pt x="1" y="0"/>
                  </a:moveTo>
                  <a:lnTo>
                    <a:pt x="630" y="1134"/>
                  </a:lnTo>
                  <a:lnTo>
                    <a:pt x="4030" y="3149"/>
                  </a:lnTo>
                  <a:lnTo>
                    <a:pt x="4660" y="2771"/>
                  </a:lnTo>
                  <a:lnTo>
                    <a:pt x="1" y="0"/>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83" name="Google Shape;183;p14"/>
            <p:cNvSpPr/>
            <p:nvPr/>
          </p:nvSpPr>
          <p:spPr>
            <a:xfrm>
              <a:off x="3540205" y="2479820"/>
              <a:ext cx="168564" cy="113907"/>
            </a:xfrm>
            <a:custGeom>
              <a:avLst/>
              <a:gdLst/>
              <a:ahLst/>
              <a:cxnLst/>
              <a:rect l="l" t="t" r="r" b="b"/>
              <a:pathLst>
                <a:path w="4660" h="3149" extrusionOk="0">
                  <a:moveTo>
                    <a:pt x="630" y="1"/>
                  </a:moveTo>
                  <a:lnTo>
                    <a:pt x="1" y="378"/>
                  </a:lnTo>
                  <a:lnTo>
                    <a:pt x="4660" y="3149"/>
                  </a:lnTo>
                  <a:lnTo>
                    <a:pt x="4030" y="2016"/>
                  </a:lnTo>
                  <a:lnTo>
                    <a:pt x="630" y="1"/>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84" name="Google Shape;184;p14"/>
            <p:cNvSpPr/>
            <p:nvPr/>
          </p:nvSpPr>
          <p:spPr>
            <a:xfrm>
              <a:off x="3562994" y="2475262"/>
              <a:ext cx="123023" cy="77481"/>
            </a:xfrm>
            <a:custGeom>
              <a:avLst/>
              <a:gdLst/>
              <a:ahLst/>
              <a:cxnLst/>
              <a:rect l="l" t="t" r="r" b="b"/>
              <a:pathLst>
                <a:path w="3401" h="2142" extrusionOk="0">
                  <a:moveTo>
                    <a:pt x="252" y="1"/>
                  </a:moveTo>
                  <a:lnTo>
                    <a:pt x="0" y="127"/>
                  </a:lnTo>
                  <a:lnTo>
                    <a:pt x="3400" y="2142"/>
                  </a:lnTo>
                  <a:lnTo>
                    <a:pt x="3400" y="1890"/>
                  </a:lnTo>
                  <a:lnTo>
                    <a:pt x="252" y="1"/>
                  </a:lnTo>
                  <a:close/>
                </a:path>
              </a:pathLst>
            </a:custGeom>
            <a:solidFill>
              <a:srgbClr val="D9D9D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85" name="Google Shape;185;p14"/>
            <p:cNvSpPr/>
            <p:nvPr/>
          </p:nvSpPr>
          <p:spPr>
            <a:xfrm>
              <a:off x="3562994" y="2338602"/>
              <a:ext cx="9152" cy="141254"/>
            </a:xfrm>
            <a:custGeom>
              <a:avLst/>
              <a:gdLst/>
              <a:ahLst/>
              <a:cxnLst/>
              <a:rect l="l" t="t" r="r" b="b"/>
              <a:pathLst>
                <a:path w="253" h="3905" extrusionOk="0">
                  <a:moveTo>
                    <a:pt x="0" y="1"/>
                  </a:moveTo>
                  <a:lnTo>
                    <a:pt x="0" y="3905"/>
                  </a:lnTo>
                  <a:lnTo>
                    <a:pt x="252" y="3779"/>
                  </a:lnTo>
                  <a:lnTo>
                    <a:pt x="252" y="127"/>
                  </a:lnTo>
                  <a:lnTo>
                    <a:pt x="0" y="1"/>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86" name="Google Shape;186;p14"/>
            <p:cNvSpPr/>
            <p:nvPr/>
          </p:nvSpPr>
          <p:spPr>
            <a:xfrm>
              <a:off x="3708770" y="2388737"/>
              <a:ext cx="9115" cy="204990"/>
            </a:xfrm>
            <a:custGeom>
              <a:avLst/>
              <a:gdLst/>
              <a:ahLst/>
              <a:cxnLst/>
              <a:rect l="l" t="t" r="r" b="b"/>
              <a:pathLst>
                <a:path w="252" h="5667" extrusionOk="0">
                  <a:moveTo>
                    <a:pt x="252" y="0"/>
                  </a:moveTo>
                  <a:lnTo>
                    <a:pt x="0" y="252"/>
                  </a:lnTo>
                  <a:lnTo>
                    <a:pt x="0" y="5667"/>
                  </a:lnTo>
                  <a:lnTo>
                    <a:pt x="252" y="5541"/>
                  </a:lnTo>
                  <a:lnTo>
                    <a:pt x="252" y="0"/>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87" name="Google Shape;187;p14"/>
            <p:cNvSpPr/>
            <p:nvPr/>
          </p:nvSpPr>
          <p:spPr>
            <a:xfrm>
              <a:off x="3540205" y="2293061"/>
              <a:ext cx="177679" cy="104792"/>
            </a:xfrm>
            <a:custGeom>
              <a:avLst/>
              <a:gdLst/>
              <a:ahLst/>
              <a:cxnLst/>
              <a:rect l="l" t="t" r="r" b="b"/>
              <a:pathLst>
                <a:path w="4912" h="2897" extrusionOk="0">
                  <a:moveTo>
                    <a:pt x="252" y="1"/>
                  </a:moveTo>
                  <a:lnTo>
                    <a:pt x="1" y="126"/>
                  </a:lnTo>
                  <a:lnTo>
                    <a:pt x="4660" y="2897"/>
                  </a:lnTo>
                  <a:lnTo>
                    <a:pt x="4912" y="2645"/>
                  </a:lnTo>
                  <a:lnTo>
                    <a:pt x="252" y="1"/>
                  </a:lnTo>
                  <a:close/>
                </a:path>
              </a:pathLst>
            </a:custGeom>
            <a:solidFill>
              <a:srgbClr val="D9D9D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88" name="Google Shape;188;p14"/>
            <p:cNvSpPr/>
            <p:nvPr/>
          </p:nvSpPr>
          <p:spPr>
            <a:xfrm>
              <a:off x="4095963" y="2429721"/>
              <a:ext cx="1120624" cy="660546"/>
            </a:xfrm>
            <a:custGeom>
              <a:avLst/>
              <a:gdLst/>
              <a:ahLst/>
              <a:cxnLst/>
              <a:rect l="l" t="t" r="r" b="b"/>
              <a:pathLst>
                <a:path w="30980" h="18261" extrusionOk="0">
                  <a:moveTo>
                    <a:pt x="16497" y="0"/>
                  </a:moveTo>
                  <a:lnTo>
                    <a:pt x="0" y="9445"/>
                  </a:lnTo>
                  <a:lnTo>
                    <a:pt x="14482" y="18261"/>
                  </a:lnTo>
                  <a:lnTo>
                    <a:pt x="30979" y="8438"/>
                  </a:lnTo>
                  <a:lnTo>
                    <a:pt x="16497" y="0"/>
                  </a:lnTo>
                  <a:close/>
                </a:path>
              </a:pathLst>
            </a:custGeom>
            <a:solidFill>
              <a:srgbClr val="F7F3F2"/>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89" name="Google Shape;189;p14"/>
            <p:cNvSpPr/>
            <p:nvPr/>
          </p:nvSpPr>
          <p:spPr>
            <a:xfrm>
              <a:off x="4209835" y="2520839"/>
              <a:ext cx="482903" cy="337128"/>
            </a:xfrm>
            <a:custGeom>
              <a:avLst/>
              <a:gdLst/>
              <a:ahLst/>
              <a:cxnLst/>
              <a:rect l="l" t="t" r="r" b="b"/>
              <a:pathLst>
                <a:path w="13350" h="9320" extrusionOk="0">
                  <a:moveTo>
                    <a:pt x="13349" y="0"/>
                  </a:moveTo>
                  <a:lnTo>
                    <a:pt x="0" y="7430"/>
                  </a:lnTo>
                  <a:lnTo>
                    <a:pt x="0" y="9319"/>
                  </a:lnTo>
                  <a:lnTo>
                    <a:pt x="13349" y="1763"/>
                  </a:lnTo>
                  <a:lnTo>
                    <a:pt x="13349" y="0"/>
                  </a:lnTo>
                  <a:close/>
                </a:path>
              </a:pathLst>
            </a:custGeom>
            <a:solidFill>
              <a:srgbClr val="5E5E5E"/>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90" name="Google Shape;190;p14"/>
            <p:cNvSpPr/>
            <p:nvPr/>
          </p:nvSpPr>
          <p:spPr>
            <a:xfrm>
              <a:off x="4692704" y="2520839"/>
              <a:ext cx="409979" cy="300666"/>
            </a:xfrm>
            <a:custGeom>
              <a:avLst/>
              <a:gdLst/>
              <a:ahLst/>
              <a:cxnLst/>
              <a:rect l="l" t="t" r="r" b="b"/>
              <a:pathLst>
                <a:path w="11334" h="8312" extrusionOk="0">
                  <a:moveTo>
                    <a:pt x="0" y="0"/>
                  </a:moveTo>
                  <a:lnTo>
                    <a:pt x="0" y="1763"/>
                  </a:lnTo>
                  <a:lnTo>
                    <a:pt x="11334" y="8312"/>
                  </a:lnTo>
                  <a:lnTo>
                    <a:pt x="11334" y="6549"/>
                  </a:lnTo>
                  <a:lnTo>
                    <a:pt x="0" y="0"/>
                  </a:lnTo>
                  <a:close/>
                </a:path>
              </a:pathLst>
            </a:custGeom>
            <a:solidFill>
              <a:srgbClr val="818181"/>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91" name="Google Shape;191;p14"/>
            <p:cNvSpPr/>
            <p:nvPr/>
          </p:nvSpPr>
          <p:spPr>
            <a:xfrm>
              <a:off x="4095963" y="2771370"/>
              <a:ext cx="523886" cy="1147970"/>
            </a:xfrm>
            <a:custGeom>
              <a:avLst/>
              <a:gdLst/>
              <a:ahLst/>
              <a:cxnLst/>
              <a:rect l="l" t="t" r="r" b="b"/>
              <a:pathLst>
                <a:path w="14483" h="31736" extrusionOk="0">
                  <a:moveTo>
                    <a:pt x="0" y="0"/>
                  </a:moveTo>
                  <a:lnTo>
                    <a:pt x="0" y="23298"/>
                  </a:lnTo>
                  <a:lnTo>
                    <a:pt x="14482" y="31735"/>
                  </a:lnTo>
                  <a:lnTo>
                    <a:pt x="14482" y="8690"/>
                  </a:lnTo>
                  <a:lnTo>
                    <a:pt x="0" y="0"/>
                  </a:lnTo>
                  <a:close/>
                </a:path>
              </a:pathLst>
            </a:custGeom>
            <a:solidFill>
              <a:srgbClr val="FDA65F"/>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92" name="Google Shape;192;p14"/>
            <p:cNvSpPr/>
            <p:nvPr/>
          </p:nvSpPr>
          <p:spPr>
            <a:xfrm>
              <a:off x="4095963" y="2771370"/>
              <a:ext cx="523886" cy="1147970"/>
            </a:xfrm>
            <a:custGeom>
              <a:avLst/>
              <a:gdLst/>
              <a:ahLst/>
              <a:cxnLst/>
              <a:rect l="l" t="t" r="r" b="b"/>
              <a:pathLst>
                <a:path w="14483" h="31736" fill="none" extrusionOk="0">
                  <a:moveTo>
                    <a:pt x="14482" y="31735"/>
                  </a:moveTo>
                  <a:lnTo>
                    <a:pt x="0" y="23298"/>
                  </a:lnTo>
                  <a:lnTo>
                    <a:pt x="0" y="0"/>
                  </a:lnTo>
                  <a:lnTo>
                    <a:pt x="14482" y="8690"/>
                  </a:lnTo>
                  <a:lnTo>
                    <a:pt x="14482" y="31735"/>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93" name="Google Shape;193;p14"/>
            <p:cNvSpPr/>
            <p:nvPr/>
          </p:nvSpPr>
          <p:spPr>
            <a:xfrm>
              <a:off x="4619816" y="2425163"/>
              <a:ext cx="1125182" cy="1494177"/>
            </a:xfrm>
            <a:custGeom>
              <a:avLst/>
              <a:gdLst/>
              <a:ahLst/>
              <a:cxnLst/>
              <a:rect l="l" t="t" r="r" b="b"/>
              <a:pathLst>
                <a:path w="31106" h="41307" extrusionOk="0">
                  <a:moveTo>
                    <a:pt x="31105" y="1"/>
                  </a:moveTo>
                  <a:lnTo>
                    <a:pt x="16497" y="8564"/>
                  </a:lnTo>
                  <a:lnTo>
                    <a:pt x="0" y="18261"/>
                  </a:lnTo>
                  <a:lnTo>
                    <a:pt x="0" y="41306"/>
                  </a:lnTo>
                  <a:lnTo>
                    <a:pt x="16497" y="31609"/>
                  </a:lnTo>
                  <a:lnTo>
                    <a:pt x="31105" y="23928"/>
                  </a:lnTo>
                  <a:lnTo>
                    <a:pt x="31105" y="1"/>
                  </a:lnTo>
                  <a:close/>
                </a:path>
              </a:pathLst>
            </a:custGeom>
            <a:solidFill>
              <a:schemeClr val="accent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94" name="Google Shape;194;p14"/>
            <p:cNvSpPr/>
            <p:nvPr/>
          </p:nvSpPr>
          <p:spPr>
            <a:xfrm>
              <a:off x="4619816" y="2425163"/>
              <a:ext cx="1125182" cy="1494177"/>
            </a:xfrm>
            <a:custGeom>
              <a:avLst/>
              <a:gdLst/>
              <a:ahLst/>
              <a:cxnLst/>
              <a:rect l="l" t="t" r="r" b="b"/>
              <a:pathLst>
                <a:path w="31106" h="41307" fill="none" extrusionOk="0">
                  <a:moveTo>
                    <a:pt x="16497" y="8564"/>
                  </a:moveTo>
                  <a:lnTo>
                    <a:pt x="16497" y="8564"/>
                  </a:lnTo>
                  <a:lnTo>
                    <a:pt x="0" y="18261"/>
                  </a:lnTo>
                  <a:lnTo>
                    <a:pt x="0" y="41306"/>
                  </a:lnTo>
                  <a:lnTo>
                    <a:pt x="16497" y="31609"/>
                  </a:lnTo>
                  <a:lnTo>
                    <a:pt x="31105" y="23928"/>
                  </a:lnTo>
                  <a:lnTo>
                    <a:pt x="31105" y="1"/>
                  </a:lnTo>
                  <a:lnTo>
                    <a:pt x="16497" y="8564"/>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95" name="Google Shape;195;p14"/>
            <p:cNvSpPr/>
            <p:nvPr/>
          </p:nvSpPr>
          <p:spPr>
            <a:xfrm>
              <a:off x="4095963" y="2712156"/>
              <a:ext cx="523886" cy="373553"/>
            </a:xfrm>
            <a:custGeom>
              <a:avLst/>
              <a:gdLst/>
              <a:ahLst/>
              <a:cxnLst/>
              <a:rect l="l" t="t" r="r" b="b"/>
              <a:pathLst>
                <a:path w="14483" h="10327" extrusionOk="0">
                  <a:moveTo>
                    <a:pt x="2897" y="0"/>
                  </a:moveTo>
                  <a:lnTo>
                    <a:pt x="0" y="1637"/>
                  </a:lnTo>
                  <a:lnTo>
                    <a:pt x="14482" y="10327"/>
                  </a:lnTo>
                  <a:lnTo>
                    <a:pt x="14482" y="6926"/>
                  </a:lnTo>
                  <a:lnTo>
                    <a:pt x="2897" y="0"/>
                  </a:lnTo>
                  <a:close/>
                </a:path>
              </a:pathLst>
            </a:custGeom>
            <a:solidFill>
              <a:srgbClr val="F7F3F2"/>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96" name="Google Shape;196;p14"/>
            <p:cNvSpPr/>
            <p:nvPr/>
          </p:nvSpPr>
          <p:spPr>
            <a:xfrm>
              <a:off x="4624374" y="2693925"/>
              <a:ext cx="592216" cy="391784"/>
            </a:xfrm>
            <a:custGeom>
              <a:avLst/>
              <a:gdLst/>
              <a:ahLst/>
              <a:cxnLst/>
              <a:rect l="l" t="t" r="r" b="b"/>
              <a:pathLst>
                <a:path w="16372" h="10831" extrusionOk="0">
                  <a:moveTo>
                    <a:pt x="13475" y="0"/>
                  </a:moveTo>
                  <a:lnTo>
                    <a:pt x="0" y="7682"/>
                  </a:lnTo>
                  <a:lnTo>
                    <a:pt x="0" y="10831"/>
                  </a:lnTo>
                  <a:lnTo>
                    <a:pt x="16371" y="1134"/>
                  </a:lnTo>
                  <a:lnTo>
                    <a:pt x="13475" y="0"/>
                  </a:lnTo>
                  <a:close/>
                </a:path>
              </a:pathLst>
            </a:custGeom>
            <a:solidFill>
              <a:srgbClr val="F7F3F2"/>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97" name="Google Shape;197;p14"/>
            <p:cNvSpPr/>
            <p:nvPr/>
          </p:nvSpPr>
          <p:spPr>
            <a:xfrm>
              <a:off x="4328264" y="2584611"/>
              <a:ext cx="674219" cy="387227"/>
            </a:xfrm>
            <a:custGeom>
              <a:avLst/>
              <a:gdLst/>
              <a:ahLst/>
              <a:cxnLst/>
              <a:rect l="l" t="t" r="r" b="b"/>
              <a:pathLst>
                <a:path w="18639" h="10705" extrusionOk="0">
                  <a:moveTo>
                    <a:pt x="10075" y="0"/>
                  </a:moveTo>
                  <a:lnTo>
                    <a:pt x="1" y="5667"/>
                  </a:lnTo>
                  <a:lnTo>
                    <a:pt x="8186" y="10704"/>
                  </a:lnTo>
                  <a:lnTo>
                    <a:pt x="18638" y="4786"/>
                  </a:lnTo>
                  <a:lnTo>
                    <a:pt x="10075" y="0"/>
                  </a:lnTo>
                  <a:close/>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98" name="Google Shape;198;p14"/>
            <p:cNvSpPr/>
            <p:nvPr/>
          </p:nvSpPr>
          <p:spPr>
            <a:xfrm>
              <a:off x="4651684" y="2356833"/>
              <a:ext cx="564906" cy="423688"/>
            </a:xfrm>
            <a:custGeom>
              <a:avLst/>
              <a:gdLst/>
              <a:ahLst/>
              <a:cxnLst/>
              <a:rect l="l" t="t" r="r" b="b"/>
              <a:pathLst>
                <a:path w="15617" h="11713" extrusionOk="0">
                  <a:moveTo>
                    <a:pt x="9068" y="1"/>
                  </a:moveTo>
                  <a:lnTo>
                    <a:pt x="1" y="5164"/>
                  </a:lnTo>
                  <a:lnTo>
                    <a:pt x="5416" y="11712"/>
                  </a:lnTo>
                  <a:lnTo>
                    <a:pt x="9697" y="11083"/>
                  </a:lnTo>
                  <a:lnTo>
                    <a:pt x="15616" y="7556"/>
                  </a:lnTo>
                  <a:lnTo>
                    <a:pt x="9068" y="1"/>
                  </a:lnTo>
                  <a:close/>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199" name="Google Shape;199;p14"/>
            <p:cNvSpPr/>
            <p:nvPr/>
          </p:nvSpPr>
          <p:spPr>
            <a:xfrm>
              <a:off x="4674473" y="2406932"/>
              <a:ext cx="54693" cy="50171"/>
            </a:xfrm>
            <a:custGeom>
              <a:avLst/>
              <a:gdLst/>
              <a:ahLst/>
              <a:cxnLst/>
              <a:rect l="l" t="t" r="r" b="b"/>
              <a:pathLst>
                <a:path w="1512" h="1387" extrusionOk="0">
                  <a:moveTo>
                    <a:pt x="1512" y="1"/>
                  </a:moveTo>
                  <a:lnTo>
                    <a:pt x="0" y="882"/>
                  </a:lnTo>
                  <a:lnTo>
                    <a:pt x="1512" y="1386"/>
                  </a:lnTo>
                  <a:lnTo>
                    <a:pt x="1512" y="1"/>
                  </a:lnTo>
                  <a:close/>
                </a:path>
              </a:pathLst>
            </a:custGeom>
            <a:solidFill>
              <a:srgbClr val="F7F3F2"/>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00" name="Google Shape;200;p14"/>
            <p:cNvSpPr/>
            <p:nvPr/>
          </p:nvSpPr>
          <p:spPr>
            <a:xfrm>
              <a:off x="4628932" y="2425163"/>
              <a:ext cx="232336" cy="195910"/>
            </a:xfrm>
            <a:custGeom>
              <a:avLst/>
              <a:gdLst/>
              <a:ahLst/>
              <a:cxnLst/>
              <a:rect l="l" t="t" r="r" b="b"/>
              <a:pathLst>
                <a:path w="6423" h="5416" extrusionOk="0">
                  <a:moveTo>
                    <a:pt x="6423" y="1"/>
                  </a:moveTo>
                  <a:lnTo>
                    <a:pt x="126" y="3653"/>
                  </a:lnTo>
                  <a:lnTo>
                    <a:pt x="0" y="5416"/>
                  </a:lnTo>
                  <a:lnTo>
                    <a:pt x="6423" y="1764"/>
                  </a:lnTo>
                  <a:lnTo>
                    <a:pt x="6423" y="1"/>
                  </a:lnTo>
                  <a:close/>
                </a:path>
              </a:pathLst>
            </a:custGeom>
            <a:solidFill>
              <a:srgbClr val="5E5E5E"/>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01" name="Google Shape;201;p14"/>
            <p:cNvSpPr/>
            <p:nvPr/>
          </p:nvSpPr>
          <p:spPr>
            <a:xfrm>
              <a:off x="4064059" y="2967244"/>
              <a:ext cx="428246" cy="441883"/>
            </a:xfrm>
            <a:custGeom>
              <a:avLst/>
              <a:gdLst/>
              <a:ahLst/>
              <a:cxnLst/>
              <a:rect l="l" t="t" r="r" b="b"/>
              <a:pathLst>
                <a:path w="11839" h="12216" extrusionOk="0">
                  <a:moveTo>
                    <a:pt x="1" y="0"/>
                  </a:moveTo>
                  <a:lnTo>
                    <a:pt x="1" y="5541"/>
                  </a:lnTo>
                  <a:lnTo>
                    <a:pt x="11838" y="12216"/>
                  </a:lnTo>
                  <a:lnTo>
                    <a:pt x="11838" y="6675"/>
                  </a:lnTo>
                  <a:lnTo>
                    <a:pt x="1" y="0"/>
                  </a:lnTo>
                  <a:close/>
                </a:path>
              </a:pathLst>
            </a:custGeom>
            <a:solidFill>
              <a:srgbClr val="D9D9D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02" name="Google Shape;202;p14"/>
            <p:cNvSpPr/>
            <p:nvPr/>
          </p:nvSpPr>
          <p:spPr>
            <a:xfrm>
              <a:off x="4064059" y="2967244"/>
              <a:ext cx="428246" cy="441883"/>
            </a:xfrm>
            <a:custGeom>
              <a:avLst/>
              <a:gdLst/>
              <a:ahLst/>
              <a:cxnLst/>
              <a:rect l="l" t="t" r="r" b="b"/>
              <a:pathLst>
                <a:path w="11839" h="12216" fill="none" extrusionOk="0">
                  <a:moveTo>
                    <a:pt x="1" y="5541"/>
                  </a:moveTo>
                  <a:lnTo>
                    <a:pt x="1" y="0"/>
                  </a:lnTo>
                  <a:lnTo>
                    <a:pt x="11838" y="6675"/>
                  </a:lnTo>
                  <a:lnTo>
                    <a:pt x="11838" y="12216"/>
                  </a:lnTo>
                  <a:lnTo>
                    <a:pt x="1" y="554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03" name="Google Shape;203;p14"/>
            <p:cNvSpPr/>
            <p:nvPr/>
          </p:nvSpPr>
          <p:spPr>
            <a:xfrm>
              <a:off x="4086847" y="3008228"/>
              <a:ext cx="378111" cy="359916"/>
            </a:xfrm>
            <a:custGeom>
              <a:avLst/>
              <a:gdLst/>
              <a:ahLst/>
              <a:cxnLst/>
              <a:rect l="l" t="t" r="r" b="b"/>
              <a:pathLst>
                <a:path w="10453" h="9950" extrusionOk="0">
                  <a:moveTo>
                    <a:pt x="0" y="1"/>
                  </a:moveTo>
                  <a:lnTo>
                    <a:pt x="0" y="1638"/>
                  </a:lnTo>
                  <a:lnTo>
                    <a:pt x="0" y="2142"/>
                  </a:lnTo>
                  <a:lnTo>
                    <a:pt x="0" y="2897"/>
                  </a:lnTo>
                  <a:lnTo>
                    <a:pt x="0" y="3149"/>
                  </a:lnTo>
                  <a:lnTo>
                    <a:pt x="0" y="4031"/>
                  </a:lnTo>
                  <a:lnTo>
                    <a:pt x="378" y="4156"/>
                  </a:lnTo>
                  <a:lnTo>
                    <a:pt x="8060" y="8564"/>
                  </a:lnTo>
                  <a:lnTo>
                    <a:pt x="8312" y="8690"/>
                  </a:lnTo>
                  <a:lnTo>
                    <a:pt x="8438" y="8690"/>
                  </a:lnTo>
                  <a:lnTo>
                    <a:pt x="10453" y="9949"/>
                  </a:lnTo>
                  <a:lnTo>
                    <a:pt x="10453" y="7557"/>
                  </a:lnTo>
                  <a:lnTo>
                    <a:pt x="10453" y="7305"/>
                  </a:lnTo>
                  <a:lnTo>
                    <a:pt x="10453" y="7053"/>
                  </a:lnTo>
                  <a:lnTo>
                    <a:pt x="10453" y="6423"/>
                  </a:lnTo>
                  <a:lnTo>
                    <a:pt x="10453" y="5920"/>
                  </a:lnTo>
                  <a:lnTo>
                    <a:pt x="9823" y="5542"/>
                  </a:lnTo>
                  <a:lnTo>
                    <a:pt x="9571" y="5416"/>
                  </a:lnTo>
                  <a:lnTo>
                    <a:pt x="8941" y="5038"/>
                  </a:lnTo>
                  <a:lnTo>
                    <a:pt x="8438" y="4786"/>
                  </a:lnTo>
                  <a:lnTo>
                    <a:pt x="0" y="1"/>
                  </a:lnTo>
                  <a:close/>
                </a:path>
              </a:pathLst>
            </a:custGeom>
            <a:solidFill>
              <a:srgbClr val="FFFFFF"/>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04" name="Google Shape;204;p14"/>
            <p:cNvSpPr/>
            <p:nvPr/>
          </p:nvSpPr>
          <p:spPr>
            <a:xfrm>
              <a:off x="4086847" y="3008228"/>
              <a:ext cx="378111" cy="359916"/>
            </a:xfrm>
            <a:custGeom>
              <a:avLst/>
              <a:gdLst/>
              <a:ahLst/>
              <a:cxnLst/>
              <a:rect l="l" t="t" r="r" b="b"/>
              <a:pathLst>
                <a:path w="10453" h="9950" fill="none" extrusionOk="0">
                  <a:moveTo>
                    <a:pt x="9823" y="5542"/>
                  </a:moveTo>
                  <a:lnTo>
                    <a:pt x="9571" y="5416"/>
                  </a:lnTo>
                  <a:lnTo>
                    <a:pt x="8941" y="5038"/>
                  </a:lnTo>
                  <a:lnTo>
                    <a:pt x="8438" y="4786"/>
                  </a:lnTo>
                  <a:lnTo>
                    <a:pt x="0" y="1"/>
                  </a:lnTo>
                  <a:lnTo>
                    <a:pt x="0" y="1638"/>
                  </a:lnTo>
                  <a:lnTo>
                    <a:pt x="0" y="2142"/>
                  </a:lnTo>
                  <a:lnTo>
                    <a:pt x="0" y="2897"/>
                  </a:lnTo>
                  <a:lnTo>
                    <a:pt x="0" y="3149"/>
                  </a:lnTo>
                  <a:lnTo>
                    <a:pt x="0" y="4031"/>
                  </a:lnTo>
                  <a:lnTo>
                    <a:pt x="378" y="4156"/>
                  </a:lnTo>
                  <a:lnTo>
                    <a:pt x="8060" y="8564"/>
                  </a:lnTo>
                  <a:lnTo>
                    <a:pt x="8312" y="8690"/>
                  </a:lnTo>
                  <a:lnTo>
                    <a:pt x="8438" y="8690"/>
                  </a:lnTo>
                  <a:lnTo>
                    <a:pt x="10453" y="9949"/>
                  </a:lnTo>
                  <a:lnTo>
                    <a:pt x="10453" y="7557"/>
                  </a:lnTo>
                  <a:lnTo>
                    <a:pt x="10453" y="7305"/>
                  </a:lnTo>
                  <a:lnTo>
                    <a:pt x="10453" y="7053"/>
                  </a:lnTo>
                  <a:lnTo>
                    <a:pt x="10453" y="6423"/>
                  </a:lnTo>
                  <a:lnTo>
                    <a:pt x="10453" y="5920"/>
                  </a:lnTo>
                  <a:lnTo>
                    <a:pt x="9823" y="5542"/>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05" name="Google Shape;205;p14"/>
            <p:cNvSpPr/>
            <p:nvPr/>
          </p:nvSpPr>
          <p:spPr>
            <a:xfrm>
              <a:off x="4187046" y="3067442"/>
              <a:ext cx="136696" cy="218699"/>
            </a:xfrm>
            <a:custGeom>
              <a:avLst/>
              <a:gdLst/>
              <a:ahLst/>
              <a:cxnLst/>
              <a:rect l="l" t="t" r="r" b="b"/>
              <a:pathLst>
                <a:path w="3779" h="6046" extrusionOk="0">
                  <a:moveTo>
                    <a:pt x="1" y="1"/>
                  </a:moveTo>
                  <a:lnTo>
                    <a:pt x="3527" y="5920"/>
                  </a:lnTo>
                  <a:lnTo>
                    <a:pt x="3779" y="6046"/>
                  </a:lnTo>
                  <a:lnTo>
                    <a:pt x="3779" y="6046"/>
                  </a:lnTo>
                  <a:lnTo>
                    <a:pt x="379" y="127"/>
                  </a:lnTo>
                  <a:lnTo>
                    <a:pt x="1"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06" name="Google Shape;206;p14"/>
            <p:cNvSpPr/>
            <p:nvPr/>
          </p:nvSpPr>
          <p:spPr>
            <a:xfrm>
              <a:off x="4187046" y="3067442"/>
              <a:ext cx="136696" cy="218699"/>
            </a:xfrm>
            <a:custGeom>
              <a:avLst/>
              <a:gdLst/>
              <a:ahLst/>
              <a:cxnLst/>
              <a:rect l="l" t="t" r="r" b="b"/>
              <a:pathLst>
                <a:path w="3779" h="6046" fill="none" extrusionOk="0">
                  <a:moveTo>
                    <a:pt x="1" y="1"/>
                  </a:moveTo>
                  <a:lnTo>
                    <a:pt x="3527" y="5920"/>
                  </a:lnTo>
                  <a:lnTo>
                    <a:pt x="3779" y="6046"/>
                  </a:lnTo>
                  <a:lnTo>
                    <a:pt x="379" y="127"/>
                  </a:lnTo>
                  <a:lnTo>
                    <a:pt x="1"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07" name="Google Shape;207;p14"/>
            <p:cNvSpPr/>
            <p:nvPr/>
          </p:nvSpPr>
          <p:spPr>
            <a:xfrm>
              <a:off x="4141504" y="3040132"/>
              <a:ext cx="132138" cy="218663"/>
            </a:xfrm>
            <a:custGeom>
              <a:avLst/>
              <a:gdLst/>
              <a:ahLst/>
              <a:cxnLst/>
              <a:rect l="l" t="t" r="r" b="b"/>
              <a:pathLst>
                <a:path w="3653" h="6045" extrusionOk="0">
                  <a:moveTo>
                    <a:pt x="0" y="0"/>
                  </a:moveTo>
                  <a:lnTo>
                    <a:pt x="3401" y="5793"/>
                  </a:lnTo>
                  <a:lnTo>
                    <a:pt x="3652" y="6045"/>
                  </a:lnTo>
                  <a:lnTo>
                    <a:pt x="252" y="126"/>
                  </a:lnTo>
                  <a:lnTo>
                    <a:pt x="126" y="0"/>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08" name="Google Shape;208;p14"/>
            <p:cNvSpPr/>
            <p:nvPr/>
          </p:nvSpPr>
          <p:spPr>
            <a:xfrm>
              <a:off x="4141504" y="3040132"/>
              <a:ext cx="132138" cy="218663"/>
            </a:xfrm>
            <a:custGeom>
              <a:avLst/>
              <a:gdLst/>
              <a:ahLst/>
              <a:cxnLst/>
              <a:rect l="l" t="t" r="r" b="b"/>
              <a:pathLst>
                <a:path w="3653" h="6045" fill="none" extrusionOk="0">
                  <a:moveTo>
                    <a:pt x="126" y="0"/>
                  </a:moveTo>
                  <a:lnTo>
                    <a:pt x="0" y="0"/>
                  </a:lnTo>
                  <a:lnTo>
                    <a:pt x="3401" y="5793"/>
                  </a:lnTo>
                  <a:lnTo>
                    <a:pt x="3652" y="6045"/>
                  </a:lnTo>
                  <a:lnTo>
                    <a:pt x="252" y="126"/>
                  </a:lnTo>
                  <a:lnTo>
                    <a:pt x="126"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09" name="Google Shape;209;p14"/>
            <p:cNvSpPr/>
            <p:nvPr/>
          </p:nvSpPr>
          <p:spPr>
            <a:xfrm>
              <a:off x="4200719" y="3072000"/>
              <a:ext cx="150369" cy="227814"/>
            </a:xfrm>
            <a:custGeom>
              <a:avLst/>
              <a:gdLst/>
              <a:ahLst/>
              <a:cxnLst/>
              <a:rect l="l" t="t" r="r" b="b"/>
              <a:pathLst>
                <a:path w="4157" h="6298" extrusionOk="0">
                  <a:moveTo>
                    <a:pt x="1" y="1"/>
                  </a:moveTo>
                  <a:lnTo>
                    <a:pt x="3401" y="5920"/>
                  </a:lnTo>
                  <a:lnTo>
                    <a:pt x="4156" y="6297"/>
                  </a:lnTo>
                  <a:lnTo>
                    <a:pt x="630" y="379"/>
                  </a:lnTo>
                  <a:lnTo>
                    <a:pt x="1"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10" name="Google Shape;210;p14"/>
            <p:cNvSpPr/>
            <p:nvPr/>
          </p:nvSpPr>
          <p:spPr>
            <a:xfrm>
              <a:off x="4200719" y="3072000"/>
              <a:ext cx="150369" cy="227814"/>
            </a:xfrm>
            <a:custGeom>
              <a:avLst/>
              <a:gdLst/>
              <a:ahLst/>
              <a:cxnLst/>
              <a:rect l="l" t="t" r="r" b="b"/>
              <a:pathLst>
                <a:path w="4157" h="6298" fill="none" extrusionOk="0">
                  <a:moveTo>
                    <a:pt x="1" y="1"/>
                  </a:moveTo>
                  <a:lnTo>
                    <a:pt x="3401" y="5920"/>
                  </a:lnTo>
                  <a:lnTo>
                    <a:pt x="4156" y="6297"/>
                  </a:lnTo>
                  <a:lnTo>
                    <a:pt x="630" y="379"/>
                  </a:lnTo>
                  <a:lnTo>
                    <a:pt x="1"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11" name="Google Shape;211;p14"/>
            <p:cNvSpPr/>
            <p:nvPr/>
          </p:nvSpPr>
          <p:spPr>
            <a:xfrm>
              <a:off x="4086847" y="3154003"/>
              <a:ext cx="72924" cy="36498"/>
            </a:xfrm>
            <a:custGeom>
              <a:avLst/>
              <a:gdLst/>
              <a:ahLst/>
              <a:cxnLst/>
              <a:rect l="l" t="t" r="r" b="b"/>
              <a:pathLst>
                <a:path w="2016" h="1009" extrusionOk="0">
                  <a:moveTo>
                    <a:pt x="0" y="1"/>
                  </a:moveTo>
                  <a:lnTo>
                    <a:pt x="2015" y="1008"/>
                  </a:lnTo>
                  <a:lnTo>
                    <a:pt x="378" y="126"/>
                  </a:lnTo>
                  <a:lnTo>
                    <a:pt x="0" y="1"/>
                  </a:lnTo>
                  <a:close/>
                </a:path>
              </a:pathLst>
            </a:custGeom>
            <a:solidFill>
              <a:srgbClr val="F2D8AA"/>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12" name="Google Shape;212;p14"/>
            <p:cNvSpPr/>
            <p:nvPr/>
          </p:nvSpPr>
          <p:spPr>
            <a:xfrm>
              <a:off x="4086847" y="3154003"/>
              <a:ext cx="72924" cy="36498"/>
            </a:xfrm>
            <a:custGeom>
              <a:avLst/>
              <a:gdLst/>
              <a:ahLst/>
              <a:cxnLst/>
              <a:rect l="l" t="t" r="r" b="b"/>
              <a:pathLst>
                <a:path w="2016" h="1009" fill="none" extrusionOk="0">
                  <a:moveTo>
                    <a:pt x="0" y="1"/>
                  </a:moveTo>
                  <a:lnTo>
                    <a:pt x="0" y="1"/>
                  </a:lnTo>
                  <a:lnTo>
                    <a:pt x="2015" y="1008"/>
                  </a:lnTo>
                  <a:lnTo>
                    <a:pt x="378" y="126"/>
                  </a:lnTo>
                  <a:lnTo>
                    <a:pt x="0"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13" name="Google Shape;213;p14"/>
            <p:cNvSpPr/>
            <p:nvPr/>
          </p:nvSpPr>
          <p:spPr>
            <a:xfrm>
              <a:off x="4086847" y="3012786"/>
              <a:ext cx="177679" cy="236930"/>
            </a:xfrm>
            <a:custGeom>
              <a:avLst/>
              <a:gdLst/>
              <a:ahLst/>
              <a:cxnLst/>
              <a:rect l="l" t="t" r="r" b="b"/>
              <a:pathLst>
                <a:path w="4912" h="6550" extrusionOk="0">
                  <a:moveTo>
                    <a:pt x="0" y="1"/>
                  </a:moveTo>
                  <a:lnTo>
                    <a:pt x="0" y="378"/>
                  </a:lnTo>
                  <a:lnTo>
                    <a:pt x="0" y="1008"/>
                  </a:lnTo>
                  <a:lnTo>
                    <a:pt x="0" y="1260"/>
                  </a:lnTo>
                  <a:lnTo>
                    <a:pt x="0" y="1512"/>
                  </a:lnTo>
                  <a:lnTo>
                    <a:pt x="0" y="3905"/>
                  </a:lnTo>
                  <a:lnTo>
                    <a:pt x="378" y="4030"/>
                  </a:lnTo>
                  <a:lnTo>
                    <a:pt x="2015" y="4912"/>
                  </a:lnTo>
                  <a:lnTo>
                    <a:pt x="2015" y="5038"/>
                  </a:lnTo>
                  <a:lnTo>
                    <a:pt x="2267" y="5164"/>
                  </a:lnTo>
                  <a:lnTo>
                    <a:pt x="2519" y="5164"/>
                  </a:lnTo>
                  <a:lnTo>
                    <a:pt x="4912" y="6549"/>
                  </a:lnTo>
                  <a:lnTo>
                    <a:pt x="1511" y="756"/>
                  </a:lnTo>
                  <a:lnTo>
                    <a:pt x="1008" y="504"/>
                  </a:lnTo>
                  <a:lnTo>
                    <a:pt x="756" y="378"/>
                  </a:lnTo>
                  <a:lnTo>
                    <a:pt x="0" y="1"/>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14" name="Google Shape;214;p14"/>
            <p:cNvSpPr/>
            <p:nvPr/>
          </p:nvSpPr>
          <p:spPr>
            <a:xfrm>
              <a:off x="4086847" y="3012786"/>
              <a:ext cx="177679" cy="236930"/>
            </a:xfrm>
            <a:custGeom>
              <a:avLst/>
              <a:gdLst/>
              <a:ahLst/>
              <a:cxnLst/>
              <a:rect l="l" t="t" r="r" b="b"/>
              <a:pathLst>
                <a:path w="4912" h="6550" fill="none" extrusionOk="0">
                  <a:moveTo>
                    <a:pt x="0" y="1"/>
                  </a:moveTo>
                  <a:lnTo>
                    <a:pt x="0" y="378"/>
                  </a:lnTo>
                  <a:lnTo>
                    <a:pt x="0" y="1008"/>
                  </a:lnTo>
                  <a:lnTo>
                    <a:pt x="0" y="1260"/>
                  </a:lnTo>
                  <a:lnTo>
                    <a:pt x="0" y="1512"/>
                  </a:lnTo>
                  <a:lnTo>
                    <a:pt x="0" y="3905"/>
                  </a:lnTo>
                  <a:lnTo>
                    <a:pt x="378" y="4030"/>
                  </a:lnTo>
                  <a:lnTo>
                    <a:pt x="2015" y="4912"/>
                  </a:lnTo>
                  <a:lnTo>
                    <a:pt x="2015" y="5038"/>
                  </a:lnTo>
                  <a:lnTo>
                    <a:pt x="2267" y="5164"/>
                  </a:lnTo>
                  <a:lnTo>
                    <a:pt x="2519" y="5164"/>
                  </a:lnTo>
                  <a:lnTo>
                    <a:pt x="4912" y="6549"/>
                  </a:lnTo>
                  <a:lnTo>
                    <a:pt x="1511" y="756"/>
                  </a:lnTo>
                  <a:lnTo>
                    <a:pt x="1008" y="504"/>
                  </a:lnTo>
                  <a:lnTo>
                    <a:pt x="756" y="378"/>
                  </a:lnTo>
                  <a:lnTo>
                    <a:pt x="0"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15" name="Google Shape;215;p14"/>
            <p:cNvSpPr/>
            <p:nvPr/>
          </p:nvSpPr>
          <p:spPr>
            <a:xfrm>
              <a:off x="4150620" y="3044690"/>
              <a:ext cx="164006" cy="236894"/>
            </a:xfrm>
            <a:custGeom>
              <a:avLst/>
              <a:gdLst/>
              <a:ahLst/>
              <a:cxnLst/>
              <a:rect l="l" t="t" r="r" b="b"/>
              <a:pathLst>
                <a:path w="4534" h="6549" extrusionOk="0">
                  <a:moveTo>
                    <a:pt x="0" y="0"/>
                  </a:moveTo>
                  <a:lnTo>
                    <a:pt x="1008" y="630"/>
                  </a:lnTo>
                  <a:lnTo>
                    <a:pt x="252" y="126"/>
                  </a:lnTo>
                  <a:lnTo>
                    <a:pt x="0" y="0"/>
                  </a:lnTo>
                  <a:close/>
                  <a:moveTo>
                    <a:pt x="3400" y="5919"/>
                  </a:moveTo>
                  <a:lnTo>
                    <a:pt x="4534" y="6549"/>
                  </a:lnTo>
                  <a:lnTo>
                    <a:pt x="4534" y="6423"/>
                  </a:lnTo>
                  <a:lnTo>
                    <a:pt x="3400" y="5919"/>
                  </a:lnTo>
                  <a:close/>
                </a:path>
              </a:pathLst>
            </a:custGeom>
            <a:solidFill>
              <a:srgbClr val="F2D8AA"/>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16" name="Google Shape;216;p14"/>
            <p:cNvSpPr/>
            <p:nvPr/>
          </p:nvSpPr>
          <p:spPr>
            <a:xfrm>
              <a:off x="4273607" y="3258759"/>
              <a:ext cx="41020" cy="22825"/>
            </a:xfrm>
            <a:custGeom>
              <a:avLst/>
              <a:gdLst/>
              <a:ahLst/>
              <a:cxnLst/>
              <a:rect l="l" t="t" r="r" b="b"/>
              <a:pathLst>
                <a:path w="1134" h="631" fill="none" extrusionOk="0">
                  <a:moveTo>
                    <a:pt x="0" y="1"/>
                  </a:moveTo>
                  <a:lnTo>
                    <a:pt x="1134" y="631"/>
                  </a:lnTo>
                  <a:lnTo>
                    <a:pt x="1134" y="505"/>
                  </a:lnTo>
                  <a:lnTo>
                    <a:pt x="0"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17" name="Google Shape;217;p14"/>
            <p:cNvSpPr/>
            <p:nvPr/>
          </p:nvSpPr>
          <p:spPr>
            <a:xfrm>
              <a:off x="4150620" y="3044690"/>
              <a:ext cx="36462" cy="22789"/>
            </a:xfrm>
            <a:custGeom>
              <a:avLst/>
              <a:gdLst/>
              <a:ahLst/>
              <a:cxnLst/>
              <a:rect l="l" t="t" r="r" b="b"/>
              <a:pathLst>
                <a:path w="1008" h="630" fill="none" extrusionOk="0">
                  <a:moveTo>
                    <a:pt x="0" y="0"/>
                  </a:moveTo>
                  <a:lnTo>
                    <a:pt x="0" y="0"/>
                  </a:lnTo>
                  <a:lnTo>
                    <a:pt x="1008" y="630"/>
                  </a:lnTo>
                  <a:lnTo>
                    <a:pt x="1008" y="630"/>
                  </a:lnTo>
                  <a:lnTo>
                    <a:pt x="252" y="126"/>
                  </a:lnTo>
                  <a:lnTo>
                    <a:pt x="0"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18" name="Google Shape;218;p14"/>
            <p:cNvSpPr/>
            <p:nvPr/>
          </p:nvSpPr>
          <p:spPr>
            <a:xfrm>
              <a:off x="4150620" y="3044690"/>
              <a:ext cx="164006" cy="232336"/>
            </a:xfrm>
            <a:custGeom>
              <a:avLst/>
              <a:gdLst/>
              <a:ahLst/>
              <a:cxnLst/>
              <a:rect l="l" t="t" r="r" b="b"/>
              <a:pathLst>
                <a:path w="4534" h="6423" extrusionOk="0">
                  <a:moveTo>
                    <a:pt x="0" y="0"/>
                  </a:moveTo>
                  <a:lnTo>
                    <a:pt x="3400" y="5919"/>
                  </a:lnTo>
                  <a:lnTo>
                    <a:pt x="4534" y="6423"/>
                  </a:lnTo>
                  <a:lnTo>
                    <a:pt x="1008" y="630"/>
                  </a:lnTo>
                  <a:lnTo>
                    <a:pt x="0" y="0"/>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19" name="Google Shape;219;p14"/>
            <p:cNvSpPr/>
            <p:nvPr/>
          </p:nvSpPr>
          <p:spPr>
            <a:xfrm>
              <a:off x="4150620" y="3044690"/>
              <a:ext cx="164006" cy="232336"/>
            </a:xfrm>
            <a:custGeom>
              <a:avLst/>
              <a:gdLst/>
              <a:ahLst/>
              <a:cxnLst/>
              <a:rect l="l" t="t" r="r" b="b"/>
              <a:pathLst>
                <a:path w="4534" h="6423" fill="none" extrusionOk="0">
                  <a:moveTo>
                    <a:pt x="0" y="0"/>
                  </a:moveTo>
                  <a:lnTo>
                    <a:pt x="3400" y="5919"/>
                  </a:lnTo>
                  <a:lnTo>
                    <a:pt x="3400" y="5919"/>
                  </a:lnTo>
                  <a:lnTo>
                    <a:pt x="4534" y="6423"/>
                  </a:lnTo>
                  <a:lnTo>
                    <a:pt x="1008" y="630"/>
                  </a:lnTo>
                  <a:lnTo>
                    <a:pt x="0"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20" name="Google Shape;220;p14"/>
            <p:cNvSpPr/>
            <p:nvPr/>
          </p:nvSpPr>
          <p:spPr>
            <a:xfrm>
              <a:off x="4187046" y="3067442"/>
              <a:ext cx="127580" cy="214141"/>
            </a:xfrm>
            <a:custGeom>
              <a:avLst/>
              <a:gdLst/>
              <a:ahLst/>
              <a:cxnLst/>
              <a:rect l="l" t="t" r="r" b="b"/>
              <a:pathLst>
                <a:path w="3527" h="5920" extrusionOk="0">
                  <a:moveTo>
                    <a:pt x="1" y="1"/>
                  </a:moveTo>
                  <a:lnTo>
                    <a:pt x="3527" y="5920"/>
                  </a:lnTo>
                  <a:lnTo>
                    <a:pt x="3527" y="5794"/>
                  </a:lnTo>
                  <a:lnTo>
                    <a:pt x="1"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21" name="Google Shape;221;p14"/>
            <p:cNvSpPr/>
            <p:nvPr/>
          </p:nvSpPr>
          <p:spPr>
            <a:xfrm>
              <a:off x="4187046" y="3067442"/>
              <a:ext cx="127580" cy="214141"/>
            </a:xfrm>
            <a:custGeom>
              <a:avLst/>
              <a:gdLst/>
              <a:ahLst/>
              <a:cxnLst/>
              <a:rect l="l" t="t" r="r" b="b"/>
              <a:pathLst>
                <a:path w="3527" h="5920" fill="none" extrusionOk="0">
                  <a:moveTo>
                    <a:pt x="1" y="1"/>
                  </a:moveTo>
                  <a:lnTo>
                    <a:pt x="1" y="1"/>
                  </a:lnTo>
                  <a:lnTo>
                    <a:pt x="3527" y="5794"/>
                  </a:lnTo>
                  <a:lnTo>
                    <a:pt x="3527" y="5920"/>
                  </a:lnTo>
                  <a:lnTo>
                    <a:pt x="1"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22" name="Google Shape;222;p14"/>
            <p:cNvSpPr/>
            <p:nvPr/>
          </p:nvSpPr>
          <p:spPr>
            <a:xfrm>
              <a:off x="4314591" y="3135772"/>
              <a:ext cx="141254" cy="223257"/>
            </a:xfrm>
            <a:custGeom>
              <a:avLst/>
              <a:gdLst/>
              <a:ahLst/>
              <a:cxnLst/>
              <a:rect l="l" t="t" r="r" b="b"/>
              <a:pathLst>
                <a:path w="3905" h="6172" extrusionOk="0">
                  <a:moveTo>
                    <a:pt x="1" y="1"/>
                  </a:moveTo>
                  <a:lnTo>
                    <a:pt x="3401" y="5920"/>
                  </a:lnTo>
                  <a:lnTo>
                    <a:pt x="3779" y="6171"/>
                  </a:lnTo>
                  <a:lnTo>
                    <a:pt x="3905" y="6171"/>
                  </a:lnTo>
                  <a:lnTo>
                    <a:pt x="505" y="379"/>
                  </a:lnTo>
                  <a:lnTo>
                    <a:pt x="1" y="1"/>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23" name="Google Shape;223;p14"/>
            <p:cNvSpPr/>
            <p:nvPr/>
          </p:nvSpPr>
          <p:spPr>
            <a:xfrm>
              <a:off x="4314591" y="3135772"/>
              <a:ext cx="141254" cy="223257"/>
            </a:xfrm>
            <a:custGeom>
              <a:avLst/>
              <a:gdLst/>
              <a:ahLst/>
              <a:cxnLst/>
              <a:rect l="l" t="t" r="r" b="b"/>
              <a:pathLst>
                <a:path w="3905" h="6172" fill="none" extrusionOk="0">
                  <a:moveTo>
                    <a:pt x="1" y="1"/>
                  </a:moveTo>
                  <a:lnTo>
                    <a:pt x="3401" y="5920"/>
                  </a:lnTo>
                  <a:lnTo>
                    <a:pt x="3779" y="6171"/>
                  </a:lnTo>
                  <a:lnTo>
                    <a:pt x="3905" y="6171"/>
                  </a:lnTo>
                  <a:lnTo>
                    <a:pt x="505" y="379"/>
                  </a:lnTo>
                  <a:lnTo>
                    <a:pt x="1"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24" name="Google Shape;224;p14"/>
            <p:cNvSpPr/>
            <p:nvPr/>
          </p:nvSpPr>
          <p:spPr>
            <a:xfrm>
              <a:off x="4351053" y="3299779"/>
              <a:ext cx="45577" cy="27346"/>
            </a:xfrm>
            <a:custGeom>
              <a:avLst/>
              <a:gdLst/>
              <a:ahLst/>
              <a:cxnLst/>
              <a:rect l="l" t="t" r="r" b="b"/>
              <a:pathLst>
                <a:path w="1260" h="756" extrusionOk="0">
                  <a:moveTo>
                    <a:pt x="0" y="0"/>
                  </a:moveTo>
                  <a:lnTo>
                    <a:pt x="756" y="504"/>
                  </a:lnTo>
                  <a:lnTo>
                    <a:pt x="1008" y="630"/>
                  </a:lnTo>
                  <a:lnTo>
                    <a:pt x="1050" y="630"/>
                  </a:lnTo>
                  <a:lnTo>
                    <a:pt x="0" y="0"/>
                  </a:lnTo>
                  <a:close/>
                  <a:moveTo>
                    <a:pt x="1050" y="630"/>
                  </a:moveTo>
                  <a:lnTo>
                    <a:pt x="1260" y="756"/>
                  </a:lnTo>
                  <a:lnTo>
                    <a:pt x="1260" y="756"/>
                  </a:lnTo>
                  <a:lnTo>
                    <a:pt x="1134" y="630"/>
                  </a:lnTo>
                  <a:close/>
                </a:path>
              </a:pathLst>
            </a:custGeom>
            <a:solidFill>
              <a:srgbClr val="F2D8AA"/>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25" name="Google Shape;225;p14"/>
            <p:cNvSpPr/>
            <p:nvPr/>
          </p:nvSpPr>
          <p:spPr>
            <a:xfrm>
              <a:off x="4351053" y="3299779"/>
              <a:ext cx="45577" cy="27346"/>
            </a:xfrm>
            <a:custGeom>
              <a:avLst/>
              <a:gdLst/>
              <a:ahLst/>
              <a:cxnLst/>
              <a:rect l="l" t="t" r="r" b="b"/>
              <a:pathLst>
                <a:path w="1260" h="756" fill="none" extrusionOk="0">
                  <a:moveTo>
                    <a:pt x="0" y="0"/>
                  </a:moveTo>
                  <a:lnTo>
                    <a:pt x="0" y="0"/>
                  </a:lnTo>
                  <a:lnTo>
                    <a:pt x="1260" y="756"/>
                  </a:lnTo>
                  <a:lnTo>
                    <a:pt x="1134" y="630"/>
                  </a:lnTo>
                  <a:lnTo>
                    <a:pt x="1008" y="630"/>
                  </a:lnTo>
                  <a:lnTo>
                    <a:pt x="756" y="504"/>
                  </a:lnTo>
                  <a:lnTo>
                    <a:pt x="0"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26" name="Google Shape;226;p14"/>
            <p:cNvSpPr/>
            <p:nvPr/>
          </p:nvSpPr>
          <p:spPr>
            <a:xfrm>
              <a:off x="4223508" y="3085673"/>
              <a:ext cx="50135" cy="27383"/>
            </a:xfrm>
            <a:custGeom>
              <a:avLst/>
              <a:gdLst/>
              <a:ahLst/>
              <a:cxnLst/>
              <a:rect l="l" t="t" r="r" b="b"/>
              <a:pathLst>
                <a:path w="1386" h="757" fill="none" extrusionOk="0">
                  <a:moveTo>
                    <a:pt x="0" y="1"/>
                  </a:moveTo>
                  <a:lnTo>
                    <a:pt x="0" y="1"/>
                  </a:lnTo>
                  <a:lnTo>
                    <a:pt x="1385" y="756"/>
                  </a:lnTo>
                  <a:lnTo>
                    <a:pt x="1385" y="756"/>
                  </a:lnTo>
                  <a:lnTo>
                    <a:pt x="0"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27" name="Google Shape;227;p14"/>
            <p:cNvSpPr/>
            <p:nvPr/>
          </p:nvSpPr>
          <p:spPr>
            <a:xfrm>
              <a:off x="4223508" y="3085673"/>
              <a:ext cx="177679" cy="241451"/>
            </a:xfrm>
            <a:custGeom>
              <a:avLst/>
              <a:gdLst/>
              <a:ahLst/>
              <a:cxnLst/>
              <a:rect l="l" t="t" r="r" b="b"/>
              <a:pathLst>
                <a:path w="4912" h="6675" extrusionOk="0">
                  <a:moveTo>
                    <a:pt x="0" y="1"/>
                  </a:moveTo>
                  <a:lnTo>
                    <a:pt x="3526" y="5919"/>
                  </a:lnTo>
                  <a:lnTo>
                    <a:pt x="4282" y="6423"/>
                  </a:lnTo>
                  <a:lnTo>
                    <a:pt x="4534" y="6549"/>
                  </a:lnTo>
                  <a:lnTo>
                    <a:pt x="4660" y="6549"/>
                  </a:lnTo>
                  <a:lnTo>
                    <a:pt x="4786" y="6675"/>
                  </a:lnTo>
                  <a:lnTo>
                    <a:pt x="4912" y="6675"/>
                  </a:lnTo>
                  <a:lnTo>
                    <a:pt x="1385" y="756"/>
                  </a:lnTo>
                  <a:lnTo>
                    <a:pt x="0" y="1"/>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28" name="Google Shape;228;p14"/>
            <p:cNvSpPr/>
            <p:nvPr/>
          </p:nvSpPr>
          <p:spPr>
            <a:xfrm>
              <a:off x="4223508" y="3085673"/>
              <a:ext cx="177679" cy="241451"/>
            </a:xfrm>
            <a:custGeom>
              <a:avLst/>
              <a:gdLst/>
              <a:ahLst/>
              <a:cxnLst/>
              <a:rect l="l" t="t" r="r" b="b"/>
              <a:pathLst>
                <a:path w="4912" h="6675" fill="none" extrusionOk="0">
                  <a:moveTo>
                    <a:pt x="0" y="1"/>
                  </a:moveTo>
                  <a:lnTo>
                    <a:pt x="3526" y="5919"/>
                  </a:lnTo>
                  <a:lnTo>
                    <a:pt x="4282" y="6423"/>
                  </a:lnTo>
                  <a:lnTo>
                    <a:pt x="4534" y="6549"/>
                  </a:lnTo>
                  <a:lnTo>
                    <a:pt x="4660" y="6549"/>
                  </a:lnTo>
                  <a:lnTo>
                    <a:pt x="4786" y="6675"/>
                  </a:lnTo>
                  <a:lnTo>
                    <a:pt x="4912" y="6675"/>
                  </a:lnTo>
                  <a:lnTo>
                    <a:pt x="1385" y="756"/>
                  </a:lnTo>
                  <a:lnTo>
                    <a:pt x="0"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29" name="Google Shape;229;p14"/>
            <p:cNvSpPr/>
            <p:nvPr/>
          </p:nvSpPr>
          <p:spPr>
            <a:xfrm>
              <a:off x="4273607" y="3113020"/>
              <a:ext cx="164006" cy="236894"/>
            </a:xfrm>
            <a:custGeom>
              <a:avLst/>
              <a:gdLst/>
              <a:ahLst/>
              <a:cxnLst/>
              <a:rect l="l" t="t" r="r" b="b"/>
              <a:pathLst>
                <a:path w="4534" h="6549" extrusionOk="0">
                  <a:moveTo>
                    <a:pt x="0" y="0"/>
                  </a:moveTo>
                  <a:lnTo>
                    <a:pt x="3527" y="5919"/>
                  </a:lnTo>
                  <a:lnTo>
                    <a:pt x="4534" y="6549"/>
                  </a:lnTo>
                  <a:lnTo>
                    <a:pt x="1134" y="630"/>
                  </a:lnTo>
                  <a:lnTo>
                    <a:pt x="0" y="0"/>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30" name="Google Shape;230;p14"/>
            <p:cNvSpPr/>
            <p:nvPr/>
          </p:nvSpPr>
          <p:spPr>
            <a:xfrm>
              <a:off x="4332822" y="3149446"/>
              <a:ext cx="132138" cy="214141"/>
            </a:xfrm>
            <a:custGeom>
              <a:avLst/>
              <a:gdLst/>
              <a:ahLst/>
              <a:cxnLst/>
              <a:rect l="l" t="t" r="r" b="b"/>
              <a:pathLst>
                <a:path w="3653" h="5920" extrusionOk="0">
                  <a:moveTo>
                    <a:pt x="1" y="1"/>
                  </a:moveTo>
                  <a:lnTo>
                    <a:pt x="3401" y="5793"/>
                  </a:lnTo>
                  <a:lnTo>
                    <a:pt x="3653" y="5919"/>
                  </a:lnTo>
                  <a:lnTo>
                    <a:pt x="3653" y="5164"/>
                  </a:lnTo>
                  <a:lnTo>
                    <a:pt x="3653" y="4912"/>
                  </a:lnTo>
                  <a:lnTo>
                    <a:pt x="3653" y="4156"/>
                  </a:lnTo>
                  <a:lnTo>
                    <a:pt x="3653" y="3653"/>
                  </a:lnTo>
                  <a:lnTo>
                    <a:pt x="3653" y="2016"/>
                  </a:lnTo>
                  <a:lnTo>
                    <a:pt x="1"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31" name="Google Shape;231;p14"/>
            <p:cNvSpPr/>
            <p:nvPr/>
          </p:nvSpPr>
          <p:spPr>
            <a:xfrm>
              <a:off x="4064059" y="2967244"/>
              <a:ext cx="428246" cy="255125"/>
            </a:xfrm>
            <a:custGeom>
              <a:avLst/>
              <a:gdLst/>
              <a:ahLst/>
              <a:cxnLst/>
              <a:rect l="l" t="t" r="r" b="b"/>
              <a:pathLst>
                <a:path w="11839" h="7053" extrusionOk="0">
                  <a:moveTo>
                    <a:pt x="1" y="0"/>
                  </a:moveTo>
                  <a:lnTo>
                    <a:pt x="630" y="1134"/>
                  </a:lnTo>
                  <a:lnTo>
                    <a:pt x="11083" y="7053"/>
                  </a:lnTo>
                  <a:lnTo>
                    <a:pt x="11838" y="6675"/>
                  </a:lnTo>
                  <a:lnTo>
                    <a:pt x="1" y="0"/>
                  </a:lnTo>
                  <a:close/>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32" name="Google Shape;232;p14"/>
            <p:cNvSpPr/>
            <p:nvPr/>
          </p:nvSpPr>
          <p:spPr>
            <a:xfrm>
              <a:off x="4064059" y="3154003"/>
              <a:ext cx="428246" cy="255125"/>
            </a:xfrm>
            <a:custGeom>
              <a:avLst/>
              <a:gdLst/>
              <a:ahLst/>
              <a:cxnLst/>
              <a:rect l="l" t="t" r="r" b="b"/>
              <a:pathLst>
                <a:path w="11839" h="7053" extrusionOk="0">
                  <a:moveTo>
                    <a:pt x="630" y="1"/>
                  </a:moveTo>
                  <a:lnTo>
                    <a:pt x="1" y="378"/>
                  </a:lnTo>
                  <a:lnTo>
                    <a:pt x="11838" y="7053"/>
                  </a:lnTo>
                  <a:lnTo>
                    <a:pt x="11083" y="5919"/>
                  </a:lnTo>
                  <a:lnTo>
                    <a:pt x="630" y="1"/>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33" name="Google Shape;233;p14"/>
            <p:cNvSpPr/>
            <p:nvPr/>
          </p:nvSpPr>
          <p:spPr>
            <a:xfrm>
              <a:off x="4086847" y="3144888"/>
              <a:ext cx="378111" cy="223257"/>
            </a:xfrm>
            <a:custGeom>
              <a:avLst/>
              <a:gdLst/>
              <a:ahLst/>
              <a:cxnLst/>
              <a:rect l="l" t="t" r="r" b="b"/>
              <a:pathLst>
                <a:path w="10453" h="6172" extrusionOk="0">
                  <a:moveTo>
                    <a:pt x="252" y="1"/>
                  </a:moveTo>
                  <a:lnTo>
                    <a:pt x="0" y="253"/>
                  </a:lnTo>
                  <a:lnTo>
                    <a:pt x="10453" y="6171"/>
                  </a:lnTo>
                  <a:lnTo>
                    <a:pt x="10453" y="5919"/>
                  </a:lnTo>
                  <a:lnTo>
                    <a:pt x="252" y="1"/>
                  </a:lnTo>
                  <a:close/>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34" name="Google Shape;234;p14"/>
            <p:cNvSpPr/>
            <p:nvPr/>
          </p:nvSpPr>
          <p:spPr>
            <a:xfrm>
              <a:off x="4086847" y="3008228"/>
              <a:ext cx="9152" cy="145811"/>
            </a:xfrm>
            <a:custGeom>
              <a:avLst/>
              <a:gdLst/>
              <a:ahLst/>
              <a:cxnLst/>
              <a:rect l="l" t="t" r="r" b="b"/>
              <a:pathLst>
                <a:path w="253" h="4031" extrusionOk="0">
                  <a:moveTo>
                    <a:pt x="0" y="1"/>
                  </a:moveTo>
                  <a:lnTo>
                    <a:pt x="0" y="4031"/>
                  </a:lnTo>
                  <a:lnTo>
                    <a:pt x="252" y="3779"/>
                  </a:lnTo>
                  <a:lnTo>
                    <a:pt x="252" y="127"/>
                  </a:lnTo>
                  <a:lnTo>
                    <a:pt x="0" y="1"/>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35" name="Google Shape;235;p14"/>
            <p:cNvSpPr/>
            <p:nvPr/>
          </p:nvSpPr>
          <p:spPr>
            <a:xfrm>
              <a:off x="4492271" y="3204102"/>
              <a:ext cx="4594" cy="205026"/>
            </a:xfrm>
            <a:custGeom>
              <a:avLst/>
              <a:gdLst/>
              <a:ahLst/>
              <a:cxnLst/>
              <a:rect l="l" t="t" r="r" b="b"/>
              <a:pathLst>
                <a:path w="127" h="5668" extrusionOk="0">
                  <a:moveTo>
                    <a:pt x="126" y="1"/>
                  </a:moveTo>
                  <a:lnTo>
                    <a:pt x="0" y="127"/>
                  </a:lnTo>
                  <a:lnTo>
                    <a:pt x="0" y="5668"/>
                  </a:lnTo>
                  <a:lnTo>
                    <a:pt x="126" y="5542"/>
                  </a:lnTo>
                  <a:lnTo>
                    <a:pt x="126" y="1"/>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36" name="Google Shape;236;p14"/>
            <p:cNvSpPr/>
            <p:nvPr/>
          </p:nvSpPr>
          <p:spPr>
            <a:xfrm>
              <a:off x="4064059" y="2962687"/>
              <a:ext cx="432804" cy="246009"/>
            </a:xfrm>
            <a:custGeom>
              <a:avLst/>
              <a:gdLst/>
              <a:ahLst/>
              <a:cxnLst/>
              <a:rect l="l" t="t" r="r" b="b"/>
              <a:pathLst>
                <a:path w="11965" h="6801" extrusionOk="0">
                  <a:moveTo>
                    <a:pt x="252" y="0"/>
                  </a:moveTo>
                  <a:lnTo>
                    <a:pt x="1" y="126"/>
                  </a:lnTo>
                  <a:lnTo>
                    <a:pt x="11838" y="6801"/>
                  </a:lnTo>
                  <a:lnTo>
                    <a:pt x="11964" y="6675"/>
                  </a:lnTo>
                  <a:lnTo>
                    <a:pt x="252" y="0"/>
                  </a:lnTo>
                  <a:close/>
                </a:path>
              </a:pathLst>
            </a:custGeom>
            <a:solidFill>
              <a:srgbClr val="D9D9D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37" name="Google Shape;237;p14"/>
            <p:cNvSpPr/>
            <p:nvPr/>
          </p:nvSpPr>
          <p:spPr>
            <a:xfrm>
              <a:off x="5198326" y="2848816"/>
              <a:ext cx="423688" cy="437326"/>
            </a:xfrm>
            <a:custGeom>
              <a:avLst/>
              <a:gdLst/>
              <a:ahLst/>
              <a:cxnLst/>
              <a:rect l="l" t="t" r="r" b="b"/>
              <a:pathLst>
                <a:path w="11713" h="12090" extrusionOk="0">
                  <a:moveTo>
                    <a:pt x="11712" y="0"/>
                  </a:moveTo>
                  <a:lnTo>
                    <a:pt x="0" y="6675"/>
                  </a:lnTo>
                  <a:lnTo>
                    <a:pt x="0" y="12090"/>
                  </a:lnTo>
                  <a:lnTo>
                    <a:pt x="11712" y="5415"/>
                  </a:lnTo>
                  <a:lnTo>
                    <a:pt x="11712" y="0"/>
                  </a:lnTo>
                  <a:close/>
                </a:path>
              </a:pathLst>
            </a:custGeom>
            <a:solidFill>
              <a:srgbClr val="D9D9D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38" name="Google Shape;238;p14"/>
            <p:cNvSpPr/>
            <p:nvPr/>
          </p:nvSpPr>
          <p:spPr>
            <a:xfrm>
              <a:off x="5198326" y="2848816"/>
              <a:ext cx="423688" cy="437326"/>
            </a:xfrm>
            <a:custGeom>
              <a:avLst/>
              <a:gdLst/>
              <a:ahLst/>
              <a:cxnLst/>
              <a:rect l="l" t="t" r="r" b="b"/>
              <a:pathLst>
                <a:path w="11713" h="12090" fill="none" extrusionOk="0">
                  <a:moveTo>
                    <a:pt x="11712" y="5415"/>
                  </a:moveTo>
                  <a:lnTo>
                    <a:pt x="11712" y="0"/>
                  </a:lnTo>
                  <a:lnTo>
                    <a:pt x="0" y="6675"/>
                  </a:lnTo>
                  <a:lnTo>
                    <a:pt x="0" y="12090"/>
                  </a:lnTo>
                  <a:lnTo>
                    <a:pt x="11712" y="5415"/>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39" name="Google Shape;239;p14"/>
            <p:cNvSpPr/>
            <p:nvPr/>
          </p:nvSpPr>
          <p:spPr>
            <a:xfrm>
              <a:off x="5221115" y="2889799"/>
              <a:ext cx="378111" cy="355359"/>
            </a:xfrm>
            <a:custGeom>
              <a:avLst/>
              <a:gdLst/>
              <a:ahLst/>
              <a:cxnLst/>
              <a:rect l="l" t="t" r="r" b="b"/>
              <a:pathLst>
                <a:path w="10453" h="9824" extrusionOk="0">
                  <a:moveTo>
                    <a:pt x="10452" y="1"/>
                  </a:moveTo>
                  <a:lnTo>
                    <a:pt x="2015" y="4660"/>
                  </a:lnTo>
                  <a:lnTo>
                    <a:pt x="1511" y="5038"/>
                  </a:lnTo>
                  <a:lnTo>
                    <a:pt x="1008" y="5290"/>
                  </a:lnTo>
                  <a:lnTo>
                    <a:pt x="756" y="5416"/>
                  </a:lnTo>
                  <a:lnTo>
                    <a:pt x="0" y="5919"/>
                  </a:lnTo>
                  <a:lnTo>
                    <a:pt x="0" y="6297"/>
                  </a:lnTo>
                  <a:lnTo>
                    <a:pt x="0" y="7053"/>
                  </a:lnTo>
                  <a:lnTo>
                    <a:pt x="0" y="7305"/>
                  </a:lnTo>
                  <a:lnTo>
                    <a:pt x="0" y="7556"/>
                  </a:lnTo>
                  <a:lnTo>
                    <a:pt x="0" y="9823"/>
                  </a:lnTo>
                  <a:lnTo>
                    <a:pt x="2015" y="8690"/>
                  </a:lnTo>
                  <a:lnTo>
                    <a:pt x="2267" y="8564"/>
                  </a:lnTo>
                  <a:lnTo>
                    <a:pt x="2393" y="8438"/>
                  </a:lnTo>
                  <a:lnTo>
                    <a:pt x="10075" y="4156"/>
                  </a:lnTo>
                  <a:lnTo>
                    <a:pt x="10452" y="3904"/>
                  </a:lnTo>
                  <a:lnTo>
                    <a:pt x="10452" y="3023"/>
                  </a:lnTo>
                  <a:lnTo>
                    <a:pt x="10452" y="2771"/>
                  </a:lnTo>
                  <a:lnTo>
                    <a:pt x="10452" y="2141"/>
                  </a:lnTo>
                  <a:lnTo>
                    <a:pt x="10452" y="1512"/>
                  </a:lnTo>
                  <a:lnTo>
                    <a:pt x="10452" y="1"/>
                  </a:lnTo>
                  <a:close/>
                </a:path>
              </a:pathLst>
            </a:custGeom>
            <a:solidFill>
              <a:srgbClr val="FFFFFF"/>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40" name="Google Shape;240;p14"/>
            <p:cNvSpPr/>
            <p:nvPr/>
          </p:nvSpPr>
          <p:spPr>
            <a:xfrm>
              <a:off x="5221115" y="2889799"/>
              <a:ext cx="378111" cy="355359"/>
            </a:xfrm>
            <a:custGeom>
              <a:avLst/>
              <a:gdLst/>
              <a:ahLst/>
              <a:cxnLst/>
              <a:rect l="l" t="t" r="r" b="b"/>
              <a:pathLst>
                <a:path w="10453" h="9824" fill="none" extrusionOk="0">
                  <a:moveTo>
                    <a:pt x="756" y="5416"/>
                  </a:moveTo>
                  <a:lnTo>
                    <a:pt x="1008" y="5290"/>
                  </a:lnTo>
                  <a:lnTo>
                    <a:pt x="1511" y="5038"/>
                  </a:lnTo>
                  <a:lnTo>
                    <a:pt x="2015" y="4660"/>
                  </a:lnTo>
                  <a:lnTo>
                    <a:pt x="10452" y="1"/>
                  </a:lnTo>
                  <a:lnTo>
                    <a:pt x="10452" y="1512"/>
                  </a:lnTo>
                  <a:lnTo>
                    <a:pt x="10452" y="2141"/>
                  </a:lnTo>
                  <a:lnTo>
                    <a:pt x="10452" y="2771"/>
                  </a:lnTo>
                  <a:lnTo>
                    <a:pt x="10452" y="3023"/>
                  </a:lnTo>
                  <a:lnTo>
                    <a:pt x="10452" y="3904"/>
                  </a:lnTo>
                  <a:lnTo>
                    <a:pt x="10075" y="4156"/>
                  </a:lnTo>
                  <a:lnTo>
                    <a:pt x="2393" y="8438"/>
                  </a:lnTo>
                  <a:lnTo>
                    <a:pt x="2267" y="8564"/>
                  </a:lnTo>
                  <a:lnTo>
                    <a:pt x="2015" y="8690"/>
                  </a:lnTo>
                  <a:lnTo>
                    <a:pt x="0" y="9823"/>
                  </a:lnTo>
                  <a:lnTo>
                    <a:pt x="0" y="7556"/>
                  </a:lnTo>
                  <a:lnTo>
                    <a:pt x="0" y="7305"/>
                  </a:lnTo>
                  <a:lnTo>
                    <a:pt x="0" y="7053"/>
                  </a:lnTo>
                  <a:lnTo>
                    <a:pt x="0" y="6297"/>
                  </a:lnTo>
                  <a:lnTo>
                    <a:pt x="0" y="5919"/>
                  </a:lnTo>
                  <a:lnTo>
                    <a:pt x="756" y="5416"/>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41" name="Google Shape;241;p14"/>
            <p:cNvSpPr/>
            <p:nvPr/>
          </p:nvSpPr>
          <p:spPr>
            <a:xfrm>
              <a:off x="5362297" y="2944456"/>
              <a:ext cx="136696" cy="218699"/>
            </a:xfrm>
            <a:custGeom>
              <a:avLst/>
              <a:gdLst/>
              <a:ahLst/>
              <a:cxnLst/>
              <a:rect l="l" t="t" r="r" b="b"/>
              <a:pathLst>
                <a:path w="3779" h="6046" extrusionOk="0">
                  <a:moveTo>
                    <a:pt x="3779" y="1"/>
                  </a:moveTo>
                  <a:lnTo>
                    <a:pt x="3527" y="127"/>
                  </a:lnTo>
                  <a:lnTo>
                    <a:pt x="1" y="6045"/>
                  </a:lnTo>
                  <a:lnTo>
                    <a:pt x="1" y="6045"/>
                  </a:lnTo>
                  <a:lnTo>
                    <a:pt x="379" y="5919"/>
                  </a:lnTo>
                  <a:lnTo>
                    <a:pt x="3779"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42" name="Google Shape;242;p14"/>
            <p:cNvSpPr/>
            <p:nvPr/>
          </p:nvSpPr>
          <p:spPr>
            <a:xfrm>
              <a:off x="5362297" y="2944456"/>
              <a:ext cx="136696" cy="218699"/>
            </a:xfrm>
            <a:custGeom>
              <a:avLst/>
              <a:gdLst/>
              <a:ahLst/>
              <a:cxnLst/>
              <a:rect l="l" t="t" r="r" b="b"/>
              <a:pathLst>
                <a:path w="3779" h="6046" fill="none" extrusionOk="0">
                  <a:moveTo>
                    <a:pt x="3779" y="1"/>
                  </a:moveTo>
                  <a:lnTo>
                    <a:pt x="379" y="5919"/>
                  </a:lnTo>
                  <a:lnTo>
                    <a:pt x="1" y="6045"/>
                  </a:lnTo>
                  <a:lnTo>
                    <a:pt x="3527" y="127"/>
                  </a:lnTo>
                  <a:lnTo>
                    <a:pt x="3779"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43" name="Google Shape;243;p14"/>
            <p:cNvSpPr/>
            <p:nvPr/>
          </p:nvSpPr>
          <p:spPr>
            <a:xfrm>
              <a:off x="5412432" y="2917146"/>
              <a:ext cx="136696" cy="218663"/>
            </a:xfrm>
            <a:custGeom>
              <a:avLst/>
              <a:gdLst/>
              <a:ahLst/>
              <a:cxnLst/>
              <a:rect l="l" t="t" r="r" b="b"/>
              <a:pathLst>
                <a:path w="3779" h="6045" extrusionOk="0">
                  <a:moveTo>
                    <a:pt x="3778" y="0"/>
                  </a:moveTo>
                  <a:lnTo>
                    <a:pt x="3652" y="126"/>
                  </a:lnTo>
                  <a:lnTo>
                    <a:pt x="3526" y="126"/>
                  </a:lnTo>
                  <a:lnTo>
                    <a:pt x="0" y="6045"/>
                  </a:lnTo>
                  <a:lnTo>
                    <a:pt x="0" y="6045"/>
                  </a:lnTo>
                  <a:lnTo>
                    <a:pt x="252" y="5919"/>
                  </a:lnTo>
                  <a:lnTo>
                    <a:pt x="3778" y="0"/>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44" name="Google Shape;244;p14"/>
            <p:cNvSpPr/>
            <p:nvPr/>
          </p:nvSpPr>
          <p:spPr>
            <a:xfrm>
              <a:off x="5412432" y="2917146"/>
              <a:ext cx="136696" cy="218663"/>
            </a:xfrm>
            <a:custGeom>
              <a:avLst/>
              <a:gdLst/>
              <a:ahLst/>
              <a:cxnLst/>
              <a:rect l="l" t="t" r="r" b="b"/>
              <a:pathLst>
                <a:path w="3779" h="6045" fill="none" extrusionOk="0">
                  <a:moveTo>
                    <a:pt x="3652" y="126"/>
                  </a:moveTo>
                  <a:lnTo>
                    <a:pt x="3778" y="0"/>
                  </a:lnTo>
                  <a:lnTo>
                    <a:pt x="252" y="5919"/>
                  </a:lnTo>
                  <a:lnTo>
                    <a:pt x="0" y="6045"/>
                  </a:lnTo>
                  <a:lnTo>
                    <a:pt x="3526" y="126"/>
                  </a:lnTo>
                  <a:lnTo>
                    <a:pt x="3652" y="126"/>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45" name="Google Shape;245;p14"/>
            <p:cNvSpPr/>
            <p:nvPr/>
          </p:nvSpPr>
          <p:spPr>
            <a:xfrm>
              <a:off x="5339544" y="2949014"/>
              <a:ext cx="150369" cy="227814"/>
            </a:xfrm>
            <a:custGeom>
              <a:avLst/>
              <a:gdLst/>
              <a:ahLst/>
              <a:cxnLst/>
              <a:rect l="l" t="t" r="r" b="b"/>
              <a:pathLst>
                <a:path w="4157" h="6298" extrusionOk="0">
                  <a:moveTo>
                    <a:pt x="4156" y="1"/>
                  </a:moveTo>
                  <a:lnTo>
                    <a:pt x="3400" y="504"/>
                  </a:lnTo>
                  <a:lnTo>
                    <a:pt x="0" y="6297"/>
                  </a:lnTo>
                  <a:lnTo>
                    <a:pt x="630" y="5919"/>
                  </a:lnTo>
                  <a:lnTo>
                    <a:pt x="4156"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46" name="Google Shape;246;p14"/>
            <p:cNvSpPr/>
            <p:nvPr/>
          </p:nvSpPr>
          <p:spPr>
            <a:xfrm>
              <a:off x="5339544" y="2949014"/>
              <a:ext cx="150369" cy="227814"/>
            </a:xfrm>
            <a:custGeom>
              <a:avLst/>
              <a:gdLst/>
              <a:ahLst/>
              <a:cxnLst/>
              <a:rect l="l" t="t" r="r" b="b"/>
              <a:pathLst>
                <a:path w="4157" h="6298" fill="none" extrusionOk="0">
                  <a:moveTo>
                    <a:pt x="4156" y="1"/>
                  </a:moveTo>
                  <a:lnTo>
                    <a:pt x="630" y="5919"/>
                  </a:lnTo>
                  <a:lnTo>
                    <a:pt x="0" y="6297"/>
                  </a:lnTo>
                  <a:lnTo>
                    <a:pt x="3400" y="504"/>
                  </a:lnTo>
                  <a:lnTo>
                    <a:pt x="4156"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47" name="Google Shape;247;p14"/>
            <p:cNvSpPr/>
            <p:nvPr/>
          </p:nvSpPr>
          <p:spPr>
            <a:xfrm>
              <a:off x="5526304" y="3031017"/>
              <a:ext cx="72924" cy="41020"/>
            </a:xfrm>
            <a:custGeom>
              <a:avLst/>
              <a:gdLst/>
              <a:ahLst/>
              <a:cxnLst/>
              <a:rect l="l" t="t" r="r" b="b"/>
              <a:pathLst>
                <a:path w="2016" h="1134" extrusionOk="0">
                  <a:moveTo>
                    <a:pt x="2015" y="0"/>
                  </a:moveTo>
                  <a:lnTo>
                    <a:pt x="1" y="1134"/>
                  </a:lnTo>
                  <a:lnTo>
                    <a:pt x="1" y="1134"/>
                  </a:lnTo>
                  <a:lnTo>
                    <a:pt x="1638" y="252"/>
                  </a:lnTo>
                  <a:lnTo>
                    <a:pt x="2015" y="0"/>
                  </a:lnTo>
                  <a:close/>
                </a:path>
              </a:pathLst>
            </a:custGeom>
            <a:solidFill>
              <a:srgbClr val="F2D8AA"/>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48" name="Google Shape;248;p14"/>
            <p:cNvSpPr/>
            <p:nvPr/>
          </p:nvSpPr>
          <p:spPr>
            <a:xfrm>
              <a:off x="5526304" y="2889799"/>
              <a:ext cx="72924" cy="182237"/>
            </a:xfrm>
            <a:custGeom>
              <a:avLst/>
              <a:gdLst/>
              <a:ahLst/>
              <a:cxnLst/>
              <a:rect l="l" t="t" r="r" b="b"/>
              <a:pathLst>
                <a:path w="2016" h="5038" fill="none" extrusionOk="0">
                  <a:moveTo>
                    <a:pt x="2015" y="1"/>
                  </a:moveTo>
                  <a:lnTo>
                    <a:pt x="2015" y="1"/>
                  </a:lnTo>
                  <a:lnTo>
                    <a:pt x="2015" y="1512"/>
                  </a:lnTo>
                  <a:lnTo>
                    <a:pt x="2015" y="2141"/>
                  </a:lnTo>
                  <a:lnTo>
                    <a:pt x="2015" y="2771"/>
                  </a:lnTo>
                  <a:lnTo>
                    <a:pt x="2015" y="3023"/>
                  </a:lnTo>
                  <a:lnTo>
                    <a:pt x="2015" y="3904"/>
                  </a:lnTo>
                  <a:lnTo>
                    <a:pt x="1638" y="4156"/>
                  </a:lnTo>
                  <a:lnTo>
                    <a:pt x="1" y="5038"/>
                  </a:lnTo>
                  <a:lnTo>
                    <a:pt x="2015" y="3904"/>
                  </a:lnTo>
                  <a:lnTo>
                    <a:pt x="2015" y="1638"/>
                  </a:lnTo>
                  <a:lnTo>
                    <a:pt x="2015" y="1386"/>
                  </a:lnTo>
                  <a:lnTo>
                    <a:pt x="2015" y="1134"/>
                  </a:lnTo>
                  <a:lnTo>
                    <a:pt x="2015" y="378"/>
                  </a:lnTo>
                  <a:lnTo>
                    <a:pt x="2015"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49" name="Google Shape;249;p14"/>
            <p:cNvSpPr/>
            <p:nvPr/>
          </p:nvSpPr>
          <p:spPr>
            <a:xfrm>
              <a:off x="5421548" y="2889799"/>
              <a:ext cx="177679" cy="241451"/>
            </a:xfrm>
            <a:custGeom>
              <a:avLst/>
              <a:gdLst/>
              <a:ahLst/>
              <a:cxnLst/>
              <a:rect l="l" t="t" r="r" b="b"/>
              <a:pathLst>
                <a:path w="4912" h="6675" extrusionOk="0">
                  <a:moveTo>
                    <a:pt x="4911" y="1"/>
                  </a:moveTo>
                  <a:lnTo>
                    <a:pt x="4156" y="378"/>
                  </a:lnTo>
                  <a:lnTo>
                    <a:pt x="3904" y="504"/>
                  </a:lnTo>
                  <a:lnTo>
                    <a:pt x="3526" y="756"/>
                  </a:lnTo>
                  <a:lnTo>
                    <a:pt x="0" y="6675"/>
                  </a:lnTo>
                  <a:lnTo>
                    <a:pt x="2519" y="5290"/>
                  </a:lnTo>
                  <a:lnTo>
                    <a:pt x="2771" y="5164"/>
                  </a:lnTo>
                  <a:lnTo>
                    <a:pt x="2897" y="5038"/>
                  </a:lnTo>
                  <a:lnTo>
                    <a:pt x="4534" y="4156"/>
                  </a:lnTo>
                  <a:lnTo>
                    <a:pt x="4911" y="3904"/>
                  </a:lnTo>
                  <a:lnTo>
                    <a:pt x="4911" y="3023"/>
                  </a:lnTo>
                  <a:lnTo>
                    <a:pt x="4911" y="2771"/>
                  </a:lnTo>
                  <a:lnTo>
                    <a:pt x="4911" y="2141"/>
                  </a:lnTo>
                  <a:lnTo>
                    <a:pt x="4911" y="1512"/>
                  </a:lnTo>
                  <a:lnTo>
                    <a:pt x="4911" y="1"/>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50" name="Google Shape;250;p14"/>
            <p:cNvSpPr/>
            <p:nvPr/>
          </p:nvSpPr>
          <p:spPr>
            <a:xfrm>
              <a:off x="5421548" y="2889799"/>
              <a:ext cx="177679" cy="241451"/>
            </a:xfrm>
            <a:custGeom>
              <a:avLst/>
              <a:gdLst/>
              <a:ahLst/>
              <a:cxnLst/>
              <a:rect l="l" t="t" r="r" b="b"/>
              <a:pathLst>
                <a:path w="4912" h="6675" fill="none" extrusionOk="0">
                  <a:moveTo>
                    <a:pt x="4911" y="1"/>
                  </a:moveTo>
                  <a:lnTo>
                    <a:pt x="4156" y="378"/>
                  </a:lnTo>
                  <a:lnTo>
                    <a:pt x="3904" y="504"/>
                  </a:lnTo>
                  <a:lnTo>
                    <a:pt x="3526" y="756"/>
                  </a:lnTo>
                  <a:lnTo>
                    <a:pt x="0" y="6675"/>
                  </a:lnTo>
                  <a:lnTo>
                    <a:pt x="2519" y="5290"/>
                  </a:lnTo>
                  <a:lnTo>
                    <a:pt x="2771" y="5164"/>
                  </a:lnTo>
                  <a:lnTo>
                    <a:pt x="2897" y="5038"/>
                  </a:lnTo>
                  <a:lnTo>
                    <a:pt x="2897" y="5038"/>
                  </a:lnTo>
                  <a:lnTo>
                    <a:pt x="4534" y="4156"/>
                  </a:lnTo>
                  <a:lnTo>
                    <a:pt x="4911" y="3904"/>
                  </a:lnTo>
                  <a:lnTo>
                    <a:pt x="4911" y="3023"/>
                  </a:lnTo>
                  <a:lnTo>
                    <a:pt x="4911" y="2771"/>
                  </a:lnTo>
                  <a:lnTo>
                    <a:pt x="4911" y="2141"/>
                  </a:lnTo>
                  <a:lnTo>
                    <a:pt x="4911" y="1512"/>
                  </a:lnTo>
                  <a:lnTo>
                    <a:pt x="4911"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51" name="Google Shape;251;p14"/>
            <p:cNvSpPr/>
            <p:nvPr/>
          </p:nvSpPr>
          <p:spPr>
            <a:xfrm>
              <a:off x="5498958" y="2921703"/>
              <a:ext cx="41056" cy="22789"/>
            </a:xfrm>
            <a:custGeom>
              <a:avLst/>
              <a:gdLst/>
              <a:ahLst/>
              <a:cxnLst/>
              <a:rect l="l" t="t" r="r" b="b"/>
              <a:pathLst>
                <a:path w="1135" h="630" extrusionOk="0">
                  <a:moveTo>
                    <a:pt x="1134" y="0"/>
                  </a:moveTo>
                  <a:lnTo>
                    <a:pt x="1" y="630"/>
                  </a:lnTo>
                  <a:lnTo>
                    <a:pt x="757" y="252"/>
                  </a:lnTo>
                  <a:lnTo>
                    <a:pt x="1134" y="0"/>
                  </a:lnTo>
                  <a:close/>
                </a:path>
              </a:pathLst>
            </a:custGeom>
            <a:solidFill>
              <a:srgbClr val="F2D8AA"/>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52" name="Google Shape;252;p14"/>
            <p:cNvSpPr/>
            <p:nvPr/>
          </p:nvSpPr>
          <p:spPr>
            <a:xfrm>
              <a:off x="5375970" y="3135772"/>
              <a:ext cx="36498" cy="22825"/>
            </a:xfrm>
            <a:custGeom>
              <a:avLst/>
              <a:gdLst/>
              <a:ahLst/>
              <a:cxnLst/>
              <a:rect l="l" t="t" r="r" b="b"/>
              <a:pathLst>
                <a:path w="1009" h="631" fill="none" extrusionOk="0">
                  <a:moveTo>
                    <a:pt x="1008" y="1"/>
                  </a:moveTo>
                  <a:lnTo>
                    <a:pt x="1" y="630"/>
                  </a:lnTo>
                  <a:lnTo>
                    <a:pt x="1" y="630"/>
                  </a:lnTo>
                  <a:lnTo>
                    <a:pt x="1008"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53" name="Google Shape;253;p14"/>
            <p:cNvSpPr/>
            <p:nvPr/>
          </p:nvSpPr>
          <p:spPr>
            <a:xfrm>
              <a:off x="5498958" y="2921703"/>
              <a:ext cx="41056" cy="22789"/>
            </a:xfrm>
            <a:custGeom>
              <a:avLst/>
              <a:gdLst/>
              <a:ahLst/>
              <a:cxnLst/>
              <a:rect l="l" t="t" r="r" b="b"/>
              <a:pathLst>
                <a:path w="1135" h="630" fill="none" extrusionOk="0">
                  <a:moveTo>
                    <a:pt x="1134" y="0"/>
                  </a:moveTo>
                  <a:lnTo>
                    <a:pt x="757" y="252"/>
                  </a:lnTo>
                  <a:lnTo>
                    <a:pt x="1" y="630"/>
                  </a:lnTo>
                  <a:lnTo>
                    <a:pt x="1" y="630"/>
                  </a:lnTo>
                  <a:lnTo>
                    <a:pt x="1134" y="0"/>
                  </a:lnTo>
                  <a:lnTo>
                    <a:pt x="1134"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54" name="Google Shape;254;p14"/>
            <p:cNvSpPr/>
            <p:nvPr/>
          </p:nvSpPr>
          <p:spPr>
            <a:xfrm>
              <a:off x="5375970" y="2921703"/>
              <a:ext cx="164042" cy="236894"/>
            </a:xfrm>
            <a:custGeom>
              <a:avLst/>
              <a:gdLst/>
              <a:ahLst/>
              <a:cxnLst/>
              <a:rect l="l" t="t" r="r" b="b"/>
              <a:pathLst>
                <a:path w="4535" h="6549" extrusionOk="0">
                  <a:moveTo>
                    <a:pt x="4534" y="0"/>
                  </a:moveTo>
                  <a:lnTo>
                    <a:pt x="3401" y="630"/>
                  </a:lnTo>
                  <a:lnTo>
                    <a:pt x="1" y="6548"/>
                  </a:lnTo>
                  <a:lnTo>
                    <a:pt x="1008" y="5919"/>
                  </a:lnTo>
                  <a:lnTo>
                    <a:pt x="4534" y="0"/>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55" name="Google Shape;255;p14"/>
            <p:cNvSpPr/>
            <p:nvPr/>
          </p:nvSpPr>
          <p:spPr>
            <a:xfrm>
              <a:off x="5375970" y="2921703"/>
              <a:ext cx="164042" cy="236894"/>
            </a:xfrm>
            <a:custGeom>
              <a:avLst/>
              <a:gdLst/>
              <a:ahLst/>
              <a:cxnLst/>
              <a:rect l="l" t="t" r="r" b="b"/>
              <a:pathLst>
                <a:path w="4535" h="6549" fill="none" extrusionOk="0">
                  <a:moveTo>
                    <a:pt x="4534" y="0"/>
                  </a:moveTo>
                  <a:lnTo>
                    <a:pt x="3401" y="630"/>
                  </a:lnTo>
                  <a:lnTo>
                    <a:pt x="1" y="6548"/>
                  </a:lnTo>
                  <a:lnTo>
                    <a:pt x="1008" y="5919"/>
                  </a:lnTo>
                  <a:lnTo>
                    <a:pt x="1008" y="5919"/>
                  </a:lnTo>
                  <a:lnTo>
                    <a:pt x="4534"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56" name="Google Shape;256;p14"/>
            <p:cNvSpPr/>
            <p:nvPr/>
          </p:nvSpPr>
          <p:spPr>
            <a:xfrm>
              <a:off x="5375970" y="2944456"/>
              <a:ext cx="123023" cy="214141"/>
            </a:xfrm>
            <a:custGeom>
              <a:avLst/>
              <a:gdLst/>
              <a:ahLst/>
              <a:cxnLst/>
              <a:rect l="l" t="t" r="r" b="b"/>
              <a:pathLst>
                <a:path w="3401" h="5920" extrusionOk="0">
                  <a:moveTo>
                    <a:pt x="3401" y="1"/>
                  </a:moveTo>
                  <a:lnTo>
                    <a:pt x="3401" y="1"/>
                  </a:lnTo>
                  <a:lnTo>
                    <a:pt x="1" y="5919"/>
                  </a:lnTo>
                  <a:lnTo>
                    <a:pt x="1" y="5919"/>
                  </a:lnTo>
                  <a:lnTo>
                    <a:pt x="3401" y="1"/>
                  </a:lnTo>
                  <a:lnTo>
                    <a:pt x="3401"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57" name="Google Shape;257;p14"/>
            <p:cNvSpPr/>
            <p:nvPr/>
          </p:nvSpPr>
          <p:spPr>
            <a:xfrm>
              <a:off x="5375970" y="2944456"/>
              <a:ext cx="123023" cy="214141"/>
            </a:xfrm>
            <a:custGeom>
              <a:avLst/>
              <a:gdLst/>
              <a:ahLst/>
              <a:cxnLst/>
              <a:rect l="l" t="t" r="r" b="b"/>
              <a:pathLst>
                <a:path w="3401" h="5920" fill="none" extrusionOk="0">
                  <a:moveTo>
                    <a:pt x="3401" y="1"/>
                  </a:moveTo>
                  <a:lnTo>
                    <a:pt x="3401" y="1"/>
                  </a:lnTo>
                  <a:lnTo>
                    <a:pt x="1" y="5919"/>
                  </a:lnTo>
                  <a:lnTo>
                    <a:pt x="1" y="5919"/>
                  </a:lnTo>
                  <a:lnTo>
                    <a:pt x="3401" y="1"/>
                  </a:lnTo>
                  <a:lnTo>
                    <a:pt x="3401"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58" name="Google Shape;258;p14"/>
            <p:cNvSpPr/>
            <p:nvPr/>
          </p:nvSpPr>
          <p:spPr>
            <a:xfrm>
              <a:off x="5230194" y="3012786"/>
              <a:ext cx="145811" cy="227814"/>
            </a:xfrm>
            <a:custGeom>
              <a:avLst/>
              <a:gdLst/>
              <a:ahLst/>
              <a:cxnLst/>
              <a:rect l="l" t="t" r="r" b="b"/>
              <a:pathLst>
                <a:path w="4031" h="6298" extrusionOk="0">
                  <a:moveTo>
                    <a:pt x="4031" y="1"/>
                  </a:moveTo>
                  <a:lnTo>
                    <a:pt x="3527" y="378"/>
                  </a:lnTo>
                  <a:lnTo>
                    <a:pt x="1" y="6297"/>
                  </a:lnTo>
                  <a:lnTo>
                    <a:pt x="127" y="6171"/>
                  </a:lnTo>
                  <a:lnTo>
                    <a:pt x="505" y="5919"/>
                  </a:lnTo>
                  <a:lnTo>
                    <a:pt x="4031" y="1"/>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59" name="Google Shape;259;p14"/>
            <p:cNvSpPr/>
            <p:nvPr/>
          </p:nvSpPr>
          <p:spPr>
            <a:xfrm>
              <a:off x="5230194" y="3012786"/>
              <a:ext cx="145811" cy="227814"/>
            </a:xfrm>
            <a:custGeom>
              <a:avLst/>
              <a:gdLst/>
              <a:ahLst/>
              <a:cxnLst/>
              <a:rect l="l" t="t" r="r" b="b"/>
              <a:pathLst>
                <a:path w="4031" h="6298" fill="none" extrusionOk="0">
                  <a:moveTo>
                    <a:pt x="4031" y="1"/>
                  </a:moveTo>
                  <a:lnTo>
                    <a:pt x="3527" y="378"/>
                  </a:lnTo>
                  <a:lnTo>
                    <a:pt x="1" y="6297"/>
                  </a:lnTo>
                  <a:lnTo>
                    <a:pt x="127" y="6171"/>
                  </a:lnTo>
                  <a:lnTo>
                    <a:pt x="505" y="5919"/>
                  </a:lnTo>
                  <a:lnTo>
                    <a:pt x="4031" y="1"/>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60" name="Google Shape;260;p14"/>
            <p:cNvSpPr/>
            <p:nvPr/>
          </p:nvSpPr>
          <p:spPr>
            <a:xfrm>
              <a:off x="5294003" y="3176792"/>
              <a:ext cx="45577" cy="27346"/>
            </a:xfrm>
            <a:custGeom>
              <a:avLst/>
              <a:gdLst/>
              <a:ahLst/>
              <a:cxnLst/>
              <a:rect l="l" t="t" r="r" b="b"/>
              <a:pathLst>
                <a:path w="1260" h="756" extrusionOk="0">
                  <a:moveTo>
                    <a:pt x="1259" y="0"/>
                  </a:moveTo>
                  <a:lnTo>
                    <a:pt x="378" y="504"/>
                  </a:lnTo>
                  <a:lnTo>
                    <a:pt x="315" y="567"/>
                  </a:lnTo>
                  <a:lnTo>
                    <a:pt x="1259" y="0"/>
                  </a:lnTo>
                  <a:close/>
                  <a:moveTo>
                    <a:pt x="315" y="567"/>
                  </a:moveTo>
                  <a:lnTo>
                    <a:pt x="0" y="756"/>
                  </a:lnTo>
                  <a:lnTo>
                    <a:pt x="252" y="630"/>
                  </a:lnTo>
                  <a:lnTo>
                    <a:pt x="315" y="567"/>
                  </a:lnTo>
                  <a:close/>
                </a:path>
              </a:pathLst>
            </a:custGeom>
            <a:solidFill>
              <a:srgbClr val="F2D8AA"/>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61" name="Google Shape;261;p14"/>
            <p:cNvSpPr/>
            <p:nvPr/>
          </p:nvSpPr>
          <p:spPr>
            <a:xfrm>
              <a:off x="5294003" y="3176792"/>
              <a:ext cx="45577" cy="27346"/>
            </a:xfrm>
            <a:custGeom>
              <a:avLst/>
              <a:gdLst/>
              <a:ahLst/>
              <a:cxnLst/>
              <a:rect l="l" t="t" r="r" b="b"/>
              <a:pathLst>
                <a:path w="1260" h="756" fill="none" extrusionOk="0">
                  <a:moveTo>
                    <a:pt x="1259" y="0"/>
                  </a:moveTo>
                  <a:lnTo>
                    <a:pt x="378" y="504"/>
                  </a:lnTo>
                  <a:lnTo>
                    <a:pt x="252" y="630"/>
                  </a:lnTo>
                  <a:lnTo>
                    <a:pt x="0" y="756"/>
                  </a:lnTo>
                  <a:lnTo>
                    <a:pt x="0" y="756"/>
                  </a:lnTo>
                  <a:lnTo>
                    <a:pt x="1259" y="0"/>
                  </a:lnTo>
                  <a:lnTo>
                    <a:pt x="1259"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62" name="Google Shape;262;p14"/>
            <p:cNvSpPr/>
            <p:nvPr/>
          </p:nvSpPr>
          <p:spPr>
            <a:xfrm>
              <a:off x="5412432" y="2967244"/>
              <a:ext cx="50135" cy="27346"/>
            </a:xfrm>
            <a:custGeom>
              <a:avLst/>
              <a:gdLst/>
              <a:ahLst/>
              <a:cxnLst/>
              <a:rect l="l" t="t" r="r" b="b"/>
              <a:pathLst>
                <a:path w="1386" h="756" fill="none" extrusionOk="0">
                  <a:moveTo>
                    <a:pt x="1385" y="0"/>
                  </a:moveTo>
                  <a:lnTo>
                    <a:pt x="0" y="756"/>
                  </a:lnTo>
                  <a:lnTo>
                    <a:pt x="0" y="756"/>
                  </a:lnTo>
                  <a:lnTo>
                    <a:pt x="1385" y="0"/>
                  </a:lnTo>
                  <a:lnTo>
                    <a:pt x="1385"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63" name="Google Shape;263;p14"/>
            <p:cNvSpPr/>
            <p:nvPr/>
          </p:nvSpPr>
          <p:spPr>
            <a:xfrm>
              <a:off x="5289445" y="2967244"/>
              <a:ext cx="173122" cy="241451"/>
            </a:xfrm>
            <a:custGeom>
              <a:avLst/>
              <a:gdLst/>
              <a:ahLst/>
              <a:cxnLst/>
              <a:rect l="l" t="t" r="r" b="b"/>
              <a:pathLst>
                <a:path w="4786" h="6675" extrusionOk="0">
                  <a:moveTo>
                    <a:pt x="4785" y="0"/>
                  </a:moveTo>
                  <a:lnTo>
                    <a:pt x="3400" y="756"/>
                  </a:lnTo>
                  <a:lnTo>
                    <a:pt x="0" y="6675"/>
                  </a:lnTo>
                  <a:lnTo>
                    <a:pt x="126" y="6549"/>
                  </a:lnTo>
                  <a:lnTo>
                    <a:pt x="378" y="6423"/>
                  </a:lnTo>
                  <a:lnTo>
                    <a:pt x="504" y="6297"/>
                  </a:lnTo>
                  <a:lnTo>
                    <a:pt x="1385" y="5793"/>
                  </a:lnTo>
                  <a:lnTo>
                    <a:pt x="4785" y="0"/>
                  </a:lnTo>
                  <a:close/>
                </a:path>
              </a:pathLst>
            </a:custGeom>
            <a:solidFill>
              <a:srgbClr val="FEE4B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64" name="Google Shape;264;p14"/>
            <p:cNvSpPr/>
            <p:nvPr/>
          </p:nvSpPr>
          <p:spPr>
            <a:xfrm>
              <a:off x="5289445" y="2967244"/>
              <a:ext cx="173122" cy="241451"/>
            </a:xfrm>
            <a:custGeom>
              <a:avLst/>
              <a:gdLst/>
              <a:ahLst/>
              <a:cxnLst/>
              <a:rect l="l" t="t" r="r" b="b"/>
              <a:pathLst>
                <a:path w="4786" h="6675" fill="none" extrusionOk="0">
                  <a:moveTo>
                    <a:pt x="4785" y="0"/>
                  </a:moveTo>
                  <a:lnTo>
                    <a:pt x="3400" y="756"/>
                  </a:lnTo>
                  <a:lnTo>
                    <a:pt x="0" y="6675"/>
                  </a:lnTo>
                  <a:lnTo>
                    <a:pt x="126" y="6549"/>
                  </a:lnTo>
                  <a:lnTo>
                    <a:pt x="126" y="6549"/>
                  </a:lnTo>
                  <a:lnTo>
                    <a:pt x="378" y="6423"/>
                  </a:lnTo>
                  <a:lnTo>
                    <a:pt x="504" y="6297"/>
                  </a:lnTo>
                  <a:lnTo>
                    <a:pt x="1385" y="5793"/>
                  </a:lnTo>
                  <a:lnTo>
                    <a:pt x="4785" y="0"/>
                  </a:lnTo>
                </a:path>
              </a:pathLst>
            </a:custGeom>
            <a:no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65" name="Google Shape;265;p14"/>
            <p:cNvSpPr/>
            <p:nvPr/>
          </p:nvSpPr>
          <p:spPr>
            <a:xfrm>
              <a:off x="5248425" y="2994555"/>
              <a:ext cx="164042" cy="232372"/>
            </a:xfrm>
            <a:custGeom>
              <a:avLst/>
              <a:gdLst/>
              <a:ahLst/>
              <a:cxnLst/>
              <a:rect l="l" t="t" r="r" b="b"/>
              <a:pathLst>
                <a:path w="4535" h="6424" extrusionOk="0">
                  <a:moveTo>
                    <a:pt x="4534" y="1"/>
                  </a:moveTo>
                  <a:lnTo>
                    <a:pt x="3527" y="505"/>
                  </a:lnTo>
                  <a:lnTo>
                    <a:pt x="1" y="6423"/>
                  </a:lnTo>
                  <a:lnTo>
                    <a:pt x="1134" y="5920"/>
                  </a:lnTo>
                  <a:lnTo>
                    <a:pt x="4534" y="1"/>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66" name="Google Shape;266;p14"/>
            <p:cNvSpPr/>
            <p:nvPr/>
          </p:nvSpPr>
          <p:spPr>
            <a:xfrm>
              <a:off x="5221115" y="3026459"/>
              <a:ext cx="136696" cy="218699"/>
            </a:xfrm>
            <a:custGeom>
              <a:avLst/>
              <a:gdLst/>
              <a:ahLst/>
              <a:cxnLst/>
              <a:rect l="l" t="t" r="r" b="b"/>
              <a:pathLst>
                <a:path w="3779" h="6046" extrusionOk="0">
                  <a:moveTo>
                    <a:pt x="3778" y="0"/>
                  </a:moveTo>
                  <a:lnTo>
                    <a:pt x="0" y="2141"/>
                  </a:lnTo>
                  <a:lnTo>
                    <a:pt x="0" y="3652"/>
                  </a:lnTo>
                  <a:lnTo>
                    <a:pt x="0" y="4282"/>
                  </a:lnTo>
                  <a:lnTo>
                    <a:pt x="0" y="4912"/>
                  </a:lnTo>
                  <a:lnTo>
                    <a:pt x="0" y="5164"/>
                  </a:lnTo>
                  <a:lnTo>
                    <a:pt x="0" y="6045"/>
                  </a:lnTo>
                  <a:lnTo>
                    <a:pt x="252" y="5919"/>
                  </a:lnTo>
                  <a:lnTo>
                    <a:pt x="3778" y="0"/>
                  </a:lnTo>
                  <a:close/>
                </a:path>
              </a:pathLst>
            </a:custGeom>
            <a:solidFill>
              <a:srgbClr val="FDD89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67" name="Google Shape;267;p14"/>
            <p:cNvSpPr/>
            <p:nvPr/>
          </p:nvSpPr>
          <p:spPr>
            <a:xfrm>
              <a:off x="5198326" y="2848816"/>
              <a:ext cx="423688" cy="255125"/>
            </a:xfrm>
            <a:custGeom>
              <a:avLst/>
              <a:gdLst/>
              <a:ahLst/>
              <a:cxnLst/>
              <a:rect l="l" t="t" r="r" b="b"/>
              <a:pathLst>
                <a:path w="11713" h="7053" extrusionOk="0">
                  <a:moveTo>
                    <a:pt x="11712" y="0"/>
                  </a:moveTo>
                  <a:lnTo>
                    <a:pt x="0" y="6675"/>
                  </a:lnTo>
                  <a:lnTo>
                    <a:pt x="630" y="7052"/>
                  </a:lnTo>
                  <a:lnTo>
                    <a:pt x="11082" y="1134"/>
                  </a:lnTo>
                  <a:lnTo>
                    <a:pt x="11712" y="0"/>
                  </a:lnTo>
                  <a:close/>
                </a:path>
              </a:pathLst>
            </a:custGeom>
            <a:solidFill>
              <a:schemeClr val="bg1">
                <a:lumMod val="50000"/>
              </a:schemeClr>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68" name="Google Shape;268;p14"/>
            <p:cNvSpPr/>
            <p:nvPr/>
          </p:nvSpPr>
          <p:spPr>
            <a:xfrm>
              <a:off x="5198326" y="3031017"/>
              <a:ext cx="423688" cy="255125"/>
            </a:xfrm>
            <a:custGeom>
              <a:avLst/>
              <a:gdLst/>
              <a:ahLst/>
              <a:cxnLst/>
              <a:rect l="l" t="t" r="r" b="b"/>
              <a:pathLst>
                <a:path w="11713" h="7053" extrusionOk="0">
                  <a:moveTo>
                    <a:pt x="11082" y="0"/>
                  </a:moveTo>
                  <a:lnTo>
                    <a:pt x="630" y="5919"/>
                  </a:lnTo>
                  <a:lnTo>
                    <a:pt x="0" y="7053"/>
                  </a:lnTo>
                  <a:lnTo>
                    <a:pt x="11712" y="378"/>
                  </a:lnTo>
                  <a:lnTo>
                    <a:pt x="11082" y="0"/>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69" name="Google Shape;269;p14"/>
            <p:cNvSpPr/>
            <p:nvPr/>
          </p:nvSpPr>
          <p:spPr>
            <a:xfrm>
              <a:off x="5221115" y="3026459"/>
              <a:ext cx="378111" cy="218699"/>
            </a:xfrm>
            <a:custGeom>
              <a:avLst/>
              <a:gdLst/>
              <a:ahLst/>
              <a:cxnLst/>
              <a:rect l="l" t="t" r="r" b="b"/>
              <a:pathLst>
                <a:path w="10453" h="6046" extrusionOk="0">
                  <a:moveTo>
                    <a:pt x="10326" y="0"/>
                  </a:moveTo>
                  <a:lnTo>
                    <a:pt x="0" y="5793"/>
                  </a:lnTo>
                  <a:lnTo>
                    <a:pt x="0" y="6045"/>
                  </a:lnTo>
                  <a:lnTo>
                    <a:pt x="10452" y="126"/>
                  </a:lnTo>
                  <a:lnTo>
                    <a:pt x="10326" y="0"/>
                  </a:lnTo>
                  <a:close/>
                </a:path>
              </a:pathLst>
            </a:custGeom>
            <a:solidFill>
              <a:srgbClr val="D9D9D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70" name="Google Shape;270;p14"/>
            <p:cNvSpPr/>
            <p:nvPr/>
          </p:nvSpPr>
          <p:spPr>
            <a:xfrm>
              <a:off x="5594634" y="2889799"/>
              <a:ext cx="4594" cy="141254"/>
            </a:xfrm>
            <a:custGeom>
              <a:avLst/>
              <a:gdLst/>
              <a:ahLst/>
              <a:cxnLst/>
              <a:rect l="l" t="t" r="r" b="b"/>
              <a:pathLst>
                <a:path w="127" h="3905" extrusionOk="0">
                  <a:moveTo>
                    <a:pt x="126" y="1"/>
                  </a:moveTo>
                  <a:lnTo>
                    <a:pt x="0" y="126"/>
                  </a:lnTo>
                  <a:lnTo>
                    <a:pt x="0" y="3778"/>
                  </a:lnTo>
                  <a:lnTo>
                    <a:pt x="126" y="3904"/>
                  </a:lnTo>
                  <a:lnTo>
                    <a:pt x="126" y="1"/>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71" name="Google Shape;271;p14"/>
            <p:cNvSpPr/>
            <p:nvPr/>
          </p:nvSpPr>
          <p:spPr>
            <a:xfrm>
              <a:off x="5189211" y="3081116"/>
              <a:ext cx="9152" cy="205026"/>
            </a:xfrm>
            <a:custGeom>
              <a:avLst/>
              <a:gdLst/>
              <a:ahLst/>
              <a:cxnLst/>
              <a:rect l="l" t="t" r="r" b="b"/>
              <a:pathLst>
                <a:path w="253" h="5668" extrusionOk="0">
                  <a:moveTo>
                    <a:pt x="1" y="1"/>
                  </a:moveTo>
                  <a:lnTo>
                    <a:pt x="1" y="5542"/>
                  </a:lnTo>
                  <a:lnTo>
                    <a:pt x="252" y="5668"/>
                  </a:lnTo>
                  <a:lnTo>
                    <a:pt x="252" y="253"/>
                  </a:lnTo>
                  <a:lnTo>
                    <a:pt x="1" y="1"/>
                  </a:lnTo>
                  <a:close/>
                </a:path>
              </a:pathLst>
            </a:custGeom>
            <a:solidFill>
              <a:srgbClr val="E5E5E5"/>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72" name="Google Shape;272;p14"/>
            <p:cNvSpPr/>
            <p:nvPr/>
          </p:nvSpPr>
          <p:spPr>
            <a:xfrm>
              <a:off x="5189211" y="2839700"/>
              <a:ext cx="432804" cy="250567"/>
            </a:xfrm>
            <a:custGeom>
              <a:avLst/>
              <a:gdLst/>
              <a:ahLst/>
              <a:cxnLst/>
              <a:rect l="l" t="t" r="r" b="b"/>
              <a:pathLst>
                <a:path w="11965" h="6927" extrusionOk="0">
                  <a:moveTo>
                    <a:pt x="11712" y="0"/>
                  </a:moveTo>
                  <a:lnTo>
                    <a:pt x="1" y="6675"/>
                  </a:lnTo>
                  <a:lnTo>
                    <a:pt x="252" y="6927"/>
                  </a:lnTo>
                  <a:lnTo>
                    <a:pt x="11964" y="252"/>
                  </a:lnTo>
                  <a:lnTo>
                    <a:pt x="11712" y="0"/>
                  </a:lnTo>
                  <a:close/>
                </a:path>
              </a:pathLst>
            </a:custGeom>
            <a:solidFill>
              <a:srgbClr val="D9D9D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73" name="Google Shape;273;p14"/>
            <p:cNvSpPr/>
            <p:nvPr/>
          </p:nvSpPr>
          <p:spPr>
            <a:xfrm>
              <a:off x="3449086" y="1450349"/>
              <a:ext cx="1252726" cy="674219"/>
            </a:xfrm>
            <a:custGeom>
              <a:avLst/>
              <a:gdLst/>
              <a:ahLst/>
              <a:cxnLst/>
              <a:rect l="l" t="t" r="r" b="b"/>
              <a:pathLst>
                <a:path w="34632" h="18639" extrusionOk="0">
                  <a:moveTo>
                    <a:pt x="17883" y="0"/>
                  </a:moveTo>
                  <a:lnTo>
                    <a:pt x="1" y="9067"/>
                  </a:lnTo>
                  <a:lnTo>
                    <a:pt x="17883" y="18638"/>
                  </a:lnTo>
                  <a:lnTo>
                    <a:pt x="34632" y="9193"/>
                  </a:lnTo>
                  <a:lnTo>
                    <a:pt x="17883" y="0"/>
                  </a:lnTo>
                  <a:close/>
                </a:path>
              </a:pathLst>
            </a:custGeom>
            <a:solidFill>
              <a:schemeClr val="accent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74" name="Google Shape;274;p14"/>
            <p:cNvSpPr/>
            <p:nvPr/>
          </p:nvSpPr>
          <p:spPr>
            <a:xfrm>
              <a:off x="5047992" y="2024299"/>
              <a:ext cx="191353" cy="410015"/>
            </a:xfrm>
            <a:custGeom>
              <a:avLst/>
              <a:gdLst/>
              <a:ahLst/>
              <a:cxnLst/>
              <a:rect l="l" t="t" r="r" b="b"/>
              <a:pathLst>
                <a:path w="5290" h="11335" extrusionOk="0">
                  <a:moveTo>
                    <a:pt x="5290" y="1"/>
                  </a:moveTo>
                  <a:lnTo>
                    <a:pt x="1" y="3149"/>
                  </a:lnTo>
                  <a:lnTo>
                    <a:pt x="1" y="11334"/>
                  </a:lnTo>
                  <a:lnTo>
                    <a:pt x="5290" y="8312"/>
                  </a:lnTo>
                  <a:lnTo>
                    <a:pt x="5290" y="1"/>
                  </a:lnTo>
                  <a:close/>
                </a:path>
              </a:pathLst>
            </a:custGeom>
            <a:solidFill>
              <a:srgbClr val="434343"/>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75" name="Google Shape;275;p14"/>
            <p:cNvSpPr/>
            <p:nvPr/>
          </p:nvSpPr>
          <p:spPr>
            <a:xfrm>
              <a:off x="4765592" y="1974200"/>
              <a:ext cx="282435" cy="460114"/>
            </a:xfrm>
            <a:custGeom>
              <a:avLst/>
              <a:gdLst/>
              <a:ahLst/>
              <a:cxnLst/>
              <a:rect l="l" t="t" r="r" b="b"/>
              <a:pathLst>
                <a:path w="7808" h="12720" extrusionOk="0">
                  <a:moveTo>
                    <a:pt x="0" y="0"/>
                  </a:moveTo>
                  <a:lnTo>
                    <a:pt x="0" y="8312"/>
                  </a:lnTo>
                  <a:lnTo>
                    <a:pt x="7808" y="12719"/>
                  </a:lnTo>
                  <a:lnTo>
                    <a:pt x="7808" y="4534"/>
                  </a:lnTo>
                  <a:lnTo>
                    <a:pt x="0" y="0"/>
                  </a:lnTo>
                  <a:close/>
                </a:path>
              </a:pathLst>
            </a:custGeom>
            <a:solidFill>
              <a:schemeClr val="accent6"/>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76" name="Google Shape;276;p14"/>
            <p:cNvSpPr/>
            <p:nvPr/>
          </p:nvSpPr>
          <p:spPr>
            <a:xfrm>
              <a:off x="4765592" y="1864850"/>
              <a:ext cx="473751" cy="273356"/>
            </a:xfrm>
            <a:custGeom>
              <a:avLst/>
              <a:gdLst/>
              <a:ahLst/>
              <a:cxnLst/>
              <a:rect l="l" t="t" r="r" b="b"/>
              <a:pathLst>
                <a:path w="13097" h="7557" extrusionOk="0">
                  <a:moveTo>
                    <a:pt x="5289" y="1"/>
                  </a:moveTo>
                  <a:lnTo>
                    <a:pt x="0" y="3023"/>
                  </a:lnTo>
                  <a:lnTo>
                    <a:pt x="7808" y="7557"/>
                  </a:lnTo>
                  <a:lnTo>
                    <a:pt x="13097" y="4409"/>
                  </a:lnTo>
                  <a:lnTo>
                    <a:pt x="5289" y="1"/>
                  </a:lnTo>
                  <a:close/>
                </a:path>
              </a:pathLst>
            </a:custGeom>
            <a:solidFill>
              <a:srgbClr val="99999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77" name="Google Shape;277;p14"/>
            <p:cNvSpPr/>
            <p:nvPr/>
          </p:nvSpPr>
          <p:spPr>
            <a:xfrm>
              <a:off x="5180095" y="1746421"/>
              <a:ext cx="214141" cy="742549"/>
            </a:xfrm>
            <a:custGeom>
              <a:avLst/>
              <a:gdLst/>
              <a:ahLst/>
              <a:cxnLst/>
              <a:rect l="l" t="t" r="r" b="b"/>
              <a:pathLst>
                <a:path w="5920" h="20528" extrusionOk="0">
                  <a:moveTo>
                    <a:pt x="1" y="1"/>
                  </a:moveTo>
                  <a:lnTo>
                    <a:pt x="1" y="18765"/>
                  </a:lnTo>
                  <a:lnTo>
                    <a:pt x="1" y="19142"/>
                  </a:lnTo>
                  <a:lnTo>
                    <a:pt x="253" y="19520"/>
                  </a:lnTo>
                  <a:lnTo>
                    <a:pt x="504" y="19772"/>
                  </a:lnTo>
                  <a:lnTo>
                    <a:pt x="882" y="20024"/>
                  </a:lnTo>
                  <a:lnTo>
                    <a:pt x="1386" y="20276"/>
                  </a:lnTo>
                  <a:lnTo>
                    <a:pt x="1890" y="20402"/>
                  </a:lnTo>
                  <a:lnTo>
                    <a:pt x="3023" y="20528"/>
                  </a:lnTo>
                  <a:lnTo>
                    <a:pt x="4031" y="20402"/>
                  </a:lnTo>
                  <a:lnTo>
                    <a:pt x="4660" y="20276"/>
                  </a:lnTo>
                  <a:lnTo>
                    <a:pt x="5038" y="20024"/>
                  </a:lnTo>
                  <a:lnTo>
                    <a:pt x="5416" y="19772"/>
                  </a:lnTo>
                  <a:lnTo>
                    <a:pt x="5668" y="19520"/>
                  </a:lnTo>
                  <a:lnTo>
                    <a:pt x="5920" y="19142"/>
                  </a:lnTo>
                  <a:lnTo>
                    <a:pt x="5920" y="18890"/>
                  </a:lnTo>
                  <a:lnTo>
                    <a:pt x="5920" y="379"/>
                  </a:lnTo>
                  <a:lnTo>
                    <a:pt x="5794" y="630"/>
                  </a:lnTo>
                  <a:lnTo>
                    <a:pt x="5542" y="882"/>
                  </a:lnTo>
                  <a:lnTo>
                    <a:pt x="5164" y="1260"/>
                  </a:lnTo>
                  <a:lnTo>
                    <a:pt x="4660" y="1386"/>
                  </a:lnTo>
                  <a:lnTo>
                    <a:pt x="4156" y="1638"/>
                  </a:lnTo>
                  <a:lnTo>
                    <a:pt x="3023" y="1764"/>
                  </a:lnTo>
                  <a:lnTo>
                    <a:pt x="1890" y="1638"/>
                  </a:lnTo>
                  <a:lnTo>
                    <a:pt x="1386" y="1386"/>
                  </a:lnTo>
                  <a:lnTo>
                    <a:pt x="882" y="1260"/>
                  </a:lnTo>
                  <a:lnTo>
                    <a:pt x="504" y="882"/>
                  </a:lnTo>
                  <a:lnTo>
                    <a:pt x="253" y="630"/>
                  </a:lnTo>
                  <a:lnTo>
                    <a:pt x="127" y="253"/>
                  </a:lnTo>
                  <a:lnTo>
                    <a:pt x="1" y="1"/>
                  </a:lnTo>
                  <a:close/>
                </a:path>
              </a:pathLst>
            </a:custGeom>
            <a:solidFill>
              <a:srgbClr val="002060"/>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78" name="Google Shape;278;p14"/>
            <p:cNvSpPr/>
            <p:nvPr/>
          </p:nvSpPr>
          <p:spPr>
            <a:xfrm>
              <a:off x="5180095" y="1682649"/>
              <a:ext cx="214141" cy="127580"/>
            </a:xfrm>
            <a:custGeom>
              <a:avLst/>
              <a:gdLst/>
              <a:ahLst/>
              <a:cxnLst/>
              <a:rect l="l" t="t" r="r" b="b"/>
              <a:pathLst>
                <a:path w="5920" h="3527" extrusionOk="0">
                  <a:moveTo>
                    <a:pt x="3023" y="1"/>
                  </a:moveTo>
                  <a:lnTo>
                    <a:pt x="1890" y="127"/>
                  </a:lnTo>
                  <a:lnTo>
                    <a:pt x="1386" y="253"/>
                  </a:lnTo>
                  <a:lnTo>
                    <a:pt x="882" y="504"/>
                  </a:lnTo>
                  <a:lnTo>
                    <a:pt x="504" y="756"/>
                  </a:lnTo>
                  <a:lnTo>
                    <a:pt x="253" y="1134"/>
                  </a:lnTo>
                  <a:lnTo>
                    <a:pt x="127" y="1386"/>
                  </a:lnTo>
                  <a:lnTo>
                    <a:pt x="1" y="1764"/>
                  </a:lnTo>
                  <a:lnTo>
                    <a:pt x="127" y="2016"/>
                  </a:lnTo>
                  <a:lnTo>
                    <a:pt x="253" y="2393"/>
                  </a:lnTo>
                  <a:lnTo>
                    <a:pt x="504" y="2645"/>
                  </a:lnTo>
                  <a:lnTo>
                    <a:pt x="882" y="3023"/>
                  </a:lnTo>
                  <a:lnTo>
                    <a:pt x="1386" y="3149"/>
                  </a:lnTo>
                  <a:lnTo>
                    <a:pt x="1890" y="3401"/>
                  </a:lnTo>
                  <a:lnTo>
                    <a:pt x="3023" y="3527"/>
                  </a:lnTo>
                  <a:lnTo>
                    <a:pt x="4156" y="3401"/>
                  </a:lnTo>
                  <a:lnTo>
                    <a:pt x="4660" y="3149"/>
                  </a:lnTo>
                  <a:lnTo>
                    <a:pt x="5164" y="3023"/>
                  </a:lnTo>
                  <a:lnTo>
                    <a:pt x="5542" y="2645"/>
                  </a:lnTo>
                  <a:lnTo>
                    <a:pt x="5794" y="2393"/>
                  </a:lnTo>
                  <a:lnTo>
                    <a:pt x="5920" y="2016"/>
                  </a:lnTo>
                  <a:lnTo>
                    <a:pt x="5920" y="1764"/>
                  </a:lnTo>
                  <a:lnTo>
                    <a:pt x="5920" y="1386"/>
                  </a:lnTo>
                  <a:lnTo>
                    <a:pt x="5794" y="1134"/>
                  </a:lnTo>
                  <a:lnTo>
                    <a:pt x="5542" y="756"/>
                  </a:lnTo>
                  <a:lnTo>
                    <a:pt x="5164" y="504"/>
                  </a:lnTo>
                  <a:lnTo>
                    <a:pt x="4660" y="253"/>
                  </a:lnTo>
                  <a:lnTo>
                    <a:pt x="4156" y="127"/>
                  </a:lnTo>
                  <a:lnTo>
                    <a:pt x="3023" y="1"/>
                  </a:lnTo>
                  <a:close/>
                </a:path>
              </a:pathLst>
            </a:custGeom>
            <a:solidFill>
              <a:srgbClr val="99999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79" name="Google Shape;279;p14"/>
            <p:cNvSpPr/>
            <p:nvPr/>
          </p:nvSpPr>
          <p:spPr>
            <a:xfrm>
              <a:off x="5198326" y="1700880"/>
              <a:ext cx="177679" cy="91155"/>
            </a:xfrm>
            <a:custGeom>
              <a:avLst/>
              <a:gdLst/>
              <a:ahLst/>
              <a:cxnLst/>
              <a:rect l="l" t="t" r="r" b="b"/>
              <a:pathLst>
                <a:path w="4912" h="2520" extrusionOk="0">
                  <a:moveTo>
                    <a:pt x="2519" y="0"/>
                  </a:moveTo>
                  <a:lnTo>
                    <a:pt x="1512" y="126"/>
                  </a:lnTo>
                  <a:lnTo>
                    <a:pt x="630" y="504"/>
                  </a:lnTo>
                  <a:lnTo>
                    <a:pt x="252" y="882"/>
                  </a:lnTo>
                  <a:lnTo>
                    <a:pt x="0" y="1260"/>
                  </a:lnTo>
                  <a:lnTo>
                    <a:pt x="252" y="1638"/>
                  </a:lnTo>
                  <a:lnTo>
                    <a:pt x="630" y="2015"/>
                  </a:lnTo>
                  <a:lnTo>
                    <a:pt x="1512" y="2393"/>
                  </a:lnTo>
                  <a:lnTo>
                    <a:pt x="2519" y="2519"/>
                  </a:lnTo>
                  <a:lnTo>
                    <a:pt x="3527" y="2393"/>
                  </a:lnTo>
                  <a:lnTo>
                    <a:pt x="4408" y="2015"/>
                  </a:lnTo>
                  <a:lnTo>
                    <a:pt x="4786" y="1638"/>
                  </a:lnTo>
                  <a:lnTo>
                    <a:pt x="4912" y="1260"/>
                  </a:lnTo>
                  <a:lnTo>
                    <a:pt x="4786" y="882"/>
                  </a:lnTo>
                  <a:lnTo>
                    <a:pt x="4408" y="504"/>
                  </a:lnTo>
                  <a:lnTo>
                    <a:pt x="3527" y="126"/>
                  </a:lnTo>
                  <a:lnTo>
                    <a:pt x="2519" y="0"/>
                  </a:lnTo>
                  <a:close/>
                </a:path>
              </a:pathLst>
            </a:custGeom>
            <a:solidFill>
              <a:srgbClr val="333333"/>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80" name="Google Shape;280;p14"/>
            <p:cNvSpPr/>
            <p:nvPr/>
          </p:nvSpPr>
          <p:spPr>
            <a:xfrm>
              <a:off x="5161900" y="2270272"/>
              <a:ext cx="109349" cy="273356"/>
            </a:xfrm>
            <a:custGeom>
              <a:avLst/>
              <a:gdLst/>
              <a:ahLst/>
              <a:cxnLst/>
              <a:rect l="l" t="t" r="r" b="b"/>
              <a:pathLst>
                <a:path w="3023" h="7557" extrusionOk="0">
                  <a:moveTo>
                    <a:pt x="0" y="1"/>
                  </a:moveTo>
                  <a:lnTo>
                    <a:pt x="0" y="6675"/>
                  </a:lnTo>
                  <a:lnTo>
                    <a:pt x="126" y="6927"/>
                  </a:lnTo>
                  <a:lnTo>
                    <a:pt x="378" y="7305"/>
                  </a:lnTo>
                  <a:lnTo>
                    <a:pt x="882" y="7431"/>
                  </a:lnTo>
                  <a:lnTo>
                    <a:pt x="1511" y="7557"/>
                  </a:lnTo>
                  <a:lnTo>
                    <a:pt x="2015" y="7431"/>
                  </a:lnTo>
                  <a:lnTo>
                    <a:pt x="2519" y="7305"/>
                  </a:lnTo>
                  <a:lnTo>
                    <a:pt x="2896" y="6927"/>
                  </a:lnTo>
                  <a:lnTo>
                    <a:pt x="3022" y="6675"/>
                  </a:lnTo>
                  <a:lnTo>
                    <a:pt x="3022" y="1"/>
                  </a:lnTo>
                  <a:lnTo>
                    <a:pt x="2896" y="253"/>
                  </a:lnTo>
                  <a:lnTo>
                    <a:pt x="2645" y="631"/>
                  </a:lnTo>
                  <a:lnTo>
                    <a:pt x="2141" y="756"/>
                  </a:lnTo>
                  <a:lnTo>
                    <a:pt x="1511" y="882"/>
                  </a:lnTo>
                  <a:lnTo>
                    <a:pt x="1007" y="756"/>
                  </a:lnTo>
                  <a:lnTo>
                    <a:pt x="504" y="631"/>
                  </a:lnTo>
                  <a:lnTo>
                    <a:pt x="126" y="253"/>
                  </a:lnTo>
                  <a:lnTo>
                    <a:pt x="0" y="1"/>
                  </a:lnTo>
                  <a:close/>
                </a:path>
              </a:pathLst>
            </a:custGeom>
            <a:solidFill>
              <a:srgbClr val="00B0F0"/>
            </a:solidFill>
            <a:ln>
              <a:solidFill>
                <a:srgbClr val="0284D7"/>
              </a:solid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81" name="Google Shape;281;p14"/>
            <p:cNvSpPr/>
            <p:nvPr/>
          </p:nvSpPr>
          <p:spPr>
            <a:xfrm>
              <a:off x="5161900" y="2238404"/>
              <a:ext cx="109349" cy="63808"/>
            </a:xfrm>
            <a:custGeom>
              <a:avLst/>
              <a:gdLst/>
              <a:ahLst/>
              <a:cxnLst/>
              <a:rect l="l" t="t" r="r" b="b"/>
              <a:pathLst>
                <a:path w="3023" h="1764" extrusionOk="0">
                  <a:moveTo>
                    <a:pt x="1007" y="0"/>
                  </a:moveTo>
                  <a:lnTo>
                    <a:pt x="504" y="252"/>
                  </a:lnTo>
                  <a:lnTo>
                    <a:pt x="126" y="504"/>
                  </a:lnTo>
                  <a:lnTo>
                    <a:pt x="0" y="882"/>
                  </a:lnTo>
                  <a:lnTo>
                    <a:pt x="126" y="1134"/>
                  </a:lnTo>
                  <a:lnTo>
                    <a:pt x="504" y="1512"/>
                  </a:lnTo>
                  <a:lnTo>
                    <a:pt x="1007" y="1637"/>
                  </a:lnTo>
                  <a:lnTo>
                    <a:pt x="1511" y="1763"/>
                  </a:lnTo>
                  <a:lnTo>
                    <a:pt x="2141" y="1637"/>
                  </a:lnTo>
                  <a:lnTo>
                    <a:pt x="2645" y="1512"/>
                  </a:lnTo>
                  <a:lnTo>
                    <a:pt x="2896" y="1134"/>
                  </a:lnTo>
                  <a:lnTo>
                    <a:pt x="3022" y="882"/>
                  </a:lnTo>
                  <a:lnTo>
                    <a:pt x="2896" y="504"/>
                  </a:lnTo>
                  <a:lnTo>
                    <a:pt x="2645" y="252"/>
                  </a:lnTo>
                  <a:lnTo>
                    <a:pt x="2141" y="0"/>
                  </a:lnTo>
                  <a:close/>
                </a:path>
              </a:pathLst>
            </a:custGeom>
            <a:solidFill>
              <a:srgbClr val="99999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82" name="Google Shape;282;p14"/>
            <p:cNvSpPr/>
            <p:nvPr/>
          </p:nvSpPr>
          <p:spPr>
            <a:xfrm>
              <a:off x="5180095" y="2256635"/>
              <a:ext cx="72924" cy="27346"/>
            </a:xfrm>
            <a:custGeom>
              <a:avLst/>
              <a:gdLst/>
              <a:ahLst/>
              <a:cxnLst/>
              <a:rect l="l" t="t" r="r" b="b"/>
              <a:pathLst>
                <a:path w="2016" h="756" extrusionOk="0">
                  <a:moveTo>
                    <a:pt x="630" y="0"/>
                  </a:moveTo>
                  <a:lnTo>
                    <a:pt x="253" y="126"/>
                  </a:lnTo>
                  <a:lnTo>
                    <a:pt x="1" y="378"/>
                  </a:lnTo>
                  <a:lnTo>
                    <a:pt x="253" y="504"/>
                  </a:lnTo>
                  <a:lnTo>
                    <a:pt x="630" y="630"/>
                  </a:lnTo>
                  <a:lnTo>
                    <a:pt x="1008" y="756"/>
                  </a:lnTo>
                  <a:lnTo>
                    <a:pt x="1512" y="630"/>
                  </a:lnTo>
                  <a:lnTo>
                    <a:pt x="1890" y="504"/>
                  </a:lnTo>
                  <a:lnTo>
                    <a:pt x="2016" y="378"/>
                  </a:lnTo>
                  <a:lnTo>
                    <a:pt x="1890" y="126"/>
                  </a:lnTo>
                  <a:lnTo>
                    <a:pt x="1512" y="0"/>
                  </a:lnTo>
                  <a:close/>
                </a:path>
              </a:pathLst>
            </a:custGeom>
            <a:solidFill>
              <a:srgbClr val="333333"/>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83" name="Google Shape;283;p14"/>
            <p:cNvSpPr/>
            <p:nvPr/>
          </p:nvSpPr>
          <p:spPr>
            <a:xfrm>
              <a:off x="5280330" y="2010626"/>
              <a:ext cx="72924" cy="514807"/>
            </a:xfrm>
            <a:custGeom>
              <a:avLst/>
              <a:gdLst/>
              <a:ahLst/>
              <a:cxnLst/>
              <a:rect l="l" t="t" r="r" b="b"/>
              <a:pathLst>
                <a:path w="2016" h="14232" extrusionOk="0">
                  <a:moveTo>
                    <a:pt x="0" y="1"/>
                  </a:moveTo>
                  <a:lnTo>
                    <a:pt x="0" y="13601"/>
                  </a:lnTo>
                  <a:lnTo>
                    <a:pt x="126" y="13853"/>
                  </a:lnTo>
                  <a:lnTo>
                    <a:pt x="378" y="14105"/>
                  </a:lnTo>
                  <a:lnTo>
                    <a:pt x="630" y="14231"/>
                  </a:lnTo>
                  <a:lnTo>
                    <a:pt x="1385" y="14231"/>
                  </a:lnTo>
                  <a:lnTo>
                    <a:pt x="1763" y="14105"/>
                  </a:lnTo>
                  <a:lnTo>
                    <a:pt x="2015" y="13853"/>
                  </a:lnTo>
                  <a:lnTo>
                    <a:pt x="2015" y="13601"/>
                  </a:lnTo>
                  <a:lnTo>
                    <a:pt x="2015" y="253"/>
                  </a:lnTo>
                  <a:lnTo>
                    <a:pt x="1763" y="504"/>
                  </a:lnTo>
                  <a:lnTo>
                    <a:pt x="1385" y="630"/>
                  </a:lnTo>
                  <a:lnTo>
                    <a:pt x="630" y="630"/>
                  </a:lnTo>
                  <a:lnTo>
                    <a:pt x="378" y="504"/>
                  </a:lnTo>
                  <a:lnTo>
                    <a:pt x="126" y="253"/>
                  </a:lnTo>
                  <a:lnTo>
                    <a:pt x="0" y="1"/>
                  </a:lnTo>
                  <a:close/>
                </a:path>
              </a:pathLst>
            </a:custGeom>
            <a:solidFill>
              <a:srgbClr val="EA769F"/>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84" name="Google Shape;284;p14"/>
            <p:cNvSpPr/>
            <p:nvPr/>
          </p:nvSpPr>
          <p:spPr>
            <a:xfrm>
              <a:off x="5280330" y="1992431"/>
              <a:ext cx="72924" cy="41020"/>
            </a:xfrm>
            <a:custGeom>
              <a:avLst/>
              <a:gdLst/>
              <a:ahLst/>
              <a:cxnLst/>
              <a:rect l="l" t="t" r="r" b="b"/>
              <a:pathLst>
                <a:path w="2016" h="1134" extrusionOk="0">
                  <a:moveTo>
                    <a:pt x="630" y="0"/>
                  </a:moveTo>
                  <a:lnTo>
                    <a:pt x="378" y="126"/>
                  </a:lnTo>
                  <a:lnTo>
                    <a:pt x="126" y="378"/>
                  </a:lnTo>
                  <a:lnTo>
                    <a:pt x="0" y="504"/>
                  </a:lnTo>
                  <a:lnTo>
                    <a:pt x="126" y="756"/>
                  </a:lnTo>
                  <a:lnTo>
                    <a:pt x="378" y="1007"/>
                  </a:lnTo>
                  <a:lnTo>
                    <a:pt x="630" y="1133"/>
                  </a:lnTo>
                  <a:lnTo>
                    <a:pt x="1385" y="1133"/>
                  </a:lnTo>
                  <a:lnTo>
                    <a:pt x="1763" y="1007"/>
                  </a:lnTo>
                  <a:lnTo>
                    <a:pt x="2015" y="756"/>
                  </a:lnTo>
                  <a:lnTo>
                    <a:pt x="2015" y="504"/>
                  </a:lnTo>
                  <a:lnTo>
                    <a:pt x="2015" y="378"/>
                  </a:lnTo>
                  <a:lnTo>
                    <a:pt x="1763" y="126"/>
                  </a:lnTo>
                  <a:lnTo>
                    <a:pt x="1385" y="0"/>
                  </a:lnTo>
                  <a:close/>
                </a:path>
              </a:pathLst>
            </a:custGeom>
            <a:solidFill>
              <a:srgbClr val="999999"/>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285" name="Google Shape;285;p14"/>
            <p:cNvSpPr/>
            <p:nvPr/>
          </p:nvSpPr>
          <p:spPr>
            <a:xfrm>
              <a:off x="5289445" y="2001510"/>
              <a:ext cx="54693" cy="22825"/>
            </a:xfrm>
            <a:custGeom>
              <a:avLst/>
              <a:gdLst/>
              <a:ahLst/>
              <a:cxnLst/>
              <a:rect l="l" t="t" r="r" b="b"/>
              <a:pathLst>
                <a:path w="1512" h="631" extrusionOk="0">
                  <a:moveTo>
                    <a:pt x="504" y="1"/>
                  </a:moveTo>
                  <a:lnTo>
                    <a:pt x="252" y="127"/>
                  </a:lnTo>
                  <a:lnTo>
                    <a:pt x="0" y="253"/>
                  </a:lnTo>
                  <a:lnTo>
                    <a:pt x="252" y="505"/>
                  </a:lnTo>
                  <a:lnTo>
                    <a:pt x="504" y="631"/>
                  </a:lnTo>
                  <a:lnTo>
                    <a:pt x="1133" y="631"/>
                  </a:lnTo>
                  <a:lnTo>
                    <a:pt x="1385" y="505"/>
                  </a:lnTo>
                  <a:lnTo>
                    <a:pt x="1511" y="253"/>
                  </a:lnTo>
                  <a:lnTo>
                    <a:pt x="1385" y="127"/>
                  </a:lnTo>
                  <a:lnTo>
                    <a:pt x="1133" y="1"/>
                  </a:lnTo>
                  <a:close/>
                </a:path>
              </a:pathLst>
            </a:custGeom>
            <a:solidFill>
              <a:srgbClr val="333333"/>
            </a:solidFill>
            <a:ln>
              <a:no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grpSp>
      <p:grpSp>
        <p:nvGrpSpPr>
          <p:cNvPr id="304" name="Google Shape;304;p14"/>
          <p:cNvGrpSpPr/>
          <p:nvPr/>
        </p:nvGrpSpPr>
        <p:grpSpPr>
          <a:xfrm>
            <a:off x="681176" y="2290104"/>
            <a:ext cx="487131" cy="486621"/>
            <a:chOff x="2640993" y="3357835"/>
            <a:chExt cx="365348" cy="364966"/>
          </a:xfrm>
        </p:grpSpPr>
        <p:sp>
          <p:nvSpPr>
            <p:cNvPr id="305" name="Google Shape;305;p14"/>
            <p:cNvSpPr/>
            <p:nvPr/>
          </p:nvSpPr>
          <p:spPr>
            <a:xfrm>
              <a:off x="2640993" y="3455227"/>
              <a:ext cx="365348" cy="267574"/>
            </a:xfrm>
            <a:custGeom>
              <a:avLst/>
              <a:gdLst/>
              <a:ahLst/>
              <a:cxnLst/>
              <a:rect l="l" t="t" r="r" b="b"/>
              <a:pathLst>
                <a:path w="11479" h="8407" extrusionOk="0">
                  <a:moveTo>
                    <a:pt x="5168" y="2311"/>
                  </a:moveTo>
                  <a:lnTo>
                    <a:pt x="5335" y="4859"/>
                  </a:lnTo>
                  <a:lnTo>
                    <a:pt x="4620" y="4859"/>
                  </a:lnTo>
                  <a:lnTo>
                    <a:pt x="4763" y="2311"/>
                  </a:lnTo>
                  <a:close/>
                  <a:moveTo>
                    <a:pt x="6966" y="2311"/>
                  </a:moveTo>
                  <a:lnTo>
                    <a:pt x="7133" y="4859"/>
                  </a:lnTo>
                  <a:lnTo>
                    <a:pt x="6418" y="4859"/>
                  </a:lnTo>
                  <a:lnTo>
                    <a:pt x="6561" y="2311"/>
                  </a:lnTo>
                  <a:close/>
                  <a:moveTo>
                    <a:pt x="8764" y="2311"/>
                  </a:moveTo>
                  <a:lnTo>
                    <a:pt x="8931" y="4859"/>
                  </a:lnTo>
                  <a:lnTo>
                    <a:pt x="8216" y="4859"/>
                  </a:lnTo>
                  <a:lnTo>
                    <a:pt x="8371" y="2311"/>
                  </a:lnTo>
                  <a:close/>
                  <a:moveTo>
                    <a:pt x="2156" y="5894"/>
                  </a:moveTo>
                  <a:lnTo>
                    <a:pt x="2144" y="6287"/>
                  </a:lnTo>
                  <a:lnTo>
                    <a:pt x="1549" y="6287"/>
                  </a:lnTo>
                  <a:cubicBezTo>
                    <a:pt x="1453" y="6287"/>
                    <a:pt x="1382" y="6359"/>
                    <a:pt x="1382" y="6442"/>
                  </a:cubicBezTo>
                  <a:cubicBezTo>
                    <a:pt x="1382" y="6537"/>
                    <a:pt x="1453" y="6609"/>
                    <a:pt x="1549" y="6609"/>
                  </a:cubicBezTo>
                  <a:lnTo>
                    <a:pt x="2132" y="6609"/>
                  </a:lnTo>
                  <a:lnTo>
                    <a:pt x="2096" y="8073"/>
                  </a:lnTo>
                  <a:lnTo>
                    <a:pt x="822" y="8073"/>
                  </a:lnTo>
                  <a:lnTo>
                    <a:pt x="822" y="6609"/>
                  </a:lnTo>
                  <a:lnTo>
                    <a:pt x="834" y="6609"/>
                  </a:lnTo>
                  <a:cubicBezTo>
                    <a:pt x="918" y="6609"/>
                    <a:pt x="1001" y="6537"/>
                    <a:pt x="1001" y="6442"/>
                  </a:cubicBezTo>
                  <a:cubicBezTo>
                    <a:pt x="1001" y="6359"/>
                    <a:pt x="918" y="6287"/>
                    <a:pt x="834" y="6287"/>
                  </a:cubicBezTo>
                  <a:cubicBezTo>
                    <a:pt x="727" y="6287"/>
                    <a:pt x="644" y="6192"/>
                    <a:pt x="644" y="6085"/>
                  </a:cubicBezTo>
                  <a:cubicBezTo>
                    <a:pt x="644" y="5990"/>
                    <a:pt x="727" y="5894"/>
                    <a:pt x="834" y="5894"/>
                  </a:cubicBezTo>
                  <a:close/>
                  <a:moveTo>
                    <a:pt x="3382" y="334"/>
                  </a:moveTo>
                  <a:lnTo>
                    <a:pt x="3489" y="4859"/>
                  </a:lnTo>
                  <a:lnTo>
                    <a:pt x="3192" y="4859"/>
                  </a:lnTo>
                  <a:cubicBezTo>
                    <a:pt x="2894" y="4859"/>
                    <a:pt x="2668" y="5097"/>
                    <a:pt x="2668" y="5371"/>
                  </a:cubicBezTo>
                  <a:cubicBezTo>
                    <a:pt x="2668" y="5537"/>
                    <a:pt x="2739" y="5668"/>
                    <a:pt x="2846" y="5775"/>
                  </a:cubicBezTo>
                  <a:lnTo>
                    <a:pt x="2846" y="8085"/>
                  </a:lnTo>
                  <a:lnTo>
                    <a:pt x="2454" y="8085"/>
                  </a:lnTo>
                  <a:lnTo>
                    <a:pt x="2632" y="334"/>
                  </a:lnTo>
                  <a:close/>
                  <a:moveTo>
                    <a:pt x="10359" y="5180"/>
                  </a:moveTo>
                  <a:cubicBezTo>
                    <a:pt x="10466" y="5180"/>
                    <a:pt x="10550" y="5275"/>
                    <a:pt x="10550" y="5371"/>
                  </a:cubicBezTo>
                  <a:cubicBezTo>
                    <a:pt x="10550" y="5478"/>
                    <a:pt x="10466" y="5573"/>
                    <a:pt x="10359" y="5573"/>
                  </a:cubicBezTo>
                  <a:lnTo>
                    <a:pt x="10002" y="5573"/>
                  </a:lnTo>
                  <a:cubicBezTo>
                    <a:pt x="9919" y="5573"/>
                    <a:pt x="9835" y="5644"/>
                    <a:pt x="9835" y="5728"/>
                  </a:cubicBezTo>
                  <a:cubicBezTo>
                    <a:pt x="9835" y="5823"/>
                    <a:pt x="9919" y="5894"/>
                    <a:pt x="10002" y="5894"/>
                  </a:cubicBezTo>
                  <a:lnTo>
                    <a:pt x="10371" y="5894"/>
                  </a:lnTo>
                  <a:lnTo>
                    <a:pt x="10371" y="8085"/>
                  </a:lnTo>
                  <a:lnTo>
                    <a:pt x="3156" y="8085"/>
                  </a:lnTo>
                  <a:lnTo>
                    <a:pt x="3156" y="5894"/>
                  </a:lnTo>
                  <a:lnTo>
                    <a:pt x="9288" y="5894"/>
                  </a:lnTo>
                  <a:cubicBezTo>
                    <a:pt x="9383" y="5894"/>
                    <a:pt x="9454" y="5823"/>
                    <a:pt x="9454" y="5728"/>
                  </a:cubicBezTo>
                  <a:cubicBezTo>
                    <a:pt x="9454" y="5644"/>
                    <a:pt x="9383" y="5573"/>
                    <a:pt x="9288" y="5573"/>
                  </a:cubicBezTo>
                  <a:lnTo>
                    <a:pt x="3168" y="5573"/>
                  </a:lnTo>
                  <a:cubicBezTo>
                    <a:pt x="3073" y="5573"/>
                    <a:pt x="2977" y="5478"/>
                    <a:pt x="2977" y="5371"/>
                  </a:cubicBezTo>
                  <a:cubicBezTo>
                    <a:pt x="2977" y="5275"/>
                    <a:pt x="3073" y="5180"/>
                    <a:pt x="3168" y="5180"/>
                  </a:cubicBezTo>
                  <a:close/>
                  <a:moveTo>
                    <a:pt x="2489" y="1"/>
                  </a:moveTo>
                  <a:cubicBezTo>
                    <a:pt x="2394" y="1"/>
                    <a:pt x="2323" y="72"/>
                    <a:pt x="2323" y="168"/>
                  </a:cubicBezTo>
                  <a:lnTo>
                    <a:pt x="2203" y="5561"/>
                  </a:lnTo>
                  <a:lnTo>
                    <a:pt x="882" y="5561"/>
                  </a:lnTo>
                  <a:cubicBezTo>
                    <a:pt x="584" y="5561"/>
                    <a:pt x="358" y="5799"/>
                    <a:pt x="358" y="6085"/>
                  </a:cubicBezTo>
                  <a:cubicBezTo>
                    <a:pt x="358" y="6252"/>
                    <a:pt x="429" y="6383"/>
                    <a:pt x="537" y="6490"/>
                  </a:cubicBezTo>
                  <a:lnTo>
                    <a:pt x="537" y="8085"/>
                  </a:lnTo>
                  <a:lnTo>
                    <a:pt x="168" y="8085"/>
                  </a:lnTo>
                  <a:cubicBezTo>
                    <a:pt x="72" y="8085"/>
                    <a:pt x="1" y="8157"/>
                    <a:pt x="1" y="8252"/>
                  </a:cubicBezTo>
                  <a:cubicBezTo>
                    <a:pt x="1" y="8335"/>
                    <a:pt x="72" y="8407"/>
                    <a:pt x="168" y="8407"/>
                  </a:cubicBezTo>
                  <a:lnTo>
                    <a:pt x="11312" y="8407"/>
                  </a:lnTo>
                  <a:cubicBezTo>
                    <a:pt x="11395" y="8407"/>
                    <a:pt x="11478" y="8335"/>
                    <a:pt x="11478" y="8252"/>
                  </a:cubicBezTo>
                  <a:cubicBezTo>
                    <a:pt x="11431" y="8157"/>
                    <a:pt x="11359" y="8085"/>
                    <a:pt x="11264" y="8085"/>
                  </a:cubicBezTo>
                  <a:lnTo>
                    <a:pt x="10716" y="8085"/>
                  </a:lnTo>
                  <a:lnTo>
                    <a:pt x="10716" y="5775"/>
                  </a:lnTo>
                  <a:cubicBezTo>
                    <a:pt x="10824" y="5668"/>
                    <a:pt x="10895" y="5537"/>
                    <a:pt x="10895" y="5371"/>
                  </a:cubicBezTo>
                  <a:cubicBezTo>
                    <a:pt x="10895" y="5073"/>
                    <a:pt x="10657" y="4859"/>
                    <a:pt x="10371" y="4859"/>
                  </a:cubicBezTo>
                  <a:lnTo>
                    <a:pt x="9276" y="4859"/>
                  </a:lnTo>
                  <a:lnTo>
                    <a:pt x="9109" y="2132"/>
                  </a:lnTo>
                  <a:cubicBezTo>
                    <a:pt x="9109" y="2037"/>
                    <a:pt x="9038" y="1965"/>
                    <a:pt x="8942" y="1965"/>
                  </a:cubicBezTo>
                  <a:lnTo>
                    <a:pt x="8228" y="1965"/>
                  </a:lnTo>
                  <a:cubicBezTo>
                    <a:pt x="8145" y="1965"/>
                    <a:pt x="8073" y="2037"/>
                    <a:pt x="8073" y="2132"/>
                  </a:cubicBezTo>
                  <a:lnTo>
                    <a:pt x="7907" y="4859"/>
                  </a:lnTo>
                  <a:lnTo>
                    <a:pt x="7502" y="4859"/>
                  </a:lnTo>
                  <a:lnTo>
                    <a:pt x="7335" y="2132"/>
                  </a:lnTo>
                  <a:cubicBezTo>
                    <a:pt x="7335" y="2037"/>
                    <a:pt x="7264" y="1965"/>
                    <a:pt x="7168" y="1965"/>
                  </a:cubicBezTo>
                  <a:lnTo>
                    <a:pt x="6466" y="1965"/>
                  </a:lnTo>
                  <a:cubicBezTo>
                    <a:pt x="6371" y="1965"/>
                    <a:pt x="6299" y="2037"/>
                    <a:pt x="6299" y="2132"/>
                  </a:cubicBezTo>
                  <a:lnTo>
                    <a:pt x="6133" y="4859"/>
                  </a:lnTo>
                  <a:lnTo>
                    <a:pt x="5728" y="4859"/>
                  </a:lnTo>
                  <a:lnTo>
                    <a:pt x="5561" y="2132"/>
                  </a:lnTo>
                  <a:cubicBezTo>
                    <a:pt x="5561" y="2037"/>
                    <a:pt x="5490" y="1965"/>
                    <a:pt x="5406" y="1965"/>
                  </a:cubicBezTo>
                  <a:lnTo>
                    <a:pt x="4620" y="1965"/>
                  </a:lnTo>
                  <a:cubicBezTo>
                    <a:pt x="4525" y="1965"/>
                    <a:pt x="4454" y="2037"/>
                    <a:pt x="4454" y="2132"/>
                  </a:cubicBezTo>
                  <a:lnTo>
                    <a:pt x="4287" y="4859"/>
                  </a:lnTo>
                  <a:lnTo>
                    <a:pt x="3823" y="4859"/>
                  </a:lnTo>
                  <a:lnTo>
                    <a:pt x="3716" y="168"/>
                  </a:lnTo>
                  <a:cubicBezTo>
                    <a:pt x="3716" y="72"/>
                    <a:pt x="3644" y="1"/>
                    <a:pt x="3561" y="1"/>
                  </a:cubicBezTo>
                  <a:close/>
                </a:path>
              </a:pathLst>
            </a:custGeom>
            <a:solidFill>
              <a:schemeClr val="accent4"/>
            </a:solidFill>
            <a:ln>
              <a:solidFill>
                <a:schemeClr val="accent6"/>
              </a:solid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306" name="Google Shape;306;p14"/>
            <p:cNvSpPr/>
            <p:nvPr/>
          </p:nvSpPr>
          <p:spPr>
            <a:xfrm>
              <a:off x="2724763" y="3357835"/>
              <a:ext cx="280050" cy="136476"/>
            </a:xfrm>
            <a:custGeom>
              <a:avLst/>
              <a:gdLst/>
              <a:ahLst/>
              <a:cxnLst/>
              <a:rect l="l" t="t" r="r" b="b"/>
              <a:pathLst>
                <a:path w="8799" h="4288" extrusionOk="0">
                  <a:moveTo>
                    <a:pt x="6656" y="1"/>
                  </a:moveTo>
                  <a:cubicBezTo>
                    <a:pt x="6156" y="1"/>
                    <a:pt x="5656" y="180"/>
                    <a:pt x="5286" y="501"/>
                  </a:cubicBezTo>
                  <a:cubicBezTo>
                    <a:pt x="5001" y="299"/>
                    <a:pt x="4679" y="168"/>
                    <a:pt x="4322" y="168"/>
                  </a:cubicBezTo>
                  <a:cubicBezTo>
                    <a:pt x="3905" y="168"/>
                    <a:pt x="3501" y="334"/>
                    <a:pt x="3191" y="632"/>
                  </a:cubicBezTo>
                  <a:cubicBezTo>
                    <a:pt x="3036" y="561"/>
                    <a:pt x="2858" y="525"/>
                    <a:pt x="2691" y="525"/>
                  </a:cubicBezTo>
                  <a:cubicBezTo>
                    <a:pt x="2191" y="525"/>
                    <a:pt x="1750" y="822"/>
                    <a:pt x="1548" y="1275"/>
                  </a:cubicBezTo>
                  <a:cubicBezTo>
                    <a:pt x="1476" y="1263"/>
                    <a:pt x="1417" y="1239"/>
                    <a:pt x="1346" y="1239"/>
                  </a:cubicBezTo>
                  <a:cubicBezTo>
                    <a:pt x="1000" y="1239"/>
                    <a:pt x="703" y="1465"/>
                    <a:pt x="584" y="1775"/>
                  </a:cubicBezTo>
                  <a:lnTo>
                    <a:pt x="524" y="1775"/>
                  </a:lnTo>
                  <a:cubicBezTo>
                    <a:pt x="226" y="1775"/>
                    <a:pt x="0" y="2013"/>
                    <a:pt x="0" y="2299"/>
                  </a:cubicBezTo>
                  <a:cubicBezTo>
                    <a:pt x="0" y="2394"/>
                    <a:pt x="72" y="2466"/>
                    <a:pt x="167" y="2466"/>
                  </a:cubicBezTo>
                  <a:cubicBezTo>
                    <a:pt x="262" y="2466"/>
                    <a:pt x="333" y="2394"/>
                    <a:pt x="333" y="2299"/>
                  </a:cubicBezTo>
                  <a:cubicBezTo>
                    <a:pt x="333" y="2192"/>
                    <a:pt x="417" y="2108"/>
                    <a:pt x="524" y="2108"/>
                  </a:cubicBezTo>
                  <a:cubicBezTo>
                    <a:pt x="560" y="2108"/>
                    <a:pt x="584" y="2120"/>
                    <a:pt x="631" y="2144"/>
                  </a:cubicBezTo>
                  <a:cubicBezTo>
                    <a:pt x="649" y="2156"/>
                    <a:pt x="679" y="2162"/>
                    <a:pt x="710" y="2162"/>
                  </a:cubicBezTo>
                  <a:cubicBezTo>
                    <a:pt x="741" y="2162"/>
                    <a:pt x="774" y="2156"/>
                    <a:pt x="798" y="2144"/>
                  </a:cubicBezTo>
                  <a:cubicBezTo>
                    <a:pt x="834" y="2108"/>
                    <a:pt x="881" y="2061"/>
                    <a:pt x="881" y="2001"/>
                  </a:cubicBezTo>
                  <a:cubicBezTo>
                    <a:pt x="893" y="1763"/>
                    <a:pt x="1095" y="1573"/>
                    <a:pt x="1346" y="1573"/>
                  </a:cubicBezTo>
                  <a:cubicBezTo>
                    <a:pt x="1417" y="1573"/>
                    <a:pt x="1488" y="1584"/>
                    <a:pt x="1572" y="1632"/>
                  </a:cubicBezTo>
                  <a:cubicBezTo>
                    <a:pt x="1591" y="1652"/>
                    <a:pt x="1618" y="1661"/>
                    <a:pt x="1646" y="1661"/>
                  </a:cubicBezTo>
                  <a:cubicBezTo>
                    <a:pt x="1669" y="1661"/>
                    <a:pt x="1693" y="1655"/>
                    <a:pt x="1715" y="1644"/>
                  </a:cubicBezTo>
                  <a:cubicBezTo>
                    <a:pt x="1762" y="1632"/>
                    <a:pt x="1810" y="1584"/>
                    <a:pt x="1822" y="1525"/>
                  </a:cubicBezTo>
                  <a:cubicBezTo>
                    <a:pt x="1929" y="1132"/>
                    <a:pt x="2286" y="858"/>
                    <a:pt x="2703" y="858"/>
                  </a:cubicBezTo>
                  <a:cubicBezTo>
                    <a:pt x="2846" y="858"/>
                    <a:pt x="3012" y="906"/>
                    <a:pt x="3143" y="977"/>
                  </a:cubicBezTo>
                  <a:cubicBezTo>
                    <a:pt x="3173" y="997"/>
                    <a:pt x="3207" y="1007"/>
                    <a:pt x="3240" y="1007"/>
                  </a:cubicBezTo>
                  <a:cubicBezTo>
                    <a:pt x="3286" y="1007"/>
                    <a:pt x="3330" y="988"/>
                    <a:pt x="3358" y="953"/>
                  </a:cubicBezTo>
                  <a:cubicBezTo>
                    <a:pt x="3596" y="668"/>
                    <a:pt x="3953" y="501"/>
                    <a:pt x="4322" y="501"/>
                  </a:cubicBezTo>
                  <a:cubicBezTo>
                    <a:pt x="4632" y="501"/>
                    <a:pt x="4941" y="620"/>
                    <a:pt x="5167" y="834"/>
                  </a:cubicBezTo>
                  <a:cubicBezTo>
                    <a:pt x="5197" y="864"/>
                    <a:pt x="5239" y="879"/>
                    <a:pt x="5281" y="879"/>
                  </a:cubicBezTo>
                  <a:cubicBezTo>
                    <a:pt x="5322" y="879"/>
                    <a:pt x="5364" y="864"/>
                    <a:pt x="5394" y="834"/>
                  </a:cubicBezTo>
                  <a:cubicBezTo>
                    <a:pt x="5739" y="501"/>
                    <a:pt x="6179" y="322"/>
                    <a:pt x="6644" y="322"/>
                  </a:cubicBezTo>
                  <a:cubicBezTo>
                    <a:pt x="7644" y="322"/>
                    <a:pt x="8454" y="1144"/>
                    <a:pt x="8454" y="2144"/>
                  </a:cubicBezTo>
                  <a:cubicBezTo>
                    <a:pt x="8454" y="3132"/>
                    <a:pt x="7644" y="3954"/>
                    <a:pt x="6644" y="3954"/>
                  </a:cubicBezTo>
                  <a:cubicBezTo>
                    <a:pt x="5977" y="3954"/>
                    <a:pt x="5382" y="3597"/>
                    <a:pt x="5048" y="3013"/>
                  </a:cubicBezTo>
                  <a:cubicBezTo>
                    <a:pt x="5013" y="2960"/>
                    <a:pt x="4957" y="2933"/>
                    <a:pt x="4891" y="2933"/>
                  </a:cubicBezTo>
                  <a:cubicBezTo>
                    <a:pt x="4869" y="2933"/>
                    <a:pt x="4846" y="2936"/>
                    <a:pt x="4822" y="2942"/>
                  </a:cubicBezTo>
                  <a:cubicBezTo>
                    <a:pt x="4667" y="3013"/>
                    <a:pt x="4489" y="3061"/>
                    <a:pt x="4286" y="3061"/>
                  </a:cubicBezTo>
                  <a:cubicBezTo>
                    <a:pt x="3917" y="3061"/>
                    <a:pt x="3572" y="2894"/>
                    <a:pt x="3322" y="2620"/>
                  </a:cubicBezTo>
                  <a:cubicBezTo>
                    <a:pt x="3284" y="2583"/>
                    <a:pt x="3242" y="2559"/>
                    <a:pt x="3198" y="2559"/>
                  </a:cubicBezTo>
                  <a:cubicBezTo>
                    <a:pt x="3172" y="2559"/>
                    <a:pt x="3146" y="2567"/>
                    <a:pt x="3120" y="2585"/>
                  </a:cubicBezTo>
                  <a:cubicBezTo>
                    <a:pt x="2977" y="2656"/>
                    <a:pt x="2822" y="2704"/>
                    <a:pt x="2667" y="2704"/>
                  </a:cubicBezTo>
                  <a:cubicBezTo>
                    <a:pt x="2381" y="2704"/>
                    <a:pt x="2119" y="2573"/>
                    <a:pt x="1953" y="2346"/>
                  </a:cubicBezTo>
                  <a:cubicBezTo>
                    <a:pt x="1929" y="2299"/>
                    <a:pt x="1881" y="2287"/>
                    <a:pt x="1822" y="2287"/>
                  </a:cubicBezTo>
                  <a:cubicBezTo>
                    <a:pt x="1774" y="2287"/>
                    <a:pt x="1715" y="2323"/>
                    <a:pt x="1691" y="2346"/>
                  </a:cubicBezTo>
                  <a:cubicBezTo>
                    <a:pt x="1596" y="2466"/>
                    <a:pt x="1465" y="2525"/>
                    <a:pt x="1334" y="2525"/>
                  </a:cubicBezTo>
                  <a:cubicBezTo>
                    <a:pt x="1238" y="2525"/>
                    <a:pt x="1167" y="2596"/>
                    <a:pt x="1167" y="2692"/>
                  </a:cubicBezTo>
                  <a:cubicBezTo>
                    <a:pt x="1167" y="2775"/>
                    <a:pt x="1238" y="2858"/>
                    <a:pt x="1334" y="2858"/>
                  </a:cubicBezTo>
                  <a:cubicBezTo>
                    <a:pt x="1512" y="2858"/>
                    <a:pt x="1667" y="2799"/>
                    <a:pt x="1822" y="2692"/>
                  </a:cubicBezTo>
                  <a:cubicBezTo>
                    <a:pt x="2060" y="2918"/>
                    <a:pt x="2358" y="3037"/>
                    <a:pt x="2679" y="3037"/>
                  </a:cubicBezTo>
                  <a:cubicBezTo>
                    <a:pt x="2846" y="3037"/>
                    <a:pt x="3024" y="3001"/>
                    <a:pt x="3179" y="2930"/>
                  </a:cubicBezTo>
                  <a:cubicBezTo>
                    <a:pt x="3477" y="3228"/>
                    <a:pt x="3870" y="3394"/>
                    <a:pt x="4310" y="3394"/>
                  </a:cubicBezTo>
                  <a:cubicBezTo>
                    <a:pt x="4489" y="3394"/>
                    <a:pt x="4667" y="3358"/>
                    <a:pt x="4846" y="3299"/>
                  </a:cubicBezTo>
                  <a:cubicBezTo>
                    <a:pt x="5227" y="3906"/>
                    <a:pt x="5918" y="4287"/>
                    <a:pt x="6644" y="4287"/>
                  </a:cubicBezTo>
                  <a:cubicBezTo>
                    <a:pt x="7834" y="4287"/>
                    <a:pt x="8787" y="3311"/>
                    <a:pt x="8787" y="2144"/>
                  </a:cubicBezTo>
                  <a:cubicBezTo>
                    <a:pt x="8799" y="965"/>
                    <a:pt x="7834" y="1"/>
                    <a:pt x="6656" y="1"/>
                  </a:cubicBezTo>
                  <a:close/>
                </a:path>
              </a:pathLst>
            </a:custGeom>
            <a:solidFill>
              <a:schemeClr val="accent4"/>
            </a:solidFill>
            <a:ln>
              <a:solidFill>
                <a:schemeClr val="accent6"/>
              </a:solid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307" name="Google Shape;307;p14"/>
            <p:cNvSpPr/>
            <p:nvPr/>
          </p:nvSpPr>
          <p:spPr>
            <a:xfrm>
              <a:off x="2771359" y="3655327"/>
              <a:ext cx="10280" cy="21611"/>
            </a:xfrm>
            <a:custGeom>
              <a:avLst/>
              <a:gdLst/>
              <a:ahLst/>
              <a:cxnLst/>
              <a:rect l="l" t="t" r="r" b="b"/>
              <a:pathLst>
                <a:path w="323" h="679" extrusionOk="0">
                  <a:moveTo>
                    <a:pt x="167" y="0"/>
                  </a:moveTo>
                  <a:cubicBezTo>
                    <a:pt x="72" y="0"/>
                    <a:pt x="1" y="72"/>
                    <a:pt x="1" y="155"/>
                  </a:cubicBezTo>
                  <a:lnTo>
                    <a:pt x="1" y="512"/>
                  </a:lnTo>
                  <a:cubicBezTo>
                    <a:pt x="1" y="608"/>
                    <a:pt x="72" y="679"/>
                    <a:pt x="167" y="679"/>
                  </a:cubicBezTo>
                  <a:cubicBezTo>
                    <a:pt x="251" y="679"/>
                    <a:pt x="322" y="608"/>
                    <a:pt x="322" y="512"/>
                  </a:cubicBezTo>
                  <a:lnTo>
                    <a:pt x="322" y="179"/>
                  </a:lnTo>
                  <a:cubicBezTo>
                    <a:pt x="322" y="72"/>
                    <a:pt x="251" y="0"/>
                    <a:pt x="167" y="0"/>
                  </a:cubicBezTo>
                  <a:close/>
                </a:path>
              </a:pathLst>
            </a:custGeom>
            <a:solidFill>
              <a:schemeClr val="accent4"/>
            </a:solidFill>
            <a:ln>
              <a:solidFill>
                <a:schemeClr val="accent6"/>
              </a:solid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308" name="Google Shape;308;p14"/>
            <p:cNvSpPr/>
            <p:nvPr/>
          </p:nvSpPr>
          <p:spPr>
            <a:xfrm>
              <a:off x="2794084" y="3655327"/>
              <a:ext cx="10280" cy="21611"/>
            </a:xfrm>
            <a:custGeom>
              <a:avLst/>
              <a:gdLst/>
              <a:ahLst/>
              <a:cxnLst/>
              <a:rect l="l" t="t" r="r" b="b"/>
              <a:pathLst>
                <a:path w="323" h="679" extrusionOk="0">
                  <a:moveTo>
                    <a:pt x="168" y="0"/>
                  </a:moveTo>
                  <a:cubicBezTo>
                    <a:pt x="72" y="0"/>
                    <a:pt x="1" y="72"/>
                    <a:pt x="1" y="155"/>
                  </a:cubicBezTo>
                  <a:lnTo>
                    <a:pt x="1" y="512"/>
                  </a:lnTo>
                  <a:cubicBezTo>
                    <a:pt x="1" y="608"/>
                    <a:pt x="72" y="679"/>
                    <a:pt x="168" y="679"/>
                  </a:cubicBezTo>
                  <a:cubicBezTo>
                    <a:pt x="251" y="679"/>
                    <a:pt x="322" y="608"/>
                    <a:pt x="322" y="512"/>
                  </a:cubicBezTo>
                  <a:lnTo>
                    <a:pt x="322" y="179"/>
                  </a:lnTo>
                  <a:cubicBezTo>
                    <a:pt x="322" y="72"/>
                    <a:pt x="251" y="0"/>
                    <a:pt x="168" y="0"/>
                  </a:cubicBezTo>
                  <a:close/>
                </a:path>
              </a:pathLst>
            </a:custGeom>
            <a:solidFill>
              <a:schemeClr val="accent4"/>
            </a:solidFill>
            <a:ln>
              <a:solidFill>
                <a:schemeClr val="accent6"/>
              </a:solid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309" name="Google Shape;309;p14"/>
            <p:cNvSpPr/>
            <p:nvPr/>
          </p:nvSpPr>
          <p:spPr>
            <a:xfrm>
              <a:off x="2816840" y="3655327"/>
              <a:ext cx="11012" cy="21611"/>
            </a:xfrm>
            <a:custGeom>
              <a:avLst/>
              <a:gdLst/>
              <a:ahLst/>
              <a:cxnLst/>
              <a:rect l="l" t="t" r="r" b="b"/>
              <a:pathLst>
                <a:path w="346" h="679" extrusionOk="0">
                  <a:moveTo>
                    <a:pt x="167" y="0"/>
                  </a:moveTo>
                  <a:cubicBezTo>
                    <a:pt x="72" y="0"/>
                    <a:pt x="0" y="72"/>
                    <a:pt x="0" y="155"/>
                  </a:cubicBezTo>
                  <a:lnTo>
                    <a:pt x="0" y="512"/>
                  </a:lnTo>
                  <a:cubicBezTo>
                    <a:pt x="0" y="608"/>
                    <a:pt x="72" y="679"/>
                    <a:pt x="167" y="679"/>
                  </a:cubicBezTo>
                  <a:cubicBezTo>
                    <a:pt x="250" y="679"/>
                    <a:pt x="322" y="608"/>
                    <a:pt x="322" y="512"/>
                  </a:cubicBezTo>
                  <a:lnTo>
                    <a:pt x="322" y="179"/>
                  </a:lnTo>
                  <a:cubicBezTo>
                    <a:pt x="346" y="72"/>
                    <a:pt x="262" y="0"/>
                    <a:pt x="167" y="0"/>
                  </a:cubicBezTo>
                  <a:close/>
                </a:path>
              </a:pathLst>
            </a:custGeom>
            <a:solidFill>
              <a:schemeClr val="accent4"/>
            </a:solidFill>
            <a:ln>
              <a:solidFill>
                <a:schemeClr val="accent6"/>
              </a:solid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310" name="Google Shape;310;p14"/>
            <p:cNvSpPr/>
            <p:nvPr/>
          </p:nvSpPr>
          <p:spPr>
            <a:xfrm>
              <a:off x="2839947" y="3655327"/>
              <a:ext cx="10630" cy="21611"/>
            </a:xfrm>
            <a:custGeom>
              <a:avLst/>
              <a:gdLst/>
              <a:ahLst/>
              <a:cxnLst/>
              <a:rect l="l" t="t" r="r" b="b"/>
              <a:pathLst>
                <a:path w="334" h="679" extrusionOk="0">
                  <a:moveTo>
                    <a:pt x="167" y="0"/>
                  </a:moveTo>
                  <a:cubicBezTo>
                    <a:pt x="72" y="0"/>
                    <a:pt x="1" y="72"/>
                    <a:pt x="1" y="155"/>
                  </a:cubicBezTo>
                  <a:lnTo>
                    <a:pt x="1" y="512"/>
                  </a:lnTo>
                  <a:cubicBezTo>
                    <a:pt x="1" y="608"/>
                    <a:pt x="72" y="679"/>
                    <a:pt x="167" y="679"/>
                  </a:cubicBezTo>
                  <a:cubicBezTo>
                    <a:pt x="251" y="679"/>
                    <a:pt x="334" y="608"/>
                    <a:pt x="334" y="512"/>
                  </a:cubicBezTo>
                  <a:lnTo>
                    <a:pt x="334" y="179"/>
                  </a:lnTo>
                  <a:cubicBezTo>
                    <a:pt x="334" y="72"/>
                    <a:pt x="251" y="0"/>
                    <a:pt x="167" y="0"/>
                  </a:cubicBezTo>
                  <a:close/>
                </a:path>
              </a:pathLst>
            </a:custGeom>
            <a:solidFill>
              <a:schemeClr val="accent4"/>
            </a:solidFill>
            <a:ln>
              <a:solidFill>
                <a:schemeClr val="accent6"/>
              </a:solid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311" name="Google Shape;311;p14"/>
            <p:cNvSpPr/>
            <p:nvPr/>
          </p:nvSpPr>
          <p:spPr>
            <a:xfrm>
              <a:off x="2862672" y="3655327"/>
              <a:ext cx="10662" cy="21611"/>
            </a:xfrm>
            <a:custGeom>
              <a:avLst/>
              <a:gdLst/>
              <a:ahLst/>
              <a:cxnLst/>
              <a:rect l="l" t="t" r="r" b="b"/>
              <a:pathLst>
                <a:path w="335" h="679" extrusionOk="0">
                  <a:moveTo>
                    <a:pt x="168" y="0"/>
                  </a:moveTo>
                  <a:cubicBezTo>
                    <a:pt x="72" y="0"/>
                    <a:pt x="1" y="72"/>
                    <a:pt x="1" y="155"/>
                  </a:cubicBezTo>
                  <a:lnTo>
                    <a:pt x="1" y="512"/>
                  </a:lnTo>
                  <a:cubicBezTo>
                    <a:pt x="1" y="608"/>
                    <a:pt x="72" y="679"/>
                    <a:pt x="168" y="679"/>
                  </a:cubicBezTo>
                  <a:cubicBezTo>
                    <a:pt x="251" y="679"/>
                    <a:pt x="334" y="608"/>
                    <a:pt x="334" y="512"/>
                  </a:cubicBezTo>
                  <a:lnTo>
                    <a:pt x="334" y="179"/>
                  </a:lnTo>
                  <a:cubicBezTo>
                    <a:pt x="334" y="72"/>
                    <a:pt x="251" y="0"/>
                    <a:pt x="168" y="0"/>
                  </a:cubicBezTo>
                  <a:close/>
                </a:path>
              </a:pathLst>
            </a:custGeom>
            <a:solidFill>
              <a:schemeClr val="accent4"/>
            </a:solidFill>
            <a:ln>
              <a:solidFill>
                <a:schemeClr val="accent6"/>
              </a:solid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312" name="Google Shape;312;p14"/>
            <p:cNvSpPr/>
            <p:nvPr/>
          </p:nvSpPr>
          <p:spPr>
            <a:xfrm>
              <a:off x="2885429" y="3655327"/>
              <a:ext cx="11012" cy="21611"/>
            </a:xfrm>
            <a:custGeom>
              <a:avLst/>
              <a:gdLst/>
              <a:ahLst/>
              <a:cxnLst/>
              <a:rect l="l" t="t" r="r" b="b"/>
              <a:pathLst>
                <a:path w="346" h="679" extrusionOk="0">
                  <a:moveTo>
                    <a:pt x="167" y="0"/>
                  </a:moveTo>
                  <a:cubicBezTo>
                    <a:pt x="72" y="0"/>
                    <a:pt x="0" y="72"/>
                    <a:pt x="0" y="155"/>
                  </a:cubicBezTo>
                  <a:lnTo>
                    <a:pt x="0" y="512"/>
                  </a:lnTo>
                  <a:cubicBezTo>
                    <a:pt x="0" y="608"/>
                    <a:pt x="72" y="679"/>
                    <a:pt x="167" y="679"/>
                  </a:cubicBezTo>
                  <a:cubicBezTo>
                    <a:pt x="250" y="679"/>
                    <a:pt x="334" y="608"/>
                    <a:pt x="334" y="512"/>
                  </a:cubicBezTo>
                  <a:lnTo>
                    <a:pt x="334" y="179"/>
                  </a:lnTo>
                  <a:cubicBezTo>
                    <a:pt x="346" y="72"/>
                    <a:pt x="274" y="0"/>
                    <a:pt x="167" y="0"/>
                  </a:cubicBezTo>
                  <a:close/>
                </a:path>
              </a:pathLst>
            </a:custGeom>
            <a:solidFill>
              <a:schemeClr val="accent4"/>
            </a:solidFill>
            <a:ln>
              <a:solidFill>
                <a:schemeClr val="accent6"/>
              </a:solid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313" name="Google Shape;313;p14"/>
            <p:cNvSpPr/>
            <p:nvPr/>
          </p:nvSpPr>
          <p:spPr>
            <a:xfrm>
              <a:off x="2908535" y="3655327"/>
              <a:ext cx="10630" cy="21611"/>
            </a:xfrm>
            <a:custGeom>
              <a:avLst/>
              <a:gdLst/>
              <a:ahLst/>
              <a:cxnLst/>
              <a:rect l="l" t="t" r="r" b="b"/>
              <a:pathLst>
                <a:path w="334" h="679" extrusionOk="0">
                  <a:moveTo>
                    <a:pt x="167" y="0"/>
                  </a:moveTo>
                  <a:cubicBezTo>
                    <a:pt x="84" y="0"/>
                    <a:pt x="1" y="72"/>
                    <a:pt x="1" y="155"/>
                  </a:cubicBezTo>
                  <a:lnTo>
                    <a:pt x="1" y="512"/>
                  </a:lnTo>
                  <a:cubicBezTo>
                    <a:pt x="1" y="608"/>
                    <a:pt x="84" y="679"/>
                    <a:pt x="167" y="679"/>
                  </a:cubicBezTo>
                  <a:cubicBezTo>
                    <a:pt x="263" y="679"/>
                    <a:pt x="334" y="608"/>
                    <a:pt x="334" y="512"/>
                  </a:cubicBezTo>
                  <a:lnTo>
                    <a:pt x="334" y="179"/>
                  </a:lnTo>
                  <a:cubicBezTo>
                    <a:pt x="334" y="72"/>
                    <a:pt x="263" y="0"/>
                    <a:pt x="167" y="0"/>
                  </a:cubicBezTo>
                  <a:close/>
                </a:path>
              </a:pathLst>
            </a:custGeom>
            <a:solidFill>
              <a:schemeClr val="accent4"/>
            </a:solidFill>
            <a:ln>
              <a:solidFill>
                <a:schemeClr val="accent6"/>
              </a:solid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sp>
          <p:nvSpPr>
            <p:cNvPr id="314" name="Google Shape;314;p14"/>
            <p:cNvSpPr/>
            <p:nvPr/>
          </p:nvSpPr>
          <p:spPr>
            <a:xfrm>
              <a:off x="2931292" y="3655327"/>
              <a:ext cx="10630" cy="21611"/>
            </a:xfrm>
            <a:custGeom>
              <a:avLst/>
              <a:gdLst/>
              <a:ahLst/>
              <a:cxnLst/>
              <a:rect l="l" t="t" r="r" b="b"/>
              <a:pathLst>
                <a:path w="334" h="679" extrusionOk="0">
                  <a:moveTo>
                    <a:pt x="167" y="0"/>
                  </a:moveTo>
                  <a:cubicBezTo>
                    <a:pt x="71" y="0"/>
                    <a:pt x="0" y="72"/>
                    <a:pt x="0" y="155"/>
                  </a:cubicBezTo>
                  <a:lnTo>
                    <a:pt x="0" y="512"/>
                  </a:lnTo>
                  <a:cubicBezTo>
                    <a:pt x="0" y="608"/>
                    <a:pt x="71" y="679"/>
                    <a:pt x="167" y="679"/>
                  </a:cubicBezTo>
                  <a:cubicBezTo>
                    <a:pt x="262" y="679"/>
                    <a:pt x="333" y="608"/>
                    <a:pt x="333" y="512"/>
                  </a:cubicBezTo>
                  <a:lnTo>
                    <a:pt x="333" y="179"/>
                  </a:lnTo>
                  <a:cubicBezTo>
                    <a:pt x="333" y="72"/>
                    <a:pt x="262" y="0"/>
                    <a:pt x="167" y="0"/>
                  </a:cubicBezTo>
                  <a:close/>
                </a:path>
              </a:pathLst>
            </a:custGeom>
            <a:solidFill>
              <a:schemeClr val="accent4"/>
            </a:solidFill>
            <a:ln>
              <a:solidFill>
                <a:schemeClr val="accent6"/>
              </a:solidFill>
            </a:ln>
          </p:spPr>
          <p:txBody>
            <a:bodyPr spcFirstLastPara="1" wrap="square" lIns="91425" tIns="91425" rIns="91425" bIns="91425" anchor="ctr" anchorCtr="0">
              <a:noAutofit/>
            </a:bodyPr>
            <a:lstStyle/>
            <a:p>
              <a:pPr>
                <a:buClr>
                  <a:srgbClr val="000000"/>
                </a:buClr>
                <a:buSzPts val="1400"/>
              </a:pPr>
              <a:endParaRPr sz="1900">
                <a:solidFill>
                  <a:srgbClr val="000000"/>
                </a:solidFill>
                <a:latin typeface="Arial"/>
                <a:ea typeface="Arial"/>
                <a:cs typeface="Arial"/>
                <a:sym typeface="Arial"/>
              </a:endParaRPr>
            </a:p>
          </p:txBody>
        </p:sp>
      </p:grpSp>
      <p:sp>
        <p:nvSpPr>
          <p:cNvPr id="320" name="Isosceles Triangle 68">
            <a:extLst>
              <a:ext uri="{FF2B5EF4-FFF2-40B4-BE49-F238E27FC236}">
                <a16:creationId xmlns="" xmlns:a16="http://schemas.microsoft.com/office/drawing/2014/main" id="{870C564B-4826-4504-AD55-BCA183FFA29B}"/>
              </a:ext>
            </a:extLst>
          </p:cNvPr>
          <p:cNvSpPr/>
          <p:nvPr/>
        </p:nvSpPr>
        <p:spPr>
          <a:xfrm rot="10800000">
            <a:off x="767011" y="4607022"/>
            <a:ext cx="220703" cy="687310"/>
          </a:xfrm>
          <a:custGeom>
            <a:avLst/>
            <a:gdLst/>
            <a:ahLst/>
            <a:cxnLst/>
            <a:rect l="l" t="t" r="r" b="b"/>
            <a:pathLst>
              <a:path w="1040400" h="3240000">
                <a:moveTo>
                  <a:pt x="41345" y="940666"/>
                </a:moveTo>
                <a:lnTo>
                  <a:pt x="1242" y="653403"/>
                </a:lnTo>
                <a:lnTo>
                  <a:pt x="0" y="653403"/>
                </a:lnTo>
                <a:lnTo>
                  <a:pt x="1057" y="652077"/>
                </a:lnTo>
                <a:lnTo>
                  <a:pt x="447" y="647712"/>
                </a:lnTo>
                <a:lnTo>
                  <a:pt x="4531" y="647712"/>
                </a:lnTo>
                <a:lnTo>
                  <a:pt x="520200" y="0"/>
                </a:lnTo>
                <a:lnTo>
                  <a:pt x="659109" y="174478"/>
                </a:lnTo>
                <a:close/>
                <a:moveTo>
                  <a:pt x="101622" y="1372451"/>
                </a:moveTo>
                <a:lnTo>
                  <a:pt x="61820" y="1087335"/>
                </a:lnTo>
                <a:lnTo>
                  <a:pt x="728036" y="261055"/>
                </a:lnTo>
                <a:lnTo>
                  <a:pt x="870500" y="439998"/>
                </a:lnTo>
                <a:lnTo>
                  <a:pt x="860164" y="431664"/>
                </a:lnTo>
                <a:close/>
                <a:moveTo>
                  <a:pt x="161365" y="1800403"/>
                </a:moveTo>
                <a:lnTo>
                  <a:pt x="122098" y="1519120"/>
                </a:lnTo>
                <a:lnTo>
                  <a:pt x="930953" y="515931"/>
                </a:lnTo>
                <a:lnTo>
                  <a:pt x="1035869" y="647712"/>
                </a:lnTo>
                <a:lnTo>
                  <a:pt x="1039954" y="647712"/>
                </a:lnTo>
                <a:lnTo>
                  <a:pt x="1039345" y="652078"/>
                </a:lnTo>
                <a:lnTo>
                  <a:pt x="1040400" y="653403"/>
                </a:lnTo>
                <a:lnTo>
                  <a:pt x="1039160" y="653403"/>
                </a:lnTo>
                <a:lnTo>
                  <a:pt x="1029316" y="723920"/>
                </a:lnTo>
                <a:close/>
                <a:moveTo>
                  <a:pt x="217894" y="2205330"/>
                </a:moveTo>
                <a:lnTo>
                  <a:pt x="181840" y="1947070"/>
                </a:lnTo>
                <a:lnTo>
                  <a:pt x="1000266" y="932012"/>
                </a:lnTo>
                <a:lnTo>
                  <a:pt x="949113" y="1298429"/>
                </a:lnTo>
                <a:close/>
                <a:moveTo>
                  <a:pt x="330192" y="2564220"/>
                </a:moveTo>
                <a:lnTo>
                  <a:pt x="267995" y="2564220"/>
                </a:lnTo>
                <a:lnTo>
                  <a:pt x="237100" y="2342912"/>
                </a:lnTo>
                <a:lnTo>
                  <a:pt x="242309" y="2347112"/>
                </a:lnTo>
                <a:lnTo>
                  <a:pt x="920063" y="1506522"/>
                </a:lnTo>
                <a:lnTo>
                  <a:pt x="865005" y="1900914"/>
                </a:lnTo>
                <a:close/>
                <a:moveTo>
                  <a:pt x="772406" y="2564220"/>
                </a:moveTo>
                <a:lnTo>
                  <a:pt x="468924" y="2564220"/>
                </a:lnTo>
                <a:lnTo>
                  <a:pt x="835955" y="2109008"/>
                </a:lnTo>
                <a:close/>
                <a:moveTo>
                  <a:pt x="892044" y="3240000"/>
                </a:moveTo>
                <a:lnTo>
                  <a:pt x="148356" y="3240000"/>
                </a:lnTo>
                <a:lnTo>
                  <a:pt x="276144" y="2663936"/>
                </a:lnTo>
                <a:lnTo>
                  <a:pt x="764256" y="2663936"/>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21" name="Right Triangle 17">
            <a:extLst>
              <a:ext uri="{FF2B5EF4-FFF2-40B4-BE49-F238E27FC236}">
                <a16:creationId xmlns="" xmlns:a16="http://schemas.microsoft.com/office/drawing/2014/main" id="{6ADCC979-BA1C-4251-B6F5-CE5AA2B72FD0}"/>
              </a:ext>
            </a:extLst>
          </p:cNvPr>
          <p:cNvSpPr/>
          <p:nvPr/>
        </p:nvSpPr>
        <p:spPr>
          <a:xfrm>
            <a:off x="10854853" y="2394869"/>
            <a:ext cx="385790" cy="546392"/>
          </a:xfrm>
          <a:custGeom>
            <a:avLst/>
            <a:gdLst/>
            <a:ahLst/>
            <a:cxnLst/>
            <a:rect l="l" t="t" r="r" b="b"/>
            <a:pathLst>
              <a:path w="2387678" h="3240000">
                <a:moveTo>
                  <a:pt x="1645041" y="17032"/>
                </a:moveTo>
                <a:lnTo>
                  <a:pt x="2376264" y="17032"/>
                </a:lnTo>
                <a:lnTo>
                  <a:pt x="2376264" y="17033"/>
                </a:lnTo>
                <a:lnTo>
                  <a:pt x="1645042" y="17033"/>
                </a:lnTo>
                <a:close/>
                <a:moveTo>
                  <a:pt x="0" y="17032"/>
                </a:moveTo>
                <a:lnTo>
                  <a:pt x="1379678" y="17032"/>
                </a:lnTo>
                <a:lnTo>
                  <a:pt x="1379678" y="996125"/>
                </a:lnTo>
                <a:lnTo>
                  <a:pt x="2376264" y="996125"/>
                </a:lnTo>
                <a:lnTo>
                  <a:pt x="2376264" y="3240000"/>
                </a:lnTo>
                <a:lnTo>
                  <a:pt x="0" y="3240000"/>
                </a:lnTo>
                <a:close/>
                <a:moveTo>
                  <a:pt x="1498869" y="0"/>
                </a:moveTo>
                <a:lnTo>
                  <a:pt x="2387678" y="888809"/>
                </a:lnTo>
                <a:lnTo>
                  <a:pt x="1498869" y="888809"/>
                </a:lnTo>
                <a:close/>
              </a:path>
            </a:pathLst>
          </a:custGeom>
          <a:solidFill>
            <a:srgbClr val="EA769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2221138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barn(inVertical)">
                                      <p:cBhvr>
                                        <p:cTn id="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45142" y="497794"/>
            <a:ext cx="4731657" cy="6052777"/>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 name="Picture 2" descr="10 Free Product Positioning Templates in Word, PPT, and ClickUp"/>
          <p:cNvPicPr>
            <a:picLocks noChangeAspect="1" noChangeArrowheads="1"/>
          </p:cNvPicPr>
          <p:nvPr/>
        </p:nvPicPr>
        <p:blipFill>
          <a:blip r:embed="rId2" cstate="print">
            <a:clrChange>
              <a:clrFrom>
                <a:srgbClr val="FFB29E"/>
              </a:clrFrom>
              <a:clrTo>
                <a:srgbClr val="FFB29E">
                  <a:alpha val="0"/>
                </a:srgbClr>
              </a:clrTo>
            </a:clrChange>
            <a:extLst>
              <a:ext uri="{28A0092B-C50C-407E-A947-70E740481C1C}">
                <a14:useLocalDpi xmlns:a14="http://schemas.microsoft.com/office/drawing/2010/main" val="0"/>
              </a:ext>
            </a:extLst>
          </a:blip>
          <a:srcRect/>
          <a:stretch>
            <a:fillRect/>
          </a:stretch>
        </p:blipFill>
        <p:spPr bwMode="auto">
          <a:xfrm>
            <a:off x="-209718" y="637618"/>
            <a:ext cx="5086517" cy="3814888"/>
          </a:xfrm>
          <a:prstGeom prst="rect">
            <a:avLst/>
          </a:prstGeom>
          <a:noFill/>
          <a:extLst>
            <a:ext uri="{909E8E84-426E-40DD-AFC4-6F175D3DCCD1}">
              <a14:hiddenFill xmlns:a14="http://schemas.microsoft.com/office/drawing/2010/main">
                <a:solidFill>
                  <a:srgbClr val="FFFFFF"/>
                </a:solidFill>
              </a14:hiddenFill>
            </a:ext>
          </a:extLst>
        </p:spPr>
      </p:pic>
      <p:sp>
        <p:nvSpPr>
          <p:cNvPr id="2" name="مستطيل 1"/>
          <p:cNvSpPr/>
          <p:nvPr/>
        </p:nvSpPr>
        <p:spPr>
          <a:xfrm>
            <a:off x="196160" y="4452506"/>
            <a:ext cx="4274760" cy="677108"/>
          </a:xfrm>
          <a:prstGeom prst="rect">
            <a:avLst/>
          </a:prstGeom>
        </p:spPr>
        <p:txBody>
          <a:bodyPr wrap="none">
            <a:spAutoFit/>
          </a:bodyPr>
          <a:lstStyle/>
          <a:p>
            <a:r>
              <a:rPr lang="en-US" sz="3800" b="1" dirty="0">
                <a:latin typeface="Times New Roman" panose="02020603050405020304" pitchFamily="18" charset="0"/>
                <a:cs typeface="Times New Roman" panose="02020603050405020304" pitchFamily="18" charset="0"/>
              </a:rPr>
              <a:t>Product positioning</a:t>
            </a:r>
          </a:p>
        </p:txBody>
      </p:sp>
      <p:sp>
        <p:nvSpPr>
          <p:cNvPr id="5" name="مستطيل 4"/>
          <p:cNvSpPr/>
          <p:nvPr/>
        </p:nvSpPr>
        <p:spPr>
          <a:xfrm>
            <a:off x="5057104" y="907484"/>
            <a:ext cx="6096000" cy="1421992"/>
          </a:xfrm>
          <a:prstGeom prst="rect">
            <a:avLst/>
          </a:prstGeom>
        </p:spPr>
        <p:txBody>
          <a:bodyPr>
            <a:spAutoFit/>
          </a:bodyPr>
          <a:lstStyle/>
          <a:p>
            <a:pPr algn="just">
              <a:lnSpc>
                <a:spcPct val="150000"/>
              </a:lnSpc>
            </a:pPr>
            <a:r>
              <a:rPr lang="en-GB" sz="2000" b="1" dirty="0">
                <a:latin typeface="Times New Roman" panose="02020603050405020304" pitchFamily="18" charset="0"/>
                <a:cs typeface="Times New Roman" panose="02020603050405020304" pitchFamily="18" charset="0"/>
              </a:rPr>
              <a:t>It is a strategic exercise that defines where your product or service fits in the marketplace and why it is better than alternative solutions.</a:t>
            </a:r>
            <a:endParaRPr lang="en-US" sz="2000" b="1" dirty="0">
              <a:latin typeface="Times New Roman" panose="02020603050405020304" pitchFamily="18" charset="0"/>
              <a:cs typeface="Times New Roman" panose="02020603050405020304" pitchFamily="18" charset="0"/>
            </a:endParaRPr>
          </a:p>
        </p:txBody>
      </p:sp>
      <p:pic>
        <p:nvPicPr>
          <p:cNvPr id="6" name="Picture 3"/>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52176" y="2443518"/>
            <a:ext cx="5341620" cy="3581400"/>
          </a:xfrm>
          <a:prstGeom prst="rect">
            <a:avLst/>
          </a:prstGeom>
          <a:noFill/>
          <a:ln>
            <a:noFill/>
          </a:ln>
        </p:spPr>
      </p:pic>
    </p:spTree>
    <p:extLst>
      <p:ext uri="{BB962C8B-B14F-4D97-AF65-F5344CB8AC3E}">
        <p14:creationId xmlns:p14="http://schemas.microsoft.com/office/powerpoint/2010/main" val="2110676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arn(inVertical)">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5141" y="402611"/>
            <a:ext cx="4731657" cy="6052777"/>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3076" name="Picture 4" descr="The Difference Between Corporate Accounting and Financial Accounting | Omni  Accounts"/>
          <p:cNvPicPr>
            <a:picLocks noChangeAspect="1" noChangeArrowheads="1"/>
          </p:cNvPicPr>
          <p:nvPr/>
        </p:nvPicPr>
        <p:blipFill>
          <a:blip r:embed="rId2" cstate="print">
            <a:clrChange>
              <a:clrFrom>
                <a:srgbClr val="6DCFF6"/>
              </a:clrFrom>
              <a:clrTo>
                <a:srgbClr val="6DCFF6">
                  <a:alpha val="0"/>
                </a:srgbClr>
              </a:clrTo>
            </a:clrChange>
            <a:extLst>
              <a:ext uri="{28A0092B-C50C-407E-A947-70E740481C1C}">
                <a14:useLocalDpi xmlns:a14="http://schemas.microsoft.com/office/drawing/2010/main" val="0"/>
              </a:ext>
            </a:extLst>
          </a:blip>
          <a:srcRect/>
          <a:stretch>
            <a:fillRect/>
          </a:stretch>
        </p:blipFill>
        <p:spPr bwMode="auto">
          <a:xfrm>
            <a:off x="258837" y="1504950"/>
            <a:ext cx="4504266" cy="2533650"/>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a:off x="354577" y="4802385"/>
            <a:ext cx="4312784" cy="677108"/>
          </a:xfrm>
          <a:prstGeom prst="rect">
            <a:avLst/>
          </a:prstGeom>
        </p:spPr>
        <p:txBody>
          <a:bodyPr wrap="none">
            <a:spAutoFit/>
          </a:bodyPr>
          <a:lstStyle/>
          <a:p>
            <a:pPr algn="just"/>
            <a:r>
              <a:rPr lang="en-GB" sz="3800" b="1" dirty="0">
                <a:latin typeface="Times New Roman" panose="02020603050405020304" pitchFamily="18" charset="0"/>
                <a:cs typeface="Times New Roman" panose="02020603050405020304" pitchFamily="18" charset="0"/>
              </a:rPr>
              <a:t>Finance Accounting</a:t>
            </a:r>
            <a:endParaRPr lang="en-US" sz="3800" dirty="0">
              <a:latin typeface="Times New Roman" panose="02020603050405020304" pitchFamily="18" charset="0"/>
              <a:cs typeface="Times New Roman" panose="02020603050405020304" pitchFamily="18" charset="0"/>
            </a:endParaRPr>
          </a:p>
        </p:txBody>
      </p:sp>
      <p:sp>
        <p:nvSpPr>
          <p:cNvPr id="4" name="مستطيل 3"/>
          <p:cNvSpPr/>
          <p:nvPr/>
        </p:nvSpPr>
        <p:spPr>
          <a:xfrm>
            <a:off x="5283200" y="2891360"/>
            <a:ext cx="6096000" cy="1704569"/>
          </a:xfrm>
          <a:prstGeom prst="rect">
            <a:avLst/>
          </a:prstGeom>
        </p:spPr>
        <p:txBody>
          <a:bodyPr>
            <a:spAutoFit/>
          </a:bodyPr>
          <a:lstStyle/>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Acquiring capital to implement strategies</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Projected Financial Statements </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Preparing financial budgets</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Evaluating the Worth of a Business</a:t>
            </a:r>
            <a:endParaRPr lang="ar-S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542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wipe(down)">
                                      <p:cBhvr>
                                        <p:cTn id="7" dur="500"/>
                                        <p:tgtEl>
                                          <p:spTgt spid="307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45142" y="465137"/>
            <a:ext cx="4731657" cy="6052777"/>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 name="Picture 2" descr="Three Basic Methods of Business Valuation | Wakefields Lawyers"/>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50220" y="1569357"/>
            <a:ext cx="3384248" cy="2538186"/>
          </a:xfrm>
          <a:prstGeom prst="rect">
            <a:avLst/>
          </a:prstGeom>
          <a:noFill/>
          <a:extLst>
            <a:ext uri="{909E8E84-426E-40DD-AFC4-6F175D3DCCD1}">
              <a14:hiddenFill xmlns:a14="http://schemas.microsoft.com/office/drawing/2010/main">
                <a:solidFill>
                  <a:srgbClr val="FFFFFF"/>
                </a:solidFill>
              </a14:hiddenFill>
            </a:ext>
          </a:extLst>
        </p:spPr>
      </p:pic>
      <p:sp>
        <p:nvSpPr>
          <p:cNvPr id="2" name="مستطيل 1"/>
          <p:cNvSpPr/>
          <p:nvPr/>
        </p:nvSpPr>
        <p:spPr>
          <a:xfrm>
            <a:off x="1140368" y="4347419"/>
            <a:ext cx="3007362" cy="461665"/>
          </a:xfrm>
          <a:prstGeom prst="rect">
            <a:avLst/>
          </a:prstGeom>
        </p:spPr>
        <p:txBody>
          <a:bodyPr wrap="none">
            <a:spAutoFit/>
          </a:bodyPr>
          <a:lstStyle/>
          <a:p>
            <a:r>
              <a:rPr lang="en-GB" sz="2400" b="1" dirty="0">
                <a:latin typeface="Times New Roman" panose="02020603050405020304" pitchFamily="18" charset="0"/>
                <a:cs typeface="Times New Roman" panose="02020603050405020304" pitchFamily="18" charset="0"/>
              </a:rPr>
              <a:t>Methods of Valuation</a:t>
            </a:r>
            <a:endParaRPr lang="en-US" sz="2400" b="1" dirty="0">
              <a:latin typeface="Times New Roman" panose="02020603050405020304" pitchFamily="18" charset="0"/>
              <a:cs typeface="Times New Roman" panose="02020603050405020304" pitchFamily="18" charset="0"/>
            </a:endParaRPr>
          </a:p>
        </p:txBody>
      </p:sp>
      <p:sp>
        <p:nvSpPr>
          <p:cNvPr id="5" name="مستطيل 4"/>
          <p:cNvSpPr/>
          <p:nvPr/>
        </p:nvSpPr>
        <p:spPr>
          <a:xfrm>
            <a:off x="5602514" y="2890157"/>
            <a:ext cx="6096000" cy="1287532"/>
          </a:xfrm>
          <a:prstGeom prst="rect">
            <a:avLst/>
          </a:prstGeom>
        </p:spPr>
        <p:txBody>
          <a:bodyPr>
            <a:spAutoFit/>
          </a:bodyPr>
          <a:lstStyle/>
          <a:p>
            <a:pPr marL="285750" indent="-285750">
              <a:lnSpc>
                <a:spcPct val="150000"/>
              </a:lnSpc>
              <a:buFont typeface="Arial" pitchFamily="34" charset="0"/>
              <a:buChar char="•"/>
            </a:pPr>
            <a:r>
              <a:rPr lang="en-US" b="1" dirty="0"/>
              <a:t>Market Capitalization</a:t>
            </a:r>
          </a:p>
          <a:p>
            <a:pPr marL="285750" indent="-285750">
              <a:lnSpc>
                <a:spcPct val="150000"/>
              </a:lnSpc>
              <a:buFont typeface="Arial" pitchFamily="34" charset="0"/>
              <a:buChar char="•"/>
            </a:pPr>
            <a:r>
              <a:rPr lang="en-US" b="1" dirty="0"/>
              <a:t>Times Revenue Method</a:t>
            </a:r>
          </a:p>
          <a:p>
            <a:pPr marL="285750" indent="-285750">
              <a:lnSpc>
                <a:spcPct val="150000"/>
              </a:lnSpc>
              <a:buFont typeface="Arial" pitchFamily="34" charset="0"/>
              <a:buChar char="•"/>
            </a:pPr>
            <a:r>
              <a:rPr lang="en-US" b="1" dirty="0"/>
              <a:t>Earnings Multiplier</a:t>
            </a:r>
            <a:endParaRPr lang="ar-SA" b="1" dirty="0"/>
          </a:p>
        </p:txBody>
      </p:sp>
    </p:spTree>
    <p:extLst>
      <p:ext uri="{BB962C8B-B14F-4D97-AF65-F5344CB8AC3E}">
        <p14:creationId xmlns:p14="http://schemas.microsoft.com/office/powerpoint/2010/main" val="413132973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sp>
        <p:nvSpPr>
          <p:cNvPr id="942" name="Google Shape;942;g2b3e0ea38e4_5_0"/>
          <p:cNvSpPr/>
          <p:nvPr/>
        </p:nvSpPr>
        <p:spPr>
          <a:xfrm>
            <a:off x="5814375" y="2990742"/>
            <a:ext cx="5472000" cy="900000"/>
          </a:xfrm>
          <a:prstGeom prst="rect">
            <a:avLst/>
          </a:prstGeom>
          <a:solidFill>
            <a:srgbClr val="EA769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3" name="Google Shape;943;g2b3e0ea38e4_5_0"/>
          <p:cNvSpPr/>
          <p:nvPr/>
        </p:nvSpPr>
        <p:spPr>
          <a:xfrm>
            <a:off x="6704841" y="3044742"/>
            <a:ext cx="4428000" cy="792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4" name="Google Shape;944;g2b3e0ea38e4_5_0"/>
          <p:cNvSpPr/>
          <p:nvPr/>
        </p:nvSpPr>
        <p:spPr>
          <a:xfrm>
            <a:off x="5814375" y="4109824"/>
            <a:ext cx="5472000" cy="900000"/>
          </a:xfrm>
          <a:prstGeom prst="rect">
            <a:avLst/>
          </a:prstGeom>
          <a:solidFill>
            <a:schemeClr val="bg1">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5" name="Google Shape;945;g2b3e0ea38e4_5_0"/>
          <p:cNvSpPr/>
          <p:nvPr/>
        </p:nvSpPr>
        <p:spPr>
          <a:xfrm>
            <a:off x="6704841" y="4163824"/>
            <a:ext cx="4428000" cy="792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6" name="Google Shape;946;g2b3e0ea38e4_5_0"/>
          <p:cNvSpPr/>
          <p:nvPr/>
        </p:nvSpPr>
        <p:spPr>
          <a:xfrm>
            <a:off x="5814375" y="1871660"/>
            <a:ext cx="5472000" cy="900000"/>
          </a:xfrm>
          <a:prstGeom prst="rect">
            <a:avLst/>
          </a:prstGeom>
          <a:solidFill>
            <a:srgbClr val="8CB3E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7" name="Google Shape;947;g2b3e0ea38e4_5_0"/>
          <p:cNvSpPr/>
          <p:nvPr/>
        </p:nvSpPr>
        <p:spPr>
          <a:xfrm>
            <a:off x="6704841" y="1925660"/>
            <a:ext cx="4428000" cy="792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8" name="Google Shape;948;g2b3e0ea38e4_5_0"/>
          <p:cNvSpPr txBox="1"/>
          <p:nvPr/>
        </p:nvSpPr>
        <p:spPr>
          <a:xfrm>
            <a:off x="3413394" y="3095243"/>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endParaRPr sz="2400" b="1">
              <a:solidFill>
                <a:schemeClr val="lt1"/>
              </a:solidFill>
              <a:latin typeface="Arial"/>
              <a:ea typeface="Arial"/>
              <a:cs typeface="Arial"/>
              <a:sym typeface="Arial"/>
            </a:endParaRPr>
          </a:p>
        </p:txBody>
      </p:sp>
      <p:sp>
        <p:nvSpPr>
          <p:cNvPr id="949" name="Google Shape;949;g2b3e0ea38e4_5_0"/>
          <p:cNvSpPr txBox="1"/>
          <p:nvPr/>
        </p:nvSpPr>
        <p:spPr>
          <a:xfrm>
            <a:off x="3420295" y="4431589"/>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endParaRPr sz="2400" b="1">
              <a:solidFill>
                <a:schemeClr val="lt1"/>
              </a:solidFill>
              <a:latin typeface="Arial"/>
              <a:ea typeface="Arial"/>
              <a:cs typeface="Arial"/>
              <a:sym typeface="Arial"/>
            </a:endParaRPr>
          </a:p>
        </p:txBody>
      </p:sp>
      <p:sp>
        <p:nvSpPr>
          <p:cNvPr id="950" name="Google Shape;950;g2b3e0ea38e4_5_0"/>
          <p:cNvSpPr txBox="1"/>
          <p:nvPr/>
        </p:nvSpPr>
        <p:spPr>
          <a:xfrm>
            <a:off x="2210909" y="2320859"/>
            <a:ext cx="17319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3600" b="1">
              <a:solidFill>
                <a:schemeClr val="lt1"/>
              </a:solidFill>
              <a:latin typeface="Arial"/>
              <a:ea typeface="Arial"/>
              <a:cs typeface="Arial"/>
              <a:sym typeface="Arial"/>
            </a:endParaRPr>
          </a:p>
        </p:txBody>
      </p:sp>
      <p:grpSp>
        <p:nvGrpSpPr>
          <p:cNvPr id="951" name="Google Shape;951;g2b3e0ea38e4_5_0"/>
          <p:cNvGrpSpPr/>
          <p:nvPr/>
        </p:nvGrpSpPr>
        <p:grpSpPr>
          <a:xfrm>
            <a:off x="919546" y="3584353"/>
            <a:ext cx="1519988" cy="646585"/>
            <a:chOff x="2725124" y="4445043"/>
            <a:chExt cx="1328080" cy="621000"/>
          </a:xfrm>
        </p:grpSpPr>
        <p:sp>
          <p:nvSpPr>
            <p:cNvPr id="952" name="Google Shape;952;g2b3e0ea38e4_5_0"/>
            <p:cNvSpPr txBox="1"/>
            <p:nvPr/>
          </p:nvSpPr>
          <p:spPr>
            <a:xfrm>
              <a:off x="2725124" y="4560313"/>
              <a:ext cx="1292100" cy="2661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953" name="Google Shape;953;g2b3e0ea38e4_5_0"/>
            <p:cNvSpPr txBox="1"/>
            <p:nvPr/>
          </p:nvSpPr>
          <p:spPr>
            <a:xfrm>
              <a:off x="2761104" y="4445043"/>
              <a:ext cx="1292100" cy="62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3600" b="1">
                <a:solidFill>
                  <a:schemeClr val="lt1"/>
                </a:solidFill>
                <a:latin typeface="Arial"/>
                <a:ea typeface="Arial"/>
                <a:cs typeface="Arial"/>
                <a:sym typeface="Arial"/>
              </a:endParaRPr>
            </a:p>
          </p:txBody>
        </p:sp>
      </p:grpSp>
      <p:sp>
        <p:nvSpPr>
          <p:cNvPr id="957" name="Google Shape;957;g2b3e0ea38e4_5_0"/>
          <p:cNvSpPr/>
          <p:nvPr/>
        </p:nvSpPr>
        <p:spPr>
          <a:xfrm>
            <a:off x="4073436" y="3667272"/>
            <a:ext cx="4668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3600" b="1">
              <a:solidFill>
                <a:schemeClr val="lt1"/>
              </a:solidFill>
              <a:latin typeface="Arial"/>
              <a:ea typeface="Arial"/>
              <a:cs typeface="Arial"/>
              <a:sym typeface="Arial"/>
            </a:endParaRPr>
          </a:p>
        </p:txBody>
      </p:sp>
      <p:sp>
        <p:nvSpPr>
          <p:cNvPr id="958" name="Google Shape;958;g2b3e0ea38e4_5_0"/>
          <p:cNvSpPr txBox="1"/>
          <p:nvPr/>
        </p:nvSpPr>
        <p:spPr>
          <a:xfrm>
            <a:off x="5955766" y="2090827"/>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400" b="1">
                <a:solidFill>
                  <a:schemeClr val="lt1"/>
                </a:solidFill>
                <a:latin typeface="Arial"/>
                <a:ea typeface="Arial"/>
                <a:cs typeface="Arial"/>
                <a:sym typeface="Arial"/>
              </a:rPr>
              <a:t>01</a:t>
            </a:r>
            <a:endParaRPr sz="2400" b="1">
              <a:solidFill>
                <a:schemeClr val="lt1"/>
              </a:solidFill>
              <a:latin typeface="Arial"/>
              <a:ea typeface="Arial"/>
              <a:cs typeface="Arial"/>
              <a:sym typeface="Arial"/>
            </a:endParaRPr>
          </a:p>
        </p:txBody>
      </p:sp>
      <p:sp>
        <p:nvSpPr>
          <p:cNvPr id="959" name="Google Shape;959;g2b3e0ea38e4_5_0"/>
          <p:cNvSpPr txBox="1"/>
          <p:nvPr/>
        </p:nvSpPr>
        <p:spPr>
          <a:xfrm>
            <a:off x="5960630" y="3202050"/>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400" b="1">
                <a:solidFill>
                  <a:schemeClr val="lt1"/>
                </a:solidFill>
                <a:latin typeface="Arial"/>
                <a:ea typeface="Arial"/>
                <a:cs typeface="Arial"/>
                <a:sym typeface="Arial"/>
              </a:rPr>
              <a:t>02</a:t>
            </a:r>
            <a:endParaRPr sz="2400" b="1">
              <a:solidFill>
                <a:schemeClr val="lt1"/>
              </a:solidFill>
              <a:latin typeface="Arial"/>
              <a:ea typeface="Arial"/>
              <a:cs typeface="Arial"/>
              <a:sym typeface="Arial"/>
            </a:endParaRPr>
          </a:p>
        </p:txBody>
      </p:sp>
      <p:sp>
        <p:nvSpPr>
          <p:cNvPr id="960" name="Google Shape;960;g2b3e0ea38e4_5_0"/>
          <p:cNvSpPr txBox="1"/>
          <p:nvPr/>
        </p:nvSpPr>
        <p:spPr>
          <a:xfrm>
            <a:off x="5955766" y="4299776"/>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400" b="1">
                <a:solidFill>
                  <a:schemeClr val="lt1"/>
                </a:solidFill>
                <a:latin typeface="Arial"/>
                <a:ea typeface="Arial"/>
                <a:cs typeface="Arial"/>
                <a:sym typeface="Arial"/>
              </a:rPr>
              <a:t>03</a:t>
            </a:r>
            <a:endParaRPr sz="2400" b="1">
              <a:solidFill>
                <a:schemeClr val="lt1"/>
              </a:solidFill>
              <a:latin typeface="Arial"/>
              <a:ea typeface="Arial"/>
              <a:cs typeface="Arial"/>
              <a:sym typeface="Arial"/>
            </a:endParaRPr>
          </a:p>
        </p:txBody>
      </p:sp>
      <p:sp>
        <p:nvSpPr>
          <p:cNvPr id="24" name="Freeform: Shape 1">
            <a:extLst>
              <a:ext uri="{FF2B5EF4-FFF2-40B4-BE49-F238E27FC236}">
                <a16:creationId xmlns="" xmlns:a16="http://schemas.microsoft.com/office/drawing/2014/main" id="{7F4B2AC8-7FF0-43DF-BFDD-9345628BC761}"/>
              </a:ext>
            </a:extLst>
          </p:cNvPr>
          <p:cNvSpPr/>
          <p:nvPr/>
        </p:nvSpPr>
        <p:spPr>
          <a:xfrm rot="10800000">
            <a:off x="-1" y="1524633"/>
            <a:ext cx="3076859" cy="2932215"/>
          </a:xfrm>
          <a:custGeom>
            <a:avLst/>
            <a:gdLst>
              <a:gd name="connsiteX0" fmla="*/ 6114473 w 6151418"/>
              <a:gd name="connsiteY0" fmla="*/ 0 h 5929746"/>
              <a:gd name="connsiteX1" fmla="*/ 0 w 6151418"/>
              <a:gd name="connsiteY1" fmla="*/ 2493818 h 5929746"/>
              <a:gd name="connsiteX2" fmla="*/ 4461164 w 6151418"/>
              <a:gd name="connsiteY2" fmla="*/ 5929746 h 5929746"/>
              <a:gd name="connsiteX3" fmla="*/ 6151418 w 6151418"/>
              <a:gd name="connsiteY3" fmla="*/ 5892800 h 5929746"/>
              <a:gd name="connsiteX4" fmla="*/ 6114473 w 6151418"/>
              <a:gd name="connsiteY4" fmla="*/ 0 h 5929746"/>
              <a:gd name="connsiteX0" fmla="*/ 6142182 w 6151418"/>
              <a:gd name="connsiteY0" fmla="*/ 0 h 6899564"/>
              <a:gd name="connsiteX1" fmla="*/ 0 w 6151418"/>
              <a:gd name="connsiteY1" fmla="*/ 3463636 h 6899564"/>
              <a:gd name="connsiteX2" fmla="*/ 4461164 w 6151418"/>
              <a:gd name="connsiteY2" fmla="*/ 6899564 h 6899564"/>
              <a:gd name="connsiteX3" fmla="*/ 6151418 w 6151418"/>
              <a:gd name="connsiteY3" fmla="*/ 6862618 h 6899564"/>
              <a:gd name="connsiteX4" fmla="*/ 6142182 w 6151418"/>
              <a:gd name="connsiteY4" fmla="*/ 0 h 6899564"/>
              <a:gd name="connsiteX0" fmla="*/ 6142182 w 6151418"/>
              <a:gd name="connsiteY0" fmla="*/ 0 h 6899564"/>
              <a:gd name="connsiteX1" fmla="*/ 0 w 6151418"/>
              <a:gd name="connsiteY1" fmla="*/ 3463636 h 6899564"/>
              <a:gd name="connsiteX2" fmla="*/ 4461164 w 6151418"/>
              <a:gd name="connsiteY2" fmla="*/ 6899564 h 6899564"/>
              <a:gd name="connsiteX3" fmla="*/ 6151418 w 6151418"/>
              <a:gd name="connsiteY3" fmla="*/ 6862618 h 6899564"/>
              <a:gd name="connsiteX4" fmla="*/ 6142182 w 6151418"/>
              <a:gd name="connsiteY4" fmla="*/ 0 h 6899564"/>
              <a:gd name="connsiteX0" fmla="*/ 6142182 w 6151418"/>
              <a:gd name="connsiteY0" fmla="*/ 0 h 6899564"/>
              <a:gd name="connsiteX1" fmla="*/ 4498109 w 6151418"/>
              <a:gd name="connsiteY1" fmla="*/ 9236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62618"/>
              <a:gd name="connsiteX1" fmla="*/ 3232728 w 6151418"/>
              <a:gd name="connsiteY1" fmla="*/ 9236 h 6862618"/>
              <a:gd name="connsiteX2" fmla="*/ 0 w 6151418"/>
              <a:gd name="connsiteY2" fmla="*/ 3463636 h 6862618"/>
              <a:gd name="connsiteX3" fmla="*/ 3592946 w 6151418"/>
              <a:gd name="connsiteY3" fmla="*/ 6862618 h 6862618"/>
              <a:gd name="connsiteX4" fmla="*/ 6151418 w 6151418"/>
              <a:gd name="connsiteY4" fmla="*/ 6862618 h 6862618"/>
              <a:gd name="connsiteX5" fmla="*/ 6142182 w 6151418"/>
              <a:gd name="connsiteY5" fmla="*/ 0 h 686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51418" h="6862618">
                <a:moveTo>
                  <a:pt x="6142182" y="0"/>
                </a:moveTo>
                <a:lnTo>
                  <a:pt x="3232728" y="9236"/>
                </a:lnTo>
                <a:lnTo>
                  <a:pt x="0" y="3463636"/>
                </a:lnTo>
                <a:lnTo>
                  <a:pt x="3592946" y="6862618"/>
                </a:lnTo>
                <a:lnTo>
                  <a:pt x="6151418" y="6862618"/>
                </a:lnTo>
                <a:cubicBezTo>
                  <a:pt x="6148339" y="4575079"/>
                  <a:pt x="6145261" y="2287539"/>
                  <a:pt x="6142182" y="0"/>
                </a:cubicBezTo>
                <a:close/>
              </a:path>
            </a:pathLst>
          </a:cu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مستطيل 1"/>
          <p:cNvSpPr/>
          <p:nvPr/>
        </p:nvSpPr>
        <p:spPr>
          <a:xfrm>
            <a:off x="246359" y="2090827"/>
            <a:ext cx="1964550" cy="1754326"/>
          </a:xfrm>
          <a:prstGeom prst="rect">
            <a:avLst/>
          </a:prstGeom>
        </p:spPr>
        <p:txBody>
          <a:bodyPr wrap="square">
            <a:spAutoFit/>
          </a:bodyPr>
          <a:lstStyle/>
          <a:p>
            <a:pPr lvl="0">
              <a:lnSpc>
                <a:spcPct val="150000"/>
              </a:lnSpc>
              <a:spcBef>
                <a:spcPts val="1600"/>
              </a:spcBef>
              <a:buClr>
                <a:schemeClr val="dk1"/>
              </a:buClr>
              <a:buSzPts val="1100"/>
            </a:pPr>
            <a:r>
              <a:rPr lang="en-US" sz="2400" b="1" dirty="0">
                <a:latin typeface="Times New Roman"/>
                <a:ea typeface="Times New Roman"/>
                <a:cs typeface="+mj-cs"/>
                <a:sym typeface="Times New Roman"/>
              </a:rPr>
              <a:t>The Nature of Strategy Evaluation </a:t>
            </a:r>
          </a:p>
        </p:txBody>
      </p:sp>
      <p:sp>
        <p:nvSpPr>
          <p:cNvPr id="3" name="مستطيل 2"/>
          <p:cNvSpPr/>
          <p:nvPr/>
        </p:nvSpPr>
        <p:spPr>
          <a:xfrm>
            <a:off x="6704850" y="2028471"/>
            <a:ext cx="4427991" cy="584775"/>
          </a:xfrm>
          <a:prstGeom prst="rect">
            <a:avLst/>
          </a:prstGeom>
        </p:spPr>
        <p:txBody>
          <a:bodyPr wrap="square">
            <a:spAutoFit/>
          </a:bodyPr>
          <a:lstStyle/>
          <a:p>
            <a:r>
              <a:rPr lang="en-US" sz="1600" b="1" dirty="0">
                <a:latin typeface="Times New Roman" panose="02020603050405020304" pitchFamily="18" charset="0"/>
                <a:cs typeface="Times New Roman" panose="02020603050405020304" pitchFamily="18" charset="0"/>
              </a:rPr>
              <a:t> examining the fundamental foundations of the company's strategy</a:t>
            </a:r>
          </a:p>
        </p:txBody>
      </p:sp>
      <p:sp>
        <p:nvSpPr>
          <p:cNvPr id="4" name="مستطيل 3"/>
          <p:cNvSpPr/>
          <p:nvPr/>
        </p:nvSpPr>
        <p:spPr>
          <a:xfrm>
            <a:off x="6752410" y="3202050"/>
            <a:ext cx="3887194" cy="584775"/>
          </a:xfrm>
          <a:prstGeom prst="rect">
            <a:avLst/>
          </a:prstGeom>
        </p:spPr>
        <p:txBody>
          <a:bodyPr wrap="square">
            <a:spAutoFit/>
          </a:bodyPr>
          <a:lstStyle/>
          <a:p>
            <a:r>
              <a:rPr lang="en-US" sz="1600" b="1" dirty="0">
                <a:solidFill>
                  <a:schemeClr val="tx1">
                    <a:lumMod val="75000"/>
                    <a:lumOff val="25000"/>
                  </a:schemeClr>
                </a:solidFill>
                <a:latin typeface="Times New Roman" panose="02020603050405020304" pitchFamily="18" charset="0"/>
                <a:cs typeface="Times New Roman" panose="02020603050405020304" pitchFamily="18" charset="0"/>
              </a:rPr>
              <a:t>comparing expected results to actual results</a:t>
            </a:r>
          </a:p>
        </p:txBody>
      </p:sp>
      <p:sp>
        <p:nvSpPr>
          <p:cNvPr id="5" name="مستطيل 4"/>
          <p:cNvSpPr/>
          <p:nvPr/>
        </p:nvSpPr>
        <p:spPr>
          <a:xfrm>
            <a:off x="6759311" y="4230938"/>
            <a:ext cx="4373529" cy="584775"/>
          </a:xfrm>
          <a:prstGeom prst="rect">
            <a:avLst/>
          </a:prstGeom>
        </p:spPr>
        <p:txBody>
          <a:bodyPr wrap="square">
            <a:spAutoFit/>
          </a:bodyPr>
          <a:lstStyle/>
          <a:p>
            <a:r>
              <a:rPr lang="en-US" sz="1600" b="1" dirty="0">
                <a:solidFill>
                  <a:schemeClr val="tx1">
                    <a:lumMod val="75000"/>
                    <a:lumOff val="25000"/>
                  </a:schemeClr>
                </a:solidFill>
                <a:latin typeface="Times New Roman" panose="02020603050405020304" pitchFamily="18" charset="0"/>
                <a:cs typeface="Times New Roman" panose="02020603050405020304" pitchFamily="18" charset="0"/>
              </a:rPr>
              <a:t> taking corrective action. Procedures to ensure that performance is consistent with plans</a:t>
            </a:r>
          </a:p>
        </p:txBody>
      </p:sp>
      <p:sp>
        <p:nvSpPr>
          <p:cNvPr id="7" name="TextBox 6">
            <a:extLst>
              <a:ext uri="{FF2B5EF4-FFF2-40B4-BE49-F238E27FC236}">
                <a16:creationId xmlns="" xmlns:a16="http://schemas.microsoft.com/office/drawing/2014/main" id="{580DF533-9338-9229-D69A-3DC2D3AF3BC1}"/>
              </a:ext>
            </a:extLst>
          </p:cNvPr>
          <p:cNvSpPr txBox="1"/>
          <p:nvPr/>
        </p:nvSpPr>
        <p:spPr>
          <a:xfrm>
            <a:off x="1940451" y="212923"/>
            <a:ext cx="7747847" cy="677108"/>
          </a:xfrm>
          <a:prstGeom prst="rect">
            <a:avLst/>
          </a:prstGeom>
          <a:noFill/>
        </p:spPr>
        <p:txBody>
          <a:bodyPr wrap="square">
            <a:spAutoFit/>
          </a:bodyPr>
          <a:lstStyle/>
          <a:p>
            <a:pPr algn="ctr"/>
            <a:r>
              <a:rPr lang="en-US" sz="3800" b="1" dirty="0">
                <a:latin typeface="Times New Roman" panose="02020603050405020304" pitchFamily="18" charset="0"/>
                <a:cs typeface="Times New Roman" panose="02020603050405020304" pitchFamily="18" charset="0"/>
              </a:rPr>
              <a:t>Evaluate and adjust the strategy</a:t>
            </a:r>
            <a:endParaRPr lang="ar-SA" sz="3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165573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352"/>
        <p:cNvGrpSpPr/>
        <p:nvPr/>
      </p:nvGrpSpPr>
      <p:grpSpPr>
        <a:xfrm>
          <a:off x="0" y="0"/>
          <a:ext cx="0" cy="0"/>
          <a:chOff x="0" y="0"/>
          <a:chExt cx="0" cy="0"/>
        </a:xfrm>
      </p:grpSpPr>
      <p:sp>
        <p:nvSpPr>
          <p:cNvPr id="1353" name="Google Shape;1353;p74"/>
          <p:cNvSpPr txBox="1"/>
          <p:nvPr/>
        </p:nvSpPr>
        <p:spPr>
          <a:xfrm>
            <a:off x="1160850" y="1428775"/>
            <a:ext cx="10376400" cy="1268100"/>
          </a:xfrm>
          <a:prstGeom prst="rect">
            <a:avLst/>
          </a:prstGeom>
          <a:noFill/>
          <a:ln>
            <a:noFill/>
          </a:ln>
        </p:spPr>
        <p:txBody>
          <a:bodyPr spcFirstLastPara="1" wrap="square" lIns="91425" tIns="91425" rIns="91425" bIns="91425" anchor="t" anchorCtr="0">
            <a:noAutofit/>
          </a:bodyPr>
          <a:lstStyle/>
          <a:p>
            <a:pPr marL="0" marR="0" lvl="0" indent="0" algn="just" rtl="0">
              <a:lnSpc>
                <a:spcPct val="150000"/>
              </a:lnSpc>
              <a:spcBef>
                <a:spcPts val="1400"/>
              </a:spcBef>
              <a:spcAft>
                <a:spcPts val="0"/>
              </a:spcAft>
              <a:buClr>
                <a:srgbClr val="3F3F3F"/>
              </a:buClr>
              <a:buSzPts val="2200"/>
              <a:buFont typeface="Arial"/>
              <a:buNone/>
            </a:pPr>
            <a:r>
              <a:rPr lang="en-US" sz="2200" b="1">
                <a:solidFill>
                  <a:srgbClr val="3F3F3F"/>
                </a:solidFill>
              </a:rPr>
              <a:t>[ </a:t>
            </a:r>
            <a:r>
              <a:rPr lang="en-US" sz="2200" b="1">
                <a:solidFill>
                  <a:srgbClr val="3F3F3F"/>
                </a:solidFill>
                <a:latin typeface="Arial"/>
                <a:ea typeface="Arial"/>
                <a:cs typeface="Arial"/>
                <a:sym typeface="Arial"/>
              </a:rPr>
              <a:t>Reviewing Bases of Strategy ]:</a:t>
            </a:r>
            <a:endParaRPr sz="2200" b="1">
              <a:solidFill>
                <a:srgbClr val="3F3F3F"/>
              </a:solidFill>
              <a:latin typeface="Arial"/>
              <a:ea typeface="Arial"/>
              <a:cs typeface="Arial"/>
              <a:sym typeface="Arial"/>
            </a:endParaRPr>
          </a:p>
          <a:p>
            <a:pPr marL="0" marR="0" lvl="0" indent="0" algn="just" rtl="0">
              <a:lnSpc>
                <a:spcPct val="150000"/>
              </a:lnSpc>
              <a:spcBef>
                <a:spcPts val="400"/>
              </a:spcBef>
              <a:spcAft>
                <a:spcPts val="0"/>
              </a:spcAft>
              <a:buClr>
                <a:schemeClr val="dk1"/>
              </a:buClr>
              <a:buSzPts val="2100"/>
              <a:buFont typeface="Times New Roman"/>
              <a:buNone/>
            </a:pPr>
            <a:r>
              <a:rPr lang="en-US" sz="2100">
                <a:solidFill>
                  <a:schemeClr val="dk1"/>
                </a:solidFill>
                <a:latin typeface="Times New Roman"/>
                <a:ea typeface="Times New Roman"/>
                <a:cs typeface="Times New Roman"/>
                <a:sym typeface="Times New Roman"/>
              </a:rPr>
              <a:t>This table summarizes strategy-evaluation activities in terms of key questions that should be addressed, alternative answers to those questions, and appropriate actions for an organization to take.</a:t>
            </a:r>
            <a:endParaRPr sz="2100">
              <a:solidFill>
                <a:schemeClr val="dk1"/>
              </a:solidFill>
              <a:latin typeface="Times New Roman"/>
              <a:ea typeface="Times New Roman"/>
              <a:cs typeface="Times New Roman"/>
              <a:sym typeface="Times New Roman"/>
            </a:endParaRPr>
          </a:p>
          <a:p>
            <a:pPr marL="0" marR="0" lvl="0" indent="0" algn="just" rtl="0">
              <a:lnSpc>
                <a:spcPct val="150000"/>
              </a:lnSpc>
              <a:spcBef>
                <a:spcPts val="1400"/>
              </a:spcBef>
              <a:spcAft>
                <a:spcPts val="0"/>
              </a:spcAft>
              <a:buClr>
                <a:schemeClr val="dk1"/>
              </a:buClr>
              <a:buSzPts val="1100"/>
              <a:buFont typeface="Arial"/>
              <a:buNone/>
            </a:pPr>
            <a:endParaRPr sz="2100" b="1">
              <a:solidFill>
                <a:srgbClr val="1F497D"/>
              </a:solidFill>
              <a:latin typeface="Times New Roman"/>
              <a:ea typeface="Times New Roman"/>
              <a:cs typeface="Times New Roman"/>
              <a:sym typeface="Times New Roman"/>
            </a:endParaRPr>
          </a:p>
          <a:p>
            <a:pPr marL="0" marR="0" lvl="0" indent="0" algn="l" rtl="0">
              <a:spcBef>
                <a:spcPts val="40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1354" name="Google Shape;1354;p74"/>
          <p:cNvSpPr txBox="1"/>
          <p:nvPr/>
        </p:nvSpPr>
        <p:spPr>
          <a:xfrm>
            <a:off x="1268025" y="2571750"/>
            <a:ext cx="10376400" cy="40899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pic>
        <p:nvPicPr>
          <p:cNvPr id="1355" name="Google Shape;1355;p74"/>
          <p:cNvPicPr preferRelativeResize="0"/>
          <p:nvPr/>
        </p:nvPicPr>
        <p:blipFill rotWithShape="1">
          <a:blip r:embed="rId3">
            <a:alphaModFix/>
          </a:blip>
          <a:srcRect b="39737"/>
          <a:stretch/>
        </p:blipFill>
        <p:spPr>
          <a:xfrm>
            <a:off x="1146975" y="3696875"/>
            <a:ext cx="10404151" cy="2464600"/>
          </a:xfrm>
          <a:prstGeom prst="rect">
            <a:avLst/>
          </a:prstGeom>
          <a:noFill/>
          <a:ln>
            <a:noFill/>
          </a:ln>
        </p:spPr>
      </p:pic>
      <p:sp>
        <p:nvSpPr>
          <p:cNvPr id="1356" name="Google Shape;1356;p74"/>
          <p:cNvSpPr/>
          <p:nvPr/>
        </p:nvSpPr>
        <p:spPr>
          <a:xfrm>
            <a:off x="964400" y="553650"/>
            <a:ext cx="5393700" cy="768000"/>
          </a:xfrm>
          <a:prstGeom prst="round2DiagRect">
            <a:avLst>
              <a:gd name="adj1" fmla="val 16667"/>
              <a:gd name="adj2" fmla="val 0"/>
            </a:avLst>
          </a:prstGeom>
          <a:solidFill>
            <a:srgbClr val="FDA65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50000"/>
              </a:lnSpc>
              <a:spcBef>
                <a:spcPts val="1600"/>
              </a:spcBef>
              <a:spcAft>
                <a:spcPts val="0"/>
              </a:spcAft>
              <a:buClr>
                <a:schemeClr val="dk1"/>
              </a:buClr>
              <a:buSzPts val="1100"/>
              <a:buFont typeface="Arial"/>
              <a:buNone/>
            </a:pPr>
            <a:r>
              <a:rPr lang="en-US" sz="2200" b="1" dirty="0">
                <a:solidFill>
                  <a:srgbClr val="3F3F3F"/>
                </a:solidFill>
              </a:rPr>
              <a:t>A Strategy-Evaluation Framework</a:t>
            </a:r>
            <a:endParaRPr sz="2200" b="1" dirty="0">
              <a:solidFill>
                <a:srgbClr val="3F3F3F"/>
              </a:solidFill>
            </a:endParaRPr>
          </a:p>
        </p:txBody>
      </p:sp>
    </p:spTree>
    <p:extLst>
      <p:ext uri="{BB962C8B-B14F-4D97-AF65-F5344CB8AC3E}">
        <p14:creationId xmlns:p14="http://schemas.microsoft.com/office/powerpoint/2010/main" val="2852878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356"/>
                                        </p:tgtEl>
                                        <p:attrNameLst>
                                          <p:attrName>style.visibility</p:attrName>
                                        </p:attrNameLst>
                                      </p:cBhvr>
                                      <p:to>
                                        <p:strVal val="visible"/>
                                      </p:to>
                                    </p:set>
                                    <p:animEffect transition="in" filter="circle(in)">
                                      <p:cBhvr>
                                        <p:cTn id="7" dur="2000"/>
                                        <p:tgtEl>
                                          <p:spTgt spid="135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nodePh="1">
                                  <p:stCondLst>
                                    <p:cond delay="0"/>
                                  </p:stCondLst>
                                  <p:endCondLst>
                                    <p:cond evt="begin" delay="0">
                                      <p:tn val="10"/>
                                    </p:cond>
                                  </p:endCondLst>
                                  <p:childTnLst>
                                    <p:set>
                                      <p:cBhvr>
                                        <p:cTn id="11" dur="1" fill="hold">
                                          <p:stCondLst>
                                            <p:cond delay="0"/>
                                          </p:stCondLst>
                                        </p:cTn>
                                        <p:tgtEl>
                                          <p:spTgt spid="1354"/>
                                        </p:tgtEl>
                                        <p:attrNameLst>
                                          <p:attrName>style.visibility</p:attrName>
                                        </p:attrNameLst>
                                      </p:cBhvr>
                                      <p:to>
                                        <p:strVal val="visible"/>
                                      </p:to>
                                    </p:set>
                                    <p:animEffect transition="in" filter="wipe(down)">
                                      <p:cBhvr>
                                        <p:cTn id="12" dur="500"/>
                                        <p:tgtEl>
                                          <p:spTgt spid="1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4" grpId="0"/>
      <p:bldP spid="1356"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361"/>
        <p:cNvGrpSpPr/>
        <p:nvPr/>
      </p:nvGrpSpPr>
      <p:grpSpPr>
        <a:xfrm>
          <a:off x="0" y="0"/>
          <a:ext cx="0" cy="0"/>
          <a:chOff x="0" y="0"/>
          <a:chExt cx="0" cy="0"/>
        </a:xfrm>
      </p:grpSpPr>
      <p:sp>
        <p:nvSpPr>
          <p:cNvPr id="1362" name="Google Shape;1362;g2b4053f77b2_0_42"/>
          <p:cNvSpPr/>
          <p:nvPr/>
        </p:nvSpPr>
        <p:spPr>
          <a:xfrm>
            <a:off x="1836600" y="2483625"/>
            <a:ext cx="8518800" cy="1035900"/>
          </a:xfrm>
          <a:prstGeom prst="chevron">
            <a:avLst>
              <a:gd name="adj" fmla="val 50000"/>
            </a:avLst>
          </a:prstGeom>
          <a:solidFill>
            <a:srgbClr val="F2D8AA"/>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lnSpc>
                <a:spcPct val="150000"/>
              </a:lnSpc>
              <a:spcBef>
                <a:spcPts val="0"/>
              </a:spcBef>
              <a:spcAft>
                <a:spcPts val="0"/>
              </a:spcAft>
              <a:buNone/>
            </a:pPr>
            <a:r>
              <a:rPr lang="en-US" sz="2300" b="1" dirty="0">
                <a:solidFill>
                  <a:srgbClr val="3F3F3F"/>
                </a:solidFill>
                <a:latin typeface="Times New Roman" pitchFamily="18" charset="0"/>
                <a:cs typeface="Times New Roman" pitchFamily="18" charset="0"/>
              </a:rPr>
              <a:t>How have competitors reacted to our strategies?</a:t>
            </a:r>
            <a:endParaRPr sz="2300" b="1" dirty="0">
              <a:solidFill>
                <a:srgbClr val="3F3F3F"/>
              </a:solidFill>
              <a:latin typeface="Times New Roman" pitchFamily="18" charset="0"/>
              <a:cs typeface="Times New Roman" pitchFamily="18" charset="0"/>
            </a:endParaRPr>
          </a:p>
        </p:txBody>
      </p:sp>
      <p:sp>
        <p:nvSpPr>
          <p:cNvPr id="1363" name="Google Shape;1363;g2b4053f77b2_0_42"/>
          <p:cNvSpPr/>
          <p:nvPr/>
        </p:nvSpPr>
        <p:spPr>
          <a:xfrm>
            <a:off x="785900" y="3643900"/>
            <a:ext cx="8769000" cy="1035900"/>
          </a:xfrm>
          <a:prstGeom prst="chevron">
            <a:avLst>
              <a:gd name="adj" fmla="val 50000"/>
            </a:avLst>
          </a:prstGeom>
          <a:solidFill>
            <a:srgbClr val="F2D8AA"/>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lnSpc>
                <a:spcPct val="150000"/>
              </a:lnSpc>
              <a:spcBef>
                <a:spcPts val="0"/>
              </a:spcBef>
              <a:spcAft>
                <a:spcPts val="0"/>
              </a:spcAft>
              <a:buNone/>
            </a:pPr>
            <a:r>
              <a:rPr lang="en-US" sz="2300" b="1" dirty="0">
                <a:solidFill>
                  <a:srgbClr val="3F3F3F"/>
                </a:solidFill>
                <a:latin typeface="Times New Roman" pitchFamily="18" charset="0"/>
                <a:cs typeface="Times New Roman" pitchFamily="18" charset="0"/>
              </a:rPr>
              <a:t>How have competitors’ strategies changed?</a:t>
            </a:r>
            <a:endParaRPr sz="2300" b="1" dirty="0">
              <a:solidFill>
                <a:srgbClr val="3F3F3F"/>
              </a:solidFill>
              <a:latin typeface="Times New Roman" pitchFamily="18" charset="0"/>
              <a:cs typeface="Times New Roman" pitchFamily="18" charset="0"/>
            </a:endParaRPr>
          </a:p>
        </p:txBody>
      </p:sp>
      <p:sp>
        <p:nvSpPr>
          <p:cNvPr id="1364" name="Google Shape;1364;g2b4053f77b2_0_42"/>
          <p:cNvSpPr/>
          <p:nvPr/>
        </p:nvSpPr>
        <p:spPr>
          <a:xfrm>
            <a:off x="1714500" y="4804175"/>
            <a:ext cx="8679900" cy="1035900"/>
          </a:xfrm>
          <a:prstGeom prst="chevron">
            <a:avLst>
              <a:gd name="adj" fmla="val 50000"/>
            </a:avLst>
          </a:prstGeom>
          <a:solidFill>
            <a:srgbClr val="F2D8AA"/>
          </a:solid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457200" lvl="0" indent="0" algn="just" rtl="0">
              <a:lnSpc>
                <a:spcPct val="150000"/>
              </a:lnSpc>
              <a:spcBef>
                <a:spcPts val="0"/>
              </a:spcBef>
              <a:spcAft>
                <a:spcPts val="0"/>
              </a:spcAft>
              <a:buNone/>
            </a:pPr>
            <a:endParaRPr sz="2300" b="1">
              <a:solidFill>
                <a:srgbClr val="3F3F3F"/>
              </a:solidFill>
            </a:endParaRPr>
          </a:p>
        </p:txBody>
      </p:sp>
      <p:sp>
        <p:nvSpPr>
          <p:cNvPr id="1365" name="Google Shape;1365;g2b4053f77b2_0_42"/>
          <p:cNvSpPr/>
          <p:nvPr/>
        </p:nvSpPr>
        <p:spPr>
          <a:xfrm>
            <a:off x="303600" y="196450"/>
            <a:ext cx="11751600" cy="18228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lnSpc>
                <a:spcPct val="150000"/>
              </a:lnSpc>
              <a:spcBef>
                <a:spcPts val="0"/>
              </a:spcBef>
              <a:spcAft>
                <a:spcPts val="800"/>
              </a:spcAft>
              <a:buClr>
                <a:schemeClr val="dk1"/>
              </a:buClr>
              <a:buSzPts val="1100"/>
              <a:buFont typeface="Arial"/>
              <a:buNone/>
            </a:pPr>
            <a:r>
              <a:rPr lang="en-US" sz="2300" b="1" dirty="0">
                <a:solidFill>
                  <a:srgbClr val="3F3F3F"/>
                </a:solidFill>
                <a:latin typeface="Times New Roman" pitchFamily="18" charset="0"/>
                <a:cs typeface="Times New Roman" pitchFamily="18" charset="0"/>
              </a:rPr>
              <a:t>A revised EFE Matrix should indicate how effective a firm’s strategies have been in response to key opportunities and threats. This analysis could also address such questions as the following</a:t>
            </a:r>
            <a:r>
              <a:rPr lang="en-US" sz="2300" b="1" dirty="0">
                <a:solidFill>
                  <a:schemeClr val="dk1"/>
                </a:solidFill>
                <a:latin typeface="Times New Roman" pitchFamily="18" charset="0"/>
                <a:ea typeface="Times New Roman"/>
                <a:cs typeface="Times New Roman" pitchFamily="18" charset="0"/>
                <a:sym typeface="Times New Roman"/>
              </a:rPr>
              <a:t>:</a:t>
            </a:r>
            <a:endParaRPr sz="2300" b="1" dirty="0">
              <a:solidFill>
                <a:schemeClr val="dk1"/>
              </a:solidFill>
              <a:latin typeface="Times New Roman" pitchFamily="18" charset="0"/>
              <a:ea typeface="Times New Roman"/>
              <a:cs typeface="Times New Roman" pitchFamily="18" charset="0"/>
              <a:sym typeface="Times New Roman"/>
            </a:endParaRPr>
          </a:p>
        </p:txBody>
      </p:sp>
      <p:sp>
        <p:nvSpPr>
          <p:cNvPr id="1366" name="Google Shape;1366;g2b4053f77b2_0_42"/>
          <p:cNvSpPr txBox="1"/>
          <p:nvPr/>
        </p:nvSpPr>
        <p:spPr>
          <a:xfrm>
            <a:off x="2250300" y="5063075"/>
            <a:ext cx="7858200" cy="518100"/>
          </a:xfrm>
          <a:prstGeom prst="rect">
            <a:avLst/>
          </a:prstGeom>
          <a:noFill/>
          <a:ln>
            <a:noFill/>
          </a:ln>
        </p:spPr>
        <p:txBody>
          <a:bodyPr spcFirstLastPara="1" wrap="square" lIns="91425" tIns="91425" rIns="91425" bIns="91425" anchor="t" anchorCtr="0">
            <a:noAutofit/>
          </a:bodyPr>
          <a:lstStyle/>
          <a:p>
            <a:pPr marL="0" lvl="0" indent="0" algn="just" rtl="0">
              <a:lnSpc>
                <a:spcPct val="150000"/>
              </a:lnSpc>
              <a:spcBef>
                <a:spcPts val="0"/>
              </a:spcBef>
              <a:spcAft>
                <a:spcPts val="0"/>
              </a:spcAft>
              <a:buNone/>
            </a:pPr>
            <a:r>
              <a:rPr lang="en-US" sz="2200" b="1" dirty="0">
                <a:solidFill>
                  <a:srgbClr val="3F3F3F"/>
                </a:solidFill>
                <a:latin typeface="Times New Roman" pitchFamily="18" charset="0"/>
                <a:cs typeface="Times New Roman" pitchFamily="18" charset="0"/>
              </a:rPr>
              <a:t>Why are competitors making certain strategic changes?</a:t>
            </a:r>
            <a:endParaRPr sz="2200" b="1" dirty="0">
              <a:solidFill>
                <a:srgbClr val="3F3F3F"/>
              </a:solidFill>
              <a:latin typeface="Times New Roman" pitchFamily="18" charset="0"/>
              <a:cs typeface="Times New Roman" pitchFamily="18"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2640801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62"/>
                                        </p:tgtEl>
                                        <p:attrNameLst>
                                          <p:attrName>style.visibility</p:attrName>
                                        </p:attrNameLst>
                                      </p:cBhvr>
                                      <p:to>
                                        <p:strVal val="visible"/>
                                      </p:to>
                                    </p:set>
                                    <p:animEffect transition="in" filter="barn(inVertical)">
                                      <p:cBhvr>
                                        <p:cTn id="7" dur="500"/>
                                        <p:tgtEl>
                                          <p:spTgt spid="136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63"/>
                                        </p:tgtEl>
                                        <p:attrNameLst>
                                          <p:attrName>style.visibility</p:attrName>
                                        </p:attrNameLst>
                                      </p:cBhvr>
                                      <p:to>
                                        <p:strVal val="visible"/>
                                      </p:to>
                                    </p:set>
                                    <p:animEffect transition="in" filter="barn(inVertical)">
                                      <p:cBhvr>
                                        <p:cTn id="12" dur="500"/>
                                        <p:tgtEl>
                                          <p:spTgt spid="136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364"/>
                                        </p:tgtEl>
                                        <p:attrNameLst>
                                          <p:attrName>style.visibility</p:attrName>
                                        </p:attrNameLst>
                                      </p:cBhvr>
                                      <p:to>
                                        <p:strVal val="visible"/>
                                      </p:to>
                                    </p:set>
                                    <p:animEffect transition="in" filter="barn(inVertical)">
                                      <p:cBhvr>
                                        <p:cTn id="17" dur="500"/>
                                        <p:tgtEl>
                                          <p:spTgt spid="1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2" grpId="0" animBg="1"/>
      <p:bldP spid="1363" grpId="0" animBg="1"/>
      <p:bldP spid="1364"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371"/>
        <p:cNvGrpSpPr/>
        <p:nvPr/>
      </p:nvGrpSpPr>
      <p:grpSpPr>
        <a:xfrm>
          <a:off x="0" y="0"/>
          <a:ext cx="0" cy="0"/>
          <a:chOff x="0" y="0"/>
          <a:chExt cx="0" cy="0"/>
        </a:xfrm>
      </p:grpSpPr>
      <p:sp>
        <p:nvSpPr>
          <p:cNvPr id="1372" name="Google Shape;1372;p76"/>
          <p:cNvSpPr/>
          <p:nvPr/>
        </p:nvSpPr>
        <p:spPr>
          <a:xfrm>
            <a:off x="1053700" y="1699000"/>
            <a:ext cx="8518800" cy="1035900"/>
          </a:xfrm>
          <a:prstGeom prst="chevron">
            <a:avLst>
              <a:gd name="adj" fmla="val 50000"/>
            </a:avLst>
          </a:prstGeom>
          <a:solidFill>
            <a:srgbClr val="F2D8AA"/>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lnSpc>
                <a:spcPct val="150000"/>
              </a:lnSpc>
              <a:spcBef>
                <a:spcPts val="800"/>
              </a:spcBef>
              <a:spcAft>
                <a:spcPts val="0"/>
              </a:spcAft>
              <a:buNone/>
            </a:pPr>
            <a:r>
              <a:rPr lang="en-US" sz="2300" b="1" dirty="0">
                <a:solidFill>
                  <a:srgbClr val="3F3F3F"/>
                </a:solidFill>
                <a:latin typeface="Times New Roman" pitchFamily="18" charset="0"/>
                <a:cs typeface="Times New Roman" pitchFamily="18" charset="0"/>
              </a:rPr>
              <a:t>Are our internal strengths still strengths ?</a:t>
            </a:r>
            <a:endParaRPr sz="2300" b="1" dirty="0">
              <a:solidFill>
                <a:srgbClr val="3F3F3F"/>
              </a:solidFill>
              <a:latin typeface="Times New Roman" pitchFamily="18" charset="0"/>
              <a:cs typeface="Times New Roman" pitchFamily="18" charset="0"/>
            </a:endParaRPr>
          </a:p>
        </p:txBody>
      </p:sp>
      <p:sp>
        <p:nvSpPr>
          <p:cNvPr id="1373" name="Google Shape;1373;p76"/>
          <p:cNvSpPr/>
          <p:nvPr/>
        </p:nvSpPr>
        <p:spPr>
          <a:xfrm>
            <a:off x="1053700" y="3170625"/>
            <a:ext cx="8518800" cy="1035900"/>
          </a:xfrm>
          <a:prstGeom prst="chevron">
            <a:avLst>
              <a:gd name="adj" fmla="val 50000"/>
            </a:avLst>
          </a:prstGeom>
          <a:solidFill>
            <a:srgbClr val="F2D8AA"/>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lnSpc>
                <a:spcPct val="150000"/>
              </a:lnSpc>
              <a:spcBef>
                <a:spcPts val="0"/>
              </a:spcBef>
              <a:spcAft>
                <a:spcPts val="0"/>
              </a:spcAft>
              <a:buNone/>
            </a:pPr>
            <a:r>
              <a:rPr lang="en-US" sz="2300" b="1" dirty="0">
                <a:solidFill>
                  <a:srgbClr val="3F3F3F"/>
                </a:solidFill>
                <a:latin typeface="Times New Roman" pitchFamily="18" charset="0"/>
                <a:cs typeface="Times New Roman" pitchFamily="18" charset="0"/>
              </a:rPr>
              <a:t>Are our internal weaknesses still weaknesses?</a:t>
            </a:r>
            <a:endParaRPr sz="2300" b="1" dirty="0">
              <a:solidFill>
                <a:srgbClr val="3F3F3F"/>
              </a:solidFill>
              <a:latin typeface="Times New Roman" pitchFamily="18" charset="0"/>
              <a:cs typeface="Times New Roman" pitchFamily="18" charset="0"/>
            </a:endParaRPr>
          </a:p>
        </p:txBody>
      </p:sp>
      <p:sp>
        <p:nvSpPr>
          <p:cNvPr id="1374" name="Google Shape;1374;p76"/>
          <p:cNvSpPr/>
          <p:nvPr/>
        </p:nvSpPr>
        <p:spPr>
          <a:xfrm>
            <a:off x="1090450" y="4482725"/>
            <a:ext cx="8518800" cy="1035900"/>
          </a:xfrm>
          <a:prstGeom prst="chevron">
            <a:avLst>
              <a:gd name="adj" fmla="val 50000"/>
            </a:avLst>
          </a:prstGeom>
          <a:solidFill>
            <a:srgbClr val="F2D8AA"/>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lnSpc>
                <a:spcPct val="150000"/>
              </a:lnSpc>
              <a:spcBef>
                <a:spcPts val="0"/>
              </a:spcBef>
              <a:spcAft>
                <a:spcPts val="0"/>
              </a:spcAft>
              <a:buNone/>
            </a:pPr>
            <a:r>
              <a:rPr lang="en-US" sz="2300" b="1" dirty="0">
                <a:solidFill>
                  <a:srgbClr val="3F3F3F"/>
                </a:solidFill>
                <a:latin typeface="Times New Roman" pitchFamily="18" charset="0"/>
                <a:cs typeface="Times New Roman" pitchFamily="18" charset="0"/>
              </a:rPr>
              <a:t>Are our external opportunities still opportunities?</a:t>
            </a:r>
            <a:endParaRPr sz="2300" b="1" dirty="0">
              <a:solidFill>
                <a:srgbClr val="3F3F3F"/>
              </a:solidFill>
              <a:latin typeface="Times New Roman" pitchFamily="18" charset="0"/>
              <a:cs typeface="Times New Roman" pitchFamily="18" charset="0"/>
            </a:endParaRPr>
          </a:p>
        </p:txBody>
      </p:sp>
      <p:sp>
        <p:nvSpPr>
          <p:cNvPr id="1375" name="Google Shape;1375;p76"/>
          <p:cNvSpPr/>
          <p:nvPr/>
        </p:nvSpPr>
        <p:spPr>
          <a:xfrm>
            <a:off x="1127225" y="5732850"/>
            <a:ext cx="8518800" cy="1035900"/>
          </a:xfrm>
          <a:prstGeom prst="chevron">
            <a:avLst>
              <a:gd name="adj" fmla="val 50000"/>
            </a:avLst>
          </a:prstGeom>
          <a:solidFill>
            <a:srgbClr val="F2D8AA"/>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457200" lvl="0" indent="0" algn="just" rtl="0">
              <a:lnSpc>
                <a:spcPct val="150000"/>
              </a:lnSpc>
              <a:spcBef>
                <a:spcPts val="0"/>
              </a:spcBef>
              <a:spcAft>
                <a:spcPts val="0"/>
              </a:spcAft>
              <a:buClr>
                <a:schemeClr val="dk1"/>
              </a:buClr>
              <a:buSzPts val="1100"/>
              <a:buFont typeface="Arial"/>
              <a:buNone/>
            </a:pPr>
            <a:r>
              <a:rPr lang="en-US" sz="2300" b="1" dirty="0">
                <a:solidFill>
                  <a:srgbClr val="3F3F3F"/>
                </a:solidFill>
                <a:latin typeface="Times New Roman" pitchFamily="18" charset="0"/>
                <a:cs typeface="Times New Roman" pitchFamily="18" charset="0"/>
              </a:rPr>
              <a:t>Are our external threats still threats?</a:t>
            </a:r>
            <a:endParaRPr sz="2300" b="1" dirty="0">
              <a:latin typeface="Times New Roman" pitchFamily="18" charset="0"/>
              <a:cs typeface="Times New Roman" pitchFamily="18" charset="0"/>
            </a:endParaRPr>
          </a:p>
        </p:txBody>
      </p:sp>
      <p:sp>
        <p:nvSpPr>
          <p:cNvPr id="1376" name="Google Shape;1376;p76"/>
          <p:cNvSpPr/>
          <p:nvPr/>
        </p:nvSpPr>
        <p:spPr>
          <a:xfrm>
            <a:off x="642950" y="357200"/>
            <a:ext cx="9769200" cy="1196700"/>
          </a:xfrm>
          <a:prstGeom prst="round2DiagRect">
            <a:avLst>
              <a:gd name="adj1" fmla="val 16667"/>
              <a:gd name="adj2"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lnSpc>
                <a:spcPct val="150000"/>
              </a:lnSpc>
              <a:spcBef>
                <a:spcPts val="0"/>
              </a:spcBef>
              <a:spcAft>
                <a:spcPts val="0"/>
              </a:spcAft>
              <a:buClr>
                <a:schemeClr val="dk1"/>
              </a:buClr>
              <a:buSzPts val="1100"/>
              <a:buFont typeface="Arial"/>
              <a:buNone/>
            </a:pPr>
            <a:r>
              <a:rPr lang="en-US" sz="2300" dirty="0">
                <a:solidFill>
                  <a:schemeClr val="dk1"/>
                </a:solidFill>
                <a:latin typeface="Times New Roman" pitchFamily="18" charset="0"/>
                <a:ea typeface="Times New Roman"/>
                <a:cs typeface="Times New Roman" pitchFamily="18" charset="0"/>
                <a:sym typeface="Times New Roman"/>
              </a:rPr>
              <a:t> </a:t>
            </a:r>
            <a:r>
              <a:rPr lang="en-US" sz="2300" b="1" dirty="0">
                <a:solidFill>
                  <a:srgbClr val="3F3F3F"/>
                </a:solidFill>
                <a:latin typeface="Times New Roman" pitchFamily="18" charset="0"/>
                <a:cs typeface="Times New Roman" pitchFamily="18" charset="0"/>
              </a:rPr>
              <a:t>Here are some key questions to address in evaluating strategies:</a:t>
            </a:r>
            <a:endParaRPr sz="2300" b="1" dirty="0">
              <a:solidFill>
                <a:srgbClr val="3F3F3F"/>
              </a:solidFill>
              <a:latin typeface="Times New Roman" pitchFamily="18" charset="0"/>
              <a:cs typeface="Times New Roman" pitchFamily="18" charset="0"/>
            </a:endParaRPr>
          </a:p>
        </p:txBody>
      </p:sp>
    </p:spTree>
    <p:extLst>
      <p:ext uri="{BB962C8B-B14F-4D97-AF65-F5344CB8AC3E}">
        <p14:creationId xmlns:p14="http://schemas.microsoft.com/office/powerpoint/2010/main" val="526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72"/>
                                        </p:tgtEl>
                                        <p:attrNameLst>
                                          <p:attrName>style.visibility</p:attrName>
                                        </p:attrNameLst>
                                      </p:cBhvr>
                                      <p:to>
                                        <p:strVal val="visible"/>
                                      </p:to>
                                    </p:set>
                                    <p:animEffect transition="in" filter="fade">
                                      <p:cBhvr>
                                        <p:cTn id="7" dur="1000"/>
                                        <p:tgtEl>
                                          <p:spTgt spid="1372"/>
                                        </p:tgtEl>
                                      </p:cBhvr>
                                    </p:animEffect>
                                    <p:anim calcmode="lin" valueType="num">
                                      <p:cBhvr>
                                        <p:cTn id="8" dur="1000" fill="hold"/>
                                        <p:tgtEl>
                                          <p:spTgt spid="1372"/>
                                        </p:tgtEl>
                                        <p:attrNameLst>
                                          <p:attrName>ppt_x</p:attrName>
                                        </p:attrNameLst>
                                      </p:cBhvr>
                                      <p:tavLst>
                                        <p:tav tm="0">
                                          <p:val>
                                            <p:strVal val="#ppt_x"/>
                                          </p:val>
                                        </p:tav>
                                        <p:tav tm="100000">
                                          <p:val>
                                            <p:strVal val="#ppt_x"/>
                                          </p:val>
                                        </p:tav>
                                      </p:tavLst>
                                    </p:anim>
                                    <p:anim calcmode="lin" valueType="num">
                                      <p:cBhvr>
                                        <p:cTn id="9" dur="1000" fill="hold"/>
                                        <p:tgtEl>
                                          <p:spTgt spid="137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73"/>
                                        </p:tgtEl>
                                        <p:attrNameLst>
                                          <p:attrName>style.visibility</p:attrName>
                                        </p:attrNameLst>
                                      </p:cBhvr>
                                      <p:to>
                                        <p:strVal val="visible"/>
                                      </p:to>
                                    </p:set>
                                    <p:animEffect transition="in" filter="fade">
                                      <p:cBhvr>
                                        <p:cTn id="14" dur="1000"/>
                                        <p:tgtEl>
                                          <p:spTgt spid="1373"/>
                                        </p:tgtEl>
                                      </p:cBhvr>
                                    </p:animEffect>
                                    <p:anim calcmode="lin" valueType="num">
                                      <p:cBhvr>
                                        <p:cTn id="15" dur="1000" fill="hold"/>
                                        <p:tgtEl>
                                          <p:spTgt spid="1373"/>
                                        </p:tgtEl>
                                        <p:attrNameLst>
                                          <p:attrName>ppt_x</p:attrName>
                                        </p:attrNameLst>
                                      </p:cBhvr>
                                      <p:tavLst>
                                        <p:tav tm="0">
                                          <p:val>
                                            <p:strVal val="#ppt_x"/>
                                          </p:val>
                                        </p:tav>
                                        <p:tav tm="100000">
                                          <p:val>
                                            <p:strVal val="#ppt_x"/>
                                          </p:val>
                                        </p:tav>
                                      </p:tavLst>
                                    </p:anim>
                                    <p:anim calcmode="lin" valueType="num">
                                      <p:cBhvr>
                                        <p:cTn id="16" dur="1000" fill="hold"/>
                                        <p:tgtEl>
                                          <p:spTgt spid="137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74"/>
                                        </p:tgtEl>
                                        <p:attrNameLst>
                                          <p:attrName>style.visibility</p:attrName>
                                        </p:attrNameLst>
                                      </p:cBhvr>
                                      <p:to>
                                        <p:strVal val="visible"/>
                                      </p:to>
                                    </p:set>
                                    <p:animEffect transition="in" filter="fade">
                                      <p:cBhvr>
                                        <p:cTn id="21" dur="1000"/>
                                        <p:tgtEl>
                                          <p:spTgt spid="1374"/>
                                        </p:tgtEl>
                                      </p:cBhvr>
                                    </p:animEffect>
                                    <p:anim calcmode="lin" valueType="num">
                                      <p:cBhvr>
                                        <p:cTn id="22" dur="1000" fill="hold"/>
                                        <p:tgtEl>
                                          <p:spTgt spid="1374"/>
                                        </p:tgtEl>
                                        <p:attrNameLst>
                                          <p:attrName>ppt_x</p:attrName>
                                        </p:attrNameLst>
                                      </p:cBhvr>
                                      <p:tavLst>
                                        <p:tav tm="0">
                                          <p:val>
                                            <p:strVal val="#ppt_x"/>
                                          </p:val>
                                        </p:tav>
                                        <p:tav tm="100000">
                                          <p:val>
                                            <p:strVal val="#ppt_x"/>
                                          </p:val>
                                        </p:tav>
                                      </p:tavLst>
                                    </p:anim>
                                    <p:anim calcmode="lin" valueType="num">
                                      <p:cBhvr>
                                        <p:cTn id="23" dur="1000" fill="hold"/>
                                        <p:tgtEl>
                                          <p:spTgt spid="137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375"/>
                                        </p:tgtEl>
                                        <p:attrNameLst>
                                          <p:attrName>style.visibility</p:attrName>
                                        </p:attrNameLst>
                                      </p:cBhvr>
                                      <p:to>
                                        <p:strVal val="visible"/>
                                      </p:to>
                                    </p:set>
                                    <p:animEffect transition="in" filter="fade">
                                      <p:cBhvr>
                                        <p:cTn id="28" dur="1000"/>
                                        <p:tgtEl>
                                          <p:spTgt spid="1375"/>
                                        </p:tgtEl>
                                      </p:cBhvr>
                                    </p:animEffect>
                                    <p:anim calcmode="lin" valueType="num">
                                      <p:cBhvr>
                                        <p:cTn id="29" dur="1000" fill="hold"/>
                                        <p:tgtEl>
                                          <p:spTgt spid="1375"/>
                                        </p:tgtEl>
                                        <p:attrNameLst>
                                          <p:attrName>ppt_x</p:attrName>
                                        </p:attrNameLst>
                                      </p:cBhvr>
                                      <p:tavLst>
                                        <p:tav tm="0">
                                          <p:val>
                                            <p:strVal val="#ppt_x"/>
                                          </p:val>
                                        </p:tav>
                                        <p:tav tm="100000">
                                          <p:val>
                                            <p:strVal val="#ppt_x"/>
                                          </p:val>
                                        </p:tav>
                                      </p:tavLst>
                                    </p:anim>
                                    <p:anim calcmode="lin" valueType="num">
                                      <p:cBhvr>
                                        <p:cTn id="30" dur="1000" fill="hold"/>
                                        <p:tgtEl>
                                          <p:spTgt spid="13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 grpId="0" animBg="1"/>
      <p:bldP spid="1373" grpId="0" animBg="1"/>
      <p:bldP spid="1374" grpId="0" animBg="1"/>
      <p:bldP spid="1375"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380"/>
        <p:cNvGrpSpPr/>
        <p:nvPr/>
      </p:nvGrpSpPr>
      <p:grpSpPr>
        <a:xfrm>
          <a:off x="0" y="0"/>
          <a:ext cx="0" cy="0"/>
          <a:chOff x="0" y="0"/>
          <a:chExt cx="0" cy="0"/>
        </a:xfrm>
      </p:grpSpPr>
      <p:sp>
        <p:nvSpPr>
          <p:cNvPr id="1381" name="Google Shape;1381;g2b4053f77b2_0_5" descr="الوصف الوظيفي لـ مدير مشاريع - Projects Manager"/>
          <p:cNvSpPr/>
          <p:nvPr/>
        </p:nvSpPr>
        <p:spPr>
          <a:xfrm>
            <a:off x="11971338" y="-144463"/>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82" name="Google Shape;1382;g2b4053f77b2_0_5" descr="الوصف الوظيفي لـ مدير مشاريع - Projects Manager"/>
          <p:cNvSpPr/>
          <p:nvPr/>
        </p:nvSpPr>
        <p:spPr>
          <a:xfrm>
            <a:off x="12123738" y="7937"/>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83" name="Google Shape;1383;g2b4053f77b2_0_5" descr="الوصف الوظيفي لـ مدير مشاريع - Projects Manager"/>
          <p:cNvSpPr/>
          <p:nvPr/>
        </p:nvSpPr>
        <p:spPr>
          <a:xfrm>
            <a:off x="12276138" y="160337"/>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84" name="Google Shape;1384;g2b4053f77b2_0_5" descr="الوصف الوظيفي لـ مدير مشاريع - Projects Manager"/>
          <p:cNvSpPr/>
          <p:nvPr/>
        </p:nvSpPr>
        <p:spPr>
          <a:xfrm>
            <a:off x="12428538" y="312737"/>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85" name="Google Shape;1385;g2b4053f77b2_0_5"/>
          <p:cNvSpPr/>
          <p:nvPr/>
        </p:nvSpPr>
        <p:spPr>
          <a:xfrm>
            <a:off x="415408" y="4521591"/>
            <a:ext cx="43653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a:p>
        </p:txBody>
      </p:sp>
      <p:sp>
        <p:nvSpPr>
          <p:cNvPr id="1386" name="Google Shape;1386;g2b4053f77b2_0_5"/>
          <p:cNvSpPr/>
          <p:nvPr/>
        </p:nvSpPr>
        <p:spPr>
          <a:xfrm rot="5400000">
            <a:off x="6964021" y="4790742"/>
            <a:ext cx="581700" cy="361800"/>
          </a:xfrm>
          <a:prstGeom prst="triangle">
            <a:avLst>
              <a:gd name="adj" fmla="val 50000"/>
            </a:avLst>
          </a:prstGeom>
          <a:solidFill>
            <a:srgbClr val="FDA3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1387" name="Google Shape;1387;g2b4053f77b2_0_5"/>
          <p:cNvSpPr/>
          <p:nvPr/>
        </p:nvSpPr>
        <p:spPr>
          <a:xfrm>
            <a:off x="7649884" y="312762"/>
            <a:ext cx="3118200" cy="45810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0"/>
              </a:spcBef>
              <a:spcAft>
                <a:spcPts val="0"/>
              </a:spcAft>
              <a:buNone/>
            </a:pPr>
            <a:r>
              <a:rPr lang="en-US" sz="2200" b="1" dirty="0">
                <a:solidFill>
                  <a:schemeClr val="dk1"/>
                </a:solidFill>
                <a:latin typeface="Times New Roman"/>
                <a:ea typeface="Times New Roman"/>
                <a:cs typeface="Times New Roman"/>
                <a:sym typeface="Times New Roman"/>
              </a:rPr>
              <a:t>Factor :</a:t>
            </a:r>
            <a:endParaRPr sz="2200" b="1" dirty="0">
              <a:solidFill>
                <a:schemeClr val="dk1"/>
              </a:solidFill>
              <a:latin typeface="Times New Roman"/>
              <a:ea typeface="Times New Roman"/>
              <a:cs typeface="Times New Roman"/>
              <a:sym typeface="Times New Roman"/>
            </a:endParaRPr>
          </a:p>
          <a:p>
            <a:pPr marL="457200" lvl="0" indent="-342900" algn="just" rtl="0">
              <a:lnSpc>
                <a:spcPct val="150000"/>
              </a:lnSpc>
              <a:spcBef>
                <a:spcPts val="0"/>
              </a:spcBef>
              <a:spcAft>
                <a:spcPts val="0"/>
              </a:spcAft>
              <a:buClr>
                <a:schemeClr val="dk1"/>
              </a:buClr>
              <a:buSzPts val="1800"/>
              <a:buFont typeface="Times New Roman"/>
              <a:buChar char="●"/>
            </a:pPr>
            <a:r>
              <a:rPr lang="en-US" sz="1800" b="1" dirty="0">
                <a:solidFill>
                  <a:schemeClr val="dk1"/>
                </a:solidFill>
                <a:latin typeface="Times New Roman"/>
                <a:ea typeface="Times New Roman"/>
                <a:cs typeface="Times New Roman"/>
                <a:sym typeface="Times New Roman"/>
              </a:rPr>
              <a:t>Revenues</a:t>
            </a:r>
            <a:endParaRPr sz="1800" b="1" dirty="0">
              <a:solidFill>
                <a:schemeClr val="dk1"/>
              </a:solidFill>
              <a:latin typeface="Times New Roman"/>
              <a:ea typeface="Times New Roman"/>
              <a:cs typeface="Times New Roman"/>
              <a:sym typeface="Times New Roman"/>
            </a:endParaRPr>
          </a:p>
          <a:p>
            <a:pPr marL="457200" lvl="0" indent="-342900" algn="just" rtl="0">
              <a:lnSpc>
                <a:spcPct val="150000"/>
              </a:lnSpc>
              <a:spcBef>
                <a:spcPts val="0"/>
              </a:spcBef>
              <a:spcAft>
                <a:spcPts val="0"/>
              </a:spcAft>
              <a:buClr>
                <a:schemeClr val="dk1"/>
              </a:buClr>
              <a:buSzPts val="1800"/>
              <a:buFont typeface="Times New Roman"/>
              <a:buChar char="●"/>
            </a:pPr>
            <a:r>
              <a:rPr lang="en-US" sz="1800" b="1" dirty="0">
                <a:solidFill>
                  <a:schemeClr val="dk1"/>
                </a:solidFill>
                <a:latin typeface="Times New Roman"/>
                <a:ea typeface="Times New Roman"/>
                <a:cs typeface="Times New Roman"/>
                <a:sym typeface="Times New Roman"/>
              </a:rPr>
              <a:t> Profits</a:t>
            </a:r>
            <a:endParaRPr sz="1800" b="1" dirty="0">
              <a:solidFill>
                <a:schemeClr val="dk1"/>
              </a:solidFill>
              <a:latin typeface="Times New Roman"/>
              <a:ea typeface="Times New Roman"/>
              <a:cs typeface="Times New Roman"/>
              <a:sym typeface="Times New Roman"/>
            </a:endParaRPr>
          </a:p>
          <a:p>
            <a:pPr marL="457200" lvl="0" indent="-342900" algn="just" rtl="0">
              <a:lnSpc>
                <a:spcPct val="150000"/>
              </a:lnSpc>
              <a:spcBef>
                <a:spcPts val="0"/>
              </a:spcBef>
              <a:spcAft>
                <a:spcPts val="0"/>
              </a:spcAft>
              <a:buClr>
                <a:schemeClr val="dk1"/>
              </a:buClr>
              <a:buSzPts val="1800"/>
              <a:buFont typeface="Times New Roman"/>
              <a:buChar char="●"/>
            </a:pPr>
            <a:r>
              <a:rPr lang="en-US" sz="1800" b="1" dirty="0">
                <a:solidFill>
                  <a:schemeClr val="dk1"/>
                </a:solidFill>
                <a:latin typeface="Times New Roman"/>
                <a:ea typeface="Times New Roman"/>
                <a:cs typeface="Times New Roman"/>
                <a:sym typeface="Times New Roman"/>
              </a:rPr>
              <a:t> ROI</a:t>
            </a:r>
            <a:endParaRPr sz="1800" b="1" dirty="0">
              <a:solidFill>
                <a:schemeClr val="dk1"/>
              </a:solidFill>
              <a:latin typeface="Times New Roman"/>
              <a:ea typeface="Times New Roman"/>
              <a:cs typeface="Times New Roman"/>
              <a:sym typeface="Times New Roman"/>
            </a:endParaRPr>
          </a:p>
        </p:txBody>
      </p:sp>
      <p:sp>
        <p:nvSpPr>
          <p:cNvPr id="1388" name="Google Shape;1388;g2b4053f77b2_0_5"/>
          <p:cNvSpPr/>
          <p:nvPr/>
        </p:nvSpPr>
        <p:spPr>
          <a:xfrm>
            <a:off x="6596183" y="1183906"/>
            <a:ext cx="3016800" cy="45810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None/>
            </a:pPr>
            <a:endParaRPr/>
          </a:p>
        </p:txBody>
      </p:sp>
      <p:sp>
        <p:nvSpPr>
          <p:cNvPr id="1389" name="Google Shape;1389;g2b4053f77b2_0_5"/>
          <p:cNvSpPr/>
          <p:nvPr/>
        </p:nvSpPr>
        <p:spPr>
          <a:xfrm>
            <a:off x="7649883" y="2527669"/>
            <a:ext cx="2783700" cy="45810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0"/>
              </a:spcBef>
              <a:spcAft>
                <a:spcPts val="0"/>
              </a:spcAft>
              <a:buNone/>
            </a:pPr>
            <a:r>
              <a:rPr lang="en-US" sz="2200" b="1" dirty="0">
                <a:solidFill>
                  <a:schemeClr val="dk1"/>
                </a:solidFill>
                <a:latin typeface="Times New Roman"/>
                <a:ea typeface="Times New Roman"/>
                <a:cs typeface="Times New Roman"/>
                <a:sym typeface="Times New Roman"/>
              </a:rPr>
              <a:t>several axes:</a:t>
            </a:r>
            <a:endParaRPr sz="2200" b="1" dirty="0">
              <a:solidFill>
                <a:schemeClr val="dk1"/>
              </a:solidFill>
              <a:latin typeface="Times New Roman"/>
              <a:ea typeface="Times New Roman"/>
              <a:cs typeface="Times New Roman"/>
              <a:sym typeface="Times New Roman"/>
            </a:endParaRPr>
          </a:p>
          <a:p>
            <a:pPr marL="457200" lvl="0" indent="-342900" algn="just" rtl="0">
              <a:lnSpc>
                <a:spcPct val="150000"/>
              </a:lnSpc>
              <a:spcBef>
                <a:spcPts val="0"/>
              </a:spcBef>
              <a:spcAft>
                <a:spcPts val="0"/>
              </a:spcAft>
              <a:buClr>
                <a:schemeClr val="dk1"/>
              </a:buClr>
              <a:buSzPts val="1800"/>
              <a:buFont typeface="Times New Roman"/>
              <a:buChar char="●"/>
            </a:pPr>
            <a:r>
              <a:rPr lang="en-US" sz="1800" b="1" dirty="0">
                <a:solidFill>
                  <a:schemeClr val="dk1"/>
                </a:solidFill>
                <a:latin typeface="Times New Roman"/>
                <a:ea typeface="Times New Roman"/>
                <a:cs typeface="Times New Roman"/>
                <a:sym typeface="Times New Roman"/>
              </a:rPr>
              <a:t>Corporate</a:t>
            </a:r>
            <a:endParaRPr sz="1800" b="1" dirty="0">
              <a:solidFill>
                <a:schemeClr val="dk1"/>
              </a:solidFill>
              <a:latin typeface="Times New Roman"/>
              <a:ea typeface="Times New Roman"/>
              <a:cs typeface="Times New Roman"/>
              <a:sym typeface="Times New Roman"/>
            </a:endParaRPr>
          </a:p>
          <a:p>
            <a:pPr marL="457200" lvl="0" indent="-342900" algn="just" rtl="0">
              <a:lnSpc>
                <a:spcPct val="150000"/>
              </a:lnSpc>
              <a:spcBef>
                <a:spcPts val="0"/>
              </a:spcBef>
              <a:spcAft>
                <a:spcPts val="0"/>
              </a:spcAft>
              <a:buClr>
                <a:schemeClr val="dk1"/>
              </a:buClr>
              <a:buSzPts val="1800"/>
              <a:buFont typeface="Times New Roman"/>
              <a:buChar char="●"/>
            </a:pPr>
            <a:r>
              <a:rPr lang="en-US" sz="1800" b="1" dirty="0">
                <a:solidFill>
                  <a:schemeClr val="dk1"/>
                </a:solidFill>
                <a:latin typeface="Times New Roman"/>
                <a:ea typeface="Times New Roman"/>
                <a:cs typeface="Times New Roman"/>
                <a:sym typeface="Times New Roman"/>
              </a:rPr>
              <a:t>Region</a:t>
            </a:r>
            <a:endParaRPr sz="1800" b="1" dirty="0">
              <a:solidFill>
                <a:schemeClr val="dk1"/>
              </a:solidFill>
              <a:latin typeface="Times New Roman"/>
              <a:ea typeface="Times New Roman"/>
              <a:cs typeface="Times New Roman"/>
              <a:sym typeface="Times New Roman"/>
            </a:endParaRPr>
          </a:p>
          <a:p>
            <a:pPr marL="457200" lvl="0" indent="-342900" algn="just" rtl="0">
              <a:lnSpc>
                <a:spcPct val="150000"/>
              </a:lnSpc>
              <a:spcBef>
                <a:spcPts val="0"/>
              </a:spcBef>
              <a:spcAft>
                <a:spcPts val="0"/>
              </a:spcAft>
              <a:buClr>
                <a:schemeClr val="dk1"/>
              </a:buClr>
              <a:buSzPts val="1800"/>
              <a:buFont typeface="Times New Roman"/>
              <a:buChar char="●"/>
            </a:pPr>
            <a:r>
              <a:rPr lang="en-US" sz="1800" b="1" dirty="0">
                <a:solidFill>
                  <a:schemeClr val="dk1"/>
                </a:solidFill>
                <a:latin typeface="Times New Roman"/>
                <a:ea typeface="Times New Roman"/>
                <a:cs typeface="Times New Roman"/>
                <a:sym typeface="Times New Roman"/>
              </a:rPr>
              <a:t>Product </a:t>
            </a:r>
            <a:endParaRPr sz="1800" b="1" dirty="0">
              <a:solidFill>
                <a:schemeClr val="dk1"/>
              </a:solidFill>
              <a:latin typeface="Times New Roman"/>
              <a:ea typeface="Times New Roman"/>
              <a:cs typeface="Times New Roman"/>
              <a:sym typeface="Times New Roman"/>
            </a:endParaRPr>
          </a:p>
        </p:txBody>
      </p:sp>
      <p:sp>
        <p:nvSpPr>
          <p:cNvPr id="1390" name="Google Shape;1390;g2b4053f77b2_0_5"/>
          <p:cNvSpPr/>
          <p:nvPr/>
        </p:nvSpPr>
        <p:spPr>
          <a:xfrm>
            <a:off x="6596183" y="3270299"/>
            <a:ext cx="3070200" cy="45810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None/>
            </a:pPr>
            <a:r>
              <a:rPr lang="en-US" sz="1800" b="1">
                <a:solidFill>
                  <a:schemeClr val="dk1"/>
                </a:solidFill>
                <a:latin typeface="Times New Roman"/>
                <a:ea typeface="Times New Roman"/>
                <a:cs typeface="Times New Roman"/>
                <a:sym typeface="Times New Roman"/>
              </a:rPr>
              <a:t>   </a:t>
            </a:r>
            <a:endParaRPr/>
          </a:p>
        </p:txBody>
      </p:sp>
      <p:sp>
        <p:nvSpPr>
          <p:cNvPr id="1391" name="Google Shape;1391;g2b4053f77b2_0_5"/>
          <p:cNvSpPr/>
          <p:nvPr/>
        </p:nvSpPr>
        <p:spPr>
          <a:xfrm>
            <a:off x="7649883" y="4804403"/>
            <a:ext cx="4000800" cy="45810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0"/>
              </a:spcBef>
              <a:spcAft>
                <a:spcPts val="0"/>
              </a:spcAft>
              <a:buClr>
                <a:schemeClr val="dk1"/>
              </a:buClr>
              <a:buSzPts val="1800"/>
              <a:buFont typeface="Times New Roman"/>
              <a:buNone/>
            </a:pPr>
            <a:r>
              <a:rPr lang="en-US" sz="2200" b="1" dirty="0">
                <a:solidFill>
                  <a:schemeClr val="dk1"/>
                </a:solidFill>
                <a:latin typeface="Times New Roman"/>
                <a:ea typeface="Times New Roman"/>
                <a:cs typeface="Times New Roman"/>
                <a:sym typeface="Times New Roman"/>
              </a:rPr>
              <a:t>Considering the actual and expected results, variance action , needed.</a:t>
            </a:r>
            <a:endParaRPr sz="2200" b="1" dirty="0">
              <a:solidFill>
                <a:schemeClr val="dk1"/>
              </a:solidFill>
              <a:latin typeface="Times New Roman"/>
              <a:ea typeface="Times New Roman"/>
              <a:cs typeface="Times New Roman"/>
              <a:sym typeface="Times New Roman"/>
            </a:endParaRPr>
          </a:p>
          <a:p>
            <a:pPr marL="0" marR="0" lvl="0" indent="0" algn="l" rtl="0">
              <a:lnSpc>
                <a:spcPct val="150000"/>
              </a:lnSpc>
              <a:spcBef>
                <a:spcPts val="0"/>
              </a:spcBef>
              <a:spcAft>
                <a:spcPts val="0"/>
              </a:spcAft>
              <a:buNone/>
            </a:pPr>
            <a:endParaRPr sz="1800" b="1" dirty="0">
              <a:solidFill>
                <a:schemeClr val="dk1"/>
              </a:solidFill>
              <a:latin typeface="Times New Roman"/>
              <a:ea typeface="Times New Roman"/>
              <a:cs typeface="Times New Roman"/>
              <a:sym typeface="Times New Roman"/>
            </a:endParaRPr>
          </a:p>
        </p:txBody>
      </p:sp>
      <p:sp>
        <p:nvSpPr>
          <p:cNvPr id="1392" name="Google Shape;1392;g2b4053f77b2_0_5"/>
          <p:cNvSpPr/>
          <p:nvPr/>
        </p:nvSpPr>
        <p:spPr>
          <a:xfrm rot="5400000">
            <a:off x="6879018" y="360912"/>
            <a:ext cx="581700" cy="361800"/>
          </a:xfrm>
          <a:prstGeom prst="triangle">
            <a:avLst>
              <a:gd name="adj" fmla="val 50000"/>
            </a:avLst>
          </a:prstGeom>
          <a:solidFill>
            <a:srgbClr val="FDA3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1393" name="Google Shape;1393;g2b4053f77b2_0_5"/>
          <p:cNvSpPr/>
          <p:nvPr/>
        </p:nvSpPr>
        <p:spPr>
          <a:xfrm rot="5400000">
            <a:off x="6964013" y="2606719"/>
            <a:ext cx="581700" cy="361800"/>
          </a:xfrm>
          <a:prstGeom prst="triangle">
            <a:avLst>
              <a:gd name="adj" fmla="val 50000"/>
            </a:avLst>
          </a:prstGeom>
          <a:solidFill>
            <a:srgbClr val="FDA3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1394" name="Google Shape;1394;g2b4053f77b2_0_5"/>
          <p:cNvSpPr/>
          <p:nvPr/>
        </p:nvSpPr>
        <p:spPr>
          <a:xfrm>
            <a:off x="678675" y="2089575"/>
            <a:ext cx="4768500" cy="1734000"/>
          </a:xfrm>
          <a:prstGeom prst="chevron">
            <a:avLst>
              <a:gd name="adj"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50000"/>
              </a:lnSpc>
              <a:spcBef>
                <a:spcPts val="0"/>
              </a:spcBef>
              <a:spcAft>
                <a:spcPts val="0"/>
              </a:spcAft>
              <a:buClr>
                <a:schemeClr val="dk1"/>
              </a:buClr>
              <a:buSzPts val="1200"/>
              <a:buFont typeface="Times New Roman"/>
              <a:buNone/>
            </a:pPr>
            <a:r>
              <a:rPr lang="en-US" sz="1900" b="1" dirty="0">
                <a:solidFill>
                  <a:schemeClr val="dk1"/>
                </a:solidFill>
                <a:latin typeface="Times New Roman"/>
                <a:ea typeface="Times New Roman"/>
                <a:cs typeface="Times New Roman"/>
                <a:sym typeface="Times New Roman"/>
              </a:rPr>
              <a:t>A Sample Framework for Measuring Organizational Performance</a:t>
            </a:r>
            <a:endParaRPr sz="1900" b="1" dirty="0">
              <a:solidFill>
                <a:schemeClr val="dk1"/>
              </a:solidFill>
              <a:latin typeface="Times New Roman"/>
              <a:ea typeface="Times New Roman"/>
              <a:cs typeface="Times New Roman"/>
              <a:sym typeface="Times New Roman"/>
            </a:endParaRPr>
          </a:p>
        </p:txBody>
      </p:sp>
      <p:sp>
        <p:nvSpPr>
          <p:cNvPr id="1395" name="Google Shape;1395;g2b4053f77b2_0_5"/>
          <p:cNvSpPr/>
          <p:nvPr/>
        </p:nvSpPr>
        <p:spPr>
          <a:xfrm>
            <a:off x="0" y="68562"/>
            <a:ext cx="5643600" cy="946500"/>
          </a:xfrm>
          <a:prstGeom prst="round2DiagRect">
            <a:avLst>
              <a:gd name="adj1" fmla="val 16667"/>
              <a:gd name="adj2" fmla="val 0"/>
            </a:avLst>
          </a:prstGeom>
          <a:solidFill>
            <a:srgbClr val="FDA35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50000"/>
              </a:lnSpc>
              <a:spcBef>
                <a:spcPts val="0"/>
              </a:spcBef>
              <a:spcAft>
                <a:spcPts val="0"/>
              </a:spcAft>
              <a:buClr>
                <a:schemeClr val="dk1"/>
              </a:buClr>
              <a:buFont typeface="Arial"/>
              <a:buNone/>
            </a:pPr>
            <a:r>
              <a:rPr lang="en-US" sz="2000" b="1" dirty="0">
                <a:solidFill>
                  <a:srgbClr val="3F3F3F"/>
                </a:solidFill>
              </a:rPr>
              <a:t> [ Measuring Organizational Performance] :</a:t>
            </a:r>
            <a:endParaRPr dirty="0">
              <a:solidFill>
                <a:schemeClr val="dk1"/>
              </a:solidFill>
            </a:endParaRPr>
          </a:p>
        </p:txBody>
      </p:sp>
    </p:spTree>
    <p:extLst>
      <p:ext uri="{BB962C8B-B14F-4D97-AF65-F5344CB8AC3E}">
        <p14:creationId xmlns:p14="http://schemas.microsoft.com/office/powerpoint/2010/main" val="1150460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95"/>
                                        </p:tgtEl>
                                        <p:attrNameLst>
                                          <p:attrName>style.visibility</p:attrName>
                                        </p:attrNameLst>
                                      </p:cBhvr>
                                      <p:to>
                                        <p:strVal val="visible"/>
                                      </p:to>
                                    </p:set>
                                    <p:animEffect transition="in" filter="wipe(down)">
                                      <p:cBhvr>
                                        <p:cTn id="7" dur="500"/>
                                        <p:tgtEl>
                                          <p:spTgt spid="139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94"/>
                                        </p:tgtEl>
                                        <p:attrNameLst>
                                          <p:attrName>style.visibility</p:attrName>
                                        </p:attrNameLst>
                                      </p:cBhvr>
                                      <p:to>
                                        <p:strVal val="visible"/>
                                      </p:to>
                                    </p:set>
                                    <p:animEffect transition="in" filter="wipe(down)">
                                      <p:cBhvr>
                                        <p:cTn id="12" dur="500"/>
                                        <p:tgtEl>
                                          <p:spTgt spid="139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387"/>
                                        </p:tgtEl>
                                        <p:attrNameLst>
                                          <p:attrName>style.visibility</p:attrName>
                                        </p:attrNameLst>
                                      </p:cBhvr>
                                      <p:to>
                                        <p:strVal val="visible"/>
                                      </p:to>
                                    </p:set>
                                    <p:animEffect transition="in" filter="fade">
                                      <p:cBhvr>
                                        <p:cTn id="17" dur="1000"/>
                                        <p:tgtEl>
                                          <p:spTgt spid="1387"/>
                                        </p:tgtEl>
                                      </p:cBhvr>
                                    </p:animEffect>
                                    <p:anim calcmode="lin" valueType="num">
                                      <p:cBhvr>
                                        <p:cTn id="18" dur="1000" fill="hold"/>
                                        <p:tgtEl>
                                          <p:spTgt spid="1387"/>
                                        </p:tgtEl>
                                        <p:attrNameLst>
                                          <p:attrName>ppt_x</p:attrName>
                                        </p:attrNameLst>
                                      </p:cBhvr>
                                      <p:tavLst>
                                        <p:tav tm="0">
                                          <p:val>
                                            <p:strVal val="#ppt_x"/>
                                          </p:val>
                                        </p:tav>
                                        <p:tav tm="100000">
                                          <p:val>
                                            <p:strVal val="#ppt_x"/>
                                          </p:val>
                                        </p:tav>
                                      </p:tavLst>
                                    </p:anim>
                                    <p:anim calcmode="lin" valueType="num">
                                      <p:cBhvr>
                                        <p:cTn id="19" dur="1000" fill="hold"/>
                                        <p:tgtEl>
                                          <p:spTgt spid="138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389"/>
                                        </p:tgtEl>
                                        <p:attrNameLst>
                                          <p:attrName>style.visibility</p:attrName>
                                        </p:attrNameLst>
                                      </p:cBhvr>
                                      <p:to>
                                        <p:strVal val="visible"/>
                                      </p:to>
                                    </p:set>
                                    <p:animEffect transition="in" filter="fade">
                                      <p:cBhvr>
                                        <p:cTn id="24" dur="1000"/>
                                        <p:tgtEl>
                                          <p:spTgt spid="1389"/>
                                        </p:tgtEl>
                                      </p:cBhvr>
                                    </p:animEffect>
                                    <p:anim calcmode="lin" valueType="num">
                                      <p:cBhvr>
                                        <p:cTn id="25" dur="1000" fill="hold"/>
                                        <p:tgtEl>
                                          <p:spTgt spid="1389"/>
                                        </p:tgtEl>
                                        <p:attrNameLst>
                                          <p:attrName>ppt_x</p:attrName>
                                        </p:attrNameLst>
                                      </p:cBhvr>
                                      <p:tavLst>
                                        <p:tav tm="0">
                                          <p:val>
                                            <p:strVal val="#ppt_x"/>
                                          </p:val>
                                        </p:tav>
                                        <p:tav tm="100000">
                                          <p:val>
                                            <p:strVal val="#ppt_x"/>
                                          </p:val>
                                        </p:tav>
                                      </p:tavLst>
                                    </p:anim>
                                    <p:anim calcmode="lin" valueType="num">
                                      <p:cBhvr>
                                        <p:cTn id="26" dur="1000" fill="hold"/>
                                        <p:tgtEl>
                                          <p:spTgt spid="138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391"/>
                                        </p:tgtEl>
                                        <p:attrNameLst>
                                          <p:attrName>style.visibility</p:attrName>
                                        </p:attrNameLst>
                                      </p:cBhvr>
                                      <p:to>
                                        <p:strVal val="visible"/>
                                      </p:to>
                                    </p:set>
                                    <p:animEffect transition="in" filter="fade">
                                      <p:cBhvr>
                                        <p:cTn id="31" dur="1000"/>
                                        <p:tgtEl>
                                          <p:spTgt spid="1391"/>
                                        </p:tgtEl>
                                      </p:cBhvr>
                                    </p:animEffect>
                                    <p:anim calcmode="lin" valueType="num">
                                      <p:cBhvr>
                                        <p:cTn id="32" dur="1000" fill="hold"/>
                                        <p:tgtEl>
                                          <p:spTgt spid="1391"/>
                                        </p:tgtEl>
                                        <p:attrNameLst>
                                          <p:attrName>ppt_x</p:attrName>
                                        </p:attrNameLst>
                                      </p:cBhvr>
                                      <p:tavLst>
                                        <p:tav tm="0">
                                          <p:val>
                                            <p:strVal val="#ppt_x"/>
                                          </p:val>
                                        </p:tav>
                                        <p:tav tm="100000">
                                          <p:val>
                                            <p:strVal val="#ppt_x"/>
                                          </p:val>
                                        </p:tav>
                                      </p:tavLst>
                                    </p:anim>
                                    <p:anim calcmode="lin" valueType="num">
                                      <p:cBhvr>
                                        <p:cTn id="33" dur="1000" fill="hold"/>
                                        <p:tgtEl>
                                          <p:spTgt spid="13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7" grpId="0"/>
      <p:bldP spid="1389" grpId="0"/>
      <p:bldP spid="1391" grpId="0"/>
      <p:bldP spid="1394" grpId="0" animBg="1"/>
      <p:bldP spid="1395"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400"/>
        <p:cNvGrpSpPr/>
        <p:nvPr/>
      </p:nvGrpSpPr>
      <p:grpSpPr>
        <a:xfrm>
          <a:off x="0" y="0"/>
          <a:ext cx="0" cy="0"/>
          <a:chOff x="0" y="0"/>
          <a:chExt cx="0" cy="0"/>
        </a:xfrm>
      </p:grpSpPr>
      <p:sp>
        <p:nvSpPr>
          <p:cNvPr id="1401" name="Google Shape;1401;p78"/>
          <p:cNvSpPr txBox="1"/>
          <p:nvPr/>
        </p:nvSpPr>
        <p:spPr>
          <a:xfrm>
            <a:off x="732250" y="625075"/>
            <a:ext cx="33753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50000"/>
              </a:lnSpc>
              <a:spcBef>
                <a:spcPts val="0"/>
              </a:spcBef>
              <a:spcAft>
                <a:spcPts val="800"/>
              </a:spcAft>
              <a:buClr>
                <a:schemeClr val="dk1"/>
              </a:buClr>
              <a:buSzPts val="1800"/>
              <a:buFont typeface="Times New Roman"/>
              <a:buNone/>
            </a:pPr>
            <a:endParaRPr sz="2000" b="1">
              <a:solidFill>
                <a:schemeClr val="dk1"/>
              </a:solidFill>
              <a:latin typeface="Arial"/>
              <a:ea typeface="Arial"/>
              <a:cs typeface="Arial"/>
              <a:sym typeface="Arial"/>
            </a:endParaRPr>
          </a:p>
        </p:txBody>
      </p:sp>
      <p:sp>
        <p:nvSpPr>
          <p:cNvPr id="1402" name="Google Shape;1402;p78"/>
          <p:cNvSpPr/>
          <p:nvPr/>
        </p:nvSpPr>
        <p:spPr>
          <a:xfrm>
            <a:off x="839375" y="1321600"/>
            <a:ext cx="5256600" cy="4911300"/>
          </a:xfrm>
          <a:prstGeom prst="verticalScroll">
            <a:avLst>
              <a:gd name="adj" fmla="val 125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lnSpc>
                <a:spcPct val="150000"/>
              </a:lnSpc>
              <a:spcBef>
                <a:spcPts val="0"/>
              </a:spcBef>
              <a:spcAft>
                <a:spcPts val="800"/>
              </a:spcAft>
              <a:buClr>
                <a:schemeClr val="dk1"/>
              </a:buClr>
              <a:buSzPts val="1800"/>
              <a:buFont typeface="Times New Roman"/>
              <a:buNone/>
            </a:pPr>
            <a:endParaRPr sz="2300" b="1">
              <a:solidFill>
                <a:schemeClr val="dk1"/>
              </a:solidFill>
            </a:endParaRPr>
          </a:p>
        </p:txBody>
      </p:sp>
      <p:sp>
        <p:nvSpPr>
          <p:cNvPr id="1403" name="Google Shape;1403;p78"/>
          <p:cNvSpPr txBox="1"/>
          <p:nvPr/>
        </p:nvSpPr>
        <p:spPr>
          <a:xfrm>
            <a:off x="1071575" y="2696750"/>
            <a:ext cx="4322100" cy="3018300"/>
          </a:xfrm>
          <a:prstGeom prst="rect">
            <a:avLst/>
          </a:prstGeom>
          <a:noFill/>
          <a:ln>
            <a:noFill/>
          </a:ln>
        </p:spPr>
        <p:txBody>
          <a:bodyPr spcFirstLastPara="1" wrap="square" lIns="91425" tIns="91425" rIns="91425" bIns="91425" anchor="t" anchorCtr="0">
            <a:noAutofit/>
          </a:bodyPr>
          <a:lstStyle/>
          <a:p>
            <a:pPr marL="457200" lvl="0" indent="0" algn="just" rtl="0">
              <a:lnSpc>
                <a:spcPct val="150000"/>
              </a:lnSpc>
              <a:spcBef>
                <a:spcPts val="0"/>
              </a:spcBef>
              <a:spcAft>
                <a:spcPts val="0"/>
              </a:spcAft>
              <a:buClr>
                <a:schemeClr val="dk1"/>
              </a:buClr>
              <a:buSzPts val="2100"/>
              <a:buFont typeface="Times New Roman"/>
              <a:buNone/>
            </a:pPr>
            <a:r>
              <a:rPr lang="en-US" sz="1900" b="1" dirty="0">
                <a:solidFill>
                  <a:schemeClr val="dk1"/>
                </a:solidFill>
                <a:latin typeface="Times New Roman"/>
                <a:ea typeface="Times New Roman"/>
                <a:cs typeface="Times New Roman"/>
                <a:sym typeface="Times New Roman"/>
              </a:rPr>
              <a:t>The company seeks to answer such questions, taking into account the inputs of financial measures to evaluate strategies</a:t>
            </a:r>
            <a:endParaRPr sz="1900" b="1" dirty="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dirty="0"/>
          </a:p>
        </p:txBody>
      </p:sp>
      <p:sp>
        <p:nvSpPr>
          <p:cNvPr id="1404" name="Google Shape;1404;p78"/>
          <p:cNvSpPr/>
          <p:nvPr/>
        </p:nvSpPr>
        <p:spPr>
          <a:xfrm>
            <a:off x="6232925" y="1321600"/>
            <a:ext cx="5518800" cy="4839900"/>
          </a:xfrm>
          <a:prstGeom prst="verticalScroll">
            <a:avLst>
              <a:gd name="adj" fmla="val 125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457200" lvl="0" indent="-361950" algn="just" rtl="0">
              <a:lnSpc>
                <a:spcPct val="150000"/>
              </a:lnSpc>
              <a:spcBef>
                <a:spcPts val="800"/>
              </a:spcBef>
              <a:spcAft>
                <a:spcPts val="0"/>
              </a:spcAft>
              <a:buClr>
                <a:schemeClr val="dk1"/>
              </a:buClr>
              <a:buSzPts val="2100"/>
              <a:buFont typeface="Times New Roman"/>
              <a:buChar char="●"/>
            </a:pPr>
            <a:r>
              <a:rPr lang="en-US" sz="2100" b="1">
                <a:solidFill>
                  <a:schemeClr val="dk1"/>
                </a:solidFill>
                <a:latin typeface="Times New Roman"/>
                <a:ea typeface="Times New Roman"/>
                <a:cs typeface="Times New Roman"/>
                <a:sym typeface="Times New Roman"/>
              </a:rPr>
              <a:t>How well is the firm sustaining and even improving upon its core competencies and </a:t>
            </a:r>
            <a:endParaRPr sz="2100" b="1">
              <a:solidFill>
                <a:schemeClr val="dk1"/>
              </a:solidFill>
              <a:latin typeface="Times New Roman"/>
              <a:ea typeface="Times New Roman"/>
              <a:cs typeface="Times New Roman"/>
              <a:sym typeface="Times New Roman"/>
            </a:endParaRPr>
          </a:p>
          <a:p>
            <a:pPr marL="457200" lvl="0" indent="0" algn="just" rtl="0">
              <a:lnSpc>
                <a:spcPct val="150000"/>
              </a:lnSpc>
              <a:spcBef>
                <a:spcPts val="800"/>
              </a:spcBef>
              <a:spcAft>
                <a:spcPts val="0"/>
              </a:spcAft>
              <a:buClr>
                <a:schemeClr val="dk1"/>
              </a:buClr>
              <a:buSzPts val="1100"/>
              <a:buFont typeface="Arial"/>
              <a:buNone/>
            </a:pPr>
            <a:r>
              <a:rPr lang="en-US" sz="2100" b="1">
                <a:solidFill>
                  <a:schemeClr val="dk1"/>
                </a:solidFill>
                <a:latin typeface="Times New Roman"/>
                <a:ea typeface="Times New Roman"/>
                <a:cs typeface="Times New Roman"/>
                <a:sym typeface="Times New Roman"/>
              </a:rPr>
              <a:t>competitive advantages?</a:t>
            </a:r>
            <a:endParaRPr sz="2100" b="1">
              <a:solidFill>
                <a:schemeClr val="dk1"/>
              </a:solidFill>
              <a:latin typeface="Times New Roman"/>
              <a:ea typeface="Times New Roman"/>
              <a:cs typeface="Times New Roman"/>
              <a:sym typeface="Times New Roman"/>
            </a:endParaRPr>
          </a:p>
          <a:p>
            <a:pPr marL="457200" lvl="0" indent="-361950" algn="just" rtl="0">
              <a:lnSpc>
                <a:spcPct val="150000"/>
              </a:lnSpc>
              <a:spcBef>
                <a:spcPts val="800"/>
              </a:spcBef>
              <a:spcAft>
                <a:spcPts val="0"/>
              </a:spcAft>
              <a:buClr>
                <a:schemeClr val="dk1"/>
              </a:buClr>
              <a:buSzPts val="2100"/>
              <a:buFont typeface="Times New Roman"/>
              <a:buChar char="●"/>
            </a:pPr>
            <a:r>
              <a:rPr lang="en-US" sz="2100" b="1">
                <a:solidFill>
                  <a:schemeClr val="dk1"/>
                </a:solidFill>
                <a:latin typeface="Times New Roman"/>
                <a:ea typeface="Times New Roman"/>
                <a:cs typeface="Times New Roman"/>
                <a:sym typeface="Times New Roman"/>
              </a:rPr>
              <a:t>How satisfied are the firm’s customers?</a:t>
            </a:r>
            <a:endParaRPr sz="2100" b="1">
              <a:solidFill>
                <a:schemeClr val="dk1"/>
              </a:solidFill>
              <a:latin typeface="Times New Roman"/>
              <a:ea typeface="Times New Roman"/>
              <a:cs typeface="Times New Roman"/>
              <a:sym typeface="Times New Roman"/>
            </a:endParaRPr>
          </a:p>
        </p:txBody>
      </p:sp>
      <p:sp>
        <p:nvSpPr>
          <p:cNvPr id="1405" name="Google Shape;1405;p78"/>
          <p:cNvSpPr/>
          <p:nvPr/>
        </p:nvSpPr>
        <p:spPr>
          <a:xfrm>
            <a:off x="5661425" y="3446850"/>
            <a:ext cx="1035900" cy="538800"/>
          </a:xfrm>
          <a:prstGeom prst="notched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06" name="Google Shape;1406;p78"/>
          <p:cNvSpPr/>
          <p:nvPr/>
        </p:nvSpPr>
        <p:spPr>
          <a:xfrm>
            <a:off x="1785950" y="2089550"/>
            <a:ext cx="3375300" cy="538800"/>
          </a:xfrm>
          <a:prstGeom prst="round2DiagRect">
            <a:avLst>
              <a:gd name="adj1" fmla="val 16667"/>
              <a:gd name="adj2" fmla="val 0"/>
            </a:avLst>
          </a:prstGeom>
          <a:solidFill>
            <a:srgbClr val="FDA65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lnSpc>
                <a:spcPct val="150000"/>
              </a:lnSpc>
              <a:spcBef>
                <a:spcPts val="0"/>
              </a:spcBef>
              <a:spcAft>
                <a:spcPts val="800"/>
              </a:spcAft>
              <a:buClr>
                <a:schemeClr val="dk1"/>
              </a:buClr>
              <a:buSzPts val="1100"/>
              <a:buFont typeface="Arial"/>
              <a:buNone/>
            </a:pPr>
            <a:r>
              <a:rPr lang="en-US" sz="2100" b="1" dirty="0">
                <a:solidFill>
                  <a:schemeClr val="dk1"/>
                </a:solidFill>
                <a:latin typeface="Times New Roman"/>
                <a:ea typeface="Times New Roman"/>
                <a:cs typeface="Times New Roman"/>
                <a:sym typeface="Times New Roman"/>
              </a:rPr>
              <a:t>[ Balanced Scorecard]</a:t>
            </a:r>
            <a:r>
              <a:rPr lang="en-US" sz="2300" b="1" dirty="0">
                <a:solidFill>
                  <a:schemeClr val="dk1"/>
                </a:solidFill>
              </a:rPr>
              <a:t>:</a:t>
            </a:r>
            <a:endParaRPr dirty="0">
              <a:solidFill>
                <a:schemeClr val="dk1"/>
              </a:solidFill>
            </a:endParaRPr>
          </a:p>
        </p:txBody>
      </p:sp>
    </p:spTree>
    <p:extLst>
      <p:ext uri="{BB962C8B-B14F-4D97-AF65-F5344CB8AC3E}">
        <p14:creationId xmlns:p14="http://schemas.microsoft.com/office/powerpoint/2010/main" val="224691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02"/>
                                        </p:tgtEl>
                                        <p:attrNameLst>
                                          <p:attrName>style.visibility</p:attrName>
                                        </p:attrNameLst>
                                      </p:cBhvr>
                                      <p:to>
                                        <p:strVal val="visible"/>
                                      </p:to>
                                    </p:set>
                                    <p:animEffect transition="in" filter="fade">
                                      <p:cBhvr>
                                        <p:cTn id="7" dur="1000"/>
                                        <p:tgtEl>
                                          <p:spTgt spid="1402"/>
                                        </p:tgtEl>
                                      </p:cBhvr>
                                    </p:animEffect>
                                    <p:anim calcmode="lin" valueType="num">
                                      <p:cBhvr>
                                        <p:cTn id="8" dur="1000" fill="hold"/>
                                        <p:tgtEl>
                                          <p:spTgt spid="1402"/>
                                        </p:tgtEl>
                                        <p:attrNameLst>
                                          <p:attrName>ppt_x</p:attrName>
                                        </p:attrNameLst>
                                      </p:cBhvr>
                                      <p:tavLst>
                                        <p:tav tm="0">
                                          <p:val>
                                            <p:strVal val="#ppt_x"/>
                                          </p:val>
                                        </p:tav>
                                        <p:tav tm="100000">
                                          <p:val>
                                            <p:strVal val="#ppt_x"/>
                                          </p:val>
                                        </p:tav>
                                      </p:tavLst>
                                    </p:anim>
                                    <p:anim calcmode="lin" valueType="num">
                                      <p:cBhvr>
                                        <p:cTn id="9" dur="1000" fill="hold"/>
                                        <p:tgtEl>
                                          <p:spTgt spid="140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406"/>
                                        </p:tgtEl>
                                        <p:attrNameLst>
                                          <p:attrName>style.visibility</p:attrName>
                                        </p:attrNameLst>
                                      </p:cBhvr>
                                      <p:to>
                                        <p:strVal val="visible"/>
                                      </p:to>
                                    </p:set>
                                    <p:animEffect transition="in" filter="barn(inVertical)">
                                      <p:cBhvr>
                                        <p:cTn id="14" dur="500"/>
                                        <p:tgtEl>
                                          <p:spTgt spid="1406"/>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403"/>
                                        </p:tgtEl>
                                        <p:attrNameLst>
                                          <p:attrName>style.visibility</p:attrName>
                                        </p:attrNameLst>
                                      </p:cBhvr>
                                      <p:to>
                                        <p:strVal val="visible"/>
                                      </p:to>
                                    </p:set>
                                    <p:animEffect transition="in" filter="barn(inVertical)">
                                      <p:cBhvr>
                                        <p:cTn id="19" dur="500"/>
                                        <p:tgtEl>
                                          <p:spTgt spid="140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405"/>
                                        </p:tgtEl>
                                        <p:attrNameLst>
                                          <p:attrName>style.visibility</p:attrName>
                                        </p:attrNameLst>
                                      </p:cBhvr>
                                      <p:to>
                                        <p:strVal val="visible"/>
                                      </p:to>
                                    </p:set>
                                    <p:animEffect transition="in" filter="barn(inVertical)">
                                      <p:cBhvr>
                                        <p:cTn id="24" dur="500"/>
                                        <p:tgtEl>
                                          <p:spTgt spid="1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 grpId="0" animBg="1"/>
      <p:bldP spid="1403" grpId="0"/>
      <p:bldP spid="1405" grpId="0" animBg="1"/>
      <p:bldP spid="1406"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45142" y="465137"/>
            <a:ext cx="4731657" cy="6052777"/>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Picture 4" descr="Is Your Emergency Preparedness Plan Enough To Keep You Safe? - Institute of  Enterprise Risk Practitioners"/>
          <p:cNvPicPr>
            <a:picLocks noChangeAspect="1" noChangeArrowheads="1"/>
          </p:cNvPicPr>
          <p:nvPr/>
        </p:nvPicPr>
        <p:blipFill>
          <a:blip r:embed="rId2" cstate="print">
            <a:clrChange>
              <a:clrFrom>
                <a:srgbClr val="EDDBC3"/>
              </a:clrFrom>
              <a:clrTo>
                <a:srgbClr val="EDDBC3">
                  <a:alpha val="0"/>
                </a:srgbClr>
              </a:clrTo>
            </a:clrChange>
            <a:extLst>
              <a:ext uri="{28A0092B-C50C-407E-A947-70E740481C1C}">
                <a14:useLocalDpi xmlns:a14="http://schemas.microsoft.com/office/drawing/2010/main" val="0"/>
              </a:ext>
            </a:extLst>
          </a:blip>
          <a:srcRect/>
          <a:stretch>
            <a:fillRect/>
          </a:stretch>
        </p:blipFill>
        <p:spPr bwMode="auto">
          <a:xfrm>
            <a:off x="-587022" y="1611652"/>
            <a:ext cx="6461679" cy="3634695"/>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a:off x="5148942" y="1034143"/>
            <a:ext cx="6770914" cy="4613058"/>
          </a:xfrm>
          <a:prstGeom prst="rect">
            <a:avLst/>
          </a:prstGeom>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These plans include specific actions that must be taken during emergencies, including</a:t>
            </a:r>
          </a:p>
          <a:p>
            <a:pPr marL="285750" indent="-285750" algn="just">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Risk identification</a:t>
            </a:r>
          </a:p>
          <a:p>
            <a:pPr marL="285750" indent="-285750" algn="just">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Determine emergency objectives</a:t>
            </a:r>
          </a:p>
          <a:p>
            <a:pPr marL="285750" indent="-285750" algn="just">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Forming an emergency team</a:t>
            </a:r>
          </a:p>
          <a:p>
            <a:pPr marL="285750" indent="-285750" algn="just">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Communication plan</a:t>
            </a:r>
          </a:p>
          <a:p>
            <a:pPr marL="285750" indent="-285750" algn="just">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Staff training</a:t>
            </a:r>
          </a:p>
          <a:p>
            <a:pPr marL="285750" indent="-285750" algn="just">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Providing equipment and supplies</a:t>
            </a:r>
          </a:p>
          <a:p>
            <a:pPr marL="285750" indent="-285750" algn="just">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Damage assessment and restoration</a:t>
            </a:r>
          </a:p>
          <a:p>
            <a:pPr marL="285750" indent="-285750" algn="just">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Test the plan</a:t>
            </a:r>
          </a:p>
          <a:p>
            <a:pPr marL="285750" indent="-285750" algn="just">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Review and update the plan</a:t>
            </a:r>
            <a:endParaRPr lang="ar-S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234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p:txBody>
          <a:bodyPr/>
          <a:lstStyle/>
          <a:p>
            <a:r>
              <a:rPr lang="en-US" altLang="ko-KR" sz="3800" b="1" dirty="0">
                <a:solidFill>
                  <a:schemeClr val="tx1"/>
                </a:solidFill>
                <a:latin typeface="Times New Roman" panose="02020603050405020304" pitchFamily="18" charset="0"/>
                <a:cs typeface="Times New Roman" panose="02020603050405020304" pitchFamily="18" charset="0"/>
              </a:rPr>
              <a:t>Al-</a:t>
            </a:r>
            <a:r>
              <a:rPr lang="en-US" altLang="ko-KR" sz="3800" b="1" dirty="0" err="1">
                <a:solidFill>
                  <a:schemeClr val="tx1"/>
                </a:solidFill>
                <a:latin typeface="Times New Roman" panose="02020603050405020304" pitchFamily="18" charset="0"/>
                <a:cs typeface="Times New Roman" panose="02020603050405020304" pitchFamily="18" charset="0"/>
              </a:rPr>
              <a:t>Arz</a:t>
            </a:r>
            <a:r>
              <a:rPr lang="en-US" altLang="ko-KR" sz="3800" b="1" dirty="0">
                <a:solidFill>
                  <a:schemeClr val="tx1"/>
                </a:solidFill>
                <a:latin typeface="Times New Roman" panose="02020603050405020304" pitchFamily="18" charset="0"/>
                <a:cs typeface="Times New Roman" panose="02020603050405020304" pitchFamily="18" charset="0"/>
              </a:rPr>
              <a:t> company</a:t>
            </a:r>
            <a:endParaRPr lang="en-US" sz="3800" b="1" dirty="0">
              <a:solidFill>
                <a:schemeClr val="tx1"/>
              </a:solidFill>
              <a:latin typeface="Times New Roman" panose="02020603050405020304" pitchFamily="18" charset="0"/>
              <a:cs typeface="Times New Roman" panose="02020603050405020304" pitchFamily="18" charset="0"/>
            </a:endParaRPr>
          </a:p>
        </p:txBody>
      </p:sp>
      <p:grpSp>
        <p:nvGrpSpPr>
          <p:cNvPr id="43" name="Group 42">
            <a:extLst>
              <a:ext uri="{FF2B5EF4-FFF2-40B4-BE49-F238E27FC236}">
                <a16:creationId xmlns="" xmlns:a16="http://schemas.microsoft.com/office/drawing/2014/main" id="{6079AEB3-BC38-43CB-A3A7-D2BAB48186D2}"/>
              </a:ext>
            </a:extLst>
          </p:cNvPr>
          <p:cNvGrpSpPr/>
          <p:nvPr/>
        </p:nvGrpSpPr>
        <p:grpSpPr>
          <a:xfrm>
            <a:off x="5469701" y="2016434"/>
            <a:ext cx="1139838" cy="1632238"/>
            <a:chOff x="3692771" y="1580738"/>
            <a:chExt cx="1954016" cy="2798134"/>
          </a:xfrm>
          <a:gradFill flip="none" rotWithShape="1">
            <a:gsLst>
              <a:gs pos="0">
                <a:srgbClr val="FDA65F">
                  <a:shade val="30000"/>
                  <a:satMod val="115000"/>
                </a:srgbClr>
              </a:gs>
              <a:gs pos="50000">
                <a:srgbClr val="FDA65F">
                  <a:shade val="67500"/>
                  <a:satMod val="115000"/>
                </a:srgbClr>
              </a:gs>
              <a:gs pos="100000">
                <a:srgbClr val="FDA65F">
                  <a:shade val="100000"/>
                  <a:satMod val="115000"/>
                </a:srgbClr>
              </a:gs>
            </a:gsLst>
            <a:path path="circle">
              <a:fillToRect t="100000" r="100000"/>
            </a:path>
            <a:tileRect l="-100000" b="-100000"/>
          </a:gradFill>
        </p:grpSpPr>
        <p:sp>
          <p:nvSpPr>
            <p:cNvPr id="44" name="Freeform 18">
              <a:extLst>
                <a:ext uri="{FF2B5EF4-FFF2-40B4-BE49-F238E27FC236}">
                  <a16:creationId xmlns="" xmlns:a16="http://schemas.microsoft.com/office/drawing/2014/main" id="{A1CCF7C4-523B-4E79-8193-CFE09EE1EECA}"/>
                </a:ext>
              </a:extLst>
            </p:cNvPr>
            <p:cNvSpPr/>
            <p:nvPr/>
          </p:nvSpPr>
          <p:spPr>
            <a:xfrm>
              <a:off x="3692771" y="1580738"/>
              <a:ext cx="1593605" cy="1038637"/>
            </a:xfrm>
            <a:custGeom>
              <a:avLst/>
              <a:gdLst>
                <a:gd name="connsiteX0" fmla="*/ 714375 w 1924050"/>
                <a:gd name="connsiteY0" fmla="*/ 9525 h 1104900"/>
                <a:gd name="connsiteX1" fmla="*/ 0 w 1924050"/>
                <a:gd name="connsiteY1" fmla="*/ 0 h 1104900"/>
                <a:gd name="connsiteX2" fmla="*/ 1590675 w 1924050"/>
                <a:gd name="connsiteY2" fmla="*/ 1104900 h 1104900"/>
                <a:gd name="connsiteX3" fmla="*/ 1924050 w 1924050"/>
                <a:gd name="connsiteY3" fmla="*/ 942975 h 1104900"/>
                <a:gd name="connsiteX4" fmla="*/ 714375 w 1924050"/>
                <a:gd name="connsiteY4" fmla="*/ 9525 h 1104900"/>
                <a:gd name="connsiteX0" fmla="*/ 704850 w 1914525"/>
                <a:gd name="connsiteY0" fmla="*/ 0 h 1095375"/>
                <a:gd name="connsiteX1" fmla="*/ 0 w 1914525"/>
                <a:gd name="connsiteY1" fmla="*/ 38100 h 1095375"/>
                <a:gd name="connsiteX2" fmla="*/ 1581150 w 1914525"/>
                <a:gd name="connsiteY2" fmla="*/ 1095375 h 1095375"/>
                <a:gd name="connsiteX3" fmla="*/ 1914525 w 1914525"/>
                <a:gd name="connsiteY3" fmla="*/ 933450 h 1095375"/>
                <a:gd name="connsiteX4" fmla="*/ 704850 w 1914525"/>
                <a:gd name="connsiteY4" fmla="*/ 0 h 1095375"/>
                <a:gd name="connsiteX0" fmla="*/ 704850 w 1914525"/>
                <a:gd name="connsiteY0" fmla="*/ 2444 h 1097819"/>
                <a:gd name="connsiteX1" fmla="*/ 0 w 1914525"/>
                <a:gd name="connsiteY1" fmla="*/ 40544 h 1097819"/>
                <a:gd name="connsiteX2" fmla="*/ 1581150 w 1914525"/>
                <a:gd name="connsiteY2" fmla="*/ 1097819 h 1097819"/>
                <a:gd name="connsiteX3" fmla="*/ 1914525 w 1914525"/>
                <a:gd name="connsiteY3" fmla="*/ 935894 h 1097819"/>
                <a:gd name="connsiteX4" fmla="*/ 704850 w 1914525"/>
                <a:gd name="connsiteY4" fmla="*/ 2444 h 1097819"/>
                <a:gd name="connsiteX0" fmla="*/ 704850 w 1914525"/>
                <a:gd name="connsiteY0" fmla="*/ 21793 h 1117168"/>
                <a:gd name="connsiteX1" fmla="*/ 0 w 1914525"/>
                <a:gd name="connsiteY1" fmla="*/ 59893 h 1117168"/>
                <a:gd name="connsiteX2" fmla="*/ 1581150 w 1914525"/>
                <a:gd name="connsiteY2" fmla="*/ 1117168 h 1117168"/>
                <a:gd name="connsiteX3" fmla="*/ 1914525 w 1914525"/>
                <a:gd name="connsiteY3" fmla="*/ 955243 h 1117168"/>
                <a:gd name="connsiteX4" fmla="*/ 704850 w 1914525"/>
                <a:gd name="connsiteY4" fmla="*/ 21793 h 1117168"/>
                <a:gd name="connsiteX0" fmla="*/ 704850 w 1914525"/>
                <a:gd name="connsiteY0" fmla="*/ 21793 h 1079068"/>
                <a:gd name="connsiteX1" fmla="*/ 0 w 1914525"/>
                <a:gd name="connsiteY1" fmla="*/ 59893 h 1079068"/>
                <a:gd name="connsiteX2" fmla="*/ 1676400 w 1914525"/>
                <a:gd name="connsiteY2" fmla="*/ 1079068 h 1079068"/>
                <a:gd name="connsiteX3" fmla="*/ 1914525 w 1914525"/>
                <a:gd name="connsiteY3" fmla="*/ 955243 h 1079068"/>
                <a:gd name="connsiteX4" fmla="*/ 704850 w 1914525"/>
                <a:gd name="connsiteY4" fmla="*/ 21793 h 1079068"/>
                <a:gd name="connsiteX0" fmla="*/ 485775 w 1695450"/>
                <a:gd name="connsiteY0" fmla="*/ 21793 h 1079068"/>
                <a:gd name="connsiteX1" fmla="*/ 0 w 1695450"/>
                <a:gd name="connsiteY1" fmla="*/ 59893 h 1079068"/>
                <a:gd name="connsiteX2" fmla="*/ 1457325 w 1695450"/>
                <a:gd name="connsiteY2" fmla="*/ 1079068 h 1079068"/>
                <a:gd name="connsiteX3" fmla="*/ 1695450 w 1695450"/>
                <a:gd name="connsiteY3" fmla="*/ 955243 h 1079068"/>
                <a:gd name="connsiteX4" fmla="*/ 485775 w 1695450"/>
                <a:gd name="connsiteY4" fmla="*/ 21793 h 1079068"/>
                <a:gd name="connsiteX0" fmla="*/ 485775 w 1695450"/>
                <a:gd name="connsiteY0" fmla="*/ 21793 h 1021918"/>
                <a:gd name="connsiteX1" fmla="*/ 0 w 1695450"/>
                <a:gd name="connsiteY1" fmla="*/ 59893 h 1021918"/>
                <a:gd name="connsiteX2" fmla="*/ 1362075 w 1695450"/>
                <a:gd name="connsiteY2" fmla="*/ 1021918 h 1021918"/>
                <a:gd name="connsiteX3" fmla="*/ 1695450 w 1695450"/>
                <a:gd name="connsiteY3" fmla="*/ 955243 h 1021918"/>
                <a:gd name="connsiteX4" fmla="*/ 485775 w 1695450"/>
                <a:gd name="connsiteY4" fmla="*/ 21793 h 1021918"/>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19100 w 1628775"/>
                <a:gd name="connsiteY0" fmla="*/ 16934 h 1017059"/>
                <a:gd name="connsiteX1" fmla="*/ 0 w 1628775"/>
                <a:gd name="connsiteY1" fmla="*/ 55034 h 1017059"/>
                <a:gd name="connsiteX2" fmla="*/ 1295400 w 1628775"/>
                <a:gd name="connsiteY2" fmla="*/ 1017059 h 1017059"/>
                <a:gd name="connsiteX3" fmla="*/ 1628775 w 1628775"/>
                <a:gd name="connsiteY3" fmla="*/ 950384 h 1017059"/>
                <a:gd name="connsiteX4" fmla="*/ 419100 w 1628775"/>
                <a:gd name="connsiteY4" fmla="*/ 16934 h 1017059"/>
                <a:gd name="connsiteX0" fmla="*/ 419100 w 1628775"/>
                <a:gd name="connsiteY0" fmla="*/ 21793 h 1021918"/>
                <a:gd name="connsiteX1" fmla="*/ 0 w 1628775"/>
                <a:gd name="connsiteY1" fmla="*/ 59893 h 1021918"/>
                <a:gd name="connsiteX2" fmla="*/ 1295400 w 1628775"/>
                <a:gd name="connsiteY2" fmla="*/ 1021918 h 1021918"/>
                <a:gd name="connsiteX3" fmla="*/ 1628775 w 1628775"/>
                <a:gd name="connsiteY3" fmla="*/ 955243 h 1021918"/>
                <a:gd name="connsiteX4" fmla="*/ 419100 w 1628775"/>
                <a:gd name="connsiteY4" fmla="*/ 21793 h 1021918"/>
                <a:gd name="connsiteX0" fmla="*/ 419100 w 1628775"/>
                <a:gd name="connsiteY0" fmla="*/ 38457 h 1038582"/>
                <a:gd name="connsiteX1" fmla="*/ 0 w 1628775"/>
                <a:gd name="connsiteY1" fmla="*/ 76557 h 1038582"/>
                <a:gd name="connsiteX2" fmla="*/ 1295400 w 1628775"/>
                <a:gd name="connsiteY2" fmla="*/ 1038582 h 1038582"/>
                <a:gd name="connsiteX3" fmla="*/ 1628775 w 1628775"/>
                <a:gd name="connsiteY3" fmla="*/ 971907 h 1038582"/>
                <a:gd name="connsiteX4" fmla="*/ 419100 w 1628775"/>
                <a:gd name="connsiteY4" fmla="*/ 38457 h 1038582"/>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5241 h 1045366"/>
                <a:gd name="connsiteX1" fmla="*/ 0 w 1628775"/>
                <a:gd name="connsiteY1" fmla="*/ 83341 h 1045366"/>
                <a:gd name="connsiteX2" fmla="*/ 1295400 w 1628775"/>
                <a:gd name="connsiteY2" fmla="*/ 1045366 h 1045366"/>
                <a:gd name="connsiteX3" fmla="*/ 1628775 w 1628775"/>
                <a:gd name="connsiteY3" fmla="*/ 978691 h 1045366"/>
                <a:gd name="connsiteX4" fmla="*/ 419100 w 1628775"/>
                <a:gd name="connsiteY4" fmla="*/ 45241 h 1045366"/>
                <a:gd name="connsiteX0" fmla="*/ 383930 w 1593605"/>
                <a:gd name="connsiteY0" fmla="*/ 45241 h 1045366"/>
                <a:gd name="connsiteX1" fmla="*/ 0 w 1593605"/>
                <a:gd name="connsiteY1" fmla="*/ 83341 h 1045366"/>
                <a:gd name="connsiteX2" fmla="*/ 1260230 w 1593605"/>
                <a:gd name="connsiteY2" fmla="*/ 1045366 h 1045366"/>
                <a:gd name="connsiteX3" fmla="*/ 1593605 w 1593605"/>
                <a:gd name="connsiteY3" fmla="*/ 978691 h 1045366"/>
                <a:gd name="connsiteX4" fmla="*/ 383930 w 1593605"/>
                <a:gd name="connsiteY4" fmla="*/ 45241 h 1045366"/>
                <a:gd name="connsiteX0" fmla="*/ 383930 w 1593605"/>
                <a:gd name="connsiteY0" fmla="*/ 38512 h 1038637"/>
                <a:gd name="connsiteX1" fmla="*/ 0 w 1593605"/>
                <a:gd name="connsiteY1" fmla="*/ 76612 h 1038637"/>
                <a:gd name="connsiteX2" fmla="*/ 1260230 w 1593605"/>
                <a:gd name="connsiteY2" fmla="*/ 1038637 h 1038637"/>
                <a:gd name="connsiteX3" fmla="*/ 1593605 w 1593605"/>
                <a:gd name="connsiteY3" fmla="*/ 971962 h 1038637"/>
                <a:gd name="connsiteX4" fmla="*/ 383930 w 1593605"/>
                <a:gd name="connsiteY4" fmla="*/ 38512 h 103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3605" h="1038637">
                  <a:moveTo>
                    <a:pt x="383930" y="38512"/>
                  </a:moveTo>
                  <a:cubicBezTo>
                    <a:pt x="269874" y="-49899"/>
                    <a:pt x="81816" y="36070"/>
                    <a:pt x="0" y="76612"/>
                  </a:cubicBezTo>
                  <a:lnTo>
                    <a:pt x="1260230" y="1038637"/>
                  </a:lnTo>
                  <a:lnTo>
                    <a:pt x="1593605" y="971962"/>
                  </a:lnTo>
                  <a:lnTo>
                    <a:pt x="383930" y="385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sp>
          <p:nvSpPr>
            <p:cNvPr id="45" name="Down Arrow 1">
              <a:extLst>
                <a:ext uri="{FF2B5EF4-FFF2-40B4-BE49-F238E27FC236}">
                  <a16:creationId xmlns="" xmlns:a16="http://schemas.microsoft.com/office/drawing/2014/main" id="{AB52150F-5487-448E-B07D-639EBCDDF3D4}"/>
                </a:ext>
              </a:extLst>
            </p:cNvPr>
            <p:cNvSpPr/>
            <p:nvPr/>
          </p:nvSpPr>
          <p:spPr>
            <a:xfrm>
              <a:off x="3846587" y="1612057"/>
              <a:ext cx="1800200" cy="2766815"/>
            </a:xfrm>
            <a:custGeom>
              <a:avLst/>
              <a:gdLst>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2766815">
                  <a:moveTo>
                    <a:pt x="221456" y="0"/>
                  </a:moveTo>
                  <a:lnTo>
                    <a:pt x="1464444" y="929953"/>
                  </a:lnTo>
                  <a:cubicBezTo>
                    <a:pt x="1514023" y="992361"/>
                    <a:pt x="1496194" y="1535415"/>
                    <a:pt x="1512069" y="1838146"/>
                  </a:cubicBezTo>
                  <a:lnTo>
                    <a:pt x="1800200" y="1838146"/>
                  </a:lnTo>
                  <a:lnTo>
                    <a:pt x="900100" y="2766815"/>
                  </a:lnTo>
                  <a:lnTo>
                    <a:pt x="0" y="1838146"/>
                  </a:lnTo>
                  <a:lnTo>
                    <a:pt x="288131" y="1838146"/>
                  </a:lnTo>
                  <a:cubicBezTo>
                    <a:pt x="288131" y="1238131"/>
                    <a:pt x="297656" y="104715"/>
                    <a:pt x="22145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46" name="Group 45">
            <a:extLst>
              <a:ext uri="{FF2B5EF4-FFF2-40B4-BE49-F238E27FC236}">
                <a16:creationId xmlns="" xmlns:a16="http://schemas.microsoft.com/office/drawing/2014/main" id="{104D6732-924B-4BA9-A10E-EDCE8FBDC779}"/>
              </a:ext>
            </a:extLst>
          </p:cNvPr>
          <p:cNvGrpSpPr/>
          <p:nvPr/>
        </p:nvGrpSpPr>
        <p:grpSpPr>
          <a:xfrm rot="4113254">
            <a:off x="6507304" y="2709678"/>
            <a:ext cx="1139838" cy="1632238"/>
            <a:chOff x="3692771" y="1580738"/>
            <a:chExt cx="1954016" cy="2798134"/>
          </a:xfrm>
          <a:gradFill flip="none" rotWithShape="1">
            <a:gsLst>
              <a:gs pos="0">
                <a:srgbClr val="EA769F">
                  <a:shade val="30000"/>
                  <a:satMod val="115000"/>
                </a:srgbClr>
              </a:gs>
              <a:gs pos="50000">
                <a:srgbClr val="EA769F">
                  <a:shade val="67500"/>
                  <a:satMod val="115000"/>
                </a:srgbClr>
              </a:gs>
              <a:gs pos="100000">
                <a:srgbClr val="EA769F">
                  <a:shade val="100000"/>
                  <a:satMod val="115000"/>
                </a:srgbClr>
              </a:gs>
            </a:gsLst>
            <a:lin ang="0" scaled="1"/>
            <a:tileRect/>
          </a:gradFill>
        </p:grpSpPr>
        <p:sp>
          <p:nvSpPr>
            <p:cNvPr id="47" name="Freeform 28">
              <a:extLst>
                <a:ext uri="{FF2B5EF4-FFF2-40B4-BE49-F238E27FC236}">
                  <a16:creationId xmlns="" xmlns:a16="http://schemas.microsoft.com/office/drawing/2014/main" id="{28843CAC-3D43-4545-97F8-8FD191C1FE71}"/>
                </a:ext>
              </a:extLst>
            </p:cNvPr>
            <p:cNvSpPr/>
            <p:nvPr/>
          </p:nvSpPr>
          <p:spPr>
            <a:xfrm>
              <a:off x="3692771" y="1580738"/>
              <a:ext cx="1593605" cy="1038637"/>
            </a:xfrm>
            <a:custGeom>
              <a:avLst/>
              <a:gdLst>
                <a:gd name="connsiteX0" fmla="*/ 714375 w 1924050"/>
                <a:gd name="connsiteY0" fmla="*/ 9525 h 1104900"/>
                <a:gd name="connsiteX1" fmla="*/ 0 w 1924050"/>
                <a:gd name="connsiteY1" fmla="*/ 0 h 1104900"/>
                <a:gd name="connsiteX2" fmla="*/ 1590675 w 1924050"/>
                <a:gd name="connsiteY2" fmla="*/ 1104900 h 1104900"/>
                <a:gd name="connsiteX3" fmla="*/ 1924050 w 1924050"/>
                <a:gd name="connsiteY3" fmla="*/ 942975 h 1104900"/>
                <a:gd name="connsiteX4" fmla="*/ 714375 w 1924050"/>
                <a:gd name="connsiteY4" fmla="*/ 9525 h 1104900"/>
                <a:gd name="connsiteX0" fmla="*/ 704850 w 1914525"/>
                <a:gd name="connsiteY0" fmla="*/ 0 h 1095375"/>
                <a:gd name="connsiteX1" fmla="*/ 0 w 1914525"/>
                <a:gd name="connsiteY1" fmla="*/ 38100 h 1095375"/>
                <a:gd name="connsiteX2" fmla="*/ 1581150 w 1914525"/>
                <a:gd name="connsiteY2" fmla="*/ 1095375 h 1095375"/>
                <a:gd name="connsiteX3" fmla="*/ 1914525 w 1914525"/>
                <a:gd name="connsiteY3" fmla="*/ 933450 h 1095375"/>
                <a:gd name="connsiteX4" fmla="*/ 704850 w 1914525"/>
                <a:gd name="connsiteY4" fmla="*/ 0 h 1095375"/>
                <a:gd name="connsiteX0" fmla="*/ 704850 w 1914525"/>
                <a:gd name="connsiteY0" fmla="*/ 2444 h 1097819"/>
                <a:gd name="connsiteX1" fmla="*/ 0 w 1914525"/>
                <a:gd name="connsiteY1" fmla="*/ 40544 h 1097819"/>
                <a:gd name="connsiteX2" fmla="*/ 1581150 w 1914525"/>
                <a:gd name="connsiteY2" fmla="*/ 1097819 h 1097819"/>
                <a:gd name="connsiteX3" fmla="*/ 1914525 w 1914525"/>
                <a:gd name="connsiteY3" fmla="*/ 935894 h 1097819"/>
                <a:gd name="connsiteX4" fmla="*/ 704850 w 1914525"/>
                <a:gd name="connsiteY4" fmla="*/ 2444 h 1097819"/>
                <a:gd name="connsiteX0" fmla="*/ 704850 w 1914525"/>
                <a:gd name="connsiteY0" fmla="*/ 21793 h 1117168"/>
                <a:gd name="connsiteX1" fmla="*/ 0 w 1914525"/>
                <a:gd name="connsiteY1" fmla="*/ 59893 h 1117168"/>
                <a:gd name="connsiteX2" fmla="*/ 1581150 w 1914525"/>
                <a:gd name="connsiteY2" fmla="*/ 1117168 h 1117168"/>
                <a:gd name="connsiteX3" fmla="*/ 1914525 w 1914525"/>
                <a:gd name="connsiteY3" fmla="*/ 955243 h 1117168"/>
                <a:gd name="connsiteX4" fmla="*/ 704850 w 1914525"/>
                <a:gd name="connsiteY4" fmla="*/ 21793 h 1117168"/>
                <a:gd name="connsiteX0" fmla="*/ 704850 w 1914525"/>
                <a:gd name="connsiteY0" fmla="*/ 21793 h 1079068"/>
                <a:gd name="connsiteX1" fmla="*/ 0 w 1914525"/>
                <a:gd name="connsiteY1" fmla="*/ 59893 h 1079068"/>
                <a:gd name="connsiteX2" fmla="*/ 1676400 w 1914525"/>
                <a:gd name="connsiteY2" fmla="*/ 1079068 h 1079068"/>
                <a:gd name="connsiteX3" fmla="*/ 1914525 w 1914525"/>
                <a:gd name="connsiteY3" fmla="*/ 955243 h 1079068"/>
                <a:gd name="connsiteX4" fmla="*/ 704850 w 1914525"/>
                <a:gd name="connsiteY4" fmla="*/ 21793 h 1079068"/>
                <a:gd name="connsiteX0" fmla="*/ 485775 w 1695450"/>
                <a:gd name="connsiteY0" fmla="*/ 21793 h 1079068"/>
                <a:gd name="connsiteX1" fmla="*/ 0 w 1695450"/>
                <a:gd name="connsiteY1" fmla="*/ 59893 h 1079068"/>
                <a:gd name="connsiteX2" fmla="*/ 1457325 w 1695450"/>
                <a:gd name="connsiteY2" fmla="*/ 1079068 h 1079068"/>
                <a:gd name="connsiteX3" fmla="*/ 1695450 w 1695450"/>
                <a:gd name="connsiteY3" fmla="*/ 955243 h 1079068"/>
                <a:gd name="connsiteX4" fmla="*/ 485775 w 1695450"/>
                <a:gd name="connsiteY4" fmla="*/ 21793 h 1079068"/>
                <a:gd name="connsiteX0" fmla="*/ 485775 w 1695450"/>
                <a:gd name="connsiteY0" fmla="*/ 21793 h 1021918"/>
                <a:gd name="connsiteX1" fmla="*/ 0 w 1695450"/>
                <a:gd name="connsiteY1" fmla="*/ 59893 h 1021918"/>
                <a:gd name="connsiteX2" fmla="*/ 1362075 w 1695450"/>
                <a:gd name="connsiteY2" fmla="*/ 1021918 h 1021918"/>
                <a:gd name="connsiteX3" fmla="*/ 1695450 w 1695450"/>
                <a:gd name="connsiteY3" fmla="*/ 955243 h 1021918"/>
                <a:gd name="connsiteX4" fmla="*/ 485775 w 1695450"/>
                <a:gd name="connsiteY4" fmla="*/ 21793 h 1021918"/>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19100 w 1628775"/>
                <a:gd name="connsiteY0" fmla="*/ 16934 h 1017059"/>
                <a:gd name="connsiteX1" fmla="*/ 0 w 1628775"/>
                <a:gd name="connsiteY1" fmla="*/ 55034 h 1017059"/>
                <a:gd name="connsiteX2" fmla="*/ 1295400 w 1628775"/>
                <a:gd name="connsiteY2" fmla="*/ 1017059 h 1017059"/>
                <a:gd name="connsiteX3" fmla="*/ 1628775 w 1628775"/>
                <a:gd name="connsiteY3" fmla="*/ 950384 h 1017059"/>
                <a:gd name="connsiteX4" fmla="*/ 419100 w 1628775"/>
                <a:gd name="connsiteY4" fmla="*/ 16934 h 1017059"/>
                <a:gd name="connsiteX0" fmla="*/ 419100 w 1628775"/>
                <a:gd name="connsiteY0" fmla="*/ 21793 h 1021918"/>
                <a:gd name="connsiteX1" fmla="*/ 0 w 1628775"/>
                <a:gd name="connsiteY1" fmla="*/ 59893 h 1021918"/>
                <a:gd name="connsiteX2" fmla="*/ 1295400 w 1628775"/>
                <a:gd name="connsiteY2" fmla="*/ 1021918 h 1021918"/>
                <a:gd name="connsiteX3" fmla="*/ 1628775 w 1628775"/>
                <a:gd name="connsiteY3" fmla="*/ 955243 h 1021918"/>
                <a:gd name="connsiteX4" fmla="*/ 419100 w 1628775"/>
                <a:gd name="connsiteY4" fmla="*/ 21793 h 1021918"/>
                <a:gd name="connsiteX0" fmla="*/ 419100 w 1628775"/>
                <a:gd name="connsiteY0" fmla="*/ 38457 h 1038582"/>
                <a:gd name="connsiteX1" fmla="*/ 0 w 1628775"/>
                <a:gd name="connsiteY1" fmla="*/ 76557 h 1038582"/>
                <a:gd name="connsiteX2" fmla="*/ 1295400 w 1628775"/>
                <a:gd name="connsiteY2" fmla="*/ 1038582 h 1038582"/>
                <a:gd name="connsiteX3" fmla="*/ 1628775 w 1628775"/>
                <a:gd name="connsiteY3" fmla="*/ 971907 h 1038582"/>
                <a:gd name="connsiteX4" fmla="*/ 419100 w 1628775"/>
                <a:gd name="connsiteY4" fmla="*/ 38457 h 1038582"/>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5241 h 1045366"/>
                <a:gd name="connsiteX1" fmla="*/ 0 w 1628775"/>
                <a:gd name="connsiteY1" fmla="*/ 83341 h 1045366"/>
                <a:gd name="connsiteX2" fmla="*/ 1295400 w 1628775"/>
                <a:gd name="connsiteY2" fmla="*/ 1045366 h 1045366"/>
                <a:gd name="connsiteX3" fmla="*/ 1628775 w 1628775"/>
                <a:gd name="connsiteY3" fmla="*/ 978691 h 1045366"/>
                <a:gd name="connsiteX4" fmla="*/ 419100 w 1628775"/>
                <a:gd name="connsiteY4" fmla="*/ 45241 h 1045366"/>
                <a:gd name="connsiteX0" fmla="*/ 383930 w 1593605"/>
                <a:gd name="connsiteY0" fmla="*/ 45241 h 1045366"/>
                <a:gd name="connsiteX1" fmla="*/ 0 w 1593605"/>
                <a:gd name="connsiteY1" fmla="*/ 83341 h 1045366"/>
                <a:gd name="connsiteX2" fmla="*/ 1260230 w 1593605"/>
                <a:gd name="connsiteY2" fmla="*/ 1045366 h 1045366"/>
                <a:gd name="connsiteX3" fmla="*/ 1593605 w 1593605"/>
                <a:gd name="connsiteY3" fmla="*/ 978691 h 1045366"/>
                <a:gd name="connsiteX4" fmla="*/ 383930 w 1593605"/>
                <a:gd name="connsiteY4" fmla="*/ 45241 h 1045366"/>
                <a:gd name="connsiteX0" fmla="*/ 383930 w 1593605"/>
                <a:gd name="connsiteY0" fmla="*/ 38512 h 1038637"/>
                <a:gd name="connsiteX1" fmla="*/ 0 w 1593605"/>
                <a:gd name="connsiteY1" fmla="*/ 76612 h 1038637"/>
                <a:gd name="connsiteX2" fmla="*/ 1260230 w 1593605"/>
                <a:gd name="connsiteY2" fmla="*/ 1038637 h 1038637"/>
                <a:gd name="connsiteX3" fmla="*/ 1593605 w 1593605"/>
                <a:gd name="connsiteY3" fmla="*/ 971962 h 1038637"/>
                <a:gd name="connsiteX4" fmla="*/ 383930 w 1593605"/>
                <a:gd name="connsiteY4" fmla="*/ 38512 h 103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3605" h="1038637">
                  <a:moveTo>
                    <a:pt x="383930" y="38512"/>
                  </a:moveTo>
                  <a:cubicBezTo>
                    <a:pt x="269874" y="-49899"/>
                    <a:pt x="81816" y="36070"/>
                    <a:pt x="0" y="76612"/>
                  </a:cubicBezTo>
                  <a:lnTo>
                    <a:pt x="1260230" y="1038637"/>
                  </a:lnTo>
                  <a:lnTo>
                    <a:pt x="1593605" y="971962"/>
                  </a:lnTo>
                  <a:lnTo>
                    <a:pt x="383930" y="385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48" name="Down Arrow 1">
              <a:extLst>
                <a:ext uri="{FF2B5EF4-FFF2-40B4-BE49-F238E27FC236}">
                  <a16:creationId xmlns="" xmlns:a16="http://schemas.microsoft.com/office/drawing/2014/main" id="{F16C4424-AE81-4E34-999E-39AE63657B8D}"/>
                </a:ext>
              </a:extLst>
            </p:cNvPr>
            <p:cNvSpPr/>
            <p:nvPr/>
          </p:nvSpPr>
          <p:spPr>
            <a:xfrm>
              <a:off x="3846587" y="1612057"/>
              <a:ext cx="1800200" cy="2766815"/>
            </a:xfrm>
            <a:custGeom>
              <a:avLst/>
              <a:gdLst>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2766815">
                  <a:moveTo>
                    <a:pt x="221456" y="0"/>
                  </a:moveTo>
                  <a:lnTo>
                    <a:pt x="1464444" y="929953"/>
                  </a:lnTo>
                  <a:cubicBezTo>
                    <a:pt x="1514023" y="992361"/>
                    <a:pt x="1496194" y="1535415"/>
                    <a:pt x="1512069" y="1838146"/>
                  </a:cubicBezTo>
                  <a:lnTo>
                    <a:pt x="1800200" y="1838146"/>
                  </a:lnTo>
                  <a:lnTo>
                    <a:pt x="900100" y="2766815"/>
                  </a:lnTo>
                  <a:lnTo>
                    <a:pt x="0" y="1838146"/>
                  </a:lnTo>
                  <a:lnTo>
                    <a:pt x="288131" y="1838146"/>
                  </a:lnTo>
                  <a:cubicBezTo>
                    <a:pt x="288131" y="1238131"/>
                    <a:pt x="297656" y="104715"/>
                    <a:pt x="22145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49" name="Group 48">
            <a:extLst>
              <a:ext uri="{FF2B5EF4-FFF2-40B4-BE49-F238E27FC236}">
                <a16:creationId xmlns="" xmlns:a16="http://schemas.microsoft.com/office/drawing/2014/main" id="{6AE78EFC-7F18-41ED-8B6D-E7CF5CAFC13C}"/>
              </a:ext>
            </a:extLst>
          </p:cNvPr>
          <p:cNvGrpSpPr/>
          <p:nvPr/>
        </p:nvGrpSpPr>
        <p:grpSpPr>
          <a:xfrm rot="8531373">
            <a:off x="6194583" y="3920320"/>
            <a:ext cx="1139838" cy="1632238"/>
            <a:chOff x="3692771" y="1580738"/>
            <a:chExt cx="1954016" cy="2798134"/>
          </a:xfr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l="100000" b="100000"/>
            </a:path>
            <a:tileRect t="-100000" r="-100000"/>
          </a:gradFill>
        </p:grpSpPr>
        <p:sp>
          <p:nvSpPr>
            <p:cNvPr id="50" name="Freeform 32">
              <a:extLst>
                <a:ext uri="{FF2B5EF4-FFF2-40B4-BE49-F238E27FC236}">
                  <a16:creationId xmlns="" xmlns:a16="http://schemas.microsoft.com/office/drawing/2014/main" id="{4C3625A0-AB0C-4AE8-9A58-5407CBA2BE29}"/>
                </a:ext>
              </a:extLst>
            </p:cNvPr>
            <p:cNvSpPr/>
            <p:nvPr/>
          </p:nvSpPr>
          <p:spPr>
            <a:xfrm>
              <a:off x="3692771" y="1580738"/>
              <a:ext cx="1593605" cy="1038637"/>
            </a:xfrm>
            <a:custGeom>
              <a:avLst/>
              <a:gdLst>
                <a:gd name="connsiteX0" fmla="*/ 714375 w 1924050"/>
                <a:gd name="connsiteY0" fmla="*/ 9525 h 1104900"/>
                <a:gd name="connsiteX1" fmla="*/ 0 w 1924050"/>
                <a:gd name="connsiteY1" fmla="*/ 0 h 1104900"/>
                <a:gd name="connsiteX2" fmla="*/ 1590675 w 1924050"/>
                <a:gd name="connsiteY2" fmla="*/ 1104900 h 1104900"/>
                <a:gd name="connsiteX3" fmla="*/ 1924050 w 1924050"/>
                <a:gd name="connsiteY3" fmla="*/ 942975 h 1104900"/>
                <a:gd name="connsiteX4" fmla="*/ 714375 w 1924050"/>
                <a:gd name="connsiteY4" fmla="*/ 9525 h 1104900"/>
                <a:gd name="connsiteX0" fmla="*/ 704850 w 1914525"/>
                <a:gd name="connsiteY0" fmla="*/ 0 h 1095375"/>
                <a:gd name="connsiteX1" fmla="*/ 0 w 1914525"/>
                <a:gd name="connsiteY1" fmla="*/ 38100 h 1095375"/>
                <a:gd name="connsiteX2" fmla="*/ 1581150 w 1914525"/>
                <a:gd name="connsiteY2" fmla="*/ 1095375 h 1095375"/>
                <a:gd name="connsiteX3" fmla="*/ 1914525 w 1914525"/>
                <a:gd name="connsiteY3" fmla="*/ 933450 h 1095375"/>
                <a:gd name="connsiteX4" fmla="*/ 704850 w 1914525"/>
                <a:gd name="connsiteY4" fmla="*/ 0 h 1095375"/>
                <a:gd name="connsiteX0" fmla="*/ 704850 w 1914525"/>
                <a:gd name="connsiteY0" fmla="*/ 2444 h 1097819"/>
                <a:gd name="connsiteX1" fmla="*/ 0 w 1914525"/>
                <a:gd name="connsiteY1" fmla="*/ 40544 h 1097819"/>
                <a:gd name="connsiteX2" fmla="*/ 1581150 w 1914525"/>
                <a:gd name="connsiteY2" fmla="*/ 1097819 h 1097819"/>
                <a:gd name="connsiteX3" fmla="*/ 1914525 w 1914525"/>
                <a:gd name="connsiteY3" fmla="*/ 935894 h 1097819"/>
                <a:gd name="connsiteX4" fmla="*/ 704850 w 1914525"/>
                <a:gd name="connsiteY4" fmla="*/ 2444 h 1097819"/>
                <a:gd name="connsiteX0" fmla="*/ 704850 w 1914525"/>
                <a:gd name="connsiteY0" fmla="*/ 21793 h 1117168"/>
                <a:gd name="connsiteX1" fmla="*/ 0 w 1914525"/>
                <a:gd name="connsiteY1" fmla="*/ 59893 h 1117168"/>
                <a:gd name="connsiteX2" fmla="*/ 1581150 w 1914525"/>
                <a:gd name="connsiteY2" fmla="*/ 1117168 h 1117168"/>
                <a:gd name="connsiteX3" fmla="*/ 1914525 w 1914525"/>
                <a:gd name="connsiteY3" fmla="*/ 955243 h 1117168"/>
                <a:gd name="connsiteX4" fmla="*/ 704850 w 1914525"/>
                <a:gd name="connsiteY4" fmla="*/ 21793 h 1117168"/>
                <a:gd name="connsiteX0" fmla="*/ 704850 w 1914525"/>
                <a:gd name="connsiteY0" fmla="*/ 21793 h 1079068"/>
                <a:gd name="connsiteX1" fmla="*/ 0 w 1914525"/>
                <a:gd name="connsiteY1" fmla="*/ 59893 h 1079068"/>
                <a:gd name="connsiteX2" fmla="*/ 1676400 w 1914525"/>
                <a:gd name="connsiteY2" fmla="*/ 1079068 h 1079068"/>
                <a:gd name="connsiteX3" fmla="*/ 1914525 w 1914525"/>
                <a:gd name="connsiteY3" fmla="*/ 955243 h 1079068"/>
                <a:gd name="connsiteX4" fmla="*/ 704850 w 1914525"/>
                <a:gd name="connsiteY4" fmla="*/ 21793 h 1079068"/>
                <a:gd name="connsiteX0" fmla="*/ 485775 w 1695450"/>
                <a:gd name="connsiteY0" fmla="*/ 21793 h 1079068"/>
                <a:gd name="connsiteX1" fmla="*/ 0 w 1695450"/>
                <a:gd name="connsiteY1" fmla="*/ 59893 h 1079068"/>
                <a:gd name="connsiteX2" fmla="*/ 1457325 w 1695450"/>
                <a:gd name="connsiteY2" fmla="*/ 1079068 h 1079068"/>
                <a:gd name="connsiteX3" fmla="*/ 1695450 w 1695450"/>
                <a:gd name="connsiteY3" fmla="*/ 955243 h 1079068"/>
                <a:gd name="connsiteX4" fmla="*/ 485775 w 1695450"/>
                <a:gd name="connsiteY4" fmla="*/ 21793 h 1079068"/>
                <a:gd name="connsiteX0" fmla="*/ 485775 w 1695450"/>
                <a:gd name="connsiteY0" fmla="*/ 21793 h 1021918"/>
                <a:gd name="connsiteX1" fmla="*/ 0 w 1695450"/>
                <a:gd name="connsiteY1" fmla="*/ 59893 h 1021918"/>
                <a:gd name="connsiteX2" fmla="*/ 1362075 w 1695450"/>
                <a:gd name="connsiteY2" fmla="*/ 1021918 h 1021918"/>
                <a:gd name="connsiteX3" fmla="*/ 1695450 w 1695450"/>
                <a:gd name="connsiteY3" fmla="*/ 955243 h 1021918"/>
                <a:gd name="connsiteX4" fmla="*/ 485775 w 1695450"/>
                <a:gd name="connsiteY4" fmla="*/ 21793 h 1021918"/>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19100 w 1628775"/>
                <a:gd name="connsiteY0" fmla="*/ 16934 h 1017059"/>
                <a:gd name="connsiteX1" fmla="*/ 0 w 1628775"/>
                <a:gd name="connsiteY1" fmla="*/ 55034 h 1017059"/>
                <a:gd name="connsiteX2" fmla="*/ 1295400 w 1628775"/>
                <a:gd name="connsiteY2" fmla="*/ 1017059 h 1017059"/>
                <a:gd name="connsiteX3" fmla="*/ 1628775 w 1628775"/>
                <a:gd name="connsiteY3" fmla="*/ 950384 h 1017059"/>
                <a:gd name="connsiteX4" fmla="*/ 419100 w 1628775"/>
                <a:gd name="connsiteY4" fmla="*/ 16934 h 1017059"/>
                <a:gd name="connsiteX0" fmla="*/ 419100 w 1628775"/>
                <a:gd name="connsiteY0" fmla="*/ 21793 h 1021918"/>
                <a:gd name="connsiteX1" fmla="*/ 0 w 1628775"/>
                <a:gd name="connsiteY1" fmla="*/ 59893 h 1021918"/>
                <a:gd name="connsiteX2" fmla="*/ 1295400 w 1628775"/>
                <a:gd name="connsiteY2" fmla="*/ 1021918 h 1021918"/>
                <a:gd name="connsiteX3" fmla="*/ 1628775 w 1628775"/>
                <a:gd name="connsiteY3" fmla="*/ 955243 h 1021918"/>
                <a:gd name="connsiteX4" fmla="*/ 419100 w 1628775"/>
                <a:gd name="connsiteY4" fmla="*/ 21793 h 1021918"/>
                <a:gd name="connsiteX0" fmla="*/ 419100 w 1628775"/>
                <a:gd name="connsiteY0" fmla="*/ 38457 h 1038582"/>
                <a:gd name="connsiteX1" fmla="*/ 0 w 1628775"/>
                <a:gd name="connsiteY1" fmla="*/ 76557 h 1038582"/>
                <a:gd name="connsiteX2" fmla="*/ 1295400 w 1628775"/>
                <a:gd name="connsiteY2" fmla="*/ 1038582 h 1038582"/>
                <a:gd name="connsiteX3" fmla="*/ 1628775 w 1628775"/>
                <a:gd name="connsiteY3" fmla="*/ 971907 h 1038582"/>
                <a:gd name="connsiteX4" fmla="*/ 419100 w 1628775"/>
                <a:gd name="connsiteY4" fmla="*/ 38457 h 1038582"/>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5241 h 1045366"/>
                <a:gd name="connsiteX1" fmla="*/ 0 w 1628775"/>
                <a:gd name="connsiteY1" fmla="*/ 83341 h 1045366"/>
                <a:gd name="connsiteX2" fmla="*/ 1295400 w 1628775"/>
                <a:gd name="connsiteY2" fmla="*/ 1045366 h 1045366"/>
                <a:gd name="connsiteX3" fmla="*/ 1628775 w 1628775"/>
                <a:gd name="connsiteY3" fmla="*/ 978691 h 1045366"/>
                <a:gd name="connsiteX4" fmla="*/ 419100 w 1628775"/>
                <a:gd name="connsiteY4" fmla="*/ 45241 h 1045366"/>
                <a:gd name="connsiteX0" fmla="*/ 383930 w 1593605"/>
                <a:gd name="connsiteY0" fmla="*/ 45241 h 1045366"/>
                <a:gd name="connsiteX1" fmla="*/ 0 w 1593605"/>
                <a:gd name="connsiteY1" fmla="*/ 83341 h 1045366"/>
                <a:gd name="connsiteX2" fmla="*/ 1260230 w 1593605"/>
                <a:gd name="connsiteY2" fmla="*/ 1045366 h 1045366"/>
                <a:gd name="connsiteX3" fmla="*/ 1593605 w 1593605"/>
                <a:gd name="connsiteY3" fmla="*/ 978691 h 1045366"/>
                <a:gd name="connsiteX4" fmla="*/ 383930 w 1593605"/>
                <a:gd name="connsiteY4" fmla="*/ 45241 h 1045366"/>
                <a:gd name="connsiteX0" fmla="*/ 383930 w 1593605"/>
                <a:gd name="connsiteY0" fmla="*/ 38512 h 1038637"/>
                <a:gd name="connsiteX1" fmla="*/ 0 w 1593605"/>
                <a:gd name="connsiteY1" fmla="*/ 76612 h 1038637"/>
                <a:gd name="connsiteX2" fmla="*/ 1260230 w 1593605"/>
                <a:gd name="connsiteY2" fmla="*/ 1038637 h 1038637"/>
                <a:gd name="connsiteX3" fmla="*/ 1593605 w 1593605"/>
                <a:gd name="connsiteY3" fmla="*/ 971962 h 1038637"/>
                <a:gd name="connsiteX4" fmla="*/ 383930 w 1593605"/>
                <a:gd name="connsiteY4" fmla="*/ 38512 h 103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3605" h="1038637">
                  <a:moveTo>
                    <a:pt x="383930" y="38512"/>
                  </a:moveTo>
                  <a:cubicBezTo>
                    <a:pt x="269874" y="-49899"/>
                    <a:pt x="81816" y="36070"/>
                    <a:pt x="0" y="76612"/>
                  </a:cubicBezTo>
                  <a:lnTo>
                    <a:pt x="1260230" y="1038637"/>
                  </a:lnTo>
                  <a:lnTo>
                    <a:pt x="1593605" y="971962"/>
                  </a:lnTo>
                  <a:lnTo>
                    <a:pt x="383930" y="385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51" name="Down Arrow 1">
              <a:extLst>
                <a:ext uri="{FF2B5EF4-FFF2-40B4-BE49-F238E27FC236}">
                  <a16:creationId xmlns="" xmlns:a16="http://schemas.microsoft.com/office/drawing/2014/main" id="{B809AD35-B2ED-45C7-A709-004CA582AEF6}"/>
                </a:ext>
              </a:extLst>
            </p:cNvPr>
            <p:cNvSpPr/>
            <p:nvPr/>
          </p:nvSpPr>
          <p:spPr>
            <a:xfrm>
              <a:off x="3846587" y="1612057"/>
              <a:ext cx="1800200" cy="2766815"/>
            </a:xfrm>
            <a:custGeom>
              <a:avLst/>
              <a:gdLst>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2766815">
                  <a:moveTo>
                    <a:pt x="221456" y="0"/>
                  </a:moveTo>
                  <a:lnTo>
                    <a:pt x="1464444" y="929953"/>
                  </a:lnTo>
                  <a:cubicBezTo>
                    <a:pt x="1514023" y="992361"/>
                    <a:pt x="1496194" y="1535415"/>
                    <a:pt x="1512069" y="1838146"/>
                  </a:cubicBezTo>
                  <a:lnTo>
                    <a:pt x="1800200" y="1838146"/>
                  </a:lnTo>
                  <a:lnTo>
                    <a:pt x="900100" y="2766815"/>
                  </a:lnTo>
                  <a:lnTo>
                    <a:pt x="0" y="1838146"/>
                  </a:lnTo>
                  <a:lnTo>
                    <a:pt x="288131" y="1838146"/>
                  </a:lnTo>
                  <a:cubicBezTo>
                    <a:pt x="288131" y="1238131"/>
                    <a:pt x="297656" y="104715"/>
                    <a:pt x="22145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52" name="Group 51">
            <a:extLst>
              <a:ext uri="{FF2B5EF4-FFF2-40B4-BE49-F238E27FC236}">
                <a16:creationId xmlns="" xmlns:a16="http://schemas.microsoft.com/office/drawing/2014/main" id="{1764D355-D6BF-444E-A5C2-31472A5E1B5E}"/>
              </a:ext>
            </a:extLst>
          </p:cNvPr>
          <p:cNvGrpSpPr/>
          <p:nvPr/>
        </p:nvGrpSpPr>
        <p:grpSpPr>
          <a:xfrm rot="13128837">
            <a:off x="4911456" y="3936076"/>
            <a:ext cx="1139838" cy="1632238"/>
            <a:chOff x="3692771" y="1580738"/>
            <a:chExt cx="1954016" cy="2798134"/>
          </a:xfrm>
          <a:solidFill>
            <a:schemeClr val="bg1">
              <a:lumMod val="50000"/>
            </a:schemeClr>
          </a:solidFill>
        </p:grpSpPr>
        <p:sp>
          <p:nvSpPr>
            <p:cNvPr id="53" name="Freeform 37">
              <a:extLst>
                <a:ext uri="{FF2B5EF4-FFF2-40B4-BE49-F238E27FC236}">
                  <a16:creationId xmlns="" xmlns:a16="http://schemas.microsoft.com/office/drawing/2014/main" id="{D8820B9E-581D-4693-98D3-C49846DC7DA4}"/>
                </a:ext>
              </a:extLst>
            </p:cNvPr>
            <p:cNvSpPr/>
            <p:nvPr/>
          </p:nvSpPr>
          <p:spPr>
            <a:xfrm>
              <a:off x="3692771" y="1580738"/>
              <a:ext cx="1593605" cy="1038637"/>
            </a:xfrm>
            <a:custGeom>
              <a:avLst/>
              <a:gdLst>
                <a:gd name="connsiteX0" fmla="*/ 714375 w 1924050"/>
                <a:gd name="connsiteY0" fmla="*/ 9525 h 1104900"/>
                <a:gd name="connsiteX1" fmla="*/ 0 w 1924050"/>
                <a:gd name="connsiteY1" fmla="*/ 0 h 1104900"/>
                <a:gd name="connsiteX2" fmla="*/ 1590675 w 1924050"/>
                <a:gd name="connsiteY2" fmla="*/ 1104900 h 1104900"/>
                <a:gd name="connsiteX3" fmla="*/ 1924050 w 1924050"/>
                <a:gd name="connsiteY3" fmla="*/ 942975 h 1104900"/>
                <a:gd name="connsiteX4" fmla="*/ 714375 w 1924050"/>
                <a:gd name="connsiteY4" fmla="*/ 9525 h 1104900"/>
                <a:gd name="connsiteX0" fmla="*/ 704850 w 1914525"/>
                <a:gd name="connsiteY0" fmla="*/ 0 h 1095375"/>
                <a:gd name="connsiteX1" fmla="*/ 0 w 1914525"/>
                <a:gd name="connsiteY1" fmla="*/ 38100 h 1095375"/>
                <a:gd name="connsiteX2" fmla="*/ 1581150 w 1914525"/>
                <a:gd name="connsiteY2" fmla="*/ 1095375 h 1095375"/>
                <a:gd name="connsiteX3" fmla="*/ 1914525 w 1914525"/>
                <a:gd name="connsiteY3" fmla="*/ 933450 h 1095375"/>
                <a:gd name="connsiteX4" fmla="*/ 704850 w 1914525"/>
                <a:gd name="connsiteY4" fmla="*/ 0 h 1095375"/>
                <a:gd name="connsiteX0" fmla="*/ 704850 w 1914525"/>
                <a:gd name="connsiteY0" fmla="*/ 2444 h 1097819"/>
                <a:gd name="connsiteX1" fmla="*/ 0 w 1914525"/>
                <a:gd name="connsiteY1" fmla="*/ 40544 h 1097819"/>
                <a:gd name="connsiteX2" fmla="*/ 1581150 w 1914525"/>
                <a:gd name="connsiteY2" fmla="*/ 1097819 h 1097819"/>
                <a:gd name="connsiteX3" fmla="*/ 1914525 w 1914525"/>
                <a:gd name="connsiteY3" fmla="*/ 935894 h 1097819"/>
                <a:gd name="connsiteX4" fmla="*/ 704850 w 1914525"/>
                <a:gd name="connsiteY4" fmla="*/ 2444 h 1097819"/>
                <a:gd name="connsiteX0" fmla="*/ 704850 w 1914525"/>
                <a:gd name="connsiteY0" fmla="*/ 21793 h 1117168"/>
                <a:gd name="connsiteX1" fmla="*/ 0 w 1914525"/>
                <a:gd name="connsiteY1" fmla="*/ 59893 h 1117168"/>
                <a:gd name="connsiteX2" fmla="*/ 1581150 w 1914525"/>
                <a:gd name="connsiteY2" fmla="*/ 1117168 h 1117168"/>
                <a:gd name="connsiteX3" fmla="*/ 1914525 w 1914525"/>
                <a:gd name="connsiteY3" fmla="*/ 955243 h 1117168"/>
                <a:gd name="connsiteX4" fmla="*/ 704850 w 1914525"/>
                <a:gd name="connsiteY4" fmla="*/ 21793 h 1117168"/>
                <a:gd name="connsiteX0" fmla="*/ 704850 w 1914525"/>
                <a:gd name="connsiteY0" fmla="*/ 21793 h 1079068"/>
                <a:gd name="connsiteX1" fmla="*/ 0 w 1914525"/>
                <a:gd name="connsiteY1" fmla="*/ 59893 h 1079068"/>
                <a:gd name="connsiteX2" fmla="*/ 1676400 w 1914525"/>
                <a:gd name="connsiteY2" fmla="*/ 1079068 h 1079068"/>
                <a:gd name="connsiteX3" fmla="*/ 1914525 w 1914525"/>
                <a:gd name="connsiteY3" fmla="*/ 955243 h 1079068"/>
                <a:gd name="connsiteX4" fmla="*/ 704850 w 1914525"/>
                <a:gd name="connsiteY4" fmla="*/ 21793 h 1079068"/>
                <a:gd name="connsiteX0" fmla="*/ 485775 w 1695450"/>
                <a:gd name="connsiteY0" fmla="*/ 21793 h 1079068"/>
                <a:gd name="connsiteX1" fmla="*/ 0 w 1695450"/>
                <a:gd name="connsiteY1" fmla="*/ 59893 h 1079068"/>
                <a:gd name="connsiteX2" fmla="*/ 1457325 w 1695450"/>
                <a:gd name="connsiteY2" fmla="*/ 1079068 h 1079068"/>
                <a:gd name="connsiteX3" fmla="*/ 1695450 w 1695450"/>
                <a:gd name="connsiteY3" fmla="*/ 955243 h 1079068"/>
                <a:gd name="connsiteX4" fmla="*/ 485775 w 1695450"/>
                <a:gd name="connsiteY4" fmla="*/ 21793 h 1079068"/>
                <a:gd name="connsiteX0" fmla="*/ 485775 w 1695450"/>
                <a:gd name="connsiteY0" fmla="*/ 21793 h 1021918"/>
                <a:gd name="connsiteX1" fmla="*/ 0 w 1695450"/>
                <a:gd name="connsiteY1" fmla="*/ 59893 h 1021918"/>
                <a:gd name="connsiteX2" fmla="*/ 1362075 w 1695450"/>
                <a:gd name="connsiteY2" fmla="*/ 1021918 h 1021918"/>
                <a:gd name="connsiteX3" fmla="*/ 1695450 w 1695450"/>
                <a:gd name="connsiteY3" fmla="*/ 955243 h 1021918"/>
                <a:gd name="connsiteX4" fmla="*/ 485775 w 1695450"/>
                <a:gd name="connsiteY4" fmla="*/ 21793 h 1021918"/>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19100 w 1628775"/>
                <a:gd name="connsiteY0" fmla="*/ 16934 h 1017059"/>
                <a:gd name="connsiteX1" fmla="*/ 0 w 1628775"/>
                <a:gd name="connsiteY1" fmla="*/ 55034 h 1017059"/>
                <a:gd name="connsiteX2" fmla="*/ 1295400 w 1628775"/>
                <a:gd name="connsiteY2" fmla="*/ 1017059 h 1017059"/>
                <a:gd name="connsiteX3" fmla="*/ 1628775 w 1628775"/>
                <a:gd name="connsiteY3" fmla="*/ 950384 h 1017059"/>
                <a:gd name="connsiteX4" fmla="*/ 419100 w 1628775"/>
                <a:gd name="connsiteY4" fmla="*/ 16934 h 1017059"/>
                <a:gd name="connsiteX0" fmla="*/ 419100 w 1628775"/>
                <a:gd name="connsiteY0" fmla="*/ 21793 h 1021918"/>
                <a:gd name="connsiteX1" fmla="*/ 0 w 1628775"/>
                <a:gd name="connsiteY1" fmla="*/ 59893 h 1021918"/>
                <a:gd name="connsiteX2" fmla="*/ 1295400 w 1628775"/>
                <a:gd name="connsiteY2" fmla="*/ 1021918 h 1021918"/>
                <a:gd name="connsiteX3" fmla="*/ 1628775 w 1628775"/>
                <a:gd name="connsiteY3" fmla="*/ 955243 h 1021918"/>
                <a:gd name="connsiteX4" fmla="*/ 419100 w 1628775"/>
                <a:gd name="connsiteY4" fmla="*/ 21793 h 1021918"/>
                <a:gd name="connsiteX0" fmla="*/ 419100 w 1628775"/>
                <a:gd name="connsiteY0" fmla="*/ 38457 h 1038582"/>
                <a:gd name="connsiteX1" fmla="*/ 0 w 1628775"/>
                <a:gd name="connsiteY1" fmla="*/ 76557 h 1038582"/>
                <a:gd name="connsiteX2" fmla="*/ 1295400 w 1628775"/>
                <a:gd name="connsiteY2" fmla="*/ 1038582 h 1038582"/>
                <a:gd name="connsiteX3" fmla="*/ 1628775 w 1628775"/>
                <a:gd name="connsiteY3" fmla="*/ 971907 h 1038582"/>
                <a:gd name="connsiteX4" fmla="*/ 419100 w 1628775"/>
                <a:gd name="connsiteY4" fmla="*/ 38457 h 1038582"/>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5241 h 1045366"/>
                <a:gd name="connsiteX1" fmla="*/ 0 w 1628775"/>
                <a:gd name="connsiteY1" fmla="*/ 83341 h 1045366"/>
                <a:gd name="connsiteX2" fmla="*/ 1295400 w 1628775"/>
                <a:gd name="connsiteY2" fmla="*/ 1045366 h 1045366"/>
                <a:gd name="connsiteX3" fmla="*/ 1628775 w 1628775"/>
                <a:gd name="connsiteY3" fmla="*/ 978691 h 1045366"/>
                <a:gd name="connsiteX4" fmla="*/ 419100 w 1628775"/>
                <a:gd name="connsiteY4" fmla="*/ 45241 h 1045366"/>
                <a:gd name="connsiteX0" fmla="*/ 383930 w 1593605"/>
                <a:gd name="connsiteY0" fmla="*/ 45241 h 1045366"/>
                <a:gd name="connsiteX1" fmla="*/ 0 w 1593605"/>
                <a:gd name="connsiteY1" fmla="*/ 83341 h 1045366"/>
                <a:gd name="connsiteX2" fmla="*/ 1260230 w 1593605"/>
                <a:gd name="connsiteY2" fmla="*/ 1045366 h 1045366"/>
                <a:gd name="connsiteX3" fmla="*/ 1593605 w 1593605"/>
                <a:gd name="connsiteY3" fmla="*/ 978691 h 1045366"/>
                <a:gd name="connsiteX4" fmla="*/ 383930 w 1593605"/>
                <a:gd name="connsiteY4" fmla="*/ 45241 h 1045366"/>
                <a:gd name="connsiteX0" fmla="*/ 383930 w 1593605"/>
                <a:gd name="connsiteY0" fmla="*/ 38512 h 1038637"/>
                <a:gd name="connsiteX1" fmla="*/ 0 w 1593605"/>
                <a:gd name="connsiteY1" fmla="*/ 76612 h 1038637"/>
                <a:gd name="connsiteX2" fmla="*/ 1260230 w 1593605"/>
                <a:gd name="connsiteY2" fmla="*/ 1038637 h 1038637"/>
                <a:gd name="connsiteX3" fmla="*/ 1593605 w 1593605"/>
                <a:gd name="connsiteY3" fmla="*/ 971962 h 1038637"/>
                <a:gd name="connsiteX4" fmla="*/ 383930 w 1593605"/>
                <a:gd name="connsiteY4" fmla="*/ 38512 h 103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3605" h="1038637">
                  <a:moveTo>
                    <a:pt x="383930" y="38512"/>
                  </a:moveTo>
                  <a:cubicBezTo>
                    <a:pt x="269874" y="-49899"/>
                    <a:pt x="81816" y="36070"/>
                    <a:pt x="0" y="76612"/>
                  </a:cubicBezTo>
                  <a:lnTo>
                    <a:pt x="1260230" y="1038637"/>
                  </a:lnTo>
                  <a:lnTo>
                    <a:pt x="1593605" y="971962"/>
                  </a:lnTo>
                  <a:lnTo>
                    <a:pt x="383930" y="385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54" name="Down Arrow 1">
              <a:extLst>
                <a:ext uri="{FF2B5EF4-FFF2-40B4-BE49-F238E27FC236}">
                  <a16:creationId xmlns="" xmlns:a16="http://schemas.microsoft.com/office/drawing/2014/main" id="{BD7FA1BA-0E50-429E-A294-5461AB552E11}"/>
                </a:ext>
              </a:extLst>
            </p:cNvPr>
            <p:cNvSpPr/>
            <p:nvPr/>
          </p:nvSpPr>
          <p:spPr>
            <a:xfrm>
              <a:off x="3846587" y="1612057"/>
              <a:ext cx="1800200" cy="2766815"/>
            </a:xfrm>
            <a:custGeom>
              <a:avLst/>
              <a:gdLst>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2766815">
                  <a:moveTo>
                    <a:pt x="221456" y="0"/>
                  </a:moveTo>
                  <a:lnTo>
                    <a:pt x="1464444" y="929953"/>
                  </a:lnTo>
                  <a:cubicBezTo>
                    <a:pt x="1514023" y="992361"/>
                    <a:pt x="1496194" y="1535415"/>
                    <a:pt x="1512069" y="1838146"/>
                  </a:cubicBezTo>
                  <a:lnTo>
                    <a:pt x="1800200" y="1838146"/>
                  </a:lnTo>
                  <a:lnTo>
                    <a:pt x="900100" y="2766815"/>
                  </a:lnTo>
                  <a:lnTo>
                    <a:pt x="0" y="1838146"/>
                  </a:lnTo>
                  <a:lnTo>
                    <a:pt x="288131" y="1838146"/>
                  </a:lnTo>
                  <a:cubicBezTo>
                    <a:pt x="288131" y="1238131"/>
                    <a:pt x="297656" y="104715"/>
                    <a:pt x="22145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55" name="Group 54">
            <a:extLst>
              <a:ext uri="{FF2B5EF4-FFF2-40B4-BE49-F238E27FC236}">
                <a16:creationId xmlns="" xmlns:a16="http://schemas.microsoft.com/office/drawing/2014/main" id="{3FBB6A29-11B4-4878-A101-864EF1982101}"/>
              </a:ext>
            </a:extLst>
          </p:cNvPr>
          <p:cNvGrpSpPr/>
          <p:nvPr/>
        </p:nvGrpSpPr>
        <p:grpSpPr>
          <a:xfrm rot="17414357">
            <a:off x="4485256" y="2763861"/>
            <a:ext cx="1139838" cy="1632238"/>
            <a:chOff x="3692771" y="1580738"/>
            <a:chExt cx="1954016" cy="2798134"/>
          </a:xfrm>
          <a:gradFill flip="none" rotWithShape="1">
            <a:gsLst>
              <a:gs pos="0">
                <a:schemeClr val="tx2">
                  <a:lumMod val="40000"/>
                  <a:lumOff val="60000"/>
                  <a:shade val="30000"/>
                  <a:satMod val="115000"/>
                </a:schemeClr>
              </a:gs>
              <a:gs pos="50000">
                <a:schemeClr val="tx2">
                  <a:lumMod val="40000"/>
                  <a:lumOff val="60000"/>
                  <a:shade val="67500"/>
                  <a:satMod val="115000"/>
                </a:schemeClr>
              </a:gs>
              <a:gs pos="100000">
                <a:schemeClr val="tx2">
                  <a:lumMod val="40000"/>
                  <a:lumOff val="60000"/>
                  <a:shade val="100000"/>
                  <a:satMod val="115000"/>
                </a:schemeClr>
              </a:gs>
            </a:gsLst>
            <a:lin ang="2700000" scaled="1"/>
            <a:tileRect/>
          </a:gradFill>
        </p:grpSpPr>
        <p:sp>
          <p:nvSpPr>
            <p:cNvPr id="56" name="Freeform 40">
              <a:extLst>
                <a:ext uri="{FF2B5EF4-FFF2-40B4-BE49-F238E27FC236}">
                  <a16:creationId xmlns="" xmlns:a16="http://schemas.microsoft.com/office/drawing/2014/main" id="{28A910CD-63BF-40B8-845E-5E41B0C3ABDC}"/>
                </a:ext>
              </a:extLst>
            </p:cNvPr>
            <p:cNvSpPr/>
            <p:nvPr/>
          </p:nvSpPr>
          <p:spPr>
            <a:xfrm>
              <a:off x="3692771" y="1580738"/>
              <a:ext cx="1593605" cy="1038637"/>
            </a:xfrm>
            <a:custGeom>
              <a:avLst/>
              <a:gdLst>
                <a:gd name="connsiteX0" fmla="*/ 714375 w 1924050"/>
                <a:gd name="connsiteY0" fmla="*/ 9525 h 1104900"/>
                <a:gd name="connsiteX1" fmla="*/ 0 w 1924050"/>
                <a:gd name="connsiteY1" fmla="*/ 0 h 1104900"/>
                <a:gd name="connsiteX2" fmla="*/ 1590675 w 1924050"/>
                <a:gd name="connsiteY2" fmla="*/ 1104900 h 1104900"/>
                <a:gd name="connsiteX3" fmla="*/ 1924050 w 1924050"/>
                <a:gd name="connsiteY3" fmla="*/ 942975 h 1104900"/>
                <a:gd name="connsiteX4" fmla="*/ 714375 w 1924050"/>
                <a:gd name="connsiteY4" fmla="*/ 9525 h 1104900"/>
                <a:gd name="connsiteX0" fmla="*/ 704850 w 1914525"/>
                <a:gd name="connsiteY0" fmla="*/ 0 h 1095375"/>
                <a:gd name="connsiteX1" fmla="*/ 0 w 1914525"/>
                <a:gd name="connsiteY1" fmla="*/ 38100 h 1095375"/>
                <a:gd name="connsiteX2" fmla="*/ 1581150 w 1914525"/>
                <a:gd name="connsiteY2" fmla="*/ 1095375 h 1095375"/>
                <a:gd name="connsiteX3" fmla="*/ 1914525 w 1914525"/>
                <a:gd name="connsiteY3" fmla="*/ 933450 h 1095375"/>
                <a:gd name="connsiteX4" fmla="*/ 704850 w 1914525"/>
                <a:gd name="connsiteY4" fmla="*/ 0 h 1095375"/>
                <a:gd name="connsiteX0" fmla="*/ 704850 w 1914525"/>
                <a:gd name="connsiteY0" fmla="*/ 2444 h 1097819"/>
                <a:gd name="connsiteX1" fmla="*/ 0 w 1914525"/>
                <a:gd name="connsiteY1" fmla="*/ 40544 h 1097819"/>
                <a:gd name="connsiteX2" fmla="*/ 1581150 w 1914525"/>
                <a:gd name="connsiteY2" fmla="*/ 1097819 h 1097819"/>
                <a:gd name="connsiteX3" fmla="*/ 1914525 w 1914525"/>
                <a:gd name="connsiteY3" fmla="*/ 935894 h 1097819"/>
                <a:gd name="connsiteX4" fmla="*/ 704850 w 1914525"/>
                <a:gd name="connsiteY4" fmla="*/ 2444 h 1097819"/>
                <a:gd name="connsiteX0" fmla="*/ 704850 w 1914525"/>
                <a:gd name="connsiteY0" fmla="*/ 21793 h 1117168"/>
                <a:gd name="connsiteX1" fmla="*/ 0 w 1914525"/>
                <a:gd name="connsiteY1" fmla="*/ 59893 h 1117168"/>
                <a:gd name="connsiteX2" fmla="*/ 1581150 w 1914525"/>
                <a:gd name="connsiteY2" fmla="*/ 1117168 h 1117168"/>
                <a:gd name="connsiteX3" fmla="*/ 1914525 w 1914525"/>
                <a:gd name="connsiteY3" fmla="*/ 955243 h 1117168"/>
                <a:gd name="connsiteX4" fmla="*/ 704850 w 1914525"/>
                <a:gd name="connsiteY4" fmla="*/ 21793 h 1117168"/>
                <a:gd name="connsiteX0" fmla="*/ 704850 w 1914525"/>
                <a:gd name="connsiteY0" fmla="*/ 21793 h 1079068"/>
                <a:gd name="connsiteX1" fmla="*/ 0 w 1914525"/>
                <a:gd name="connsiteY1" fmla="*/ 59893 h 1079068"/>
                <a:gd name="connsiteX2" fmla="*/ 1676400 w 1914525"/>
                <a:gd name="connsiteY2" fmla="*/ 1079068 h 1079068"/>
                <a:gd name="connsiteX3" fmla="*/ 1914525 w 1914525"/>
                <a:gd name="connsiteY3" fmla="*/ 955243 h 1079068"/>
                <a:gd name="connsiteX4" fmla="*/ 704850 w 1914525"/>
                <a:gd name="connsiteY4" fmla="*/ 21793 h 1079068"/>
                <a:gd name="connsiteX0" fmla="*/ 485775 w 1695450"/>
                <a:gd name="connsiteY0" fmla="*/ 21793 h 1079068"/>
                <a:gd name="connsiteX1" fmla="*/ 0 w 1695450"/>
                <a:gd name="connsiteY1" fmla="*/ 59893 h 1079068"/>
                <a:gd name="connsiteX2" fmla="*/ 1457325 w 1695450"/>
                <a:gd name="connsiteY2" fmla="*/ 1079068 h 1079068"/>
                <a:gd name="connsiteX3" fmla="*/ 1695450 w 1695450"/>
                <a:gd name="connsiteY3" fmla="*/ 955243 h 1079068"/>
                <a:gd name="connsiteX4" fmla="*/ 485775 w 1695450"/>
                <a:gd name="connsiteY4" fmla="*/ 21793 h 1079068"/>
                <a:gd name="connsiteX0" fmla="*/ 485775 w 1695450"/>
                <a:gd name="connsiteY0" fmla="*/ 21793 h 1021918"/>
                <a:gd name="connsiteX1" fmla="*/ 0 w 1695450"/>
                <a:gd name="connsiteY1" fmla="*/ 59893 h 1021918"/>
                <a:gd name="connsiteX2" fmla="*/ 1362075 w 1695450"/>
                <a:gd name="connsiteY2" fmla="*/ 1021918 h 1021918"/>
                <a:gd name="connsiteX3" fmla="*/ 1695450 w 1695450"/>
                <a:gd name="connsiteY3" fmla="*/ 955243 h 1021918"/>
                <a:gd name="connsiteX4" fmla="*/ 485775 w 1695450"/>
                <a:gd name="connsiteY4" fmla="*/ 21793 h 1021918"/>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19100 w 1628775"/>
                <a:gd name="connsiteY0" fmla="*/ 16934 h 1017059"/>
                <a:gd name="connsiteX1" fmla="*/ 0 w 1628775"/>
                <a:gd name="connsiteY1" fmla="*/ 55034 h 1017059"/>
                <a:gd name="connsiteX2" fmla="*/ 1295400 w 1628775"/>
                <a:gd name="connsiteY2" fmla="*/ 1017059 h 1017059"/>
                <a:gd name="connsiteX3" fmla="*/ 1628775 w 1628775"/>
                <a:gd name="connsiteY3" fmla="*/ 950384 h 1017059"/>
                <a:gd name="connsiteX4" fmla="*/ 419100 w 1628775"/>
                <a:gd name="connsiteY4" fmla="*/ 16934 h 1017059"/>
                <a:gd name="connsiteX0" fmla="*/ 419100 w 1628775"/>
                <a:gd name="connsiteY0" fmla="*/ 21793 h 1021918"/>
                <a:gd name="connsiteX1" fmla="*/ 0 w 1628775"/>
                <a:gd name="connsiteY1" fmla="*/ 59893 h 1021918"/>
                <a:gd name="connsiteX2" fmla="*/ 1295400 w 1628775"/>
                <a:gd name="connsiteY2" fmla="*/ 1021918 h 1021918"/>
                <a:gd name="connsiteX3" fmla="*/ 1628775 w 1628775"/>
                <a:gd name="connsiteY3" fmla="*/ 955243 h 1021918"/>
                <a:gd name="connsiteX4" fmla="*/ 419100 w 1628775"/>
                <a:gd name="connsiteY4" fmla="*/ 21793 h 1021918"/>
                <a:gd name="connsiteX0" fmla="*/ 419100 w 1628775"/>
                <a:gd name="connsiteY0" fmla="*/ 38457 h 1038582"/>
                <a:gd name="connsiteX1" fmla="*/ 0 w 1628775"/>
                <a:gd name="connsiteY1" fmla="*/ 76557 h 1038582"/>
                <a:gd name="connsiteX2" fmla="*/ 1295400 w 1628775"/>
                <a:gd name="connsiteY2" fmla="*/ 1038582 h 1038582"/>
                <a:gd name="connsiteX3" fmla="*/ 1628775 w 1628775"/>
                <a:gd name="connsiteY3" fmla="*/ 971907 h 1038582"/>
                <a:gd name="connsiteX4" fmla="*/ 419100 w 1628775"/>
                <a:gd name="connsiteY4" fmla="*/ 38457 h 1038582"/>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5241 h 1045366"/>
                <a:gd name="connsiteX1" fmla="*/ 0 w 1628775"/>
                <a:gd name="connsiteY1" fmla="*/ 83341 h 1045366"/>
                <a:gd name="connsiteX2" fmla="*/ 1295400 w 1628775"/>
                <a:gd name="connsiteY2" fmla="*/ 1045366 h 1045366"/>
                <a:gd name="connsiteX3" fmla="*/ 1628775 w 1628775"/>
                <a:gd name="connsiteY3" fmla="*/ 978691 h 1045366"/>
                <a:gd name="connsiteX4" fmla="*/ 419100 w 1628775"/>
                <a:gd name="connsiteY4" fmla="*/ 45241 h 1045366"/>
                <a:gd name="connsiteX0" fmla="*/ 383930 w 1593605"/>
                <a:gd name="connsiteY0" fmla="*/ 45241 h 1045366"/>
                <a:gd name="connsiteX1" fmla="*/ 0 w 1593605"/>
                <a:gd name="connsiteY1" fmla="*/ 83341 h 1045366"/>
                <a:gd name="connsiteX2" fmla="*/ 1260230 w 1593605"/>
                <a:gd name="connsiteY2" fmla="*/ 1045366 h 1045366"/>
                <a:gd name="connsiteX3" fmla="*/ 1593605 w 1593605"/>
                <a:gd name="connsiteY3" fmla="*/ 978691 h 1045366"/>
                <a:gd name="connsiteX4" fmla="*/ 383930 w 1593605"/>
                <a:gd name="connsiteY4" fmla="*/ 45241 h 1045366"/>
                <a:gd name="connsiteX0" fmla="*/ 383930 w 1593605"/>
                <a:gd name="connsiteY0" fmla="*/ 38512 h 1038637"/>
                <a:gd name="connsiteX1" fmla="*/ 0 w 1593605"/>
                <a:gd name="connsiteY1" fmla="*/ 76612 h 1038637"/>
                <a:gd name="connsiteX2" fmla="*/ 1260230 w 1593605"/>
                <a:gd name="connsiteY2" fmla="*/ 1038637 h 1038637"/>
                <a:gd name="connsiteX3" fmla="*/ 1593605 w 1593605"/>
                <a:gd name="connsiteY3" fmla="*/ 971962 h 1038637"/>
                <a:gd name="connsiteX4" fmla="*/ 383930 w 1593605"/>
                <a:gd name="connsiteY4" fmla="*/ 38512 h 103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3605" h="1038637">
                  <a:moveTo>
                    <a:pt x="383930" y="38512"/>
                  </a:moveTo>
                  <a:cubicBezTo>
                    <a:pt x="269874" y="-49899"/>
                    <a:pt x="81816" y="36070"/>
                    <a:pt x="0" y="76612"/>
                  </a:cubicBezTo>
                  <a:lnTo>
                    <a:pt x="1260230" y="1038637"/>
                  </a:lnTo>
                  <a:lnTo>
                    <a:pt x="1593605" y="971962"/>
                  </a:lnTo>
                  <a:lnTo>
                    <a:pt x="383930" y="385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57" name="Down Arrow 1">
              <a:extLst>
                <a:ext uri="{FF2B5EF4-FFF2-40B4-BE49-F238E27FC236}">
                  <a16:creationId xmlns="" xmlns:a16="http://schemas.microsoft.com/office/drawing/2014/main" id="{8F008FDA-2E3D-4CC6-910F-823A8EFBF45A}"/>
                </a:ext>
              </a:extLst>
            </p:cNvPr>
            <p:cNvSpPr/>
            <p:nvPr/>
          </p:nvSpPr>
          <p:spPr>
            <a:xfrm>
              <a:off x="3846587" y="1612057"/>
              <a:ext cx="1800200" cy="2766815"/>
            </a:xfrm>
            <a:custGeom>
              <a:avLst/>
              <a:gdLst>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2766815">
                  <a:moveTo>
                    <a:pt x="221456" y="0"/>
                  </a:moveTo>
                  <a:lnTo>
                    <a:pt x="1464444" y="929953"/>
                  </a:lnTo>
                  <a:cubicBezTo>
                    <a:pt x="1514023" y="992361"/>
                    <a:pt x="1496194" y="1535415"/>
                    <a:pt x="1512069" y="1838146"/>
                  </a:cubicBezTo>
                  <a:lnTo>
                    <a:pt x="1800200" y="1838146"/>
                  </a:lnTo>
                  <a:lnTo>
                    <a:pt x="900100" y="2766815"/>
                  </a:lnTo>
                  <a:lnTo>
                    <a:pt x="0" y="1838146"/>
                  </a:lnTo>
                  <a:lnTo>
                    <a:pt x="288131" y="1838146"/>
                  </a:lnTo>
                  <a:cubicBezTo>
                    <a:pt x="288131" y="1238131"/>
                    <a:pt x="297656" y="104715"/>
                    <a:pt x="22145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sp>
        <p:nvSpPr>
          <p:cNvPr id="60" name="TextBox 59">
            <a:extLst>
              <a:ext uri="{FF2B5EF4-FFF2-40B4-BE49-F238E27FC236}">
                <a16:creationId xmlns="" xmlns:a16="http://schemas.microsoft.com/office/drawing/2014/main" id="{78041CE4-6E16-4767-B194-870A0D1794A0}"/>
              </a:ext>
            </a:extLst>
          </p:cNvPr>
          <p:cNvSpPr txBox="1"/>
          <p:nvPr/>
        </p:nvSpPr>
        <p:spPr>
          <a:xfrm>
            <a:off x="7283342" y="2073902"/>
            <a:ext cx="4443055" cy="700000"/>
          </a:xfrm>
          <a:prstGeom prst="rect">
            <a:avLst/>
          </a:prstGeom>
          <a:noFill/>
        </p:spPr>
        <p:txBody>
          <a:bodyPr wrap="square" lIns="0"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It has internal regulations and policies that all family members adhere to</a:t>
            </a:r>
            <a:endParaRPr lang="ko-KR" altLang="en-US" sz="1400" b="1" dirty="0">
              <a:latin typeface="Times New Roman" panose="02020603050405020304" pitchFamily="18" charset="0"/>
              <a:cs typeface="Times New Roman" panose="02020603050405020304" pitchFamily="18" charset="0"/>
            </a:endParaRPr>
          </a:p>
        </p:txBody>
      </p:sp>
      <p:sp>
        <p:nvSpPr>
          <p:cNvPr id="63" name="TextBox 62">
            <a:extLst>
              <a:ext uri="{FF2B5EF4-FFF2-40B4-BE49-F238E27FC236}">
                <a16:creationId xmlns="" xmlns:a16="http://schemas.microsoft.com/office/drawing/2014/main" id="{06378877-D8B6-452B-8841-4B1B19B38220}"/>
              </a:ext>
            </a:extLst>
          </p:cNvPr>
          <p:cNvSpPr txBox="1"/>
          <p:nvPr/>
        </p:nvSpPr>
        <p:spPr>
          <a:xfrm>
            <a:off x="7875158" y="4553156"/>
            <a:ext cx="3648579" cy="376834"/>
          </a:xfrm>
          <a:prstGeom prst="rect">
            <a:avLst/>
          </a:prstGeom>
          <a:noFill/>
        </p:spPr>
        <p:txBody>
          <a:bodyPr wrap="square" lIns="0"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Regular market research and analysis</a:t>
            </a:r>
            <a:endParaRPr lang="ko-KR" altLang="en-US" sz="1400" b="1" dirty="0">
              <a:latin typeface="Times New Roman" panose="02020603050405020304" pitchFamily="18" charset="0"/>
              <a:cs typeface="Times New Roman" panose="02020603050405020304" pitchFamily="18" charset="0"/>
            </a:endParaRPr>
          </a:p>
        </p:txBody>
      </p:sp>
      <p:sp>
        <p:nvSpPr>
          <p:cNvPr id="66" name="TextBox 65">
            <a:extLst>
              <a:ext uri="{FF2B5EF4-FFF2-40B4-BE49-F238E27FC236}">
                <a16:creationId xmlns="" xmlns:a16="http://schemas.microsoft.com/office/drawing/2014/main" id="{B991C326-1AB3-430B-8259-A94CCD681903}"/>
              </a:ext>
            </a:extLst>
          </p:cNvPr>
          <p:cNvSpPr txBox="1"/>
          <p:nvPr/>
        </p:nvSpPr>
        <p:spPr>
          <a:xfrm>
            <a:off x="143436" y="1977479"/>
            <a:ext cx="5258104" cy="700000"/>
          </a:xfrm>
          <a:prstGeom prst="rect">
            <a:avLst/>
          </a:prstGeom>
          <a:noFill/>
        </p:spPr>
        <p:txBody>
          <a:bodyPr wrap="square" lIns="0"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The company's management is structured like a private equity firm rather than a family business.</a:t>
            </a:r>
            <a:endParaRPr lang="ko-KR" altLang="en-US" sz="1400" b="1" dirty="0">
              <a:latin typeface="Times New Roman" panose="02020603050405020304" pitchFamily="18" charset="0"/>
              <a:cs typeface="Times New Roman" panose="02020603050405020304" pitchFamily="18" charset="0"/>
            </a:endParaRPr>
          </a:p>
        </p:txBody>
      </p:sp>
      <p:sp>
        <p:nvSpPr>
          <p:cNvPr id="69" name="TextBox 68">
            <a:extLst>
              <a:ext uri="{FF2B5EF4-FFF2-40B4-BE49-F238E27FC236}">
                <a16:creationId xmlns="" xmlns:a16="http://schemas.microsoft.com/office/drawing/2014/main" id="{FFD99E33-46A7-4783-9725-49A59F4A221A}"/>
              </a:ext>
            </a:extLst>
          </p:cNvPr>
          <p:cNvSpPr txBox="1"/>
          <p:nvPr/>
        </p:nvSpPr>
        <p:spPr>
          <a:xfrm>
            <a:off x="725380" y="3936020"/>
            <a:ext cx="3489221" cy="376834"/>
          </a:xfrm>
          <a:prstGeom prst="rect">
            <a:avLst/>
          </a:prstGeom>
          <a:noFill/>
        </p:spPr>
        <p:txBody>
          <a:bodyPr wrap="square" lIns="0" rtlCol="0">
            <a:spAutoFit/>
          </a:bodyPr>
          <a:lstStyle/>
          <a:p>
            <a:pPr algn="r">
              <a:lnSpc>
                <a:spcPct val="150000"/>
              </a:lnSpc>
            </a:pPr>
            <a:r>
              <a:rPr lang="en-US" altLang="ko-KR" sz="1400" b="1" dirty="0">
                <a:latin typeface="Times New Roman" panose="02020603050405020304" pitchFamily="18" charset="0"/>
                <a:cs typeface="Times New Roman" panose="02020603050405020304" pitchFamily="18" charset="0"/>
              </a:rPr>
              <a:t>Strategic planning on a regular basis</a:t>
            </a:r>
            <a:endParaRPr lang="ko-KR" altLang="en-US" sz="1400" b="1" dirty="0">
              <a:latin typeface="Times New Roman" panose="02020603050405020304" pitchFamily="18" charset="0"/>
              <a:cs typeface="Times New Roman" panose="02020603050405020304" pitchFamily="18" charset="0"/>
            </a:endParaRPr>
          </a:p>
        </p:txBody>
      </p:sp>
      <p:sp>
        <p:nvSpPr>
          <p:cNvPr id="72" name="TextBox 71">
            <a:extLst>
              <a:ext uri="{FF2B5EF4-FFF2-40B4-BE49-F238E27FC236}">
                <a16:creationId xmlns="" xmlns:a16="http://schemas.microsoft.com/office/drawing/2014/main" id="{46FE3CFF-4E7C-4E5E-BBBC-4BB223B209E4}"/>
              </a:ext>
            </a:extLst>
          </p:cNvPr>
          <p:cNvSpPr txBox="1"/>
          <p:nvPr/>
        </p:nvSpPr>
        <p:spPr>
          <a:xfrm>
            <a:off x="887506" y="5521671"/>
            <a:ext cx="4191759" cy="376834"/>
          </a:xfrm>
          <a:prstGeom prst="rect">
            <a:avLst/>
          </a:prstGeom>
          <a:noFill/>
        </p:spPr>
        <p:txBody>
          <a:bodyPr wrap="square" lIns="0"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Providing high quality products at competitive prices</a:t>
            </a:r>
            <a:endParaRPr lang="ko-KR" altLang="en-US" sz="1400" b="1" dirty="0">
              <a:latin typeface="Times New Roman" panose="02020603050405020304" pitchFamily="18" charset="0"/>
              <a:cs typeface="Times New Roman" panose="02020603050405020304" pitchFamily="18" charset="0"/>
            </a:endParaRPr>
          </a:p>
        </p:txBody>
      </p:sp>
      <p:sp>
        <p:nvSpPr>
          <p:cNvPr id="38" name="Isosceles Triangle 68">
            <a:extLst>
              <a:ext uri="{FF2B5EF4-FFF2-40B4-BE49-F238E27FC236}">
                <a16:creationId xmlns="" xmlns:a16="http://schemas.microsoft.com/office/drawing/2014/main" id="{870C564B-4826-4504-AD55-BCA183FFA29B}"/>
              </a:ext>
            </a:extLst>
          </p:cNvPr>
          <p:cNvSpPr/>
          <p:nvPr/>
        </p:nvSpPr>
        <p:spPr>
          <a:xfrm rot="10800000">
            <a:off x="5967210" y="2765077"/>
            <a:ext cx="220703" cy="687310"/>
          </a:xfrm>
          <a:custGeom>
            <a:avLst/>
            <a:gdLst/>
            <a:ahLst/>
            <a:cxnLst/>
            <a:rect l="l" t="t" r="r" b="b"/>
            <a:pathLst>
              <a:path w="1040400" h="3240000">
                <a:moveTo>
                  <a:pt x="41345" y="940666"/>
                </a:moveTo>
                <a:lnTo>
                  <a:pt x="1242" y="653403"/>
                </a:lnTo>
                <a:lnTo>
                  <a:pt x="0" y="653403"/>
                </a:lnTo>
                <a:lnTo>
                  <a:pt x="1057" y="652077"/>
                </a:lnTo>
                <a:lnTo>
                  <a:pt x="447" y="647712"/>
                </a:lnTo>
                <a:lnTo>
                  <a:pt x="4531" y="647712"/>
                </a:lnTo>
                <a:lnTo>
                  <a:pt x="520200" y="0"/>
                </a:lnTo>
                <a:lnTo>
                  <a:pt x="659109" y="174478"/>
                </a:lnTo>
                <a:close/>
                <a:moveTo>
                  <a:pt x="101622" y="1372451"/>
                </a:moveTo>
                <a:lnTo>
                  <a:pt x="61820" y="1087335"/>
                </a:lnTo>
                <a:lnTo>
                  <a:pt x="728036" y="261055"/>
                </a:lnTo>
                <a:lnTo>
                  <a:pt x="870500" y="439998"/>
                </a:lnTo>
                <a:lnTo>
                  <a:pt x="860164" y="431664"/>
                </a:lnTo>
                <a:close/>
                <a:moveTo>
                  <a:pt x="161365" y="1800403"/>
                </a:moveTo>
                <a:lnTo>
                  <a:pt x="122098" y="1519120"/>
                </a:lnTo>
                <a:lnTo>
                  <a:pt x="930953" y="515931"/>
                </a:lnTo>
                <a:lnTo>
                  <a:pt x="1035869" y="647712"/>
                </a:lnTo>
                <a:lnTo>
                  <a:pt x="1039954" y="647712"/>
                </a:lnTo>
                <a:lnTo>
                  <a:pt x="1039345" y="652078"/>
                </a:lnTo>
                <a:lnTo>
                  <a:pt x="1040400" y="653403"/>
                </a:lnTo>
                <a:lnTo>
                  <a:pt x="1039160" y="653403"/>
                </a:lnTo>
                <a:lnTo>
                  <a:pt x="1029316" y="723920"/>
                </a:lnTo>
                <a:close/>
                <a:moveTo>
                  <a:pt x="217894" y="2205330"/>
                </a:moveTo>
                <a:lnTo>
                  <a:pt x="181840" y="1947070"/>
                </a:lnTo>
                <a:lnTo>
                  <a:pt x="1000266" y="932012"/>
                </a:lnTo>
                <a:lnTo>
                  <a:pt x="949113" y="1298429"/>
                </a:lnTo>
                <a:close/>
                <a:moveTo>
                  <a:pt x="330192" y="2564220"/>
                </a:moveTo>
                <a:lnTo>
                  <a:pt x="267995" y="2564220"/>
                </a:lnTo>
                <a:lnTo>
                  <a:pt x="237100" y="2342912"/>
                </a:lnTo>
                <a:lnTo>
                  <a:pt x="242309" y="2347112"/>
                </a:lnTo>
                <a:lnTo>
                  <a:pt x="920063" y="1506522"/>
                </a:lnTo>
                <a:lnTo>
                  <a:pt x="865005" y="1900914"/>
                </a:lnTo>
                <a:close/>
                <a:moveTo>
                  <a:pt x="772406" y="2564220"/>
                </a:moveTo>
                <a:lnTo>
                  <a:pt x="468924" y="2564220"/>
                </a:lnTo>
                <a:lnTo>
                  <a:pt x="835955" y="2109008"/>
                </a:lnTo>
                <a:close/>
                <a:moveTo>
                  <a:pt x="892044" y="3240000"/>
                </a:moveTo>
                <a:lnTo>
                  <a:pt x="148356" y="3240000"/>
                </a:lnTo>
                <a:lnTo>
                  <a:pt x="276144" y="2663936"/>
                </a:lnTo>
                <a:lnTo>
                  <a:pt x="764256"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9" name="Rectangle 16">
            <a:extLst>
              <a:ext uri="{FF2B5EF4-FFF2-40B4-BE49-F238E27FC236}">
                <a16:creationId xmlns="" xmlns:a16="http://schemas.microsoft.com/office/drawing/2014/main" id="{22EDF0F0-8FB2-468C-B0EF-84622D4A15A8}"/>
              </a:ext>
            </a:extLst>
          </p:cNvPr>
          <p:cNvSpPr/>
          <p:nvPr/>
        </p:nvSpPr>
        <p:spPr>
          <a:xfrm rot="2700000">
            <a:off x="5087806" y="3410299"/>
            <a:ext cx="265920" cy="4767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pic>
        <p:nvPicPr>
          <p:cNvPr id="79" name="Picture 5" descr="C:\Users\Anan\Desktop\39049.png">
            <a:extLst>
              <a:ext uri="{FF2B5EF4-FFF2-40B4-BE49-F238E27FC236}">
                <a16:creationId xmlns="" xmlns:a16="http://schemas.microsoft.com/office/drawing/2014/main" id="{8929EA45-7FEC-E49F-34B2-F59AD6DD3AF1}"/>
              </a:ext>
            </a:extLst>
          </p:cNvPr>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6248293" y="4285383"/>
            <a:ext cx="535545" cy="535546"/>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81" name="Rectangle 21">
            <a:extLst>
              <a:ext uri="{FF2B5EF4-FFF2-40B4-BE49-F238E27FC236}">
                <a16:creationId xmlns="" xmlns:a16="http://schemas.microsoft.com/office/drawing/2014/main" id="{3DFB5373-0015-4A31-8F01-1597E404815D}"/>
              </a:ext>
            </a:extLst>
          </p:cNvPr>
          <p:cNvSpPr/>
          <p:nvPr/>
        </p:nvSpPr>
        <p:spPr>
          <a:xfrm>
            <a:off x="5241621" y="4623402"/>
            <a:ext cx="505898" cy="283399"/>
          </a:xfrm>
          <a:custGeom>
            <a:avLst/>
            <a:gdLst/>
            <a:ahLst/>
            <a:cxnLst/>
            <a:rect l="l" t="t" r="r" b="b"/>
            <a:pathLst>
              <a:path w="4560938" h="2554996">
                <a:moveTo>
                  <a:pt x="2315585" y="1351978"/>
                </a:moveTo>
                <a:lnTo>
                  <a:pt x="2315585" y="1608128"/>
                </a:lnTo>
                <a:cubicBezTo>
                  <a:pt x="2332000" y="1604085"/>
                  <a:pt x="2347685" y="1596777"/>
                  <a:pt x="2361832" y="1586519"/>
                </a:cubicBezTo>
                <a:cubicBezTo>
                  <a:pt x="2403345" y="1556419"/>
                  <a:pt x="2424829" y="1505846"/>
                  <a:pt x="2417675" y="1455070"/>
                </a:cubicBezTo>
                <a:cubicBezTo>
                  <a:pt x="2409025" y="1388817"/>
                  <a:pt x="2368208" y="1366470"/>
                  <a:pt x="2315585" y="1351978"/>
                </a:cubicBezTo>
                <a:close/>
                <a:moveTo>
                  <a:pt x="3612086" y="989467"/>
                </a:moveTo>
                <a:cubicBezTo>
                  <a:pt x="3453010" y="989467"/>
                  <a:pt x="3324054" y="1118423"/>
                  <a:pt x="3324054" y="1277499"/>
                </a:cubicBezTo>
                <a:cubicBezTo>
                  <a:pt x="3324054" y="1436575"/>
                  <a:pt x="3453010" y="1565531"/>
                  <a:pt x="3612086" y="1565531"/>
                </a:cubicBezTo>
                <a:cubicBezTo>
                  <a:pt x="3771162" y="1565531"/>
                  <a:pt x="3900118" y="1436575"/>
                  <a:pt x="3900118" y="1277499"/>
                </a:cubicBezTo>
                <a:cubicBezTo>
                  <a:pt x="3900118" y="1118423"/>
                  <a:pt x="3771162" y="989467"/>
                  <a:pt x="3612086" y="989467"/>
                </a:cubicBezTo>
                <a:close/>
                <a:moveTo>
                  <a:pt x="948854" y="989467"/>
                </a:moveTo>
                <a:cubicBezTo>
                  <a:pt x="789778" y="989467"/>
                  <a:pt x="660822" y="1118423"/>
                  <a:pt x="660822" y="1277499"/>
                </a:cubicBezTo>
                <a:cubicBezTo>
                  <a:pt x="660822" y="1436575"/>
                  <a:pt x="789778" y="1565531"/>
                  <a:pt x="948854" y="1565531"/>
                </a:cubicBezTo>
                <a:cubicBezTo>
                  <a:pt x="1107930" y="1565531"/>
                  <a:pt x="1236886" y="1436575"/>
                  <a:pt x="1236886" y="1277499"/>
                </a:cubicBezTo>
                <a:cubicBezTo>
                  <a:pt x="1236886" y="1118423"/>
                  <a:pt x="1107930" y="989467"/>
                  <a:pt x="948854" y="989467"/>
                </a:cubicBezTo>
                <a:close/>
                <a:moveTo>
                  <a:pt x="2247651" y="946230"/>
                </a:moveTo>
                <a:cubicBezTo>
                  <a:pt x="2230469" y="950266"/>
                  <a:pt x="2214012" y="957763"/>
                  <a:pt x="2199233" y="968479"/>
                </a:cubicBezTo>
                <a:cubicBezTo>
                  <a:pt x="2157721" y="998579"/>
                  <a:pt x="2136236" y="1049152"/>
                  <a:pt x="2143390" y="1099928"/>
                </a:cubicBezTo>
                <a:cubicBezTo>
                  <a:pt x="2157154" y="1167662"/>
                  <a:pt x="2197550" y="1197656"/>
                  <a:pt x="2247651" y="1217102"/>
                </a:cubicBezTo>
                <a:close/>
                <a:moveTo>
                  <a:pt x="2247651" y="785264"/>
                </a:moveTo>
                <a:lnTo>
                  <a:pt x="2315585" y="785264"/>
                </a:lnTo>
                <a:lnTo>
                  <a:pt x="2315585" y="832380"/>
                </a:lnTo>
                <a:cubicBezTo>
                  <a:pt x="2341411" y="835890"/>
                  <a:pt x="2366862" y="843587"/>
                  <a:pt x="2390991" y="855423"/>
                </a:cubicBezTo>
                <a:cubicBezTo>
                  <a:pt x="2474360" y="896319"/>
                  <a:pt x="2528313" y="979930"/>
                  <a:pt x="2531223" y="1072743"/>
                </a:cubicBezTo>
                <a:lnTo>
                  <a:pt x="2418963" y="1076264"/>
                </a:lnTo>
                <a:cubicBezTo>
                  <a:pt x="2417356" y="1025012"/>
                  <a:pt x="2387564" y="978842"/>
                  <a:pt x="2341528" y="956260"/>
                </a:cubicBezTo>
                <a:cubicBezTo>
                  <a:pt x="2333151" y="952151"/>
                  <a:pt x="2324486" y="948946"/>
                  <a:pt x="2315585" y="946938"/>
                </a:cubicBezTo>
                <a:lnTo>
                  <a:pt x="2315585" y="1239083"/>
                </a:lnTo>
                <a:cubicBezTo>
                  <a:pt x="2404308" y="1264638"/>
                  <a:pt x="2499083" y="1293869"/>
                  <a:pt x="2528899" y="1441205"/>
                </a:cubicBezTo>
                <a:cubicBezTo>
                  <a:pt x="2541347" y="1532528"/>
                  <a:pt x="2502457" y="1623287"/>
                  <a:pt x="2427762" y="1677447"/>
                </a:cubicBezTo>
                <a:cubicBezTo>
                  <a:pt x="2394006" y="1701923"/>
                  <a:pt x="2355419" y="1717125"/>
                  <a:pt x="2315585" y="1722661"/>
                </a:cubicBezTo>
                <a:lnTo>
                  <a:pt x="2315585" y="1769734"/>
                </a:lnTo>
                <a:lnTo>
                  <a:pt x="2247651" y="1769734"/>
                </a:lnTo>
                <a:lnTo>
                  <a:pt x="2247651" y="1722944"/>
                </a:lnTo>
                <a:cubicBezTo>
                  <a:pt x="2221084" y="1719537"/>
                  <a:pt x="2194881" y="1711743"/>
                  <a:pt x="2170074" y="1699575"/>
                </a:cubicBezTo>
                <a:cubicBezTo>
                  <a:pt x="2086705" y="1658679"/>
                  <a:pt x="2032752" y="1575069"/>
                  <a:pt x="2029842" y="1482255"/>
                </a:cubicBezTo>
                <a:lnTo>
                  <a:pt x="2142102" y="1478734"/>
                </a:lnTo>
                <a:cubicBezTo>
                  <a:pt x="2143709" y="1529986"/>
                  <a:pt x="2173501" y="1576156"/>
                  <a:pt x="2219537" y="1598738"/>
                </a:cubicBezTo>
                <a:cubicBezTo>
                  <a:pt x="2228602" y="1603184"/>
                  <a:pt x="2238004" y="1606573"/>
                  <a:pt x="2247651" y="1608616"/>
                </a:cubicBezTo>
                <a:lnTo>
                  <a:pt x="2247651" y="1335176"/>
                </a:lnTo>
                <a:cubicBezTo>
                  <a:pt x="2162261" y="1314127"/>
                  <a:pt x="2069489" y="1278142"/>
                  <a:pt x="2032173" y="1115597"/>
                </a:cubicBezTo>
                <a:cubicBezTo>
                  <a:pt x="2019217" y="1023646"/>
                  <a:pt x="2058125" y="932061"/>
                  <a:pt x="2133303" y="877552"/>
                </a:cubicBezTo>
                <a:cubicBezTo>
                  <a:pt x="2167670" y="852632"/>
                  <a:pt x="2207046" y="837325"/>
                  <a:pt x="2247651" y="832077"/>
                </a:cubicBezTo>
                <a:close/>
                <a:moveTo>
                  <a:pt x="2280470" y="617534"/>
                </a:moveTo>
                <a:cubicBezTo>
                  <a:pt x="1915981" y="617534"/>
                  <a:pt x="1620504" y="913011"/>
                  <a:pt x="1620504" y="1277500"/>
                </a:cubicBezTo>
                <a:cubicBezTo>
                  <a:pt x="1620504" y="1641989"/>
                  <a:pt x="1915981" y="1937466"/>
                  <a:pt x="2280470" y="1937466"/>
                </a:cubicBezTo>
                <a:cubicBezTo>
                  <a:pt x="2644959" y="1937466"/>
                  <a:pt x="2940436" y="1641989"/>
                  <a:pt x="2940436" y="1277500"/>
                </a:cubicBezTo>
                <a:cubicBezTo>
                  <a:pt x="2940436" y="913011"/>
                  <a:pt x="2644959" y="617534"/>
                  <a:pt x="2280470" y="617534"/>
                </a:cubicBezTo>
                <a:close/>
                <a:moveTo>
                  <a:pt x="284505" y="265281"/>
                </a:moveTo>
                <a:lnTo>
                  <a:pt x="4276434" y="265281"/>
                </a:lnTo>
                <a:lnTo>
                  <a:pt x="4276434" y="2289716"/>
                </a:lnTo>
                <a:lnTo>
                  <a:pt x="284505" y="2289716"/>
                </a:lnTo>
                <a:close/>
                <a:moveTo>
                  <a:pt x="180344" y="148161"/>
                </a:moveTo>
                <a:lnTo>
                  <a:pt x="180344" y="2406836"/>
                </a:lnTo>
                <a:lnTo>
                  <a:pt x="4380595" y="2406836"/>
                </a:lnTo>
                <a:lnTo>
                  <a:pt x="4380595" y="148161"/>
                </a:lnTo>
                <a:close/>
                <a:moveTo>
                  <a:pt x="0" y="0"/>
                </a:moveTo>
                <a:lnTo>
                  <a:pt x="4560938" y="0"/>
                </a:lnTo>
                <a:lnTo>
                  <a:pt x="4560938" y="2554996"/>
                </a:lnTo>
                <a:lnTo>
                  <a:pt x="0" y="255499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82" name="Google Shape;2555;p48"/>
          <p:cNvGrpSpPr/>
          <p:nvPr/>
        </p:nvGrpSpPr>
        <p:grpSpPr>
          <a:xfrm>
            <a:off x="6578100" y="3492623"/>
            <a:ext cx="411476" cy="411476"/>
            <a:chOff x="3497300" y="3227275"/>
            <a:chExt cx="296175" cy="296175"/>
          </a:xfrm>
          <a:solidFill>
            <a:schemeClr val="bg1"/>
          </a:solidFill>
        </p:grpSpPr>
        <p:sp>
          <p:nvSpPr>
            <p:cNvPr id="83" name="Google Shape;2556;p48"/>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2557;p48"/>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2558;p48"/>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2559;p48"/>
            <p:cNvSpPr/>
            <p:nvPr/>
          </p:nvSpPr>
          <p:spPr>
            <a:xfrm>
              <a:off x="3622525" y="3421825"/>
              <a:ext cx="41775" cy="25225"/>
            </a:xfrm>
            <a:custGeom>
              <a:avLst/>
              <a:gdLst/>
              <a:ahLst/>
              <a:cxnLst/>
              <a:rect l="l" t="t" r="r" b="b"/>
              <a:pathLst>
                <a:path w="1671"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2560;p48"/>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2561;p48"/>
            <p:cNvSpPr/>
            <p:nvPr/>
          </p:nvSpPr>
          <p:spPr>
            <a:xfrm>
              <a:off x="3653250" y="3417100"/>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2562;p48"/>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2563;p48"/>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extLst>
      <p:ext uri="{BB962C8B-B14F-4D97-AF65-F5344CB8AC3E}">
        <p14:creationId xmlns:p14="http://schemas.microsoft.com/office/powerpoint/2010/main" val="1167009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inVertical)">
                                      <p:cBhvr>
                                        <p:cTn id="7" dur="500"/>
                                        <p:tgtEl>
                                          <p:spTgt spid="4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6"/>
                                        </p:tgtEl>
                                        <p:attrNameLst>
                                          <p:attrName>style.visibility</p:attrName>
                                        </p:attrNameLst>
                                      </p:cBhvr>
                                      <p:to>
                                        <p:strVal val="visible"/>
                                      </p:to>
                                    </p:set>
                                    <p:animEffect transition="in" filter="barn(inVertical)">
                                      <p:cBhvr>
                                        <p:cTn id="10" dur="500"/>
                                        <p:tgtEl>
                                          <p:spTgt spid="66"/>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barn(inVertical)">
                                      <p:cBhvr>
                                        <p:cTn id="15" dur="500"/>
                                        <p:tgtEl>
                                          <p:spTgt spid="55"/>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barn(inVertical)">
                                      <p:cBhvr>
                                        <p:cTn id="18" dur="500"/>
                                        <p:tgtEl>
                                          <p:spTgt spid="69"/>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barn(inVertical)">
                                      <p:cBhvr>
                                        <p:cTn id="23" dur="500"/>
                                        <p:tgtEl>
                                          <p:spTgt spid="52"/>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barn(inVertical)">
                                      <p:cBhvr>
                                        <p:cTn id="26" dur="500"/>
                                        <p:tgtEl>
                                          <p:spTgt spid="72"/>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barn(inVertical)">
                                      <p:cBhvr>
                                        <p:cTn id="31" dur="500"/>
                                        <p:tgtEl>
                                          <p:spTgt spid="49"/>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63"/>
                                        </p:tgtEl>
                                        <p:attrNameLst>
                                          <p:attrName>style.visibility</p:attrName>
                                        </p:attrNameLst>
                                      </p:cBhvr>
                                      <p:to>
                                        <p:strVal val="visible"/>
                                      </p:to>
                                    </p:set>
                                    <p:animEffect transition="in" filter="barn(inVertical)">
                                      <p:cBhvr>
                                        <p:cTn id="34" dur="500"/>
                                        <p:tgtEl>
                                          <p:spTgt spid="63"/>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barn(inVertical)">
                                      <p:cBhvr>
                                        <p:cTn id="39" dur="500"/>
                                        <p:tgtEl>
                                          <p:spTgt spid="46"/>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barn(inVertical)">
                                      <p:cBhvr>
                                        <p:cTn id="4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3" grpId="0"/>
      <p:bldP spid="66" grpId="0"/>
      <p:bldP spid="69" grpId="0"/>
      <p:bldP spid="72"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45142" y="465137"/>
            <a:ext cx="4731657" cy="6052777"/>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7" name="Picture 4" descr="Is Your Emergency Preparedness Plan Enough To Keep You Safe? - Institute of  Enterprise Risk Practitioners"/>
          <p:cNvPicPr>
            <a:picLocks noChangeAspect="1" noChangeArrowheads="1"/>
          </p:cNvPicPr>
          <p:nvPr/>
        </p:nvPicPr>
        <p:blipFill>
          <a:blip r:embed="rId2" cstate="print">
            <a:clrChange>
              <a:clrFrom>
                <a:srgbClr val="EDDBC3"/>
              </a:clrFrom>
              <a:clrTo>
                <a:srgbClr val="EDDBC3">
                  <a:alpha val="0"/>
                </a:srgbClr>
              </a:clrTo>
            </a:clrChange>
            <a:extLst>
              <a:ext uri="{28A0092B-C50C-407E-A947-70E740481C1C}">
                <a14:useLocalDpi xmlns:a14="http://schemas.microsoft.com/office/drawing/2010/main" val="0"/>
              </a:ext>
            </a:extLst>
          </a:blip>
          <a:srcRect/>
          <a:stretch>
            <a:fillRect/>
          </a:stretch>
        </p:blipFill>
        <p:spPr bwMode="auto">
          <a:xfrm>
            <a:off x="-597908" y="1625599"/>
            <a:ext cx="6461679" cy="3634695"/>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a:off x="5148943" y="2250657"/>
            <a:ext cx="6259286" cy="2535566"/>
          </a:xfrm>
          <a:prstGeom prst="rect">
            <a:avLst/>
          </a:prstGeom>
        </p:spPr>
        <p:txBody>
          <a:bodyPr wrap="square">
            <a:spAutoFit/>
          </a:bodyPr>
          <a:lstStyle/>
          <a:p>
            <a:pPr>
              <a:lnSpc>
                <a:spcPct val="150000"/>
              </a:lnSpc>
            </a:pPr>
            <a:r>
              <a:rPr lang="en-US" b="1" dirty="0">
                <a:latin typeface="Times New Roman" panose="02020603050405020304" pitchFamily="18" charset="0"/>
                <a:cs typeface="Times New Roman" panose="02020603050405020304" pitchFamily="18" charset="0"/>
              </a:rPr>
              <a:t>We will talk about some of the points that war can cause and how to avoid them:</a:t>
            </a:r>
            <a:br>
              <a:rPr lang="en-US" b="1" dirty="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Economic deterioration</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losing important data</a:t>
            </a:r>
          </a:p>
          <a:p>
            <a:pPr marL="285750" indent="-285750">
              <a:lnSpc>
                <a:spcPct val="150000"/>
              </a:lnSpc>
              <a:buFont typeface="Arial" pitchFamily="34" charset="0"/>
              <a:buChar char="•"/>
            </a:pPr>
            <a:r>
              <a:rPr lang="en-US" b="1" dirty="0">
                <a:latin typeface="Times New Roman" panose="02020603050405020304" pitchFamily="18" charset="0"/>
                <a:cs typeface="Times New Roman" panose="02020603050405020304" pitchFamily="18" charset="0"/>
              </a:rPr>
              <a:t>Business continuity</a:t>
            </a:r>
            <a:endParaRPr lang="ar-S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19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45142" y="465137"/>
            <a:ext cx="4731657" cy="6052777"/>
          </a:xfrm>
          <a:prstGeom prst="rect">
            <a:avLst/>
          </a:prstGeom>
          <a:solidFill>
            <a:srgbClr val="FDA359"/>
          </a:solidFill>
          <a:ln>
            <a:solidFill>
              <a:srgbClr val="FD923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5" name="Picture 2" descr="What is Financial Auditing &amp; Advantages of Financial Audit of a Company? |  Tally Solutions"/>
          <p:cNvPicPr>
            <a:picLocks noChangeAspect="1" noChangeArrowheads="1"/>
          </p:cNvPicPr>
          <p:nvPr/>
        </p:nvPicPr>
        <p:blipFill>
          <a:blip r:embed="rId2">
            <a:clrChange>
              <a:clrFrom>
                <a:srgbClr val="E4EEFA"/>
              </a:clrFrom>
              <a:clrTo>
                <a:srgbClr val="E4EEFA">
                  <a:alpha val="0"/>
                </a:srgbClr>
              </a:clrTo>
            </a:clrChange>
            <a:extLst>
              <a:ext uri="{28A0092B-C50C-407E-A947-70E740481C1C}">
                <a14:useLocalDpi xmlns:a14="http://schemas.microsoft.com/office/drawing/2010/main" val="0"/>
              </a:ext>
            </a:extLst>
          </a:blip>
          <a:srcRect/>
          <a:stretch>
            <a:fillRect/>
          </a:stretch>
        </p:blipFill>
        <p:spPr bwMode="auto">
          <a:xfrm>
            <a:off x="-1672773" y="733881"/>
            <a:ext cx="8077200" cy="4457700"/>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a:off x="5384799" y="2392180"/>
            <a:ext cx="6458857" cy="2120068"/>
          </a:xfrm>
          <a:prstGeom prst="rect">
            <a:avLst/>
          </a:prstGeom>
        </p:spPr>
        <p:txBody>
          <a:bodyPr wrap="square">
            <a:spAutoFit/>
          </a:bodyPr>
          <a:lstStyle/>
          <a:p>
            <a:pPr algn="just">
              <a:lnSpc>
                <a:spcPct val="150000"/>
              </a:lnSpc>
            </a:pPr>
            <a:r>
              <a:rPr lang="en-US" b="1" dirty="0">
                <a:latin typeface="Times New Roman" panose="02020603050405020304" pitchFamily="18" charset="0"/>
                <a:cs typeface="Times New Roman" panose="02020603050405020304" pitchFamily="18" charset="0"/>
              </a:rPr>
              <a:t>"A systematic process of objectively obtaining and evaluating evidence regarding assertions about economic actions and events to ascertain the degree of correspondence between these assertions and established criteria, and communicating the results to interested users"</a:t>
            </a:r>
            <a:endParaRPr lang="ar-S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964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sp>
        <p:nvSpPr>
          <p:cNvPr id="942" name="Google Shape;942;g2b3e0ea38e4_5_0"/>
          <p:cNvSpPr/>
          <p:nvPr/>
        </p:nvSpPr>
        <p:spPr>
          <a:xfrm>
            <a:off x="4398035" y="2990741"/>
            <a:ext cx="6888340" cy="990693"/>
          </a:xfrm>
          <a:prstGeom prst="rect">
            <a:avLst/>
          </a:prstGeom>
          <a:solidFill>
            <a:srgbClr val="EA769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3" name="Google Shape;943;g2b3e0ea38e4_5_0"/>
          <p:cNvSpPr/>
          <p:nvPr/>
        </p:nvSpPr>
        <p:spPr>
          <a:xfrm>
            <a:off x="5283937" y="3044742"/>
            <a:ext cx="5848904" cy="792000"/>
          </a:xfrm>
          <a:prstGeom prst="rect">
            <a:avLst/>
          </a:prstGeom>
          <a:solidFill>
            <a:schemeClr val="lt1"/>
          </a:solidFill>
          <a:ln>
            <a:noFill/>
          </a:ln>
        </p:spPr>
        <p:txBody>
          <a:bodyPr spcFirstLastPara="1" wrap="square" lIns="91425" tIns="45700" rIns="91425" bIns="45700" anchor="ctr" anchorCtr="0">
            <a:noAutofit/>
          </a:bodyPr>
          <a:lstStyle/>
          <a:p>
            <a:pPr algn="just">
              <a:lnSpc>
                <a:spcPct val="150000"/>
              </a:lnSpc>
            </a:pPr>
            <a:r>
              <a:rPr lang="en-US" sz="1600" b="1" dirty="0">
                <a:latin typeface="Times New Roman" panose="02020603050405020304" pitchFamily="18" charset="0"/>
                <a:cs typeface="Times New Roman" panose="02020603050405020304" pitchFamily="18" charset="0"/>
              </a:rPr>
              <a:t>Implementing strategic planning will help family businesses grow and survive</a:t>
            </a:r>
          </a:p>
        </p:txBody>
      </p:sp>
      <p:sp>
        <p:nvSpPr>
          <p:cNvPr id="944" name="Google Shape;944;g2b3e0ea38e4_5_0"/>
          <p:cNvSpPr/>
          <p:nvPr/>
        </p:nvSpPr>
        <p:spPr>
          <a:xfrm>
            <a:off x="4398035" y="4200515"/>
            <a:ext cx="6888340" cy="880179"/>
          </a:xfrm>
          <a:prstGeom prst="rect">
            <a:avLst/>
          </a:prstGeom>
          <a:solidFill>
            <a:schemeClr val="bg1">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5" name="Google Shape;945;g2b3e0ea38e4_5_0"/>
          <p:cNvSpPr/>
          <p:nvPr/>
        </p:nvSpPr>
        <p:spPr>
          <a:xfrm>
            <a:off x="5296529" y="4266439"/>
            <a:ext cx="5836311" cy="792000"/>
          </a:xfrm>
          <a:prstGeom prst="rect">
            <a:avLst/>
          </a:prstGeom>
          <a:solidFill>
            <a:schemeClr val="lt1"/>
          </a:solidFill>
          <a:ln>
            <a:noFill/>
          </a:ln>
        </p:spPr>
        <p:txBody>
          <a:bodyPr spcFirstLastPara="1" wrap="square" lIns="91425" tIns="45700" rIns="91425" bIns="45700" anchor="ctr" anchorCtr="0">
            <a:noAutofit/>
          </a:bodyPr>
          <a:lstStyle/>
          <a:p>
            <a:pPr algn="just">
              <a:lnSpc>
                <a:spcPct val="150000"/>
              </a:lnSpc>
            </a:pPr>
            <a:r>
              <a:rPr lang="en-US" b="1" dirty="0">
                <a:latin typeface="Times New Roman" panose="02020603050405020304" pitchFamily="18" charset="0"/>
                <a:cs typeface="Times New Roman" panose="02020603050405020304" pitchFamily="18" charset="0"/>
              </a:rPr>
              <a:t>The strategic planning process helps family businesses when they want to convert to publicly traded companies</a:t>
            </a:r>
          </a:p>
        </p:txBody>
      </p:sp>
      <p:sp>
        <p:nvSpPr>
          <p:cNvPr id="946" name="Google Shape;946;g2b3e0ea38e4_5_0"/>
          <p:cNvSpPr/>
          <p:nvPr/>
        </p:nvSpPr>
        <p:spPr>
          <a:xfrm>
            <a:off x="4398035" y="1871660"/>
            <a:ext cx="6888340" cy="900000"/>
          </a:xfrm>
          <a:prstGeom prst="rect">
            <a:avLst/>
          </a:prstGeom>
          <a:solidFill>
            <a:srgbClr val="8CB3E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7" name="Google Shape;947;g2b3e0ea38e4_5_0"/>
          <p:cNvSpPr/>
          <p:nvPr/>
        </p:nvSpPr>
        <p:spPr>
          <a:xfrm>
            <a:off x="5263985" y="1925660"/>
            <a:ext cx="5868856" cy="792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8" name="Google Shape;948;g2b3e0ea38e4_5_0"/>
          <p:cNvSpPr txBox="1"/>
          <p:nvPr/>
        </p:nvSpPr>
        <p:spPr>
          <a:xfrm>
            <a:off x="3413394" y="3095243"/>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endParaRPr sz="2400" b="1">
              <a:solidFill>
                <a:schemeClr val="lt1"/>
              </a:solidFill>
              <a:latin typeface="Arial"/>
              <a:ea typeface="Arial"/>
              <a:cs typeface="Arial"/>
              <a:sym typeface="Arial"/>
            </a:endParaRPr>
          </a:p>
        </p:txBody>
      </p:sp>
      <p:sp>
        <p:nvSpPr>
          <p:cNvPr id="949" name="Google Shape;949;g2b3e0ea38e4_5_0"/>
          <p:cNvSpPr txBox="1"/>
          <p:nvPr/>
        </p:nvSpPr>
        <p:spPr>
          <a:xfrm>
            <a:off x="3420295" y="4431589"/>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endParaRPr sz="2400" b="1">
              <a:solidFill>
                <a:schemeClr val="lt1"/>
              </a:solidFill>
              <a:latin typeface="Arial"/>
              <a:ea typeface="Arial"/>
              <a:cs typeface="Arial"/>
              <a:sym typeface="Arial"/>
            </a:endParaRPr>
          </a:p>
        </p:txBody>
      </p:sp>
      <p:sp>
        <p:nvSpPr>
          <p:cNvPr id="950" name="Google Shape;950;g2b3e0ea38e4_5_0"/>
          <p:cNvSpPr txBox="1"/>
          <p:nvPr/>
        </p:nvSpPr>
        <p:spPr>
          <a:xfrm>
            <a:off x="2210909" y="2320859"/>
            <a:ext cx="17319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3600" b="1">
              <a:solidFill>
                <a:schemeClr val="lt1"/>
              </a:solidFill>
              <a:latin typeface="Arial"/>
              <a:ea typeface="Arial"/>
              <a:cs typeface="Arial"/>
              <a:sym typeface="Arial"/>
            </a:endParaRPr>
          </a:p>
        </p:txBody>
      </p:sp>
      <p:grpSp>
        <p:nvGrpSpPr>
          <p:cNvPr id="951" name="Google Shape;951;g2b3e0ea38e4_5_0"/>
          <p:cNvGrpSpPr/>
          <p:nvPr/>
        </p:nvGrpSpPr>
        <p:grpSpPr>
          <a:xfrm>
            <a:off x="919546" y="3584353"/>
            <a:ext cx="1519988" cy="646585"/>
            <a:chOff x="2725124" y="4445043"/>
            <a:chExt cx="1328080" cy="621000"/>
          </a:xfrm>
        </p:grpSpPr>
        <p:sp>
          <p:nvSpPr>
            <p:cNvPr id="952" name="Google Shape;952;g2b3e0ea38e4_5_0"/>
            <p:cNvSpPr txBox="1"/>
            <p:nvPr/>
          </p:nvSpPr>
          <p:spPr>
            <a:xfrm>
              <a:off x="2725124" y="4560313"/>
              <a:ext cx="1292100" cy="2661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953" name="Google Shape;953;g2b3e0ea38e4_5_0"/>
            <p:cNvSpPr txBox="1"/>
            <p:nvPr/>
          </p:nvSpPr>
          <p:spPr>
            <a:xfrm>
              <a:off x="2761104" y="4445043"/>
              <a:ext cx="1292100" cy="62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3600" b="1">
                <a:solidFill>
                  <a:schemeClr val="lt1"/>
                </a:solidFill>
                <a:latin typeface="Arial"/>
                <a:ea typeface="Arial"/>
                <a:cs typeface="Arial"/>
                <a:sym typeface="Arial"/>
              </a:endParaRPr>
            </a:p>
          </p:txBody>
        </p:sp>
      </p:grpSp>
      <p:sp>
        <p:nvSpPr>
          <p:cNvPr id="957" name="Google Shape;957;g2b3e0ea38e4_5_0"/>
          <p:cNvSpPr/>
          <p:nvPr/>
        </p:nvSpPr>
        <p:spPr>
          <a:xfrm>
            <a:off x="4073436" y="3667272"/>
            <a:ext cx="4668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3600" b="1">
              <a:solidFill>
                <a:schemeClr val="lt1"/>
              </a:solidFill>
              <a:latin typeface="Arial"/>
              <a:ea typeface="Arial"/>
              <a:cs typeface="Arial"/>
              <a:sym typeface="Arial"/>
            </a:endParaRPr>
          </a:p>
        </p:txBody>
      </p:sp>
      <p:sp>
        <p:nvSpPr>
          <p:cNvPr id="958" name="Google Shape;958;g2b3e0ea38e4_5_0"/>
          <p:cNvSpPr txBox="1"/>
          <p:nvPr/>
        </p:nvSpPr>
        <p:spPr>
          <a:xfrm>
            <a:off x="4540236" y="2090008"/>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400" b="1" dirty="0">
                <a:solidFill>
                  <a:schemeClr val="lt1"/>
                </a:solidFill>
                <a:latin typeface="Arial"/>
                <a:ea typeface="Arial"/>
                <a:cs typeface="Arial"/>
                <a:sym typeface="Arial"/>
              </a:rPr>
              <a:t>01</a:t>
            </a:r>
            <a:endParaRPr sz="2400" b="1" dirty="0">
              <a:solidFill>
                <a:schemeClr val="lt1"/>
              </a:solidFill>
              <a:latin typeface="Arial"/>
              <a:ea typeface="Arial"/>
              <a:cs typeface="Arial"/>
              <a:sym typeface="Arial"/>
            </a:endParaRPr>
          </a:p>
        </p:txBody>
      </p:sp>
      <p:sp>
        <p:nvSpPr>
          <p:cNvPr id="959" name="Google Shape;959;g2b3e0ea38e4_5_0"/>
          <p:cNvSpPr txBox="1"/>
          <p:nvPr/>
        </p:nvSpPr>
        <p:spPr>
          <a:xfrm>
            <a:off x="4540236" y="3209892"/>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400" b="1" dirty="0">
                <a:solidFill>
                  <a:schemeClr val="lt1"/>
                </a:solidFill>
                <a:latin typeface="Arial"/>
                <a:ea typeface="Arial"/>
                <a:cs typeface="Arial"/>
                <a:sym typeface="Arial"/>
              </a:rPr>
              <a:t>02</a:t>
            </a:r>
            <a:endParaRPr sz="2400" b="1" dirty="0">
              <a:solidFill>
                <a:schemeClr val="lt1"/>
              </a:solidFill>
              <a:latin typeface="Arial"/>
              <a:ea typeface="Arial"/>
              <a:cs typeface="Arial"/>
              <a:sym typeface="Arial"/>
            </a:endParaRPr>
          </a:p>
        </p:txBody>
      </p:sp>
      <p:sp>
        <p:nvSpPr>
          <p:cNvPr id="960" name="Google Shape;960;g2b3e0ea38e4_5_0"/>
          <p:cNvSpPr txBox="1"/>
          <p:nvPr/>
        </p:nvSpPr>
        <p:spPr>
          <a:xfrm>
            <a:off x="4540236" y="4336354"/>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400" b="1">
                <a:solidFill>
                  <a:schemeClr val="lt1"/>
                </a:solidFill>
                <a:latin typeface="Arial"/>
                <a:ea typeface="Arial"/>
                <a:cs typeface="Arial"/>
                <a:sym typeface="Arial"/>
              </a:rPr>
              <a:t>03</a:t>
            </a:r>
            <a:endParaRPr sz="2400" b="1">
              <a:solidFill>
                <a:schemeClr val="lt1"/>
              </a:solidFill>
              <a:latin typeface="Arial"/>
              <a:ea typeface="Arial"/>
              <a:cs typeface="Arial"/>
              <a:sym typeface="Arial"/>
            </a:endParaRPr>
          </a:p>
        </p:txBody>
      </p:sp>
      <p:sp>
        <p:nvSpPr>
          <p:cNvPr id="24" name="Freeform: Shape 1">
            <a:extLst>
              <a:ext uri="{FF2B5EF4-FFF2-40B4-BE49-F238E27FC236}">
                <a16:creationId xmlns="" xmlns:a16="http://schemas.microsoft.com/office/drawing/2014/main" id="{7F4B2AC8-7FF0-43DF-BFDD-9345628BC761}"/>
              </a:ext>
            </a:extLst>
          </p:cNvPr>
          <p:cNvSpPr/>
          <p:nvPr/>
        </p:nvSpPr>
        <p:spPr>
          <a:xfrm rot="10800000">
            <a:off x="-1" y="1524633"/>
            <a:ext cx="3076859" cy="2932215"/>
          </a:xfrm>
          <a:custGeom>
            <a:avLst/>
            <a:gdLst>
              <a:gd name="connsiteX0" fmla="*/ 6114473 w 6151418"/>
              <a:gd name="connsiteY0" fmla="*/ 0 h 5929746"/>
              <a:gd name="connsiteX1" fmla="*/ 0 w 6151418"/>
              <a:gd name="connsiteY1" fmla="*/ 2493818 h 5929746"/>
              <a:gd name="connsiteX2" fmla="*/ 4461164 w 6151418"/>
              <a:gd name="connsiteY2" fmla="*/ 5929746 h 5929746"/>
              <a:gd name="connsiteX3" fmla="*/ 6151418 w 6151418"/>
              <a:gd name="connsiteY3" fmla="*/ 5892800 h 5929746"/>
              <a:gd name="connsiteX4" fmla="*/ 6114473 w 6151418"/>
              <a:gd name="connsiteY4" fmla="*/ 0 h 5929746"/>
              <a:gd name="connsiteX0" fmla="*/ 6142182 w 6151418"/>
              <a:gd name="connsiteY0" fmla="*/ 0 h 6899564"/>
              <a:gd name="connsiteX1" fmla="*/ 0 w 6151418"/>
              <a:gd name="connsiteY1" fmla="*/ 3463636 h 6899564"/>
              <a:gd name="connsiteX2" fmla="*/ 4461164 w 6151418"/>
              <a:gd name="connsiteY2" fmla="*/ 6899564 h 6899564"/>
              <a:gd name="connsiteX3" fmla="*/ 6151418 w 6151418"/>
              <a:gd name="connsiteY3" fmla="*/ 6862618 h 6899564"/>
              <a:gd name="connsiteX4" fmla="*/ 6142182 w 6151418"/>
              <a:gd name="connsiteY4" fmla="*/ 0 h 6899564"/>
              <a:gd name="connsiteX0" fmla="*/ 6142182 w 6151418"/>
              <a:gd name="connsiteY0" fmla="*/ 0 h 6899564"/>
              <a:gd name="connsiteX1" fmla="*/ 0 w 6151418"/>
              <a:gd name="connsiteY1" fmla="*/ 3463636 h 6899564"/>
              <a:gd name="connsiteX2" fmla="*/ 4461164 w 6151418"/>
              <a:gd name="connsiteY2" fmla="*/ 6899564 h 6899564"/>
              <a:gd name="connsiteX3" fmla="*/ 6151418 w 6151418"/>
              <a:gd name="connsiteY3" fmla="*/ 6862618 h 6899564"/>
              <a:gd name="connsiteX4" fmla="*/ 6142182 w 6151418"/>
              <a:gd name="connsiteY4" fmla="*/ 0 h 6899564"/>
              <a:gd name="connsiteX0" fmla="*/ 6142182 w 6151418"/>
              <a:gd name="connsiteY0" fmla="*/ 0 h 6899564"/>
              <a:gd name="connsiteX1" fmla="*/ 4498109 w 6151418"/>
              <a:gd name="connsiteY1" fmla="*/ 9236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62618"/>
              <a:gd name="connsiteX1" fmla="*/ 3232728 w 6151418"/>
              <a:gd name="connsiteY1" fmla="*/ 9236 h 6862618"/>
              <a:gd name="connsiteX2" fmla="*/ 0 w 6151418"/>
              <a:gd name="connsiteY2" fmla="*/ 3463636 h 6862618"/>
              <a:gd name="connsiteX3" fmla="*/ 3592946 w 6151418"/>
              <a:gd name="connsiteY3" fmla="*/ 6862618 h 6862618"/>
              <a:gd name="connsiteX4" fmla="*/ 6151418 w 6151418"/>
              <a:gd name="connsiteY4" fmla="*/ 6862618 h 6862618"/>
              <a:gd name="connsiteX5" fmla="*/ 6142182 w 6151418"/>
              <a:gd name="connsiteY5" fmla="*/ 0 h 686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51418" h="6862618">
                <a:moveTo>
                  <a:pt x="6142182" y="0"/>
                </a:moveTo>
                <a:lnTo>
                  <a:pt x="3232728" y="9236"/>
                </a:lnTo>
                <a:lnTo>
                  <a:pt x="0" y="3463636"/>
                </a:lnTo>
                <a:lnTo>
                  <a:pt x="3592946" y="6862618"/>
                </a:lnTo>
                <a:lnTo>
                  <a:pt x="6151418" y="6862618"/>
                </a:lnTo>
                <a:cubicBezTo>
                  <a:pt x="6148339" y="4575079"/>
                  <a:pt x="6145261" y="2287539"/>
                  <a:pt x="6142182" y="0"/>
                </a:cubicBezTo>
                <a:close/>
              </a:path>
            </a:pathLst>
          </a:cu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مستطيل 1"/>
          <p:cNvSpPr/>
          <p:nvPr/>
        </p:nvSpPr>
        <p:spPr>
          <a:xfrm>
            <a:off x="222575" y="2613246"/>
            <a:ext cx="1964550" cy="661207"/>
          </a:xfrm>
          <a:prstGeom prst="rect">
            <a:avLst/>
          </a:prstGeom>
        </p:spPr>
        <p:txBody>
          <a:bodyPr wrap="square">
            <a:spAutoFit/>
          </a:bodyPr>
          <a:lstStyle/>
          <a:p>
            <a:pPr lvl="0">
              <a:lnSpc>
                <a:spcPct val="150000"/>
              </a:lnSpc>
              <a:spcBef>
                <a:spcPts val="1600"/>
              </a:spcBef>
              <a:buClr>
                <a:schemeClr val="dk1"/>
              </a:buClr>
              <a:buSzPts val="1100"/>
            </a:pPr>
            <a:r>
              <a:rPr lang="en-US" sz="2800" b="1" dirty="0">
                <a:latin typeface="Times New Roman"/>
                <a:ea typeface="Times New Roman"/>
                <a:cs typeface="+mj-cs"/>
                <a:sym typeface="Times New Roman"/>
              </a:rPr>
              <a:t>Conclusion</a:t>
            </a:r>
          </a:p>
        </p:txBody>
      </p:sp>
      <p:sp>
        <p:nvSpPr>
          <p:cNvPr id="3" name="مستطيل 2"/>
          <p:cNvSpPr/>
          <p:nvPr/>
        </p:nvSpPr>
        <p:spPr>
          <a:xfrm>
            <a:off x="5296529" y="1925660"/>
            <a:ext cx="5698042" cy="786754"/>
          </a:xfrm>
          <a:prstGeom prst="rect">
            <a:avLst/>
          </a:prstGeom>
        </p:spPr>
        <p:txBody>
          <a:bodyPr wrap="square">
            <a:spAutoFit/>
          </a:bodyPr>
          <a:lstStyle/>
          <a:p>
            <a:pPr algn="just">
              <a:lnSpc>
                <a:spcPct val="150000"/>
              </a:lnSpc>
            </a:pPr>
            <a:r>
              <a:rPr lang="en-US" sz="1600" b="1" dirty="0">
                <a:latin typeface="Times New Roman" panose="02020603050405020304" pitchFamily="18" charset="0"/>
                <a:cs typeface="Times New Roman" panose="02020603050405020304" pitchFamily="18" charset="0"/>
              </a:rPr>
              <a:t>The strategic framework was built on all the conclusions and recommendations we reached in the first phase of the project</a:t>
            </a:r>
          </a:p>
        </p:txBody>
      </p:sp>
      <p:sp>
        <p:nvSpPr>
          <p:cNvPr id="7" name="TextBox 6">
            <a:extLst>
              <a:ext uri="{FF2B5EF4-FFF2-40B4-BE49-F238E27FC236}">
                <a16:creationId xmlns="" xmlns:a16="http://schemas.microsoft.com/office/drawing/2014/main" id="{580DF533-9338-9229-D69A-3DC2D3AF3BC1}"/>
              </a:ext>
            </a:extLst>
          </p:cNvPr>
          <p:cNvSpPr txBox="1"/>
          <p:nvPr/>
        </p:nvSpPr>
        <p:spPr>
          <a:xfrm>
            <a:off x="1929565" y="-30230"/>
            <a:ext cx="7747847" cy="905056"/>
          </a:xfrm>
          <a:prstGeom prst="rect">
            <a:avLst/>
          </a:prstGeom>
          <a:noFill/>
        </p:spPr>
        <p:txBody>
          <a:bodyPr wrap="square">
            <a:spAutoFit/>
          </a:bodyPr>
          <a:lstStyle/>
          <a:p>
            <a:pPr lvl="0" algn="ctr">
              <a:lnSpc>
                <a:spcPct val="150000"/>
              </a:lnSpc>
              <a:spcBef>
                <a:spcPts val="1600"/>
              </a:spcBef>
              <a:buClr>
                <a:schemeClr val="dk1"/>
              </a:buClr>
              <a:buSzPts val="1100"/>
            </a:pPr>
            <a:r>
              <a:rPr lang="en-US" sz="4000" b="1" dirty="0">
                <a:latin typeface="Times New Roman"/>
                <a:ea typeface="Times New Roman"/>
                <a:cs typeface="+mj-cs"/>
                <a:sym typeface="Times New Roman"/>
              </a:rPr>
              <a:t>Conclusion</a:t>
            </a:r>
          </a:p>
        </p:txBody>
      </p:sp>
    </p:spTree>
    <p:extLst>
      <p:ext uri="{BB962C8B-B14F-4D97-AF65-F5344CB8AC3E}">
        <p14:creationId xmlns:p14="http://schemas.microsoft.com/office/powerpoint/2010/main" val="1824842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958"/>
                                        </p:tgtEl>
                                        <p:attrNameLst>
                                          <p:attrName>style.visibility</p:attrName>
                                        </p:attrNameLst>
                                      </p:cBhvr>
                                      <p:to>
                                        <p:strVal val="visible"/>
                                      </p:to>
                                    </p:set>
                                    <p:animEffect transition="in" filter="fade">
                                      <p:cBhvr>
                                        <p:cTn id="22" dur="500"/>
                                        <p:tgtEl>
                                          <p:spTgt spid="958"/>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46"/>
                                        </p:tgtEl>
                                        <p:attrNameLst>
                                          <p:attrName>style.visibility</p:attrName>
                                        </p:attrNameLst>
                                      </p:cBhvr>
                                      <p:to>
                                        <p:strVal val="visible"/>
                                      </p:to>
                                    </p:set>
                                    <p:animEffect transition="in" filter="barn(inVertical)">
                                      <p:cBhvr>
                                        <p:cTn id="27" dur="500"/>
                                        <p:tgtEl>
                                          <p:spTgt spid="946"/>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942"/>
                                        </p:tgtEl>
                                        <p:attrNameLst>
                                          <p:attrName>style.visibility</p:attrName>
                                        </p:attrNameLst>
                                      </p:cBhvr>
                                      <p:to>
                                        <p:strVal val="visible"/>
                                      </p:to>
                                    </p:set>
                                    <p:animEffect transition="in" filter="barn(inVertical)">
                                      <p:cBhvr>
                                        <p:cTn id="30" dur="500"/>
                                        <p:tgtEl>
                                          <p:spTgt spid="942"/>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944"/>
                                        </p:tgtEl>
                                        <p:attrNameLst>
                                          <p:attrName>style.visibility</p:attrName>
                                        </p:attrNameLst>
                                      </p:cBhvr>
                                      <p:to>
                                        <p:strVal val="visible"/>
                                      </p:to>
                                    </p:set>
                                    <p:animEffect transition="in" filter="barn(inVertical)">
                                      <p:cBhvr>
                                        <p:cTn id="33" dur="500"/>
                                        <p:tgtEl>
                                          <p:spTgt spid="9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 grpId="0" animBg="1"/>
      <p:bldP spid="944" grpId="0" animBg="1"/>
      <p:bldP spid="946" grpId="0" animBg="1"/>
      <p:bldP spid="958" grpId="0"/>
      <p:bldP spid="24" grpId="0" animBg="1"/>
      <p:bldP spid="2" grpId="0"/>
      <p:bldP spid="7"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sp>
        <p:nvSpPr>
          <p:cNvPr id="942" name="Google Shape;942;g2b3e0ea38e4_5_0"/>
          <p:cNvSpPr/>
          <p:nvPr/>
        </p:nvSpPr>
        <p:spPr>
          <a:xfrm>
            <a:off x="4398034" y="2990741"/>
            <a:ext cx="7380309" cy="990693"/>
          </a:xfrm>
          <a:prstGeom prst="rect">
            <a:avLst/>
          </a:prstGeom>
          <a:solidFill>
            <a:srgbClr val="EA769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3" name="Google Shape;943;g2b3e0ea38e4_5_0"/>
          <p:cNvSpPr/>
          <p:nvPr/>
        </p:nvSpPr>
        <p:spPr>
          <a:xfrm>
            <a:off x="5007429" y="3056016"/>
            <a:ext cx="6553200" cy="792000"/>
          </a:xfrm>
          <a:prstGeom prst="rect">
            <a:avLst/>
          </a:prstGeom>
          <a:solidFill>
            <a:schemeClr val="lt1"/>
          </a:solidFill>
          <a:ln>
            <a:noFill/>
          </a:ln>
        </p:spPr>
        <p:txBody>
          <a:bodyPr spcFirstLastPara="1" wrap="square" lIns="91425" tIns="45700" rIns="91425" bIns="45700" anchor="ctr" anchorCtr="0">
            <a:noAutofit/>
          </a:bodyPr>
          <a:lstStyle/>
          <a:p>
            <a:pPr algn="just">
              <a:lnSpc>
                <a:spcPct val="150000"/>
              </a:lnSpc>
            </a:pPr>
            <a:r>
              <a:rPr lang="en-US" sz="1600" b="1" dirty="0">
                <a:latin typeface="Times New Roman" panose="02020603050405020304" pitchFamily="18" charset="0"/>
                <a:cs typeface="Times New Roman" panose="02020603050405020304" pitchFamily="18" charset="0"/>
              </a:rPr>
              <a:t>Developing the framework into software to facilitate the strategic planning process</a:t>
            </a:r>
            <a:r>
              <a:rPr lang="ar-SA" sz="1600" b="1" dirty="0">
                <a:latin typeface="Times New Roman" panose="02020603050405020304" pitchFamily="18" charset="0"/>
                <a:cs typeface="Times New Roman" panose="02020603050405020304" pitchFamily="18" charset="0"/>
              </a:rPr>
              <a:t>.</a:t>
            </a:r>
            <a:endParaRPr lang="en-US" sz="1600" b="1" dirty="0">
              <a:latin typeface="Times New Roman" panose="02020603050405020304" pitchFamily="18" charset="0"/>
              <a:cs typeface="Times New Roman" panose="02020603050405020304" pitchFamily="18" charset="0"/>
            </a:endParaRPr>
          </a:p>
        </p:txBody>
      </p:sp>
      <p:sp>
        <p:nvSpPr>
          <p:cNvPr id="944" name="Google Shape;944;g2b3e0ea38e4_5_0"/>
          <p:cNvSpPr/>
          <p:nvPr/>
        </p:nvSpPr>
        <p:spPr>
          <a:xfrm>
            <a:off x="4398035" y="4200515"/>
            <a:ext cx="7380308" cy="1124781"/>
          </a:xfrm>
          <a:prstGeom prst="rect">
            <a:avLst/>
          </a:prstGeom>
          <a:solidFill>
            <a:schemeClr val="bg1">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5" name="Google Shape;945;g2b3e0ea38e4_5_0"/>
          <p:cNvSpPr/>
          <p:nvPr/>
        </p:nvSpPr>
        <p:spPr>
          <a:xfrm>
            <a:off x="5007429" y="4266438"/>
            <a:ext cx="6553200" cy="942645"/>
          </a:xfrm>
          <a:prstGeom prst="rect">
            <a:avLst/>
          </a:prstGeom>
          <a:solidFill>
            <a:schemeClr val="lt1"/>
          </a:solidFill>
          <a:ln>
            <a:noFill/>
          </a:ln>
        </p:spPr>
        <p:txBody>
          <a:bodyPr spcFirstLastPara="1" wrap="square" lIns="91425" tIns="45700" rIns="91425" bIns="45700" anchor="ctr" anchorCtr="0">
            <a:noAutofit/>
          </a:bodyPr>
          <a:lstStyle/>
          <a:p>
            <a:pPr algn="just"/>
            <a:r>
              <a:rPr lang="en-US" b="1" dirty="0">
                <a:latin typeface="Times New Roman" panose="02020603050405020304" pitchFamily="18" charset="0"/>
                <a:cs typeface="Times New Roman" panose="02020603050405020304" pitchFamily="18" charset="0"/>
              </a:rPr>
              <a:t>Family businesses must strive to implement strategic planning steps to achieve their sustainability and this is reflected in the Palestinian economy</a:t>
            </a:r>
          </a:p>
        </p:txBody>
      </p:sp>
      <p:sp>
        <p:nvSpPr>
          <p:cNvPr id="946" name="Google Shape;946;g2b3e0ea38e4_5_0"/>
          <p:cNvSpPr/>
          <p:nvPr/>
        </p:nvSpPr>
        <p:spPr>
          <a:xfrm>
            <a:off x="4398035" y="1871660"/>
            <a:ext cx="7380308" cy="900000"/>
          </a:xfrm>
          <a:prstGeom prst="rect">
            <a:avLst/>
          </a:prstGeom>
          <a:solidFill>
            <a:srgbClr val="8CB3E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7" name="Google Shape;947;g2b3e0ea38e4_5_0"/>
          <p:cNvSpPr/>
          <p:nvPr/>
        </p:nvSpPr>
        <p:spPr>
          <a:xfrm>
            <a:off x="5019165" y="1931265"/>
            <a:ext cx="6541464" cy="792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48" name="Google Shape;948;g2b3e0ea38e4_5_0"/>
          <p:cNvSpPr txBox="1"/>
          <p:nvPr/>
        </p:nvSpPr>
        <p:spPr>
          <a:xfrm>
            <a:off x="3413394" y="3095243"/>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endParaRPr sz="2400" b="1">
              <a:solidFill>
                <a:schemeClr val="lt1"/>
              </a:solidFill>
              <a:latin typeface="Arial"/>
              <a:ea typeface="Arial"/>
              <a:cs typeface="Arial"/>
              <a:sym typeface="Arial"/>
            </a:endParaRPr>
          </a:p>
        </p:txBody>
      </p:sp>
      <p:sp>
        <p:nvSpPr>
          <p:cNvPr id="949" name="Google Shape;949;g2b3e0ea38e4_5_0"/>
          <p:cNvSpPr txBox="1"/>
          <p:nvPr/>
        </p:nvSpPr>
        <p:spPr>
          <a:xfrm>
            <a:off x="3420295" y="4431589"/>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endParaRPr sz="2400" b="1">
              <a:solidFill>
                <a:schemeClr val="lt1"/>
              </a:solidFill>
              <a:latin typeface="Arial"/>
              <a:ea typeface="Arial"/>
              <a:cs typeface="Arial"/>
              <a:sym typeface="Arial"/>
            </a:endParaRPr>
          </a:p>
        </p:txBody>
      </p:sp>
      <p:sp>
        <p:nvSpPr>
          <p:cNvPr id="950" name="Google Shape;950;g2b3e0ea38e4_5_0"/>
          <p:cNvSpPr txBox="1"/>
          <p:nvPr/>
        </p:nvSpPr>
        <p:spPr>
          <a:xfrm>
            <a:off x="2210909" y="2320859"/>
            <a:ext cx="17319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3600" b="1">
              <a:solidFill>
                <a:schemeClr val="lt1"/>
              </a:solidFill>
              <a:latin typeface="Arial"/>
              <a:ea typeface="Arial"/>
              <a:cs typeface="Arial"/>
              <a:sym typeface="Arial"/>
            </a:endParaRPr>
          </a:p>
        </p:txBody>
      </p:sp>
      <p:grpSp>
        <p:nvGrpSpPr>
          <p:cNvPr id="951" name="Google Shape;951;g2b3e0ea38e4_5_0"/>
          <p:cNvGrpSpPr/>
          <p:nvPr/>
        </p:nvGrpSpPr>
        <p:grpSpPr>
          <a:xfrm>
            <a:off x="919546" y="3584353"/>
            <a:ext cx="1519988" cy="646585"/>
            <a:chOff x="2725124" y="4445043"/>
            <a:chExt cx="1328080" cy="621000"/>
          </a:xfrm>
        </p:grpSpPr>
        <p:sp>
          <p:nvSpPr>
            <p:cNvPr id="952" name="Google Shape;952;g2b3e0ea38e4_5_0"/>
            <p:cNvSpPr txBox="1"/>
            <p:nvPr/>
          </p:nvSpPr>
          <p:spPr>
            <a:xfrm>
              <a:off x="2725124" y="4560313"/>
              <a:ext cx="1292100" cy="2661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953" name="Google Shape;953;g2b3e0ea38e4_5_0"/>
            <p:cNvSpPr txBox="1"/>
            <p:nvPr/>
          </p:nvSpPr>
          <p:spPr>
            <a:xfrm>
              <a:off x="2761104" y="4445043"/>
              <a:ext cx="1292100" cy="62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3600" b="1">
                <a:solidFill>
                  <a:schemeClr val="lt1"/>
                </a:solidFill>
                <a:latin typeface="Arial"/>
                <a:ea typeface="Arial"/>
                <a:cs typeface="Arial"/>
                <a:sym typeface="Arial"/>
              </a:endParaRPr>
            </a:p>
          </p:txBody>
        </p:sp>
      </p:grpSp>
      <p:sp>
        <p:nvSpPr>
          <p:cNvPr id="957" name="Google Shape;957;g2b3e0ea38e4_5_0"/>
          <p:cNvSpPr/>
          <p:nvPr/>
        </p:nvSpPr>
        <p:spPr>
          <a:xfrm>
            <a:off x="4073436" y="3667272"/>
            <a:ext cx="466800" cy="646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3600" b="1">
              <a:solidFill>
                <a:schemeClr val="lt1"/>
              </a:solidFill>
              <a:latin typeface="Arial"/>
              <a:ea typeface="Arial"/>
              <a:cs typeface="Arial"/>
              <a:sym typeface="Arial"/>
            </a:endParaRPr>
          </a:p>
        </p:txBody>
      </p:sp>
      <p:sp>
        <p:nvSpPr>
          <p:cNvPr id="958" name="Google Shape;958;g2b3e0ea38e4_5_0"/>
          <p:cNvSpPr txBox="1"/>
          <p:nvPr/>
        </p:nvSpPr>
        <p:spPr>
          <a:xfrm>
            <a:off x="4456550" y="2057794"/>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400" b="1" dirty="0">
                <a:solidFill>
                  <a:schemeClr val="lt1"/>
                </a:solidFill>
                <a:latin typeface="Arial"/>
                <a:ea typeface="Arial"/>
                <a:cs typeface="Arial"/>
                <a:sym typeface="Arial"/>
              </a:rPr>
              <a:t>01</a:t>
            </a:r>
            <a:endParaRPr sz="2400" b="1" dirty="0">
              <a:solidFill>
                <a:schemeClr val="lt1"/>
              </a:solidFill>
              <a:latin typeface="Arial"/>
              <a:ea typeface="Arial"/>
              <a:cs typeface="Arial"/>
              <a:sym typeface="Arial"/>
            </a:endParaRPr>
          </a:p>
        </p:txBody>
      </p:sp>
      <p:sp>
        <p:nvSpPr>
          <p:cNvPr id="959" name="Google Shape;959;g2b3e0ea38e4_5_0"/>
          <p:cNvSpPr txBox="1"/>
          <p:nvPr/>
        </p:nvSpPr>
        <p:spPr>
          <a:xfrm>
            <a:off x="4417665" y="3198150"/>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400" b="1" dirty="0">
                <a:solidFill>
                  <a:schemeClr val="lt1"/>
                </a:solidFill>
                <a:latin typeface="Arial"/>
                <a:ea typeface="Arial"/>
                <a:cs typeface="Arial"/>
                <a:sym typeface="Arial"/>
              </a:rPr>
              <a:t>02</a:t>
            </a:r>
            <a:endParaRPr sz="2400" b="1" dirty="0">
              <a:solidFill>
                <a:schemeClr val="lt1"/>
              </a:solidFill>
              <a:latin typeface="Arial"/>
              <a:ea typeface="Arial"/>
              <a:cs typeface="Arial"/>
              <a:sym typeface="Arial"/>
            </a:endParaRPr>
          </a:p>
        </p:txBody>
      </p:sp>
      <p:sp>
        <p:nvSpPr>
          <p:cNvPr id="960" name="Google Shape;960;g2b3e0ea38e4_5_0"/>
          <p:cNvSpPr txBox="1"/>
          <p:nvPr/>
        </p:nvSpPr>
        <p:spPr>
          <a:xfrm>
            <a:off x="4446338" y="4443578"/>
            <a:ext cx="601500" cy="461700"/>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2400" b="1" dirty="0">
                <a:solidFill>
                  <a:schemeClr val="lt1"/>
                </a:solidFill>
                <a:latin typeface="Arial"/>
                <a:ea typeface="Arial"/>
                <a:cs typeface="Arial"/>
                <a:sym typeface="Arial"/>
              </a:rPr>
              <a:t>03</a:t>
            </a:r>
            <a:endParaRPr sz="2400" b="1" dirty="0">
              <a:solidFill>
                <a:schemeClr val="lt1"/>
              </a:solidFill>
              <a:latin typeface="Arial"/>
              <a:ea typeface="Arial"/>
              <a:cs typeface="Arial"/>
              <a:sym typeface="Arial"/>
            </a:endParaRPr>
          </a:p>
        </p:txBody>
      </p:sp>
      <p:sp>
        <p:nvSpPr>
          <p:cNvPr id="24" name="Freeform: Shape 1">
            <a:extLst>
              <a:ext uri="{FF2B5EF4-FFF2-40B4-BE49-F238E27FC236}">
                <a16:creationId xmlns="" xmlns:a16="http://schemas.microsoft.com/office/drawing/2014/main" id="{7F4B2AC8-7FF0-43DF-BFDD-9345628BC761}"/>
              </a:ext>
            </a:extLst>
          </p:cNvPr>
          <p:cNvSpPr/>
          <p:nvPr/>
        </p:nvSpPr>
        <p:spPr>
          <a:xfrm rot="10800000">
            <a:off x="-14653" y="1524633"/>
            <a:ext cx="3258602" cy="2932215"/>
          </a:xfrm>
          <a:custGeom>
            <a:avLst/>
            <a:gdLst>
              <a:gd name="connsiteX0" fmla="*/ 6114473 w 6151418"/>
              <a:gd name="connsiteY0" fmla="*/ 0 h 5929746"/>
              <a:gd name="connsiteX1" fmla="*/ 0 w 6151418"/>
              <a:gd name="connsiteY1" fmla="*/ 2493818 h 5929746"/>
              <a:gd name="connsiteX2" fmla="*/ 4461164 w 6151418"/>
              <a:gd name="connsiteY2" fmla="*/ 5929746 h 5929746"/>
              <a:gd name="connsiteX3" fmla="*/ 6151418 w 6151418"/>
              <a:gd name="connsiteY3" fmla="*/ 5892800 h 5929746"/>
              <a:gd name="connsiteX4" fmla="*/ 6114473 w 6151418"/>
              <a:gd name="connsiteY4" fmla="*/ 0 h 5929746"/>
              <a:gd name="connsiteX0" fmla="*/ 6142182 w 6151418"/>
              <a:gd name="connsiteY0" fmla="*/ 0 h 6899564"/>
              <a:gd name="connsiteX1" fmla="*/ 0 w 6151418"/>
              <a:gd name="connsiteY1" fmla="*/ 3463636 h 6899564"/>
              <a:gd name="connsiteX2" fmla="*/ 4461164 w 6151418"/>
              <a:gd name="connsiteY2" fmla="*/ 6899564 h 6899564"/>
              <a:gd name="connsiteX3" fmla="*/ 6151418 w 6151418"/>
              <a:gd name="connsiteY3" fmla="*/ 6862618 h 6899564"/>
              <a:gd name="connsiteX4" fmla="*/ 6142182 w 6151418"/>
              <a:gd name="connsiteY4" fmla="*/ 0 h 6899564"/>
              <a:gd name="connsiteX0" fmla="*/ 6142182 w 6151418"/>
              <a:gd name="connsiteY0" fmla="*/ 0 h 6899564"/>
              <a:gd name="connsiteX1" fmla="*/ 0 w 6151418"/>
              <a:gd name="connsiteY1" fmla="*/ 3463636 h 6899564"/>
              <a:gd name="connsiteX2" fmla="*/ 4461164 w 6151418"/>
              <a:gd name="connsiteY2" fmla="*/ 6899564 h 6899564"/>
              <a:gd name="connsiteX3" fmla="*/ 6151418 w 6151418"/>
              <a:gd name="connsiteY3" fmla="*/ 6862618 h 6899564"/>
              <a:gd name="connsiteX4" fmla="*/ 6142182 w 6151418"/>
              <a:gd name="connsiteY4" fmla="*/ 0 h 6899564"/>
              <a:gd name="connsiteX0" fmla="*/ 6142182 w 6151418"/>
              <a:gd name="connsiteY0" fmla="*/ 0 h 6899564"/>
              <a:gd name="connsiteX1" fmla="*/ 4498109 w 6151418"/>
              <a:gd name="connsiteY1" fmla="*/ 9236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99564"/>
              <a:gd name="connsiteX1" fmla="*/ 3232728 w 6151418"/>
              <a:gd name="connsiteY1" fmla="*/ 9236 h 6899564"/>
              <a:gd name="connsiteX2" fmla="*/ 0 w 6151418"/>
              <a:gd name="connsiteY2" fmla="*/ 3463636 h 6899564"/>
              <a:gd name="connsiteX3" fmla="*/ 4461164 w 6151418"/>
              <a:gd name="connsiteY3" fmla="*/ 6899564 h 6899564"/>
              <a:gd name="connsiteX4" fmla="*/ 6151418 w 6151418"/>
              <a:gd name="connsiteY4" fmla="*/ 6862618 h 6899564"/>
              <a:gd name="connsiteX5" fmla="*/ 6142182 w 6151418"/>
              <a:gd name="connsiteY5" fmla="*/ 0 h 6899564"/>
              <a:gd name="connsiteX0" fmla="*/ 6142182 w 6151418"/>
              <a:gd name="connsiteY0" fmla="*/ 0 h 6862618"/>
              <a:gd name="connsiteX1" fmla="*/ 3232728 w 6151418"/>
              <a:gd name="connsiteY1" fmla="*/ 9236 h 6862618"/>
              <a:gd name="connsiteX2" fmla="*/ 0 w 6151418"/>
              <a:gd name="connsiteY2" fmla="*/ 3463636 h 6862618"/>
              <a:gd name="connsiteX3" fmla="*/ 3592946 w 6151418"/>
              <a:gd name="connsiteY3" fmla="*/ 6862618 h 6862618"/>
              <a:gd name="connsiteX4" fmla="*/ 6151418 w 6151418"/>
              <a:gd name="connsiteY4" fmla="*/ 6862618 h 6862618"/>
              <a:gd name="connsiteX5" fmla="*/ 6142182 w 6151418"/>
              <a:gd name="connsiteY5" fmla="*/ 0 h 686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51418" h="6862618">
                <a:moveTo>
                  <a:pt x="6142182" y="0"/>
                </a:moveTo>
                <a:lnTo>
                  <a:pt x="3232728" y="9236"/>
                </a:lnTo>
                <a:lnTo>
                  <a:pt x="0" y="3463636"/>
                </a:lnTo>
                <a:lnTo>
                  <a:pt x="3592946" y="6862618"/>
                </a:lnTo>
                <a:lnTo>
                  <a:pt x="6151418" y="6862618"/>
                </a:lnTo>
                <a:cubicBezTo>
                  <a:pt x="6148339" y="4575079"/>
                  <a:pt x="6145261" y="2287539"/>
                  <a:pt x="6142182" y="0"/>
                </a:cubicBezTo>
                <a:close/>
              </a:path>
            </a:pathLst>
          </a:custGeom>
          <a:solidFill>
            <a:srgbClr val="FDA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مستطيل 1"/>
          <p:cNvSpPr/>
          <p:nvPr/>
        </p:nvSpPr>
        <p:spPr>
          <a:xfrm>
            <a:off x="0" y="2575532"/>
            <a:ext cx="3271193" cy="661207"/>
          </a:xfrm>
          <a:prstGeom prst="rect">
            <a:avLst/>
          </a:prstGeom>
        </p:spPr>
        <p:txBody>
          <a:bodyPr wrap="square">
            <a:spAutoFit/>
          </a:bodyPr>
          <a:lstStyle/>
          <a:p>
            <a:pPr lvl="0">
              <a:lnSpc>
                <a:spcPct val="150000"/>
              </a:lnSpc>
              <a:spcBef>
                <a:spcPts val="1600"/>
              </a:spcBef>
              <a:buClr>
                <a:schemeClr val="dk1"/>
              </a:buClr>
              <a:buSzPts val="1100"/>
            </a:pPr>
            <a:r>
              <a:rPr lang="en-US" sz="2800" b="1" dirty="0">
                <a:latin typeface="Times New Roman"/>
                <a:ea typeface="Times New Roman"/>
                <a:cs typeface="+mj-cs"/>
                <a:sym typeface="Times New Roman"/>
              </a:rPr>
              <a:t>Recommendations</a:t>
            </a:r>
          </a:p>
        </p:txBody>
      </p:sp>
      <p:sp>
        <p:nvSpPr>
          <p:cNvPr id="3" name="مستطيل 2"/>
          <p:cNvSpPr/>
          <p:nvPr/>
        </p:nvSpPr>
        <p:spPr>
          <a:xfrm>
            <a:off x="5058049" y="1925660"/>
            <a:ext cx="6415493" cy="786754"/>
          </a:xfrm>
          <a:prstGeom prst="rect">
            <a:avLst/>
          </a:prstGeom>
        </p:spPr>
        <p:txBody>
          <a:bodyPr wrap="square">
            <a:spAutoFit/>
          </a:bodyPr>
          <a:lstStyle/>
          <a:p>
            <a:pPr algn="just">
              <a:lnSpc>
                <a:spcPct val="150000"/>
              </a:lnSpc>
            </a:pPr>
            <a:r>
              <a:rPr lang="en-US" sz="1600" b="1" dirty="0">
                <a:latin typeface="Times New Roman" panose="02020603050405020304" pitchFamily="18" charset="0"/>
                <a:cs typeface="Times New Roman" panose="02020603050405020304" pitchFamily="18" charset="0"/>
              </a:rPr>
              <a:t>We recommend previous research to apply this framework to family businesses in Palestine to develop it and prove its effectiveness</a:t>
            </a:r>
          </a:p>
        </p:txBody>
      </p:sp>
      <p:sp>
        <p:nvSpPr>
          <p:cNvPr id="7" name="TextBox 6">
            <a:extLst>
              <a:ext uri="{FF2B5EF4-FFF2-40B4-BE49-F238E27FC236}">
                <a16:creationId xmlns="" xmlns:a16="http://schemas.microsoft.com/office/drawing/2014/main" id="{580DF533-9338-9229-D69A-3DC2D3AF3BC1}"/>
              </a:ext>
            </a:extLst>
          </p:cNvPr>
          <p:cNvSpPr txBox="1"/>
          <p:nvPr/>
        </p:nvSpPr>
        <p:spPr>
          <a:xfrm>
            <a:off x="1951337" y="-11373"/>
            <a:ext cx="7747847" cy="905056"/>
          </a:xfrm>
          <a:prstGeom prst="rect">
            <a:avLst/>
          </a:prstGeom>
          <a:noFill/>
        </p:spPr>
        <p:txBody>
          <a:bodyPr wrap="square">
            <a:spAutoFit/>
          </a:bodyPr>
          <a:lstStyle/>
          <a:p>
            <a:pPr lvl="0" algn="ctr">
              <a:lnSpc>
                <a:spcPct val="150000"/>
              </a:lnSpc>
              <a:spcBef>
                <a:spcPts val="1600"/>
              </a:spcBef>
              <a:buClr>
                <a:schemeClr val="dk1"/>
              </a:buClr>
              <a:buSzPts val="1100"/>
            </a:pPr>
            <a:r>
              <a:rPr lang="en-US" sz="4000" b="1" dirty="0">
                <a:latin typeface="Times New Roman"/>
                <a:ea typeface="Times New Roman"/>
                <a:cs typeface="+mj-cs"/>
                <a:sym typeface="Times New Roman"/>
              </a:rPr>
              <a:t>Recommendations</a:t>
            </a:r>
          </a:p>
        </p:txBody>
      </p:sp>
    </p:spTree>
    <p:extLst>
      <p:ext uri="{BB962C8B-B14F-4D97-AF65-F5344CB8AC3E}">
        <p14:creationId xmlns:p14="http://schemas.microsoft.com/office/powerpoint/2010/main" val="2476253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946"/>
                                        </p:tgtEl>
                                        <p:attrNameLst>
                                          <p:attrName>style.visibility</p:attrName>
                                        </p:attrNameLst>
                                      </p:cBhvr>
                                      <p:to>
                                        <p:strVal val="visible"/>
                                      </p:to>
                                    </p:set>
                                    <p:animEffect transition="in" filter="barn(inVertical)">
                                      <p:cBhvr>
                                        <p:cTn id="24" dur="500"/>
                                        <p:tgtEl>
                                          <p:spTgt spid="946"/>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942"/>
                                        </p:tgtEl>
                                        <p:attrNameLst>
                                          <p:attrName>style.visibility</p:attrName>
                                        </p:attrNameLst>
                                      </p:cBhvr>
                                      <p:to>
                                        <p:strVal val="visible"/>
                                      </p:to>
                                    </p:set>
                                    <p:animEffect transition="in" filter="barn(inVertical)">
                                      <p:cBhvr>
                                        <p:cTn id="27" dur="500"/>
                                        <p:tgtEl>
                                          <p:spTgt spid="942"/>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944"/>
                                        </p:tgtEl>
                                        <p:attrNameLst>
                                          <p:attrName>style.visibility</p:attrName>
                                        </p:attrNameLst>
                                      </p:cBhvr>
                                      <p:to>
                                        <p:strVal val="visible"/>
                                      </p:to>
                                    </p:set>
                                    <p:animEffect transition="in" filter="barn(inVertical)">
                                      <p:cBhvr>
                                        <p:cTn id="30" dur="500"/>
                                        <p:tgtEl>
                                          <p:spTgt spid="9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 grpId="0" animBg="1"/>
      <p:bldP spid="944" grpId="0" animBg="1"/>
      <p:bldP spid="946" grpId="0" animBg="1"/>
      <p:bldP spid="24" grpId="0" animBg="1"/>
      <p:bldP spid="2" grpId="0"/>
      <p:bldP spid="7"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a:xfrm>
            <a:off x="136478" y="2523150"/>
            <a:ext cx="11569179" cy="1229984"/>
          </a:xfrm>
          <a:solidFill>
            <a:schemeClr val="accent6">
              <a:lumMod val="60000"/>
              <a:lumOff val="40000"/>
            </a:schemeClr>
          </a:solidFill>
        </p:spPr>
        <p:txBody>
          <a:bodyPr/>
          <a:lstStyle/>
          <a:p>
            <a:r>
              <a:rPr lang="en-US" sz="8000" dirty="0" smtClean="0"/>
              <a:t>Thank you</a:t>
            </a:r>
            <a:endParaRPr lang="ar-SA" sz="8000" dirty="0"/>
          </a:p>
        </p:txBody>
      </p:sp>
    </p:spTree>
    <p:extLst>
      <p:ext uri="{BB962C8B-B14F-4D97-AF65-F5344CB8AC3E}">
        <p14:creationId xmlns:p14="http://schemas.microsoft.com/office/powerpoint/2010/main" val="250614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86942" y="268283"/>
            <a:ext cx="11573197" cy="724247"/>
          </a:xfrm>
        </p:spPr>
        <p:txBody>
          <a:bodyPr/>
          <a:lstStyle/>
          <a:p>
            <a:r>
              <a:rPr lang="en-US" altLang="ko-KR" sz="3800" b="1" dirty="0">
                <a:solidFill>
                  <a:schemeClr val="tx1"/>
                </a:solidFill>
                <a:latin typeface="Times New Roman" panose="02020603050405020304" pitchFamily="18" charset="0"/>
                <a:cs typeface="Times New Roman" panose="02020603050405020304" pitchFamily="18" charset="0"/>
              </a:rPr>
              <a:t>Al-</a:t>
            </a:r>
            <a:r>
              <a:rPr lang="en-US" altLang="ko-KR" sz="3800" b="1" dirty="0" err="1">
                <a:solidFill>
                  <a:schemeClr val="tx1"/>
                </a:solidFill>
                <a:latin typeface="Times New Roman" panose="02020603050405020304" pitchFamily="18" charset="0"/>
                <a:cs typeface="Times New Roman" panose="02020603050405020304" pitchFamily="18" charset="0"/>
              </a:rPr>
              <a:t>Arz</a:t>
            </a:r>
            <a:r>
              <a:rPr lang="en-US" altLang="ko-KR" sz="3800" b="1" dirty="0">
                <a:solidFill>
                  <a:schemeClr val="tx1"/>
                </a:solidFill>
                <a:latin typeface="Times New Roman" panose="02020603050405020304" pitchFamily="18" charset="0"/>
                <a:cs typeface="Times New Roman" panose="02020603050405020304" pitchFamily="18" charset="0"/>
              </a:rPr>
              <a:t> company</a:t>
            </a:r>
            <a:endParaRPr lang="en-US" sz="3800" b="1" dirty="0">
              <a:solidFill>
                <a:schemeClr val="tx1"/>
              </a:solidFill>
              <a:latin typeface="Times New Roman" panose="02020603050405020304" pitchFamily="18" charset="0"/>
              <a:cs typeface="Times New Roman" panose="02020603050405020304" pitchFamily="18" charset="0"/>
            </a:endParaRPr>
          </a:p>
        </p:txBody>
      </p:sp>
      <p:grpSp>
        <p:nvGrpSpPr>
          <p:cNvPr id="43" name="Group 42">
            <a:extLst>
              <a:ext uri="{FF2B5EF4-FFF2-40B4-BE49-F238E27FC236}">
                <a16:creationId xmlns="" xmlns:a16="http://schemas.microsoft.com/office/drawing/2014/main" id="{6079AEB3-BC38-43CB-A3A7-D2BAB48186D2}"/>
              </a:ext>
            </a:extLst>
          </p:cNvPr>
          <p:cNvGrpSpPr/>
          <p:nvPr/>
        </p:nvGrpSpPr>
        <p:grpSpPr>
          <a:xfrm>
            <a:off x="5469701" y="2016434"/>
            <a:ext cx="1139838" cy="1632238"/>
            <a:chOff x="3692771" y="1580738"/>
            <a:chExt cx="1954016" cy="2798134"/>
          </a:xfrm>
          <a:gradFill flip="none" rotWithShape="1">
            <a:gsLst>
              <a:gs pos="0">
                <a:srgbClr val="FDA65F">
                  <a:shade val="30000"/>
                  <a:satMod val="115000"/>
                </a:srgbClr>
              </a:gs>
              <a:gs pos="50000">
                <a:srgbClr val="FDA65F">
                  <a:shade val="67500"/>
                  <a:satMod val="115000"/>
                </a:srgbClr>
              </a:gs>
              <a:gs pos="100000">
                <a:srgbClr val="FDA65F">
                  <a:shade val="100000"/>
                  <a:satMod val="115000"/>
                </a:srgbClr>
              </a:gs>
            </a:gsLst>
            <a:path path="circle">
              <a:fillToRect t="100000" r="100000"/>
            </a:path>
            <a:tileRect l="-100000" b="-100000"/>
          </a:gradFill>
        </p:grpSpPr>
        <p:sp>
          <p:nvSpPr>
            <p:cNvPr id="44" name="Freeform 18">
              <a:extLst>
                <a:ext uri="{FF2B5EF4-FFF2-40B4-BE49-F238E27FC236}">
                  <a16:creationId xmlns="" xmlns:a16="http://schemas.microsoft.com/office/drawing/2014/main" id="{A1CCF7C4-523B-4E79-8193-CFE09EE1EECA}"/>
                </a:ext>
              </a:extLst>
            </p:cNvPr>
            <p:cNvSpPr/>
            <p:nvPr/>
          </p:nvSpPr>
          <p:spPr>
            <a:xfrm>
              <a:off x="3692771" y="1580738"/>
              <a:ext cx="1593605" cy="1038637"/>
            </a:xfrm>
            <a:custGeom>
              <a:avLst/>
              <a:gdLst>
                <a:gd name="connsiteX0" fmla="*/ 714375 w 1924050"/>
                <a:gd name="connsiteY0" fmla="*/ 9525 h 1104900"/>
                <a:gd name="connsiteX1" fmla="*/ 0 w 1924050"/>
                <a:gd name="connsiteY1" fmla="*/ 0 h 1104900"/>
                <a:gd name="connsiteX2" fmla="*/ 1590675 w 1924050"/>
                <a:gd name="connsiteY2" fmla="*/ 1104900 h 1104900"/>
                <a:gd name="connsiteX3" fmla="*/ 1924050 w 1924050"/>
                <a:gd name="connsiteY3" fmla="*/ 942975 h 1104900"/>
                <a:gd name="connsiteX4" fmla="*/ 714375 w 1924050"/>
                <a:gd name="connsiteY4" fmla="*/ 9525 h 1104900"/>
                <a:gd name="connsiteX0" fmla="*/ 704850 w 1914525"/>
                <a:gd name="connsiteY0" fmla="*/ 0 h 1095375"/>
                <a:gd name="connsiteX1" fmla="*/ 0 w 1914525"/>
                <a:gd name="connsiteY1" fmla="*/ 38100 h 1095375"/>
                <a:gd name="connsiteX2" fmla="*/ 1581150 w 1914525"/>
                <a:gd name="connsiteY2" fmla="*/ 1095375 h 1095375"/>
                <a:gd name="connsiteX3" fmla="*/ 1914525 w 1914525"/>
                <a:gd name="connsiteY3" fmla="*/ 933450 h 1095375"/>
                <a:gd name="connsiteX4" fmla="*/ 704850 w 1914525"/>
                <a:gd name="connsiteY4" fmla="*/ 0 h 1095375"/>
                <a:gd name="connsiteX0" fmla="*/ 704850 w 1914525"/>
                <a:gd name="connsiteY0" fmla="*/ 2444 h 1097819"/>
                <a:gd name="connsiteX1" fmla="*/ 0 w 1914525"/>
                <a:gd name="connsiteY1" fmla="*/ 40544 h 1097819"/>
                <a:gd name="connsiteX2" fmla="*/ 1581150 w 1914525"/>
                <a:gd name="connsiteY2" fmla="*/ 1097819 h 1097819"/>
                <a:gd name="connsiteX3" fmla="*/ 1914525 w 1914525"/>
                <a:gd name="connsiteY3" fmla="*/ 935894 h 1097819"/>
                <a:gd name="connsiteX4" fmla="*/ 704850 w 1914525"/>
                <a:gd name="connsiteY4" fmla="*/ 2444 h 1097819"/>
                <a:gd name="connsiteX0" fmla="*/ 704850 w 1914525"/>
                <a:gd name="connsiteY0" fmla="*/ 21793 h 1117168"/>
                <a:gd name="connsiteX1" fmla="*/ 0 w 1914525"/>
                <a:gd name="connsiteY1" fmla="*/ 59893 h 1117168"/>
                <a:gd name="connsiteX2" fmla="*/ 1581150 w 1914525"/>
                <a:gd name="connsiteY2" fmla="*/ 1117168 h 1117168"/>
                <a:gd name="connsiteX3" fmla="*/ 1914525 w 1914525"/>
                <a:gd name="connsiteY3" fmla="*/ 955243 h 1117168"/>
                <a:gd name="connsiteX4" fmla="*/ 704850 w 1914525"/>
                <a:gd name="connsiteY4" fmla="*/ 21793 h 1117168"/>
                <a:gd name="connsiteX0" fmla="*/ 704850 w 1914525"/>
                <a:gd name="connsiteY0" fmla="*/ 21793 h 1079068"/>
                <a:gd name="connsiteX1" fmla="*/ 0 w 1914525"/>
                <a:gd name="connsiteY1" fmla="*/ 59893 h 1079068"/>
                <a:gd name="connsiteX2" fmla="*/ 1676400 w 1914525"/>
                <a:gd name="connsiteY2" fmla="*/ 1079068 h 1079068"/>
                <a:gd name="connsiteX3" fmla="*/ 1914525 w 1914525"/>
                <a:gd name="connsiteY3" fmla="*/ 955243 h 1079068"/>
                <a:gd name="connsiteX4" fmla="*/ 704850 w 1914525"/>
                <a:gd name="connsiteY4" fmla="*/ 21793 h 1079068"/>
                <a:gd name="connsiteX0" fmla="*/ 485775 w 1695450"/>
                <a:gd name="connsiteY0" fmla="*/ 21793 h 1079068"/>
                <a:gd name="connsiteX1" fmla="*/ 0 w 1695450"/>
                <a:gd name="connsiteY1" fmla="*/ 59893 h 1079068"/>
                <a:gd name="connsiteX2" fmla="*/ 1457325 w 1695450"/>
                <a:gd name="connsiteY2" fmla="*/ 1079068 h 1079068"/>
                <a:gd name="connsiteX3" fmla="*/ 1695450 w 1695450"/>
                <a:gd name="connsiteY3" fmla="*/ 955243 h 1079068"/>
                <a:gd name="connsiteX4" fmla="*/ 485775 w 1695450"/>
                <a:gd name="connsiteY4" fmla="*/ 21793 h 1079068"/>
                <a:gd name="connsiteX0" fmla="*/ 485775 w 1695450"/>
                <a:gd name="connsiteY0" fmla="*/ 21793 h 1021918"/>
                <a:gd name="connsiteX1" fmla="*/ 0 w 1695450"/>
                <a:gd name="connsiteY1" fmla="*/ 59893 h 1021918"/>
                <a:gd name="connsiteX2" fmla="*/ 1362075 w 1695450"/>
                <a:gd name="connsiteY2" fmla="*/ 1021918 h 1021918"/>
                <a:gd name="connsiteX3" fmla="*/ 1695450 w 1695450"/>
                <a:gd name="connsiteY3" fmla="*/ 955243 h 1021918"/>
                <a:gd name="connsiteX4" fmla="*/ 485775 w 1695450"/>
                <a:gd name="connsiteY4" fmla="*/ 21793 h 1021918"/>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19100 w 1628775"/>
                <a:gd name="connsiteY0" fmla="*/ 16934 h 1017059"/>
                <a:gd name="connsiteX1" fmla="*/ 0 w 1628775"/>
                <a:gd name="connsiteY1" fmla="*/ 55034 h 1017059"/>
                <a:gd name="connsiteX2" fmla="*/ 1295400 w 1628775"/>
                <a:gd name="connsiteY2" fmla="*/ 1017059 h 1017059"/>
                <a:gd name="connsiteX3" fmla="*/ 1628775 w 1628775"/>
                <a:gd name="connsiteY3" fmla="*/ 950384 h 1017059"/>
                <a:gd name="connsiteX4" fmla="*/ 419100 w 1628775"/>
                <a:gd name="connsiteY4" fmla="*/ 16934 h 1017059"/>
                <a:gd name="connsiteX0" fmla="*/ 419100 w 1628775"/>
                <a:gd name="connsiteY0" fmla="*/ 21793 h 1021918"/>
                <a:gd name="connsiteX1" fmla="*/ 0 w 1628775"/>
                <a:gd name="connsiteY1" fmla="*/ 59893 h 1021918"/>
                <a:gd name="connsiteX2" fmla="*/ 1295400 w 1628775"/>
                <a:gd name="connsiteY2" fmla="*/ 1021918 h 1021918"/>
                <a:gd name="connsiteX3" fmla="*/ 1628775 w 1628775"/>
                <a:gd name="connsiteY3" fmla="*/ 955243 h 1021918"/>
                <a:gd name="connsiteX4" fmla="*/ 419100 w 1628775"/>
                <a:gd name="connsiteY4" fmla="*/ 21793 h 1021918"/>
                <a:gd name="connsiteX0" fmla="*/ 419100 w 1628775"/>
                <a:gd name="connsiteY0" fmla="*/ 38457 h 1038582"/>
                <a:gd name="connsiteX1" fmla="*/ 0 w 1628775"/>
                <a:gd name="connsiteY1" fmla="*/ 76557 h 1038582"/>
                <a:gd name="connsiteX2" fmla="*/ 1295400 w 1628775"/>
                <a:gd name="connsiteY2" fmla="*/ 1038582 h 1038582"/>
                <a:gd name="connsiteX3" fmla="*/ 1628775 w 1628775"/>
                <a:gd name="connsiteY3" fmla="*/ 971907 h 1038582"/>
                <a:gd name="connsiteX4" fmla="*/ 419100 w 1628775"/>
                <a:gd name="connsiteY4" fmla="*/ 38457 h 1038582"/>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5241 h 1045366"/>
                <a:gd name="connsiteX1" fmla="*/ 0 w 1628775"/>
                <a:gd name="connsiteY1" fmla="*/ 83341 h 1045366"/>
                <a:gd name="connsiteX2" fmla="*/ 1295400 w 1628775"/>
                <a:gd name="connsiteY2" fmla="*/ 1045366 h 1045366"/>
                <a:gd name="connsiteX3" fmla="*/ 1628775 w 1628775"/>
                <a:gd name="connsiteY3" fmla="*/ 978691 h 1045366"/>
                <a:gd name="connsiteX4" fmla="*/ 419100 w 1628775"/>
                <a:gd name="connsiteY4" fmla="*/ 45241 h 1045366"/>
                <a:gd name="connsiteX0" fmla="*/ 383930 w 1593605"/>
                <a:gd name="connsiteY0" fmla="*/ 45241 h 1045366"/>
                <a:gd name="connsiteX1" fmla="*/ 0 w 1593605"/>
                <a:gd name="connsiteY1" fmla="*/ 83341 h 1045366"/>
                <a:gd name="connsiteX2" fmla="*/ 1260230 w 1593605"/>
                <a:gd name="connsiteY2" fmla="*/ 1045366 h 1045366"/>
                <a:gd name="connsiteX3" fmla="*/ 1593605 w 1593605"/>
                <a:gd name="connsiteY3" fmla="*/ 978691 h 1045366"/>
                <a:gd name="connsiteX4" fmla="*/ 383930 w 1593605"/>
                <a:gd name="connsiteY4" fmla="*/ 45241 h 1045366"/>
                <a:gd name="connsiteX0" fmla="*/ 383930 w 1593605"/>
                <a:gd name="connsiteY0" fmla="*/ 38512 h 1038637"/>
                <a:gd name="connsiteX1" fmla="*/ 0 w 1593605"/>
                <a:gd name="connsiteY1" fmla="*/ 76612 h 1038637"/>
                <a:gd name="connsiteX2" fmla="*/ 1260230 w 1593605"/>
                <a:gd name="connsiteY2" fmla="*/ 1038637 h 1038637"/>
                <a:gd name="connsiteX3" fmla="*/ 1593605 w 1593605"/>
                <a:gd name="connsiteY3" fmla="*/ 971962 h 1038637"/>
                <a:gd name="connsiteX4" fmla="*/ 383930 w 1593605"/>
                <a:gd name="connsiteY4" fmla="*/ 38512 h 103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3605" h="1038637">
                  <a:moveTo>
                    <a:pt x="383930" y="38512"/>
                  </a:moveTo>
                  <a:cubicBezTo>
                    <a:pt x="269874" y="-49899"/>
                    <a:pt x="81816" y="36070"/>
                    <a:pt x="0" y="76612"/>
                  </a:cubicBezTo>
                  <a:lnTo>
                    <a:pt x="1260230" y="1038637"/>
                  </a:lnTo>
                  <a:lnTo>
                    <a:pt x="1593605" y="971962"/>
                  </a:lnTo>
                  <a:lnTo>
                    <a:pt x="383930" y="385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sp>
          <p:nvSpPr>
            <p:cNvPr id="45" name="Down Arrow 1">
              <a:extLst>
                <a:ext uri="{FF2B5EF4-FFF2-40B4-BE49-F238E27FC236}">
                  <a16:creationId xmlns="" xmlns:a16="http://schemas.microsoft.com/office/drawing/2014/main" id="{AB52150F-5487-448E-B07D-639EBCDDF3D4}"/>
                </a:ext>
              </a:extLst>
            </p:cNvPr>
            <p:cNvSpPr/>
            <p:nvPr/>
          </p:nvSpPr>
          <p:spPr>
            <a:xfrm>
              <a:off x="3846587" y="1612057"/>
              <a:ext cx="1800200" cy="2766815"/>
            </a:xfrm>
            <a:custGeom>
              <a:avLst/>
              <a:gdLst>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2766815">
                  <a:moveTo>
                    <a:pt x="221456" y="0"/>
                  </a:moveTo>
                  <a:lnTo>
                    <a:pt x="1464444" y="929953"/>
                  </a:lnTo>
                  <a:cubicBezTo>
                    <a:pt x="1514023" y="992361"/>
                    <a:pt x="1496194" y="1535415"/>
                    <a:pt x="1512069" y="1838146"/>
                  </a:cubicBezTo>
                  <a:lnTo>
                    <a:pt x="1800200" y="1838146"/>
                  </a:lnTo>
                  <a:lnTo>
                    <a:pt x="900100" y="2766815"/>
                  </a:lnTo>
                  <a:lnTo>
                    <a:pt x="0" y="1838146"/>
                  </a:lnTo>
                  <a:lnTo>
                    <a:pt x="288131" y="1838146"/>
                  </a:lnTo>
                  <a:cubicBezTo>
                    <a:pt x="288131" y="1238131"/>
                    <a:pt x="297656" y="104715"/>
                    <a:pt x="22145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46" name="Group 45">
            <a:extLst>
              <a:ext uri="{FF2B5EF4-FFF2-40B4-BE49-F238E27FC236}">
                <a16:creationId xmlns="" xmlns:a16="http://schemas.microsoft.com/office/drawing/2014/main" id="{104D6732-924B-4BA9-A10E-EDCE8FBDC779}"/>
              </a:ext>
            </a:extLst>
          </p:cNvPr>
          <p:cNvGrpSpPr/>
          <p:nvPr/>
        </p:nvGrpSpPr>
        <p:grpSpPr>
          <a:xfrm rot="4113254">
            <a:off x="6507304" y="2709678"/>
            <a:ext cx="1139838" cy="1632238"/>
            <a:chOff x="3692771" y="1580738"/>
            <a:chExt cx="1954016" cy="2798134"/>
          </a:xfrm>
          <a:gradFill flip="none" rotWithShape="1">
            <a:gsLst>
              <a:gs pos="0">
                <a:srgbClr val="EA769F">
                  <a:shade val="30000"/>
                  <a:satMod val="115000"/>
                </a:srgbClr>
              </a:gs>
              <a:gs pos="50000">
                <a:srgbClr val="EA769F">
                  <a:shade val="67500"/>
                  <a:satMod val="115000"/>
                </a:srgbClr>
              </a:gs>
              <a:gs pos="100000">
                <a:srgbClr val="EA769F">
                  <a:shade val="100000"/>
                  <a:satMod val="115000"/>
                </a:srgbClr>
              </a:gs>
            </a:gsLst>
            <a:lin ang="0" scaled="1"/>
            <a:tileRect/>
          </a:gradFill>
        </p:grpSpPr>
        <p:sp>
          <p:nvSpPr>
            <p:cNvPr id="47" name="Freeform 28">
              <a:extLst>
                <a:ext uri="{FF2B5EF4-FFF2-40B4-BE49-F238E27FC236}">
                  <a16:creationId xmlns="" xmlns:a16="http://schemas.microsoft.com/office/drawing/2014/main" id="{28843CAC-3D43-4545-97F8-8FD191C1FE71}"/>
                </a:ext>
              </a:extLst>
            </p:cNvPr>
            <p:cNvSpPr/>
            <p:nvPr/>
          </p:nvSpPr>
          <p:spPr>
            <a:xfrm>
              <a:off x="3692771" y="1580738"/>
              <a:ext cx="1593605" cy="1038637"/>
            </a:xfrm>
            <a:custGeom>
              <a:avLst/>
              <a:gdLst>
                <a:gd name="connsiteX0" fmla="*/ 714375 w 1924050"/>
                <a:gd name="connsiteY0" fmla="*/ 9525 h 1104900"/>
                <a:gd name="connsiteX1" fmla="*/ 0 w 1924050"/>
                <a:gd name="connsiteY1" fmla="*/ 0 h 1104900"/>
                <a:gd name="connsiteX2" fmla="*/ 1590675 w 1924050"/>
                <a:gd name="connsiteY2" fmla="*/ 1104900 h 1104900"/>
                <a:gd name="connsiteX3" fmla="*/ 1924050 w 1924050"/>
                <a:gd name="connsiteY3" fmla="*/ 942975 h 1104900"/>
                <a:gd name="connsiteX4" fmla="*/ 714375 w 1924050"/>
                <a:gd name="connsiteY4" fmla="*/ 9525 h 1104900"/>
                <a:gd name="connsiteX0" fmla="*/ 704850 w 1914525"/>
                <a:gd name="connsiteY0" fmla="*/ 0 h 1095375"/>
                <a:gd name="connsiteX1" fmla="*/ 0 w 1914525"/>
                <a:gd name="connsiteY1" fmla="*/ 38100 h 1095375"/>
                <a:gd name="connsiteX2" fmla="*/ 1581150 w 1914525"/>
                <a:gd name="connsiteY2" fmla="*/ 1095375 h 1095375"/>
                <a:gd name="connsiteX3" fmla="*/ 1914525 w 1914525"/>
                <a:gd name="connsiteY3" fmla="*/ 933450 h 1095375"/>
                <a:gd name="connsiteX4" fmla="*/ 704850 w 1914525"/>
                <a:gd name="connsiteY4" fmla="*/ 0 h 1095375"/>
                <a:gd name="connsiteX0" fmla="*/ 704850 w 1914525"/>
                <a:gd name="connsiteY0" fmla="*/ 2444 h 1097819"/>
                <a:gd name="connsiteX1" fmla="*/ 0 w 1914525"/>
                <a:gd name="connsiteY1" fmla="*/ 40544 h 1097819"/>
                <a:gd name="connsiteX2" fmla="*/ 1581150 w 1914525"/>
                <a:gd name="connsiteY2" fmla="*/ 1097819 h 1097819"/>
                <a:gd name="connsiteX3" fmla="*/ 1914525 w 1914525"/>
                <a:gd name="connsiteY3" fmla="*/ 935894 h 1097819"/>
                <a:gd name="connsiteX4" fmla="*/ 704850 w 1914525"/>
                <a:gd name="connsiteY4" fmla="*/ 2444 h 1097819"/>
                <a:gd name="connsiteX0" fmla="*/ 704850 w 1914525"/>
                <a:gd name="connsiteY0" fmla="*/ 21793 h 1117168"/>
                <a:gd name="connsiteX1" fmla="*/ 0 w 1914525"/>
                <a:gd name="connsiteY1" fmla="*/ 59893 h 1117168"/>
                <a:gd name="connsiteX2" fmla="*/ 1581150 w 1914525"/>
                <a:gd name="connsiteY2" fmla="*/ 1117168 h 1117168"/>
                <a:gd name="connsiteX3" fmla="*/ 1914525 w 1914525"/>
                <a:gd name="connsiteY3" fmla="*/ 955243 h 1117168"/>
                <a:gd name="connsiteX4" fmla="*/ 704850 w 1914525"/>
                <a:gd name="connsiteY4" fmla="*/ 21793 h 1117168"/>
                <a:gd name="connsiteX0" fmla="*/ 704850 w 1914525"/>
                <a:gd name="connsiteY0" fmla="*/ 21793 h 1079068"/>
                <a:gd name="connsiteX1" fmla="*/ 0 w 1914525"/>
                <a:gd name="connsiteY1" fmla="*/ 59893 h 1079068"/>
                <a:gd name="connsiteX2" fmla="*/ 1676400 w 1914525"/>
                <a:gd name="connsiteY2" fmla="*/ 1079068 h 1079068"/>
                <a:gd name="connsiteX3" fmla="*/ 1914525 w 1914525"/>
                <a:gd name="connsiteY3" fmla="*/ 955243 h 1079068"/>
                <a:gd name="connsiteX4" fmla="*/ 704850 w 1914525"/>
                <a:gd name="connsiteY4" fmla="*/ 21793 h 1079068"/>
                <a:gd name="connsiteX0" fmla="*/ 485775 w 1695450"/>
                <a:gd name="connsiteY0" fmla="*/ 21793 h 1079068"/>
                <a:gd name="connsiteX1" fmla="*/ 0 w 1695450"/>
                <a:gd name="connsiteY1" fmla="*/ 59893 h 1079068"/>
                <a:gd name="connsiteX2" fmla="*/ 1457325 w 1695450"/>
                <a:gd name="connsiteY2" fmla="*/ 1079068 h 1079068"/>
                <a:gd name="connsiteX3" fmla="*/ 1695450 w 1695450"/>
                <a:gd name="connsiteY3" fmla="*/ 955243 h 1079068"/>
                <a:gd name="connsiteX4" fmla="*/ 485775 w 1695450"/>
                <a:gd name="connsiteY4" fmla="*/ 21793 h 1079068"/>
                <a:gd name="connsiteX0" fmla="*/ 485775 w 1695450"/>
                <a:gd name="connsiteY0" fmla="*/ 21793 h 1021918"/>
                <a:gd name="connsiteX1" fmla="*/ 0 w 1695450"/>
                <a:gd name="connsiteY1" fmla="*/ 59893 h 1021918"/>
                <a:gd name="connsiteX2" fmla="*/ 1362075 w 1695450"/>
                <a:gd name="connsiteY2" fmla="*/ 1021918 h 1021918"/>
                <a:gd name="connsiteX3" fmla="*/ 1695450 w 1695450"/>
                <a:gd name="connsiteY3" fmla="*/ 955243 h 1021918"/>
                <a:gd name="connsiteX4" fmla="*/ 485775 w 1695450"/>
                <a:gd name="connsiteY4" fmla="*/ 21793 h 1021918"/>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19100 w 1628775"/>
                <a:gd name="connsiteY0" fmla="*/ 16934 h 1017059"/>
                <a:gd name="connsiteX1" fmla="*/ 0 w 1628775"/>
                <a:gd name="connsiteY1" fmla="*/ 55034 h 1017059"/>
                <a:gd name="connsiteX2" fmla="*/ 1295400 w 1628775"/>
                <a:gd name="connsiteY2" fmla="*/ 1017059 h 1017059"/>
                <a:gd name="connsiteX3" fmla="*/ 1628775 w 1628775"/>
                <a:gd name="connsiteY3" fmla="*/ 950384 h 1017059"/>
                <a:gd name="connsiteX4" fmla="*/ 419100 w 1628775"/>
                <a:gd name="connsiteY4" fmla="*/ 16934 h 1017059"/>
                <a:gd name="connsiteX0" fmla="*/ 419100 w 1628775"/>
                <a:gd name="connsiteY0" fmla="*/ 21793 h 1021918"/>
                <a:gd name="connsiteX1" fmla="*/ 0 w 1628775"/>
                <a:gd name="connsiteY1" fmla="*/ 59893 h 1021918"/>
                <a:gd name="connsiteX2" fmla="*/ 1295400 w 1628775"/>
                <a:gd name="connsiteY2" fmla="*/ 1021918 h 1021918"/>
                <a:gd name="connsiteX3" fmla="*/ 1628775 w 1628775"/>
                <a:gd name="connsiteY3" fmla="*/ 955243 h 1021918"/>
                <a:gd name="connsiteX4" fmla="*/ 419100 w 1628775"/>
                <a:gd name="connsiteY4" fmla="*/ 21793 h 1021918"/>
                <a:gd name="connsiteX0" fmla="*/ 419100 w 1628775"/>
                <a:gd name="connsiteY0" fmla="*/ 38457 h 1038582"/>
                <a:gd name="connsiteX1" fmla="*/ 0 w 1628775"/>
                <a:gd name="connsiteY1" fmla="*/ 76557 h 1038582"/>
                <a:gd name="connsiteX2" fmla="*/ 1295400 w 1628775"/>
                <a:gd name="connsiteY2" fmla="*/ 1038582 h 1038582"/>
                <a:gd name="connsiteX3" fmla="*/ 1628775 w 1628775"/>
                <a:gd name="connsiteY3" fmla="*/ 971907 h 1038582"/>
                <a:gd name="connsiteX4" fmla="*/ 419100 w 1628775"/>
                <a:gd name="connsiteY4" fmla="*/ 38457 h 1038582"/>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5241 h 1045366"/>
                <a:gd name="connsiteX1" fmla="*/ 0 w 1628775"/>
                <a:gd name="connsiteY1" fmla="*/ 83341 h 1045366"/>
                <a:gd name="connsiteX2" fmla="*/ 1295400 w 1628775"/>
                <a:gd name="connsiteY2" fmla="*/ 1045366 h 1045366"/>
                <a:gd name="connsiteX3" fmla="*/ 1628775 w 1628775"/>
                <a:gd name="connsiteY3" fmla="*/ 978691 h 1045366"/>
                <a:gd name="connsiteX4" fmla="*/ 419100 w 1628775"/>
                <a:gd name="connsiteY4" fmla="*/ 45241 h 1045366"/>
                <a:gd name="connsiteX0" fmla="*/ 383930 w 1593605"/>
                <a:gd name="connsiteY0" fmla="*/ 45241 h 1045366"/>
                <a:gd name="connsiteX1" fmla="*/ 0 w 1593605"/>
                <a:gd name="connsiteY1" fmla="*/ 83341 h 1045366"/>
                <a:gd name="connsiteX2" fmla="*/ 1260230 w 1593605"/>
                <a:gd name="connsiteY2" fmla="*/ 1045366 h 1045366"/>
                <a:gd name="connsiteX3" fmla="*/ 1593605 w 1593605"/>
                <a:gd name="connsiteY3" fmla="*/ 978691 h 1045366"/>
                <a:gd name="connsiteX4" fmla="*/ 383930 w 1593605"/>
                <a:gd name="connsiteY4" fmla="*/ 45241 h 1045366"/>
                <a:gd name="connsiteX0" fmla="*/ 383930 w 1593605"/>
                <a:gd name="connsiteY0" fmla="*/ 38512 h 1038637"/>
                <a:gd name="connsiteX1" fmla="*/ 0 w 1593605"/>
                <a:gd name="connsiteY1" fmla="*/ 76612 h 1038637"/>
                <a:gd name="connsiteX2" fmla="*/ 1260230 w 1593605"/>
                <a:gd name="connsiteY2" fmla="*/ 1038637 h 1038637"/>
                <a:gd name="connsiteX3" fmla="*/ 1593605 w 1593605"/>
                <a:gd name="connsiteY3" fmla="*/ 971962 h 1038637"/>
                <a:gd name="connsiteX4" fmla="*/ 383930 w 1593605"/>
                <a:gd name="connsiteY4" fmla="*/ 38512 h 103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3605" h="1038637">
                  <a:moveTo>
                    <a:pt x="383930" y="38512"/>
                  </a:moveTo>
                  <a:cubicBezTo>
                    <a:pt x="269874" y="-49899"/>
                    <a:pt x="81816" y="36070"/>
                    <a:pt x="0" y="76612"/>
                  </a:cubicBezTo>
                  <a:lnTo>
                    <a:pt x="1260230" y="1038637"/>
                  </a:lnTo>
                  <a:lnTo>
                    <a:pt x="1593605" y="971962"/>
                  </a:lnTo>
                  <a:lnTo>
                    <a:pt x="383930" y="385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48" name="Down Arrow 1">
              <a:extLst>
                <a:ext uri="{FF2B5EF4-FFF2-40B4-BE49-F238E27FC236}">
                  <a16:creationId xmlns="" xmlns:a16="http://schemas.microsoft.com/office/drawing/2014/main" id="{F16C4424-AE81-4E34-999E-39AE63657B8D}"/>
                </a:ext>
              </a:extLst>
            </p:cNvPr>
            <p:cNvSpPr/>
            <p:nvPr/>
          </p:nvSpPr>
          <p:spPr>
            <a:xfrm>
              <a:off x="3846587" y="1612057"/>
              <a:ext cx="1800200" cy="2766815"/>
            </a:xfrm>
            <a:custGeom>
              <a:avLst/>
              <a:gdLst>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2766815">
                  <a:moveTo>
                    <a:pt x="221456" y="0"/>
                  </a:moveTo>
                  <a:lnTo>
                    <a:pt x="1464444" y="929953"/>
                  </a:lnTo>
                  <a:cubicBezTo>
                    <a:pt x="1514023" y="992361"/>
                    <a:pt x="1496194" y="1535415"/>
                    <a:pt x="1512069" y="1838146"/>
                  </a:cubicBezTo>
                  <a:lnTo>
                    <a:pt x="1800200" y="1838146"/>
                  </a:lnTo>
                  <a:lnTo>
                    <a:pt x="900100" y="2766815"/>
                  </a:lnTo>
                  <a:lnTo>
                    <a:pt x="0" y="1838146"/>
                  </a:lnTo>
                  <a:lnTo>
                    <a:pt x="288131" y="1838146"/>
                  </a:lnTo>
                  <a:cubicBezTo>
                    <a:pt x="288131" y="1238131"/>
                    <a:pt x="297656" y="104715"/>
                    <a:pt x="22145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49" name="Group 48">
            <a:extLst>
              <a:ext uri="{FF2B5EF4-FFF2-40B4-BE49-F238E27FC236}">
                <a16:creationId xmlns="" xmlns:a16="http://schemas.microsoft.com/office/drawing/2014/main" id="{6AE78EFC-7F18-41ED-8B6D-E7CF5CAFC13C}"/>
              </a:ext>
            </a:extLst>
          </p:cNvPr>
          <p:cNvGrpSpPr/>
          <p:nvPr/>
        </p:nvGrpSpPr>
        <p:grpSpPr>
          <a:xfrm rot="8531373">
            <a:off x="6194583" y="3920320"/>
            <a:ext cx="1139838" cy="1632238"/>
            <a:chOff x="3692771" y="1580738"/>
            <a:chExt cx="1954016" cy="2798134"/>
          </a:xfr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l="100000" b="100000"/>
            </a:path>
            <a:tileRect t="-100000" r="-100000"/>
          </a:gradFill>
        </p:grpSpPr>
        <p:sp>
          <p:nvSpPr>
            <p:cNvPr id="50" name="Freeform 32">
              <a:extLst>
                <a:ext uri="{FF2B5EF4-FFF2-40B4-BE49-F238E27FC236}">
                  <a16:creationId xmlns="" xmlns:a16="http://schemas.microsoft.com/office/drawing/2014/main" id="{4C3625A0-AB0C-4AE8-9A58-5407CBA2BE29}"/>
                </a:ext>
              </a:extLst>
            </p:cNvPr>
            <p:cNvSpPr/>
            <p:nvPr/>
          </p:nvSpPr>
          <p:spPr>
            <a:xfrm>
              <a:off x="3692771" y="1580738"/>
              <a:ext cx="1593605" cy="1038637"/>
            </a:xfrm>
            <a:custGeom>
              <a:avLst/>
              <a:gdLst>
                <a:gd name="connsiteX0" fmla="*/ 714375 w 1924050"/>
                <a:gd name="connsiteY0" fmla="*/ 9525 h 1104900"/>
                <a:gd name="connsiteX1" fmla="*/ 0 w 1924050"/>
                <a:gd name="connsiteY1" fmla="*/ 0 h 1104900"/>
                <a:gd name="connsiteX2" fmla="*/ 1590675 w 1924050"/>
                <a:gd name="connsiteY2" fmla="*/ 1104900 h 1104900"/>
                <a:gd name="connsiteX3" fmla="*/ 1924050 w 1924050"/>
                <a:gd name="connsiteY3" fmla="*/ 942975 h 1104900"/>
                <a:gd name="connsiteX4" fmla="*/ 714375 w 1924050"/>
                <a:gd name="connsiteY4" fmla="*/ 9525 h 1104900"/>
                <a:gd name="connsiteX0" fmla="*/ 704850 w 1914525"/>
                <a:gd name="connsiteY0" fmla="*/ 0 h 1095375"/>
                <a:gd name="connsiteX1" fmla="*/ 0 w 1914525"/>
                <a:gd name="connsiteY1" fmla="*/ 38100 h 1095375"/>
                <a:gd name="connsiteX2" fmla="*/ 1581150 w 1914525"/>
                <a:gd name="connsiteY2" fmla="*/ 1095375 h 1095375"/>
                <a:gd name="connsiteX3" fmla="*/ 1914525 w 1914525"/>
                <a:gd name="connsiteY3" fmla="*/ 933450 h 1095375"/>
                <a:gd name="connsiteX4" fmla="*/ 704850 w 1914525"/>
                <a:gd name="connsiteY4" fmla="*/ 0 h 1095375"/>
                <a:gd name="connsiteX0" fmla="*/ 704850 w 1914525"/>
                <a:gd name="connsiteY0" fmla="*/ 2444 h 1097819"/>
                <a:gd name="connsiteX1" fmla="*/ 0 w 1914525"/>
                <a:gd name="connsiteY1" fmla="*/ 40544 h 1097819"/>
                <a:gd name="connsiteX2" fmla="*/ 1581150 w 1914525"/>
                <a:gd name="connsiteY2" fmla="*/ 1097819 h 1097819"/>
                <a:gd name="connsiteX3" fmla="*/ 1914525 w 1914525"/>
                <a:gd name="connsiteY3" fmla="*/ 935894 h 1097819"/>
                <a:gd name="connsiteX4" fmla="*/ 704850 w 1914525"/>
                <a:gd name="connsiteY4" fmla="*/ 2444 h 1097819"/>
                <a:gd name="connsiteX0" fmla="*/ 704850 w 1914525"/>
                <a:gd name="connsiteY0" fmla="*/ 21793 h 1117168"/>
                <a:gd name="connsiteX1" fmla="*/ 0 w 1914525"/>
                <a:gd name="connsiteY1" fmla="*/ 59893 h 1117168"/>
                <a:gd name="connsiteX2" fmla="*/ 1581150 w 1914525"/>
                <a:gd name="connsiteY2" fmla="*/ 1117168 h 1117168"/>
                <a:gd name="connsiteX3" fmla="*/ 1914525 w 1914525"/>
                <a:gd name="connsiteY3" fmla="*/ 955243 h 1117168"/>
                <a:gd name="connsiteX4" fmla="*/ 704850 w 1914525"/>
                <a:gd name="connsiteY4" fmla="*/ 21793 h 1117168"/>
                <a:gd name="connsiteX0" fmla="*/ 704850 w 1914525"/>
                <a:gd name="connsiteY0" fmla="*/ 21793 h 1079068"/>
                <a:gd name="connsiteX1" fmla="*/ 0 w 1914525"/>
                <a:gd name="connsiteY1" fmla="*/ 59893 h 1079068"/>
                <a:gd name="connsiteX2" fmla="*/ 1676400 w 1914525"/>
                <a:gd name="connsiteY2" fmla="*/ 1079068 h 1079068"/>
                <a:gd name="connsiteX3" fmla="*/ 1914525 w 1914525"/>
                <a:gd name="connsiteY3" fmla="*/ 955243 h 1079068"/>
                <a:gd name="connsiteX4" fmla="*/ 704850 w 1914525"/>
                <a:gd name="connsiteY4" fmla="*/ 21793 h 1079068"/>
                <a:gd name="connsiteX0" fmla="*/ 485775 w 1695450"/>
                <a:gd name="connsiteY0" fmla="*/ 21793 h 1079068"/>
                <a:gd name="connsiteX1" fmla="*/ 0 w 1695450"/>
                <a:gd name="connsiteY1" fmla="*/ 59893 h 1079068"/>
                <a:gd name="connsiteX2" fmla="*/ 1457325 w 1695450"/>
                <a:gd name="connsiteY2" fmla="*/ 1079068 h 1079068"/>
                <a:gd name="connsiteX3" fmla="*/ 1695450 w 1695450"/>
                <a:gd name="connsiteY3" fmla="*/ 955243 h 1079068"/>
                <a:gd name="connsiteX4" fmla="*/ 485775 w 1695450"/>
                <a:gd name="connsiteY4" fmla="*/ 21793 h 1079068"/>
                <a:gd name="connsiteX0" fmla="*/ 485775 w 1695450"/>
                <a:gd name="connsiteY0" fmla="*/ 21793 h 1021918"/>
                <a:gd name="connsiteX1" fmla="*/ 0 w 1695450"/>
                <a:gd name="connsiteY1" fmla="*/ 59893 h 1021918"/>
                <a:gd name="connsiteX2" fmla="*/ 1362075 w 1695450"/>
                <a:gd name="connsiteY2" fmla="*/ 1021918 h 1021918"/>
                <a:gd name="connsiteX3" fmla="*/ 1695450 w 1695450"/>
                <a:gd name="connsiteY3" fmla="*/ 955243 h 1021918"/>
                <a:gd name="connsiteX4" fmla="*/ 485775 w 1695450"/>
                <a:gd name="connsiteY4" fmla="*/ 21793 h 1021918"/>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19100 w 1628775"/>
                <a:gd name="connsiteY0" fmla="*/ 16934 h 1017059"/>
                <a:gd name="connsiteX1" fmla="*/ 0 w 1628775"/>
                <a:gd name="connsiteY1" fmla="*/ 55034 h 1017059"/>
                <a:gd name="connsiteX2" fmla="*/ 1295400 w 1628775"/>
                <a:gd name="connsiteY2" fmla="*/ 1017059 h 1017059"/>
                <a:gd name="connsiteX3" fmla="*/ 1628775 w 1628775"/>
                <a:gd name="connsiteY3" fmla="*/ 950384 h 1017059"/>
                <a:gd name="connsiteX4" fmla="*/ 419100 w 1628775"/>
                <a:gd name="connsiteY4" fmla="*/ 16934 h 1017059"/>
                <a:gd name="connsiteX0" fmla="*/ 419100 w 1628775"/>
                <a:gd name="connsiteY0" fmla="*/ 21793 h 1021918"/>
                <a:gd name="connsiteX1" fmla="*/ 0 w 1628775"/>
                <a:gd name="connsiteY1" fmla="*/ 59893 h 1021918"/>
                <a:gd name="connsiteX2" fmla="*/ 1295400 w 1628775"/>
                <a:gd name="connsiteY2" fmla="*/ 1021918 h 1021918"/>
                <a:gd name="connsiteX3" fmla="*/ 1628775 w 1628775"/>
                <a:gd name="connsiteY3" fmla="*/ 955243 h 1021918"/>
                <a:gd name="connsiteX4" fmla="*/ 419100 w 1628775"/>
                <a:gd name="connsiteY4" fmla="*/ 21793 h 1021918"/>
                <a:gd name="connsiteX0" fmla="*/ 419100 w 1628775"/>
                <a:gd name="connsiteY0" fmla="*/ 38457 h 1038582"/>
                <a:gd name="connsiteX1" fmla="*/ 0 w 1628775"/>
                <a:gd name="connsiteY1" fmla="*/ 76557 h 1038582"/>
                <a:gd name="connsiteX2" fmla="*/ 1295400 w 1628775"/>
                <a:gd name="connsiteY2" fmla="*/ 1038582 h 1038582"/>
                <a:gd name="connsiteX3" fmla="*/ 1628775 w 1628775"/>
                <a:gd name="connsiteY3" fmla="*/ 971907 h 1038582"/>
                <a:gd name="connsiteX4" fmla="*/ 419100 w 1628775"/>
                <a:gd name="connsiteY4" fmla="*/ 38457 h 1038582"/>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5241 h 1045366"/>
                <a:gd name="connsiteX1" fmla="*/ 0 w 1628775"/>
                <a:gd name="connsiteY1" fmla="*/ 83341 h 1045366"/>
                <a:gd name="connsiteX2" fmla="*/ 1295400 w 1628775"/>
                <a:gd name="connsiteY2" fmla="*/ 1045366 h 1045366"/>
                <a:gd name="connsiteX3" fmla="*/ 1628775 w 1628775"/>
                <a:gd name="connsiteY3" fmla="*/ 978691 h 1045366"/>
                <a:gd name="connsiteX4" fmla="*/ 419100 w 1628775"/>
                <a:gd name="connsiteY4" fmla="*/ 45241 h 1045366"/>
                <a:gd name="connsiteX0" fmla="*/ 383930 w 1593605"/>
                <a:gd name="connsiteY0" fmla="*/ 45241 h 1045366"/>
                <a:gd name="connsiteX1" fmla="*/ 0 w 1593605"/>
                <a:gd name="connsiteY1" fmla="*/ 83341 h 1045366"/>
                <a:gd name="connsiteX2" fmla="*/ 1260230 w 1593605"/>
                <a:gd name="connsiteY2" fmla="*/ 1045366 h 1045366"/>
                <a:gd name="connsiteX3" fmla="*/ 1593605 w 1593605"/>
                <a:gd name="connsiteY3" fmla="*/ 978691 h 1045366"/>
                <a:gd name="connsiteX4" fmla="*/ 383930 w 1593605"/>
                <a:gd name="connsiteY4" fmla="*/ 45241 h 1045366"/>
                <a:gd name="connsiteX0" fmla="*/ 383930 w 1593605"/>
                <a:gd name="connsiteY0" fmla="*/ 38512 h 1038637"/>
                <a:gd name="connsiteX1" fmla="*/ 0 w 1593605"/>
                <a:gd name="connsiteY1" fmla="*/ 76612 h 1038637"/>
                <a:gd name="connsiteX2" fmla="*/ 1260230 w 1593605"/>
                <a:gd name="connsiteY2" fmla="*/ 1038637 h 1038637"/>
                <a:gd name="connsiteX3" fmla="*/ 1593605 w 1593605"/>
                <a:gd name="connsiteY3" fmla="*/ 971962 h 1038637"/>
                <a:gd name="connsiteX4" fmla="*/ 383930 w 1593605"/>
                <a:gd name="connsiteY4" fmla="*/ 38512 h 103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3605" h="1038637">
                  <a:moveTo>
                    <a:pt x="383930" y="38512"/>
                  </a:moveTo>
                  <a:cubicBezTo>
                    <a:pt x="269874" y="-49899"/>
                    <a:pt x="81816" y="36070"/>
                    <a:pt x="0" y="76612"/>
                  </a:cubicBezTo>
                  <a:lnTo>
                    <a:pt x="1260230" y="1038637"/>
                  </a:lnTo>
                  <a:lnTo>
                    <a:pt x="1593605" y="971962"/>
                  </a:lnTo>
                  <a:lnTo>
                    <a:pt x="383930" y="385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51" name="Down Arrow 1">
              <a:extLst>
                <a:ext uri="{FF2B5EF4-FFF2-40B4-BE49-F238E27FC236}">
                  <a16:creationId xmlns="" xmlns:a16="http://schemas.microsoft.com/office/drawing/2014/main" id="{B809AD35-B2ED-45C7-A709-004CA582AEF6}"/>
                </a:ext>
              </a:extLst>
            </p:cNvPr>
            <p:cNvSpPr/>
            <p:nvPr/>
          </p:nvSpPr>
          <p:spPr>
            <a:xfrm>
              <a:off x="3846587" y="1612057"/>
              <a:ext cx="1800200" cy="2766815"/>
            </a:xfrm>
            <a:custGeom>
              <a:avLst/>
              <a:gdLst>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2766815">
                  <a:moveTo>
                    <a:pt x="221456" y="0"/>
                  </a:moveTo>
                  <a:lnTo>
                    <a:pt x="1464444" y="929953"/>
                  </a:lnTo>
                  <a:cubicBezTo>
                    <a:pt x="1514023" y="992361"/>
                    <a:pt x="1496194" y="1535415"/>
                    <a:pt x="1512069" y="1838146"/>
                  </a:cubicBezTo>
                  <a:lnTo>
                    <a:pt x="1800200" y="1838146"/>
                  </a:lnTo>
                  <a:lnTo>
                    <a:pt x="900100" y="2766815"/>
                  </a:lnTo>
                  <a:lnTo>
                    <a:pt x="0" y="1838146"/>
                  </a:lnTo>
                  <a:lnTo>
                    <a:pt x="288131" y="1838146"/>
                  </a:lnTo>
                  <a:cubicBezTo>
                    <a:pt x="288131" y="1238131"/>
                    <a:pt x="297656" y="104715"/>
                    <a:pt x="22145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52" name="Group 51">
            <a:extLst>
              <a:ext uri="{FF2B5EF4-FFF2-40B4-BE49-F238E27FC236}">
                <a16:creationId xmlns="" xmlns:a16="http://schemas.microsoft.com/office/drawing/2014/main" id="{1764D355-D6BF-444E-A5C2-31472A5E1B5E}"/>
              </a:ext>
            </a:extLst>
          </p:cNvPr>
          <p:cNvGrpSpPr/>
          <p:nvPr/>
        </p:nvGrpSpPr>
        <p:grpSpPr>
          <a:xfrm rot="13128837">
            <a:off x="4911456" y="3936076"/>
            <a:ext cx="1139838" cy="1632238"/>
            <a:chOff x="3692771" y="1580738"/>
            <a:chExt cx="1954016" cy="2798134"/>
          </a:xfrm>
          <a:solidFill>
            <a:schemeClr val="bg1">
              <a:lumMod val="50000"/>
            </a:schemeClr>
          </a:solidFill>
        </p:grpSpPr>
        <p:sp>
          <p:nvSpPr>
            <p:cNvPr id="53" name="Freeform 37">
              <a:extLst>
                <a:ext uri="{FF2B5EF4-FFF2-40B4-BE49-F238E27FC236}">
                  <a16:creationId xmlns="" xmlns:a16="http://schemas.microsoft.com/office/drawing/2014/main" id="{D8820B9E-581D-4693-98D3-C49846DC7DA4}"/>
                </a:ext>
              </a:extLst>
            </p:cNvPr>
            <p:cNvSpPr/>
            <p:nvPr/>
          </p:nvSpPr>
          <p:spPr>
            <a:xfrm>
              <a:off x="3692771" y="1580738"/>
              <a:ext cx="1593605" cy="1038637"/>
            </a:xfrm>
            <a:custGeom>
              <a:avLst/>
              <a:gdLst>
                <a:gd name="connsiteX0" fmla="*/ 714375 w 1924050"/>
                <a:gd name="connsiteY0" fmla="*/ 9525 h 1104900"/>
                <a:gd name="connsiteX1" fmla="*/ 0 w 1924050"/>
                <a:gd name="connsiteY1" fmla="*/ 0 h 1104900"/>
                <a:gd name="connsiteX2" fmla="*/ 1590675 w 1924050"/>
                <a:gd name="connsiteY2" fmla="*/ 1104900 h 1104900"/>
                <a:gd name="connsiteX3" fmla="*/ 1924050 w 1924050"/>
                <a:gd name="connsiteY3" fmla="*/ 942975 h 1104900"/>
                <a:gd name="connsiteX4" fmla="*/ 714375 w 1924050"/>
                <a:gd name="connsiteY4" fmla="*/ 9525 h 1104900"/>
                <a:gd name="connsiteX0" fmla="*/ 704850 w 1914525"/>
                <a:gd name="connsiteY0" fmla="*/ 0 h 1095375"/>
                <a:gd name="connsiteX1" fmla="*/ 0 w 1914525"/>
                <a:gd name="connsiteY1" fmla="*/ 38100 h 1095375"/>
                <a:gd name="connsiteX2" fmla="*/ 1581150 w 1914525"/>
                <a:gd name="connsiteY2" fmla="*/ 1095375 h 1095375"/>
                <a:gd name="connsiteX3" fmla="*/ 1914525 w 1914525"/>
                <a:gd name="connsiteY3" fmla="*/ 933450 h 1095375"/>
                <a:gd name="connsiteX4" fmla="*/ 704850 w 1914525"/>
                <a:gd name="connsiteY4" fmla="*/ 0 h 1095375"/>
                <a:gd name="connsiteX0" fmla="*/ 704850 w 1914525"/>
                <a:gd name="connsiteY0" fmla="*/ 2444 h 1097819"/>
                <a:gd name="connsiteX1" fmla="*/ 0 w 1914525"/>
                <a:gd name="connsiteY1" fmla="*/ 40544 h 1097819"/>
                <a:gd name="connsiteX2" fmla="*/ 1581150 w 1914525"/>
                <a:gd name="connsiteY2" fmla="*/ 1097819 h 1097819"/>
                <a:gd name="connsiteX3" fmla="*/ 1914525 w 1914525"/>
                <a:gd name="connsiteY3" fmla="*/ 935894 h 1097819"/>
                <a:gd name="connsiteX4" fmla="*/ 704850 w 1914525"/>
                <a:gd name="connsiteY4" fmla="*/ 2444 h 1097819"/>
                <a:gd name="connsiteX0" fmla="*/ 704850 w 1914525"/>
                <a:gd name="connsiteY0" fmla="*/ 21793 h 1117168"/>
                <a:gd name="connsiteX1" fmla="*/ 0 w 1914525"/>
                <a:gd name="connsiteY1" fmla="*/ 59893 h 1117168"/>
                <a:gd name="connsiteX2" fmla="*/ 1581150 w 1914525"/>
                <a:gd name="connsiteY2" fmla="*/ 1117168 h 1117168"/>
                <a:gd name="connsiteX3" fmla="*/ 1914525 w 1914525"/>
                <a:gd name="connsiteY3" fmla="*/ 955243 h 1117168"/>
                <a:gd name="connsiteX4" fmla="*/ 704850 w 1914525"/>
                <a:gd name="connsiteY4" fmla="*/ 21793 h 1117168"/>
                <a:gd name="connsiteX0" fmla="*/ 704850 w 1914525"/>
                <a:gd name="connsiteY0" fmla="*/ 21793 h 1079068"/>
                <a:gd name="connsiteX1" fmla="*/ 0 w 1914525"/>
                <a:gd name="connsiteY1" fmla="*/ 59893 h 1079068"/>
                <a:gd name="connsiteX2" fmla="*/ 1676400 w 1914525"/>
                <a:gd name="connsiteY2" fmla="*/ 1079068 h 1079068"/>
                <a:gd name="connsiteX3" fmla="*/ 1914525 w 1914525"/>
                <a:gd name="connsiteY3" fmla="*/ 955243 h 1079068"/>
                <a:gd name="connsiteX4" fmla="*/ 704850 w 1914525"/>
                <a:gd name="connsiteY4" fmla="*/ 21793 h 1079068"/>
                <a:gd name="connsiteX0" fmla="*/ 485775 w 1695450"/>
                <a:gd name="connsiteY0" fmla="*/ 21793 h 1079068"/>
                <a:gd name="connsiteX1" fmla="*/ 0 w 1695450"/>
                <a:gd name="connsiteY1" fmla="*/ 59893 h 1079068"/>
                <a:gd name="connsiteX2" fmla="*/ 1457325 w 1695450"/>
                <a:gd name="connsiteY2" fmla="*/ 1079068 h 1079068"/>
                <a:gd name="connsiteX3" fmla="*/ 1695450 w 1695450"/>
                <a:gd name="connsiteY3" fmla="*/ 955243 h 1079068"/>
                <a:gd name="connsiteX4" fmla="*/ 485775 w 1695450"/>
                <a:gd name="connsiteY4" fmla="*/ 21793 h 1079068"/>
                <a:gd name="connsiteX0" fmla="*/ 485775 w 1695450"/>
                <a:gd name="connsiteY0" fmla="*/ 21793 h 1021918"/>
                <a:gd name="connsiteX1" fmla="*/ 0 w 1695450"/>
                <a:gd name="connsiteY1" fmla="*/ 59893 h 1021918"/>
                <a:gd name="connsiteX2" fmla="*/ 1362075 w 1695450"/>
                <a:gd name="connsiteY2" fmla="*/ 1021918 h 1021918"/>
                <a:gd name="connsiteX3" fmla="*/ 1695450 w 1695450"/>
                <a:gd name="connsiteY3" fmla="*/ 955243 h 1021918"/>
                <a:gd name="connsiteX4" fmla="*/ 485775 w 1695450"/>
                <a:gd name="connsiteY4" fmla="*/ 21793 h 1021918"/>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19100 w 1628775"/>
                <a:gd name="connsiteY0" fmla="*/ 16934 h 1017059"/>
                <a:gd name="connsiteX1" fmla="*/ 0 w 1628775"/>
                <a:gd name="connsiteY1" fmla="*/ 55034 h 1017059"/>
                <a:gd name="connsiteX2" fmla="*/ 1295400 w 1628775"/>
                <a:gd name="connsiteY2" fmla="*/ 1017059 h 1017059"/>
                <a:gd name="connsiteX3" fmla="*/ 1628775 w 1628775"/>
                <a:gd name="connsiteY3" fmla="*/ 950384 h 1017059"/>
                <a:gd name="connsiteX4" fmla="*/ 419100 w 1628775"/>
                <a:gd name="connsiteY4" fmla="*/ 16934 h 1017059"/>
                <a:gd name="connsiteX0" fmla="*/ 419100 w 1628775"/>
                <a:gd name="connsiteY0" fmla="*/ 21793 h 1021918"/>
                <a:gd name="connsiteX1" fmla="*/ 0 w 1628775"/>
                <a:gd name="connsiteY1" fmla="*/ 59893 h 1021918"/>
                <a:gd name="connsiteX2" fmla="*/ 1295400 w 1628775"/>
                <a:gd name="connsiteY2" fmla="*/ 1021918 h 1021918"/>
                <a:gd name="connsiteX3" fmla="*/ 1628775 w 1628775"/>
                <a:gd name="connsiteY3" fmla="*/ 955243 h 1021918"/>
                <a:gd name="connsiteX4" fmla="*/ 419100 w 1628775"/>
                <a:gd name="connsiteY4" fmla="*/ 21793 h 1021918"/>
                <a:gd name="connsiteX0" fmla="*/ 419100 w 1628775"/>
                <a:gd name="connsiteY0" fmla="*/ 38457 h 1038582"/>
                <a:gd name="connsiteX1" fmla="*/ 0 w 1628775"/>
                <a:gd name="connsiteY1" fmla="*/ 76557 h 1038582"/>
                <a:gd name="connsiteX2" fmla="*/ 1295400 w 1628775"/>
                <a:gd name="connsiteY2" fmla="*/ 1038582 h 1038582"/>
                <a:gd name="connsiteX3" fmla="*/ 1628775 w 1628775"/>
                <a:gd name="connsiteY3" fmla="*/ 971907 h 1038582"/>
                <a:gd name="connsiteX4" fmla="*/ 419100 w 1628775"/>
                <a:gd name="connsiteY4" fmla="*/ 38457 h 1038582"/>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5241 h 1045366"/>
                <a:gd name="connsiteX1" fmla="*/ 0 w 1628775"/>
                <a:gd name="connsiteY1" fmla="*/ 83341 h 1045366"/>
                <a:gd name="connsiteX2" fmla="*/ 1295400 w 1628775"/>
                <a:gd name="connsiteY2" fmla="*/ 1045366 h 1045366"/>
                <a:gd name="connsiteX3" fmla="*/ 1628775 w 1628775"/>
                <a:gd name="connsiteY3" fmla="*/ 978691 h 1045366"/>
                <a:gd name="connsiteX4" fmla="*/ 419100 w 1628775"/>
                <a:gd name="connsiteY4" fmla="*/ 45241 h 1045366"/>
                <a:gd name="connsiteX0" fmla="*/ 383930 w 1593605"/>
                <a:gd name="connsiteY0" fmla="*/ 45241 h 1045366"/>
                <a:gd name="connsiteX1" fmla="*/ 0 w 1593605"/>
                <a:gd name="connsiteY1" fmla="*/ 83341 h 1045366"/>
                <a:gd name="connsiteX2" fmla="*/ 1260230 w 1593605"/>
                <a:gd name="connsiteY2" fmla="*/ 1045366 h 1045366"/>
                <a:gd name="connsiteX3" fmla="*/ 1593605 w 1593605"/>
                <a:gd name="connsiteY3" fmla="*/ 978691 h 1045366"/>
                <a:gd name="connsiteX4" fmla="*/ 383930 w 1593605"/>
                <a:gd name="connsiteY4" fmla="*/ 45241 h 1045366"/>
                <a:gd name="connsiteX0" fmla="*/ 383930 w 1593605"/>
                <a:gd name="connsiteY0" fmla="*/ 38512 h 1038637"/>
                <a:gd name="connsiteX1" fmla="*/ 0 w 1593605"/>
                <a:gd name="connsiteY1" fmla="*/ 76612 h 1038637"/>
                <a:gd name="connsiteX2" fmla="*/ 1260230 w 1593605"/>
                <a:gd name="connsiteY2" fmla="*/ 1038637 h 1038637"/>
                <a:gd name="connsiteX3" fmla="*/ 1593605 w 1593605"/>
                <a:gd name="connsiteY3" fmla="*/ 971962 h 1038637"/>
                <a:gd name="connsiteX4" fmla="*/ 383930 w 1593605"/>
                <a:gd name="connsiteY4" fmla="*/ 38512 h 103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3605" h="1038637">
                  <a:moveTo>
                    <a:pt x="383930" y="38512"/>
                  </a:moveTo>
                  <a:cubicBezTo>
                    <a:pt x="269874" y="-49899"/>
                    <a:pt x="81816" y="36070"/>
                    <a:pt x="0" y="76612"/>
                  </a:cubicBezTo>
                  <a:lnTo>
                    <a:pt x="1260230" y="1038637"/>
                  </a:lnTo>
                  <a:lnTo>
                    <a:pt x="1593605" y="971962"/>
                  </a:lnTo>
                  <a:lnTo>
                    <a:pt x="383930" y="385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54" name="Down Arrow 1">
              <a:extLst>
                <a:ext uri="{FF2B5EF4-FFF2-40B4-BE49-F238E27FC236}">
                  <a16:creationId xmlns="" xmlns:a16="http://schemas.microsoft.com/office/drawing/2014/main" id="{BD7FA1BA-0E50-429E-A294-5461AB552E11}"/>
                </a:ext>
              </a:extLst>
            </p:cNvPr>
            <p:cNvSpPr/>
            <p:nvPr/>
          </p:nvSpPr>
          <p:spPr>
            <a:xfrm>
              <a:off x="3846587" y="1612057"/>
              <a:ext cx="1800200" cy="2766815"/>
            </a:xfrm>
            <a:custGeom>
              <a:avLst/>
              <a:gdLst>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2766815">
                  <a:moveTo>
                    <a:pt x="221456" y="0"/>
                  </a:moveTo>
                  <a:lnTo>
                    <a:pt x="1464444" y="929953"/>
                  </a:lnTo>
                  <a:cubicBezTo>
                    <a:pt x="1514023" y="992361"/>
                    <a:pt x="1496194" y="1535415"/>
                    <a:pt x="1512069" y="1838146"/>
                  </a:cubicBezTo>
                  <a:lnTo>
                    <a:pt x="1800200" y="1838146"/>
                  </a:lnTo>
                  <a:lnTo>
                    <a:pt x="900100" y="2766815"/>
                  </a:lnTo>
                  <a:lnTo>
                    <a:pt x="0" y="1838146"/>
                  </a:lnTo>
                  <a:lnTo>
                    <a:pt x="288131" y="1838146"/>
                  </a:lnTo>
                  <a:cubicBezTo>
                    <a:pt x="288131" y="1238131"/>
                    <a:pt x="297656" y="104715"/>
                    <a:pt x="22145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grpSp>
        <p:nvGrpSpPr>
          <p:cNvPr id="55" name="Group 54">
            <a:extLst>
              <a:ext uri="{FF2B5EF4-FFF2-40B4-BE49-F238E27FC236}">
                <a16:creationId xmlns="" xmlns:a16="http://schemas.microsoft.com/office/drawing/2014/main" id="{3FBB6A29-11B4-4878-A101-864EF1982101}"/>
              </a:ext>
            </a:extLst>
          </p:cNvPr>
          <p:cNvGrpSpPr/>
          <p:nvPr/>
        </p:nvGrpSpPr>
        <p:grpSpPr>
          <a:xfrm rot="17414357">
            <a:off x="4485256" y="2763861"/>
            <a:ext cx="1139838" cy="1632238"/>
            <a:chOff x="3692771" y="1580738"/>
            <a:chExt cx="1954016" cy="2798134"/>
          </a:xfrm>
          <a:gradFill flip="none" rotWithShape="1">
            <a:gsLst>
              <a:gs pos="0">
                <a:schemeClr val="tx2">
                  <a:lumMod val="40000"/>
                  <a:lumOff val="60000"/>
                  <a:shade val="30000"/>
                  <a:satMod val="115000"/>
                </a:schemeClr>
              </a:gs>
              <a:gs pos="50000">
                <a:schemeClr val="tx2">
                  <a:lumMod val="40000"/>
                  <a:lumOff val="60000"/>
                  <a:shade val="67500"/>
                  <a:satMod val="115000"/>
                </a:schemeClr>
              </a:gs>
              <a:gs pos="100000">
                <a:schemeClr val="tx2">
                  <a:lumMod val="40000"/>
                  <a:lumOff val="60000"/>
                  <a:shade val="100000"/>
                  <a:satMod val="115000"/>
                </a:schemeClr>
              </a:gs>
            </a:gsLst>
            <a:lin ang="2700000" scaled="1"/>
            <a:tileRect/>
          </a:gradFill>
        </p:grpSpPr>
        <p:sp>
          <p:nvSpPr>
            <p:cNvPr id="56" name="Freeform 40">
              <a:extLst>
                <a:ext uri="{FF2B5EF4-FFF2-40B4-BE49-F238E27FC236}">
                  <a16:creationId xmlns="" xmlns:a16="http://schemas.microsoft.com/office/drawing/2014/main" id="{28A910CD-63BF-40B8-845E-5E41B0C3ABDC}"/>
                </a:ext>
              </a:extLst>
            </p:cNvPr>
            <p:cNvSpPr/>
            <p:nvPr/>
          </p:nvSpPr>
          <p:spPr>
            <a:xfrm>
              <a:off x="3692771" y="1580738"/>
              <a:ext cx="1593605" cy="1038637"/>
            </a:xfrm>
            <a:custGeom>
              <a:avLst/>
              <a:gdLst>
                <a:gd name="connsiteX0" fmla="*/ 714375 w 1924050"/>
                <a:gd name="connsiteY0" fmla="*/ 9525 h 1104900"/>
                <a:gd name="connsiteX1" fmla="*/ 0 w 1924050"/>
                <a:gd name="connsiteY1" fmla="*/ 0 h 1104900"/>
                <a:gd name="connsiteX2" fmla="*/ 1590675 w 1924050"/>
                <a:gd name="connsiteY2" fmla="*/ 1104900 h 1104900"/>
                <a:gd name="connsiteX3" fmla="*/ 1924050 w 1924050"/>
                <a:gd name="connsiteY3" fmla="*/ 942975 h 1104900"/>
                <a:gd name="connsiteX4" fmla="*/ 714375 w 1924050"/>
                <a:gd name="connsiteY4" fmla="*/ 9525 h 1104900"/>
                <a:gd name="connsiteX0" fmla="*/ 704850 w 1914525"/>
                <a:gd name="connsiteY0" fmla="*/ 0 h 1095375"/>
                <a:gd name="connsiteX1" fmla="*/ 0 w 1914525"/>
                <a:gd name="connsiteY1" fmla="*/ 38100 h 1095375"/>
                <a:gd name="connsiteX2" fmla="*/ 1581150 w 1914525"/>
                <a:gd name="connsiteY2" fmla="*/ 1095375 h 1095375"/>
                <a:gd name="connsiteX3" fmla="*/ 1914525 w 1914525"/>
                <a:gd name="connsiteY3" fmla="*/ 933450 h 1095375"/>
                <a:gd name="connsiteX4" fmla="*/ 704850 w 1914525"/>
                <a:gd name="connsiteY4" fmla="*/ 0 h 1095375"/>
                <a:gd name="connsiteX0" fmla="*/ 704850 w 1914525"/>
                <a:gd name="connsiteY0" fmla="*/ 2444 h 1097819"/>
                <a:gd name="connsiteX1" fmla="*/ 0 w 1914525"/>
                <a:gd name="connsiteY1" fmla="*/ 40544 h 1097819"/>
                <a:gd name="connsiteX2" fmla="*/ 1581150 w 1914525"/>
                <a:gd name="connsiteY2" fmla="*/ 1097819 h 1097819"/>
                <a:gd name="connsiteX3" fmla="*/ 1914525 w 1914525"/>
                <a:gd name="connsiteY3" fmla="*/ 935894 h 1097819"/>
                <a:gd name="connsiteX4" fmla="*/ 704850 w 1914525"/>
                <a:gd name="connsiteY4" fmla="*/ 2444 h 1097819"/>
                <a:gd name="connsiteX0" fmla="*/ 704850 w 1914525"/>
                <a:gd name="connsiteY0" fmla="*/ 21793 h 1117168"/>
                <a:gd name="connsiteX1" fmla="*/ 0 w 1914525"/>
                <a:gd name="connsiteY1" fmla="*/ 59893 h 1117168"/>
                <a:gd name="connsiteX2" fmla="*/ 1581150 w 1914525"/>
                <a:gd name="connsiteY2" fmla="*/ 1117168 h 1117168"/>
                <a:gd name="connsiteX3" fmla="*/ 1914525 w 1914525"/>
                <a:gd name="connsiteY3" fmla="*/ 955243 h 1117168"/>
                <a:gd name="connsiteX4" fmla="*/ 704850 w 1914525"/>
                <a:gd name="connsiteY4" fmla="*/ 21793 h 1117168"/>
                <a:gd name="connsiteX0" fmla="*/ 704850 w 1914525"/>
                <a:gd name="connsiteY0" fmla="*/ 21793 h 1079068"/>
                <a:gd name="connsiteX1" fmla="*/ 0 w 1914525"/>
                <a:gd name="connsiteY1" fmla="*/ 59893 h 1079068"/>
                <a:gd name="connsiteX2" fmla="*/ 1676400 w 1914525"/>
                <a:gd name="connsiteY2" fmla="*/ 1079068 h 1079068"/>
                <a:gd name="connsiteX3" fmla="*/ 1914525 w 1914525"/>
                <a:gd name="connsiteY3" fmla="*/ 955243 h 1079068"/>
                <a:gd name="connsiteX4" fmla="*/ 704850 w 1914525"/>
                <a:gd name="connsiteY4" fmla="*/ 21793 h 1079068"/>
                <a:gd name="connsiteX0" fmla="*/ 485775 w 1695450"/>
                <a:gd name="connsiteY0" fmla="*/ 21793 h 1079068"/>
                <a:gd name="connsiteX1" fmla="*/ 0 w 1695450"/>
                <a:gd name="connsiteY1" fmla="*/ 59893 h 1079068"/>
                <a:gd name="connsiteX2" fmla="*/ 1457325 w 1695450"/>
                <a:gd name="connsiteY2" fmla="*/ 1079068 h 1079068"/>
                <a:gd name="connsiteX3" fmla="*/ 1695450 w 1695450"/>
                <a:gd name="connsiteY3" fmla="*/ 955243 h 1079068"/>
                <a:gd name="connsiteX4" fmla="*/ 485775 w 1695450"/>
                <a:gd name="connsiteY4" fmla="*/ 21793 h 1079068"/>
                <a:gd name="connsiteX0" fmla="*/ 485775 w 1695450"/>
                <a:gd name="connsiteY0" fmla="*/ 21793 h 1021918"/>
                <a:gd name="connsiteX1" fmla="*/ 0 w 1695450"/>
                <a:gd name="connsiteY1" fmla="*/ 59893 h 1021918"/>
                <a:gd name="connsiteX2" fmla="*/ 1362075 w 1695450"/>
                <a:gd name="connsiteY2" fmla="*/ 1021918 h 1021918"/>
                <a:gd name="connsiteX3" fmla="*/ 1695450 w 1695450"/>
                <a:gd name="connsiteY3" fmla="*/ 955243 h 1021918"/>
                <a:gd name="connsiteX4" fmla="*/ 485775 w 1695450"/>
                <a:gd name="connsiteY4" fmla="*/ 21793 h 1021918"/>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85775 w 1695450"/>
                <a:gd name="connsiteY0" fmla="*/ 16934 h 1017059"/>
                <a:gd name="connsiteX1" fmla="*/ 0 w 1695450"/>
                <a:gd name="connsiteY1" fmla="*/ 55034 h 1017059"/>
                <a:gd name="connsiteX2" fmla="*/ 1362075 w 1695450"/>
                <a:gd name="connsiteY2" fmla="*/ 1017059 h 1017059"/>
                <a:gd name="connsiteX3" fmla="*/ 1695450 w 1695450"/>
                <a:gd name="connsiteY3" fmla="*/ 950384 h 1017059"/>
                <a:gd name="connsiteX4" fmla="*/ 485775 w 1695450"/>
                <a:gd name="connsiteY4" fmla="*/ 16934 h 1017059"/>
                <a:gd name="connsiteX0" fmla="*/ 419100 w 1628775"/>
                <a:gd name="connsiteY0" fmla="*/ 16934 h 1017059"/>
                <a:gd name="connsiteX1" fmla="*/ 0 w 1628775"/>
                <a:gd name="connsiteY1" fmla="*/ 55034 h 1017059"/>
                <a:gd name="connsiteX2" fmla="*/ 1295400 w 1628775"/>
                <a:gd name="connsiteY2" fmla="*/ 1017059 h 1017059"/>
                <a:gd name="connsiteX3" fmla="*/ 1628775 w 1628775"/>
                <a:gd name="connsiteY3" fmla="*/ 950384 h 1017059"/>
                <a:gd name="connsiteX4" fmla="*/ 419100 w 1628775"/>
                <a:gd name="connsiteY4" fmla="*/ 16934 h 1017059"/>
                <a:gd name="connsiteX0" fmla="*/ 419100 w 1628775"/>
                <a:gd name="connsiteY0" fmla="*/ 21793 h 1021918"/>
                <a:gd name="connsiteX1" fmla="*/ 0 w 1628775"/>
                <a:gd name="connsiteY1" fmla="*/ 59893 h 1021918"/>
                <a:gd name="connsiteX2" fmla="*/ 1295400 w 1628775"/>
                <a:gd name="connsiteY2" fmla="*/ 1021918 h 1021918"/>
                <a:gd name="connsiteX3" fmla="*/ 1628775 w 1628775"/>
                <a:gd name="connsiteY3" fmla="*/ 955243 h 1021918"/>
                <a:gd name="connsiteX4" fmla="*/ 419100 w 1628775"/>
                <a:gd name="connsiteY4" fmla="*/ 21793 h 1021918"/>
                <a:gd name="connsiteX0" fmla="*/ 419100 w 1628775"/>
                <a:gd name="connsiteY0" fmla="*/ 38457 h 1038582"/>
                <a:gd name="connsiteX1" fmla="*/ 0 w 1628775"/>
                <a:gd name="connsiteY1" fmla="*/ 76557 h 1038582"/>
                <a:gd name="connsiteX2" fmla="*/ 1295400 w 1628775"/>
                <a:gd name="connsiteY2" fmla="*/ 1038582 h 1038582"/>
                <a:gd name="connsiteX3" fmla="*/ 1628775 w 1628775"/>
                <a:gd name="connsiteY3" fmla="*/ 971907 h 1038582"/>
                <a:gd name="connsiteX4" fmla="*/ 419100 w 1628775"/>
                <a:gd name="connsiteY4" fmla="*/ 38457 h 1038582"/>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2655 h 1042780"/>
                <a:gd name="connsiteX1" fmla="*/ 0 w 1628775"/>
                <a:gd name="connsiteY1" fmla="*/ 80755 h 1042780"/>
                <a:gd name="connsiteX2" fmla="*/ 1295400 w 1628775"/>
                <a:gd name="connsiteY2" fmla="*/ 1042780 h 1042780"/>
                <a:gd name="connsiteX3" fmla="*/ 1628775 w 1628775"/>
                <a:gd name="connsiteY3" fmla="*/ 976105 h 1042780"/>
                <a:gd name="connsiteX4" fmla="*/ 419100 w 1628775"/>
                <a:gd name="connsiteY4" fmla="*/ 42655 h 1042780"/>
                <a:gd name="connsiteX0" fmla="*/ 419100 w 1628775"/>
                <a:gd name="connsiteY0" fmla="*/ 45241 h 1045366"/>
                <a:gd name="connsiteX1" fmla="*/ 0 w 1628775"/>
                <a:gd name="connsiteY1" fmla="*/ 83341 h 1045366"/>
                <a:gd name="connsiteX2" fmla="*/ 1295400 w 1628775"/>
                <a:gd name="connsiteY2" fmla="*/ 1045366 h 1045366"/>
                <a:gd name="connsiteX3" fmla="*/ 1628775 w 1628775"/>
                <a:gd name="connsiteY3" fmla="*/ 978691 h 1045366"/>
                <a:gd name="connsiteX4" fmla="*/ 419100 w 1628775"/>
                <a:gd name="connsiteY4" fmla="*/ 45241 h 1045366"/>
                <a:gd name="connsiteX0" fmla="*/ 383930 w 1593605"/>
                <a:gd name="connsiteY0" fmla="*/ 45241 h 1045366"/>
                <a:gd name="connsiteX1" fmla="*/ 0 w 1593605"/>
                <a:gd name="connsiteY1" fmla="*/ 83341 h 1045366"/>
                <a:gd name="connsiteX2" fmla="*/ 1260230 w 1593605"/>
                <a:gd name="connsiteY2" fmla="*/ 1045366 h 1045366"/>
                <a:gd name="connsiteX3" fmla="*/ 1593605 w 1593605"/>
                <a:gd name="connsiteY3" fmla="*/ 978691 h 1045366"/>
                <a:gd name="connsiteX4" fmla="*/ 383930 w 1593605"/>
                <a:gd name="connsiteY4" fmla="*/ 45241 h 1045366"/>
                <a:gd name="connsiteX0" fmla="*/ 383930 w 1593605"/>
                <a:gd name="connsiteY0" fmla="*/ 38512 h 1038637"/>
                <a:gd name="connsiteX1" fmla="*/ 0 w 1593605"/>
                <a:gd name="connsiteY1" fmla="*/ 76612 h 1038637"/>
                <a:gd name="connsiteX2" fmla="*/ 1260230 w 1593605"/>
                <a:gd name="connsiteY2" fmla="*/ 1038637 h 1038637"/>
                <a:gd name="connsiteX3" fmla="*/ 1593605 w 1593605"/>
                <a:gd name="connsiteY3" fmla="*/ 971962 h 1038637"/>
                <a:gd name="connsiteX4" fmla="*/ 383930 w 1593605"/>
                <a:gd name="connsiteY4" fmla="*/ 38512 h 103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3605" h="1038637">
                  <a:moveTo>
                    <a:pt x="383930" y="38512"/>
                  </a:moveTo>
                  <a:cubicBezTo>
                    <a:pt x="269874" y="-49899"/>
                    <a:pt x="81816" y="36070"/>
                    <a:pt x="0" y="76612"/>
                  </a:cubicBezTo>
                  <a:lnTo>
                    <a:pt x="1260230" y="1038637"/>
                  </a:lnTo>
                  <a:lnTo>
                    <a:pt x="1593605" y="971962"/>
                  </a:lnTo>
                  <a:lnTo>
                    <a:pt x="383930" y="385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57" name="Down Arrow 1">
              <a:extLst>
                <a:ext uri="{FF2B5EF4-FFF2-40B4-BE49-F238E27FC236}">
                  <a16:creationId xmlns="" xmlns:a16="http://schemas.microsoft.com/office/drawing/2014/main" id="{8F008FDA-2E3D-4CC6-910F-823A8EFBF45A}"/>
                </a:ext>
              </a:extLst>
            </p:cNvPr>
            <p:cNvSpPr/>
            <p:nvPr/>
          </p:nvSpPr>
          <p:spPr>
            <a:xfrm>
              <a:off x="3846587" y="1612057"/>
              <a:ext cx="1800200" cy="2766815"/>
            </a:xfrm>
            <a:custGeom>
              <a:avLst/>
              <a:gdLst>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512069 w 1800200"/>
                <a:gd name="connsiteY1" fmla="*/ 9680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 name="connsiteX0" fmla="*/ 221456 w 1800200"/>
                <a:gd name="connsiteY0" fmla="*/ 0 h 2766815"/>
                <a:gd name="connsiteX1" fmla="*/ 1464444 w 1800200"/>
                <a:gd name="connsiteY1" fmla="*/ 929953 h 2766815"/>
                <a:gd name="connsiteX2" fmla="*/ 1512069 w 1800200"/>
                <a:gd name="connsiteY2" fmla="*/ 1838146 h 2766815"/>
                <a:gd name="connsiteX3" fmla="*/ 1800200 w 1800200"/>
                <a:gd name="connsiteY3" fmla="*/ 1838146 h 2766815"/>
                <a:gd name="connsiteX4" fmla="*/ 900100 w 1800200"/>
                <a:gd name="connsiteY4" fmla="*/ 2766815 h 2766815"/>
                <a:gd name="connsiteX5" fmla="*/ 0 w 1800200"/>
                <a:gd name="connsiteY5" fmla="*/ 1838146 h 2766815"/>
                <a:gd name="connsiteX6" fmla="*/ 288131 w 1800200"/>
                <a:gd name="connsiteY6" fmla="*/ 1838146 h 2766815"/>
                <a:gd name="connsiteX7" fmla="*/ 221456 w 1800200"/>
                <a:gd name="connsiteY7" fmla="*/ 0 h 276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200" h="2766815">
                  <a:moveTo>
                    <a:pt x="221456" y="0"/>
                  </a:moveTo>
                  <a:lnTo>
                    <a:pt x="1464444" y="929953"/>
                  </a:lnTo>
                  <a:cubicBezTo>
                    <a:pt x="1514023" y="992361"/>
                    <a:pt x="1496194" y="1535415"/>
                    <a:pt x="1512069" y="1838146"/>
                  </a:cubicBezTo>
                  <a:lnTo>
                    <a:pt x="1800200" y="1838146"/>
                  </a:lnTo>
                  <a:lnTo>
                    <a:pt x="900100" y="2766815"/>
                  </a:lnTo>
                  <a:lnTo>
                    <a:pt x="0" y="1838146"/>
                  </a:lnTo>
                  <a:lnTo>
                    <a:pt x="288131" y="1838146"/>
                  </a:lnTo>
                  <a:cubicBezTo>
                    <a:pt x="288131" y="1238131"/>
                    <a:pt x="297656" y="104715"/>
                    <a:pt x="22145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grpSp>
      <p:sp>
        <p:nvSpPr>
          <p:cNvPr id="60" name="TextBox 59">
            <a:extLst>
              <a:ext uri="{FF2B5EF4-FFF2-40B4-BE49-F238E27FC236}">
                <a16:creationId xmlns="" xmlns:a16="http://schemas.microsoft.com/office/drawing/2014/main" id="{78041CE4-6E16-4767-B194-870A0D1794A0}"/>
              </a:ext>
            </a:extLst>
          </p:cNvPr>
          <p:cNvSpPr txBox="1"/>
          <p:nvPr/>
        </p:nvSpPr>
        <p:spPr>
          <a:xfrm>
            <a:off x="7085123" y="1929969"/>
            <a:ext cx="4972406" cy="700000"/>
          </a:xfrm>
          <a:prstGeom prst="rect">
            <a:avLst/>
          </a:prstGeom>
          <a:noFill/>
        </p:spPr>
        <p:txBody>
          <a:bodyPr wrap="square" lIns="0"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The company has a clear approach to succession, focusing on individual competencies</a:t>
            </a:r>
            <a:endParaRPr lang="ko-KR" altLang="en-US" sz="1400" b="1" dirty="0">
              <a:latin typeface="Times New Roman" panose="02020603050405020304" pitchFamily="18" charset="0"/>
              <a:cs typeface="Times New Roman" panose="02020603050405020304" pitchFamily="18" charset="0"/>
            </a:endParaRPr>
          </a:p>
        </p:txBody>
      </p:sp>
      <p:sp>
        <p:nvSpPr>
          <p:cNvPr id="63" name="TextBox 62">
            <a:extLst>
              <a:ext uri="{FF2B5EF4-FFF2-40B4-BE49-F238E27FC236}">
                <a16:creationId xmlns="" xmlns:a16="http://schemas.microsoft.com/office/drawing/2014/main" id="{06378877-D8B6-452B-8841-4B1B19B38220}"/>
              </a:ext>
            </a:extLst>
          </p:cNvPr>
          <p:cNvSpPr txBox="1"/>
          <p:nvPr/>
        </p:nvSpPr>
        <p:spPr>
          <a:xfrm>
            <a:off x="7312964" y="4415706"/>
            <a:ext cx="4828253" cy="700000"/>
          </a:xfrm>
          <a:prstGeom prst="rect">
            <a:avLst/>
          </a:prstGeom>
          <a:noFill/>
        </p:spPr>
        <p:txBody>
          <a:bodyPr wrap="square" lIns="0"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 Diversifying and expanding the company's activities to more than one sector</a:t>
            </a:r>
            <a:endParaRPr lang="ko-KR" altLang="en-US" sz="1400" b="1" dirty="0">
              <a:latin typeface="Times New Roman" panose="02020603050405020304" pitchFamily="18" charset="0"/>
              <a:cs typeface="Times New Roman" panose="02020603050405020304" pitchFamily="18" charset="0"/>
            </a:endParaRPr>
          </a:p>
        </p:txBody>
      </p:sp>
      <p:sp>
        <p:nvSpPr>
          <p:cNvPr id="66" name="TextBox 65">
            <a:extLst>
              <a:ext uri="{FF2B5EF4-FFF2-40B4-BE49-F238E27FC236}">
                <a16:creationId xmlns="" xmlns:a16="http://schemas.microsoft.com/office/drawing/2014/main" id="{B991C326-1AB3-430B-8259-A94CCD681903}"/>
              </a:ext>
            </a:extLst>
          </p:cNvPr>
          <p:cNvSpPr txBox="1"/>
          <p:nvPr/>
        </p:nvSpPr>
        <p:spPr>
          <a:xfrm>
            <a:off x="901201" y="2177529"/>
            <a:ext cx="4470363" cy="376834"/>
          </a:xfrm>
          <a:prstGeom prst="rect">
            <a:avLst/>
          </a:prstGeom>
          <a:noFill/>
        </p:spPr>
        <p:txBody>
          <a:bodyPr wrap="square" lIns="0"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Continuous investment in research and development</a:t>
            </a:r>
            <a:endParaRPr lang="ko-KR" altLang="en-US" sz="1400" b="1" dirty="0">
              <a:latin typeface="Times New Roman" panose="02020603050405020304" pitchFamily="18" charset="0"/>
              <a:cs typeface="Times New Roman" panose="02020603050405020304" pitchFamily="18" charset="0"/>
            </a:endParaRPr>
          </a:p>
        </p:txBody>
      </p:sp>
      <p:sp>
        <p:nvSpPr>
          <p:cNvPr id="69" name="TextBox 68">
            <a:extLst>
              <a:ext uri="{FF2B5EF4-FFF2-40B4-BE49-F238E27FC236}">
                <a16:creationId xmlns="" xmlns:a16="http://schemas.microsoft.com/office/drawing/2014/main" id="{FFD99E33-46A7-4783-9725-49A59F4A221A}"/>
              </a:ext>
            </a:extLst>
          </p:cNvPr>
          <p:cNvSpPr txBox="1"/>
          <p:nvPr/>
        </p:nvSpPr>
        <p:spPr>
          <a:xfrm>
            <a:off x="397958" y="3832289"/>
            <a:ext cx="4208828" cy="700000"/>
          </a:xfrm>
          <a:prstGeom prst="rect">
            <a:avLst/>
          </a:prstGeom>
          <a:noFill/>
        </p:spPr>
        <p:txBody>
          <a:bodyPr wrap="square" lIns="0"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Working diligently to explore expansion opportunities in global markets</a:t>
            </a:r>
            <a:endParaRPr lang="ko-KR" altLang="en-US" sz="1400" b="1" dirty="0">
              <a:latin typeface="Times New Roman" panose="02020603050405020304" pitchFamily="18" charset="0"/>
              <a:cs typeface="Times New Roman" panose="02020603050405020304" pitchFamily="18" charset="0"/>
            </a:endParaRPr>
          </a:p>
        </p:txBody>
      </p:sp>
      <p:sp>
        <p:nvSpPr>
          <p:cNvPr id="72" name="TextBox 71">
            <a:extLst>
              <a:ext uri="{FF2B5EF4-FFF2-40B4-BE49-F238E27FC236}">
                <a16:creationId xmlns="" xmlns:a16="http://schemas.microsoft.com/office/drawing/2014/main" id="{46FE3CFF-4E7C-4E5E-BBBC-4BB223B209E4}"/>
              </a:ext>
            </a:extLst>
          </p:cNvPr>
          <p:cNvSpPr txBox="1"/>
          <p:nvPr/>
        </p:nvSpPr>
        <p:spPr>
          <a:xfrm>
            <a:off x="443470" y="5368491"/>
            <a:ext cx="4828253" cy="376834"/>
          </a:xfrm>
          <a:prstGeom prst="rect">
            <a:avLst/>
          </a:prstGeom>
          <a:noFill/>
        </p:spPr>
        <p:txBody>
          <a:bodyPr wrap="square" lIns="0" rtlCol="0">
            <a:spAutoFit/>
          </a:bodyPr>
          <a:lstStyle/>
          <a:p>
            <a:pPr algn="ctr">
              <a:lnSpc>
                <a:spcPct val="150000"/>
              </a:lnSpc>
            </a:pPr>
            <a:r>
              <a:rPr lang="en-US" altLang="ko-KR" sz="1400" b="1" dirty="0">
                <a:latin typeface="Times New Roman" panose="02020603050405020304" pitchFamily="18" charset="0"/>
                <a:cs typeface="Times New Roman" panose="02020603050405020304" pitchFamily="18" charset="0"/>
              </a:rPr>
              <a:t>Use of technology(ERP systems and solar cells)</a:t>
            </a:r>
          </a:p>
        </p:txBody>
      </p:sp>
      <p:pic>
        <p:nvPicPr>
          <p:cNvPr id="79" name="Picture 5" descr="C:\Users\Anan\Desktop\39049.png">
            <a:extLst>
              <a:ext uri="{FF2B5EF4-FFF2-40B4-BE49-F238E27FC236}">
                <a16:creationId xmlns="" xmlns:a16="http://schemas.microsoft.com/office/drawing/2014/main" id="{8929EA45-7FEC-E49F-34B2-F59AD6DD3AF1}"/>
              </a:ext>
            </a:extLst>
          </p:cNvPr>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5171802" y="4527732"/>
            <a:ext cx="535545" cy="535546"/>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9" name="Block Arc 14">
            <a:extLst>
              <a:ext uri="{FF2B5EF4-FFF2-40B4-BE49-F238E27FC236}">
                <a16:creationId xmlns="" xmlns:a16="http://schemas.microsoft.com/office/drawing/2014/main" id="{F84CC100-88A8-4E3E-8091-D49E44C308ED}"/>
              </a:ext>
            </a:extLst>
          </p:cNvPr>
          <p:cNvSpPr/>
          <p:nvPr/>
        </p:nvSpPr>
        <p:spPr>
          <a:xfrm rot="16200000">
            <a:off x="4971641" y="3463080"/>
            <a:ext cx="402208" cy="380818"/>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pic>
        <p:nvPicPr>
          <p:cNvPr id="30" name="Picture 3" descr="C:\Users\Anan\Desktop\ideas.png">
            <a:extLst>
              <a:ext uri="{FF2B5EF4-FFF2-40B4-BE49-F238E27FC236}">
                <a16:creationId xmlns="" xmlns:a16="http://schemas.microsoft.com/office/drawing/2014/main" id="{42949A68-9EBE-EFC6-8131-666CA90C1A3B}"/>
              </a:ext>
            </a:extLst>
          </p:cNvPr>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6399300" y="3253783"/>
            <a:ext cx="788194" cy="788194"/>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oogle Shape;2564;p48"/>
          <p:cNvGrpSpPr/>
          <p:nvPr/>
        </p:nvGrpSpPr>
        <p:grpSpPr>
          <a:xfrm>
            <a:off x="5873541" y="2841687"/>
            <a:ext cx="411488" cy="421775"/>
            <a:chOff x="-37804925" y="3953450"/>
            <a:chExt cx="315075" cy="318225"/>
          </a:xfrm>
          <a:solidFill>
            <a:schemeClr val="bg1"/>
          </a:solidFill>
        </p:grpSpPr>
        <p:sp>
          <p:nvSpPr>
            <p:cNvPr id="32" name="Google Shape;2565;p48"/>
            <p:cNvSpPr/>
            <p:nvPr/>
          </p:nvSpPr>
          <p:spPr>
            <a:xfrm>
              <a:off x="-37614300" y="3955025"/>
              <a:ext cx="124450" cy="186200"/>
            </a:xfrm>
            <a:custGeom>
              <a:avLst/>
              <a:gdLst/>
              <a:ahLst/>
              <a:cxnLst/>
              <a:rect l="l" t="t" r="r" b="b"/>
              <a:pathLst>
                <a:path w="4978" h="7448" extrusionOk="0">
                  <a:moveTo>
                    <a:pt x="2489" y="820"/>
                  </a:moveTo>
                  <a:cubicBezTo>
                    <a:pt x="3403" y="820"/>
                    <a:pt x="4127" y="1576"/>
                    <a:pt x="4127" y="2490"/>
                  </a:cubicBezTo>
                  <a:cubicBezTo>
                    <a:pt x="4127" y="3372"/>
                    <a:pt x="3403" y="4128"/>
                    <a:pt x="2489" y="4128"/>
                  </a:cubicBezTo>
                  <a:cubicBezTo>
                    <a:pt x="1575" y="4128"/>
                    <a:pt x="819" y="3372"/>
                    <a:pt x="819" y="2490"/>
                  </a:cubicBezTo>
                  <a:cubicBezTo>
                    <a:pt x="819" y="1576"/>
                    <a:pt x="1575" y="820"/>
                    <a:pt x="2489" y="820"/>
                  </a:cubicBezTo>
                  <a:close/>
                  <a:moveTo>
                    <a:pt x="2489" y="1"/>
                  </a:moveTo>
                  <a:cubicBezTo>
                    <a:pt x="1103" y="1"/>
                    <a:pt x="0" y="1104"/>
                    <a:pt x="0" y="2490"/>
                  </a:cubicBezTo>
                  <a:cubicBezTo>
                    <a:pt x="0" y="3214"/>
                    <a:pt x="315" y="3845"/>
                    <a:pt x="819" y="4317"/>
                  </a:cubicBezTo>
                  <a:lnTo>
                    <a:pt x="819" y="7058"/>
                  </a:lnTo>
                  <a:cubicBezTo>
                    <a:pt x="819" y="7287"/>
                    <a:pt x="1012" y="7448"/>
                    <a:pt x="1225" y="7448"/>
                  </a:cubicBezTo>
                  <a:cubicBezTo>
                    <a:pt x="1334" y="7448"/>
                    <a:pt x="1448" y="7406"/>
                    <a:pt x="1544" y="7310"/>
                  </a:cubicBezTo>
                  <a:lnTo>
                    <a:pt x="2489" y="6365"/>
                  </a:lnTo>
                  <a:lnTo>
                    <a:pt x="3434" y="7310"/>
                  </a:lnTo>
                  <a:cubicBezTo>
                    <a:pt x="3530" y="7406"/>
                    <a:pt x="3640" y="7448"/>
                    <a:pt x="3744" y="7448"/>
                  </a:cubicBezTo>
                  <a:cubicBezTo>
                    <a:pt x="3948" y="7448"/>
                    <a:pt x="4127" y="7287"/>
                    <a:pt x="4127" y="7058"/>
                  </a:cubicBezTo>
                  <a:lnTo>
                    <a:pt x="4127" y="4317"/>
                  </a:lnTo>
                  <a:cubicBezTo>
                    <a:pt x="4663" y="3845"/>
                    <a:pt x="4978" y="3214"/>
                    <a:pt x="4978" y="2490"/>
                  </a:cubicBezTo>
                  <a:cubicBezTo>
                    <a:pt x="4978" y="1104"/>
                    <a:pt x="3875" y="1"/>
                    <a:pt x="2489" y="1"/>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2566;p48"/>
            <p:cNvSpPr/>
            <p:nvPr/>
          </p:nvSpPr>
          <p:spPr>
            <a:xfrm>
              <a:off x="-37761600" y="4230700"/>
              <a:ext cx="270175" cy="40975"/>
            </a:xfrm>
            <a:custGeom>
              <a:avLst/>
              <a:gdLst/>
              <a:ahLst/>
              <a:cxnLst/>
              <a:rect l="l" t="t" r="r" b="b"/>
              <a:pathLst>
                <a:path w="10807" h="1639" extrusionOk="0">
                  <a:moveTo>
                    <a:pt x="1450" y="1"/>
                  </a:moveTo>
                  <a:cubicBezTo>
                    <a:pt x="1292" y="788"/>
                    <a:pt x="662" y="1387"/>
                    <a:pt x="1" y="1639"/>
                  </a:cubicBezTo>
                  <a:lnTo>
                    <a:pt x="8822" y="1639"/>
                  </a:lnTo>
                  <a:cubicBezTo>
                    <a:pt x="9799" y="1639"/>
                    <a:pt x="10649" y="946"/>
                    <a:pt x="10807" y="1"/>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2567;p48"/>
            <p:cNvSpPr/>
            <p:nvPr/>
          </p:nvSpPr>
          <p:spPr>
            <a:xfrm>
              <a:off x="-37804925" y="3953450"/>
              <a:ext cx="274125" cy="295675"/>
            </a:xfrm>
            <a:custGeom>
              <a:avLst/>
              <a:gdLst/>
              <a:ahLst/>
              <a:cxnLst/>
              <a:rect l="l" t="t" r="r" b="b"/>
              <a:pathLst>
                <a:path w="10965" h="11827" extrusionOk="0">
                  <a:moveTo>
                    <a:pt x="379" y="1"/>
                  </a:moveTo>
                  <a:cubicBezTo>
                    <a:pt x="158" y="1"/>
                    <a:pt x="1" y="221"/>
                    <a:pt x="1" y="411"/>
                  </a:cubicBezTo>
                  <a:lnTo>
                    <a:pt x="1" y="10618"/>
                  </a:lnTo>
                  <a:cubicBezTo>
                    <a:pt x="1" y="11280"/>
                    <a:pt x="537" y="11815"/>
                    <a:pt x="1198" y="11815"/>
                  </a:cubicBezTo>
                  <a:cubicBezTo>
                    <a:pt x="1247" y="11823"/>
                    <a:pt x="1295" y="11826"/>
                    <a:pt x="1342" y="11826"/>
                  </a:cubicBezTo>
                  <a:cubicBezTo>
                    <a:pt x="1912" y="11826"/>
                    <a:pt x="2395" y="11318"/>
                    <a:pt x="2395" y="10650"/>
                  </a:cubicBezTo>
                  <a:cubicBezTo>
                    <a:pt x="2395" y="10398"/>
                    <a:pt x="2584" y="10272"/>
                    <a:pt x="2836" y="10272"/>
                  </a:cubicBezTo>
                  <a:lnTo>
                    <a:pt x="10965" y="10272"/>
                  </a:lnTo>
                  <a:lnTo>
                    <a:pt x="10965" y="8255"/>
                  </a:lnTo>
                  <a:cubicBezTo>
                    <a:pt x="10807" y="8161"/>
                    <a:pt x="10650" y="8098"/>
                    <a:pt x="10492" y="7972"/>
                  </a:cubicBezTo>
                  <a:lnTo>
                    <a:pt x="10146" y="7625"/>
                  </a:lnTo>
                  <a:lnTo>
                    <a:pt x="9799" y="7972"/>
                  </a:lnTo>
                  <a:cubicBezTo>
                    <a:pt x="9547" y="8224"/>
                    <a:pt x="9232" y="8318"/>
                    <a:pt x="8917" y="8318"/>
                  </a:cubicBezTo>
                  <a:cubicBezTo>
                    <a:pt x="8255" y="8318"/>
                    <a:pt x="7720" y="7783"/>
                    <a:pt x="7720" y="7058"/>
                  </a:cubicBezTo>
                  <a:lnTo>
                    <a:pt x="7720" y="4664"/>
                  </a:lnTo>
                  <a:cubicBezTo>
                    <a:pt x="7184" y="4065"/>
                    <a:pt x="6869" y="3309"/>
                    <a:pt x="6869" y="2490"/>
                  </a:cubicBezTo>
                  <a:cubicBezTo>
                    <a:pt x="6869" y="1513"/>
                    <a:pt x="7310" y="600"/>
                    <a:pt x="8035" y="1"/>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5" name="Google Shape;2393;p44"/>
          <p:cNvGrpSpPr/>
          <p:nvPr/>
        </p:nvGrpSpPr>
        <p:grpSpPr>
          <a:xfrm>
            <a:off x="6231548" y="4482397"/>
            <a:ext cx="274335" cy="274328"/>
            <a:chOff x="5049575" y="4993600"/>
            <a:chExt cx="482050" cy="478925"/>
          </a:xfrm>
          <a:solidFill>
            <a:schemeClr val="bg1"/>
          </a:solidFill>
        </p:grpSpPr>
        <p:sp>
          <p:nvSpPr>
            <p:cNvPr id="36" name="Google Shape;2394;p44"/>
            <p:cNvSpPr/>
            <p:nvPr/>
          </p:nvSpPr>
          <p:spPr>
            <a:xfrm>
              <a:off x="5063200" y="5058825"/>
              <a:ext cx="315450" cy="164750"/>
            </a:xfrm>
            <a:custGeom>
              <a:avLst/>
              <a:gdLst/>
              <a:ahLst/>
              <a:cxnLst/>
              <a:rect l="l" t="t" r="r" b="b"/>
              <a:pathLst>
                <a:path w="12618" h="6590" extrusionOk="0">
                  <a:moveTo>
                    <a:pt x="3647" y="1"/>
                  </a:moveTo>
                  <a:lnTo>
                    <a:pt x="169" y="1846"/>
                  </a:lnTo>
                  <a:cubicBezTo>
                    <a:pt x="109" y="1877"/>
                    <a:pt x="51" y="1913"/>
                    <a:pt x="0" y="1952"/>
                  </a:cubicBezTo>
                  <a:lnTo>
                    <a:pt x="8892" y="6589"/>
                  </a:lnTo>
                  <a:lnTo>
                    <a:pt x="12617" y="4746"/>
                  </a:lnTo>
                  <a:lnTo>
                    <a:pt x="3647" y="1"/>
                  </a:ln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bg1"/>
                </a:solidFill>
                <a:latin typeface="Arial"/>
                <a:ea typeface="Arial"/>
                <a:cs typeface="Arial"/>
                <a:sym typeface="Arial"/>
              </a:endParaRPr>
            </a:p>
          </p:txBody>
        </p:sp>
        <p:sp>
          <p:nvSpPr>
            <p:cNvPr id="37" name="Google Shape;2395;p44"/>
            <p:cNvSpPr/>
            <p:nvPr/>
          </p:nvSpPr>
          <p:spPr>
            <a:xfrm>
              <a:off x="5299425" y="5133350"/>
              <a:ext cx="232200" cy="339175"/>
            </a:xfrm>
            <a:custGeom>
              <a:avLst/>
              <a:gdLst/>
              <a:ahLst/>
              <a:cxnLst/>
              <a:rect l="l" t="t" r="r" b="b"/>
              <a:pathLst>
                <a:path w="9288" h="13567" extrusionOk="0">
                  <a:moveTo>
                    <a:pt x="9284" y="1"/>
                  </a:moveTo>
                  <a:lnTo>
                    <a:pt x="4837" y="2202"/>
                  </a:lnTo>
                  <a:lnTo>
                    <a:pt x="4837" y="4680"/>
                  </a:lnTo>
                  <a:cubicBezTo>
                    <a:pt x="4837" y="4993"/>
                    <a:pt x="4584" y="5246"/>
                    <a:pt x="4271" y="5246"/>
                  </a:cubicBezTo>
                  <a:cubicBezTo>
                    <a:pt x="3957" y="5246"/>
                    <a:pt x="3707" y="4993"/>
                    <a:pt x="3707" y="4680"/>
                  </a:cubicBezTo>
                  <a:lnTo>
                    <a:pt x="3707" y="2762"/>
                  </a:lnTo>
                  <a:lnTo>
                    <a:pt x="1" y="4593"/>
                  </a:lnTo>
                  <a:lnTo>
                    <a:pt x="1" y="13566"/>
                  </a:lnTo>
                  <a:cubicBezTo>
                    <a:pt x="13" y="13560"/>
                    <a:pt x="25" y="13557"/>
                    <a:pt x="37" y="13551"/>
                  </a:cubicBezTo>
                  <a:lnTo>
                    <a:pt x="8553" y="9236"/>
                  </a:lnTo>
                  <a:cubicBezTo>
                    <a:pt x="9004" y="9010"/>
                    <a:pt x="9287" y="8550"/>
                    <a:pt x="9287" y="8047"/>
                  </a:cubicBezTo>
                  <a:lnTo>
                    <a:pt x="9287" y="52"/>
                  </a:lnTo>
                  <a:cubicBezTo>
                    <a:pt x="9287" y="34"/>
                    <a:pt x="9287" y="19"/>
                    <a:pt x="9284" y="1"/>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bg1"/>
                </a:solidFill>
                <a:latin typeface="Arial"/>
                <a:ea typeface="Arial"/>
                <a:cs typeface="Arial"/>
                <a:sym typeface="Arial"/>
              </a:endParaRPr>
            </a:p>
          </p:txBody>
        </p:sp>
        <p:sp>
          <p:nvSpPr>
            <p:cNvPr id="40" name="Google Shape;2396;p44"/>
            <p:cNvSpPr/>
            <p:nvPr/>
          </p:nvSpPr>
          <p:spPr>
            <a:xfrm>
              <a:off x="5184475" y="4993600"/>
              <a:ext cx="334125" cy="168525"/>
            </a:xfrm>
            <a:custGeom>
              <a:avLst/>
              <a:gdLst/>
              <a:ahLst/>
              <a:cxnLst/>
              <a:rect l="l" t="t" r="r" b="b"/>
              <a:pathLst>
                <a:path w="13365" h="6741" extrusionOk="0">
                  <a:moveTo>
                    <a:pt x="4040" y="0"/>
                  </a:moveTo>
                  <a:cubicBezTo>
                    <a:pt x="3830" y="0"/>
                    <a:pt x="3621" y="50"/>
                    <a:pt x="3430" y="149"/>
                  </a:cubicBezTo>
                  <a:lnTo>
                    <a:pt x="0" y="1971"/>
                  </a:lnTo>
                  <a:lnTo>
                    <a:pt x="9013" y="6741"/>
                  </a:lnTo>
                  <a:lnTo>
                    <a:pt x="13364" y="4588"/>
                  </a:lnTo>
                  <a:cubicBezTo>
                    <a:pt x="13298" y="4537"/>
                    <a:pt x="13226" y="4492"/>
                    <a:pt x="13151" y="4455"/>
                  </a:cubicBezTo>
                  <a:lnTo>
                    <a:pt x="4638" y="140"/>
                  </a:lnTo>
                  <a:lnTo>
                    <a:pt x="4635" y="140"/>
                  </a:lnTo>
                  <a:cubicBezTo>
                    <a:pt x="4446" y="47"/>
                    <a:pt x="4243" y="0"/>
                    <a:pt x="4040" y="0"/>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bg1"/>
                </a:solidFill>
                <a:latin typeface="Arial"/>
                <a:ea typeface="Arial"/>
                <a:cs typeface="Arial"/>
                <a:sym typeface="Arial"/>
              </a:endParaRPr>
            </a:p>
          </p:txBody>
        </p:sp>
        <p:sp>
          <p:nvSpPr>
            <p:cNvPr id="42" name="Google Shape;2397;p44"/>
            <p:cNvSpPr/>
            <p:nvPr/>
          </p:nvSpPr>
          <p:spPr>
            <a:xfrm>
              <a:off x="5049575" y="5132450"/>
              <a:ext cx="221650" cy="339925"/>
            </a:xfrm>
            <a:custGeom>
              <a:avLst/>
              <a:gdLst/>
              <a:ahLst/>
              <a:cxnLst/>
              <a:rect l="l" t="t" r="r" b="b"/>
              <a:pathLst>
                <a:path w="8866" h="13597" extrusionOk="0">
                  <a:moveTo>
                    <a:pt x="5803" y="5648"/>
                  </a:moveTo>
                  <a:cubicBezTo>
                    <a:pt x="5997" y="5648"/>
                    <a:pt x="6186" y="5748"/>
                    <a:pt x="6291" y="5927"/>
                  </a:cubicBezTo>
                  <a:cubicBezTo>
                    <a:pt x="6450" y="6195"/>
                    <a:pt x="6360" y="6541"/>
                    <a:pt x="6092" y="6701"/>
                  </a:cubicBezTo>
                  <a:lnTo>
                    <a:pt x="3843" y="8016"/>
                  </a:lnTo>
                  <a:lnTo>
                    <a:pt x="3834" y="8023"/>
                  </a:lnTo>
                  <a:lnTo>
                    <a:pt x="3831" y="8026"/>
                  </a:lnTo>
                  <a:lnTo>
                    <a:pt x="3818" y="8029"/>
                  </a:lnTo>
                  <a:cubicBezTo>
                    <a:pt x="3812" y="8032"/>
                    <a:pt x="3806" y="8035"/>
                    <a:pt x="3800" y="8038"/>
                  </a:cubicBezTo>
                  <a:lnTo>
                    <a:pt x="3785" y="8047"/>
                  </a:lnTo>
                  <a:lnTo>
                    <a:pt x="3767" y="8053"/>
                  </a:lnTo>
                  <a:lnTo>
                    <a:pt x="3752" y="8059"/>
                  </a:lnTo>
                  <a:lnTo>
                    <a:pt x="3734" y="8065"/>
                  </a:lnTo>
                  <a:lnTo>
                    <a:pt x="3716" y="8071"/>
                  </a:lnTo>
                  <a:lnTo>
                    <a:pt x="3698" y="8077"/>
                  </a:lnTo>
                  <a:cubicBezTo>
                    <a:pt x="3692" y="8077"/>
                    <a:pt x="3686" y="8080"/>
                    <a:pt x="3680" y="8080"/>
                  </a:cubicBezTo>
                  <a:cubicBezTo>
                    <a:pt x="3671" y="8083"/>
                    <a:pt x="3668" y="8083"/>
                    <a:pt x="3665" y="8083"/>
                  </a:cubicBezTo>
                  <a:lnTo>
                    <a:pt x="3641" y="8089"/>
                  </a:lnTo>
                  <a:lnTo>
                    <a:pt x="3629" y="8089"/>
                  </a:lnTo>
                  <a:cubicBezTo>
                    <a:pt x="3620" y="8089"/>
                    <a:pt x="3611" y="8092"/>
                    <a:pt x="3602" y="8092"/>
                  </a:cubicBezTo>
                  <a:lnTo>
                    <a:pt x="3484" y="8092"/>
                  </a:lnTo>
                  <a:lnTo>
                    <a:pt x="3466" y="8089"/>
                  </a:lnTo>
                  <a:cubicBezTo>
                    <a:pt x="3460" y="8089"/>
                    <a:pt x="3454" y="8086"/>
                    <a:pt x="3448" y="8086"/>
                  </a:cubicBezTo>
                  <a:cubicBezTo>
                    <a:pt x="3442" y="8083"/>
                    <a:pt x="3436" y="8083"/>
                    <a:pt x="3433" y="8080"/>
                  </a:cubicBezTo>
                  <a:lnTo>
                    <a:pt x="3412" y="8077"/>
                  </a:lnTo>
                  <a:cubicBezTo>
                    <a:pt x="3406" y="8077"/>
                    <a:pt x="3403" y="8074"/>
                    <a:pt x="3397" y="8071"/>
                  </a:cubicBezTo>
                  <a:lnTo>
                    <a:pt x="3376" y="8065"/>
                  </a:lnTo>
                  <a:lnTo>
                    <a:pt x="3361" y="8062"/>
                  </a:lnTo>
                  <a:lnTo>
                    <a:pt x="3343" y="8053"/>
                  </a:lnTo>
                  <a:lnTo>
                    <a:pt x="3328" y="8047"/>
                  </a:lnTo>
                  <a:lnTo>
                    <a:pt x="3310" y="8038"/>
                  </a:lnTo>
                  <a:lnTo>
                    <a:pt x="3295" y="8032"/>
                  </a:lnTo>
                  <a:cubicBezTo>
                    <a:pt x="3289" y="8029"/>
                    <a:pt x="3282" y="8026"/>
                    <a:pt x="3276" y="8019"/>
                  </a:cubicBezTo>
                  <a:lnTo>
                    <a:pt x="3261" y="8013"/>
                  </a:lnTo>
                  <a:lnTo>
                    <a:pt x="3246" y="8001"/>
                  </a:lnTo>
                  <a:cubicBezTo>
                    <a:pt x="3240" y="7998"/>
                    <a:pt x="3237" y="7995"/>
                    <a:pt x="3231" y="7992"/>
                  </a:cubicBezTo>
                  <a:lnTo>
                    <a:pt x="3216" y="7980"/>
                  </a:lnTo>
                  <a:cubicBezTo>
                    <a:pt x="3210" y="7977"/>
                    <a:pt x="3207" y="7974"/>
                    <a:pt x="3201" y="7968"/>
                  </a:cubicBezTo>
                  <a:cubicBezTo>
                    <a:pt x="3198" y="7965"/>
                    <a:pt x="3192" y="7962"/>
                    <a:pt x="3186" y="7956"/>
                  </a:cubicBezTo>
                  <a:lnTo>
                    <a:pt x="3174" y="7944"/>
                  </a:lnTo>
                  <a:lnTo>
                    <a:pt x="3159" y="7932"/>
                  </a:lnTo>
                  <a:lnTo>
                    <a:pt x="3147" y="7917"/>
                  </a:lnTo>
                  <a:cubicBezTo>
                    <a:pt x="3141" y="7914"/>
                    <a:pt x="3138" y="7908"/>
                    <a:pt x="3135" y="7905"/>
                  </a:cubicBezTo>
                  <a:lnTo>
                    <a:pt x="3120" y="7890"/>
                  </a:lnTo>
                  <a:lnTo>
                    <a:pt x="3111" y="7875"/>
                  </a:lnTo>
                  <a:cubicBezTo>
                    <a:pt x="3105" y="7869"/>
                    <a:pt x="3102" y="7863"/>
                    <a:pt x="3096" y="7857"/>
                  </a:cubicBezTo>
                  <a:lnTo>
                    <a:pt x="3087" y="7845"/>
                  </a:lnTo>
                  <a:lnTo>
                    <a:pt x="3075" y="7827"/>
                  </a:lnTo>
                  <a:lnTo>
                    <a:pt x="3069" y="7815"/>
                  </a:lnTo>
                  <a:lnTo>
                    <a:pt x="3069" y="7812"/>
                  </a:lnTo>
                  <a:lnTo>
                    <a:pt x="3063" y="7803"/>
                  </a:lnTo>
                  <a:lnTo>
                    <a:pt x="2415" y="6631"/>
                  </a:lnTo>
                  <a:cubicBezTo>
                    <a:pt x="2265" y="6357"/>
                    <a:pt x="2367" y="6014"/>
                    <a:pt x="2641" y="5863"/>
                  </a:cubicBezTo>
                  <a:lnTo>
                    <a:pt x="2635" y="5863"/>
                  </a:lnTo>
                  <a:cubicBezTo>
                    <a:pt x="2722" y="5816"/>
                    <a:pt x="2815" y="5793"/>
                    <a:pt x="2908" y="5793"/>
                  </a:cubicBezTo>
                  <a:cubicBezTo>
                    <a:pt x="3107" y="5793"/>
                    <a:pt x="3300" y="5899"/>
                    <a:pt x="3403" y="6086"/>
                  </a:cubicBezTo>
                  <a:lnTo>
                    <a:pt x="3770" y="6752"/>
                  </a:lnTo>
                  <a:lnTo>
                    <a:pt x="5520" y="5725"/>
                  </a:lnTo>
                  <a:cubicBezTo>
                    <a:pt x="5609" y="5673"/>
                    <a:pt x="5707" y="5648"/>
                    <a:pt x="5803" y="5648"/>
                  </a:cubicBezTo>
                  <a:close/>
                  <a:moveTo>
                    <a:pt x="6" y="1"/>
                  </a:moveTo>
                  <a:cubicBezTo>
                    <a:pt x="3" y="25"/>
                    <a:pt x="0" y="52"/>
                    <a:pt x="0" y="76"/>
                  </a:cubicBezTo>
                  <a:lnTo>
                    <a:pt x="0" y="8095"/>
                  </a:lnTo>
                  <a:cubicBezTo>
                    <a:pt x="0" y="8589"/>
                    <a:pt x="274" y="9043"/>
                    <a:pt x="714" y="9269"/>
                  </a:cubicBezTo>
                  <a:lnTo>
                    <a:pt x="8820" y="13572"/>
                  </a:lnTo>
                  <a:lnTo>
                    <a:pt x="8826" y="13575"/>
                  </a:lnTo>
                  <a:lnTo>
                    <a:pt x="8865" y="13596"/>
                  </a:lnTo>
                  <a:lnTo>
                    <a:pt x="8865" y="4620"/>
                  </a:lnTo>
                  <a:lnTo>
                    <a:pt x="6" y="1"/>
                  </a:ln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bg1"/>
                </a:solidFill>
                <a:latin typeface="Arial"/>
                <a:ea typeface="Arial"/>
                <a:cs typeface="Arial"/>
                <a:sym typeface="Arial"/>
              </a:endParaRPr>
            </a:p>
          </p:txBody>
        </p:sp>
      </p:grpSp>
      <p:grpSp>
        <p:nvGrpSpPr>
          <p:cNvPr id="58" name="Google Shape;2393;p44"/>
          <p:cNvGrpSpPr/>
          <p:nvPr/>
        </p:nvGrpSpPr>
        <p:grpSpPr>
          <a:xfrm>
            <a:off x="6520217" y="4429778"/>
            <a:ext cx="274335" cy="274328"/>
            <a:chOff x="5049575" y="4993600"/>
            <a:chExt cx="482050" cy="478925"/>
          </a:xfrm>
          <a:solidFill>
            <a:schemeClr val="bg1"/>
          </a:solidFill>
        </p:grpSpPr>
        <p:sp>
          <p:nvSpPr>
            <p:cNvPr id="59" name="Google Shape;2394;p44"/>
            <p:cNvSpPr/>
            <p:nvPr/>
          </p:nvSpPr>
          <p:spPr>
            <a:xfrm>
              <a:off x="5063200" y="5058825"/>
              <a:ext cx="315450" cy="164750"/>
            </a:xfrm>
            <a:custGeom>
              <a:avLst/>
              <a:gdLst/>
              <a:ahLst/>
              <a:cxnLst/>
              <a:rect l="l" t="t" r="r" b="b"/>
              <a:pathLst>
                <a:path w="12618" h="6590" extrusionOk="0">
                  <a:moveTo>
                    <a:pt x="3647" y="1"/>
                  </a:moveTo>
                  <a:lnTo>
                    <a:pt x="169" y="1846"/>
                  </a:lnTo>
                  <a:cubicBezTo>
                    <a:pt x="109" y="1877"/>
                    <a:pt x="51" y="1913"/>
                    <a:pt x="0" y="1952"/>
                  </a:cubicBezTo>
                  <a:lnTo>
                    <a:pt x="8892" y="6589"/>
                  </a:lnTo>
                  <a:lnTo>
                    <a:pt x="12617" y="4746"/>
                  </a:lnTo>
                  <a:lnTo>
                    <a:pt x="3647" y="1"/>
                  </a:ln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61" name="Google Shape;2395;p44"/>
            <p:cNvSpPr/>
            <p:nvPr/>
          </p:nvSpPr>
          <p:spPr>
            <a:xfrm>
              <a:off x="5299425" y="5133350"/>
              <a:ext cx="232200" cy="339175"/>
            </a:xfrm>
            <a:custGeom>
              <a:avLst/>
              <a:gdLst/>
              <a:ahLst/>
              <a:cxnLst/>
              <a:rect l="l" t="t" r="r" b="b"/>
              <a:pathLst>
                <a:path w="9288" h="13567" extrusionOk="0">
                  <a:moveTo>
                    <a:pt x="9284" y="1"/>
                  </a:moveTo>
                  <a:lnTo>
                    <a:pt x="4837" y="2202"/>
                  </a:lnTo>
                  <a:lnTo>
                    <a:pt x="4837" y="4680"/>
                  </a:lnTo>
                  <a:cubicBezTo>
                    <a:pt x="4837" y="4993"/>
                    <a:pt x="4584" y="5246"/>
                    <a:pt x="4271" y="5246"/>
                  </a:cubicBezTo>
                  <a:cubicBezTo>
                    <a:pt x="3957" y="5246"/>
                    <a:pt x="3707" y="4993"/>
                    <a:pt x="3707" y="4680"/>
                  </a:cubicBezTo>
                  <a:lnTo>
                    <a:pt x="3707" y="2762"/>
                  </a:lnTo>
                  <a:lnTo>
                    <a:pt x="1" y="4593"/>
                  </a:lnTo>
                  <a:lnTo>
                    <a:pt x="1" y="13566"/>
                  </a:lnTo>
                  <a:cubicBezTo>
                    <a:pt x="13" y="13560"/>
                    <a:pt x="25" y="13557"/>
                    <a:pt x="37" y="13551"/>
                  </a:cubicBezTo>
                  <a:lnTo>
                    <a:pt x="8553" y="9236"/>
                  </a:lnTo>
                  <a:cubicBezTo>
                    <a:pt x="9004" y="9010"/>
                    <a:pt x="9287" y="8550"/>
                    <a:pt x="9287" y="8047"/>
                  </a:cubicBezTo>
                  <a:lnTo>
                    <a:pt x="9287" y="52"/>
                  </a:lnTo>
                  <a:cubicBezTo>
                    <a:pt x="9287" y="34"/>
                    <a:pt x="9287" y="19"/>
                    <a:pt x="9284" y="1"/>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62" name="Google Shape;2396;p44"/>
            <p:cNvSpPr/>
            <p:nvPr/>
          </p:nvSpPr>
          <p:spPr>
            <a:xfrm>
              <a:off x="5184475" y="4993600"/>
              <a:ext cx="334125" cy="168525"/>
            </a:xfrm>
            <a:custGeom>
              <a:avLst/>
              <a:gdLst/>
              <a:ahLst/>
              <a:cxnLst/>
              <a:rect l="l" t="t" r="r" b="b"/>
              <a:pathLst>
                <a:path w="13365" h="6741" extrusionOk="0">
                  <a:moveTo>
                    <a:pt x="4040" y="0"/>
                  </a:moveTo>
                  <a:cubicBezTo>
                    <a:pt x="3830" y="0"/>
                    <a:pt x="3621" y="50"/>
                    <a:pt x="3430" y="149"/>
                  </a:cubicBezTo>
                  <a:lnTo>
                    <a:pt x="0" y="1971"/>
                  </a:lnTo>
                  <a:lnTo>
                    <a:pt x="9013" y="6741"/>
                  </a:lnTo>
                  <a:lnTo>
                    <a:pt x="13364" y="4588"/>
                  </a:lnTo>
                  <a:cubicBezTo>
                    <a:pt x="13298" y="4537"/>
                    <a:pt x="13226" y="4492"/>
                    <a:pt x="13151" y="4455"/>
                  </a:cubicBezTo>
                  <a:lnTo>
                    <a:pt x="4638" y="140"/>
                  </a:lnTo>
                  <a:lnTo>
                    <a:pt x="4635" y="140"/>
                  </a:lnTo>
                  <a:cubicBezTo>
                    <a:pt x="4446" y="47"/>
                    <a:pt x="4243" y="0"/>
                    <a:pt x="4040" y="0"/>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64" name="Google Shape;2397;p44"/>
            <p:cNvSpPr/>
            <p:nvPr/>
          </p:nvSpPr>
          <p:spPr>
            <a:xfrm>
              <a:off x="5049575" y="5132450"/>
              <a:ext cx="221650" cy="339925"/>
            </a:xfrm>
            <a:custGeom>
              <a:avLst/>
              <a:gdLst/>
              <a:ahLst/>
              <a:cxnLst/>
              <a:rect l="l" t="t" r="r" b="b"/>
              <a:pathLst>
                <a:path w="8866" h="13597" extrusionOk="0">
                  <a:moveTo>
                    <a:pt x="5803" y="5648"/>
                  </a:moveTo>
                  <a:cubicBezTo>
                    <a:pt x="5997" y="5648"/>
                    <a:pt x="6186" y="5748"/>
                    <a:pt x="6291" y="5927"/>
                  </a:cubicBezTo>
                  <a:cubicBezTo>
                    <a:pt x="6450" y="6195"/>
                    <a:pt x="6360" y="6541"/>
                    <a:pt x="6092" y="6701"/>
                  </a:cubicBezTo>
                  <a:lnTo>
                    <a:pt x="3843" y="8016"/>
                  </a:lnTo>
                  <a:lnTo>
                    <a:pt x="3834" y="8023"/>
                  </a:lnTo>
                  <a:lnTo>
                    <a:pt x="3831" y="8026"/>
                  </a:lnTo>
                  <a:lnTo>
                    <a:pt x="3818" y="8029"/>
                  </a:lnTo>
                  <a:cubicBezTo>
                    <a:pt x="3812" y="8032"/>
                    <a:pt x="3806" y="8035"/>
                    <a:pt x="3800" y="8038"/>
                  </a:cubicBezTo>
                  <a:lnTo>
                    <a:pt x="3785" y="8047"/>
                  </a:lnTo>
                  <a:lnTo>
                    <a:pt x="3767" y="8053"/>
                  </a:lnTo>
                  <a:lnTo>
                    <a:pt x="3752" y="8059"/>
                  </a:lnTo>
                  <a:lnTo>
                    <a:pt x="3734" y="8065"/>
                  </a:lnTo>
                  <a:lnTo>
                    <a:pt x="3716" y="8071"/>
                  </a:lnTo>
                  <a:lnTo>
                    <a:pt x="3698" y="8077"/>
                  </a:lnTo>
                  <a:cubicBezTo>
                    <a:pt x="3692" y="8077"/>
                    <a:pt x="3686" y="8080"/>
                    <a:pt x="3680" y="8080"/>
                  </a:cubicBezTo>
                  <a:cubicBezTo>
                    <a:pt x="3671" y="8083"/>
                    <a:pt x="3668" y="8083"/>
                    <a:pt x="3665" y="8083"/>
                  </a:cubicBezTo>
                  <a:lnTo>
                    <a:pt x="3641" y="8089"/>
                  </a:lnTo>
                  <a:lnTo>
                    <a:pt x="3629" y="8089"/>
                  </a:lnTo>
                  <a:cubicBezTo>
                    <a:pt x="3620" y="8089"/>
                    <a:pt x="3611" y="8092"/>
                    <a:pt x="3602" y="8092"/>
                  </a:cubicBezTo>
                  <a:lnTo>
                    <a:pt x="3484" y="8092"/>
                  </a:lnTo>
                  <a:lnTo>
                    <a:pt x="3466" y="8089"/>
                  </a:lnTo>
                  <a:cubicBezTo>
                    <a:pt x="3460" y="8089"/>
                    <a:pt x="3454" y="8086"/>
                    <a:pt x="3448" y="8086"/>
                  </a:cubicBezTo>
                  <a:cubicBezTo>
                    <a:pt x="3442" y="8083"/>
                    <a:pt x="3436" y="8083"/>
                    <a:pt x="3433" y="8080"/>
                  </a:cubicBezTo>
                  <a:lnTo>
                    <a:pt x="3412" y="8077"/>
                  </a:lnTo>
                  <a:cubicBezTo>
                    <a:pt x="3406" y="8077"/>
                    <a:pt x="3403" y="8074"/>
                    <a:pt x="3397" y="8071"/>
                  </a:cubicBezTo>
                  <a:lnTo>
                    <a:pt x="3376" y="8065"/>
                  </a:lnTo>
                  <a:lnTo>
                    <a:pt x="3361" y="8062"/>
                  </a:lnTo>
                  <a:lnTo>
                    <a:pt x="3343" y="8053"/>
                  </a:lnTo>
                  <a:lnTo>
                    <a:pt x="3328" y="8047"/>
                  </a:lnTo>
                  <a:lnTo>
                    <a:pt x="3310" y="8038"/>
                  </a:lnTo>
                  <a:lnTo>
                    <a:pt x="3295" y="8032"/>
                  </a:lnTo>
                  <a:cubicBezTo>
                    <a:pt x="3289" y="8029"/>
                    <a:pt x="3282" y="8026"/>
                    <a:pt x="3276" y="8019"/>
                  </a:cubicBezTo>
                  <a:lnTo>
                    <a:pt x="3261" y="8013"/>
                  </a:lnTo>
                  <a:lnTo>
                    <a:pt x="3246" y="8001"/>
                  </a:lnTo>
                  <a:cubicBezTo>
                    <a:pt x="3240" y="7998"/>
                    <a:pt x="3237" y="7995"/>
                    <a:pt x="3231" y="7992"/>
                  </a:cubicBezTo>
                  <a:lnTo>
                    <a:pt x="3216" y="7980"/>
                  </a:lnTo>
                  <a:cubicBezTo>
                    <a:pt x="3210" y="7977"/>
                    <a:pt x="3207" y="7974"/>
                    <a:pt x="3201" y="7968"/>
                  </a:cubicBezTo>
                  <a:cubicBezTo>
                    <a:pt x="3198" y="7965"/>
                    <a:pt x="3192" y="7962"/>
                    <a:pt x="3186" y="7956"/>
                  </a:cubicBezTo>
                  <a:lnTo>
                    <a:pt x="3174" y="7944"/>
                  </a:lnTo>
                  <a:lnTo>
                    <a:pt x="3159" y="7932"/>
                  </a:lnTo>
                  <a:lnTo>
                    <a:pt x="3147" y="7917"/>
                  </a:lnTo>
                  <a:cubicBezTo>
                    <a:pt x="3141" y="7914"/>
                    <a:pt x="3138" y="7908"/>
                    <a:pt x="3135" y="7905"/>
                  </a:cubicBezTo>
                  <a:lnTo>
                    <a:pt x="3120" y="7890"/>
                  </a:lnTo>
                  <a:lnTo>
                    <a:pt x="3111" y="7875"/>
                  </a:lnTo>
                  <a:cubicBezTo>
                    <a:pt x="3105" y="7869"/>
                    <a:pt x="3102" y="7863"/>
                    <a:pt x="3096" y="7857"/>
                  </a:cubicBezTo>
                  <a:lnTo>
                    <a:pt x="3087" y="7845"/>
                  </a:lnTo>
                  <a:lnTo>
                    <a:pt x="3075" y="7827"/>
                  </a:lnTo>
                  <a:lnTo>
                    <a:pt x="3069" y="7815"/>
                  </a:lnTo>
                  <a:lnTo>
                    <a:pt x="3069" y="7812"/>
                  </a:lnTo>
                  <a:lnTo>
                    <a:pt x="3063" y="7803"/>
                  </a:lnTo>
                  <a:lnTo>
                    <a:pt x="2415" y="6631"/>
                  </a:lnTo>
                  <a:cubicBezTo>
                    <a:pt x="2265" y="6357"/>
                    <a:pt x="2367" y="6014"/>
                    <a:pt x="2641" y="5863"/>
                  </a:cubicBezTo>
                  <a:lnTo>
                    <a:pt x="2635" y="5863"/>
                  </a:lnTo>
                  <a:cubicBezTo>
                    <a:pt x="2722" y="5816"/>
                    <a:pt x="2815" y="5793"/>
                    <a:pt x="2908" y="5793"/>
                  </a:cubicBezTo>
                  <a:cubicBezTo>
                    <a:pt x="3107" y="5793"/>
                    <a:pt x="3300" y="5899"/>
                    <a:pt x="3403" y="6086"/>
                  </a:cubicBezTo>
                  <a:lnTo>
                    <a:pt x="3770" y="6752"/>
                  </a:lnTo>
                  <a:lnTo>
                    <a:pt x="5520" y="5725"/>
                  </a:lnTo>
                  <a:cubicBezTo>
                    <a:pt x="5609" y="5673"/>
                    <a:pt x="5707" y="5648"/>
                    <a:pt x="5803" y="5648"/>
                  </a:cubicBezTo>
                  <a:close/>
                  <a:moveTo>
                    <a:pt x="6" y="1"/>
                  </a:moveTo>
                  <a:cubicBezTo>
                    <a:pt x="3" y="25"/>
                    <a:pt x="0" y="52"/>
                    <a:pt x="0" y="76"/>
                  </a:cubicBezTo>
                  <a:lnTo>
                    <a:pt x="0" y="8095"/>
                  </a:lnTo>
                  <a:cubicBezTo>
                    <a:pt x="0" y="8589"/>
                    <a:pt x="274" y="9043"/>
                    <a:pt x="714" y="9269"/>
                  </a:cubicBezTo>
                  <a:lnTo>
                    <a:pt x="8820" y="13572"/>
                  </a:lnTo>
                  <a:lnTo>
                    <a:pt x="8826" y="13575"/>
                  </a:lnTo>
                  <a:lnTo>
                    <a:pt x="8865" y="13596"/>
                  </a:lnTo>
                  <a:lnTo>
                    <a:pt x="8865" y="4620"/>
                  </a:lnTo>
                  <a:lnTo>
                    <a:pt x="6" y="1"/>
                  </a:ln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grpSp>
      <p:grpSp>
        <p:nvGrpSpPr>
          <p:cNvPr id="65" name="Google Shape;2393;p44"/>
          <p:cNvGrpSpPr/>
          <p:nvPr/>
        </p:nvGrpSpPr>
        <p:grpSpPr>
          <a:xfrm>
            <a:off x="6346635" y="4314549"/>
            <a:ext cx="274335" cy="274328"/>
            <a:chOff x="5049575" y="4993600"/>
            <a:chExt cx="482050" cy="478925"/>
          </a:xfrm>
          <a:solidFill>
            <a:schemeClr val="tx1"/>
          </a:solidFill>
        </p:grpSpPr>
        <p:sp>
          <p:nvSpPr>
            <p:cNvPr id="67" name="Google Shape;2394;p44"/>
            <p:cNvSpPr/>
            <p:nvPr/>
          </p:nvSpPr>
          <p:spPr>
            <a:xfrm>
              <a:off x="5063200" y="5058825"/>
              <a:ext cx="315450" cy="164750"/>
            </a:xfrm>
            <a:custGeom>
              <a:avLst/>
              <a:gdLst/>
              <a:ahLst/>
              <a:cxnLst/>
              <a:rect l="l" t="t" r="r" b="b"/>
              <a:pathLst>
                <a:path w="12618" h="6590" extrusionOk="0">
                  <a:moveTo>
                    <a:pt x="3647" y="1"/>
                  </a:moveTo>
                  <a:lnTo>
                    <a:pt x="169" y="1846"/>
                  </a:lnTo>
                  <a:cubicBezTo>
                    <a:pt x="109" y="1877"/>
                    <a:pt x="51" y="1913"/>
                    <a:pt x="0" y="1952"/>
                  </a:cubicBezTo>
                  <a:lnTo>
                    <a:pt x="8892" y="6589"/>
                  </a:lnTo>
                  <a:lnTo>
                    <a:pt x="12617" y="4746"/>
                  </a:lnTo>
                  <a:lnTo>
                    <a:pt x="3647" y="1"/>
                  </a:ln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68" name="Google Shape;2395;p44"/>
            <p:cNvSpPr/>
            <p:nvPr/>
          </p:nvSpPr>
          <p:spPr>
            <a:xfrm>
              <a:off x="5299425" y="5133350"/>
              <a:ext cx="232200" cy="339175"/>
            </a:xfrm>
            <a:custGeom>
              <a:avLst/>
              <a:gdLst/>
              <a:ahLst/>
              <a:cxnLst/>
              <a:rect l="l" t="t" r="r" b="b"/>
              <a:pathLst>
                <a:path w="9288" h="13567" extrusionOk="0">
                  <a:moveTo>
                    <a:pt x="9284" y="1"/>
                  </a:moveTo>
                  <a:lnTo>
                    <a:pt x="4837" y="2202"/>
                  </a:lnTo>
                  <a:lnTo>
                    <a:pt x="4837" y="4680"/>
                  </a:lnTo>
                  <a:cubicBezTo>
                    <a:pt x="4837" y="4993"/>
                    <a:pt x="4584" y="5246"/>
                    <a:pt x="4271" y="5246"/>
                  </a:cubicBezTo>
                  <a:cubicBezTo>
                    <a:pt x="3957" y="5246"/>
                    <a:pt x="3707" y="4993"/>
                    <a:pt x="3707" y="4680"/>
                  </a:cubicBezTo>
                  <a:lnTo>
                    <a:pt x="3707" y="2762"/>
                  </a:lnTo>
                  <a:lnTo>
                    <a:pt x="1" y="4593"/>
                  </a:lnTo>
                  <a:lnTo>
                    <a:pt x="1" y="13566"/>
                  </a:lnTo>
                  <a:cubicBezTo>
                    <a:pt x="13" y="13560"/>
                    <a:pt x="25" y="13557"/>
                    <a:pt x="37" y="13551"/>
                  </a:cubicBezTo>
                  <a:lnTo>
                    <a:pt x="8553" y="9236"/>
                  </a:lnTo>
                  <a:cubicBezTo>
                    <a:pt x="9004" y="9010"/>
                    <a:pt x="9287" y="8550"/>
                    <a:pt x="9287" y="8047"/>
                  </a:cubicBezTo>
                  <a:lnTo>
                    <a:pt x="9287" y="52"/>
                  </a:lnTo>
                  <a:cubicBezTo>
                    <a:pt x="9287" y="34"/>
                    <a:pt x="9287" y="19"/>
                    <a:pt x="9284" y="1"/>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70" name="Google Shape;2396;p44"/>
            <p:cNvSpPr/>
            <p:nvPr/>
          </p:nvSpPr>
          <p:spPr>
            <a:xfrm>
              <a:off x="5184475" y="4993600"/>
              <a:ext cx="334125" cy="168525"/>
            </a:xfrm>
            <a:custGeom>
              <a:avLst/>
              <a:gdLst/>
              <a:ahLst/>
              <a:cxnLst/>
              <a:rect l="l" t="t" r="r" b="b"/>
              <a:pathLst>
                <a:path w="13365" h="6741" extrusionOk="0">
                  <a:moveTo>
                    <a:pt x="4040" y="0"/>
                  </a:moveTo>
                  <a:cubicBezTo>
                    <a:pt x="3830" y="0"/>
                    <a:pt x="3621" y="50"/>
                    <a:pt x="3430" y="149"/>
                  </a:cubicBezTo>
                  <a:lnTo>
                    <a:pt x="0" y="1971"/>
                  </a:lnTo>
                  <a:lnTo>
                    <a:pt x="9013" y="6741"/>
                  </a:lnTo>
                  <a:lnTo>
                    <a:pt x="13364" y="4588"/>
                  </a:lnTo>
                  <a:cubicBezTo>
                    <a:pt x="13298" y="4537"/>
                    <a:pt x="13226" y="4492"/>
                    <a:pt x="13151" y="4455"/>
                  </a:cubicBezTo>
                  <a:lnTo>
                    <a:pt x="4638" y="140"/>
                  </a:lnTo>
                  <a:lnTo>
                    <a:pt x="4635" y="140"/>
                  </a:lnTo>
                  <a:cubicBezTo>
                    <a:pt x="4446" y="47"/>
                    <a:pt x="4243" y="0"/>
                    <a:pt x="4040" y="0"/>
                  </a:cubicBez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sp>
          <p:nvSpPr>
            <p:cNvPr id="71" name="Google Shape;2397;p44"/>
            <p:cNvSpPr/>
            <p:nvPr/>
          </p:nvSpPr>
          <p:spPr>
            <a:xfrm>
              <a:off x="5049575" y="5132450"/>
              <a:ext cx="221650" cy="339925"/>
            </a:xfrm>
            <a:custGeom>
              <a:avLst/>
              <a:gdLst/>
              <a:ahLst/>
              <a:cxnLst/>
              <a:rect l="l" t="t" r="r" b="b"/>
              <a:pathLst>
                <a:path w="8866" h="13597" extrusionOk="0">
                  <a:moveTo>
                    <a:pt x="5803" y="5648"/>
                  </a:moveTo>
                  <a:cubicBezTo>
                    <a:pt x="5997" y="5648"/>
                    <a:pt x="6186" y="5748"/>
                    <a:pt x="6291" y="5927"/>
                  </a:cubicBezTo>
                  <a:cubicBezTo>
                    <a:pt x="6450" y="6195"/>
                    <a:pt x="6360" y="6541"/>
                    <a:pt x="6092" y="6701"/>
                  </a:cubicBezTo>
                  <a:lnTo>
                    <a:pt x="3843" y="8016"/>
                  </a:lnTo>
                  <a:lnTo>
                    <a:pt x="3834" y="8023"/>
                  </a:lnTo>
                  <a:lnTo>
                    <a:pt x="3831" y="8026"/>
                  </a:lnTo>
                  <a:lnTo>
                    <a:pt x="3818" y="8029"/>
                  </a:lnTo>
                  <a:cubicBezTo>
                    <a:pt x="3812" y="8032"/>
                    <a:pt x="3806" y="8035"/>
                    <a:pt x="3800" y="8038"/>
                  </a:cubicBezTo>
                  <a:lnTo>
                    <a:pt x="3785" y="8047"/>
                  </a:lnTo>
                  <a:lnTo>
                    <a:pt x="3767" y="8053"/>
                  </a:lnTo>
                  <a:lnTo>
                    <a:pt x="3752" y="8059"/>
                  </a:lnTo>
                  <a:lnTo>
                    <a:pt x="3734" y="8065"/>
                  </a:lnTo>
                  <a:lnTo>
                    <a:pt x="3716" y="8071"/>
                  </a:lnTo>
                  <a:lnTo>
                    <a:pt x="3698" y="8077"/>
                  </a:lnTo>
                  <a:cubicBezTo>
                    <a:pt x="3692" y="8077"/>
                    <a:pt x="3686" y="8080"/>
                    <a:pt x="3680" y="8080"/>
                  </a:cubicBezTo>
                  <a:cubicBezTo>
                    <a:pt x="3671" y="8083"/>
                    <a:pt x="3668" y="8083"/>
                    <a:pt x="3665" y="8083"/>
                  </a:cubicBezTo>
                  <a:lnTo>
                    <a:pt x="3641" y="8089"/>
                  </a:lnTo>
                  <a:lnTo>
                    <a:pt x="3629" y="8089"/>
                  </a:lnTo>
                  <a:cubicBezTo>
                    <a:pt x="3620" y="8089"/>
                    <a:pt x="3611" y="8092"/>
                    <a:pt x="3602" y="8092"/>
                  </a:cubicBezTo>
                  <a:lnTo>
                    <a:pt x="3484" y="8092"/>
                  </a:lnTo>
                  <a:lnTo>
                    <a:pt x="3466" y="8089"/>
                  </a:lnTo>
                  <a:cubicBezTo>
                    <a:pt x="3460" y="8089"/>
                    <a:pt x="3454" y="8086"/>
                    <a:pt x="3448" y="8086"/>
                  </a:cubicBezTo>
                  <a:cubicBezTo>
                    <a:pt x="3442" y="8083"/>
                    <a:pt x="3436" y="8083"/>
                    <a:pt x="3433" y="8080"/>
                  </a:cubicBezTo>
                  <a:lnTo>
                    <a:pt x="3412" y="8077"/>
                  </a:lnTo>
                  <a:cubicBezTo>
                    <a:pt x="3406" y="8077"/>
                    <a:pt x="3403" y="8074"/>
                    <a:pt x="3397" y="8071"/>
                  </a:cubicBezTo>
                  <a:lnTo>
                    <a:pt x="3376" y="8065"/>
                  </a:lnTo>
                  <a:lnTo>
                    <a:pt x="3361" y="8062"/>
                  </a:lnTo>
                  <a:lnTo>
                    <a:pt x="3343" y="8053"/>
                  </a:lnTo>
                  <a:lnTo>
                    <a:pt x="3328" y="8047"/>
                  </a:lnTo>
                  <a:lnTo>
                    <a:pt x="3310" y="8038"/>
                  </a:lnTo>
                  <a:lnTo>
                    <a:pt x="3295" y="8032"/>
                  </a:lnTo>
                  <a:cubicBezTo>
                    <a:pt x="3289" y="8029"/>
                    <a:pt x="3282" y="8026"/>
                    <a:pt x="3276" y="8019"/>
                  </a:cubicBezTo>
                  <a:lnTo>
                    <a:pt x="3261" y="8013"/>
                  </a:lnTo>
                  <a:lnTo>
                    <a:pt x="3246" y="8001"/>
                  </a:lnTo>
                  <a:cubicBezTo>
                    <a:pt x="3240" y="7998"/>
                    <a:pt x="3237" y="7995"/>
                    <a:pt x="3231" y="7992"/>
                  </a:cubicBezTo>
                  <a:lnTo>
                    <a:pt x="3216" y="7980"/>
                  </a:lnTo>
                  <a:cubicBezTo>
                    <a:pt x="3210" y="7977"/>
                    <a:pt x="3207" y="7974"/>
                    <a:pt x="3201" y="7968"/>
                  </a:cubicBezTo>
                  <a:cubicBezTo>
                    <a:pt x="3198" y="7965"/>
                    <a:pt x="3192" y="7962"/>
                    <a:pt x="3186" y="7956"/>
                  </a:cubicBezTo>
                  <a:lnTo>
                    <a:pt x="3174" y="7944"/>
                  </a:lnTo>
                  <a:lnTo>
                    <a:pt x="3159" y="7932"/>
                  </a:lnTo>
                  <a:lnTo>
                    <a:pt x="3147" y="7917"/>
                  </a:lnTo>
                  <a:cubicBezTo>
                    <a:pt x="3141" y="7914"/>
                    <a:pt x="3138" y="7908"/>
                    <a:pt x="3135" y="7905"/>
                  </a:cubicBezTo>
                  <a:lnTo>
                    <a:pt x="3120" y="7890"/>
                  </a:lnTo>
                  <a:lnTo>
                    <a:pt x="3111" y="7875"/>
                  </a:lnTo>
                  <a:cubicBezTo>
                    <a:pt x="3105" y="7869"/>
                    <a:pt x="3102" y="7863"/>
                    <a:pt x="3096" y="7857"/>
                  </a:cubicBezTo>
                  <a:lnTo>
                    <a:pt x="3087" y="7845"/>
                  </a:lnTo>
                  <a:lnTo>
                    <a:pt x="3075" y="7827"/>
                  </a:lnTo>
                  <a:lnTo>
                    <a:pt x="3069" y="7815"/>
                  </a:lnTo>
                  <a:lnTo>
                    <a:pt x="3069" y="7812"/>
                  </a:lnTo>
                  <a:lnTo>
                    <a:pt x="3063" y="7803"/>
                  </a:lnTo>
                  <a:lnTo>
                    <a:pt x="2415" y="6631"/>
                  </a:lnTo>
                  <a:cubicBezTo>
                    <a:pt x="2265" y="6357"/>
                    <a:pt x="2367" y="6014"/>
                    <a:pt x="2641" y="5863"/>
                  </a:cubicBezTo>
                  <a:lnTo>
                    <a:pt x="2635" y="5863"/>
                  </a:lnTo>
                  <a:cubicBezTo>
                    <a:pt x="2722" y="5816"/>
                    <a:pt x="2815" y="5793"/>
                    <a:pt x="2908" y="5793"/>
                  </a:cubicBezTo>
                  <a:cubicBezTo>
                    <a:pt x="3107" y="5793"/>
                    <a:pt x="3300" y="5899"/>
                    <a:pt x="3403" y="6086"/>
                  </a:cubicBezTo>
                  <a:lnTo>
                    <a:pt x="3770" y="6752"/>
                  </a:lnTo>
                  <a:lnTo>
                    <a:pt x="5520" y="5725"/>
                  </a:lnTo>
                  <a:cubicBezTo>
                    <a:pt x="5609" y="5673"/>
                    <a:pt x="5707" y="5648"/>
                    <a:pt x="5803" y="5648"/>
                  </a:cubicBezTo>
                  <a:close/>
                  <a:moveTo>
                    <a:pt x="6" y="1"/>
                  </a:moveTo>
                  <a:cubicBezTo>
                    <a:pt x="3" y="25"/>
                    <a:pt x="0" y="52"/>
                    <a:pt x="0" y="76"/>
                  </a:cubicBezTo>
                  <a:lnTo>
                    <a:pt x="0" y="8095"/>
                  </a:lnTo>
                  <a:cubicBezTo>
                    <a:pt x="0" y="8589"/>
                    <a:pt x="274" y="9043"/>
                    <a:pt x="714" y="9269"/>
                  </a:cubicBezTo>
                  <a:lnTo>
                    <a:pt x="8820" y="13572"/>
                  </a:lnTo>
                  <a:lnTo>
                    <a:pt x="8826" y="13575"/>
                  </a:lnTo>
                  <a:lnTo>
                    <a:pt x="8865" y="13596"/>
                  </a:lnTo>
                  <a:lnTo>
                    <a:pt x="8865" y="4620"/>
                  </a:lnTo>
                  <a:lnTo>
                    <a:pt x="6" y="1"/>
                  </a:lnTo>
                  <a:close/>
                </a:path>
              </a:pathLst>
            </a:custGeom>
            <a:gr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35D74"/>
                </a:solidFill>
                <a:latin typeface="Arial"/>
                <a:ea typeface="Arial"/>
                <a:cs typeface="Arial"/>
                <a:sym typeface="Arial"/>
              </a:endParaRPr>
            </a:p>
          </p:txBody>
        </p:sp>
      </p:grpSp>
    </p:spTree>
    <p:extLst>
      <p:ext uri="{BB962C8B-B14F-4D97-AF65-F5344CB8AC3E}">
        <p14:creationId xmlns:p14="http://schemas.microsoft.com/office/powerpoint/2010/main" val="213541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inVertical)">
                                      <p:cBhvr>
                                        <p:cTn id="7" dur="500"/>
                                        <p:tgtEl>
                                          <p:spTgt spid="4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6"/>
                                        </p:tgtEl>
                                        <p:attrNameLst>
                                          <p:attrName>style.visibility</p:attrName>
                                        </p:attrNameLst>
                                      </p:cBhvr>
                                      <p:to>
                                        <p:strVal val="visible"/>
                                      </p:to>
                                    </p:set>
                                    <p:animEffect transition="in" filter="barn(inVertical)">
                                      <p:cBhvr>
                                        <p:cTn id="10" dur="500"/>
                                        <p:tgtEl>
                                          <p:spTgt spid="66"/>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barn(inVertical)">
                                      <p:cBhvr>
                                        <p:cTn id="15" dur="500"/>
                                        <p:tgtEl>
                                          <p:spTgt spid="55"/>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barn(inVertical)">
                                      <p:cBhvr>
                                        <p:cTn id="18" dur="500"/>
                                        <p:tgtEl>
                                          <p:spTgt spid="69"/>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barn(inVertical)">
                                      <p:cBhvr>
                                        <p:cTn id="23" dur="500"/>
                                        <p:tgtEl>
                                          <p:spTgt spid="52"/>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barn(inVertical)">
                                      <p:cBhvr>
                                        <p:cTn id="26" dur="500"/>
                                        <p:tgtEl>
                                          <p:spTgt spid="72"/>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barn(inVertical)">
                                      <p:cBhvr>
                                        <p:cTn id="31" dur="500"/>
                                        <p:tgtEl>
                                          <p:spTgt spid="49"/>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63"/>
                                        </p:tgtEl>
                                        <p:attrNameLst>
                                          <p:attrName>style.visibility</p:attrName>
                                        </p:attrNameLst>
                                      </p:cBhvr>
                                      <p:to>
                                        <p:strVal val="visible"/>
                                      </p:to>
                                    </p:set>
                                    <p:animEffect transition="in" filter="barn(inVertical)">
                                      <p:cBhvr>
                                        <p:cTn id="34" dur="500"/>
                                        <p:tgtEl>
                                          <p:spTgt spid="63"/>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barn(inVertical)">
                                      <p:cBhvr>
                                        <p:cTn id="39" dur="500"/>
                                        <p:tgtEl>
                                          <p:spTgt spid="46"/>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barn(inVertical)">
                                      <p:cBhvr>
                                        <p:cTn id="4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3" grpId="0"/>
      <p:bldP spid="66" grpId="0"/>
      <p:bldP spid="69" grpId="0"/>
      <p:bldP spid="72" grpId="0"/>
    </p:bldLst>
  </p:timing>
</p:sld>
</file>

<file path=ppt/theme/theme1.xml><?xml version="1.0" encoding="utf-8"?>
<a:theme xmlns:a="http://schemas.openxmlformats.org/drawingml/2006/main" name="Cover and End Slide Master">
  <a:themeElements>
    <a:clrScheme name="Custom 17">
      <a:dk1>
        <a:sysClr val="windowText" lastClr="000000"/>
      </a:dk1>
      <a:lt1>
        <a:sysClr val="window" lastClr="FFFFFF"/>
      </a:lt1>
      <a:dk2>
        <a:srgbClr val="1F497D"/>
      </a:dk2>
      <a:lt2>
        <a:srgbClr val="EEECE1"/>
      </a:lt2>
      <a:accent1>
        <a:srgbClr val="27ACFD"/>
      </a:accent1>
      <a:accent2>
        <a:srgbClr val="27ACFD"/>
      </a:accent2>
      <a:accent3>
        <a:srgbClr val="27ACFD"/>
      </a:accent3>
      <a:accent4>
        <a:srgbClr val="27ACFD"/>
      </a:accent4>
      <a:accent5>
        <a:srgbClr val="27ACFD"/>
      </a:accent5>
      <a:accent6>
        <a:srgbClr val="27ACFD"/>
      </a:accent6>
      <a:hlink>
        <a:srgbClr val="000000"/>
      </a:hlink>
      <a:folHlink>
        <a:srgbClr val="000000"/>
      </a:folHlink>
    </a:clrScheme>
    <a:fontScheme name="ALLPPT PONTS">
      <a:majorFont>
        <a:latin typeface="Arial"/>
        <a:ea typeface="Malgun Gothic"/>
        <a:cs typeface=""/>
      </a:majorFont>
      <a:minorFont>
        <a:latin typeface="Arial"/>
        <a:ea typeface="맑은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مخصص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Custom 17">
      <a:dk1>
        <a:sysClr val="windowText" lastClr="000000"/>
      </a:dk1>
      <a:lt1>
        <a:sysClr val="window" lastClr="FFFFFF"/>
      </a:lt1>
      <a:dk2>
        <a:srgbClr val="1F497D"/>
      </a:dk2>
      <a:lt2>
        <a:srgbClr val="EEECE1"/>
      </a:lt2>
      <a:accent1>
        <a:srgbClr val="27ACFD"/>
      </a:accent1>
      <a:accent2>
        <a:srgbClr val="27ACFD"/>
      </a:accent2>
      <a:accent3>
        <a:srgbClr val="27ACFD"/>
      </a:accent3>
      <a:accent4>
        <a:srgbClr val="27ACFD"/>
      </a:accent4>
      <a:accent5>
        <a:srgbClr val="27ACFD"/>
      </a:accent5>
      <a:accent6>
        <a:srgbClr val="27ACFD"/>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4914</TotalTime>
  <Words>1987</Words>
  <Application>Microsoft Office PowerPoint</Application>
  <PresentationFormat>مخصص</PresentationFormat>
  <Paragraphs>400</Paragraphs>
  <Slides>84</Slides>
  <Notes>15</Notes>
  <HiddenSlides>0</HiddenSlides>
  <MMClips>0</MMClips>
  <ScaleCrop>false</ScaleCrop>
  <HeadingPairs>
    <vt:vector size="4" baseType="variant">
      <vt:variant>
        <vt:lpstr>نسق</vt:lpstr>
      </vt:variant>
      <vt:variant>
        <vt:i4>3</vt:i4>
      </vt:variant>
      <vt:variant>
        <vt:lpstr>عناوين الشرائح</vt:lpstr>
      </vt:variant>
      <vt:variant>
        <vt:i4>84</vt:i4>
      </vt:variant>
    </vt:vector>
  </HeadingPairs>
  <TitlesOfParts>
    <vt:vector size="87" baseType="lpstr">
      <vt:lpstr>Cover and End Slide Master</vt:lpstr>
      <vt:lpstr>Contents Slide Master</vt:lpstr>
      <vt:lpstr>Section Break Slide Master</vt:lpstr>
      <vt:lpstr>عرض تقديمي في PowerPoint</vt:lpstr>
      <vt:lpstr>Outline </vt:lpstr>
      <vt:lpstr>عرض تقديمي في PowerPoint</vt:lpstr>
      <vt:lpstr>عرض تقديمي في PowerPoint</vt:lpstr>
      <vt:lpstr>عرض تقديمي في PowerPoint</vt:lpstr>
      <vt:lpstr>عرض تقديمي في PowerPoint</vt:lpstr>
      <vt:lpstr>Al-Arz company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The four-room model</vt:lpstr>
      <vt:lpstr>عرض تقديمي في PowerPoint</vt:lpstr>
      <vt:lpstr>عرض تقديمي في PowerPoint</vt:lpstr>
      <vt:lpstr>عرض تقديمي في PowerPoint</vt:lpstr>
      <vt:lpstr>عرض تقديمي في PowerPoint</vt:lpstr>
      <vt:lpstr>عرض تقديمي في PowerPoint</vt:lpstr>
      <vt:lpstr>Allocate resources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Conflict Resolution</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dell</cp:lastModifiedBy>
  <cp:revision>166</cp:revision>
  <dcterms:created xsi:type="dcterms:W3CDTF">2020-01-20T05:08:25Z</dcterms:created>
  <dcterms:modified xsi:type="dcterms:W3CDTF">2024-01-28T20:41:45Z</dcterms:modified>
</cp:coreProperties>
</file>