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7" r:id="rId11"/>
    <p:sldId id="316" r:id="rId12"/>
    <p:sldId id="317" r:id="rId13"/>
    <p:sldId id="301" r:id="rId14"/>
    <p:sldId id="269" r:id="rId15"/>
    <p:sldId id="270" r:id="rId16"/>
    <p:sldId id="271" r:id="rId17"/>
    <p:sldId id="272" r:id="rId18"/>
    <p:sldId id="273" r:id="rId19"/>
    <p:sldId id="300" r:id="rId20"/>
    <p:sldId id="274" r:id="rId21"/>
    <p:sldId id="275" r:id="rId22"/>
    <p:sldId id="276" r:id="rId23"/>
    <p:sldId id="277" r:id="rId24"/>
    <p:sldId id="298" r:id="rId25"/>
    <p:sldId id="299" r:id="rId26"/>
    <p:sldId id="278" r:id="rId27"/>
    <p:sldId id="279" r:id="rId28"/>
    <p:sldId id="280" r:id="rId29"/>
    <p:sldId id="314" r:id="rId30"/>
    <p:sldId id="284" r:id="rId31"/>
    <p:sldId id="288" r:id="rId32"/>
    <p:sldId id="289" r:id="rId33"/>
    <p:sldId id="290" r:id="rId34"/>
    <p:sldId id="291" r:id="rId35"/>
    <p:sldId id="292" r:id="rId36"/>
    <p:sldId id="293" r:id="rId37"/>
    <p:sldId id="318" r:id="rId38"/>
    <p:sldId id="294" r:id="rId39"/>
    <p:sldId id="319" r:id="rId40"/>
    <p:sldId id="320" r:id="rId41"/>
    <p:sldId id="322" r:id="rId42"/>
    <p:sldId id="349" r:id="rId43"/>
    <p:sldId id="350" r:id="rId44"/>
    <p:sldId id="323" r:id="rId45"/>
    <p:sldId id="324" r:id="rId46"/>
    <p:sldId id="325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  <p:sldId id="340" r:id="rId59"/>
    <p:sldId id="341" r:id="rId60"/>
    <p:sldId id="342" r:id="rId61"/>
    <p:sldId id="343" r:id="rId62"/>
    <p:sldId id="344" r:id="rId63"/>
    <p:sldId id="345" r:id="rId64"/>
    <p:sldId id="346" r:id="rId65"/>
    <p:sldId id="347" r:id="rId66"/>
    <p:sldId id="348" r:id="rId67"/>
    <p:sldId id="315" r:id="rId6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2" autoAdjust="0"/>
    <p:restoredTop sz="94660"/>
  </p:normalViewPr>
  <p:slideViewPr>
    <p:cSldViewPr>
      <p:cViewPr varScale="1">
        <p:scale>
          <a:sx n="66" d="100"/>
          <a:sy n="66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1/6/2013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ctrTitle"/>
          </p:nvPr>
        </p:nvSpPr>
        <p:spPr>
          <a:xfrm>
            <a:off x="0" y="111204"/>
            <a:ext cx="2743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An-</a:t>
            </a:r>
            <a:r>
              <a:rPr lang="en-US" sz="2400" dirty="0" err="1" smtClean="0">
                <a:solidFill>
                  <a:schemeClr val="tx2">
                    <a:lumMod val="10000"/>
                  </a:schemeClr>
                </a:solidFill>
              </a:rPr>
              <a:t>Najah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 National</a:t>
            </a:r>
            <a:b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 University</a:t>
            </a:r>
            <a:r>
              <a:rPr lang="en-US" sz="2400" dirty="0" smtClean="0">
                <a:solidFill>
                  <a:srgbClr val="7030A0"/>
                </a:solidFill>
              </a:rPr>
              <a:t/>
            </a:r>
            <a:br>
              <a:rPr lang="en-US" sz="2400" dirty="0" smtClean="0">
                <a:solidFill>
                  <a:srgbClr val="7030A0"/>
                </a:solidFill>
              </a:rPr>
            </a:b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0" y="0"/>
            <a:ext cx="5638800" cy="66294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3600" b="1" dirty="0" smtClean="0"/>
              <a:t>Graduation Project</a:t>
            </a:r>
          </a:p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3D Dynamic Concrete Design of Al-</a:t>
            </a:r>
            <a:r>
              <a:rPr lang="en-US" sz="4000" b="1" dirty="0" err="1" smtClean="0">
                <a:solidFill>
                  <a:schemeClr val="bg1"/>
                </a:solidFill>
              </a:rPr>
              <a:t>Isra’a</a:t>
            </a:r>
            <a:r>
              <a:rPr lang="en-US" sz="4000" b="1" dirty="0" smtClean="0">
                <a:solidFill>
                  <a:schemeClr val="bg1"/>
                </a:solidFill>
              </a:rPr>
              <a:t> Building</a:t>
            </a:r>
          </a:p>
          <a:p>
            <a:pPr algn="ctr"/>
            <a:endParaRPr lang="en-US" dirty="0" smtClean="0"/>
          </a:p>
          <a:p>
            <a:pPr algn="ctr"/>
            <a:r>
              <a:rPr lang="en-US" sz="3200" b="1" dirty="0" smtClean="0"/>
              <a:t>Prepared by:</a:t>
            </a:r>
          </a:p>
          <a:p>
            <a:pPr algn="ctr"/>
            <a:r>
              <a:rPr lang="en-US" sz="2800" b="1" dirty="0" err="1" smtClean="0">
                <a:solidFill>
                  <a:schemeClr val="bg1"/>
                </a:solidFill>
              </a:rPr>
              <a:t>Imad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Qadous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ar-SA" sz="2800" b="1" dirty="0" smtClean="0">
                <a:solidFill>
                  <a:schemeClr val="bg1"/>
                </a:solidFill>
              </a:rPr>
              <a:t>    </a:t>
            </a:r>
            <a:r>
              <a:rPr lang="en-US" sz="2800" b="1" dirty="0" smtClean="0">
                <a:solidFill>
                  <a:schemeClr val="bg1"/>
                </a:solidFill>
              </a:rPr>
              <a:t>Ali </a:t>
            </a:r>
            <a:r>
              <a:rPr lang="en-US" sz="2800" b="1" dirty="0" err="1" smtClean="0">
                <a:solidFill>
                  <a:schemeClr val="bg1"/>
                </a:solidFill>
              </a:rPr>
              <a:t>Ismaeel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800" b="1" dirty="0" err="1" smtClean="0">
                <a:solidFill>
                  <a:schemeClr val="bg1"/>
                </a:solidFill>
              </a:rPr>
              <a:t>Ihab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Hamayel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ar-SA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Ihab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Barakat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endParaRPr lang="en-US" dirty="0" smtClean="0"/>
          </a:p>
          <a:p>
            <a:pPr algn="ctr"/>
            <a:r>
              <a:rPr lang="en-US" sz="3200" b="1" dirty="0" smtClean="0"/>
              <a:t>Supervisor Name: 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Dr. Abdul </a:t>
            </a:r>
            <a:r>
              <a:rPr lang="en-US" sz="2800" b="1" dirty="0" err="1" smtClean="0">
                <a:solidFill>
                  <a:schemeClr val="bg1"/>
                </a:solidFill>
              </a:rPr>
              <a:t>Razzaq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Touqan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ar-SA" dirty="0"/>
          </a:p>
        </p:txBody>
      </p:sp>
      <p:pic>
        <p:nvPicPr>
          <p:cNvPr id="5" name="Picture 2" descr="C:\Users\Raef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2140085" cy="199593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45720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>
                    <a:lumMod val="10000"/>
                  </a:schemeClr>
                </a:solidFill>
              </a:rPr>
              <a:t>Engineering College</a:t>
            </a:r>
            <a:endParaRPr lang="en-US" sz="24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5562600"/>
            <a:ext cx="258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>
                    <a:lumMod val="10000"/>
                  </a:schemeClr>
                </a:solidFill>
              </a:rPr>
              <a:t>Civil Engineering</a:t>
            </a:r>
          </a:p>
          <a:p>
            <a:pPr algn="ctr"/>
            <a:r>
              <a:rPr lang="en-US" sz="2400" b="1" dirty="0" smtClean="0">
                <a:solidFill>
                  <a:schemeClr val="tx2">
                    <a:lumMod val="10000"/>
                  </a:schemeClr>
                </a:solidFill>
              </a:rPr>
              <a:t>Department</a:t>
            </a:r>
            <a:endParaRPr lang="en-US" sz="24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2686" t="14444" r="34328" b="6666"/>
          <a:stretch>
            <a:fillRect/>
          </a:stretch>
        </p:blipFill>
        <p:spPr bwMode="auto">
          <a:xfrm>
            <a:off x="914400" y="1066800"/>
            <a:ext cx="6858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14400" y="609600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Building plan and Direction of loading: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371601"/>
            <a:ext cx="6705600" cy="5399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9961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305800" cy="1524000"/>
          </a:xfrm>
        </p:spPr>
        <p:txBody>
          <a:bodyPr>
            <a:normAutofit fontScale="90000"/>
          </a:bodyPr>
          <a:lstStyle/>
          <a:p>
            <a:r>
              <a:rPr lang="ar-SA" sz="3600" dirty="0" smtClean="0"/>
              <a:t/>
            </a:r>
            <a:br>
              <a:rPr lang="ar-SA" sz="3600" dirty="0" smtClean="0"/>
            </a:br>
            <a:r>
              <a:rPr lang="ar-SA" sz="3600" dirty="0" smtClean="0"/>
              <a:t/>
            </a:r>
            <a:br>
              <a:rPr lang="ar-SA" sz="3600" dirty="0" smtClean="0"/>
            </a:br>
            <a:r>
              <a:rPr lang="en-US" sz="3600" b="1" dirty="0" smtClean="0">
                <a:solidFill>
                  <a:schemeClr val="tx1"/>
                </a:solidFill>
              </a:rPr>
              <a:t> 2.1 Analysis of Slabs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Minimum slab thickness is calculated according to ACI 318-08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ar-SA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92618"/>
            <a:ext cx="7924800" cy="4765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0"/>
            <a:ext cx="8305800" cy="18288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solidFill>
                  <a:schemeClr val="tx1"/>
                </a:solidFill>
              </a:rPr>
              <a:t/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4000" b="1" dirty="0" smtClean="0">
                <a:solidFill>
                  <a:schemeClr val="tx1"/>
                </a:solidFill>
              </a:rPr>
              <a:t>2.1 Analysis of Slabs</a:t>
            </a:r>
            <a:br>
              <a:rPr lang="en-US" sz="4000" b="1" dirty="0" smtClean="0">
                <a:solidFill>
                  <a:schemeClr val="tx1"/>
                </a:solidFill>
              </a:rPr>
            </a:br>
            <a:r>
              <a:rPr lang="en-US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following Rib Dimension are to be used:</a:t>
            </a:r>
            <a:br>
              <a:rPr lang="en-US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One end continuous h = L / 18.5 = 5.2/18.5 =0.281 m</a:t>
            </a:r>
            <a:br>
              <a:rPr lang="en-US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Both end continuous h = L / 21 = 5.8/18.5 =0.276 m</a:t>
            </a:r>
            <a:br>
              <a:rPr lang="en-US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 0.30m slab thickness </a:t>
            </a:r>
            <a:r>
              <a:rPr lang="ar-SA" sz="3600" b="1" dirty="0" smtClean="0">
                <a:solidFill>
                  <a:schemeClr val="tx1"/>
                </a:solidFill>
              </a:rPr>
              <a:t/>
            </a:r>
            <a:br>
              <a:rPr lang="ar-SA" sz="3600" b="1" dirty="0" smtClean="0">
                <a:solidFill>
                  <a:schemeClr val="tx1"/>
                </a:solidFill>
              </a:rPr>
            </a:br>
            <a:r>
              <a:rPr lang="ar-SA" sz="3600" b="1" dirty="0" smtClean="0">
                <a:solidFill>
                  <a:schemeClr val="tx1"/>
                </a:solidFill>
              </a:rPr>
              <a:t/>
            </a:r>
            <a:br>
              <a:rPr lang="ar-SA" sz="3600" b="1" dirty="0" smtClean="0">
                <a:solidFill>
                  <a:schemeClr val="tx1"/>
                </a:solidFill>
              </a:rPr>
            </a:br>
            <a:r>
              <a:rPr lang="ar-SA" sz="3600" b="1" dirty="0" smtClean="0">
                <a:solidFill>
                  <a:schemeClr val="tx1"/>
                </a:solidFill>
              </a:rPr>
              <a:t/>
            </a:r>
            <a:br>
              <a:rPr lang="ar-SA" sz="3600" b="1" dirty="0" smtClean="0">
                <a:solidFill>
                  <a:schemeClr val="tx1"/>
                </a:solidFill>
              </a:rPr>
            </a:br>
            <a:r>
              <a:rPr lang="ar-SA" sz="3600" b="1" dirty="0" smtClean="0">
                <a:solidFill>
                  <a:schemeClr val="tx1"/>
                </a:solidFill>
              </a:rPr>
              <a:t/>
            </a:r>
            <a:br>
              <a:rPr lang="ar-SA" sz="3600" b="1" dirty="0" smtClean="0">
                <a:solidFill>
                  <a:schemeClr val="tx1"/>
                </a:solidFill>
              </a:rPr>
            </a:br>
            <a:r>
              <a:rPr lang="ar-SA" sz="3600" b="1" dirty="0" smtClean="0">
                <a:solidFill>
                  <a:schemeClr val="tx1"/>
                </a:solidFill>
              </a:rPr>
              <a:t/>
            </a:r>
            <a:br>
              <a:rPr lang="ar-SA" sz="3600" b="1" dirty="0" smtClean="0">
                <a:solidFill>
                  <a:schemeClr val="tx1"/>
                </a:solidFill>
              </a:rPr>
            </a:br>
            <a:endParaRPr lang="ar-SA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1" y="3505200"/>
            <a:ext cx="5791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2.2 Analysis of Columns</a:t>
            </a:r>
            <a:endParaRPr lang="ar-SA" sz="3200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447800"/>
            <a:ext cx="8534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399288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2.2 Analysis of Columns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92500" lnSpcReduction="20000"/>
          </a:bodyPr>
          <a:lstStyle/>
          <a:p>
            <a:pPr algn="l">
              <a:buNone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Take column H1 to check dimension</a:t>
            </a:r>
          </a:p>
          <a:p>
            <a:pPr algn="l">
              <a:buNone/>
            </a:pPr>
            <a:endParaRPr lang="en-US" sz="2800" b="1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algn="l">
              <a:buNone/>
            </a:pPr>
            <a:endParaRPr lang="en-US" sz="2800" b="1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algn="l">
              <a:buNone/>
            </a:pPr>
            <a:endParaRPr lang="en-US" sz="2800" b="1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algn="l">
              <a:buNone/>
            </a:pPr>
            <a:endParaRPr lang="en-US" sz="2800" b="1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algn="l">
              <a:buNone/>
            </a:pPr>
            <a:endParaRPr lang="en-US" sz="2800" b="1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algn="l">
              <a:buNone/>
            </a:pPr>
            <a:endParaRPr lang="en-US" sz="2800" b="1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algn="l">
              <a:buNone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- Column take from slab(7.96m²) using tributary area.</a:t>
            </a:r>
          </a:p>
          <a:p>
            <a:pPr algn="l">
              <a:buNone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-  </a:t>
            </a:r>
            <a:r>
              <a:rPr lang="en-US" sz="30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Pu1(from slab) = (6*15.9*7.96)=759.38kN</a:t>
            </a:r>
          </a:p>
          <a:p>
            <a:pPr algn="l">
              <a:buNone/>
            </a:pPr>
            <a:r>
              <a:rPr lang="en-US" sz="30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- Pu2(beams)=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[1.2 (0.5*0.45*3.06 + 0.3*0.4*2.6) * 25] * 6 = 180.09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30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- Pu3(wall) = </a:t>
            </a:r>
            <a:r>
              <a:rPr lang="en-US" sz="3000" b="1" dirty="0" smtClean="0">
                <a:latin typeface="+mj-lt"/>
              </a:rPr>
              <a:t>Pu3 = 6 * (2.6+3.06) * 25.5 = 865.98 </a:t>
            </a:r>
            <a:r>
              <a:rPr lang="en-US" sz="3000" b="1" dirty="0" err="1" smtClean="0">
                <a:latin typeface="+mj-lt"/>
              </a:rPr>
              <a:t>kN</a:t>
            </a:r>
            <a:endParaRPr lang="en-US" sz="3000" b="1" dirty="0" smtClean="0">
              <a:latin typeface="+mj-lt"/>
            </a:endParaRPr>
          </a:p>
          <a:p>
            <a:pPr algn="l">
              <a:buNone/>
            </a:pPr>
            <a:endParaRPr lang="en-US" sz="2400" b="1" dirty="0" smtClean="0">
              <a:latin typeface="+mj-lt"/>
            </a:endParaRPr>
          </a:p>
          <a:p>
            <a:pPr algn="l">
              <a:buNone/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 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39243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475488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2.2 Analysis of Columns</a:t>
            </a:r>
            <a:endParaRPr lang="ar-SA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914400"/>
            <a:ext cx="8382000" cy="5638800"/>
          </a:xfrm>
        </p:spPr>
        <p:txBody>
          <a:bodyPr/>
          <a:lstStyle/>
          <a:p>
            <a:pPr algn="l">
              <a:buNone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Column H1 to check dimension(sample calculation)</a:t>
            </a:r>
          </a:p>
          <a:p>
            <a:pPr algn="l">
              <a:buNone/>
            </a:pPr>
            <a:r>
              <a:rPr lang="en-US" sz="2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total ultimate load will be </a:t>
            </a:r>
            <a:r>
              <a:rPr lang="en-US" dirty="0" smtClean="0"/>
              <a:t>:</a:t>
            </a:r>
          </a:p>
          <a:p>
            <a:pPr algn="l">
              <a:buNone/>
            </a:pPr>
            <a:r>
              <a:rPr lang="en-US" sz="2800" b="1" dirty="0" err="1" smtClean="0">
                <a:latin typeface="+mj-lt"/>
              </a:rPr>
              <a:t>Pu</a:t>
            </a:r>
            <a:r>
              <a:rPr lang="en-US" sz="2800" b="1" dirty="0" smtClean="0">
                <a:latin typeface="+mj-lt"/>
              </a:rPr>
              <a:t> = 759.38 + 180.09 + 865.98 = 1805.45 KN </a:t>
            </a:r>
          </a:p>
          <a:p>
            <a:pPr algn="l">
              <a:buNone/>
            </a:pPr>
            <a:r>
              <a:rPr lang="en-US" sz="2800" b="1" dirty="0" smtClean="0">
                <a:latin typeface="+mj-lt"/>
              </a:rPr>
              <a:t> </a:t>
            </a:r>
            <a:r>
              <a:rPr lang="en-US" sz="2800" b="1" dirty="0" err="1" smtClean="0">
                <a:latin typeface="+mj-lt"/>
              </a:rPr>
              <a:t>P</a:t>
            </a:r>
            <a:r>
              <a:rPr lang="en-US" sz="2800" b="1" baseline="-25000" dirty="0" err="1" smtClean="0">
                <a:latin typeface="+mj-lt"/>
              </a:rPr>
              <a:t>column</a:t>
            </a:r>
            <a:r>
              <a:rPr lang="en-US" sz="2800" b="1" dirty="0" smtClean="0">
                <a:latin typeface="+mj-lt"/>
              </a:rPr>
              <a:t>=ϕ (0.8) [ 0.85 f</a:t>
            </a:r>
            <a:r>
              <a:rPr lang="en-US" sz="2800" b="1" baseline="30000" dirty="0" smtClean="0">
                <a:latin typeface="+mj-lt"/>
              </a:rPr>
              <a:t>/</a:t>
            </a:r>
            <a:r>
              <a:rPr lang="en-US" sz="2800" b="1" baseline="-25000" dirty="0" smtClean="0">
                <a:latin typeface="+mj-lt"/>
              </a:rPr>
              <a:t>c</a:t>
            </a:r>
            <a:r>
              <a:rPr lang="en-US" sz="2800" b="1" dirty="0" smtClean="0">
                <a:latin typeface="+mj-lt"/>
              </a:rPr>
              <a:t>( A</a:t>
            </a:r>
            <a:r>
              <a:rPr lang="en-US" sz="2800" b="1" baseline="-25000" dirty="0" smtClean="0">
                <a:latin typeface="+mj-lt"/>
              </a:rPr>
              <a:t>g</a:t>
            </a:r>
            <a:r>
              <a:rPr lang="en-US" sz="2800" b="1" dirty="0" smtClean="0">
                <a:latin typeface="+mj-lt"/>
              </a:rPr>
              <a:t>- A</a:t>
            </a:r>
            <a:r>
              <a:rPr lang="en-US" sz="2800" b="1" baseline="-25000" dirty="0" smtClean="0">
                <a:latin typeface="+mj-lt"/>
              </a:rPr>
              <a:t>s</a:t>
            </a:r>
            <a:r>
              <a:rPr lang="en-US" sz="2800" b="1" dirty="0" smtClean="0">
                <a:latin typeface="+mj-lt"/>
              </a:rPr>
              <a:t> ) + </a:t>
            </a:r>
            <a:r>
              <a:rPr lang="en-US" sz="2800" b="1" dirty="0" err="1" smtClean="0">
                <a:latin typeface="+mj-lt"/>
              </a:rPr>
              <a:t>f</a:t>
            </a:r>
            <a:r>
              <a:rPr lang="en-US" sz="2800" b="1" baseline="-25000" dirty="0" err="1" smtClean="0">
                <a:latin typeface="+mj-lt"/>
              </a:rPr>
              <a:t>y</a:t>
            </a:r>
            <a:r>
              <a:rPr lang="en-US" sz="2800" b="1" dirty="0" smtClean="0">
                <a:latin typeface="+mj-lt"/>
              </a:rPr>
              <a:t> A</a:t>
            </a:r>
            <a:r>
              <a:rPr lang="en-US" sz="2800" b="1" baseline="-25000" dirty="0" smtClean="0">
                <a:latin typeface="+mj-lt"/>
              </a:rPr>
              <a:t>s</a:t>
            </a:r>
            <a:r>
              <a:rPr lang="en-US" sz="2800" b="1" dirty="0" smtClean="0">
                <a:latin typeface="+mj-lt"/>
              </a:rPr>
              <a:t>]</a:t>
            </a:r>
          </a:p>
          <a:p>
            <a:pPr algn="l">
              <a:buNone/>
            </a:pPr>
            <a:r>
              <a:rPr lang="en-US" sz="2800" b="1" dirty="0" smtClean="0">
                <a:latin typeface="+mj-lt"/>
              </a:rPr>
              <a:t>1805.45x1000=0.65x0.8[ 0.85x28( A</a:t>
            </a:r>
            <a:r>
              <a:rPr lang="en-US" sz="2800" b="1" baseline="-25000" dirty="0" smtClean="0">
                <a:latin typeface="+mj-lt"/>
              </a:rPr>
              <a:t>g</a:t>
            </a:r>
            <a:r>
              <a:rPr lang="en-US" sz="2800" b="1" dirty="0" smtClean="0">
                <a:latin typeface="+mj-lt"/>
              </a:rPr>
              <a:t>- 0.01A</a:t>
            </a:r>
            <a:r>
              <a:rPr lang="en-US" sz="2800" b="1" baseline="-25000" dirty="0" smtClean="0">
                <a:latin typeface="+mj-lt"/>
              </a:rPr>
              <a:t>g</a:t>
            </a:r>
            <a:r>
              <a:rPr lang="en-US" sz="2800" b="1" dirty="0" smtClean="0">
                <a:latin typeface="+mj-lt"/>
              </a:rPr>
              <a:t> ) </a:t>
            </a:r>
          </a:p>
          <a:p>
            <a:pPr algn="l">
              <a:buNone/>
            </a:pPr>
            <a:r>
              <a:rPr lang="en-US" sz="2800" b="1" dirty="0" smtClean="0">
                <a:latin typeface="+mj-lt"/>
              </a:rPr>
              <a:t>+ 420x 0.01A</a:t>
            </a:r>
            <a:r>
              <a:rPr lang="en-US" sz="2800" b="1" baseline="-25000" dirty="0" smtClean="0">
                <a:latin typeface="+mj-lt"/>
              </a:rPr>
              <a:t>g</a:t>
            </a:r>
            <a:r>
              <a:rPr lang="en-US" sz="2800" b="1" dirty="0" smtClean="0">
                <a:latin typeface="+mj-lt"/>
              </a:rPr>
              <a:t>]</a:t>
            </a:r>
          </a:p>
          <a:p>
            <a:pPr algn="l">
              <a:buNone/>
            </a:pPr>
            <a:r>
              <a:rPr lang="en-US" sz="2800" b="1" dirty="0" smtClean="0">
                <a:latin typeface="+mj-lt"/>
              </a:rPr>
              <a:t>1805.45 *1000 = 14.44 Ag</a:t>
            </a:r>
          </a:p>
          <a:p>
            <a:pPr algn="l">
              <a:buNone/>
            </a:pPr>
            <a:r>
              <a:rPr lang="en-US" sz="2800" b="1" dirty="0" smtClean="0">
                <a:latin typeface="+mj-lt"/>
              </a:rPr>
              <a:t>Ag = </a:t>
            </a:r>
            <a:r>
              <a:rPr lang="en-US" sz="2800" b="1" dirty="0">
                <a:latin typeface="+mj-lt"/>
              </a:rPr>
              <a:t>125031.16 mm² </a:t>
            </a:r>
            <a:r>
              <a:rPr lang="en-US" sz="2800" b="1" dirty="0" smtClean="0">
                <a:latin typeface="+mj-lt"/>
              </a:rPr>
              <a:t>&lt; 180000 mm²  ok</a:t>
            </a:r>
          </a:p>
          <a:p>
            <a:pPr algn="l"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Take  column dimension(300mm*600mm)</a:t>
            </a:r>
          </a:p>
          <a:p>
            <a:pPr algn="l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>
                <a:solidFill>
                  <a:schemeClr val="tx1"/>
                </a:solidFill>
              </a:rPr>
              <a:t/>
            </a:r>
            <a:br>
              <a:rPr lang="en-US" sz="3100" b="1" dirty="0" smtClean="0">
                <a:solidFill>
                  <a:schemeClr val="tx1"/>
                </a:solidFill>
              </a:rPr>
            </a:br>
            <a:r>
              <a:rPr lang="en-US" sz="3100" b="1" dirty="0" smtClean="0">
                <a:solidFill>
                  <a:schemeClr val="tx1"/>
                </a:solidFill>
              </a:rPr>
              <a:t/>
            </a:r>
            <a:br>
              <a:rPr lang="en-US" sz="3100" b="1" dirty="0" smtClean="0">
                <a:solidFill>
                  <a:schemeClr val="tx1"/>
                </a:solidFill>
              </a:rPr>
            </a:br>
            <a:r>
              <a:rPr lang="en-US" sz="3100" b="1" dirty="0" smtClean="0">
                <a:solidFill>
                  <a:schemeClr val="tx1"/>
                </a:solidFill>
              </a:rPr>
              <a:t/>
            </a:r>
            <a:br>
              <a:rPr lang="en-US" sz="3100" b="1" dirty="0" smtClean="0">
                <a:solidFill>
                  <a:schemeClr val="tx1"/>
                </a:solidFill>
              </a:rPr>
            </a:br>
            <a:r>
              <a:rPr lang="ar-SA" sz="3100" b="1" dirty="0" smtClean="0">
                <a:solidFill>
                  <a:schemeClr val="tx1"/>
                </a:solidFill>
              </a:rPr>
              <a:t/>
            </a:r>
            <a:br>
              <a:rPr lang="ar-SA" sz="3100" b="1" dirty="0" smtClean="0">
                <a:solidFill>
                  <a:schemeClr val="tx1"/>
                </a:solidFill>
              </a:rPr>
            </a:br>
            <a:r>
              <a:rPr lang="ar-SA" sz="3100" b="1" dirty="0" smtClean="0">
                <a:solidFill>
                  <a:schemeClr val="tx1"/>
                </a:solidFill>
              </a:rPr>
              <a:t/>
            </a:r>
            <a:br>
              <a:rPr lang="ar-SA" sz="3100" b="1" dirty="0" smtClean="0">
                <a:solidFill>
                  <a:schemeClr val="tx1"/>
                </a:solidFill>
              </a:rPr>
            </a:br>
            <a:r>
              <a:rPr lang="ar-SA" sz="3100" b="1" dirty="0" smtClean="0">
                <a:solidFill>
                  <a:schemeClr val="tx1"/>
                </a:solidFill>
              </a:rPr>
              <a:t/>
            </a:r>
            <a:br>
              <a:rPr lang="ar-SA" sz="3100" b="1" dirty="0" smtClean="0">
                <a:solidFill>
                  <a:schemeClr val="tx1"/>
                </a:solidFill>
              </a:rPr>
            </a:br>
            <a:r>
              <a:rPr lang="ar-SA" sz="3100" b="1" dirty="0" smtClean="0">
                <a:solidFill>
                  <a:schemeClr val="tx1"/>
                </a:solidFill>
              </a:rPr>
              <a:t/>
            </a:r>
            <a:br>
              <a:rPr lang="ar-SA" sz="3100" b="1" dirty="0" smtClean="0">
                <a:solidFill>
                  <a:schemeClr val="tx1"/>
                </a:solidFill>
              </a:rPr>
            </a:br>
            <a:r>
              <a:rPr lang="ar-SA" sz="3100" b="1" dirty="0" smtClean="0">
                <a:solidFill>
                  <a:schemeClr val="tx1"/>
                </a:solidFill>
              </a:rPr>
              <a:t/>
            </a:r>
            <a:br>
              <a:rPr lang="ar-SA" sz="3100" b="1" dirty="0" smtClean="0">
                <a:solidFill>
                  <a:schemeClr val="tx1"/>
                </a:solidFill>
              </a:rPr>
            </a:br>
            <a:r>
              <a:rPr lang="ar-SA" sz="3100" b="1" dirty="0" smtClean="0">
                <a:solidFill>
                  <a:schemeClr val="tx1"/>
                </a:solidFill>
              </a:rPr>
              <a:t/>
            </a:r>
            <a:br>
              <a:rPr lang="ar-SA" sz="3100" b="1" dirty="0" smtClean="0">
                <a:solidFill>
                  <a:schemeClr val="tx1"/>
                </a:solidFill>
              </a:rPr>
            </a:br>
            <a:r>
              <a:rPr lang="ar-SA" sz="3100" b="1" dirty="0" smtClean="0">
                <a:solidFill>
                  <a:schemeClr val="tx1"/>
                </a:solidFill>
              </a:rPr>
              <a:t/>
            </a:r>
            <a:br>
              <a:rPr lang="ar-SA" sz="3100" b="1" dirty="0" smtClean="0">
                <a:solidFill>
                  <a:schemeClr val="tx1"/>
                </a:solidFill>
              </a:rPr>
            </a:br>
            <a:r>
              <a:rPr lang="ar-SA" sz="3100" b="1" dirty="0" smtClean="0">
                <a:solidFill>
                  <a:schemeClr val="tx1"/>
                </a:solidFill>
              </a:rPr>
              <a:t/>
            </a:r>
            <a:br>
              <a:rPr lang="ar-SA" sz="3100" b="1" dirty="0" smtClean="0">
                <a:solidFill>
                  <a:schemeClr val="tx1"/>
                </a:solidFill>
              </a:rPr>
            </a:br>
            <a:r>
              <a:rPr lang="en-US" sz="3100" b="1" dirty="0" smtClean="0">
                <a:solidFill>
                  <a:schemeClr val="tx1"/>
                </a:solidFill>
              </a:rPr>
              <a:t>2.3 Analysis of Beams</a:t>
            </a:r>
            <a:endParaRPr lang="ar-SA" sz="3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3841" r="24503"/>
          <a:stretch>
            <a:fillRect/>
          </a:stretch>
        </p:blipFill>
        <p:spPr bwMode="auto">
          <a:xfrm>
            <a:off x="457200" y="990600"/>
            <a:ext cx="80772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5400" dirty="0" smtClean="0">
                <a:solidFill>
                  <a:schemeClr val="bg1"/>
                </a:solidFill>
              </a:rPr>
              <a:t>Chapter Three</a:t>
            </a:r>
            <a:endParaRPr lang="ar-SA" sz="5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381000" y="3810000"/>
            <a:ext cx="7854696" cy="1752600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3600" dirty="0" smtClean="0"/>
              <a:t>Structural verification of model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229600" cy="475488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Chapter three: Structural verification of model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3.1 Compatibility for model (One Storey)</a:t>
            </a:r>
            <a:endParaRPr lang="ar-SA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854289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229600" cy="475488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Chapter three: Structural verification of model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3.1 Compatibility for model (Six Storey)</a:t>
            </a:r>
            <a:endParaRPr lang="ar-SA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219200"/>
            <a:ext cx="4953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Contents List</a:t>
            </a:r>
            <a:endParaRPr lang="ar-SA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525780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3200" dirty="0" smtClean="0"/>
              <a:t>  Project  Abstract</a:t>
            </a:r>
          </a:p>
          <a:p>
            <a:pPr algn="l"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Chapter One</a:t>
            </a:r>
            <a:r>
              <a:rPr lang="en-US" sz="3200" dirty="0" smtClean="0"/>
              <a:t>: Introduction</a:t>
            </a:r>
          </a:p>
          <a:p>
            <a:pPr algn="l"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Chapter Two</a:t>
            </a:r>
            <a:r>
              <a:rPr lang="en-US" sz="3200" dirty="0" smtClean="0"/>
              <a:t>: Preliminary Analysis of Elements</a:t>
            </a:r>
          </a:p>
          <a:p>
            <a:pPr algn="l">
              <a:buNone/>
            </a:pPr>
            <a:r>
              <a:rPr lang="en-US" sz="3200" dirty="0" smtClean="0"/>
              <a:t>                         (slabs, Beams, Columns) </a:t>
            </a:r>
          </a:p>
          <a:p>
            <a:pPr algn="l"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Chapter Three</a:t>
            </a:r>
            <a:r>
              <a:rPr lang="en-US" sz="3200" dirty="0" smtClean="0"/>
              <a:t>: Structural Verification of Model</a:t>
            </a:r>
          </a:p>
          <a:p>
            <a:pPr algn="l"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Chapter Four</a:t>
            </a:r>
            <a:r>
              <a:rPr lang="en-US" sz="3200" dirty="0" smtClean="0"/>
              <a:t>: Design of  Elements</a:t>
            </a:r>
          </a:p>
          <a:p>
            <a:pPr algn="l"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Chapter Five</a:t>
            </a:r>
            <a:r>
              <a:rPr lang="en-US" sz="3200" dirty="0" smtClean="0"/>
              <a:t> : Dynamic Analysis                       </a:t>
            </a:r>
          </a:p>
          <a:p>
            <a:pPr algn="l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7526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Chapter three: Structural verification of model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3.2 Equilibrium (for one story)</a:t>
            </a:r>
            <a:b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* Values from </a:t>
            </a:r>
            <a:r>
              <a:rPr lang="en-US" sz="3200" b="1" u="sng" dirty="0" smtClean="0">
                <a:solidFill>
                  <a:schemeClr val="accent1">
                    <a:lumMod val="75000"/>
                  </a:schemeClr>
                </a:solidFill>
              </a:rPr>
              <a:t>SAP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Program</a:t>
            </a:r>
            <a:endParaRPr lang="ar-SA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0"/>
            <a:ext cx="7772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0"/>
            <a:ext cx="8414724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Chapter three: Structural verification of model</a:t>
            </a:r>
            <a:r>
              <a:rPr lang="en-US" sz="5400" b="1" dirty="0" smtClean="0">
                <a:solidFill>
                  <a:schemeClr val="tx1"/>
                </a:solidFill>
              </a:rPr>
              <a:t/>
            </a:r>
            <a:br>
              <a:rPr lang="en-US" sz="5400" b="1" dirty="0" smtClean="0">
                <a:solidFill>
                  <a:schemeClr val="tx1"/>
                </a:solidFill>
              </a:rPr>
            </a:br>
            <a:r>
              <a:rPr lang="en-US" sz="3100" b="1" dirty="0" smtClean="0">
                <a:solidFill>
                  <a:schemeClr val="accent6">
                    <a:lumMod val="50000"/>
                  </a:schemeClr>
                </a:solidFill>
              </a:rPr>
              <a:t>3.2 Equilibrium (for one story)</a:t>
            </a:r>
            <a:r>
              <a:rPr lang="en-US" sz="54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54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>* Values Manually</a:t>
            </a:r>
            <a:endParaRPr lang="ar-SA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- For dead load:</a:t>
            </a:r>
          </a:p>
          <a:p>
            <a:pPr algn="l">
              <a:buNone/>
            </a:pPr>
            <a:endParaRPr lang="ar-SA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91733566"/>
              </p:ext>
            </p:extLst>
          </p:nvPr>
        </p:nvGraphicFramePr>
        <p:xfrm>
          <a:off x="457200" y="2438400"/>
          <a:ext cx="7696200" cy="2286000"/>
        </p:xfrm>
        <a:graphic>
          <a:graphicData uri="http://schemas.openxmlformats.org/drawingml/2006/table">
            <a:tbl>
              <a:tblPr/>
              <a:tblGrid>
                <a:gridCol w="1632699"/>
                <a:gridCol w="1474726"/>
                <a:gridCol w="1530537"/>
                <a:gridCol w="1412295"/>
                <a:gridCol w="1645943"/>
              </a:tblGrid>
              <a:tr h="1106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          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Structural elements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Arial"/>
                        </a:rPr>
                        <a:t>beams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Arial"/>
                        </a:rPr>
                        <a:t>columns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Arial"/>
                        </a:rPr>
                        <a:t>Slab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Shear wall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</a:tr>
              <a:tr h="371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Calibri"/>
                          <a:cs typeface="Arial"/>
                        </a:rPr>
                        <a:t>Weight(KN)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1531.9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Calibri"/>
                          <a:cs typeface="Arial"/>
                        </a:rPr>
                        <a:t>486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2316.42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Calibri"/>
                          <a:cs typeface="Arial"/>
                        </a:rPr>
                        <a:t>665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807536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Calibri"/>
                          <a:cs typeface="Arial"/>
                        </a:rPr>
                        <a:t>Total=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4981.32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dirty="0" smtClean="0"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KN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</a:tbl>
          </a:graphicData>
        </a:graphic>
      </p:graphicFrame>
      <p:sp>
        <p:nvSpPr>
          <p:cNvPr id="7" name="مستطيل 6"/>
          <p:cNvSpPr/>
          <p:nvPr/>
        </p:nvSpPr>
        <p:spPr>
          <a:xfrm>
            <a:off x="56745" y="5029199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- For Live Load = (408.9 * 3) = 1226.7KN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- For Super Imposed Dead Load = (408.9 * 4.1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)=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1676.5KN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Chapter three: Structural verification of model</a:t>
            </a:r>
            <a:r>
              <a:rPr lang="en-US" sz="3200" b="1" dirty="0" smtClean="0">
                <a:solidFill>
                  <a:schemeClr val="tx1"/>
                </a:solidFill>
              </a:rPr>
              <a:t/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3.2 Equilibrium (for one story)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* Values Manually</a:t>
            </a:r>
            <a:endParaRPr lang="ar-SA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3505200"/>
            <a:ext cx="9144000" cy="5181600"/>
          </a:xfrm>
        </p:spPr>
        <p:txBody>
          <a:bodyPr/>
          <a:lstStyle/>
          <a:p>
            <a:pPr algn="l">
              <a:buNone/>
            </a:pPr>
            <a:endParaRPr lang="en-US" b="1" dirty="0" smtClean="0">
              <a:latin typeface="+mj-lt"/>
            </a:endParaRPr>
          </a:p>
          <a:p>
            <a:pPr algn="l">
              <a:buNone/>
            </a:pPr>
            <a:r>
              <a:rPr lang="en-US" b="1" dirty="0" smtClean="0">
                <a:latin typeface="+mj-lt"/>
              </a:rPr>
              <a:t>* Comparison between </a:t>
            </a:r>
            <a:r>
              <a:rPr lang="en-US" b="1" u="sng" dirty="0" smtClean="0">
                <a:latin typeface="+mj-lt"/>
              </a:rPr>
              <a:t>Sap</a:t>
            </a:r>
            <a:r>
              <a:rPr lang="en-US" b="1" dirty="0" smtClean="0">
                <a:latin typeface="+mj-lt"/>
              </a:rPr>
              <a:t> and </a:t>
            </a:r>
            <a:r>
              <a:rPr lang="en-US" b="1" u="sng" dirty="0" smtClean="0">
                <a:latin typeface="+mj-lt"/>
              </a:rPr>
              <a:t>Manual</a:t>
            </a:r>
            <a:r>
              <a:rPr lang="en-US" b="1" dirty="0" smtClean="0">
                <a:latin typeface="+mj-lt"/>
              </a:rPr>
              <a:t>:</a:t>
            </a:r>
          </a:p>
          <a:p>
            <a:pPr algn="l">
              <a:buNone/>
            </a:pPr>
            <a:r>
              <a:rPr lang="en-US" b="1" dirty="0" smtClean="0">
                <a:latin typeface="+mj-lt"/>
              </a:rPr>
              <a:t> </a:t>
            </a:r>
            <a:endParaRPr lang="ar-SA" b="1" dirty="0">
              <a:latin typeface="+mj-lt"/>
            </a:endParaRPr>
          </a:p>
        </p:txBody>
      </p:sp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53089205"/>
              </p:ext>
            </p:extLst>
          </p:nvPr>
        </p:nvGraphicFramePr>
        <p:xfrm>
          <a:off x="685800" y="4572000"/>
          <a:ext cx="7543800" cy="1828800"/>
        </p:xfrm>
        <a:graphic>
          <a:graphicData uri="http://schemas.openxmlformats.org/drawingml/2006/table">
            <a:tbl>
              <a:tblPr/>
              <a:tblGrid>
                <a:gridCol w="1884246"/>
                <a:gridCol w="1886802"/>
                <a:gridCol w="1886802"/>
                <a:gridCol w="1885950"/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Load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By sap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manual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Error%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Dead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Arial"/>
                        </a:rPr>
                        <a:t> 4772.88 KN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Arial"/>
                        </a:rPr>
                        <a:t>4981. 32 KN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Arial"/>
                        </a:rPr>
                        <a:t>4.3 %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Super imposed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1675.74 KN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Arial"/>
                        </a:rPr>
                        <a:t>1676.49  KN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Arial"/>
                        </a:rPr>
                        <a:t>0.5 %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68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Live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1226.15 KN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1226.7 KN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Arial"/>
                        </a:rPr>
                        <a:t>0.5 %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6" y="1828800"/>
            <a:ext cx="9242426" cy="218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/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3600" b="1" dirty="0" smtClean="0">
                <a:solidFill>
                  <a:schemeClr val="tx1"/>
                </a:solidFill>
              </a:rPr>
              <a:t>3.3 Stress Strain Relationship  (for one story)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04875"/>
            <a:ext cx="6781800" cy="572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i="1" dirty="0" smtClean="0"/>
              <a:t>- Manual calculations for slab: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057400"/>
            <a:ext cx="7010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066800" y="3593068"/>
            <a:ext cx="62982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(W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L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)/8 = (15.9 * 5.8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)/8 = 66.86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KN.m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- </a:t>
            </a:r>
            <a:r>
              <a:rPr lang="en-US" sz="3100" b="1" u="sng" dirty="0" smtClean="0">
                <a:solidFill>
                  <a:schemeClr val="tx1"/>
                </a:solidFill>
              </a:rPr>
              <a:t>SAP</a:t>
            </a:r>
            <a:r>
              <a:rPr lang="en-US" sz="3100" b="1" dirty="0" smtClean="0">
                <a:solidFill>
                  <a:schemeClr val="tx1"/>
                </a:solidFill>
              </a:rPr>
              <a:t> results for slab </a:t>
            </a:r>
            <a:r>
              <a:rPr lang="en-US" sz="2800" dirty="0" smtClean="0"/>
              <a:t>:( the following figure shows the moment values for slab from sap)</a:t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5128209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From SAP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M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41.1, M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40.2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M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22.7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(41.10 + 40.12)/2 + 22.70 = 62.82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kN.m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ar-JO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% Error = {(Manual – SAP)/SAP} *100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{(66.86 – 62.82)/62.82}*100 = 6.4% &lt; 10%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Stress-strain relationship for slab ……….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OK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5029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3.3 Stress Strain Relationship  (for one story)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200" b="1" dirty="0" smtClean="0"/>
              <a:t> - For Analysis(Take Beam{G5-H5})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/>
          <a:lstStyle/>
          <a:p>
            <a:pPr algn="l">
              <a:buNone/>
            </a:pPr>
            <a:r>
              <a:rPr lang="en-US" sz="3600" b="1" i="1" dirty="0" smtClean="0">
                <a:solidFill>
                  <a:schemeClr val="accent1"/>
                </a:solidFill>
              </a:rPr>
              <a:t>- Manual calculations for beam (G5-H5):</a:t>
            </a:r>
            <a:endParaRPr lang="en-US" sz="3600" i="1" dirty="0" smtClean="0">
              <a:solidFill>
                <a:schemeClr val="accent1"/>
              </a:solidFill>
            </a:endParaRPr>
          </a:p>
          <a:p>
            <a:pPr algn="l">
              <a:buNone/>
            </a:pPr>
            <a:r>
              <a:rPr lang="en-US" sz="3200" b="1" dirty="0" smtClean="0">
                <a:latin typeface="+mj-lt"/>
              </a:rPr>
              <a:t>W</a:t>
            </a:r>
            <a:r>
              <a:rPr lang="en-US" sz="3200" b="1" baseline="-25000" dirty="0" smtClean="0">
                <a:latin typeface="+mj-lt"/>
              </a:rPr>
              <a:t>u</a:t>
            </a:r>
            <a:r>
              <a:rPr lang="en-US" sz="3200" b="1" dirty="0" smtClean="0">
                <a:latin typeface="+mj-lt"/>
              </a:rPr>
              <a:t> from slab = 15.9 KN/m</a:t>
            </a:r>
            <a:r>
              <a:rPr lang="en-US" sz="3200" b="1" baseline="30000" dirty="0" smtClean="0">
                <a:latin typeface="+mj-lt"/>
              </a:rPr>
              <a:t>2</a:t>
            </a:r>
            <a:endParaRPr lang="en-US" sz="3200" b="1" dirty="0" smtClean="0">
              <a:latin typeface="+mj-lt"/>
            </a:endParaRPr>
          </a:p>
          <a:p>
            <a:pPr algn="l">
              <a:buNone/>
            </a:pPr>
            <a:r>
              <a:rPr lang="en-US" sz="3200" b="1" dirty="0" smtClean="0">
                <a:latin typeface="+mj-lt"/>
              </a:rPr>
              <a:t>W</a:t>
            </a:r>
            <a:r>
              <a:rPr lang="en-US" sz="3200" b="1" baseline="-25000" dirty="0" smtClean="0">
                <a:latin typeface="+mj-lt"/>
              </a:rPr>
              <a:t>u</a:t>
            </a:r>
            <a:r>
              <a:rPr lang="en-US" sz="3200" b="1" dirty="0" smtClean="0">
                <a:latin typeface="+mj-lt"/>
              </a:rPr>
              <a:t> from beam(own weight)</a:t>
            </a:r>
          </a:p>
          <a:p>
            <a:pPr algn="l">
              <a:buNone/>
            </a:pPr>
            <a:r>
              <a:rPr lang="en-US" sz="3200" b="1" dirty="0" smtClean="0">
                <a:latin typeface="+mj-lt"/>
              </a:rPr>
              <a:t> = 1.2 * 25 * 0.27 * 0.45 = 3.55 KN/m</a:t>
            </a:r>
          </a:p>
          <a:p>
            <a:pPr algn="l">
              <a:buNone/>
            </a:pPr>
            <a:r>
              <a:rPr lang="en-US" sz="3200" b="1" dirty="0" smtClean="0">
                <a:latin typeface="+mj-lt"/>
              </a:rPr>
              <a:t>Total load on beam:</a:t>
            </a:r>
          </a:p>
          <a:p>
            <a:pPr algn="l">
              <a:buNone/>
            </a:pPr>
            <a:r>
              <a:rPr lang="en-US" sz="3200" b="1" dirty="0" smtClean="0">
                <a:latin typeface="+mj-lt"/>
              </a:rPr>
              <a:t>W</a:t>
            </a:r>
            <a:r>
              <a:rPr lang="en-US" sz="3200" b="1" baseline="-25000" dirty="0" smtClean="0">
                <a:latin typeface="+mj-lt"/>
              </a:rPr>
              <a:t>u</a:t>
            </a:r>
            <a:r>
              <a:rPr lang="en-US" sz="3200" b="1" dirty="0" smtClean="0">
                <a:latin typeface="+mj-lt"/>
              </a:rPr>
              <a:t> = 15.9 * (5.8/2 + 5.8/2) + 3.55 = 95.8 KN/m.</a:t>
            </a:r>
          </a:p>
          <a:p>
            <a:pPr algn="l">
              <a:buNone/>
            </a:pPr>
            <a:r>
              <a:rPr lang="en-US" sz="3200" b="1" dirty="0" smtClean="0">
                <a:latin typeface="+mj-lt"/>
              </a:rPr>
              <a:t> M</a:t>
            </a:r>
            <a:r>
              <a:rPr lang="en-US" sz="3200" b="1" baseline="-25000" dirty="0" smtClean="0">
                <a:latin typeface="+mj-lt"/>
              </a:rPr>
              <a:t>u</a:t>
            </a:r>
            <a:r>
              <a:rPr lang="en-US" sz="3200" b="1" baseline="30000" dirty="0" smtClean="0">
                <a:latin typeface="+mj-lt"/>
              </a:rPr>
              <a:t> </a:t>
            </a:r>
            <a:r>
              <a:rPr lang="en-US" sz="3200" b="1" dirty="0" smtClean="0">
                <a:latin typeface="+mj-lt"/>
              </a:rPr>
              <a:t>= (W</a:t>
            </a:r>
            <a:r>
              <a:rPr lang="en-US" sz="3200" b="1" baseline="-25000" dirty="0" smtClean="0">
                <a:latin typeface="+mj-lt"/>
              </a:rPr>
              <a:t>u </a:t>
            </a:r>
            <a:r>
              <a:rPr lang="en-US" sz="3200" b="1" dirty="0" smtClean="0">
                <a:latin typeface="+mj-lt"/>
              </a:rPr>
              <a:t>* L</a:t>
            </a:r>
            <a:r>
              <a:rPr lang="en-US" sz="3200" b="1" baseline="30000" dirty="0" smtClean="0">
                <a:latin typeface="+mj-lt"/>
              </a:rPr>
              <a:t>2</a:t>
            </a:r>
            <a:r>
              <a:rPr lang="en-US" sz="3200" b="1" dirty="0" smtClean="0">
                <a:latin typeface="+mj-lt"/>
              </a:rPr>
              <a:t>)/8 = (95.8 * 6.12</a:t>
            </a:r>
            <a:r>
              <a:rPr lang="en-US" sz="3200" b="1" baseline="30000" dirty="0" smtClean="0">
                <a:latin typeface="+mj-lt"/>
              </a:rPr>
              <a:t>2</a:t>
            </a:r>
            <a:r>
              <a:rPr lang="en-US" sz="3200" b="1" dirty="0" smtClean="0">
                <a:latin typeface="+mj-lt"/>
              </a:rPr>
              <a:t>)/8 = 448.5 </a:t>
            </a:r>
            <a:r>
              <a:rPr lang="en-US" sz="3200" b="1" dirty="0" err="1" smtClean="0">
                <a:latin typeface="+mj-lt"/>
              </a:rPr>
              <a:t>KN.m</a:t>
            </a:r>
            <a:r>
              <a:rPr lang="en-US" sz="3200" b="1" dirty="0" smtClean="0">
                <a:latin typeface="+mj-lt"/>
              </a:rPr>
              <a:t>.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chemeClr val="accent1"/>
                </a:solidFill>
              </a:rPr>
              <a:t>- </a:t>
            </a:r>
            <a:r>
              <a:rPr lang="en-US" sz="3200" b="1" i="1" u="sng" dirty="0" smtClean="0">
                <a:solidFill>
                  <a:schemeClr val="tx1"/>
                </a:solidFill>
              </a:rPr>
              <a:t>SAP</a:t>
            </a:r>
            <a:r>
              <a:rPr lang="en-US" sz="3200" b="1" i="1" dirty="0" smtClean="0">
                <a:solidFill>
                  <a:schemeClr val="tx1"/>
                </a:solidFill>
              </a:rPr>
              <a:t> Values for beam </a:t>
            </a:r>
            <a:r>
              <a:rPr lang="en-US" sz="3200" b="1" i="1" dirty="0">
                <a:solidFill>
                  <a:schemeClr val="tx1"/>
                </a:solidFill>
              </a:rPr>
              <a:t>(G5-H5):</a:t>
            </a:r>
            <a:r>
              <a:rPr lang="en-US" sz="3200" i="1" dirty="0" smtClean="0">
                <a:solidFill>
                  <a:schemeClr val="accent1"/>
                </a:solidFill>
              </a:rPr>
              <a:t/>
            </a:r>
            <a:br>
              <a:rPr lang="en-US" sz="3200" i="1" dirty="0" smtClean="0">
                <a:solidFill>
                  <a:schemeClr val="accent1"/>
                </a:solidFill>
              </a:rPr>
            </a:br>
            <a:endParaRPr lang="ar-SA" sz="3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057076"/>
            <a:ext cx="7772400" cy="3210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" y="4129885"/>
            <a:ext cx="8686800" cy="2728115"/>
          </a:xfrm>
        </p:spPr>
        <p:txBody>
          <a:bodyPr/>
          <a:lstStyle/>
          <a:p>
            <a:pPr algn="l"/>
            <a:endParaRPr lang="en-US" dirty="0" smtClean="0"/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% Error = {(Manual – SAP)/SAP} *100 </a:t>
            </a: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u SAP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(290 + 208.12)/2 + 200 = 449.06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kN.m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{(448.30 – 449.06)/448.30}*100 = 0.16 % &lt; 10%</a:t>
            </a: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Stress Strain Relationship for beam is Ok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0"/>
            <a:ext cx="8229600" cy="100888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3.3 Stress Strain Relationship  (for one story)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100" b="1" dirty="0" smtClean="0"/>
              <a:t> </a:t>
            </a:r>
            <a:r>
              <a:rPr lang="en-US" sz="2800" b="1" dirty="0" smtClean="0"/>
              <a:t>- For Design(Take Beam{G5-H5})</a:t>
            </a:r>
            <a:endParaRPr lang="ar-SA" sz="28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0" y="3429000"/>
            <a:ext cx="9144000" cy="3429000"/>
          </a:xfrm>
        </p:spPr>
        <p:txBody>
          <a:bodyPr/>
          <a:lstStyle/>
          <a:p>
            <a:pPr algn="l"/>
            <a:r>
              <a:rPr lang="de-DE" u="sng" dirty="0" smtClean="0">
                <a:solidFill>
                  <a:schemeClr val="accent1">
                    <a:lumMod val="75000"/>
                  </a:schemeClr>
                </a:solidFill>
              </a:rPr>
              <a:t>f'</a:t>
            </a:r>
            <a:r>
              <a:rPr lang="de-DE" u="sng" baseline="-25000" dirty="0" smtClean="0">
                <a:solidFill>
                  <a:schemeClr val="accent1">
                    <a:lumMod val="75000"/>
                  </a:schemeClr>
                </a:solidFill>
              </a:rPr>
              <a:t>c </a:t>
            </a:r>
            <a:r>
              <a:rPr lang="de-DE" u="sng" dirty="0" smtClean="0">
                <a:solidFill>
                  <a:schemeClr val="accent1">
                    <a:lumMod val="75000"/>
                  </a:schemeClr>
                </a:solidFill>
              </a:rPr>
              <a:t>= 28 MPa , f</a:t>
            </a:r>
            <a:r>
              <a:rPr lang="de-DE" u="sng" baseline="-25000" dirty="0" smtClean="0">
                <a:solidFill>
                  <a:schemeClr val="accent1">
                    <a:lumMod val="75000"/>
                  </a:schemeClr>
                </a:solidFill>
              </a:rPr>
              <a:t>y</a:t>
            </a:r>
            <a:r>
              <a:rPr lang="de-DE" u="sng" dirty="0" smtClean="0">
                <a:solidFill>
                  <a:schemeClr val="accent1">
                    <a:lumMod val="75000"/>
                  </a:schemeClr>
                </a:solidFill>
              </a:rPr>
              <a:t> = 420 Mpa ,  b</a:t>
            </a:r>
            <a:r>
              <a:rPr lang="de-DE" u="sng" baseline="-25000" dirty="0" smtClean="0">
                <a:solidFill>
                  <a:schemeClr val="accent1">
                    <a:lumMod val="75000"/>
                  </a:schemeClr>
                </a:solidFill>
              </a:rPr>
              <a:t>w</a:t>
            </a:r>
            <a:r>
              <a:rPr lang="de-DE" u="sng" dirty="0" smtClean="0">
                <a:solidFill>
                  <a:schemeClr val="accent1">
                    <a:lumMod val="75000"/>
                  </a:schemeClr>
                </a:solidFill>
              </a:rPr>
              <a:t> = 450 mm   d = 440 mm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de-DE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 M</a:t>
            </a:r>
            <a:r>
              <a:rPr lang="de-DE" b="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de-DE" b="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234.89 KN.m.  </a:t>
            </a:r>
            <a:endParaRPr lang="en-US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de-DE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(0.85*28/420)(1-{1-(2.61*234.89*10</a:t>
            </a:r>
            <a:r>
              <a:rPr lang="de-DE" b="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de-DE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)/28*450*440</a:t>
            </a:r>
            <a:r>
              <a:rPr lang="de-DE" b="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de-DE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)}</a:t>
            </a:r>
            <a:r>
              <a:rPr lang="de-DE" b="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0.5</a:t>
            </a:r>
            <a:r>
              <a:rPr lang="de-DE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=0.00764  </a:t>
            </a:r>
            <a:endParaRPr lang="en-US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de-DE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b="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de-DE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ρ * </a:t>
            </a:r>
            <a:r>
              <a:rPr lang="en-US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="0" baseline="-25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* d </a:t>
            </a:r>
            <a:r>
              <a:rPr lang="de-DE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0.00764 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* 450 * 440 = 1512 mm</a:t>
            </a:r>
            <a:r>
              <a:rPr lang="en-US" b="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ar-SA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3"/>
          </p:nvPr>
        </p:nvSpPr>
        <p:spPr>
          <a:xfrm>
            <a:off x="9144000" y="6203157"/>
            <a:ext cx="1298575" cy="654843"/>
          </a:xfrm>
        </p:spPr>
        <p:txBody>
          <a:bodyPr/>
          <a:lstStyle/>
          <a:p>
            <a:r>
              <a:rPr lang="en-US" dirty="0" smtClean="0"/>
              <a:t>.</a:t>
            </a:r>
            <a:endParaRPr lang="ar-SA" dirty="0"/>
          </a:p>
        </p:txBody>
      </p:sp>
      <p:pic>
        <p:nvPicPr>
          <p:cNvPr id="9" name="Picture 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04800" y="2819400"/>
            <a:ext cx="457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143000"/>
            <a:ext cx="8458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572000"/>
            <a:ext cx="69532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609600" y="2209800"/>
            <a:ext cx="7848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A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 from </a:t>
            </a:r>
            <a:r>
              <a:rPr lang="en-US" sz="2400" u="sng" dirty="0" smtClean="0"/>
              <a:t>SAP</a:t>
            </a:r>
            <a:r>
              <a:rPr lang="en-US" sz="2400" dirty="0" smtClean="0"/>
              <a:t> = 1514 mm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  % Error = (SAP – Manual)/SAP </a:t>
            </a:r>
          </a:p>
          <a:p>
            <a:r>
              <a:rPr lang="en-US" sz="2400" dirty="0" smtClean="0"/>
              <a:t>= (1514 – 1512)/1514 = 0. 15 % &lt; 5%…………… OK.</a:t>
            </a: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838200"/>
            <a:ext cx="8229600" cy="10088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3.3 Stress Strain Relationship  (for one story)</a:t>
            </a:r>
            <a: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1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For Design(Take Beam{G5-H5)</a:t>
            </a: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191000"/>
            <a:ext cx="7162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0668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Project Abstract</a:t>
            </a:r>
            <a:endParaRPr lang="ar-SA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486400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(a)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project is a residential building in Nablus with an area equal to 470 m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 It consists of six floors, the first one is used for parking with height of 4m, the other </a:t>
            </a: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stories are residential with height of 3.40m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(b)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final analysis and design of building is done using a three dimensional (3D) structural model by the structural analysis and design using sap2000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program.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>
              <a:buNone/>
            </a:pPr>
            <a:endParaRPr lang="en-US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1905000"/>
            <a:ext cx="7851648" cy="1828800"/>
          </a:xfrm>
        </p:spPr>
        <p:txBody>
          <a:bodyPr/>
          <a:lstStyle/>
          <a:p>
            <a:pPr algn="l"/>
            <a:r>
              <a:rPr sz="5400" smtClean="0">
                <a:solidFill>
                  <a:schemeClr val="bg1"/>
                </a:solidFill>
              </a:rPr>
              <a:t>Chapter</a:t>
            </a:r>
            <a:r>
              <a:rPr sz="6000" smtClean="0">
                <a:solidFill>
                  <a:schemeClr val="bg1"/>
                </a:solidFill>
              </a:rPr>
              <a:t> Four </a:t>
            </a:r>
            <a:br>
              <a:rPr sz="600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type="subTitle" idx="1"/>
          </p:nvPr>
        </p:nvSpPr>
        <p:spPr>
          <a:xfrm>
            <a:off x="457200" y="2743200"/>
            <a:ext cx="7854696" cy="1752600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en-US" sz="4800" dirty="0" smtClean="0"/>
          </a:p>
          <a:p>
            <a:pPr algn="l">
              <a:buNone/>
            </a:pPr>
            <a:r>
              <a:rPr lang="en-US" sz="3600" dirty="0" smtClean="0"/>
              <a:t>Design OF Elements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466088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4.1 Design of Slabs: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ar-SA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The following figure shows the direction of loading:</a:t>
            </a:r>
            <a:endParaRPr lang="ar-JO" sz="32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35" y="1676400"/>
            <a:ext cx="668006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663892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7874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3200" b="1" dirty="0" smtClean="0">
                <a:solidFill>
                  <a:schemeClr val="tx1"/>
                </a:solidFill>
              </a:rPr>
              <a:t>4.1 Design of Slabs:</a:t>
            </a:r>
            <a:endParaRPr lang="ar-SA" sz="32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2917" y="1905000"/>
            <a:ext cx="6563484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93268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4.2 Design of Beams</a:t>
            </a:r>
            <a:r>
              <a:rPr lang="en-US" sz="2400" b="1" dirty="0" smtClean="0">
                <a:solidFill>
                  <a:schemeClr val="tx1"/>
                </a:solidFill>
              </a:rPr>
              <a:t>:</a:t>
            </a:r>
            <a:r>
              <a:rPr lang="en-US" sz="2400" b="1" i="1" dirty="0" smtClean="0">
                <a:solidFill>
                  <a:schemeClr val="tx1"/>
                </a:solidFill>
              </a:rPr>
              <a:t>(Take Beam B1 as an example)</a:t>
            </a:r>
            <a:endParaRPr lang="ar-SA" sz="2400" b="1" i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438400"/>
            <a:ext cx="442912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524000"/>
            <a:ext cx="5715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400" y="0"/>
            <a:ext cx="84582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4.2 Design of Beam B1</a:t>
            </a: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508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057400"/>
            <a:ext cx="762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4.3 Design of Columns:</a:t>
            </a:r>
            <a:endParaRPr lang="ar-SA" sz="280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00200"/>
            <a:ext cx="5181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999" y="1143000"/>
            <a:ext cx="7437549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/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4.4 Design of Footings: </a:t>
            </a:r>
            <a:r>
              <a:rPr lang="en-US" sz="2400" b="1" i="1" dirty="0" smtClean="0">
                <a:solidFill>
                  <a:schemeClr val="tx1"/>
                </a:solidFill>
              </a:rPr>
              <a:t>(Footings layout)</a:t>
            </a:r>
            <a:r>
              <a:rPr lang="en-US" sz="2400" i="1" dirty="0" smtClean="0">
                <a:solidFill>
                  <a:schemeClr val="tx1"/>
                </a:solidFill>
              </a:rPr>
              <a:t/>
            </a:r>
            <a:br>
              <a:rPr lang="en-US" sz="2400" i="1" dirty="0" smtClean="0">
                <a:solidFill>
                  <a:schemeClr val="tx1"/>
                </a:solidFill>
              </a:rPr>
            </a:br>
            <a:endParaRPr lang="ar-SA" sz="2400" i="1" dirty="0">
              <a:solidFill>
                <a:schemeClr val="tx1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19200"/>
            <a:ext cx="6858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4.4 Design of Footings</a:t>
            </a:r>
            <a:endParaRPr lang="ar-SA" sz="2800" dirty="0"/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447800"/>
            <a:ext cx="7086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4.4 Design of Footings</a:t>
            </a:r>
            <a:endParaRPr lang="ar-SA" sz="2800" dirty="0">
              <a:solidFill>
                <a:schemeClr val="tx1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371601"/>
            <a:ext cx="7086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CHAPTER FIVE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l"/>
            <a:r>
              <a:rPr lang="en-US" sz="3600" dirty="0" smtClean="0"/>
              <a:t>Dynamic Analysis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5400" dirty="0" smtClean="0">
                <a:solidFill>
                  <a:schemeClr val="bg1"/>
                </a:solidFill>
              </a:rPr>
              <a:t>Chapter one</a:t>
            </a:r>
            <a:endParaRPr lang="ar-SA" sz="5400" dirty="0">
              <a:solidFill>
                <a:schemeClr val="bg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4038600"/>
            <a:ext cx="7854696" cy="1752600"/>
          </a:xfrm>
        </p:spPr>
        <p:txBody>
          <a:bodyPr/>
          <a:lstStyle/>
          <a:p>
            <a:pPr algn="l"/>
            <a:r>
              <a:rPr lang="en-US" sz="3600" dirty="0" smtClean="0"/>
              <a:t>Introduction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Introduction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 smtClean="0"/>
              <a:t>This chapter will discuss dynamic analysis as a study case for the building, using SAP2000 and some specific hand calculations to insure the program results.</a:t>
            </a:r>
          </a:p>
          <a:p>
            <a:pPr algn="l" rtl="0"/>
            <a:r>
              <a:rPr lang="en-US" sz="2800" dirty="0" smtClean="0"/>
              <a:t>The study aims to analyze the dynamic lateral loads and check if the static design enough to resist the expected earthquake loads and give an explanation for that.</a:t>
            </a:r>
          </a:p>
          <a:p>
            <a:pPr algn="l" rtl="0">
              <a:buNone/>
            </a:pPr>
            <a:endParaRPr lang="en-US" sz="2800" dirty="0" smtClean="0"/>
          </a:p>
          <a:p>
            <a:pPr algn="l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524000" y="304800"/>
            <a:ext cx="7407275" cy="6357938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</a:rPr>
              <a:t>Modes</a:t>
            </a:r>
          </a:p>
          <a:p>
            <a:endParaRPr lang="en-US" sz="3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295400"/>
            <a:ext cx="5572164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752600"/>
            <a:ext cx="464820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04800" y="609600"/>
            <a:ext cx="3962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Trials To Solve</a:t>
            </a:r>
            <a:endParaRPr lang="en-US" sz="3200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52600"/>
            <a:ext cx="447675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8382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B050"/>
                </a:solidFill>
                <a:latin typeface="+mn-lt"/>
              </a:rPr>
              <a:t>Trials To Solve</a:t>
            </a:r>
            <a:r>
              <a:rPr lang="en-US" sz="3600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en-US" sz="3600" dirty="0" smtClean="0">
                <a:solidFill>
                  <a:srgbClr val="00B050"/>
                </a:solidFill>
                <a:latin typeface="+mn-lt"/>
              </a:rPr>
            </a:br>
            <a:endParaRPr lang="en-US" sz="3200" dirty="0">
              <a:latin typeface="+mn-lt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4055" y="1905000"/>
            <a:ext cx="463994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05000"/>
            <a:ext cx="449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33400" y="1371600"/>
            <a:ext cx="8305800" cy="4643437"/>
          </a:xfrm>
        </p:spPr>
        <p:txBody>
          <a:bodyPr/>
          <a:lstStyle/>
          <a:p>
            <a:pPr algn="l" rtl="0"/>
            <a:r>
              <a:rPr lang="en-US" sz="2800" dirty="0" smtClean="0"/>
              <a:t>Because the shear wall affect the behavior of the building, these columns will be instead of it: B3, B7, C3, C7, E4, E6, F4, F5, and F6.</a:t>
            </a:r>
          </a:p>
          <a:p>
            <a:endParaRPr lang="en-US" dirty="0" smtClean="0"/>
          </a:p>
          <a:p>
            <a:pPr algn="l" rtl="0"/>
            <a:r>
              <a:rPr lang="en-US" sz="3200" b="1" u="sng" dirty="0" smtClean="0"/>
              <a:t>Note</a:t>
            </a:r>
            <a:r>
              <a:rPr lang="en-US" sz="2800" dirty="0" smtClean="0"/>
              <a:t>: Shear wall in grids (D3-D4) and (D6-D7) stayed as it is (0.45 * 0.25 m).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62000" y="381000"/>
            <a:ext cx="7407275" cy="782637"/>
          </a:xfrm>
        </p:spPr>
        <p:txBody>
          <a:bodyPr/>
          <a:lstStyle/>
          <a:p>
            <a:pPr algn="l"/>
            <a:r>
              <a:rPr lang="en-US" sz="4400" b="1" dirty="0" smtClean="0"/>
              <a:t>Modifications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Modified Plan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071546"/>
            <a:ext cx="6357982" cy="557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28662" y="8"/>
          <a:ext cx="8215337" cy="6857984"/>
        </p:xfrm>
        <a:graphic>
          <a:graphicData uri="http://schemas.openxmlformats.org/drawingml/2006/table">
            <a:tbl>
              <a:tblPr/>
              <a:tblGrid>
                <a:gridCol w="3462464"/>
                <a:gridCol w="2229846"/>
                <a:gridCol w="2523027"/>
              </a:tblGrid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column ID.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Depth.(cm)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Width.(cm)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B1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B2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B3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25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B7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25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B8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B9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C1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C2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C3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25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C7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25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C8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C9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E1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E2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E4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E6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E8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E9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F4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25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F5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F6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25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G1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G2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G5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G8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G9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H1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H2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H5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H8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H9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</a:t>
                      </a: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414" marR="394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609600" y="1066800"/>
            <a:ext cx="7624762" cy="5429250"/>
          </a:xfrm>
        </p:spPr>
        <p:txBody>
          <a:bodyPr/>
          <a:lstStyle/>
          <a:p>
            <a:pPr algn="l" rtl="0"/>
            <a:r>
              <a:rPr lang="en-US" dirty="0" smtClean="0"/>
              <a:t>Period for any structure defined as the time needed for the structure to back to it’s equilibrium-static position.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38200" y="381000"/>
            <a:ext cx="7407275" cy="639762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/>
              <a:t>Period Calculations</a:t>
            </a:r>
            <a:endParaRPr lang="en-US" sz="4000" b="1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428868"/>
            <a:ext cx="4905375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457200"/>
            <a:ext cx="7696200" cy="4365625"/>
          </a:xfrm>
        </p:spPr>
        <p:txBody>
          <a:bodyPr/>
          <a:lstStyle/>
          <a:p>
            <a:pPr algn="l" rtl="0"/>
            <a:r>
              <a:rPr lang="en-US" sz="2400" dirty="0" smtClean="0"/>
              <a:t>The following table shows moment of inertia and stiffness for all columns:</a:t>
            </a:r>
          </a:p>
          <a:p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807246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142944" y="3714752"/>
            <a:ext cx="7786774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Total stiffness of structure (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K) = no. of column * stiffness of column</a:t>
            </a:r>
          </a:p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 In y-direction: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Total (K</a:t>
            </a:r>
            <a:r>
              <a:rPr kumimoji="0" lang="en-US" sz="200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=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10*1569.37 + 12*3720 + 6*908.2 + 3*387.5 + 2*2206.93 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= 71359.31 KN/m.</a:t>
            </a:r>
          </a:p>
          <a:p>
            <a:pPr marL="0" marR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 In x-direction: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Total (K</a:t>
            </a:r>
            <a:r>
              <a:rPr kumimoji="0" lang="en-US" sz="200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=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10*6277.5 + 12*8370 + 6*5231.25 + 3*2421.87 + 2*681.15 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= 203230.41 KN/m.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381000"/>
            <a:ext cx="7407275" cy="7112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>
                <a:effectLst/>
              </a:rPr>
              <a:t>Period Calculations For One-Storey</a:t>
            </a:r>
            <a:endParaRPr lang="en-US" sz="3200" b="1" dirty="0">
              <a:effectLst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6719913" cy="4700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0"/>
            <a:ext cx="8229600" cy="51511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               Chapter one: Introduction</a:t>
            </a:r>
            <a:endParaRPr lang="ar-SA" sz="36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502920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1.1 Analysis and Design philosophy</a:t>
            </a:r>
          </a:p>
          <a:p>
            <a:pPr algn="l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All the structural elements will be analyzed and designed using SAP  2000 v 14.2.2 program. </a:t>
            </a:r>
          </a:p>
          <a:p>
            <a:pPr algn="l">
              <a:buNone/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        </a:t>
            </a:r>
          </a:p>
          <a:p>
            <a:pPr algn="l">
              <a:buNone/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1.2 Codes</a:t>
            </a:r>
          </a:p>
          <a:p>
            <a:pPr algn="l">
              <a:buNone/>
            </a:pPr>
            <a:r>
              <a:rPr lang="en-US" sz="3600" dirty="0" smtClean="0"/>
              <a:t>-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ACI 318 -08: American concrete institute for reinforced concrete structural design.</a:t>
            </a:r>
          </a:p>
          <a:p>
            <a:pPr algn="l">
              <a:buNone/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ar-SA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914400" y="0"/>
            <a:ext cx="7407275" cy="785813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effectLst/>
              </a:rPr>
              <a:t>Checks Of Period</a:t>
            </a:r>
            <a:endParaRPr lang="en-US" sz="3600" b="1" dirty="0">
              <a:effectLst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857232"/>
            <a:ext cx="742955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5191125"/>
            <a:ext cx="63627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381000"/>
            <a:ext cx="7407275" cy="639762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effectLst/>
              </a:rPr>
              <a:t>Period Calculations For Six-Storey</a:t>
            </a:r>
            <a:endParaRPr lang="en-US" sz="3600" dirty="0">
              <a:effectLst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066800"/>
            <a:ext cx="757242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33400" y="381000"/>
            <a:ext cx="7407275" cy="639762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effectLst/>
              </a:rPr>
              <a:t>Rayleigh’s Method</a:t>
            </a:r>
            <a:endParaRPr lang="en-US" sz="3600" b="1" dirty="0">
              <a:effectLst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57290" y="1500174"/>
          <a:ext cx="7358113" cy="3643340"/>
        </p:xfrm>
        <a:graphic>
          <a:graphicData uri="http://schemas.openxmlformats.org/drawingml/2006/table">
            <a:tbl>
              <a:tblPr/>
              <a:tblGrid>
                <a:gridCol w="1758301"/>
                <a:gridCol w="1131738"/>
                <a:gridCol w="1288742"/>
                <a:gridCol w="1240768"/>
                <a:gridCol w="939116"/>
                <a:gridCol w="999448"/>
              </a:tblGrid>
              <a:tr h="74338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Floor No.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Mass  of floor (ton)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Force (KN)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∆ (m)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mass*∆²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Force* ∆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41428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505.15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100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0.00941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4.47E-02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0.941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41428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505.15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100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0.01654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1.38E-01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1.654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28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505.15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100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0.02227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2.51E-01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2.227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41428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505.15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100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0.0266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3.57E-01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2.66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28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505.15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100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0.02967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4.45E-01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2.967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41428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505.15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100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0.03174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5.09E-01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3.174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28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Total</a:t>
                      </a:r>
                      <a:endParaRPr lang="en-US" sz="2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US" sz="2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US" sz="2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1.74E+00</a:t>
                      </a:r>
                      <a:endParaRPr lang="en-US" sz="2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13.623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5037" marR="650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</a:tbl>
          </a:graphicData>
        </a:graphic>
      </p:graphicFrame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5357826"/>
            <a:ext cx="62484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1357290" y="1071546"/>
            <a:ext cx="4459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Displacement for each floor in y-direction.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09600" y="381000"/>
            <a:ext cx="7407275" cy="639762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effectLst/>
              </a:rPr>
              <a:t>Checks Of Period</a:t>
            </a:r>
            <a:endParaRPr lang="en-US" sz="36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142984"/>
            <a:ext cx="628654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5410200"/>
            <a:ext cx="55435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457200"/>
            <a:ext cx="7407275" cy="639762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effectLst/>
              </a:rPr>
              <a:t>Base Shear Calculations</a:t>
            </a:r>
            <a:endParaRPr lang="en-US" sz="3600" dirty="0">
              <a:effectLst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57200" y="1905000"/>
            <a:ext cx="8358214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There are three methods to find base shear for the structures: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Equivalent lateral force method and IBC2003 response spectrum.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Response spectrum dynamic analysis method and IBC2003 response                                    spectrum.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Time history analysis method and structure is subjected to “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Elcentro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 earthquake.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62000" y="381000"/>
            <a:ext cx="7407275" cy="639762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effectLst/>
              </a:rPr>
              <a:t>Equivalent Static Method</a:t>
            </a:r>
            <a:endParaRPr lang="en-US" sz="3600" dirty="0">
              <a:effectLst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728" y="1714488"/>
            <a:ext cx="728667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The parameters used for equivalent method  are: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Site of structure: Nablus City.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Soil-type (Rock) = B.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Peak ground acceleration ( PGA ) = 0.2g.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Spectral accelerations for 1-sec.period (S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)=0.2 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Spectral accelerations for short-sec. (S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= 0.5  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Site coefficients for acceleration (F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and for velocity (F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= 1 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S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2/3(S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F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= 2/3 (0.5*1) = 0.3333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S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2/3(S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F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= 2/3 (0.2*1) = 0.13333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1214422"/>
            <a:ext cx="75295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Since the building is in Nablus city, the seismic zone for this city is (2B).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736725" y="360363"/>
            <a:ext cx="7407275" cy="6397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effectLst/>
              </a:rPr>
              <a:t>Checks</a:t>
            </a:r>
            <a:endParaRPr lang="en-US" b="1" dirty="0">
              <a:effectLst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071538" y="1000108"/>
            <a:ext cx="75723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following figure shows results of base shear from </a:t>
            </a:r>
            <a:r>
              <a:rPr kumimoji="0" lang="en-US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SAP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using IBC2003: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00174"/>
            <a:ext cx="735811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142976" y="3571876"/>
            <a:ext cx="5715008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Total weight of structure ( W ) = no. of floors * weight of floor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= 6 * 5255.61= 31533.66 KN.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-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Base shear in y-direction (V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):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V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C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 y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* W = 0.0193 *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31533.66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608.6 KN.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Base shear in x-direction (V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):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V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C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 x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* W = 0.0255 *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31533.66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804.12 KN.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6000768"/>
            <a:ext cx="49815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990600" y="228600"/>
            <a:ext cx="7407275" cy="639762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effectLst/>
              </a:rPr>
              <a:t>Response Spectrum Method</a:t>
            </a:r>
            <a:endParaRPr lang="en-US" sz="3600" b="1" dirty="0">
              <a:effectLst/>
            </a:endParaRPr>
          </a:p>
        </p:txBody>
      </p:sp>
      <p:pic>
        <p:nvPicPr>
          <p:cNvPr id="3380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928670"/>
            <a:ext cx="592935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1071538" y="3857628"/>
            <a:ext cx="78833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85825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following figure shows </a:t>
            </a:r>
            <a:r>
              <a:rPr kumimoji="0" lang="en-US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SAP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results of base shear using IBC2003 response spectrum: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4429132"/>
            <a:ext cx="714380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914400" y="381000"/>
            <a:ext cx="7407275" cy="496887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effectLst/>
              </a:rPr>
              <a:t>Time History Method</a:t>
            </a:r>
            <a:endParaRPr lang="en-US" sz="3600" dirty="0">
              <a:effectLst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785795"/>
            <a:ext cx="647700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4929198"/>
            <a:ext cx="6215106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000100" y="442913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following figure shows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SAP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results of base shear using Time History method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38200" y="304800"/>
            <a:ext cx="7407275" cy="568325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effectLst/>
              </a:rPr>
              <a:t>Check Of Structure</a:t>
            </a:r>
            <a:endParaRPr lang="en-US" sz="3600" dirty="0">
              <a:effectLst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43043" y="1142983"/>
          <a:ext cx="5500725" cy="1500195"/>
        </p:xfrm>
        <a:graphic>
          <a:graphicData uri="http://schemas.openxmlformats.org/drawingml/2006/table">
            <a:tbl>
              <a:tblPr/>
              <a:tblGrid>
                <a:gridCol w="2042185"/>
                <a:gridCol w="1725976"/>
                <a:gridCol w="1732564"/>
              </a:tblGrid>
              <a:tr h="300039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Base shear (KN)</a:t>
                      </a:r>
                      <a:endParaRPr lang="en-US" sz="1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003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The method</a:t>
                      </a:r>
                      <a:endParaRPr lang="en-US" sz="1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x-direction</a:t>
                      </a:r>
                      <a:endParaRPr lang="en-US" sz="1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y-direction</a:t>
                      </a:r>
                      <a:endParaRPr lang="en-US" sz="1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30003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Equivalent static </a:t>
                      </a:r>
                      <a:endParaRPr lang="en-US" sz="1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804.29</a:t>
                      </a:r>
                      <a:endParaRPr lang="en-US" sz="1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607.42</a:t>
                      </a:r>
                      <a:endParaRPr lang="en-US" sz="1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Response spectrum</a:t>
                      </a:r>
                      <a:endParaRPr lang="en-US" sz="1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730.69</a:t>
                      </a:r>
                      <a:endParaRPr lang="en-US" sz="1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551.9</a:t>
                      </a:r>
                      <a:endParaRPr lang="en-US" sz="1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Time history </a:t>
                      </a:r>
                      <a:endParaRPr lang="en-US" sz="1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1504.47</a:t>
                      </a:r>
                      <a:endParaRPr lang="en-US" sz="1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2173.19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071538" y="3286124"/>
            <a:ext cx="757239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85825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following combination for gravity load and dynamic load will be used to make check on structure: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85825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Combination (1) = 1.2DL + 1.6 LL.    (Ultimate Combination).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85825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Combination (2) = 1.2DL + 1.0 LL + 1.0EQ.  (Earthquake Combination).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Chapter one: Introduction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1.3 Materials</a:t>
            </a:r>
          </a:p>
          <a:p>
            <a:pPr algn="l">
              <a:buNone/>
            </a:pPr>
            <a:endParaRPr lang="en-US" sz="2800" b="1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algn="l">
              <a:buNone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1.3.1 Structural Materials</a:t>
            </a:r>
          </a:p>
          <a:p>
            <a:pPr algn="l">
              <a:buNone/>
            </a:pPr>
            <a:r>
              <a:rPr lang="en-US" sz="2800" b="1" dirty="0" smtClean="0">
                <a:latin typeface="+mj-lt"/>
              </a:rPr>
              <a:t>- Reinforced Concrete  with compressive strength </a:t>
            </a:r>
          </a:p>
          <a:p>
            <a:pPr algn="l">
              <a:buNone/>
            </a:pPr>
            <a:r>
              <a:rPr lang="en-US" sz="2800" b="1" dirty="0" smtClean="0">
                <a:latin typeface="+mj-lt"/>
              </a:rPr>
              <a:t>(</a:t>
            </a:r>
            <a:r>
              <a:rPr lang="en-US" sz="2800" b="1" dirty="0" err="1" smtClean="0">
                <a:latin typeface="+mj-lt"/>
              </a:rPr>
              <a:t>f’c</a:t>
            </a:r>
            <a:r>
              <a:rPr lang="en-US" sz="2800" b="1" dirty="0" smtClean="0">
                <a:latin typeface="+mj-lt"/>
              </a:rPr>
              <a:t> = 28 </a:t>
            </a:r>
            <a:r>
              <a:rPr lang="en-US" sz="2800" b="1" dirty="0" err="1" smtClean="0">
                <a:latin typeface="+mj-lt"/>
              </a:rPr>
              <a:t>Mpa</a:t>
            </a:r>
            <a:r>
              <a:rPr lang="en-US" sz="2800" b="1" dirty="0" smtClean="0">
                <a:latin typeface="+mj-lt"/>
              </a:rPr>
              <a:t>) for concrete, and yield strength of</a:t>
            </a:r>
          </a:p>
          <a:p>
            <a:pPr algn="l">
              <a:buNone/>
            </a:pPr>
            <a:r>
              <a:rPr lang="en-US" sz="2800" b="1" dirty="0" smtClean="0">
                <a:latin typeface="+mj-lt"/>
              </a:rPr>
              <a:t>(</a:t>
            </a:r>
            <a:r>
              <a:rPr lang="en-US" sz="2800" b="1" dirty="0" err="1" smtClean="0">
                <a:latin typeface="+mj-lt"/>
              </a:rPr>
              <a:t>fy</a:t>
            </a:r>
            <a:r>
              <a:rPr lang="en-US" sz="2800" b="1" dirty="0" smtClean="0">
                <a:latin typeface="+mj-lt"/>
              </a:rPr>
              <a:t> = 420 </a:t>
            </a:r>
            <a:r>
              <a:rPr lang="en-US" sz="2800" b="1" dirty="0" err="1" smtClean="0">
                <a:latin typeface="+mj-lt"/>
              </a:rPr>
              <a:t>Mpa</a:t>
            </a:r>
            <a:r>
              <a:rPr lang="en-US" sz="2800" b="1" dirty="0" smtClean="0">
                <a:latin typeface="+mj-lt"/>
              </a:rPr>
              <a:t>) for steel bars.</a:t>
            </a:r>
          </a:p>
          <a:p>
            <a:pPr algn="l">
              <a:buNone/>
            </a:pPr>
            <a:endParaRPr lang="en-US" sz="2800" b="1" dirty="0" smtClean="0">
              <a:latin typeface="+mj-lt"/>
            </a:endParaRPr>
          </a:p>
          <a:p>
            <a:pPr algn="l">
              <a:buNone/>
            </a:pPr>
            <a:r>
              <a:rPr lang="en-US" sz="2800" b="1" dirty="0" smtClean="0">
                <a:latin typeface="+mj-lt"/>
              </a:rPr>
              <a:t>- Soil Bearing Capacity = 250KN/m²</a:t>
            </a:r>
          </a:p>
          <a:p>
            <a:pPr algn="l">
              <a:buNone/>
            </a:pPr>
            <a:endParaRPr lang="ar-SA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295400" y="381000"/>
            <a:ext cx="7407275" cy="568325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effectLst/>
              </a:rPr>
              <a:t>Check Of Columns</a:t>
            </a:r>
            <a:endParaRPr lang="en-US" sz="3600" dirty="0">
              <a:effectLst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57291" y="1000121"/>
          <a:ext cx="7500988" cy="5699760"/>
        </p:xfrm>
        <a:graphic>
          <a:graphicData uri="http://schemas.openxmlformats.org/drawingml/2006/table">
            <a:tbl>
              <a:tblPr/>
              <a:tblGrid>
                <a:gridCol w="1516122"/>
                <a:gridCol w="1196808"/>
                <a:gridCol w="1763279"/>
                <a:gridCol w="1763279"/>
                <a:gridCol w="1261500"/>
              </a:tblGrid>
              <a:tr h="162850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US" sz="12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Axial Force(KN)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951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column ID.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Comb.(1)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Comb.(2)                          </a:t>
                      </a:r>
                      <a:r>
                        <a:rPr lang="en-US" sz="11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      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in X-direction</a:t>
                      </a:r>
                      <a:endParaRPr lang="en-US" sz="12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Comb.(2)                   </a:t>
                      </a:r>
                      <a:r>
                        <a:rPr lang="en-US" sz="11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             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in y-direction</a:t>
                      </a:r>
                      <a:endParaRPr lang="en-US" sz="12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No. of Govern Comb.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1756.9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1899.65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1932.27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2560.717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2618.22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2459.35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B3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947.115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932.32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1182.52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B7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1038.057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1018.85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1196.48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B8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2659.083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2711.75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2519.7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B9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1752.595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1896.63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1957.81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2394.149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2292.65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2520.37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2903.308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2769.22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2655.77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C3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989.592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915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1205.84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C7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1086.277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1002.16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1220.22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C8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3017.765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2873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2748.69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C9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2384.958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2283.7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2549.61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E1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2150.041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2082.49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2288.93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E2</a:t>
                      </a:r>
                      <a:endParaRPr lang="en-US" sz="12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2577.849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2532.754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2393.94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E4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427.936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529.08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733.89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E6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483.06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547.02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666.98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E8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2671.472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2619.04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2442.34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E9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2143.441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2076.48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2317.57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F4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630.219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583.56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1012.89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F5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382.011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708.11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414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F6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662.035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654.37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1194.47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G1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2487.767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2498.93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2613.31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G2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3328.052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3179.46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3064.2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G5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2528.619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2909.43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2308.02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G8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3348.105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3197.06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3082.75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G9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2486.194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2498.29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2651.23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H1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1971.447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2062.351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2112.31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H2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3115.144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3090.36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2983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H5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3167.091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3139.96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2974.39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H8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3117.36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3093.41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2982.22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6285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H9</a:t>
                      </a:r>
                      <a:endParaRPr lang="en-US" sz="12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1972.03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2063.51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2145.46</a:t>
                      </a:r>
                      <a:endParaRPr lang="en-US" sz="12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3751" marR="43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47800" y="381000"/>
            <a:ext cx="7407275" cy="568325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>
                <a:effectLst/>
              </a:rPr>
              <a:t>Check Of Beams</a:t>
            </a:r>
            <a:endParaRPr lang="en-US" sz="3200" dirty="0"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57290" y="1000108"/>
            <a:ext cx="6786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following figures shows moment diagram for Frame (1):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428736"/>
            <a:ext cx="6271898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371600" y="304800"/>
            <a:ext cx="7407275" cy="496887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b="1" dirty="0" smtClean="0">
                <a:effectLst/>
              </a:rPr>
              <a:t>Check Of Beams</a:t>
            </a:r>
            <a:endParaRPr lang="en-US" sz="32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857232"/>
            <a:ext cx="6143668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371600" y="304800"/>
            <a:ext cx="7407275" cy="568325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effectLst/>
              </a:rPr>
              <a:t>Check Of Beams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1285852" y="1000108"/>
            <a:ext cx="6858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following figures shows moment diagram for Frame (2):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428736"/>
            <a:ext cx="6044347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736725" y="360363"/>
            <a:ext cx="7407275" cy="568325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effectLst/>
              </a:rPr>
              <a:t>Check Of Beams</a:t>
            </a:r>
            <a:endParaRPr lang="en-US" sz="36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928670"/>
            <a:ext cx="5929354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914400" y="381000"/>
            <a:ext cx="7407275" cy="568325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effectLst/>
              </a:rPr>
              <a:t>Check Of Slabs</a:t>
            </a:r>
            <a:endParaRPr lang="en-US" sz="3200" dirty="0">
              <a:effectLst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000100" y="1142984"/>
            <a:ext cx="81439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following figure shows moment values (M22), for first slab in the structure from ultimate combination: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643050"/>
            <a:ext cx="4796474" cy="5009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990600" y="457200"/>
            <a:ext cx="7407275" cy="639762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effectLst/>
              </a:rPr>
              <a:t>Check Of Slabs</a:t>
            </a:r>
            <a:endParaRPr lang="en-US" sz="3200" dirty="0"/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071538" y="1071546"/>
            <a:ext cx="80724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following figure shows moment values (M22), for first slab in the structure from earthquake combination: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714488"/>
            <a:ext cx="4500594" cy="4685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410673" y="2967335"/>
            <a:ext cx="43226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THANK YOU</a:t>
            </a:r>
            <a:endParaRPr lang="ar-SA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429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1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Chapter one: Introduction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 algn="l">
              <a:buNone/>
            </a:pP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1.3 Materials</a:t>
            </a:r>
            <a:endParaRPr lang="en-US" sz="3200" b="1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algn="l">
              <a:buNone/>
            </a:pP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1.3.2  Non Structural Materials</a:t>
            </a:r>
          </a:p>
          <a:p>
            <a:pPr algn="l">
              <a:buNone/>
            </a:pPr>
            <a:endParaRPr lang="ar-S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66800" y="2667000"/>
          <a:ext cx="6934200" cy="3733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467100"/>
                <a:gridCol w="3467100"/>
              </a:tblGrid>
              <a:tr h="62230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Unit Weight(KN/m³)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Material  Name</a:t>
                      </a:r>
                      <a:endParaRPr lang="ar-SA" dirty="0"/>
                    </a:p>
                  </a:txBody>
                  <a:tcPr/>
                </a:tc>
              </a:tr>
              <a:tr h="622300">
                <a:tc>
                  <a:txBody>
                    <a:bodyPr/>
                    <a:lstStyle/>
                    <a:p>
                      <a:pPr algn="l" rtl="1"/>
                      <a:r>
                        <a:rPr lang="en-US" sz="2800" b="1" dirty="0" smtClean="0"/>
                        <a:t>12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 smtClean="0"/>
                        <a:t>Block</a:t>
                      </a:r>
                      <a:endParaRPr lang="ar-SA" b="1" dirty="0"/>
                    </a:p>
                  </a:txBody>
                  <a:tcPr/>
                </a:tc>
              </a:tr>
              <a:tr h="622300">
                <a:tc>
                  <a:txBody>
                    <a:bodyPr/>
                    <a:lstStyle/>
                    <a:p>
                      <a:pPr algn="l" rtl="1"/>
                      <a:r>
                        <a:rPr lang="en-US" sz="2800" b="1" dirty="0" smtClean="0"/>
                        <a:t>27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 smtClean="0"/>
                        <a:t>Tile</a:t>
                      </a:r>
                      <a:endParaRPr lang="ar-SA" b="1" dirty="0"/>
                    </a:p>
                  </a:txBody>
                  <a:tcPr/>
                </a:tc>
              </a:tr>
              <a:tr h="622300">
                <a:tc>
                  <a:txBody>
                    <a:bodyPr/>
                    <a:lstStyle/>
                    <a:p>
                      <a:pPr algn="l" rtl="1"/>
                      <a:r>
                        <a:rPr lang="en-US" sz="2800" b="1" dirty="0" smtClean="0"/>
                        <a:t>27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 smtClean="0"/>
                        <a:t>Masonry</a:t>
                      </a:r>
                      <a:endParaRPr lang="ar-SA" b="1" dirty="0"/>
                    </a:p>
                  </a:txBody>
                  <a:tcPr/>
                </a:tc>
              </a:tr>
              <a:tr h="622300">
                <a:tc>
                  <a:txBody>
                    <a:bodyPr/>
                    <a:lstStyle/>
                    <a:p>
                      <a:pPr algn="l" rtl="1"/>
                      <a:r>
                        <a:rPr lang="en-US" sz="2800" dirty="0" smtClean="0"/>
                        <a:t>23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 smtClean="0"/>
                        <a:t>Plastering</a:t>
                      </a:r>
                      <a:endParaRPr lang="ar-SA" b="1" dirty="0"/>
                    </a:p>
                  </a:txBody>
                  <a:tcPr/>
                </a:tc>
              </a:tr>
              <a:tr h="622300">
                <a:tc>
                  <a:txBody>
                    <a:bodyPr/>
                    <a:lstStyle/>
                    <a:p>
                      <a:pPr algn="l" rtl="1"/>
                      <a:r>
                        <a:rPr lang="en-US" sz="2800" b="1" dirty="0" smtClean="0"/>
                        <a:t>20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 smtClean="0"/>
                        <a:t>Filling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696200" cy="515112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Chapter one: Introduction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 algn="l">
              <a:buNone/>
            </a:pP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1.4 Loads</a:t>
            </a:r>
          </a:p>
          <a:p>
            <a:pPr algn="l">
              <a:buNone/>
            </a:pPr>
            <a:r>
              <a:rPr lang="en-US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1.4.1 Gravity loads</a:t>
            </a:r>
          </a:p>
          <a:p>
            <a:pPr algn="l">
              <a:buNone/>
            </a:pPr>
            <a:r>
              <a:rPr lang="en-US" sz="3200" b="1" dirty="0" smtClean="0">
                <a:latin typeface="+mj-lt"/>
              </a:rPr>
              <a:t>(a) Dead load</a:t>
            </a:r>
          </a:p>
          <a:p>
            <a:pPr algn="l">
              <a:buNone/>
            </a:pPr>
            <a:r>
              <a:rPr lang="en-US" sz="3200" b="1" dirty="0" smtClean="0">
                <a:latin typeface="+mj-lt"/>
              </a:rPr>
              <a:t>(b) Live Load = 3KN/m²</a:t>
            </a:r>
          </a:p>
          <a:p>
            <a:pPr algn="l">
              <a:buNone/>
            </a:pPr>
            <a:r>
              <a:rPr lang="en-US" sz="3200" b="1" dirty="0" smtClean="0">
                <a:latin typeface="+mj-lt"/>
              </a:rPr>
              <a:t>(c) Super Imposed Load = 4.1</a:t>
            </a:r>
            <a:r>
              <a:rPr lang="en-US" sz="3200" b="1" dirty="0" smtClean="0"/>
              <a:t>KN/m²</a:t>
            </a:r>
          </a:p>
          <a:p>
            <a:pPr algn="l">
              <a:buNone/>
            </a:pPr>
            <a:r>
              <a:rPr lang="en-US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1.4.2 Load Combinatio</a:t>
            </a:r>
            <a:r>
              <a:rPr lang="en-US" sz="3200" b="1" dirty="0" smtClean="0">
                <a:solidFill>
                  <a:srgbClr val="00B0F0"/>
                </a:solidFill>
                <a:latin typeface="+mj-lt"/>
              </a:rPr>
              <a:t>n</a:t>
            </a:r>
          </a:p>
          <a:p>
            <a:pPr algn="l">
              <a:buNone/>
            </a:pPr>
            <a:r>
              <a:rPr lang="en-US" sz="3200" b="1" dirty="0" smtClean="0">
                <a:latin typeface="+mj-lt"/>
              </a:rPr>
              <a:t> U = 1.2(dead load) + 1.6(Live Load)</a:t>
            </a:r>
          </a:p>
          <a:p>
            <a:pPr algn="l">
              <a:buNone/>
            </a:pPr>
            <a:endParaRPr lang="en-US" sz="3200" b="1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algn="l">
              <a:buNone/>
            </a:pPr>
            <a:endParaRPr lang="en-US" sz="3200" b="1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algn="l">
              <a:buNone/>
            </a:pPr>
            <a:endParaRPr lang="en-US" sz="3200" b="1" dirty="0" smtClean="0">
              <a:latin typeface="+mj-lt"/>
            </a:endParaRP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7772400" cy="1362456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 Chapter Two</a:t>
            </a:r>
            <a:endParaRPr lang="ar-SA" sz="5400" dirty="0">
              <a:solidFill>
                <a:schemeClr val="bg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body" idx="1"/>
          </p:nvPr>
        </p:nvSpPr>
        <p:spPr>
          <a:xfrm>
            <a:off x="533400" y="3657600"/>
            <a:ext cx="7772400" cy="150971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Preliminary Analysis and Design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2160</TotalTime>
  <Words>2059</Words>
  <Application>Microsoft Office PowerPoint</Application>
  <PresentationFormat>On-screen Show (4:3)</PresentationFormat>
  <Paragraphs>593</Paragraphs>
  <Slides>67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8" baseType="lpstr">
      <vt:lpstr>Flow</vt:lpstr>
      <vt:lpstr>An-Najah National  University </vt:lpstr>
      <vt:lpstr>Contents List</vt:lpstr>
      <vt:lpstr>Project Abstract</vt:lpstr>
      <vt:lpstr>Chapter one</vt:lpstr>
      <vt:lpstr>               Chapter one: Introduction</vt:lpstr>
      <vt:lpstr>Chapter one: Introduction</vt:lpstr>
      <vt:lpstr>Chapter one: Introduction</vt:lpstr>
      <vt:lpstr>Chapter one: Introduction</vt:lpstr>
      <vt:lpstr> Chapter Two</vt:lpstr>
      <vt:lpstr>Slide 10</vt:lpstr>
      <vt:lpstr>   2.1 Analysis of Slabs  - Minimum slab thickness is calculated according to ACI 318-08 </vt:lpstr>
      <vt:lpstr>   2.1 Analysis of Slabs The following Rib Dimension are to be used: - One end continuous h = L / 18.5 = 5.2/18.5 =0.281 m  - Both end continuous h = L / 21 = 5.8/18.5 =0.276 m                        Use 0.30m slab thickness      </vt:lpstr>
      <vt:lpstr>2.2 Analysis of Columns</vt:lpstr>
      <vt:lpstr>2.2 Analysis of Columns</vt:lpstr>
      <vt:lpstr>2.2 Analysis of Columns</vt:lpstr>
      <vt:lpstr>           2.3 Analysis of Beams</vt:lpstr>
      <vt:lpstr>Chapter Three</vt:lpstr>
      <vt:lpstr>Chapter three: Structural verification of model 3.1 Compatibility for model (One Storey)</vt:lpstr>
      <vt:lpstr>Chapter three: Structural verification of model 3.1 Compatibility for model (Six Storey)</vt:lpstr>
      <vt:lpstr>Chapter three: Structural verification of model 3.2 Equilibrium (for one story) * Values from SAP Program</vt:lpstr>
      <vt:lpstr>Chapter three: Structural verification of model 3.2 Equilibrium (for one story) * Values Manually</vt:lpstr>
      <vt:lpstr>Chapter three: Structural verification of model 3.2 Equilibrium (for one story) * Values Manually</vt:lpstr>
      <vt:lpstr> 3.3 Stress Strain Relationship  (for one story) </vt:lpstr>
      <vt:lpstr>- Manual calculations for slab: </vt:lpstr>
      <vt:lpstr>- SAP results for slab :( the following figure shows the moment values for slab from sap) </vt:lpstr>
      <vt:lpstr>3.3 Stress Strain Relationship  (for one story)  - For Analysis(Take Beam{G5-H5})</vt:lpstr>
      <vt:lpstr>- SAP Values for beam (G5-H5): </vt:lpstr>
      <vt:lpstr>3.3 Stress Strain Relationship  (for one story)  - For Design(Take Beam{G5-H5})</vt:lpstr>
      <vt:lpstr>Slide 29</vt:lpstr>
      <vt:lpstr>Chapter Four  </vt:lpstr>
      <vt:lpstr>4.1 Design of Slabs:  The following figure shows the direction of loading:</vt:lpstr>
      <vt:lpstr>4.1 Design of Slabs:</vt:lpstr>
      <vt:lpstr>4.2 Design of Beams:(Take Beam B1 as an example)</vt:lpstr>
      <vt:lpstr>4.2 Design of Beam B1</vt:lpstr>
      <vt:lpstr>4.3 Design of Columns:</vt:lpstr>
      <vt:lpstr> 4.4 Design of Footings: (Footings layout) </vt:lpstr>
      <vt:lpstr>4.4 Design of Footings</vt:lpstr>
      <vt:lpstr>4.4 Design of Footings</vt:lpstr>
      <vt:lpstr>CHAPTER FIVE</vt:lpstr>
      <vt:lpstr> Introduction </vt:lpstr>
      <vt:lpstr>Slide 41</vt:lpstr>
      <vt:lpstr>Slide 42</vt:lpstr>
      <vt:lpstr>Trials To Solve </vt:lpstr>
      <vt:lpstr>Modifications</vt:lpstr>
      <vt:lpstr>Modified Plan</vt:lpstr>
      <vt:lpstr>Slide 46</vt:lpstr>
      <vt:lpstr>Period Calculations</vt:lpstr>
      <vt:lpstr>Slide 48</vt:lpstr>
      <vt:lpstr>Period Calculations For One-Storey</vt:lpstr>
      <vt:lpstr>Checks Of Period</vt:lpstr>
      <vt:lpstr>Period Calculations For Six-Storey</vt:lpstr>
      <vt:lpstr>Rayleigh’s Method</vt:lpstr>
      <vt:lpstr>Checks Of Period</vt:lpstr>
      <vt:lpstr>Base Shear Calculations</vt:lpstr>
      <vt:lpstr>Equivalent Static Method</vt:lpstr>
      <vt:lpstr>Checks</vt:lpstr>
      <vt:lpstr>Response Spectrum Method</vt:lpstr>
      <vt:lpstr>Time History Method</vt:lpstr>
      <vt:lpstr>Check Of Structure</vt:lpstr>
      <vt:lpstr>Check Of Columns</vt:lpstr>
      <vt:lpstr>Check Of Beams</vt:lpstr>
      <vt:lpstr>Check Of Beams</vt:lpstr>
      <vt:lpstr>Check Of Beams</vt:lpstr>
      <vt:lpstr>Check Of Beams</vt:lpstr>
      <vt:lpstr>Check Of Slabs</vt:lpstr>
      <vt:lpstr>Check Of Slabs</vt:lpstr>
      <vt:lpstr>Slide 67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 University</dc:title>
  <dc:creator>SNIPER GHOST</dc:creator>
  <cp:lastModifiedBy>SNIPER GHOST</cp:lastModifiedBy>
  <cp:revision>239</cp:revision>
  <dcterms:created xsi:type="dcterms:W3CDTF">2006-08-16T00:00:00Z</dcterms:created>
  <dcterms:modified xsi:type="dcterms:W3CDTF">2013-01-06T07:31:15Z</dcterms:modified>
</cp:coreProperties>
</file>