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0"/>
  </p:notesMasterIdLst>
  <p:sldIdLst>
    <p:sldId id="256" r:id="rId2"/>
    <p:sldId id="292" r:id="rId3"/>
    <p:sldId id="293" r:id="rId4"/>
    <p:sldId id="296" r:id="rId5"/>
    <p:sldId id="297" r:id="rId6"/>
    <p:sldId id="298" r:id="rId7"/>
    <p:sldId id="299" r:id="rId8"/>
    <p:sldId id="300" r:id="rId9"/>
    <p:sldId id="294" r:id="rId10"/>
    <p:sldId id="301" r:id="rId11"/>
    <p:sldId id="295" r:id="rId12"/>
    <p:sldId id="258" r:id="rId13"/>
    <p:sldId id="259" r:id="rId14"/>
    <p:sldId id="271" r:id="rId15"/>
    <p:sldId id="305" r:id="rId16"/>
    <p:sldId id="260" r:id="rId17"/>
    <p:sldId id="261" r:id="rId18"/>
    <p:sldId id="307" r:id="rId19"/>
    <p:sldId id="308" r:id="rId20"/>
    <p:sldId id="262" r:id="rId21"/>
    <p:sldId id="263" r:id="rId22"/>
    <p:sldId id="264" r:id="rId23"/>
    <p:sldId id="265" r:id="rId24"/>
    <p:sldId id="309" r:id="rId25"/>
    <p:sldId id="267" r:id="rId26"/>
    <p:sldId id="268" r:id="rId27"/>
    <p:sldId id="272" r:id="rId28"/>
    <p:sldId id="306" r:id="rId29"/>
    <p:sldId id="273" r:id="rId30"/>
    <p:sldId id="274" r:id="rId31"/>
    <p:sldId id="275" r:id="rId32"/>
    <p:sldId id="276" r:id="rId33"/>
    <p:sldId id="310" r:id="rId34"/>
    <p:sldId id="277" r:id="rId35"/>
    <p:sldId id="280" r:id="rId36"/>
    <p:sldId id="281" r:id="rId37"/>
    <p:sldId id="302" r:id="rId38"/>
    <p:sldId id="282" r:id="rId39"/>
    <p:sldId id="283" r:id="rId40"/>
    <p:sldId id="284" r:id="rId41"/>
    <p:sldId id="285" r:id="rId42"/>
    <p:sldId id="286" r:id="rId43"/>
    <p:sldId id="287" r:id="rId44"/>
    <p:sldId id="288" r:id="rId45"/>
    <p:sldId id="289" r:id="rId46"/>
    <p:sldId id="290" r:id="rId47"/>
    <p:sldId id="291" r:id="rId48"/>
    <p:sldId id="30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النمط المتوسط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varScale="1">
        <p:scale>
          <a:sx n="70" d="100"/>
          <a:sy n="70" d="100"/>
        </p:scale>
        <p:origin x="52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A78D2A-BEFC-4B5D-800D-21B93075A569}" type="datetimeFigureOut">
              <a:rPr lang="en-US" smtClean="0"/>
              <a:pPr/>
              <a:t>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1E3D1D-9328-44A2-B5EF-8C3A9B74884A}" type="slidenum">
              <a:rPr lang="en-US" smtClean="0"/>
              <a:pPr/>
              <a:t>‹#›</a:t>
            </a:fld>
            <a:endParaRPr lang="en-US"/>
          </a:p>
        </p:txBody>
      </p:sp>
    </p:spTree>
    <p:extLst>
      <p:ext uri="{BB962C8B-B14F-4D97-AF65-F5344CB8AC3E}">
        <p14:creationId xmlns:p14="http://schemas.microsoft.com/office/powerpoint/2010/main" val="832618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1E3D1D-9328-44A2-B5EF-8C3A9B74884A}" type="slidenum">
              <a:rPr lang="en-US" smtClean="0"/>
              <a:pPr/>
              <a:t>21</a:t>
            </a:fld>
            <a:endParaRPr lang="en-US" dirty="0"/>
          </a:p>
        </p:txBody>
      </p:sp>
    </p:spTree>
    <p:extLst>
      <p:ext uri="{BB962C8B-B14F-4D97-AF65-F5344CB8AC3E}">
        <p14:creationId xmlns:p14="http://schemas.microsoft.com/office/powerpoint/2010/main" val="3920864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A69C08FB-744F-428D-992A-D6EAE5265B7E}" type="datetimeFigureOut">
              <a:rPr lang="en-US" smtClean="0"/>
              <a:pPr/>
              <a:t>1/11/2017</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E66F2664-C5DE-4C39-85F1-92352307B15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69C08FB-744F-428D-992A-D6EAE5265B7E}" type="datetimeFigureOut">
              <a:rPr lang="en-US" smtClean="0"/>
              <a:pPr/>
              <a:t>1/11/2017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914402"/>
            <a:ext cx="27432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914402"/>
            <a:ext cx="80264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69C08FB-744F-428D-992A-D6EAE5265B7E}" type="datetimeFigureOut">
              <a:rPr lang="en-US" smtClean="0"/>
              <a:pPr/>
              <a:t>1/11/2017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69C08FB-744F-428D-992A-D6EAE5265B7E}" type="datetimeFigureOut">
              <a:rPr lang="en-US" smtClean="0"/>
              <a:pPr/>
              <a:t>1/11/2017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69C08FB-744F-428D-992A-D6EAE5265B7E}" type="datetimeFigureOut">
              <a:rPr lang="en-US" smtClean="0"/>
              <a:pPr/>
              <a:t>1/11/2017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66F2664-C5DE-4C39-85F1-92352307B15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704088"/>
            <a:ext cx="109728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A69C08FB-744F-428D-992A-D6EAE5265B7E}" type="datetimeFigureOut">
              <a:rPr lang="en-US" smtClean="0"/>
              <a:pPr/>
              <a:t>1/11/2017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704088"/>
            <a:ext cx="109728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A69C08FB-744F-428D-992A-D6EAE5265B7E}" type="datetimeFigureOut">
              <a:rPr lang="en-US" smtClean="0"/>
              <a:pPr/>
              <a:t>1/11/2017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A69C08FB-744F-428D-992A-D6EAE5265B7E}" type="datetimeFigureOut">
              <a:rPr lang="en-US" smtClean="0"/>
              <a:pPr/>
              <a:t>1/11/2017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69C08FB-744F-428D-992A-D6EAE5265B7E}" type="datetimeFigureOut">
              <a:rPr lang="en-US" smtClean="0"/>
              <a:pPr/>
              <a:t>1/11/2017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A69C08FB-744F-428D-992A-D6EAE5265B7E}" type="datetimeFigureOut">
              <a:rPr lang="en-US" smtClean="0"/>
              <a:pPr/>
              <a:t>1/11/2017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66F2664-C5DE-4C39-85F1-92352307B15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69C08FB-744F-428D-992A-D6EAE5265B7E}" type="datetimeFigureOut">
              <a:rPr lang="en-US" smtClean="0"/>
              <a:pPr/>
              <a:t>1/11/2017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10769600" y="6356351"/>
            <a:ext cx="812800" cy="365125"/>
          </a:xfrm>
        </p:spPr>
        <p:txBody>
          <a:bodyPr/>
          <a:lstStyle/>
          <a:p>
            <a:fld id="{E66F2664-C5DE-4C39-85F1-92352307B158}" type="slidenum">
              <a:rPr lang="en-US" smtClean="0"/>
              <a:pPr/>
              <a:t>‹#›</a:t>
            </a:fld>
            <a:endParaRPr lang="en-US"/>
          </a:p>
        </p:txBody>
      </p:sp>
      <p:sp>
        <p:nvSpPr>
          <p:cNvPr id="3" name="عنصر نائب للصورة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6000"/>
            <a:lum/>
          </a:blip>
          <a:srcRect/>
          <a:stretch>
            <a:fillRect t="-24000" b="-24000"/>
          </a:stretch>
        </a:blipFill>
        <a:effectLst/>
      </p:bgPr>
    </p:bg>
    <p:spTree>
      <p:nvGrpSpPr>
        <p:cNvPr id="1" name=""/>
        <p:cNvGrpSpPr/>
        <p:nvPr/>
      </p:nvGrpSpPr>
      <p:grpSpPr>
        <a:xfrm>
          <a:off x="0" y="0"/>
          <a:ext cx="0" cy="0"/>
          <a:chOff x="0" y="0"/>
          <a:chExt cx="0" cy="0"/>
        </a:xfrm>
      </p:grpSpPr>
      <p:sp>
        <p:nvSpPr>
          <p:cNvPr id="7" name="شكل حر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69C08FB-744F-428D-992A-D6EAE5265B7E}" type="datetimeFigureOut">
              <a:rPr lang="en-US" smtClean="0"/>
              <a:pPr/>
              <a:t>1/11/2017</a:t>
            </a:fld>
            <a:endParaRPr lang="en-US"/>
          </a:p>
        </p:txBody>
      </p:sp>
      <p:sp>
        <p:nvSpPr>
          <p:cNvPr id="22" name="عنصر نائب للتذييل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66F2664-C5DE-4C39-85F1-92352307B158}" type="slidenum">
              <a:rPr lang="en-US" smtClean="0"/>
              <a:pPr/>
              <a:t>‹#›</a:t>
            </a:fld>
            <a:endParaRPr lang="en-US"/>
          </a:p>
        </p:txBody>
      </p:sp>
      <p:grpSp>
        <p:nvGrpSpPr>
          <p:cNvPr id="2" name="مجموعة 1"/>
          <p:cNvGrpSpPr/>
          <p:nvPr/>
        </p:nvGrpSpPr>
        <p:grpSpPr>
          <a:xfrm>
            <a:off x="-25356" y="202408"/>
            <a:ext cx="12240731"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3.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5.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6.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560" y="441960"/>
            <a:ext cx="10468864" cy="1371600"/>
          </a:xfrm>
        </p:spPr>
        <p:txBody>
          <a:bodyPr>
            <a:noAutofit/>
          </a:bodyPr>
          <a:lstStyle/>
          <a:p>
            <a:pPr algn="ctr"/>
            <a:r>
              <a:rPr lang="en-US" sz="4000" dirty="0" smtClean="0">
                <a:solidFill>
                  <a:schemeClr val="accent6"/>
                </a:solidFill>
                <a:latin typeface="Mistral" pitchFamily="66" charset="0"/>
              </a:rPr>
              <a:t>IMPLEMENTING LEAN SIX SIGMA IN THE PALESTINE POULTRY COMPANY</a:t>
            </a:r>
            <a:endParaRPr lang="en-US" sz="4000" dirty="0">
              <a:solidFill>
                <a:schemeClr val="accent6"/>
              </a:solidFill>
              <a:latin typeface="Mistral" pitchFamily="66" charset="0"/>
              <a:cs typeface="Times New Roman" panose="02020603050405020304" pitchFamily="18" charset="0"/>
            </a:endParaRPr>
          </a:p>
        </p:txBody>
      </p:sp>
      <p:sp>
        <p:nvSpPr>
          <p:cNvPr id="3" name="Subtitle 2"/>
          <p:cNvSpPr>
            <a:spLocks noGrp="1"/>
          </p:cNvSpPr>
          <p:nvPr>
            <p:ph type="subTitle" idx="1"/>
          </p:nvPr>
        </p:nvSpPr>
        <p:spPr>
          <a:xfrm>
            <a:off x="457200" y="2103120"/>
            <a:ext cx="10531880" cy="4358640"/>
          </a:xfrm>
        </p:spPr>
        <p:txBody>
          <a:bodyPr>
            <a:noAutofit/>
          </a:bodyPr>
          <a:lstStyle/>
          <a:p>
            <a:pPr algn="ctr" rtl="0"/>
            <a:r>
              <a:rPr lang="en-US" sz="2400" b="1" dirty="0" smtClean="0">
                <a:latin typeface="Bodoni MT" pitchFamily="18" charset="0"/>
              </a:rPr>
              <a:t>  </a:t>
            </a:r>
            <a:r>
              <a:rPr lang="en-US" sz="2400" b="1" dirty="0" smtClean="0">
                <a:solidFill>
                  <a:schemeClr val="accent1"/>
                </a:solidFill>
                <a:latin typeface="Agency FB" pitchFamily="34" charset="0"/>
              </a:rPr>
              <a:t>Prepared by :</a:t>
            </a:r>
          </a:p>
          <a:p>
            <a:pPr lvl="0" algn="ctr" rtl="0"/>
            <a:r>
              <a:rPr lang="en-US" sz="2400" b="1" dirty="0" err="1" smtClean="0">
                <a:solidFill>
                  <a:schemeClr val="bg2"/>
                </a:solidFill>
                <a:latin typeface="Andalus" pitchFamily="18" charset="-78"/>
                <a:cs typeface="Andalus" pitchFamily="18" charset="-78"/>
              </a:rPr>
              <a:t>Huthaifa</a:t>
            </a:r>
            <a:r>
              <a:rPr lang="en-US" sz="2400" b="1" dirty="0" smtClean="0">
                <a:solidFill>
                  <a:schemeClr val="bg2"/>
                </a:solidFill>
                <a:latin typeface="Andalus" pitchFamily="18" charset="-78"/>
                <a:cs typeface="Andalus" pitchFamily="18" charset="-78"/>
              </a:rPr>
              <a:t> Abu </a:t>
            </a:r>
            <a:r>
              <a:rPr lang="en-US" sz="2400" b="1" dirty="0" err="1" smtClean="0">
                <a:solidFill>
                  <a:schemeClr val="bg2"/>
                </a:solidFill>
                <a:latin typeface="Andalus" pitchFamily="18" charset="-78"/>
                <a:cs typeface="Andalus" pitchFamily="18" charset="-78"/>
              </a:rPr>
              <a:t>Shhade</a:t>
            </a:r>
            <a:r>
              <a:rPr lang="en-US" sz="2400" b="1" dirty="0" smtClean="0">
                <a:solidFill>
                  <a:schemeClr val="bg2"/>
                </a:solidFill>
                <a:latin typeface="Andalus" pitchFamily="18" charset="-78"/>
                <a:cs typeface="Andalus" pitchFamily="18" charset="-78"/>
              </a:rPr>
              <a:t> </a:t>
            </a:r>
          </a:p>
          <a:p>
            <a:pPr lvl="0" algn="ctr" rtl="0"/>
            <a:r>
              <a:rPr lang="en-US" sz="2400" b="1" dirty="0" smtClean="0">
                <a:solidFill>
                  <a:schemeClr val="bg2"/>
                </a:solidFill>
                <a:latin typeface="Andalus" pitchFamily="18" charset="-78"/>
                <a:cs typeface="Andalus" pitchFamily="18" charset="-78"/>
              </a:rPr>
              <a:t>Mohammad </a:t>
            </a:r>
            <a:r>
              <a:rPr lang="en-US" sz="2400" b="1" dirty="0" err="1" smtClean="0">
                <a:solidFill>
                  <a:schemeClr val="bg2"/>
                </a:solidFill>
                <a:latin typeface="Andalus" pitchFamily="18" charset="-78"/>
                <a:cs typeface="Andalus" pitchFamily="18" charset="-78"/>
              </a:rPr>
              <a:t>Abd</a:t>
            </a:r>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Aljaleel</a:t>
            </a:r>
            <a:endParaRPr lang="en-US" sz="2400" b="1" dirty="0" smtClean="0">
              <a:solidFill>
                <a:schemeClr val="bg2"/>
              </a:solidFill>
              <a:latin typeface="Andalus" pitchFamily="18" charset="-78"/>
              <a:cs typeface="Andalus" pitchFamily="18" charset="-78"/>
            </a:endParaRPr>
          </a:p>
          <a:p>
            <a:pPr algn="ctr" rtl="0"/>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Rema</a:t>
            </a:r>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Bsharat</a:t>
            </a:r>
            <a:r>
              <a:rPr lang="en-US" sz="2400" b="1" dirty="0" smtClean="0">
                <a:solidFill>
                  <a:schemeClr val="bg2"/>
                </a:solidFill>
                <a:latin typeface="Andalus" pitchFamily="18" charset="-78"/>
                <a:cs typeface="Andalus" pitchFamily="18" charset="-78"/>
              </a:rPr>
              <a:t> </a:t>
            </a:r>
          </a:p>
          <a:p>
            <a:pPr lvl="0" algn="ctr" rtl="0"/>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Shahed</a:t>
            </a:r>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Zedan</a:t>
            </a:r>
            <a:endParaRPr lang="en-US" sz="2400" b="1" dirty="0" smtClean="0">
              <a:solidFill>
                <a:schemeClr val="bg2"/>
              </a:solidFill>
              <a:latin typeface="Andalus" pitchFamily="18" charset="-78"/>
              <a:cs typeface="Andalus" pitchFamily="18" charset="-78"/>
            </a:endParaRPr>
          </a:p>
          <a:p>
            <a:pPr lvl="0" algn="ctr" rtl="0"/>
            <a:r>
              <a:rPr lang="en-US" sz="2400" b="1" dirty="0" err="1" smtClean="0">
                <a:solidFill>
                  <a:schemeClr val="bg2"/>
                </a:solidFill>
                <a:latin typeface="Andalus" pitchFamily="18" charset="-78"/>
                <a:cs typeface="Andalus" pitchFamily="18" charset="-78"/>
              </a:rPr>
              <a:t>Leena</a:t>
            </a:r>
            <a:r>
              <a:rPr lang="en-US" sz="2400" b="1" dirty="0" smtClean="0">
                <a:solidFill>
                  <a:schemeClr val="bg2"/>
                </a:solidFill>
                <a:latin typeface="Andalus" pitchFamily="18" charset="-78"/>
                <a:cs typeface="Andalus" pitchFamily="18" charset="-78"/>
              </a:rPr>
              <a:t> </a:t>
            </a:r>
            <a:r>
              <a:rPr lang="en-US" sz="2400" b="1" dirty="0" err="1" smtClean="0">
                <a:solidFill>
                  <a:schemeClr val="bg2"/>
                </a:solidFill>
                <a:latin typeface="Andalus" pitchFamily="18" charset="-78"/>
                <a:cs typeface="Andalus" pitchFamily="18" charset="-78"/>
              </a:rPr>
              <a:t>Alatrash</a:t>
            </a:r>
            <a:r>
              <a:rPr lang="en-US" sz="2400" b="1" dirty="0" smtClean="0">
                <a:solidFill>
                  <a:schemeClr val="bg2"/>
                </a:solidFill>
                <a:latin typeface="Andalus" pitchFamily="18" charset="-78"/>
                <a:cs typeface="Andalus" pitchFamily="18" charset="-78"/>
              </a:rPr>
              <a:t> </a:t>
            </a:r>
          </a:p>
          <a:p>
            <a:pPr lvl="0" algn="ctr" rtl="0">
              <a:buFont typeface="Arial" pitchFamily="34" charset="0"/>
              <a:buChar char="•"/>
            </a:pPr>
            <a:endParaRPr lang="en-US" sz="2400" b="1" dirty="0" smtClean="0">
              <a:latin typeface="Bodoni MT" pitchFamily="18" charset="0"/>
            </a:endParaRPr>
          </a:p>
          <a:p>
            <a:pPr algn="ctr" rtl="0"/>
            <a:r>
              <a:rPr lang="en-US" sz="2400" b="1" dirty="0" smtClean="0">
                <a:latin typeface="Bodoni MT" pitchFamily="18" charset="0"/>
              </a:rPr>
              <a:t> </a:t>
            </a:r>
            <a:r>
              <a:rPr lang="en-US" sz="2400" b="1" dirty="0" smtClean="0">
                <a:solidFill>
                  <a:schemeClr val="accent1"/>
                </a:solidFill>
                <a:latin typeface="Agency FB" pitchFamily="34" charset="0"/>
              </a:rPr>
              <a:t>Supervisor :</a:t>
            </a:r>
          </a:p>
          <a:p>
            <a:pPr lvl="0" algn="ctr" rtl="0"/>
            <a:r>
              <a:rPr lang="en-US" sz="2400" b="1" dirty="0" smtClean="0">
                <a:solidFill>
                  <a:schemeClr val="bg2"/>
                </a:solidFill>
                <a:latin typeface="Andalus" pitchFamily="18" charset="-78"/>
                <a:cs typeface="Andalus" pitchFamily="18" charset="-78"/>
              </a:rPr>
              <a:t>Eng. Ahmad </a:t>
            </a:r>
            <a:r>
              <a:rPr lang="en-US" sz="2400" b="1" dirty="0" err="1" smtClean="0">
                <a:solidFill>
                  <a:schemeClr val="bg2"/>
                </a:solidFill>
                <a:latin typeface="Andalus" pitchFamily="18" charset="-78"/>
                <a:cs typeface="Andalus" pitchFamily="18" charset="-78"/>
              </a:rPr>
              <a:t>Zaid</a:t>
            </a:r>
            <a:endParaRPr lang="en-US" sz="2400" b="1" dirty="0" smtClean="0">
              <a:solidFill>
                <a:schemeClr val="bg2"/>
              </a:solidFill>
              <a:latin typeface="Andalus" pitchFamily="18" charset="-78"/>
              <a:cs typeface="Andalus" pitchFamily="18" charset="-78"/>
            </a:endParaRPr>
          </a:p>
          <a:p>
            <a:pPr algn="ctr" rtl="0"/>
            <a:endParaRPr lang="en-US" sz="2400" b="1" dirty="0" smtClean="0">
              <a:latin typeface="Bodoni MT" pitchFamily="18" charset="0"/>
            </a:endParaRPr>
          </a:p>
        </p:txBody>
      </p:sp>
    </p:spTree>
    <p:extLst>
      <p:ext uri="{BB962C8B-B14F-4D97-AF65-F5344CB8AC3E}">
        <p14:creationId xmlns:p14="http://schemas.microsoft.com/office/powerpoint/2010/main" val="1359600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5400" dirty="0" smtClean="0">
                <a:effectLst>
                  <a:outerShdw blurRad="38100" dist="38100" dir="2700000" algn="tl">
                    <a:srgbClr val="000000">
                      <a:alpha val="43137"/>
                    </a:srgbClr>
                  </a:outerShdw>
                </a:effectLst>
              </a:rPr>
              <a:t>Define</a:t>
            </a:r>
            <a:endParaRPr lang="ar-SA"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dirty="0" smtClean="0"/>
              <a:t>  Process Map form. </a:t>
            </a:r>
            <a:endParaRPr lang="ar-SA" dirty="0"/>
          </a:p>
        </p:txBody>
      </p:sp>
      <p:pic>
        <p:nvPicPr>
          <p:cNvPr id="4" name="صورة 3" descr="التقاط.png"/>
          <p:cNvPicPr>
            <a:picLocks noChangeAspect="1"/>
          </p:cNvPicPr>
          <p:nvPr/>
        </p:nvPicPr>
        <p:blipFill>
          <a:blip r:embed="rId2"/>
          <a:stretch>
            <a:fillRect/>
          </a:stretch>
        </p:blipFill>
        <p:spPr>
          <a:xfrm>
            <a:off x="6090355" y="1264920"/>
            <a:ext cx="4288085" cy="559308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800" dirty="0" smtClean="0">
                <a:solidFill>
                  <a:schemeClr val="accent1">
                    <a:lumMod val="75000"/>
                  </a:schemeClr>
                </a:solidFill>
                <a:effectLst>
                  <a:outerShdw blurRad="38100" dist="38100" dir="2700000" algn="tl">
                    <a:srgbClr val="000000">
                      <a:alpha val="43137"/>
                    </a:srgbClr>
                  </a:outerShdw>
                </a:effectLst>
                <a:cs typeface="Times New Roman" panose="02020603050405020304" pitchFamily="18" charset="0"/>
              </a:rPr>
              <a:t>Measure</a:t>
            </a:r>
            <a:endParaRPr lang="ar-SA"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Font typeface="Wingdings" pitchFamily="2" charset="2"/>
              <a:buChar char="v"/>
            </a:pPr>
            <a:r>
              <a:rPr lang="en-US" sz="2400" dirty="0" smtClean="0">
                <a:latin typeface="Times New Roman" panose="02020603050405020304" pitchFamily="18" charset="0"/>
                <a:cs typeface="Times New Roman" panose="02020603050405020304" pitchFamily="18" charset="0"/>
              </a:rPr>
              <a:t>At measure phase we use the Lean Six Sigma process improvement strategy.</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Tools which is used:</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1- Fishbone diagram.</a:t>
            </a:r>
          </a:p>
          <a:p>
            <a:pPr algn="l" rtl="0">
              <a:buNone/>
            </a:pP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2- FMEA.</a:t>
            </a:r>
          </a:p>
          <a:p>
            <a:pPr algn="l" rtl="0">
              <a:buNone/>
            </a:pPr>
            <a:r>
              <a:rPr lang="en-US" sz="2400" dirty="0" smtClean="0">
                <a:latin typeface="Times New Roman" panose="02020603050405020304" pitchFamily="18" charset="0"/>
                <a:cs typeface="Times New Roman" panose="02020603050405020304" pitchFamily="18" charset="0"/>
              </a:rPr>
              <a:t>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3- Data collection plan.  </a:t>
            </a:r>
            <a:br>
              <a:rPr lang="en-US" sz="2400" dirty="0" smtClean="0">
                <a:latin typeface="Times New Roman" panose="02020603050405020304" pitchFamily="18" charset="0"/>
                <a:cs typeface="Times New Roman" panose="02020603050405020304" pitchFamily="18" charset="0"/>
              </a:rPr>
            </a:br>
            <a:endParaRPr lang="en-US" sz="2400" dirty="0" smtClean="0"/>
          </a:p>
          <a:p>
            <a:pPr algn="l" rtl="0">
              <a:buFont typeface="Wingdings" pitchFamily="2" charset="2"/>
              <a:buChar char="v"/>
            </a:pPr>
            <a:endParaRPr lang="ar-SA" dirty="0" smtClean="0"/>
          </a:p>
          <a:p>
            <a:pPr>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056" y="600456"/>
            <a:ext cx="10363200" cy="542544"/>
          </a:xfrm>
        </p:spPr>
        <p:txBody>
          <a:bodyPr>
            <a:noAutofit/>
          </a:bodyPr>
          <a:lstStyle/>
          <a:p>
            <a:pPr algn="l"/>
            <a:r>
              <a:rPr lang="en-US" sz="3200" dirty="0" smtClean="0">
                <a:solidFill>
                  <a:schemeClr val="bg2"/>
                </a:solidFill>
                <a:effectLst>
                  <a:outerShdw blurRad="38100" dist="38100" dir="2700000" algn="tl">
                    <a:srgbClr val="000000">
                      <a:alpha val="43137"/>
                    </a:srgbClr>
                  </a:outerShdw>
                </a:effectLst>
                <a:cs typeface="Times New Roman" panose="02020603050405020304" pitchFamily="18" charset="0"/>
              </a:rPr>
              <a:t>Fishbone diagram</a:t>
            </a:r>
            <a:endParaRPr lang="en-US" sz="3200" dirty="0">
              <a:solidFill>
                <a:schemeClr val="bg2"/>
              </a:solidFill>
              <a:effectLst>
                <a:outerShdw blurRad="38100" dist="38100" dir="2700000" algn="tl">
                  <a:srgbClr val="000000">
                    <a:alpha val="43137"/>
                  </a:srgbClr>
                </a:outerShdw>
              </a:effectLst>
              <a:cs typeface="Times New Roman" panose="02020603050405020304" pitchFamily="18" charset="0"/>
            </a:endParaRPr>
          </a:p>
        </p:txBody>
      </p:sp>
      <p:sp>
        <p:nvSpPr>
          <p:cNvPr id="4" name="عنصر نائب للنص 3"/>
          <p:cNvSpPr>
            <a:spLocks noGrp="1"/>
          </p:cNvSpPr>
          <p:nvPr>
            <p:ph type="body" idx="1"/>
          </p:nvPr>
        </p:nvSpPr>
        <p:spPr>
          <a:xfrm>
            <a:off x="890016" y="1226384"/>
            <a:ext cx="10363200" cy="1509712"/>
          </a:xfrm>
        </p:spPr>
        <p:txBody>
          <a:bodyPr>
            <a:normAutofit/>
          </a:bodyPr>
          <a:lstStyle/>
          <a:p>
            <a:pPr algn="l" rtl="0"/>
            <a:r>
              <a:rPr lang="en-US" sz="1800" dirty="0" smtClean="0">
                <a:solidFill>
                  <a:schemeClr val="bg1"/>
                </a:solidFill>
                <a:latin typeface="Times New Roman" panose="02020603050405020304" pitchFamily="18" charset="0"/>
                <a:cs typeface="Times New Roman" panose="02020603050405020304" pitchFamily="18" charset="0"/>
              </a:rPr>
              <a:t>We use fish bone diagram in the measurement phase to find out all the variables occurred in the manufacturing process, where this process depends on people, material, method, environment and machine</a:t>
            </a:r>
            <a:endParaRPr lang="ar-SA" sz="1800" dirty="0">
              <a:solidFill>
                <a:schemeClr val="bg1"/>
              </a:solidFill>
            </a:endParaRPr>
          </a:p>
        </p:txBody>
      </p:sp>
      <p:pic>
        <p:nvPicPr>
          <p:cNvPr id="5" name="صورة 21" descr="بدون عنوان.png"/>
          <p:cNvPicPr>
            <a:picLocks noGrp="1"/>
          </p:cNvPicPr>
          <p:nvPr>
            <p:ph idx="4294967295"/>
          </p:nvPr>
        </p:nvPicPr>
        <p:blipFill>
          <a:blip r:embed="rId2"/>
          <a:stretch>
            <a:fillRect/>
          </a:stretch>
        </p:blipFill>
        <p:spPr>
          <a:xfrm rot="16200000">
            <a:off x="3749041" y="-732632"/>
            <a:ext cx="4762500" cy="10418763"/>
          </a:xfrm>
          <a:prstGeom prst="rect">
            <a:avLst/>
          </a:prstGeom>
        </p:spPr>
      </p:pic>
    </p:spTree>
    <p:extLst>
      <p:ext uri="{BB962C8B-B14F-4D97-AF65-F5344CB8AC3E}">
        <p14:creationId xmlns:p14="http://schemas.microsoft.com/office/powerpoint/2010/main" val="1012870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29768"/>
            <a:ext cx="10972800" cy="1143000"/>
          </a:xfrm>
        </p:spPr>
        <p:txBody>
          <a:bodyPr/>
          <a:lstStyle/>
          <a:p>
            <a:r>
              <a:rPr lang="en-US" dirty="0" smtClean="0">
                <a:effectLst>
                  <a:outerShdw blurRad="38100" dist="38100" dir="2700000" algn="tl">
                    <a:srgbClr val="000000">
                      <a:alpha val="43137"/>
                    </a:srgbClr>
                  </a:outerShdw>
                </a:effectLst>
                <a:cs typeface="Times New Roman" panose="02020603050405020304" pitchFamily="18" charset="0"/>
              </a:rPr>
              <a:t>FMEA</a:t>
            </a:r>
            <a:endParaRPr lang="en-US" dirty="0">
              <a:effectLst>
                <a:outerShdw blurRad="38100" dist="38100" dir="2700000" algn="tl">
                  <a:srgbClr val="000000">
                    <a:alpha val="43137"/>
                  </a:srgbClr>
                </a:outerShdw>
              </a:effectLst>
            </a:endParaRPr>
          </a:p>
        </p:txBody>
      </p:sp>
      <p:pic>
        <p:nvPicPr>
          <p:cNvPr id="4" name="عنصر نائب للمحتوى 3" descr="fmea2.png"/>
          <p:cNvPicPr>
            <a:picLocks noGrp="1"/>
          </p:cNvPicPr>
          <p:nvPr>
            <p:ph idx="1"/>
          </p:nvPr>
        </p:nvPicPr>
        <p:blipFill>
          <a:blip r:embed="rId2"/>
          <a:stretch>
            <a:fillRect/>
          </a:stretch>
        </p:blipFill>
        <p:spPr>
          <a:xfrm rot="16200000">
            <a:off x="3977641" y="15241"/>
            <a:ext cx="4556758" cy="9128760"/>
          </a:xfrm>
          <a:prstGeom prst="rect">
            <a:avLst/>
          </a:prstGeom>
        </p:spPr>
      </p:pic>
      <p:sp>
        <p:nvSpPr>
          <p:cNvPr id="5" name="مربع نص 4"/>
          <p:cNvSpPr txBox="1"/>
          <p:nvPr/>
        </p:nvSpPr>
        <p:spPr>
          <a:xfrm>
            <a:off x="3520440" y="1706880"/>
            <a:ext cx="6065520" cy="369332"/>
          </a:xfrm>
          <a:prstGeom prst="rect">
            <a:avLst/>
          </a:prstGeom>
          <a:noFill/>
        </p:spPr>
        <p:txBody>
          <a:bodyPr wrap="square" rtlCol="1">
            <a:spAutoFit/>
          </a:bodyPr>
          <a:lstStyle/>
          <a:p>
            <a:r>
              <a:rPr lang="en-US" dirty="0" smtClean="0"/>
              <a:t> RPN = (Severity) x (Occurrence) x (Detection) </a:t>
            </a:r>
            <a:endParaRPr lang="ar-SA" dirty="0"/>
          </a:p>
        </p:txBody>
      </p:sp>
    </p:spTree>
    <p:extLst>
      <p:ext uri="{BB962C8B-B14F-4D97-AF65-F5344CB8AC3E}">
        <p14:creationId xmlns:p14="http://schemas.microsoft.com/office/powerpoint/2010/main" val="3366188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FMEA </a:t>
            </a:r>
            <a:r>
              <a:rPr lang="en-US" b="1" dirty="0">
                <a:effectLst>
                  <a:outerShdw blurRad="38100" dist="38100" dir="2700000" algn="tl">
                    <a:srgbClr val="000000">
                      <a:alpha val="43137"/>
                    </a:srgbClr>
                  </a:outerShdw>
                </a:effectLst>
              </a:rPr>
              <a:t>Result</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buFont typeface="Wingdings" pitchFamily="2" charset="2"/>
              <a:buChar char="v"/>
            </a:pPr>
            <a:r>
              <a:rPr lang="en-US" sz="2400" dirty="0" smtClean="0">
                <a:latin typeface="Times New Roman" pitchFamily="18" charset="0"/>
                <a:cs typeface="Times New Roman" pitchFamily="18" charset="0"/>
              </a:rPr>
              <a:t>We obtain that the biggest problem that effect on the productivity was Crushing machine. </a:t>
            </a:r>
            <a:r>
              <a:rPr lang="en-US" sz="2400" dirty="0" smtClean="0">
                <a:solidFill>
                  <a:srgbClr val="FF0000"/>
                </a:solidFill>
                <a:latin typeface="Times New Roman" pitchFamily="18" charset="0"/>
                <a:cs typeface="Times New Roman" pitchFamily="18" charset="0"/>
              </a:rPr>
              <a:t>In addition</a:t>
            </a:r>
            <a:r>
              <a:rPr lang="en-US" sz="2400" dirty="0" smtClean="0">
                <a:latin typeface="Times New Roman" pitchFamily="18" charset="0"/>
                <a:cs typeface="Times New Roman" pitchFamily="18" charset="0"/>
              </a:rPr>
              <a:t>, we study the main three factor:</a:t>
            </a:r>
          </a:p>
          <a:p>
            <a:pPr algn="l" rtl="0">
              <a:buNone/>
            </a:pPr>
            <a:endParaRPr lang="en-US" sz="2400" dirty="0" smtClean="0">
              <a:latin typeface="Times New Roman" pitchFamily="18" charset="0"/>
              <a:cs typeface="Times New Roman" pitchFamily="18" charset="0"/>
            </a:endParaRPr>
          </a:p>
          <a:p>
            <a:pPr algn="l" rtl="0">
              <a:buFont typeface="Wingdings" pitchFamily="2" charset="2"/>
              <a:buChar char="v"/>
            </a:pPr>
            <a:r>
              <a:rPr lang="en-US" sz="2400" dirty="0">
                <a:latin typeface="Times New Roman" pitchFamily="18" charset="0"/>
                <a:cs typeface="Times New Roman" pitchFamily="18" charset="0"/>
              </a:rPr>
              <a:t>The handling </a:t>
            </a:r>
            <a:r>
              <a:rPr lang="en-US" sz="2400" dirty="0" smtClean="0">
                <a:latin typeface="Times New Roman" pitchFamily="18" charset="0"/>
                <a:cs typeface="Times New Roman" pitchFamily="18" charset="0"/>
              </a:rPr>
              <a:t>time.</a:t>
            </a:r>
          </a:p>
          <a:p>
            <a:pPr algn="l" rtl="0">
              <a:buFont typeface="Wingdings" pitchFamily="2" charset="2"/>
              <a:buChar char="v"/>
            </a:pPr>
            <a:endParaRPr lang="en-US" sz="2400" dirty="0" smtClean="0">
              <a:latin typeface="Times New Roman" pitchFamily="18" charset="0"/>
              <a:cs typeface="Times New Roman" pitchFamily="18" charset="0"/>
            </a:endParaRPr>
          </a:p>
          <a:p>
            <a:pPr algn="l" rtl="0">
              <a:buFont typeface="Wingdings" pitchFamily="2" charset="2"/>
              <a:buChar char="v"/>
            </a:pPr>
            <a:r>
              <a:rPr lang="en-US" sz="2400" dirty="0" smtClean="0">
                <a:latin typeface="Times New Roman" pitchFamily="18" charset="0"/>
                <a:cs typeface="Times New Roman" pitchFamily="18" charset="0"/>
              </a:rPr>
              <a:t>Safety </a:t>
            </a:r>
            <a:r>
              <a:rPr lang="en-US" sz="2400" dirty="0">
                <a:latin typeface="Times New Roman" pitchFamily="18" charset="0"/>
                <a:cs typeface="Times New Roman" pitchFamily="18" charset="0"/>
              </a:rPr>
              <a:t>margin for the gate of </a:t>
            </a:r>
            <a:r>
              <a:rPr lang="en-US" sz="2400" dirty="0" smtClean="0">
                <a:latin typeface="Times New Roman" pitchFamily="18" charset="0"/>
                <a:cs typeface="Times New Roman" pitchFamily="18" charset="0"/>
              </a:rPr>
              <a:t>crusher. </a:t>
            </a:r>
          </a:p>
          <a:p>
            <a:pPr algn="l" rtl="0">
              <a:buFont typeface="Wingdings" pitchFamily="2" charset="2"/>
              <a:buChar char="v"/>
            </a:pPr>
            <a:endParaRPr lang="en-US" sz="2400" dirty="0" smtClean="0">
              <a:latin typeface="Times New Roman" pitchFamily="18" charset="0"/>
              <a:cs typeface="Times New Roman" pitchFamily="18" charset="0"/>
            </a:endParaRPr>
          </a:p>
          <a:p>
            <a:pPr algn="l" rtl="0">
              <a:buFont typeface="Wingdings" pitchFamily="2" charset="2"/>
              <a:buChar char="v"/>
            </a:pPr>
            <a:r>
              <a:rPr lang="en-US" sz="2400" dirty="0">
                <a:latin typeface="Times New Roman" pitchFamily="18" charset="0"/>
                <a:cs typeface="Times New Roman" pitchFamily="18" charset="0"/>
              </a:rPr>
              <a:t>Effect of the volume of orders on production </a:t>
            </a:r>
            <a:r>
              <a:rPr lang="en-US" sz="2400" dirty="0" smtClean="0">
                <a:latin typeface="Times New Roman" pitchFamily="18" charset="0"/>
                <a:cs typeface="Times New Roman" pitchFamily="18" charset="0"/>
              </a:rPr>
              <a:t>capacity.</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847174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640080"/>
            <a:ext cx="10972800" cy="777240"/>
          </a:xfrm>
        </p:spPr>
        <p:txBody>
          <a:bodyPr>
            <a:normAutofit fontScale="90000"/>
          </a:bodyPr>
          <a:lstStyle/>
          <a:p>
            <a:pPr rtl="0"/>
            <a:r>
              <a:rPr lang="en-US" dirty="0" smtClean="0">
                <a:effectLst>
                  <a:outerShdw blurRad="38100" dist="38100" dir="2700000" algn="tl">
                    <a:srgbClr val="000000">
                      <a:alpha val="43137"/>
                    </a:srgbClr>
                  </a:outerShdw>
                </a:effectLst>
              </a:rPr>
              <a:t>Crushing machine </a:t>
            </a:r>
            <a:endParaRPr lang="ar-SA" b="1" dirty="0">
              <a:effectLst>
                <a:outerShdw blurRad="38100" dist="38100" dir="2700000" algn="tl">
                  <a:srgbClr val="000000">
                    <a:alpha val="43137"/>
                  </a:srgbClr>
                </a:outerShdw>
              </a:effectLst>
            </a:endParaRPr>
          </a:p>
        </p:txBody>
      </p:sp>
      <p:pic>
        <p:nvPicPr>
          <p:cNvPr id="6" name="عنصر نائب للمحتوى 3" descr="15540217_1171769366252902_951786191_o.jpg"/>
          <p:cNvPicPr>
            <a:picLocks noChangeAspect="1"/>
          </p:cNvPicPr>
          <p:nvPr/>
        </p:nvPicPr>
        <p:blipFill>
          <a:blip r:embed="rId2"/>
          <a:stretch>
            <a:fillRect/>
          </a:stretch>
        </p:blipFill>
        <p:spPr>
          <a:xfrm>
            <a:off x="8778121" y="0"/>
            <a:ext cx="3413879" cy="4221480"/>
          </a:xfrm>
          <a:prstGeom prst="rect">
            <a:avLst/>
          </a:prstGeom>
        </p:spPr>
      </p:pic>
      <p:pic>
        <p:nvPicPr>
          <p:cNvPr id="7" name="صورة 6" descr="12899837_955745657855275_1941464128_n.jpg"/>
          <p:cNvPicPr>
            <a:picLocks noChangeAspect="1"/>
          </p:cNvPicPr>
          <p:nvPr/>
        </p:nvPicPr>
        <p:blipFill>
          <a:blip r:embed="rId3"/>
          <a:stretch>
            <a:fillRect/>
          </a:stretch>
        </p:blipFill>
        <p:spPr>
          <a:xfrm>
            <a:off x="6709291" y="2453640"/>
            <a:ext cx="3272790" cy="4404360"/>
          </a:xfrm>
          <a:prstGeom prst="rect">
            <a:avLst/>
          </a:prstGeom>
        </p:spPr>
      </p:pic>
      <p:sp>
        <p:nvSpPr>
          <p:cNvPr id="8" name="عنصر نائب للمحتوى 7"/>
          <p:cNvSpPr>
            <a:spLocks noGrp="1"/>
          </p:cNvSpPr>
          <p:nvPr>
            <p:ph idx="1"/>
          </p:nvPr>
        </p:nvSpPr>
        <p:spPr/>
        <p:txBody>
          <a:bodyPr/>
          <a:lstStyle/>
          <a:p>
            <a:pPr algn="l" rtl="0"/>
            <a:endParaRPr lang="en-US" dirty="0" smtClean="0"/>
          </a:p>
          <a:p>
            <a:pPr algn="l" rtl="0"/>
            <a:r>
              <a:rPr lang="en-US" dirty="0" smtClean="0"/>
              <a:t>Two laser sensors.</a:t>
            </a:r>
          </a:p>
          <a:p>
            <a:pPr algn="l" rtl="0"/>
            <a:endParaRPr lang="en-US" dirty="0" smtClean="0"/>
          </a:p>
          <a:p>
            <a:pPr algn="l" rtl="0"/>
            <a:r>
              <a:rPr lang="en-US" dirty="0" smtClean="0"/>
              <a:t>Ammeter : </a:t>
            </a:r>
          </a:p>
          <a:p>
            <a:pPr algn="l" rtl="0">
              <a:buNone/>
            </a:pPr>
            <a:r>
              <a:rPr lang="en-US" dirty="0" smtClean="0"/>
              <a:t>  </a:t>
            </a:r>
            <a:endParaRPr lang="ar-SA" dirty="0"/>
          </a:p>
        </p:txBody>
      </p:sp>
      <p:graphicFrame>
        <p:nvGraphicFramePr>
          <p:cNvPr id="9" name="جدول 8"/>
          <p:cNvGraphicFramePr>
            <a:graphicFrameLocks noGrp="1"/>
          </p:cNvGraphicFramePr>
          <p:nvPr/>
        </p:nvGraphicFramePr>
        <p:xfrm>
          <a:off x="609600" y="4301066"/>
          <a:ext cx="5471160" cy="1231054"/>
        </p:xfrm>
        <a:graphic>
          <a:graphicData uri="http://schemas.openxmlformats.org/drawingml/2006/table">
            <a:tbl>
              <a:tblPr rtl="1" firstRow="1" bandRow="1">
                <a:tableStyleId>{5C22544A-7EE6-4342-B048-85BDC9FD1C3A}</a:tableStyleId>
              </a:tblPr>
              <a:tblGrid>
                <a:gridCol w="2735580"/>
                <a:gridCol w="2735580"/>
              </a:tblGrid>
              <a:tr h="615527">
                <a:tc>
                  <a:txBody>
                    <a:bodyPr/>
                    <a:lstStyle/>
                    <a:p>
                      <a:pPr algn="ctr" rtl="0"/>
                      <a:r>
                        <a:rPr lang="en-US" dirty="0" smtClean="0"/>
                        <a:t>Empty</a:t>
                      </a:r>
                      <a:endParaRPr lang="ar-SA" dirty="0"/>
                    </a:p>
                  </a:txBody>
                  <a:tcPr anchor="ctr"/>
                </a:tc>
                <a:tc>
                  <a:txBody>
                    <a:bodyPr/>
                    <a:lstStyle/>
                    <a:p>
                      <a:pPr algn="l" rtl="0"/>
                      <a:r>
                        <a:rPr kumimoji="0" lang="en-US" sz="1800" b="1" kern="1200" dirty="0" smtClean="0">
                          <a:solidFill>
                            <a:schemeClr val="lt1"/>
                          </a:solidFill>
                          <a:latin typeface="+mn-lt"/>
                          <a:ea typeface="+mn-ea"/>
                          <a:cs typeface="+mn-cs"/>
                        </a:rPr>
                        <a:t>Material inside crusher</a:t>
                      </a:r>
                      <a:endParaRPr lang="ar-SA" dirty="0"/>
                    </a:p>
                  </a:txBody>
                  <a:tcPr anchor="ctr"/>
                </a:tc>
              </a:tr>
              <a:tr h="615527">
                <a:tc>
                  <a:txBody>
                    <a:bodyPr/>
                    <a:lstStyle/>
                    <a:p>
                      <a:pPr algn="ctr" rtl="0"/>
                      <a:r>
                        <a:rPr kumimoji="0" lang="en-US" sz="1800" kern="1200" dirty="0" smtClean="0">
                          <a:solidFill>
                            <a:schemeClr val="dk1"/>
                          </a:solidFill>
                          <a:latin typeface="Times New Roman" pitchFamily="18" charset="0"/>
                          <a:ea typeface="+mn-ea"/>
                          <a:cs typeface="Times New Roman" pitchFamily="18" charset="0"/>
                        </a:rPr>
                        <a:t>120 ampere</a:t>
                      </a:r>
                      <a:endParaRPr lang="ar-SA" dirty="0">
                        <a:latin typeface="Times New Roman" pitchFamily="18" charset="0"/>
                        <a:cs typeface="Times New Roman" pitchFamily="18" charset="0"/>
                      </a:endParaRPr>
                    </a:p>
                  </a:txBody>
                  <a:tcPr anchor="ctr"/>
                </a:tc>
                <a:tc>
                  <a:txBody>
                    <a:bodyPr/>
                    <a:lstStyle/>
                    <a:p>
                      <a:pPr algn="ctr" rtl="1"/>
                      <a:r>
                        <a:rPr kumimoji="0" lang="en-US" sz="1800" kern="1200" dirty="0" smtClean="0">
                          <a:solidFill>
                            <a:schemeClr val="dk1"/>
                          </a:solidFill>
                          <a:latin typeface="Times New Roman" pitchFamily="18" charset="0"/>
                          <a:ea typeface="+mn-ea"/>
                          <a:cs typeface="Times New Roman" pitchFamily="18" charset="0"/>
                        </a:rPr>
                        <a:t>(200-250) ampere</a:t>
                      </a:r>
                      <a:endParaRPr lang="ar-SA" dirty="0">
                        <a:latin typeface="Times New Roman" pitchFamily="18" charset="0"/>
                        <a:cs typeface="Times New Roman" pitchFamily="18" charset="0"/>
                      </a:endParaRPr>
                    </a:p>
                  </a:txBody>
                  <a:tcPr anchor="ct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3442"/>
            <a:ext cx="10972800" cy="1143000"/>
          </a:xfrm>
        </p:spPr>
        <p:txBody>
          <a:bodyPr/>
          <a:lstStyle/>
          <a:p>
            <a:r>
              <a:rPr lang="en-US" dirty="0" smtClean="0">
                <a:effectLst>
                  <a:outerShdw blurRad="38100" dist="38100" dir="2700000" algn="tl">
                    <a:srgbClr val="000000">
                      <a:alpha val="43137"/>
                    </a:srgbClr>
                  </a:outerShdw>
                </a:effectLst>
                <a:cs typeface="Times New Roman" panose="02020603050405020304" pitchFamily="18" charset="0"/>
              </a:rPr>
              <a:t>Data collection plan</a:t>
            </a:r>
            <a:endParaRPr lang="en-US" dirty="0">
              <a:effectLst>
                <a:outerShdw blurRad="38100" dist="38100" dir="2700000" algn="tl">
                  <a:srgbClr val="000000">
                    <a:alpha val="43137"/>
                  </a:srgbClr>
                </a:outerShdw>
              </a:effectLst>
            </a:endParaRPr>
          </a:p>
        </p:txBody>
      </p:sp>
      <p:pic>
        <p:nvPicPr>
          <p:cNvPr id="5" name="عنصر نائب للمحتوى 4" descr="data collection.png"/>
          <p:cNvPicPr>
            <a:picLocks noGrp="1" noChangeAspect="1"/>
          </p:cNvPicPr>
          <p:nvPr>
            <p:ph idx="1"/>
          </p:nvPr>
        </p:nvPicPr>
        <p:blipFill>
          <a:blip r:embed="rId2"/>
          <a:stretch>
            <a:fillRect/>
          </a:stretch>
        </p:blipFill>
        <p:spPr>
          <a:xfrm rot="16200000">
            <a:off x="3476472" y="-1857532"/>
            <a:ext cx="5239061" cy="12192001"/>
          </a:xfrm>
        </p:spPr>
      </p:pic>
    </p:spTree>
    <p:extLst>
      <p:ext uri="{BB962C8B-B14F-4D97-AF65-F5344CB8AC3E}">
        <p14:creationId xmlns:p14="http://schemas.microsoft.com/office/powerpoint/2010/main" val="38646425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Analyze</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buFont typeface="Wingdings" pitchFamily="2" charset="2"/>
              <a:buChar char="v"/>
            </a:pPr>
            <a:r>
              <a:rPr lang="en-US" dirty="0" smtClean="0"/>
              <a:t> Analyze phase is the beginning of  statistical analysis of the problem, the practical problem was defined earlier</a:t>
            </a:r>
            <a:br>
              <a:rPr lang="en-US" dirty="0" smtClean="0"/>
            </a:br>
            <a:endParaRPr lang="en-US" dirty="0" smtClean="0"/>
          </a:p>
          <a:p>
            <a:pPr algn="l" rtl="0">
              <a:buFont typeface="Wingdings" pitchFamily="2" charset="2"/>
              <a:buChar char="v"/>
            </a:pPr>
            <a:r>
              <a:rPr lang="en-US" dirty="0" smtClean="0"/>
              <a:t> Analyze tools :</a:t>
            </a:r>
          </a:p>
          <a:p>
            <a:pPr algn="l" rtl="0">
              <a:buNone/>
            </a:pPr>
            <a:endParaRPr lang="en-US" dirty="0" smtClean="0"/>
          </a:p>
          <a:p>
            <a:pPr algn="l" rtl="0">
              <a:buSzPct val="70000"/>
              <a:buFont typeface="Wingdings" pitchFamily="2" charset="2"/>
              <a:buChar char="v"/>
            </a:pPr>
            <a:r>
              <a:rPr lang="en-US" dirty="0" smtClean="0"/>
              <a:t> Histogram .</a:t>
            </a:r>
          </a:p>
          <a:p>
            <a:pPr algn="l" rtl="0">
              <a:buSzPct val="70000"/>
              <a:buFont typeface="Wingdings" pitchFamily="2" charset="2"/>
              <a:buChar char="v"/>
            </a:pPr>
            <a:r>
              <a:rPr lang="en-US" dirty="0" smtClean="0"/>
              <a:t> Run chart . </a:t>
            </a:r>
          </a:p>
          <a:p>
            <a:pPr algn="l" rtl="0">
              <a:buSzPct val="70000"/>
              <a:buFont typeface="Wingdings" pitchFamily="2" charset="2"/>
              <a:buChar char="v"/>
            </a:pPr>
            <a:r>
              <a:rPr lang="en-US" dirty="0" smtClean="0"/>
              <a:t> Box plot. </a:t>
            </a:r>
          </a:p>
          <a:p>
            <a:pPr algn="l" rtl="0">
              <a:buSzPct val="70000"/>
              <a:buFont typeface="Wingdings" pitchFamily="2" charset="2"/>
              <a:buChar char="v"/>
            </a:pPr>
            <a:r>
              <a:rPr lang="en-US" dirty="0" smtClean="0"/>
              <a:t> Pareto analysis.</a:t>
            </a:r>
          </a:p>
          <a:p>
            <a:pPr algn="l" rtl="0">
              <a:buFont typeface="Wingdings" pitchFamily="2" charset="2"/>
              <a:buChar char="v"/>
            </a:pPr>
            <a:endParaRPr lang="en-US" dirty="0"/>
          </a:p>
        </p:txBody>
      </p:sp>
      <p:pic>
        <p:nvPicPr>
          <p:cNvPr id="4" name="صورة 3" descr="7.png"/>
          <p:cNvPicPr>
            <a:picLocks noChangeAspect="1"/>
          </p:cNvPicPr>
          <p:nvPr/>
        </p:nvPicPr>
        <p:blipFill>
          <a:blip r:embed="rId2"/>
          <a:stretch>
            <a:fillRect/>
          </a:stretch>
        </p:blipFill>
        <p:spPr>
          <a:xfrm rot="20263228">
            <a:off x="8764671" y="3146111"/>
            <a:ext cx="2626277" cy="26262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5405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9120" y="384048"/>
            <a:ext cx="10972800" cy="1143000"/>
          </a:xfrm>
        </p:spPr>
        <p:txBody>
          <a:bodyPr>
            <a:normAutofit/>
          </a:bodyPr>
          <a:lstStyle/>
          <a:p>
            <a:r>
              <a:rPr lang="en-US" b="1" dirty="0" smtClean="0">
                <a:effectLst>
                  <a:outerShdw blurRad="38100" dist="38100" dir="2700000" algn="tl">
                    <a:srgbClr val="000000">
                      <a:alpha val="43137"/>
                    </a:srgbClr>
                  </a:outerShdw>
                </a:effectLst>
              </a:rPr>
              <a:t>The handling time</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09600" y="1691640"/>
            <a:ext cx="10972800" cy="4907280"/>
          </a:xfrm>
        </p:spPr>
        <p:txBody>
          <a:bodyPr>
            <a:normAutofit/>
          </a:bodyPr>
          <a:lstStyle/>
          <a:p>
            <a:pPr algn="l" rtl="0">
              <a:buFont typeface="Wingdings" pitchFamily="2" charset="2"/>
              <a:buChar char="v"/>
            </a:pPr>
            <a:r>
              <a:rPr lang="en-US" dirty="0" smtClean="0">
                <a:latin typeface="Times New Roman" pitchFamily="18" charset="0"/>
                <a:cs typeface="Times New Roman" pitchFamily="18" charset="0"/>
              </a:rPr>
              <a:t> The handling time between PLC and real time on the crushing machine.</a:t>
            </a: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r>
              <a:rPr lang="en-US" dirty="0" smtClean="0"/>
              <a:t>  The handling time is ideal and it can’t be changed or modified.</a:t>
            </a:r>
            <a:endParaRPr lang="ar-SA" dirty="0">
              <a:latin typeface="Times New Roman" pitchFamily="18" charset="0"/>
              <a:cs typeface="Times New Roman" pitchFamily="18" charset="0"/>
            </a:endParaRPr>
          </a:p>
        </p:txBody>
      </p:sp>
      <p:graphicFrame>
        <p:nvGraphicFramePr>
          <p:cNvPr id="5" name="جدول 4"/>
          <p:cNvGraphicFramePr>
            <a:graphicFrameLocks noGrp="1"/>
          </p:cNvGraphicFramePr>
          <p:nvPr/>
        </p:nvGraphicFramePr>
        <p:xfrm>
          <a:off x="2499360" y="2304626"/>
          <a:ext cx="6766560" cy="3318930"/>
        </p:xfrm>
        <a:graphic>
          <a:graphicData uri="http://schemas.openxmlformats.org/drawingml/2006/table">
            <a:tbl>
              <a:tblPr rtl="1" firstRow="1" bandRow="1">
                <a:tableStyleId>{5C22544A-7EE6-4342-B048-85BDC9FD1C3A}</a:tableStyleId>
              </a:tblPr>
              <a:tblGrid>
                <a:gridCol w="3383280"/>
                <a:gridCol w="3383280"/>
              </a:tblGrid>
              <a:tr h="338100">
                <a:tc>
                  <a:txBody>
                    <a:bodyPr/>
                    <a:lstStyle/>
                    <a:p>
                      <a:pPr algn="ctr">
                        <a:lnSpc>
                          <a:spcPct val="115000"/>
                        </a:lnSpc>
                        <a:spcAft>
                          <a:spcPts val="0"/>
                        </a:spcAft>
                      </a:pPr>
                      <a:r>
                        <a:rPr lang="en-US" sz="1400" b="1" dirty="0">
                          <a:solidFill>
                            <a:srgbClr val="000000"/>
                          </a:solidFill>
                          <a:latin typeface="Times New Roman"/>
                          <a:ea typeface="Calibri"/>
                          <a:cs typeface="Arial"/>
                        </a:rPr>
                        <a:t>Time on PLC control (Minute) </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Actual time on crushing machine (Minute)</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4.47</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4.49</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4.45</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4.46</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4.41</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4.45</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4.45</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4.44</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4.54</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4.53</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4.49</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4.50</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4.46</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4.46</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4.42</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4.43</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4.50</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4.49</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98083">
                <a:tc>
                  <a:txBody>
                    <a:bodyPr/>
                    <a:lstStyle/>
                    <a:p>
                      <a:pPr algn="ctr">
                        <a:lnSpc>
                          <a:spcPct val="115000"/>
                        </a:lnSpc>
                        <a:spcAft>
                          <a:spcPts val="0"/>
                        </a:spcAft>
                      </a:pPr>
                      <a:r>
                        <a:rPr lang="en-US" sz="1400" b="1" dirty="0">
                          <a:solidFill>
                            <a:srgbClr val="000000"/>
                          </a:solidFill>
                          <a:latin typeface="Times New Roman"/>
                          <a:ea typeface="Calibri"/>
                          <a:cs typeface="Arial"/>
                        </a:rPr>
                        <a:t>4.52</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Calibri"/>
                          <a:cs typeface="Arial"/>
                        </a:rPr>
                        <a:t>4.51</a:t>
                      </a:r>
                      <a:endParaRPr lang="en-US" sz="14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5850" y="866898"/>
            <a:ext cx="10972800" cy="683306"/>
          </a:xfrm>
        </p:spPr>
        <p:txBody>
          <a:bodyPr>
            <a:normAutofit/>
          </a:bodyPr>
          <a:lstStyle/>
          <a:p>
            <a:r>
              <a:rPr lang="en-US" sz="2800" dirty="0" smtClean="0">
                <a:effectLst>
                  <a:outerShdw blurRad="38100" dist="38100" dir="2700000" algn="tl">
                    <a:srgbClr val="000000">
                      <a:alpha val="43137"/>
                    </a:srgbClr>
                  </a:outerShdw>
                </a:effectLst>
              </a:rPr>
              <a:t>The production capacity in Crusher machine</a:t>
            </a:r>
            <a:endParaRPr lang="ar-SA" sz="2800" dirty="0"/>
          </a:p>
        </p:txBody>
      </p:sp>
      <p:pic>
        <p:nvPicPr>
          <p:cNvPr id="4" name="عنصر نائب للمحتوى 3" descr="التقاط.PNG"/>
          <p:cNvPicPr>
            <a:picLocks noGrp="1" noChangeAspect="1"/>
          </p:cNvPicPr>
          <p:nvPr>
            <p:ph idx="1"/>
          </p:nvPr>
        </p:nvPicPr>
        <p:blipFill>
          <a:blip r:embed="rId2"/>
          <a:srcRect r="17405"/>
          <a:stretch>
            <a:fillRect/>
          </a:stretch>
        </p:blipFill>
        <p:spPr>
          <a:xfrm>
            <a:off x="1003097" y="3072424"/>
            <a:ext cx="9185931" cy="2117093"/>
          </a:xfrm>
        </p:spPr>
      </p:pic>
      <p:sp>
        <p:nvSpPr>
          <p:cNvPr id="5" name="مربع نص 4"/>
          <p:cNvSpPr txBox="1"/>
          <p:nvPr/>
        </p:nvSpPr>
        <p:spPr>
          <a:xfrm>
            <a:off x="866898" y="2006930"/>
            <a:ext cx="8740239" cy="369332"/>
          </a:xfrm>
          <a:prstGeom prst="rect">
            <a:avLst/>
          </a:prstGeom>
          <a:noFill/>
        </p:spPr>
        <p:txBody>
          <a:bodyPr wrap="square" rtlCol="1">
            <a:spAutoFit/>
          </a:bodyPr>
          <a:lstStyle/>
          <a:p>
            <a:r>
              <a:rPr lang="en-US" dirty="0" smtClean="0">
                <a:effectLst>
                  <a:outerShdw blurRad="38100" dist="38100" dir="2700000" algn="tl">
                    <a:srgbClr val="000000">
                      <a:alpha val="43137"/>
                    </a:srgbClr>
                  </a:outerShdw>
                </a:effectLst>
              </a:rPr>
              <a:t>How calculated the production capacity in Crusher machine ?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4840" y="1082040"/>
            <a:ext cx="10972800" cy="765048"/>
          </a:xfrm>
        </p:spPr>
        <p:txBody>
          <a:bodyPr>
            <a:normAutofit fontScale="90000"/>
          </a:bodyPr>
          <a:lstStyle/>
          <a:p>
            <a:pPr rtl="0"/>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5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Outlines</a:t>
            </a:r>
            <a:r>
              <a:rPr lang="en-US"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dirty="0"/>
          </a:p>
        </p:txBody>
      </p:sp>
      <p:sp>
        <p:nvSpPr>
          <p:cNvPr id="3" name="عنصر نائب للمحتوى 2"/>
          <p:cNvSpPr>
            <a:spLocks noGrp="1"/>
          </p:cNvSpPr>
          <p:nvPr>
            <p:ph idx="1"/>
          </p:nvPr>
        </p:nvSpPr>
        <p:spPr/>
        <p:txBody>
          <a:bodyPr>
            <a:normAutofit/>
          </a:bodyPr>
          <a:lstStyle/>
          <a:p>
            <a:pPr algn="l" rtl="0">
              <a:buSzPct val="70000"/>
              <a:buFont typeface="Wingdings" pitchFamily="2" charset="2"/>
              <a:buChar char="v"/>
            </a:pPr>
            <a:r>
              <a:rPr lang="en-US" sz="2800" dirty="0" smtClean="0"/>
              <a:t>Introduction.</a:t>
            </a:r>
          </a:p>
          <a:p>
            <a:pPr algn="l" rtl="0">
              <a:buSzPct val="70000"/>
              <a:buFont typeface="Wingdings" pitchFamily="2" charset="2"/>
              <a:buChar char="v"/>
            </a:pPr>
            <a:r>
              <a:rPr lang="en-US" sz="2800" dirty="0" smtClean="0"/>
              <a:t>Production process.</a:t>
            </a:r>
            <a:endParaRPr lang="en-US" sz="2800" dirty="0" smtClean="0">
              <a:latin typeface="Times New Roman" panose="02020603050405020304" pitchFamily="18" charset="0"/>
              <a:cs typeface="Times New Roman" panose="02020603050405020304" pitchFamily="18" charset="0"/>
            </a:endParaRP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 Problem statement. </a:t>
            </a: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 Objectives.</a:t>
            </a: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Methodology </a:t>
            </a:r>
            <a:r>
              <a:rPr lang="en-US" sz="2800" dirty="0" smtClean="0">
                <a:latin typeface="Times New Roman" panose="02020603050405020304" pitchFamily="18" charset="0"/>
                <a:cs typeface="Times New Roman" panose="02020603050405020304" pitchFamily="18" charset="0"/>
              </a:rPr>
              <a:t>(DMAIC Cycle).</a:t>
            </a: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 Results.</a:t>
            </a: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 Conclusion. </a:t>
            </a:r>
          </a:p>
          <a:p>
            <a:pPr algn="l" rtl="0">
              <a:buSzPct val="70000"/>
              <a:buFont typeface="Wingdings" pitchFamily="2" charset="2"/>
              <a:buChar char="v"/>
            </a:pPr>
            <a:r>
              <a:rPr lang="en-US" sz="2800" dirty="0" smtClean="0">
                <a:latin typeface="Times New Roman" panose="02020603050405020304" pitchFamily="18" charset="0"/>
                <a:cs typeface="Times New Roman" panose="02020603050405020304" pitchFamily="18" charset="0"/>
              </a:rPr>
              <a:t> Recommendation.</a:t>
            </a:r>
            <a:endParaRPr lang="en-US" sz="2800" dirty="0" smtClean="0"/>
          </a:p>
          <a:p>
            <a:pPr algn="l" rtl="0">
              <a:buSzPct val="70000"/>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830" y="502920"/>
            <a:ext cx="9066212" cy="762000"/>
          </a:xfrm>
        </p:spPr>
        <p:txBody>
          <a:bodyPr>
            <a:normAutofit/>
          </a:bodyPr>
          <a:lstStyle/>
          <a:p>
            <a:r>
              <a:rPr lang="en-US" sz="3600" dirty="0" smtClean="0">
                <a:effectLst>
                  <a:outerShdw blurRad="38100" dist="38100" dir="2700000" algn="tl">
                    <a:srgbClr val="000000">
                      <a:alpha val="43137"/>
                    </a:srgbClr>
                  </a:outerShdw>
                </a:effectLst>
              </a:rPr>
              <a:t>The production capacity in Crusher machine</a:t>
            </a:r>
            <a:endParaRPr lang="en-US" sz="3600" dirty="0">
              <a:solidFill>
                <a:schemeClr val="accent1">
                  <a:lumMod val="75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5" name="Text Placeholder 4"/>
          <p:cNvSpPr>
            <a:spLocks noGrp="1"/>
          </p:cNvSpPr>
          <p:nvPr>
            <p:ph type="body" idx="2"/>
          </p:nvPr>
        </p:nvSpPr>
        <p:spPr>
          <a:xfrm>
            <a:off x="1440659" y="1432560"/>
            <a:ext cx="7535701" cy="825500"/>
          </a:xfrm>
        </p:spPr>
        <p:txBody>
          <a:bodyPr>
            <a:normAutofit/>
          </a:bodyPr>
          <a:lstStyle/>
          <a:p>
            <a:pPr marL="285750" indent="-285750" rtl="0">
              <a:buFont typeface="Wingdings" pitchFamily="2" charset="2"/>
              <a:buChar char="v"/>
            </a:pPr>
            <a:r>
              <a:rPr lang="en-US" sz="2000" dirty="0" smtClean="0">
                <a:solidFill>
                  <a:schemeClr val="accent1"/>
                </a:solidFill>
                <a:latin typeface="Times New Roman" pitchFamily="18" charset="0"/>
                <a:cs typeface="Times New Roman" pitchFamily="18" charset="0"/>
              </a:rPr>
              <a:t>The samples were taken from the date 31/08/2016 to date 15/10/2016.</a:t>
            </a:r>
            <a:endParaRPr lang="en-US" sz="2000" dirty="0" smtClean="0">
              <a:latin typeface="Times New Roman" pitchFamily="18" charset="0"/>
              <a:cs typeface="Times New Roman" pitchFamily="18" charset="0"/>
            </a:endParaRPr>
          </a:p>
          <a:p>
            <a:pPr marL="285750" indent="-285750" rtl="0">
              <a:buFont typeface="Wingdings" pitchFamily="2" charset="2"/>
              <a:buChar char="v"/>
            </a:pPr>
            <a:r>
              <a:rPr lang="en-US" sz="2000" dirty="0" smtClean="0"/>
              <a:t>Histogram :</a:t>
            </a:r>
            <a:endParaRPr lang="en-US" sz="2000" dirty="0"/>
          </a:p>
        </p:txBody>
      </p:sp>
      <p:pic>
        <p:nvPicPr>
          <p:cNvPr id="4" name="صورة 0" descr="histogram.PNG"/>
          <p:cNvPicPr>
            <a:picLocks noGrp="1"/>
          </p:cNvPicPr>
          <p:nvPr>
            <p:ph sz="half" idx="1"/>
          </p:nvPr>
        </p:nvPicPr>
        <p:blipFill>
          <a:blip r:embed="rId2"/>
          <a:stretch>
            <a:fillRect/>
          </a:stretch>
        </p:blipFill>
        <p:spPr>
          <a:xfrm>
            <a:off x="1308101" y="2463804"/>
            <a:ext cx="8579835" cy="4072193"/>
          </a:xfrm>
          <a:prstGeom prst="rect">
            <a:avLst/>
          </a:prstGeom>
        </p:spPr>
      </p:pic>
    </p:spTree>
    <p:extLst>
      <p:ext uri="{BB962C8B-B14F-4D97-AF65-F5344CB8AC3E}">
        <p14:creationId xmlns:p14="http://schemas.microsoft.com/office/powerpoint/2010/main" val="16015228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Run Chart </a:t>
            </a:r>
            <a:endParaRPr lang="en-US" dirty="0">
              <a:effectLst>
                <a:outerShdw blurRad="38100" dist="38100" dir="2700000" algn="tl">
                  <a:srgbClr val="000000">
                    <a:alpha val="43137"/>
                  </a:srgbClr>
                </a:outerShdw>
              </a:effectLst>
            </a:endParaRPr>
          </a:p>
        </p:txBody>
      </p:sp>
      <p:sp>
        <p:nvSpPr>
          <p:cNvPr id="13" name="Content Placeholder 12"/>
          <p:cNvSpPr>
            <a:spLocks noGrp="1"/>
          </p:cNvSpPr>
          <p:nvPr>
            <p:ph idx="1"/>
          </p:nvPr>
        </p:nvSpPr>
        <p:spPr/>
        <p:txBody>
          <a:bodyPr/>
          <a:lstStyle/>
          <a:p>
            <a:endParaRPr lang="en-US" dirty="0"/>
          </a:p>
        </p:txBody>
      </p:sp>
      <p:sp>
        <p:nvSpPr>
          <p:cNvPr id="14" name="Content Placeholder 2"/>
          <p:cNvSpPr txBox="1">
            <a:spLocks/>
          </p:cNvSpPr>
          <p:nvPr/>
        </p:nvSpPr>
        <p:spPr>
          <a:xfrm>
            <a:off x="3686334" y="3644930"/>
            <a:ext cx="15725604" cy="54316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Run Chart</a:t>
            </a:r>
            <a:br>
              <a:rPr lang="en-US" dirty="0" smtClean="0"/>
            </a:br>
            <a:endParaRPr lang="en-US" dirty="0"/>
          </a:p>
        </p:txBody>
      </p:sp>
      <p:sp>
        <p:nvSpPr>
          <p:cNvPr id="15" name="Rectangle 4"/>
          <p:cNvSpPr>
            <a:spLocks noChangeArrowheads="1"/>
          </p:cNvSpPr>
          <p:nvPr/>
        </p:nvSpPr>
        <p:spPr bwMode="auto">
          <a:xfrm>
            <a:off x="2848132" y="2899582"/>
            <a:ext cx="182325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16" name="Object 15"/>
          <p:cNvGraphicFramePr>
            <a:graphicFrameLocks noChangeAspect="1"/>
          </p:cNvGraphicFramePr>
          <p:nvPr>
            <p:extLst>
              <p:ext uri="{D42A27DB-BD31-4B8C-83A1-F6EECF244321}">
                <p14:modId xmlns:p14="http://schemas.microsoft.com/office/powerpoint/2010/main" val="592624730"/>
              </p:ext>
            </p:extLst>
          </p:nvPr>
        </p:nvGraphicFramePr>
        <p:xfrm>
          <a:off x="2011183" y="2270527"/>
          <a:ext cx="8169639" cy="4257206"/>
        </p:xfrm>
        <a:graphic>
          <a:graphicData uri="http://schemas.openxmlformats.org/presentationml/2006/ole">
            <mc:AlternateContent xmlns:mc="http://schemas.openxmlformats.org/markup-compatibility/2006">
              <mc:Choice xmlns:v="urn:schemas-microsoft-com:vml" Requires="v">
                <p:oleObj spid="_x0000_s1059" name="Graph" r:id="rId4" imgW="5486400" imgH="3657600" progId="MtbGraph.Document.16">
                  <p:embed/>
                </p:oleObj>
              </mc:Choice>
              <mc:Fallback>
                <p:oleObj name="Graph" r:id="rId4" imgW="5486400" imgH="3657600" progId="MtbGraph.Document.16">
                  <p:embed/>
                  <p:pic>
                    <p:nvPicPr>
                      <p:cNvPr id="0"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1183" y="2270527"/>
                        <a:ext cx="8169639" cy="42572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65325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521208"/>
            <a:ext cx="10972800" cy="1143000"/>
          </a:xfrm>
        </p:spPr>
        <p:txBody>
          <a:bodyPr>
            <a:normAutofit/>
          </a:bodyPr>
          <a:lstStyle/>
          <a:p>
            <a:r>
              <a:rPr lang="en-US" dirty="0" smtClean="0">
                <a:effectLst>
                  <a:outerShdw blurRad="38100" dist="38100" dir="2700000" algn="tl">
                    <a:srgbClr val="000000">
                      <a:alpha val="43137"/>
                    </a:srgbClr>
                  </a:outerShdw>
                </a:effectLst>
              </a:rPr>
              <a:t>Pareto Analysis</a:t>
            </a:r>
            <a:endParaRPr lang="en-US" dirty="0">
              <a:effectLst>
                <a:outerShdw blurRad="38100" dist="38100" dir="2700000" algn="tl">
                  <a:srgbClr val="000000">
                    <a:alpha val="43137"/>
                  </a:srgbClr>
                </a:outerShdw>
              </a:effectLst>
            </a:endParaRPr>
          </a:p>
        </p:txBody>
      </p:sp>
      <p:pic>
        <p:nvPicPr>
          <p:cNvPr id="4" name="صورة 0" descr="باريتو.PNG"/>
          <p:cNvPicPr>
            <a:picLocks noGrp="1"/>
          </p:cNvPicPr>
          <p:nvPr>
            <p:ph idx="1"/>
          </p:nvPr>
        </p:nvPicPr>
        <p:blipFill>
          <a:blip r:embed="rId2"/>
          <a:stretch>
            <a:fillRect/>
          </a:stretch>
        </p:blipFill>
        <p:spPr>
          <a:xfrm>
            <a:off x="1633931" y="1795645"/>
            <a:ext cx="8634335" cy="4351338"/>
          </a:xfrm>
          <a:prstGeom prst="rect">
            <a:avLst/>
          </a:prstGeom>
        </p:spPr>
      </p:pic>
    </p:spTree>
    <p:extLst>
      <p:ext uri="{BB962C8B-B14F-4D97-AF65-F5344CB8AC3E}">
        <p14:creationId xmlns:p14="http://schemas.microsoft.com/office/powerpoint/2010/main" val="31082422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239" y="703906"/>
            <a:ext cx="10515600" cy="819099"/>
          </a:xfrm>
        </p:spPr>
        <p:txBody>
          <a:bodyPr/>
          <a:lstStyle/>
          <a:p>
            <a:r>
              <a:rPr lang="en-US" dirty="0" smtClean="0">
                <a:effectLst>
                  <a:outerShdw blurRad="38100" dist="38100" dir="2700000" algn="tl">
                    <a:srgbClr val="000000">
                      <a:alpha val="43137"/>
                    </a:srgbClr>
                  </a:outerShdw>
                </a:effectLst>
              </a:rPr>
              <a:t>Normality</a:t>
            </a:r>
            <a:endParaRPr lang="en-US" dirty="0">
              <a:effectLst>
                <a:outerShdw blurRad="38100" dist="38100" dir="2700000" algn="tl">
                  <a:srgbClr val="000000">
                    <a:alpha val="43137"/>
                  </a:srgbClr>
                </a:outerShdw>
              </a:effectLst>
            </a:endParaRPr>
          </a:p>
        </p:txBody>
      </p:sp>
      <p:pic>
        <p:nvPicPr>
          <p:cNvPr id="4" name="صورة 10" descr="normality befor.PNG"/>
          <p:cNvPicPr>
            <a:picLocks noGrp="1"/>
          </p:cNvPicPr>
          <p:nvPr>
            <p:ph idx="1"/>
          </p:nvPr>
        </p:nvPicPr>
        <p:blipFill>
          <a:blip r:embed="rId2"/>
          <a:stretch>
            <a:fillRect/>
          </a:stretch>
        </p:blipFill>
        <p:spPr>
          <a:xfrm>
            <a:off x="1738860" y="2203558"/>
            <a:ext cx="7899816" cy="4347147"/>
          </a:xfrm>
          <a:prstGeom prst="rect">
            <a:avLst/>
          </a:prstGeom>
        </p:spPr>
      </p:pic>
    </p:spTree>
    <p:extLst>
      <p:ext uri="{BB962C8B-B14F-4D97-AF65-F5344CB8AC3E}">
        <p14:creationId xmlns:p14="http://schemas.microsoft.com/office/powerpoint/2010/main" val="38642533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Scatter plot</a:t>
            </a:r>
          </a:p>
        </p:txBody>
      </p:sp>
      <p:pic>
        <p:nvPicPr>
          <p:cNvPr id="4" name="Content Placeholder 3"/>
          <p:cNvPicPr>
            <a:picLocks noGrp="1" noChangeAspect="1"/>
          </p:cNvPicPr>
          <p:nvPr>
            <p:ph idx="1"/>
          </p:nvPr>
        </p:nvPicPr>
        <p:blipFill>
          <a:blip r:embed="rId2"/>
          <a:stretch>
            <a:fillRect/>
          </a:stretch>
        </p:blipFill>
        <p:spPr>
          <a:xfrm>
            <a:off x="2389310" y="2191185"/>
            <a:ext cx="7413379" cy="3877392"/>
          </a:xfrm>
          <a:prstGeom prst="rect">
            <a:avLst/>
          </a:prstGeom>
        </p:spPr>
      </p:pic>
    </p:spTree>
    <p:extLst>
      <p:ext uri="{BB962C8B-B14F-4D97-AF65-F5344CB8AC3E}">
        <p14:creationId xmlns:p14="http://schemas.microsoft.com/office/powerpoint/2010/main" val="3095319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53568"/>
            <a:ext cx="10972800" cy="1143000"/>
          </a:xfrm>
        </p:spPr>
        <p:txBody>
          <a:bodyPr>
            <a:normAutofit/>
          </a:bodyPr>
          <a:lstStyle/>
          <a:p>
            <a:r>
              <a:rPr lang="en-US" sz="4900" dirty="0" smtClean="0">
                <a:effectLst>
                  <a:outerShdw blurRad="38100" dist="38100" dir="2700000" algn="tl">
                    <a:srgbClr val="000000">
                      <a:alpha val="43137"/>
                    </a:srgbClr>
                  </a:outerShdw>
                </a:effectLst>
                <a:cs typeface="Times New Roman" panose="02020603050405020304" pitchFamily="18" charset="0"/>
              </a:rPr>
              <a:t>Correlation </a:t>
            </a:r>
            <a:endParaRPr lang="en-US" sz="4900" dirty="0">
              <a:effectLst>
                <a:outerShdw blurRad="38100" dist="38100" dir="2700000" algn="tl">
                  <a:srgbClr val="000000">
                    <a:alpha val="43137"/>
                  </a:srgbClr>
                </a:outerShdw>
              </a:effectLst>
              <a:cs typeface="Times New Roman" panose="02020603050405020304" pitchFamily="18" charset="0"/>
            </a:endParaRPr>
          </a:p>
        </p:txBody>
      </p:sp>
      <p:sp>
        <p:nvSpPr>
          <p:cNvPr id="3" name="Content Placeholder 2"/>
          <p:cNvSpPr>
            <a:spLocks noGrp="1"/>
          </p:cNvSpPr>
          <p:nvPr>
            <p:ph idx="1"/>
          </p:nvPr>
        </p:nvSpPr>
        <p:spPr/>
        <p:txBody>
          <a:bodyPr/>
          <a:lstStyle/>
          <a:p>
            <a:pPr marL="0" indent="0" algn="l" rtl="0">
              <a:buFont typeface="Wingdings" pitchFamily="2" charset="2"/>
              <a:buChar char="v"/>
            </a:pPr>
            <a:r>
              <a:rPr lang="en-US" dirty="0" smtClean="0"/>
              <a:t>  Is a statistical measure that indicates the extent to which two or more variables fluctuate together.</a:t>
            </a:r>
            <a:br>
              <a:rPr lang="en-US" dirty="0" smtClean="0"/>
            </a:br>
            <a:r>
              <a:rPr lang="en-US" dirty="0" smtClean="0"/>
              <a:t/>
            </a:r>
            <a:br>
              <a:rPr lang="en-US" dirty="0" smtClean="0"/>
            </a:br>
            <a:endParaRPr lang="en-US" dirty="0"/>
          </a:p>
        </p:txBody>
      </p:sp>
      <p:pic>
        <p:nvPicPr>
          <p:cNvPr id="4" name="Picture 3" descr="Four Correlation Graphs.png"/>
          <p:cNvPicPr/>
          <p:nvPr/>
        </p:nvPicPr>
        <p:blipFill>
          <a:blip r:embed="rId2">
            <a:extLst>
              <a:ext uri="{28A0092B-C50C-407E-A947-70E740481C1C}">
                <a14:useLocalDpi xmlns:a14="http://schemas.microsoft.com/office/drawing/2010/main" val="0"/>
              </a:ext>
            </a:extLst>
          </a:blip>
          <a:srcRect/>
          <a:stretch>
            <a:fillRect/>
          </a:stretch>
        </p:blipFill>
        <p:spPr bwMode="auto">
          <a:xfrm>
            <a:off x="1968500" y="3267714"/>
            <a:ext cx="7239000" cy="3061653"/>
          </a:xfrm>
          <a:prstGeom prst="rect">
            <a:avLst/>
          </a:prstGeom>
          <a:noFill/>
          <a:ln>
            <a:noFill/>
          </a:ln>
        </p:spPr>
      </p:pic>
    </p:spTree>
    <p:extLst>
      <p:ext uri="{BB962C8B-B14F-4D97-AF65-F5344CB8AC3E}">
        <p14:creationId xmlns:p14="http://schemas.microsoft.com/office/powerpoint/2010/main" val="41862400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Correlation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buFont typeface="Wingdings" pitchFamily="2" charset="2"/>
              <a:buChar char="v"/>
            </a:pPr>
            <a:r>
              <a:rPr lang="en-US" dirty="0" smtClean="0"/>
              <a:t> Correlations: between days and Production capacity before improvement.</a:t>
            </a:r>
            <a:br>
              <a:rPr lang="en-US" dirty="0" smtClean="0"/>
            </a:br>
            <a:r>
              <a:rPr lang="en-US" dirty="0" smtClean="0"/>
              <a:t/>
            </a:r>
            <a:br>
              <a:rPr lang="en-US" dirty="0" smtClean="0"/>
            </a:br>
            <a:r>
              <a:rPr lang="en-US" dirty="0" smtClean="0"/>
              <a:t/>
            </a:r>
            <a:br>
              <a:rPr lang="en-US" dirty="0" smtClean="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78572691"/>
              </p:ext>
            </p:extLst>
          </p:nvPr>
        </p:nvGraphicFramePr>
        <p:xfrm>
          <a:off x="1874520" y="3575082"/>
          <a:ext cx="8473440" cy="1591278"/>
        </p:xfrm>
        <a:graphic>
          <a:graphicData uri="http://schemas.openxmlformats.org/drawingml/2006/table">
            <a:tbl>
              <a:tblPr firstRow="1" firstCol="1" bandRow="1">
                <a:tableStyleId>{B301B821-A1FF-4177-AEE7-76D212191A09}</a:tableStyleId>
              </a:tblPr>
              <a:tblGrid>
                <a:gridCol w="4236720"/>
                <a:gridCol w="4236720"/>
              </a:tblGrid>
              <a:tr h="857653">
                <a:tc>
                  <a:txBody>
                    <a:bodyPr/>
                    <a:lstStyle/>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Pearson </a:t>
                      </a:r>
                      <a:r>
                        <a:rPr lang="en-US" sz="1800" dirty="0">
                          <a:effectLst/>
                          <a:latin typeface="Times New Roman" pitchFamily="18" charset="0"/>
                          <a:cs typeface="Times New Roman" pitchFamily="18" charset="0"/>
                        </a:rPr>
                        <a:t>correlation </a:t>
                      </a:r>
                      <a:r>
                        <a:rPr lang="en-US" sz="1800" dirty="0" smtClean="0">
                          <a:effectLst/>
                          <a:latin typeface="Times New Roman" pitchFamily="18" charset="0"/>
                          <a:cs typeface="Times New Roman" pitchFamily="18" charset="0"/>
                        </a:rPr>
                        <a:t>of </a:t>
                      </a:r>
                      <a:r>
                        <a:rPr lang="en-US" sz="1800" baseline="0" dirty="0" smtClean="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Days and Production capacity before improvement</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a:t>
                      </a:r>
                      <a:r>
                        <a:rPr lang="en-US" sz="1800" dirty="0">
                          <a:effectLst/>
                          <a:latin typeface="Times New Roman" pitchFamily="18" charset="0"/>
                          <a:cs typeface="Times New Roman" pitchFamily="18" charset="0"/>
                        </a:rPr>
                        <a:t>0.162</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733625">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P-Value</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0.311</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51905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Improve</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The Improve phase focused on selecting the improvement ideas that were either identifies generated potential solutions or Select and test solution.</a:t>
            </a:r>
          </a:p>
          <a:p>
            <a:pPr marL="0" indent="0" algn="l" rtl="0">
              <a:buSzPct val="70000"/>
              <a:buFont typeface="Wingdings" pitchFamily="2" charset="2"/>
              <a:buChar char="v"/>
            </a:pPr>
            <a:endParaRPr lang="en-US" dirty="0" smtClean="0">
              <a:latin typeface="Times New Roman" pitchFamily="18" charset="0"/>
              <a:cs typeface="Times New Roman" pitchFamily="18" charset="0"/>
            </a:endParaRPr>
          </a:p>
          <a:p>
            <a:pPr marL="0" indent="0" algn="l" rtl="0">
              <a:buSzPct val="70000"/>
              <a:buFont typeface="Wingdings" pitchFamily="2" charset="2"/>
              <a:buChar char="v"/>
            </a:pPr>
            <a:r>
              <a:rPr lang="en-US" dirty="0" smtClean="0">
                <a:latin typeface="Times New Roman" pitchFamily="18" charset="0"/>
                <a:cs typeface="Times New Roman" pitchFamily="18" charset="0"/>
              </a:rPr>
              <a:t> Kaizen is a lean tool which is used here.</a:t>
            </a:r>
          </a:p>
          <a:p>
            <a:pPr marL="0" indent="0" algn="l" rtl="0">
              <a:buSzPct val="70000"/>
              <a:buNone/>
            </a:pPr>
            <a:r>
              <a:rPr lang="en-US" dirty="0" smtClean="0">
                <a:latin typeface="Times New Roman" pitchFamily="18" charset="0"/>
                <a:cs typeface="Times New Roman" pitchFamily="18" charset="0"/>
              </a:rPr>
              <a:t> </a:t>
            </a:r>
          </a:p>
          <a:p>
            <a:pPr marL="0" indent="0" algn="l" rtl="0">
              <a:buSzPct val="70000"/>
              <a:buFont typeface="Wingdings" pitchFamily="2" charset="2"/>
              <a:buChar char="v"/>
            </a:pPr>
            <a:r>
              <a:rPr lang="en-US" dirty="0" smtClean="0">
                <a:latin typeface="Times New Roman" pitchFamily="18" charset="0"/>
                <a:cs typeface="Times New Roman" pitchFamily="18" charset="0"/>
              </a:rPr>
              <a:t>Kaizen objectives:</a:t>
            </a:r>
          </a:p>
          <a:p>
            <a:pPr marL="0" indent="0" algn="l" rtl="0">
              <a:buSzPct val="70000"/>
              <a:buNone/>
            </a:pPr>
            <a:r>
              <a:rPr lang="en-US" dirty="0" smtClean="0">
                <a:latin typeface="Times New Roman" pitchFamily="18" charset="0"/>
                <a:cs typeface="Times New Roman" pitchFamily="18" charset="0"/>
              </a:rPr>
              <a:t>               1-Reduce non-value-adding activities or waste.</a:t>
            </a:r>
          </a:p>
          <a:p>
            <a:pPr marL="0" indent="0" algn="l" rtl="0">
              <a:buSzPct val="70000"/>
              <a:buNone/>
            </a:pPr>
            <a:r>
              <a:rPr lang="en-US" dirty="0" smtClean="0">
                <a:latin typeface="Times New Roman" pitchFamily="18" charset="0"/>
                <a:cs typeface="Times New Roman" pitchFamily="18" charset="0"/>
              </a:rPr>
              <a:t>               2- Productivity increase.</a:t>
            </a:r>
          </a:p>
          <a:p>
            <a:pPr marL="0" indent="0" algn="l" rtl="0">
              <a:buSzPct val="70000"/>
              <a:buFont typeface="Wingdings" pitchFamily="2" charset="2"/>
              <a:buChar char="v"/>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5332757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2920"/>
            <a:ext cx="8077200" cy="1344168"/>
          </a:xfrm>
        </p:spPr>
        <p:txBody>
          <a:bodyPr>
            <a:normAutofit fontScale="90000"/>
          </a:bodyPr>
          <a:lstStyle/>
          <a:p>
            <a:r>
              <a:rPr lang="en-US" dirty="0" smtClean="0">
                <a:effectLst>
                  <a:outerShdw blurRad="38100" dist="38100" dir="2700000" algn="tl">
                    <a:srgbClr val="000000">
                      <a:alpha val="43137"/>
                    </a:srgbClr>
                  </a:outerShdw>
                </a:effectLst>
              </a:rPr>
              <a:t>Reduce non-value-adding activities or waste</a:t>
            </a:r>
            <a:endParaRPr lang="ar-SA" dirty="0"/>
          </a:p>
        </p:txBody>
      </p:sp>
      <p:sp>
        <p:nvSpPr>
          <p:cNvPr id="3" name="عنصر نائب للمحتوى 2"/>
          <p:cNvSpPr>
            <a:spLocks noGrp="1"/>
          </p:cNvSpPr>
          <p:nvPr>
            <p:ph idx="1"/>
          </p:nvPr>
        </p:nvSpPr>
        <p:spPr/>
        <p:txBody>
          <a:bodyPr/>
          <a:lstStyle/>
          <a:p>
            <a:pPr algn="l" rtl="0">
              <a:buNone/>
            </a:pPr>
            <a:r>
              <a:rPr lang="en-US" dirty="0" smtClean="0">
                <a:effectLst>
                  <a:outerShdw blurRad="38100" dist="38100" dir="2700000" algn="tl">
                    <a:srgbClr val="000000">
                      <a:alpha val="43137"/>
                    </a:srgbClr>
                  </a:outerShdw>
                </a:effectLst>
              </a:rPr>
              <a:t> </a:t>
            </a:r>
          </a:p>
          <a:p>
            <a:pPr algn="l" rtl="0">
              <a:buFont typeface="Wingdings" pitchFamily="2" charset="2"/>
              <a:buChar char="v"/>
            </a:pPr>
            <a:r>
              <a:rPr lang="en-US" dirty="0" smtClean="0">
                <a:effectLst>
                  <a:outerShdw blurRad="38100" dist="38100" dir="2700000" algn="tl">
                    <a:srgbClr val="000000">
                      <a:alpha val="43137"/>
                    </a:srgbClr>
                  </a:outerShdw>
                </a:effectLst>
              </a:rPr>
              <a:t> Crushing machine system </a:t>
            </a:r>
            <a:endParaRPr lang="ar-SA" dirty="0"/>
          </a:p>
        </p:txBody>
      </p:sp>
      <p:pic>
        <p:nvPicPr>
          <p:cNvPr id="4" name="عنصر نائب للمحتوى 3" descr="15540217_1171769366252902_951786191_o.jpg"/>
          <p:cNvPicPr>
            <a:picLocks noChangeAspect="1"/>
          </p:cNvPicPr>
          <p:nvPr/>
        </p:nvPicPr>
        <p:blipFill>
          <a:blip r:embed="rId2"/>
          <a:stretch>
            <a:fillRect/>
          </a:stretch>
        </p:blipFill>
        <p:spPr>
          <a:xfrm>
            <a:off x="8778121" y="0"/>
            <a:ext cx="3413879" cy="4221480"/>
          </a:xfrm>
          <a:prstGeom prst="rect">
            <a:avLst/>
          </a:prstGeom>
        </p:spPr>
      </p:pic>
      <p:pic>
        <p:nvPicPr>
          <p:cNvPr id="5" name="صورة 4" descr="12899837_955745657855275_1941464128_n.jpg"/>
          <p:cNvPicPr>
            <a:picLocks noChangeAspect="1"/>
          </p:cNvPicPr>
          <p:nvPr/>
        </p:nvPicPr>
        <p:blipFill>
          <a:blip r:embed="rId3"/>
          <a:stretch>
            <a:fillRect/>
          </a:stretch>
        </p:blipFill>
        <p:spPr>
          <a:xfrm>
            <a:off x="6709291" y="2453640"/>
            <a:ext cx="3272790" cy="440436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Reduce non-value-adding activities or waste</a:t>
            </a:r>
            <a:endParaRPr lang="en-US"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ar-SA" dirty="0"/>
          </a:p>
        </p:txBody>
      </p:sp>
      <p:sp>
        <p:nvSpPr>
          <p:cNvPr id="5" name="Text Placeholder 4"/>
          <p:cNvSpPr>
            <a:spLocks noGrp="1"/>
          </p:cNvSpPr>
          <p:nvPr>
            <p:ph type="body" sz="half" idx="3"/>
          </p:nvPr>
        </p:nvSpPr>
        <p:spPr/>
        <p:txBody>
          <a:bodyPr>
            <a:normAutofit/>
          </a:bodyPr>
          <a:lstStyle/>
          <a:p>
            <a:endParaRPr lang="ar-SA" dirty="0"/>
          </a:p>
        </p:txBody>
      </p:sp>
      <p:graphicFrame>
        <p:nvGraphicFramePr>
          <p:cNvPr id="4" name="Content Placeholder 3"/>
          <p:cNvGraphicFramePr>
            <a:graphicFrameLocks noGrp="1"/>
          </p:cNvGraphicFramePr>
          <p:nvPr>
            <p:ph sz="quarter" idx="2"/>
            <p:extLst>
              <p:ext uri="{D42A27DB-BD31-4B8C-83A1-F6EECF244321}">
                <p14:modId xmlns:p14="http://schemas.microsoft.com/office/powerpoint/2010/main" val="3963246210"/>
              </p:ext>
            </p:extLst>
          </p:nvPr>
        </p:nvGraphicFramePr>
        <p:xfrm>
          <a:off x="329764" y="1865376"/>
          <a:ext cx="6240276" cy="3317508"/>
        </p:xfrm>
        <a:graphic>
          <a:graphicData uri="http://schemas.openxmlformats.org/drawingml/2006/table">
            <a:tbl>
              <a:tblPr firstRow="1" bandRow="1">
                <a:tableStyleId>{5C22544A-7EE6-4342-B048-85BDC9FD1C3A}</a:tableStyleId>
              </a:tblPr>
              <a:tblGrid>
                <a:gridCol w="2080092"/>
                <a:gridCol w="2080092"/>
                <a:gridCol w="2080092"/>
              </a:tblGrid>
              <a:tr h="421270">
                <a:tc>
                  <a:txBody>
                    <a:bodyPr/>
                    <a:lstStyle/>
                    <a:p>
                      <a:pPr algn="ctr" rtl="0"/>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Before</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After</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916655">
                <a:tc>
                  <a:txBody>
                    <a:bodyPr/>
                    <a:lstStyle/>
                    <a:p>
                      <a:pPr algn="ctr" rtl="0"/>
                      <a:r>
                        <a:rPr lang="en-US" dirty="0" smtClean="0">
                          <a:latin typeface="Times New Roman" pitchFamily="18" charset="0"/>
                          <a:cs typeface="Times New Roman" pitchFamily="18" charset="0"/>
                        </a:rPr>
                        <a:t>Safety margin for the gate of crusher.</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20 sec</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10 sec</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21270">
                <a:tc>
                  <a:txBody>
                    <a:bodyPr/>
                    <a:lstStyle/>
                    <a:p>
                      <a:pPr algn="ctr" rtl="0"/>
                      <a:r>
                        <a:rPr lang="en-US" dirty="0" smtClean="0">
                          <a:latin typeface="Times New Roman" pitchFamily="18" charset="0"/>
                          <a:cs typeface="Times New Roman" pitchFamily="18" charset="0"/>
                        </a:rPr>
                        <a:t>Conveyor</a:t>
                      </a:r>
                      <a:r>
                        <a:rPr lang="en-US" baseline="0" dirty="0" smtClean="0">
                          <a:latin typeface="Times New Roman" pitchFamily="18" charset="0"/>
                          <a:cs typeface="Times New Roman" pitchFamily="18" charset="0"/>
                        </a:rPr>
                        <a:t> time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20 sec</a:t>
                      </a:r>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10 sec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916655">
                <a:tc>
                  <a:txBody>
                    <a:bodyPr/>
                    <a:lstStyle/>
                    <a:p>
                      <a:pPr algn="ctr" rtl="0"/>
                      <a:r>
                        <a:rPr lang="en-US" dirty="0" smtClean="0">
                          <a:latin typeface="Times New Roman" pitchFamily="18" charset="0"/>
                          <a:cs typeface="Times New Roman" pitchFamily="18" charset="0"/>
                        </a:rPr>
                        <a:t>Total time required</a:t>
                      </a:r>
                      <a:r>
                        <a:rPr lang="en-US" baseline="0" dirty="0" smtClean="0">
                          <a:latin typeface="Times New Roman" pitchFamily="18" charset="0"/>
                          <a:cs typeface="Times New Roman" pitchFamily="18" charset="0"/>
                        </a:rPr>
                        <a:t> for each batch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4.5</a:t>
                      </a:r>
                      <a:r>
                        <a:rPr lang="en-US" baseline="0" dirty="0" smtClean="0">
                          <a:latin typeface="Times New Roman" pitchFamily="18" charset="0"/>
                          <a:cs typeface="Times New Roman" pitchFamily="18" charset="0"/>
                        </a:rPr>
                        <a:t> min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4.16 min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641658">
                <a:tc>
                  <a:txBody>
                    <a:bodyPr/>
                    <a:lstStyle/>
                    <a:p>
                      <a:pPr algn="ctr" rtl="0"/>
                      <a:r>
                        <a:rPr lang="en-US" dirty="0" smtClean="0">
                          <a:latin typeface="Times New Roman" pitchFamily="18" charset="0"/>
                          <a:cs typeface="Times New Roman" pitchFamily="18" charset="0"/>
                        </a:rPr>
                        <a:t>Total time for 12 batch</a:t>
                      </a:r>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54</a:t>
                      </a:r>
                      <a:r>
                        <a:rPr lang="en-US" baseline="0" dirty="0" smtClean="0">
                          <a:latin typeface="Times New Roman" pitchFamily="18" charset="0"/>
                          <a:cs typeface="Times New Roman" pitchFamily="18" charset="0"/>
                        </a:rPr>
                        <a:t> min </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r>
                        <a:rPr lang="en-US" dirty="0" smtClean="0">
                          <a:latin typeface="Times New Roman" pitchFamily="18" charset="0"/>
                          <a:cs typeface="Times New Roman" pitchFamily="18" charset="0"/>
                        </a:rPr>
                        <a:t>50 min</a:t>
                      </a:r>
                      <a:endParaRPr lang="en-US" dirty="0">
                        <a:latin typeface="Times New Roman" pitchFamily="18" charset="0"/>
                        <a:cs typeface="Times New Roman" pitchFamily="18" charset="0"/>
                      </a:endParaRPr>
                    </a:p>
                  </a:txBody>
                  <a:tcPr marL="46838" marR="46838">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graphicFrame>
        <p:nvGraphicFramePr>
          <p:cNvPr id="7" name="Content Placeholder 6"/>
          <p:cNvGraphicFramePr>
            <a:graphicFrameLocks noGrp="1"/>
          </p:cNvGraphicFramePr>
          <p:nvPr>
            <p:ph sz="quarter" idx="4"/>
            <p:extLst>
              <p:ext uri="{D42A27DB-BD31-4B8C-83A1-F6EECF244321}">
                <p14:modId xmlns:p14="http://schemas.microsoft.com/office/powerpoint/2010/main" val="743419023"/>
              </p:ext>
            </p:extLst>
          </p:nvPr>
        </p:nvGraphicFramePr>
        <p:xfrm>
          <a:off x="6639512" y="1847088"/>
          <a:ext cx="5480934" cy="1554480"/>
        </p:xfrm>
        <a:graphic>
          <a:graphicData uri="http://schemas.openxmlformats.org/drawingml/2006/table">
            <a:tbl>
              <a:tblPr rtl="1" firstRow="1" bandRow="1">
                <a:tableStyleId>{5C22544A-7EE6-4342-B048-85BDC9FD1C3A}</a:tableStyleId>
              </a:tblPr>
              <a:tblGrid>
                <a:gridCol w="1826978"/>
                <a:gridCol w="1826978"/>
                <a:gridCol w="1826978"/>
              </a:tblGrid>
              <a:tr h="63672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 </a:t>
                      </a:r>
                      <a:r>
                        <a:rPr lang="en-US" dirty="0" smtClean="0"/>
                        <a:t>32 min /8 </a:t>
                      </a:r>
                      <a:r>
                        <a:rPr lang="en-US" dirty="0" err="1" smtClean="0"/>
                        <a:t>hr</a:t>
                      </a:r>
                      <a:endParaRPr lang="en-US" dirty="0" smtClean="0"/>
                    </a:p>
                    <a:p>
                      <a:pPr algn="ctr"/>
                      <a:endParaRPr lang="en-US" dirty="0"/>
                    </a:p>
                  </a:txBody>
                  <a:tcPr marL="95416" marR="95416"/>
                </a:tc>
                <a:tc>
                  <a:txBody>
                    <a:bodyPr/>
                    <a:lstStyle/>
                    <a:p>
                      <a:pPr algn="ctr"/>
                      <a:r>
                        <a:rPr lang="en-US" sz="1800" kern="1200" dirty="0" smtClean="0">
                          <a:solidFill>
                            <a:schemeClr val="dk1"/>
                          </a:solidFill>
                          <a:effectLst/>
                          <a:latin typeface="+mn-lt"/>
                          <a:ea typeface="+mn-ea"/>
                          <a:cs typeface="+mn-cs"/>
                        </a:rPr>
                        <a:t> 4 min/</a:t>
                      </a:r>
                      <a:r>
                        <a:rPr lang="en-US" sz="1800" kern="1200" dirty="0" err="1" smtClean="0">
                          <a:solidFill>
                            <a:schemeClr val="dk1"/>
                          </a:solidFill>
                          <a:effectLst/>
                          <a:latin typeface="+mn-lt"/>
                          <a:ea typeface="+mn-ea"/>
                          <a:cs typeface="+mn-cs"/>
                        </a:rPr>
                        <a:t>hr</a:t>
                      </a:r>
                      <a:endParaRPr lang="en-US" dirty="0"/>
                    </a:p>
                  </a:txBody>
                  <a:tcPr marL="95416" marR="95416"/>
                </a:tc>
                <a:tc>
                  <a:txBody>
                    <a:bodyPr/>
                    <a:lstStyle/>
                    <a:p>
                      <a:pPr algn="ctr" rtl="0"/>
                      <a:r>
                        <a:rPr lang="en-US" dirty="0" smtClean="0">
                          <a:latin typeface="Times New Roman" pitchFamily="18" charset="0"/>
                          <a:cs typeface="Times New Roman" pitchFamily="18" charset="0"/>
                        </a:rPr>
                        <a:t>Saving</a:t>
                      </a:r>
                      <a:r>
                        <a:rPr lang="en-US" baseline="0" dirty="0" smtClean="0">
                          <a:latin typeface="Times New Roman" pitchFamily="18" charset="0"/>
                          <a:cs typeface="Times New Roman" pitchFamily="18" charset="0"/>
                        </a:rPr>
                        <a:t> time</a:t>
                      </a:r>
                      <a:endParaRPr lang="en-US" dirty="0">
                        <a:latin typeface="Times New Roman" pitchFamily="18" charset="0"/>
                        <a:cs typeface="Times New Roman" pitchFamily="18" charset="0"/>
                      </a:endParaRPr>
                    </a:p>
                  </a:txBody>
                  <a:tcPr marL="95416" marR="95416"/>
                </a:tc>
              </a:tr>
              <a:tr h="909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baseline="0" dirty="0" smtClean="0"/>
                        <a:t>15.38 ton/8 </a:t>
                      </a:r>
                      <a:r>
                        <a:rPr lang="en-US" b="1" baseline="0" dirty="0" err="1" smtClean="0"/>
                        <a:t>hr</a:t>
                      </a:r>
                      <a:endParaRPr lang="en-US" b="1" dirty="0" smtClean="0"/>
                    </a:p>
                    <a:p>
                      <a:pPr algn="ctr" rtl="0"/>
                      <a:endParaRPr lang="en-US" dirty="0">
                        <a:latin typeface="Times New Roman" pitchFamily="18" charset="0"/>
                        <a:cs typeface="Times New Roman" pitchFamily="18" charset="0"/>
                      </a:endParaRPr>
                    </a:p>
                  </a:txBody>
                  <a:tcPr marL="95416" marR="9541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t>7.69 batches/8 </a:t>
                      </a:r>
                      <a:r>
                        <a:rPr lang="en-US" b="1" dirty="0" err="1" smtClean="0"/>
                        <a:t>hr</a:t>
                      </a:r>
                      <a:endParaRPr lang="en-US" b="1" dirty="0" smtClean="0"/>
                    </a:p>
                    <a:p>
                      <a:pPr algn="ctr" rtl="0"/>
                      <a:endParaRPr lang="en-US" dirty="0">
                        <a:latin typeface="Times New Roman" pitchFamily="18" charset="0"/>
                        <a:cs typeface="Times New Roman" pitchFamily="18" charset="0"/>
                      </a:endParaRPr>
                    </a:p>
                  </a:txBody>
                  <a:tcPr marL="95416" marR="95416"/>
                </a:tc>
                <a:tc>
                  <a:txBody>
                    <a:bodyPr/>
                    <a:lstStyle/>
                    <a:p>
                      <a:pPr algn="ctr" rtl="0"/>
                      <a:r>
                        <a:rPr lang="en-US" dirty="0" smtClean="0">
                          <a:latin typeface="Times New Roman" pitchFamily="18" charset="0"/>
                          <a:cs typeface="Times New Roman" pitchFamily="18" charset="0"/>
                        </a:rPr>
                        <a:t>Quantity</a:t>
                      </a:r>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marL="95416" marR="95416"/>
                </a:tc>
              </a:tr>
            </a:tbl>
          </a:graphicData>
        </a:graphic>
      </p:graphicFrame>
    </p:spTree>
    <p:extLst>
      <p:ext uri="{BB962C8B-B14F-4D97-AF65-F5344CB8AC3E}">
        <p14:creationId xmlns:p14="http://schemas.microsoft.com/office/powerpoint/2010/main" val="397571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18160"/>
            <a:ext cx="10972800" cy="1039368"/>
          </a:xfrm>
        </p:spPr>
        <p:txBody>
          <a:bodyPr>
            <a:normAutofit fontScale="90000"/>
          </a:bodyPr>
          <a:lstStyle/>
          <a:p>
            <a:pPr rtl="0"/>
            <a:r>
              <a:rPr lang="en-US" sz="5400" dirty="0" smtClean="0"/>
              <a:t/>
            </a:r>
            <a:br>
              <a:rPr lang="en-US" sz="5400" dirty="0" smtClean="0"/>
            </a:br>
            <a:r>
              <a:rPr lang="en-US" sz="5400" dirty="0" smtClean="0"/>
              <a:t/>
            </a:r>
            <a:br>
              <a:rPr lang="en-US" sz="5400" dirty="0" smtClean="0"/>
            </a:br>
            <a:r>
              <a:rPr lang="en-US" sz="5400" dirty="0" smtClean="0">
                <a:effectLst>
                  <a:outerShdw blurRad="38100" dist="38100" dir="2700000" algn="tl">
                    <a:srgbClr val="000000">
                      <a:alpha val="43137"/>
                    </a:srgbClr>
                  </a:outerShdw>
                </a:effectLst>
                <a:latin typeface="Andalus" pitchFamily="18" charset="-78"/>
                <a:cs typeface="Andalus" pitchFamily="18" charset="-78"/>
              </a:rPr>
              <a:t>Introduction</a:t>
            </a:r>
            <a:endParaRPr lang="ar-SA"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محتوى 2"/>
          <p:cNvSpPr>
            <a:spLocks noGrp="1"/>
          </p:cNvSpPr>
          <p:nvPr>
            <p:ph idx="1"/>
          </p:nvPr>
        </p:nvSpPr>
        <p:spPr/>
        <p:txBody>
          <a:bodyPr>
            <a:normAutofit fontScale="85000" lnSpcReduction="20000"/>
          </a:bodyPr>
          <a:lstStyle/>
          <a:p>
            <a:pPr algn="just" rtl="0">
              <a:buSzPct val="70000"/>
              <a:buFont typeface="Wingdings" pitchFamily="2" charset="2"/>
              <a:buChar char="v"/>
            </a:pPr>
            <a:r>
              <a:rPr lang="en-US" sz="2800" dirty="0" smtClean="0">
                <a:latin typeface="Times New Roman" pitchFamily="18" charset="0"/>
                <a:cs typeface="Times New Roman" pitchFamily="18" charset="0"/>
              </a:rPr>
              <a:t>Lean Six Sigma : is the combination of Lean and Six Sigma.</a:t>
            </a:r>
          </a:p>
          <a:p>
            <a:pPr algn="just" rtl="0">
              <a:buSzPct val="70000"/>
              <a:buFont typeface="Wingdings" pitchFamily="2" charset="2"/>
              <a:buChar char="v"/>
            </a:pPr>
            <a:endParaRPr lang="en-US" sz="2800" dirty="0" smtClean="0">
              <a:latin typeface="Times New Roman" pitchFamily="18" charset="0"/>
              <a:cs typeface="Times New Roman" pitchFamily="18" charset="0"/>
            </a:endParaRPr>
          </a:p>
          <a:p>
            <a:pPr algn="just" rtl="0">
              <a:buSzPct val="70000"/>
              <a:buFont typeface="Wingdings" pitchFamily="2" charset="2"/>
              <a:buChar char="v"/>
            </a:pPr>
            <a:r>
              <a:rPr lang="en-US" sz="2800" dirty="0" smtClean="0">
                <a:latin typeface="Times New Roman" pitchFamily="18" charset="0"/>
                <a:cs typeface="Times New Roman" pitchFamily="18" charset="0"/>
              </a:rPr>
              <a:t>The fusion of Lean and Six Sigma is required because lean cannot bring process under statistical control, and Six Sigma alone cannot dramatically improve process speed or reduce invested capital. </a:t>
            </a:r>
            <a:endParaRPr lang="en-US" sz="2800" dirty="0" smtClean="0">
              <a:solidFill>
                <a:schemeClr val="accent1">
                  <a:lumMod val="75000"/>
                </a:schemeClr>
              </a:solidFill>
              <a:latin typeface="Times New Roman" pitchFamily="18" charset="0"/>
              <a:cs typeface="Times New Roman" pitchFamily="18" charset="0"/>
            </a:endParaRPr>
          </a:p>
          <a:p>
            <a:pPr algn="l" rtl="0">
              <a:buSzPct val="70000"/>
              <a:buFont typeface="Wingdings" pitchFamily="2" charset="2"/>
              <a:buChar char="v"/>
            </a:pPr>
            <a:endParaRPr lang="en-US" sz="2800" b="1" dirty="0" smtClean="0">
              <a:solidFill>
                <a:schemeClr val="accent1">
                  <a:lumMod val="75000"/>
                </a:schemeClr>
              </a:solidFill>
              <a:latin typeface="Times New Roman" pitchFamily="18" charset="0"/>
              <a:cs typeface="Times New Roman" pitchFamily="18" charset="0"/>
            </a:endParaRPr>
          </a:p>
          <a:p>
            <a:pPr marL="514350" indent="-514350" algn="l" rtl="0">
              <a:buSzPct val="70000"/>
              <a:buFont typeface="Wingdings" pitchFamily="2" charset="2"/>
              <a:buChar char="v"/>
            </a:pPr>
            <a:r>
              <a:rPr lang="en-US" sz="2800" b="1" dirty="0" smtClean="0">
                <a:solidFill>
                  <a:schemeClr val="accent1">
                    <a:lumMod val="75000"/>
                  </a:schemeClr>
                </a:solidFill>
                <a:latin typeface="Times New Roman" pitchFamily="18" charset="0"/>
                <a:cs typeface="Times New Roman" pitchFamily="18" charset="0"/>
              </a:rPr>
              <a:t>Benefits from Lean Six Sigma</a:t>
            </a:r>
            <a:endParaRPr lang="en-US" sz="2800" b="1" dirty="0" smtClean="0">
              <a:solidFill>
                <a:srgbClr val="7030A0"/>
              </a:solidFill>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 Increased profits</a:t>
            </a:r>
          </a:p>
          <a:p>
            <a:pPr algn="l" rtl="0">
              <a:buSzPct val="70000"/>
              <a:buFont typeface="Wingdings" pitchFamily="2" charset="2"/>
              <a:buChar char="v"/>
            </a:pPr>
            <a:r>
              <a:rPr lang="en-US" dirty="0" smtClean="0">
                <a:latin typeface="Times New Roman" pitchFamily="18" charset="0"/>
                <a:cs typeface="Times New Roman" pitchFamily="18" charset="0"/>
              </a:rPr>
              <a:t> Fast and dramatic results</a:t>
            </a:r>
          </a:p>
          <a:p>
            <a:pPr algn="l" rtl="0">
              <a:buSzPct val="70000"/>
              <a:buFont typeface="Wingdings" pitchFamily="2" charset="2"/>
              <a:buChar char="v"/>
            </a:pPr>
            <a:r>
              <a:rPr lang="en-US" dirty="0" smtClean="0">
                <a:latin typeface="Times New Roman" pitchFamily="18" charset="0"/>
                <a:cs typeface="Times New Roman" pitchFamily="18" charset="0"/>
              </a:rPr>
              <a:t> Increased revenue</a:t>
            </a:r>
          </a:p>
          <a:p>
            <a:pPr algn="l" rtl="0">
              <a:buSzPct val="70000"/>
              <a:buFont typeface="Wingdings" pitchFamily="2" charset="2"/>
              <a:buChar char="v"/>
            </a:pPr>
            <a:r>
              <a:rPr lang="en-US" dirty="0" smtClean="0">
                <a:latin typeface="Times New Roman" pitchFamily="18" charset="0"/>
                <a:cs typeface="Times New Roman" pitchFamily="18" charset="0"/>
              </a:rPr>
              <a:t> improved quality</a:t>
            </a:r>
          </a:p>
          <a:p>
            <a:pPr algn="l" rtl="0">
              <a:buSzPct val="70000"/>
              <a:buFont typeface="Wingdings" pitchFamily="2" charset="2"/>
              <a:buChar char="v"/>
            </a:pPr>
            <a:r>
              <a:rPr lang="en-US" dirty="0" smtClean="0">
                <a:latin typeface="Times New Roman" pitchFamily="18" charset="0"/>
                <a:cs typeface="Times New Roman" pitchFamily="18" charset="0"/>
              </a:rPr>
              <a:t> Increased customer satisfaction</a:t>
            </a:r>
          </a:p>
          <a:p>
            <a:pPr algn="l" rtl="0">
              <a:buSzPct val="70000"/>
              <a:buFont typeface="Wingdings" pitchFamily="2" charset="2"/>
              <a:buChar char="v"/>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rPr>
              <a:t>Productivity increase </a:t>
            </a:r>
          </a:p>
        </p:txBody>
      </p:sp>
      <p:sp>
        <p:nvSpPr>
          <p:cNvPr id="3" name="Content Placeholder 2"/>
          <p:cNvSpPr>
            <a:spLocks noGrp="1"/>
          </p:cNvSpPr>
          <p:nvPr>
            <p:ph idx="1"/>
          </p:nvPr>
        </p:nvSpPr>
        <p:spPr>
          <a:xfrm>
            <a:off x="487680" y="2682240"/>
            <a:ext cx="10972800" cy="4389120"/>
          </a:xfrm>
        </p:spPr>
        <p:txBody>
          <a:bodyPr/>
          <a:lstStyle/>
          <a:p>
            <a:pPr algn="l" rtl="0">
              <a:buFont typeface="Wingdings" pitchFamily="2" charset="2"/>
              <a:buChar char="v"/>
            </a:pPr>
            <a:r>
              <a:rPr lang="en-US" dirty="0" smtClean="0">
                <a:latin typeface="Times New Roman" pitchFamily="18" charset="0"/>
                <a:cs typeface="Times New Roman" pitchFamily="18" charset="0"/>
              </a:rPr>
              <a:t> By doing necessary maintenance for hammers and filters.</a:t>
            </a: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r>
              <a:rPr lang="en-US" dirty="0" smtClean="0">
                <a:latin typeface="Times New Roman" pitchFamily="18" charset="0"/>
                <a:cs typeface="Times New Roman" pitchFamily="18" charset="0"/>
              </a:rPr>
              <a:t> The main goal was increasing the productivity of crusher.</a:t>
            </a:r>
          </a:p>
          <a:p>
            <a:pPr algn="l" rtl="0">
              <a:buFont typeface="Wingdings" pitchFamily="2" charset="2"/>
              <a:buChar char="v"/>
            </a:pPr>
            <a:endParaRPr lang="en-US" dirty="0" smtClean="0">
              <a:latin typeface="Times New Roman" pitchFamily="18" charset="0"/>
              <a:cs typeface="Times New Roman" pitchFamily="18" charset="0"/>
            </a:endParaRPr>
          </a:p>
          <a:p>
            <a:pPr algn="l" rtl="0">
              <a:buFont typeface="Wingdings" pitchFamily="2" charset="2"/>
              <a:buChar char="v"/>
            </a:pPr>
            <a:r>
              <a:rPr lang="en-US" dirty="0" smtClean="0">
                <a:latin typeface="Times New Roman" pitchFamily="18" charset="0"/>
                <a:cs typeface="Times New Roman" pitchFamily="18" charset="0"/>
              </a:rPr>
              <a:t> Starting from 16/10/2016 to 23/11/2016.</a:t>
            </a:r>
          </a:p>
        </p:txBody>
      </p:sp>
    </p:spTree>
    <p:extLst>
      <p:ext uri="{BB962C8B-B14F-4D97-AF65-F5344CB8AC3E}">
        <p14:creationId xmlns:p14="http://schemas.microsoft.com/office/powerpoint/2010/main" val="29152626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Normality</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0" indent="0">
              <a:buNone/>
            </a:pPr>
            <a:r>
              <a:rPr lang="en-US" dirty="0" smtClean="0"/>
              <a:t/>
            </a:r>
            <a:br>
              <a:rPr lang="en-US" dirty="0" smtClean="0"/>
            </a:br>
            <a:endParaRPr lang="en-US" dirty="0"/>
          </a:p>
        </p:txBody>
      </p:sp>
      <p:pic>
        <p:nvPicPr>
          <p:cNvPr id="4" name="صورة 2" descr="normality after.PNG"/>
          <p:cNvPicPr/>
          <p:nvPr/>
        </p:nvPicPr>
        <p:blipFill>
          <a:blip r:embed="rId2"/>
          <a:stretch>
            <a:fillRect/>
          </a:stretch>
        </p:blipFill>
        <p:spPr>
          <a:xfrm>
            <a:off x="2565400" y="2234882"/>
            <a:ext cx="6517640" cy="4318318"/>
          </a:xfrm>
          <a:prstGeom prst="rect">
            <a:avLst/>
          </a:prstGeom>
        </p:spPr>
      </p:pic>
    </p:spTree>
    <p:extLst>
      <p:ext uri="{BB962C8B-B14F-4D97-AF65-F5344CB8AC3E}">
        <p14:creationId xmlns:p14="http://schemas.microsoft.com/office/powerpoint/2010/main" val="16408082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Histogram</a:t>
            </a:r>
            <a:endParaRPr lang="en-US" dirty="0">
              <a:effectLst>
                <a:outerShdw blurRad="38100" dist="38100" dir="2700000" algn="tl">
                  <a:srgbClr val="000000">
                    <a:alpha val="43137"/>
                  </a:srgbClr>
                </a:outerShdw>
              </a:effectLst>
            </a:endParaRPr>
          </a:p>
        </p:txBody>
      </p:sp>
      <p:pic>
        <p:nvPicPr>
          <p:cNvPr id="4" name="صورة 13" descr="histogram new.PNG"/>
          <p:cNvPicPr>
            <a:picLocks noGrp="1"/>
          </p:cNvPicPr>
          <p:nvPr>
            <p:ph idx="1"/>
          </p:nvPr>
        </p:nvPicPr>
        <p:blipFill>
          <a:blip r:embed="rId2"/>
          <a:stretch>
            <a:fillRect/>
          </a:stretch>
        </p:blipFill>
        <p:spPr>
          <a:xfrm>
            <a:off x="1993900" y="2127791"/>
            <a:ext cx="7058660" cy="4151089"/>
          </a:xfrm>
          <a:prstGeom prst="rect">
            <a:avLst/>
          </a:prstGeom>
        </p:spPr>
      </p:pic>
    </p:spTree>
    <p:extLst>
      <p:ext uri="{BB962C8B-B14F-4D97-AF65-F5344CB8AC3E}">
        <p14:creationId xmlns:p14="http://schemas.microsoft.com/office/powerpoint/2010/main" val="821459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Scatterplot</a:t>
            </a:r>
          </a:p>
        </p:txBody>
      </p:sp>
      <p:pic>
        <p:nvPicPr>
          <p:cNvPr id="4" name="Content Placeholder 3"/>
          <p:cNvPicPr>
            <a:picLocks noGrp="1" noChangeAspect="1"/>
          </p:cNvPicPr>
          <p:nvPr>
            <p:ph idx="1"/>
          </p:nvPr>
        </p:nvPicPr>
        <p:blipFill>
          <a:blip r:embed="rId2"/>
          <a:stretch>
            <a:fillRect/>
          </a:stretch>
        </p:blipFill>
        <p:spPr>
          <a:xfrm>
            <a:off x="2786175" y="1935163"/>
            <a:ext cx="6619649" cy="4389437"/>
          </a:xfrm>
          <a:prstGeom prst="rect">
            <a:avLst/>
          </a:prstGeom>
        </p:spPr>
      </p:pic>
    </p:spTree>
    <p:extLst>
      <p:ext uri="{BB962C8B-B14F-4D97-AF65-F5344CB8AC3E}">
        <p14:creationId xmlns:p14="http://schemas.microsoft.com/office/powerpoint/2010/main" val="394802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Correlation</a:t>
            </a:r>
            <a:endParaRPr lang="en-US"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6289730"/>
              </p:ext>
            </p:extLst>
          </p:nvPr>
        </p:nvGraphicFramePr>
        <p:xfrm>
          <a:off x="1432560" y="3219486"/>
          <a:ext cx="9326880" cy="2087397"/>
        </p:xfrm>
        <a:graphic>
          <a:graphicData uri="http://schemas.openxmlformats.org/drawingml/2006/table">
            <a:tbl>
              <a:tblPr firstRow="1" firstCol="1" bandRow="1">
                <a:tableStyleId>{B301B821-A1FF-4177-AEE7-76D212191A09}</a:tableStyleId>
              </a:tblPr>
              <a:tblGrid>
                <a:gridCol w="4663440"/>
                <a:gridCol w="4663440"/>
              </a:tblGrid>
              <a:tr h="1139154">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Pearson </a:t>
                      </a:r>
                      <a:r>
                        <a:rPr lang="en-US" sz="1800" dirty="0">
                          <a:effectLst/>
                          <a:latin typeface="Times New Roman" pitchFamily="18" charset="0"/>
                          <a:cs typeface="Times New Roman" pitchFamily="18" charset="0"/>
                        </a:rPr>
                        <a:t>correlation of Days </a:t>
                      </a:r>
                      <a:r>
                        <a:rPr lang="en-US" sz="1800" dirty="0" smtClean="0">
                          <a:effectLst/>
                          <a:latin typeface="Times New Roman" pitchFamily="18" charset="0"/>
                          <a:cs typeface="Times New Roman" pitchFamily="18" charset="0"/>
                        </a:rPr>
                        <a:t>and Production capacity after improvement</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a:t>
                      </a:r>
                      <a:r>
                        <a:rPr lang="en-US" sz="1800" dirty="0">
                          <a:effectLst/>
                          <a:latin typeface="Times New Roman" pitchFamily="18" charset="0"/>
                          <a:cs typeface="Times New Roman" pitchFamily="18" charset="0"/>
                        </a:rPr>
                        <a:t>0.105</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948243">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P-Value</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endParaRPr lang="en-US" sz="1800" dirty="0" smtClean="0">
                        <a:effectLst/>
                        <a:latin typeface="Times New Roman" pitchFamily="18" charset="0"/>
                        <a:cs typeface="Times New Roman" pitchFamily="18" charset="0"/>
                      </a:endParaRPr>
                    </a:p>
                    <a:p>
                      <a:pPr marL="0" marR="0" algn="ctr" rtl="0">
                        <a:lnSpc>
                          <a:spcPct val="115000"/>
                        </a:lnSpc>
                        <a:spcBef>
                          <a:spcPts val="0"/>
                        </a:spcBef>
                        <a:spcAft>
                          <a:spcPts val="0"/>
                        </a:spcAft>
                      </a:pPr>
                      <a:r>
                        <a:rPr lang="en-US" sz="1800" dirty="0" smtClean="0">
                          <a:effectLst/>
                          <a:latin typeface="Times New Roman" pitchFamily="18" charset="0"/>
                          <a:cs typeface="Times New Roman" pitchFamily="18" charset="0"/>
                        </a:rPr>
                        <a:t>0.527</a:t>
                      </a:r>
                      <a:endParaRPr lang="en-US" sz="18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6130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Hypothesis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09600" y="1949128"/>
            <a:ext cx="10972800" cy="4389120"/>
          </a:xfrm>
        </p:spPr>
        <p:txBody>
          <a:bodyPr/>
          <a:lstStyle/>
          <a:p>
            <a:pPr algn="l" rtl="0">
              <a:buFont typeface="Wingdings" pitchFamily="2" charset="2"/>
              <a:buChar char="v"/>
            </a:pPr>
            <a:r>
              <a:rPr lang="en-US" dirty="0" smtClean="0"/>
              <a:t> We use the 2 sample – T test</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52451041"/>
              </p:ext>
            </p:extLst>
          </p:nvPr>
        </p:nvGraphicFramePr>
        <p:xfrm>
          <a:off x="2032002" y="2654294"/>
          <a:ext cx="8331201" cy="3378204"/>
        </p:xfrm>
        <a:graphic>
          <a:graphicData uri="http://schemas.openxmlformats.org/drawingml/2006/table">
            <a:tbl>
              <a:tblPr firstRow="1" firstCol="1" bandRow="1">
                <a:tableStyleId>{B301B821-A1FF-4177-AEE7-76D212191A09}</a:tableStyleId>
              </a:tblPr>
              <a:tblGrid>
                <a:gridCol w="2777067"/>
                <a:gridCol w="2777067"/>
                <a:gridCol w="2777067"/>
              </a:tblGrid>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 </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Before improvement</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After  improvement</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Sample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42</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39</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81517">
                <a:tc>
                  <a:txBody>
                    <a:bodyPr/>
                    <a:lstStyle/>
                    <a:p>
                      <a:pPr marL="0" marR="0" algn="ctr">
                        <a:lnSpc>
                          <a:spcPct val="115000"/>
                        </a:lnSpc>
                        <a:spcBef>
                          <a:spcPts val="0"/>
                        </a:spcBef>
                        <a:spcAft>
                          <a:spcPts val="0"/>
                        </a:spcAft>
                      </a:pPr>
                      <a:r>
                        <a:rPr lang="en-US" sz="1400" dirty="0" smtClean="0">
                          <a:effectLst/>
                          <a:latin typeface="Times New Roman" pitchFamily="18" charset="0"/>
                          <a:cs typeface="Times New Roman" pitchFamily="18" charset="0"/>
                        </a:rPr>
                        <a:t>Median</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19.74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Arial" panose="020B0604020202020204" pitchFamily="34" charset="0"/>
                        </a:rPr>
                        <a:t>21.23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81517">
                <a:tc>
                  <a:txBody>
                    <a:bodyPr/>
                    <a:lstStyle/>
                    <a:p>
                      <a:pPr marL="0" marR="0" algn="ctr">
                        <a:lnSpc>
                          <a:spcPct val="115000"/>
                        </a:lnSpc>
                        <a:spcBef>
                          <a:spcPts val="0"/>
                        </a:spcBef>
                        <a:spcAft>
                          <a:spcPts val="0"/>
                        </a:spcAft>
                      </a:pPr>
                      <a:r>
                        <a:rPr lang="en-US" sz="1400" dirty="0" err="1">
                          <a:effectLst/>
                          <a:latin typeface="Times New Roman" pitchFamily="18" charset="0"/>
                          <a:cs typeface="Times New Roman" pitchFamily="18" charset="0"/>
                        </a:rPr>
                        <a:t>St.Dev</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2.17</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Arial" panose="020B0604020202020204" pitchFamily="34" charset="0"/>
                        </a:rPr>
                        <a:t>2.46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81517">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SE Mean</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Arial" panose="020B0604020202020204" pitchFamily="34" charset="0"/>
                        </a:rPr>
                        <a:t>0.33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0.39</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81517">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Difference</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Mean (1) – Mean (2)</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hMerge="1">
                  <a:txBody>
                    <a:bodyPr/>
                    <a:lstStyle/>
                    <a:p>
                      <a:endParaRPr lang="en-US"/>
                    </a:p>
                  </a:txBody>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Estimate for difference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a:t>
                      </a:r>
                      <a:r>
                        <a:rPr lang="en-US" sz="1200" b="1" dirty="0" smtClean="0">
                          <a:effectLst/>
                          <a:latin typeface="Arial" panose="020B0604020202020204" pitchFamily="34" charset="0"/>
                          <a:ea typeface="Calibri" panose="020F0502020204030204" pitchFamily="34" charset="0"/>
                          <a:cs typeface="Arial" panose="020B0604020202020204" pitchFamily="34" charset="0"/>
                        </a:rPr>
                        <a:t>1.49</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95% CI for difference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(-2.520, -0.460</a:t>
                      </a:r>
                      <a:r>
                        <a:rPr lang="en-US" sz="1200" b="1" dirty="0" smtClean="0">
                          <a:effectLst/>
                          <a:latin typeface="Arial" panose="020B0604020202020204" pitchFamily="34" charset="0"/>
                          <a:ea typeface="Calibri" panose="020F0502020204030204" pitchFamily="34" charset="0"/>
                          <a:cs typeface="Arial" panose="020B0604020202020204" pitchFamily="34" charset="0"/>
                        </a:rPr>
                        <a:t>)</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T-Test of difference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0</a:t>
                      </a: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T-Value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-2.88</a:t>
                      </a: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r h="281517">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P-Value</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 0.005</a:t>
                      </a: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r h="281517">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Degree of freedom</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75</a:t>
                      </a:r>
                    </a:p>
                  </a:txBody>
                  <a:tcPr marL="68580" marR="68580" marT="0" marB="0">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endParaRPr lang="ar-SA" dirty="0">
                        <a:solidFill>
                          <a:srgbClr val="FF0000"/>
                        </a:solidFill>
                      </a:endParaRPr>
                    </a:p>
                  </a:txBody>
                  <a:tcPr marL="68580" marR="68580" marT="0" marB="0">
                    <a:lnL w="12700" cap="flat" cmpd="sng" algn="ctr">
                      <a:solidFill>
                        <a:schemeClr val="tx1">
                          <a:lumMod val="95000"/>
                          <a:lumOff val="5000"/>
                        </a:schemeClr>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42836389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Box plot</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buFont typeface="Wingdings" pitchFamily="2" charset="2"/>
              <a:buChar char="v"/>
            </a:pPr>
            <a:r>
              <a:rPr lang="en-US" dirty="0" smtClean="0">
                <a:latin typeface="Times New Roman" pitchFamily="18" charset="0"/>
                <a:cs typeface="Times New Roman" pitchFamily="18" charset="0"/>
              </a:rPr>
              <a:t> Is a graphical rendition of statistical data based on the minimum, first quartile, median, third quartile, and maximum</a:t>
            </a:r>
          </a:p>
          <a:p>
            <a:pPr algn="l" rtl="0">
              <a:buFont typeface="Wingdings" pitchFamily="2" charset="2"/>
              <a:buChar char="v"/>
            </a:pPr>
            <a:endParaRPr lang="en-US" dirty="0">
              <a:latin typeface="Times New Roman" pitchFamily="18" charset="0"/>
              <a:cs typeface="Times New Roman" pitchFamily="18" charset="0"/>
            </a:endParaRPr>
          </a:p>
        </p:txBody>
      </p:sp>
      <p:sp>
        <p:nvSpPr>
          <p:cNvPr id="5632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6321" name="Object 1"/>
          <p:cNvGraphicFramePr>
            <a:graphicFrameLocks noChangeAspect="1"/>
          </p:cNvGraphicFramePr>
          <p:nvPr/>
        </p:nvGraphicFramePr>
        <p:xfrm>
          <a:off x="2301240" y="3108305"/>
          <a:ext cx="7086600" cy="3749695"/>
        </p:xfrm>
        <a:graphic>
          <a:graphicData uri="http://schemas.openxmlformats.org/presentationml/2006/ole">
            <mc:AlternateContent xmlns:mc="http://schemas.openxmlformats.org/markup-compatibility/2006">
              <mc:Choice xmlns:v="urn:schemas-microsoft-com:vml" Requires="v">
                <p:oleObj spid="_x0000_s56328" name="Graph" r:id="rId3" imgW="5486400" imgH="3657600" progId="MtbGraph.Document.16">
                  <p:embed/>
                </p:oleObj>
              </mc:Choice>
              <mc:Fallback>
                <p:oleObj name="Graph" r:id="rId3" imgW="5486400" imgH="3657600" progId="MtbGraph.Document.16">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1240" y="3108305"/>
                        <a:ext cx="7086600" cy="37496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755288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effectLst>
                  <a:outerShdw blurRad="38100" dist="38100" dir="2700000" algn="tl">
                    <a:srgbClr val="000000">
                      <a:alpha val="43137"/>
                    </a:srgbClr>
                  </a:outerShdw>
                </a:effectLst>
              </a:rPr>
              <a:t>Results from Box plot</a:t>
            </a:r>
            <a:endParaRPr lang="ar-SA" dirty="0">
              <a:effectLst>
                <a:outerShdw blurRad="38100" dist="38100" dir="2700000" algn="tl">
                  <a:srgbClr val="000000">
                    <a:alpha val="43137"/>
                  </a:srgbClr>
                </a:outerShdw>
              </a:effectLst>
            </a:endParaRPr>
          </a:p>
        </p:txBody>
      </p:sp>
      <p:graphicFrame>
        <p:nvGraphicFramePr>
          <p:cNvPr id="5" name="عنصر نائب للمحتوى 4"/>
          <p:cNvGraphicFramePr>
            <a:graphicFrameLocks noGrp="1"/>
          </p:cNvGraphicFramePr>
          <p:nvPr>
            <p:ph idx="1"/>
          </p:nvPr>
        </p:nvGraphicFramePr>
        <p:xfrm>
          <a:off x="624840" y="2270441"/>
          <a:ext cx="10972800" cy="3520758"/>
        </p:xfrm>
        <a:graphic>
          <a:graphicData uri="http://schemas.openxmlformats.org/drawingml/2006/table">
            <a:tbl>
              <a:tblPr rtl="1" firstRow="1" bandRow="1">
                <a:tableStyleId>{5C22544A-7EE6-4342-B048-85BDC9FD1C3A}</a:tableStyleId>
              </a:tblPr>
              <a:tblGrid>
                <a:gridCol w="1828800"/>
                <a:gridCol w="1828800"/>
                <a:gridCol w="1828800"/>
                <a:gridCol w="1828800"/>
                <a:gridCol w="1828800"/>
                <a:gridCol w="1828800"/>
              </a:tblGrid>
              <a:tr h="1173586">
                <a:tc>
                  <a:txBody>
                    <a:bodyPr/>
                    <a:lstStyle/>
                    <a:p>
                      <a:pPr algn="ctr">
                        <a:lnSpc>
                          <a:spcPct val="115000"/>
                        </a:lnSpc>
                        <a:spcAft>
                          <a:spcPts val="1000"/>
                        </a:spcAft>
                      </a:pPr>
                      <a:r>
                        <a:rPr lang="en-US" sz="1800" dirty="0">
                          <a:latin typeface="Times New Roman"/>
                          <a:ea typeface="Calibri"/>
                          <a:cs typeface="Arial"/>
                        </a:rPr>
                        <a:t>N</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rtl="0">
                        <a:lnSpc>
                          <a:spcPct val="115000"/>
                        </a:lnSpc>
                        <a:spcAft>
                          <a:spcPts val="1000"/>
                        </a:spcAft>
                      </a:pPr>
                      <a:r>
                        <a:rPr lang="en-US" sz="1800" dirty="0" smtClean="0">
                          <a:latin typeface="Times New Roman"/>
                          <a:ea typeface="Calibri"/>
                          <a:cs typeface="Arial"/>
                        </a:rPr>
                        <a:t>Median</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dirty="0">
                          <a:latin typeface="Times New Roman"/>
                          <a:ea typeface="Calibri"/>
                          <a:cs typeface="Arial"/>
                        </a:rPr>
                        <a:t>Q1</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Q3</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dirty="0">
                          <a:latin typeface="Times New Roman"/>
                          <a:ea typeface="Calibri"/>
                          <a:cs typeface="Arial"/>
                        </a:rPr>
                        <a:t>IQ Range</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endParaRPr lang="en-US" sz="1800" dirty="0">
                        <a:latin typeface="Times New Roman"/>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1173586">
                <a:tc>
                  <a:txBody>
                    <a:bodyPr/>
                    <a:lstStyle/>
                    <a:p>
                      <a:pPr algn="ctr" rtl="0">
                        <a:lnSpc>
                          <a:spcPct val="115000"/>
                        </a:lnSpc>
                        <a:spcAft>
                          <a:spcPts val="1000"/>
                        </a:spcAft>
                      </a:pPr>
                      <a:r>
                        <a:rPr lang="en-US" sz="1800">
                          <a:latin typeface="Times New Roman"/>
                          <a:ea typeface="Calibri"/>
                          <a:cs typeface="Arial"/>
                        </a:rPr>
                        <a:t>42</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19.74</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18.76</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20.515</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1.755</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Before Improvement</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1173586">
                <a:tc>
                  <a:txBody>
                    <a:bodyPr/>
                    <a:lstStyle/>
                    <a:p>
                      <a:pPr algn="ctr">
                        <a:lnSpc>
                          <a:spcPct val="115000"/>
                        </a:lnSpc>
                        <a:spcAft>
                          <a:spcPts val="1000"/>
                        </a:spcAft>
                      </a:pPr>
                      <a:r>
                        <a:rPr lang="en-US" sz="1800">
                          <a:latin typeface="Times New Roman"/>
                          <a:ea typeface="Calibri"/>
                          <a:cs typeface="Arial"/>
                        </a:rPr>
                        <a:t>39</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21.23</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a:latin typeface="Times New Roman"/>
                          <a:ea typeface="Calibri"/>
                          <a:cs typeface="Arial"/>
                        </a:rPr>
                        <a:t>20.45</a:t>
                      </a:r>
                      <a:endParaRPr lang="en-US" sz="180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dirty="0">
                          <a:latin typeface="Times New Roman"/>
                          <a:ea typeface="Calibri"/>
                          <a:cs typeface="Arial"/>
                        </a:rPr>
                        <a:t>22.38</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dirty="0">
                          <a:latin typeface="Times New Roman"/>
                          <a:ea typeface="Calibri"/>
                          <a:cs typeface="Arial"/>
                        </a:rPr>
                        <a:t>1.93</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algn="ctr">
                        <a:lnSpc>
                          <a:spcPct val="115000"/>
                        </a:lnSpc>
                        <a:spcAft>
                          <a:spcPts val="1000"/>
                        </a:spcAft>
                      </a:pPr>
                      <a:r>
                        <a:rPr lang="en-US" sz="1800" dirty="0">
                          <a:latin typeface="Times New Roman"/>
                          <a:ea typeface="Calibri"/>
                          <a:cs typeface="Arial"/>
                        </a:rPr>
                        <a:t>After Improvement</a:t>
                      </a:r>
                      <a:endParaRPr lang="en-US" sz="1800" dirty="0">
                        <a:latin typeface="Calibri"/>
                        <a:ea typeface="Calibri"/>
                        <a:cs typeface="Arial"/>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594360"/>
            <a:ext cx="10972800" cy="978408"/>
          </a:xfrm>
        </p:spPr>
        <p:txBody>
          <a:bodyPr>
            <a:normAutofit fontScale="90000"/>
          </a:bodyPr>
          <a:lstStyle/>
          <a:p>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Effect of the volume of orders on production capacity </a:t>
            </a: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p:txBody>
          <a:bodyPr/>
          <a:lstStyle/>
          <a:p>
            <a:pPr algn="l" rtl="0">
              <a:buFont typeface="Wingdings" pitchFamily="2" charset="2"/>
              <a:buChar char="v"/>
            </a:pPr>
            <a:r>
              <a:rPr lang="en-US" sz="2400" dirty="0" smtClean="0"/>
              <a:t>We take 9 days sample containing small size orders and comparing them with high-volume orders, analyzed using the MINITAB program, and results were as follows: </a:t>
            </a:r>
          </a:p>
          <a:p>
            <a:pPr algn="l" rtl="0"/>
            <a:endParaRPr lang="en-US" sz="2400" dirty="0" smtClean="0"/>
          </a:p>
          <a:p>
            <a:endParaRPr lang="en-US" dirty="0"/>
          </a:p>
          <a:p>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2627798648"/>
              </p:ext>
            </p:extLst>
          </p:nvPr>
        </p:nvGraphicFramePr>
        <p:xfrm>
          <a:off x="2286000" y="3110032"/>
          <a:ext cx="8549639" cy="3356133"/>
        </p:xfrm>
        <a:graphic>
          <a:graphicData uri="http://schemas.openxmlformats.org/drawingml/2006/table">
            <a:tbl>
              <a:tblPr firstRow="1" firstCol="1" bandRow="1">
                <a:tableStyleId>{B301B821-A1FF-4177-AEE7-76D212191A09}</a:tableStyleId>
              </a:tblPr>
              <a:tblGrid>
                <a:gridCol w="4178870"/>
                <a:gridCol w="4370769"/>
              </a:tblGrid>
              <a:tr h="488017">
                <a:tc>
                  <a:txBody>
                    <a:bodyPr/>
                    <a:lstStyle/>
                    <a:p>
                      <a:pPr marL="0" marR="0" algn="ctr" rtl="0">
                        <a:lnSpc>
                          <a:spcPct val="115000"/>
                        </a:lnSpc>
                        <a:spcBef>
                          <a:spcPts val="0"/>
                        </a:spcBef>
                        <a:spcAft>
                          <a:spcPts val="0"/>
                        </a:spcAft>
                      </a:pPr>
                      <a:r>
                        <a:rPr lang="en-US" sz="1400" dirty="0" smtClean="0">
                          <a:effectLst/>
                          <a:latin typeface="Times New Roman" pitchFamily="18" charset="0"/>
                          <a:cs typeface="Times New Roman" pitchFamily="18" charset="0"/>
                        </a:rPr>
                        <a:t>Production </a:t>
                      </a:r>
                      <a:r>
                        <a:rPr lang="en-US" sz="1400" dirty="0">
                          <a:effectLst/>
                          <a:latin typeface="Times New Roman" pitchFamily="18" charset="0"/>
                          <a:cs typeface="Times New Roman" pitchFamily="18" charset="0"/>
                        </a:rPr>
                        <a:t>capacity with high volume of order</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smtClean="0">
                          <a:effectLst/>
                          <a:latin typeface="Times New Roman" pitchFamily="18" charset="0"/>
                          <a:cs typeface="Times New Roman" pitchFamily="18" charset="0"/>
                        </a:rPr>
                        <a:t>Production </a:t>
                      </a:r>
                      <a:r>
                        <a:rPr lang="en-US" sz="1400" b="1" dirty="0">
                          <a:effectLst/>
                          <a:latin typeface="Times New Roman" pitchFamily="18" charset="0"/>
                          <a:cs typeface="Times New Roman" pitchFamily="18" charset="0"/>
                        </a:rPr>
                        <a:t>capacity with small volume of </a:t>
                      </a:r>
                      <a:r>
                        <a:rPr lang="en-US" sz="1400" b="1" dirty="0" smtClean="0">
                          <a:effectLst/>
                          <a:latin typeface="Times New Roman" pitchFamily="18" charset="0"/>
                          <a:cs typeface="Times New Roman" pitchFamily="18" charset="0"/>
                        </a:rPr>
                        <a:t>order</a:t>
                      </a: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a:effectLst/>
                          <a:latin typeface="Times New Roman" pitchFamily="18" charset="0"/>
                          <a:cs typeface="Times New Roman" pitchFamily="18" charset="0"/>
                        </a:rPr>
                        <a:t>21.35</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effectLst/>
                          <a:latin typeface="Times New Roman" pitchFamily="18" charset="0"/>
                          <a:cs typeface="Times New Roman" pitchFamily="18" charset="0"/>
                        </a:rPr>
                        <a:t>18.17</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dirty="0">
                          <a:effectLst/>
                          <a:latin typeface="Times New Roman" pitchFamily="18" charset="0"/>
                          <a:cs typeface="Times New Roman" pitchFamily="18" charset="0"/>
                        </a:rPr>
                        <a:t>21.64</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effectLst/>
                          <a:latin typeface="Times New Roman" pitchFamily="18" charset="0"/>
                          <a:cs typeface="Times New Roman" pitchFamily="18" charset="0"/>
                        </a:rPr>
                        <a:t>19.61</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a:effectLst/>
                          <a:latin typeface="Times New Roman" pitchFamily="18" charset="0"/>
                          <a:cs typeface="Times New Roman" pitchFamily="18" charset="0"/>
                        </a:rPr>
                        <a:t>21.32</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effectLst/>
                          <a:latin typeface="Times New Roman" pitchFamily="18" charset="0"/>
                          <a:cs typeface="Times New Roman" pitchFamily="18" charset="0"/>
                        </a:rPr>
                        <a:t>19.66</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dirty="0">
                          <a:effectLst/>
                          <a:latin typeface="Times New Roman" pitchFamily="18" charset="0"/>
                          <a:cs typeface="Times New Roman" pitchFamily="18" charset="0"/>
                        </a:rPr>
                        <a:t>23.13</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effectLst/>
                          <a:latin typeface="Times New Roman" pitchFamily="18" charset="0"/>
                          <a:cs typeface="Times New Roman" pitchFamily="18" charset="0"/>
                        </a:rPr>
                        <a:t>18.99</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a:effectLst/>
                          <a:latin typeface="Times New Roman" pitchFamily="18" charset="0"/>
                          <a:cs typeface="Times New Roman" pitchFamily="18" charset="0"/>
                        </a:rPr>
                        <a:t>21.55</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effectLst/>
                          <a:latin typeface="Times New Roman" pitchFamily="18" charset="0"/>
                          <a:cs typeface="Times New Roman" pitchFamily="18" charset="0"/>
                        </a:rPr>
                        <a:t>21.12</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a:effectLst/>
                          <a:latin typeface="Times New Roman" pitchFamily="18" charset="0"/>
                          <a:cs typeface="Times New Roman" pitchFamily="18" charset="0"/>
                        </a:rPr>
                        <a:t>27.48</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effectLst/>
                          <a:latin typeface="Times New Roman" pitchFamily="18" charset="0"/>
                          <a:cs typeface="Times New Roman" pitchFamily="18" charset="0"/>
                        </a:rPr>
                        <a:t>19.91</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dirty="0">
                          <a:effectLst/>
                          <a:latin typeface="Times New Roman" pitchFamily="18" charset="0"/>
                          <a:cs typeface="Times New Roman" pitchFamily="18" charset="0"/>
                        </a:rPr>
                        <a:t>20.45</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effectLst/>
                          <a:latin typeface="Times New Roman" pitchFamily="18" charset="0"/>
                          <a:cs typeface="Times New Roman" pitchFamily="18" charset="0"/>
                        </a:rPr>
                        <a:t>18.19</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327844">
                <a:tc>
                  <a:txBody>
                    <a:bodyPr/>
                    <a:lstStyle/>
                    <a:p>
                      <a:pPr marL="0" marR="0" algn="ctr" rtl="0">
                        <a:lnSpc>
                          <a:spcPct val="115000"/>
                        </a:lnSpc>
                        <a:spcBef>
                          <a:spcPts val="0"/>
                        </a:spcBef>
                        <a:spcAft>
                          <a:spcPts val="0"/>
                        </a:spcAft>
                      </a:pPr>
                      <a:r>
                        <a:rPr lang="en-US" sz="1400" dirty="0">
                          <a:effectLst/>
                          <a:latin typeface="Times New Roman" pitchFamily="18" charset="0"/>
                          <a:cs typeface="Times New Roman" pitchFamily="18" charset="0"/>
                        </a:rPr>
                        <a:t>23.49</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effectLst/>
                          <a:latin typeface="Times New Roman" pitchFamily="18" charset="0"/>
                          <a:cs typeface="Times New Roman" pitchFamily="18" charset="0"/>
                        </a:rPr>
                        <a:t>20.05</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240958">
                <a:tc>
                  <a:txBody>
                    <a:bodyPr/>
                    <a:lstStyle/>
                    <a:p>
                      <a:pPr marL="0" marR="0" algn="ctr" rtl="0">
                        <a:lnSpc>
                          <a:spcPct val="115000"/>
                        </a:lnSpc>
                        <a:spcBef>
                          <a:spcPts val="0"/>
                        </a:spcBef>
                        <a:spcAft>
                          <a:spcPts val="0"/>
                        </a:spcAft>
                      </a:pPr>
                      <a:r>
                        <a:rPr lang="en-US" sz="1400" dirty="0">
                          <a:effectLst/>
                          <a:latin typeface="Times New Roman" pitchFamily="18" charset="0"/>
                          <a:cs typeface="Times New Roman" pitchFamily="18" charset="0"/>
                        </a:rPr>
                        <a:t>23.44</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effectLst/>
                          <a:latin typeface="Times New Roman" pitchFamily="18" charset="0"/>
                          <a:cs typeface="Times New Roman" pitchFamily="18" charset="0"/>
                        </a:rPr>
                        <a:t>19.47</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917305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5280"/>
            <a:ext cx="10972800" cy="1511808"/>
          </a:xfrm>
        </p:spPr>
        <p:txBody>
          <a:bodyPr>
            <a:normAutofit fontScale="90000"/>
          </a:bodyPr>
          <a:lstStyle/>
          <a:p>
            <a:r>
              <a:rPr lang="en-US" dirty="0" smtClean="0">
                <a:effectLst>
                  <a:outerShdw blurRad="38100" dist="38100" dir="2700000" algn="tl">
                    <a:srgbClr val="000000">
                      <a:alpha val="43137"/>
                    </a:srgbClr>
                  </a:outerShdw>
                </a:effectLst>
              </a:rPr>
              <a:t>Histogram of production capacity before &amp; after remove small quantities</a:t>
            </a:r>
            <a:endParaRPr lang="en-US" dirty="0">
              <a:effectLst>
                <a:outerShdw blurRad="38100" dist="38100" dir="2700000" algn="tl">
                  <a:srgbClr val="000000">
                    <a:alpha val="43137"/>
                  </a:srgbClr>
                </a:outerShdw>
              </a:effectLst>
            </a:endParaRPr>
          </a:p>
        </p:txBody>
      </p:sp>
      <p:pic>
        <p:nvPicPr>
          <p:cNvPr id="4" name="صورة 53" descr="volum.PNG"/>
          <p:cNvPicPr>
            <a:picLocks noGrp="1"/>
          </p:cNvPicPr>
          <p:nvPr>
            <p:ph idx="1"/>
          </p:nvPr>
        </p:nvPicPr>
        <p:blipFill>
          <a:blip r:embed="rId2"/>
          <a:stretch>
            <a:fillRect/>
          </a:stretch>
        </p:blipFill>
        <p:spPr>
          <a:xfrm>
            <a:off x="594360" y="2362200"/>
            <a:ext cx="10972800" cy="4222128"/>
          </a:xfrm>
          <a:prstGeom prst="rect">
            <a:avLst/>
          </a:prstGeom>
        </p:spPr>
      </p:pic>
    </p:spTree>
    <p:extLst>
      <p:ext uri="{BB962C8B-B14F-4D97-AF65-F5344CB8AC3E}">
        <p14:creationId xmlns:p14="http://schemas.microsoft.com/office/powerpoint/2010/main" val="4213633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sz="4800" dirty="0" smtClean="0">
                <a:solidFill>
                  <a:schemeClr val="accent1">
                    <a:lumMod val="75000"/>
                  </a:schemeClr>
                </a:solidFill>
                <a:effectLst>
                  <a:outerShdw blurRad="38100" dist="38100" dir="2700000" algn="tl">
                    <a:srgbClr val="000000">
                      <a:alpha val="43137"/>
                    </a:srgbClr>
                  </a:outerShdw>
                </a:effectLst>
              </a:rPr>
              <a:t>Problem</a:t>
            </a:r>
            <a:r>
              <a:rPr lang="en-US" sz="4800" b="1" dirty="0" smtClean="0">
                <a:solidFill>
                  <a:schemeClr val="accent1">
                    <a:lumMod val="75000"/>
                  </a:schemeClr>
                </a:solidFill>
                <a:effectLst>
                  <a:outerShdw blurRad="38100" dist="38100" dir="2700000" algn="tl">
                    <a:srgbClr val="000000">
                      <a:alpha val="43137"/>
                    </a:srgbClr>
                  </a:outerShdw>
                </a:effectLst>
              </a:rPr>
              <a:t> </a:t>
            </a:r>
            <a:r>
              <a:rPr lang="en-US" sz="4800" dirty="0" smtClean="0">
                <a:solidFill>
                  <a:schemeClr val="accent1">
                    <a:lumMod val="75000"/>
                  </a:schemeClr>
                </a:solidFill>
                <a:effectLst>
                  <a:outerShdw blurRad="38100" dist="38100" dir="2700000" algn="tl">
                    <a:srgbClr val="000000">
                      <a:alpha val="43137"/>
                    </a:srgbClr>
                  </a:outerShdw>
                </a:effectLst>
              </a:rPr>
              <a:t>statement</a:t>
            </a:r>
            <a:endParaRPr lang="ar-SA" sz="4800"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just" rtl="0">
              <a:buFont typeface="Wingdings" pitchFamily="2" charset="2"/>
              <a:buChar char="v"/>
            </a:pPr>
            <a:r>
              <a:rPr lang="en-US" sz="20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Mainly, the problem in this factory is at the production rate in mixing console and crunches. In more details, the actual rate of production capacity is 19 tons per hour (where in some varieties to 25 tons / hour).</a:t>
            </a:r>
          </a:p>
          <a:p>
            <a:pPr algn="just" rtl="0">
              <a:buFont typeface="Wingdings" pitchFamily="2" charset="2"/>
              <a:buChar char="v"/>
            </a:pPr>
            <a:endParaRPr lang="en-US" sz="2400" dirty="0" smtClean="0">
              <a:latin typeface="Times New Roman" pitchFamily="18" charset="0"/>
              <a:cs typeface="Times New Roman" pitchFamily="18" charset="0"/>
            </a:endParaRPr>
          </a:p>
          <a:p>
            <a:pPr algn="just" rtl="0">
              <a:buFont typeface="Wingdings" pitchFamily="2" charset="2"/>
              <a:buChar char="v"/>
            </a:pPr>
            <a:r>
              <a:rPr lang="en-US" sz="2000" dirty="0" smtClean="0">
                <a:latin typeface="Times New Roman" pitchFamily="18" charset="0"/>
                <a:cs typeface="Times New Roman" pitchFamily="18" charset="0"/>
              </a:rPr>
              <a:t> The difference in capacity rate occurred for many reasons:</a:t>
            </a:r>
          </a:p>
          <a:p>
            <a:pPr algn="just" rtl="0">
              <a:buFont typeface="Wingdings" pitchFamily="2" charset="2"/>
              <a:buChar char="v"/>
            </a:pPr>
            <a:endParaRPr lang="ar-AE" sz="2000" b="1" dirty="0" smtClean="0">
              <a:latin typeface="Times New Roman" pitchFamily="18" charset="0"/>
              <a:cs typeface="Times New Roman" pitchFamily="18" charset="0"/>
            </a:endParaRPr>
          </a:p>
          <a:p>
            <a:pPr algn="l" rtl="0">
              <a:buFont typeface="Wingdings" pitchFamily="2" charset="2"/>
              <a:buChar char="v"/>
            </a:pPr>
            <a:endParaRPr lang="ar-SA" sz="2000" dirty="0">
              <a:latin typeface="Times New Roman" pitchFamily="18" charset="0"/>
              <a:cs typeface="Times New Roman" pitchFamily="18" charset="0"/>
            </a:endParaRPr>
          </a:p>
        </p:txBody>
      </p:sp>
      <p:sp>
        <p:nvSpPr>
          <p:cNvPr id="4" name="Rounded Rectangle 5"/>
          <p:cNvSpPr/>
          <p:nvPr/>
        </p:nvSpPr>
        <p:spPr>
          <a:xfrm>
            <a:off x="2621280" y="4161474"/>
            <a:ext cx="623895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T</a:t>
            </a:r>
            <a:r>
              <a:rPr lang="en-US" dirty="0" smtClean="0"/>
              <a:t>he </a:t>
            </a:r>
            <a:r>
              <a:rPr lang="en-US" dirty="0"/>
              <a:t>actual production capacity of crusher is smaller than planned. </a:t>
            </a:r>
            <a:endParaRPr lang="ar-AE" dirty="0"/>
          </a:p>
        </p:txBody>
      </p:sp>
      <p:sp>
        <p:nvSpPr>
          <p:cNvPr id="5" name="Rounded Rectangle 4"/>
          <p:cNvSpPr/>
          <p:nvPr/>
        </p:nvSpPr>
        <p:spPr>
          <a:xfrm>
            <a:off x="2621280" y="5286388"/>
            <a:ext cx="627888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multiplicity of varieties produced </a:t>
            </a:r>
            <a:r>
              <a:rPr lang="en-US" dirty="0" smtClean="0"/>
              <a:t>daily where </a:t>
            </a:r>
            <a:r>
              <a:rPr lang="en-US" dirty="0"/>
              <a:t>you </a:t>
            </a:r>
            <a:r>
              <a:rPr lang="en-US" dirty="0" smtClean="0"/>
              <a:t>need </a:t>
            </a:r>
            <a:r>
              <a:rPr lang="en-US" dirty="0"/>
              <a:t>to switch between categories </a:t>
            </a:r>
            <a:endParaRPr lang="ar-AE"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Control</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690688"/>
            <a:ext cx="10515600" cy="4351338"/>
          </a:xfrm>
        </p:spPr>
        <p:txBody>
          <a:bodyPr/>
          <a:lstStyle/>
          <a:p>
            <a:pPr marL="0" indent="0" algn="l" rtl="0">
              <a:buSzPct val="70000"/>
              <a:buFont typeface="Wingdings" pitchFamily="2" charset="2"/>
              <a:buChar char="v"/>
            </a:pPr>
            <a:endParaRPr lang="en-US" dirty="0" smtClean="0"/>
          </a:p>
          <a:p>
            <a:pPr algn="l" rtl="0">
              <a:buSzPct val="70000"/>
              <a:buFont typeface="Wingdings" pitchFamily="2" charset="2"/>
              <a:buChar char="v"/>
            </a:pPr>
            <a:r>
              <a:rPr lang="en-US" dirty="0" smtClean="0"/>
              <a:t>Once the improvements have been implemented, we need to ensure that the project goals have been attained and the required measures for sustainability are in place. </a:t>
            </a:r>
          </a:p>
          <a:p>
            <a:pPr algn="l" rtl="0">
              <a:buSzPct val="70000"/>
              <a:buFont typeface="Wingdings" pitchFamily="2" charset="2"/>
              <a:buChar char="v"/>
            </a:pPr>
            <a:endParaRPr lang="en-US" dirty="0" smtClean="0"/>
          </a:p>
          <a:p>
            <a:pPr algn="l" rtl="0">
              <a:buSzPct val="70000"/>
              <a:buFont typeface="Wingdings" pitchFamily="2" charset="2"/>
              <a:buChar char="v"/>
            </a:pPr>
            <a:r>
              <a:rPr lang="en-US" dirty="0" smtClean="0"/>
              <a:t>The appropriate technique for developing a process control system is SPC. </a:t>
            </a:r>
          </a:p>
          <a:p>
            <a:pPr algn="l" rtl="0">
              <a:buSzPct val="70000"/>
              <a:buFont typeface="Wingdings" pitchFamily="2" charset="2"/>
              <a:buChar char="v"/>
            </a:pPr>
            <a:endParaRPr lang="en-US" dirty="0" smtClean="0"/>
          </a:p>
          <a:p>
            <a:pPr algn="l" rtl="0">
              <a:buSzPct val="70000"/>
              <a:buFont typeface="Wingdings" pitchFamily="2" charset="2"/>
              <a:buChar char="v"/>
            </a:pPr>
            <a:r>
              <a:rPr lang="en-US" dirty="0" smtClean="0"/>
              <a:t>We divided the period by weeks, and counted the defects per weeks.</a:t>
            </a:r>
          </a:p>
        </p:txBody>
      </p:sp>
    </p:spTree>
    <p:extLst>
      <p:ext uri="{BB962C8B-B14F-4D97-AF65-F5344CB8AC3E}">
        <p14:creationId xmlns:p14="http://schemas.microsoft.com/office/powerpoint/2010/main" val="9616897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Data table for SPC chart before improvement </a:t>
            </a:r>
            <a:endParaRPr lang="en-US"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7004327"/>
              </p:ext>
            </p:extLst>
          </p:nvPr>
        </p:nvGraphicFramePr>
        <p:xfrm>
          <a:off x="2219959" y="2357118"/>
          <a:ext cx="7505702" cy="3327400"/>
        </p:xfrm>
        <a:graphic>
          <a:graphicData uri="http://schemas.openxmlformats.org/drawingml/2006/table">
            <a:tbl>
              <a:tblPr firstRow="1" firstCol="1" bandRow="1">
                <a:tableStyleId>{B301B821-A1FF-4177-AEE7-76D212191A09}</a:tableStyleId>
              </a:tblPr>
              <a:tblGrid>
                <a:gridCol w="3752851"/>
                <a:gridCol w="3752851"/>
              </a:tblGrid>
              <a:tr h="415925">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Week</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Count of defects</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10</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12</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3</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6</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8</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6</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5925">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Total defects </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45</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909873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840" y="368808"/>
            <a:ext cx="10972800" cy="1143000"/>
          </a:xfrm>
        </p:spPr>
        <p:txBody>
          <a:bodyPr>
            <a:normAutofit fontScale="90000"/>
          </a:bodyPr>
          <a:lstStyle/>
          <a:p>
            <a:r>
              <a:rPr lang="en-US" dirty="0" smtClean="0">
                <a:effectLst>
                  <a:outerShdw blurRad="38100" dist="38100" dir="2700000" algn="tl">
                    <a:srgbClr val="000000">
                      <a:alpha val="43137"/>
                    </a:srgbClr>
                  </a:outerShdw>
                </a:effectLst>
              </a:rPr>
              <a:t>U chart count of defects before improvement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US" dirty="0"/>
          </a:p>
        </p:txBody>
      </p:sp>
      <p:sp>
        <p:nvSpPr>
          <p:cNvPr id="5120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1201" name="Object 1"/>
          <p:cNvGraphicFramePr>
            <a:graphicFrameLocks noChangeAspect="1"/>
          </p:cNvGraphicFramePr>
          <p:nvPr/>
        </p:nvGraphicFramePr>
        <p:xfrm>
          <a:off x="2194560" y="1971040"/>
          <a:ext cx="6987540" cy="4658360"/>
        </p:xfrm>
        <a:graphic>
          <a:graphicData uri="http://schemas.openxmlformats.org/presentationml/2006/ole">
            <mc:AlternateContent xmlns:mc="http://schemas.openxmlformats.org/markup-compatibility/2006">
              <mc:Choice xmlns:v="urn:schemas-microsoft-com:vml" Requires="v">
                <p:oleObj spid="_x0000_s51208" name="Graph" r:id="rId3" imgW="5486400" imgH="3657600" progId="MtbGraph.Document.16">
                  <p:embed/>
                </p:oleObj>
              </mc:Choice>
              <mc:Fallback>
                <p:oleObj name="Graph" r:id="rId3" imgW="5486400" imgH="3657600" progId="MtbGraph.Document.16">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4560" y="1971040"/>
                        <a:ext cx="6987540" cy="46583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428554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Data table for SPC chart after improvement </a:t>
            </a:r>
            <a:endParaRPr lang="en-US" dirty="0">
              <a:effectLst>
                <a:outerShdw blurRad="38100" dist="38100" dir="2700000" algn="tl">
                  <a:srgbClr val="000000">
                    <a:alpha val="43137"/>
                  </a:srgbClr>
                </a:outerShdw>
              </a:effectLst>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78919265"/>
              </p:ext>
            </p:extLst>
          </p:nvPr>
        </p:nvGraphicFramePr>
        <p:xfrm>
          <a:off x="2179321" y="2557778"/>
          <a:ext cx="7655560" cy="3294384"/>
        </p:xfrm>
        <a:graphic>
          <a:graphicData uri="http://schemas.openxmlformats.org/drawingml/2006/table">
            <a:tbl>
              <a:tblPr firstRow="1" firstCol="1" bandRow="1">
                <a:tableStyleId>{B301B821-A1FF-4177-AEE7-76D212191A09}</a:tableStyleId>
              </a:tblPr>
              <a:tblGrid>
                <a:gridCol w="3827780"/>
                <a:gridCol w="3827780"/>
              </a:tblGrid>
              <a:tr h="411798">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Week</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Count of defects</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1</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4</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2</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1</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3</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7</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4</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9</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5</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0</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6</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3</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411798">
                <a:tc>
                  <a:txBody>
                    <a:bodyPr/>
                    <a:lstStyle/>
                    <a:p>
                      <a:pPr marL="0" marR="0" algn="ctr">
                        <a:lnSpc>
                          <a:spcPct val="115000"/>
                        </a:lnSpc>
                        <a:spcBef>
                          <a:spcPts val="0"/>
                        </a:spcBef>
                        <a:spcAft>
                          <a:spcPts val="0"/>
                        </a:spcAft>
                      </a:pPr>
                      <a:r>
                        <a:rPr lang="en-US" sz="1400">
                          <a:effectLst/>
                          <a:latin typeface="Times New Roman" pitchFamily="18" charset="0"/>
                          <a:cs typeface="Times New Roman" pitchFamily="18" charset="0"/>
                        </a:rPr>
                        <a:t>Total defects</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effectLst/>
                          <a:latin typeface="Times New Roman" pitchFamily="18" charset="0"/>
                          <a:cs typeface="Times New Roman" pitchFamily="18" charset="0"/>
                        </a:rPr>
                        <a:t>24</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30370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384048"/>
            <a:ext cx="10972800" cy="1143000"/>
          </a:xfrm>
        </p:spPr>
        <p:txBody>
          <a:bodyPr>
            <a:normAutofit fontScale="90000"/>
          </a:bodyPr>
          <a:lstStyle/>
          <a:p>
            <a:r>
              <a:rPr lang="en-US" dirty="0" smtClean="0">
                <a:effectLst>
                  <a:outerShdw blurRad="38100" dist="38100" dir="2700000" algn="tl">
                    <a:srgbClr val="000000">
                      <a:alpha val="43137"/>
                    </a:srgbClr>
                  </a:outerShdw>
                </a:effectLst>
              </a:rPr>
              <a:t>U chart count of defects after improvement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US" dirty="0"/>
          </a:p>
        </p:txBody>
      </p:sp>
      <p:sp>
        <p:nvSpPr>
          <p:cNvPr id="4915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9153" name="Object 1"/>
          <p:cNvGraphicFramePr>
            <a:graphicFrameLocks noChangeAspect="1"/>
          </p:cNvGraphicFramePr>
          <p:nvPr/>
        </p:nvGraphicFramePr>
        <p:xfrm>
          <a:off x="2209800" y="1874520"/>
          <a:ext cx="7315200" cy="4739640"/>
        </p:xfrm>
        <a:graphic>
          <a:graphicData uri="http://schemas.openxmlformats.org/presentationml/2006/ole">
            <mc:AlternateContent xmlns:mc="http://schemas.openxmlformats.org/markup-compatibility/2006">
              <mc:Choice xmlns:v="urn:schemas-microsoft-com:vml" Requires="v">
                <p:oleObj spid="_x0000_s49160" name="Graph" r:id="rId3" imgW="5486400" imgH="3657600" progId="MtbGraph.Document.16">
                  <p:embed/>
                </p:oleObj>
              </mc:Choice>
              <mc:Fallback>
                <p:oleObj name="Graph" r:id="rId3" imgW="5486400" imgH="3657600" progId="MtbGraph.Document.16">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874520"/>
                        <a:ext cx="7315200" cy="47396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30186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 y="807720"/>
            <a:ext cx="10972800" cy="704088"/>
          </a:xfrm>
        </p:spPr>
        <p:txBody>
          <a:bodyPr>
            <a:normAutofit/>
          </a:bodyPr>
          <a:lstStyle/>
          <a:p>
            <a:r>
              <a:rPr lang="en-US" sz="3200" dirty="0" smtClean="0">
                <a:effectLst>
                  <a:outerShdw blurRad="38100" dist="38100" dir="2700000" algn="tl">
                    <a:srgbClr val="000000">
                      <a:alpha val="43137"/>
                    </a:srgbClr>
                  </a:outerShdw>
                </a:effectLst>
              </a:rPr>
              <a:t>Results of the difference between before and after improvement</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690688"/>
            <a:ext cx="10515600" cy="4351338"/>
          </a:xfrm>
        </p:spPr>
        <p:txBody>
          <a:bodyPr/>
          <a:lstStyle/>
          <a:p>
            <a:pPr algn="l" rtl="0">
              <a:buSzPct val="70000"/>
              <a:buFont typeface="Wingdings" pitchFamily="2" charset="2"/>
              <a:buChar char="v"/>
            </a:pPr>
            <a:r>
              <a:rPr lang="en-US" dirty="0" smtClean="0"/>
              <a:t>DPMO =[(total count of defects) / (number of units x number of opportunities per unit)] x 1000000.</a:t>
            </a:r>
          </a:p>
          <a:p>
            <a:pPr algn="l" rtl="0">
              <a:buSzPct val="70000"/>
              <a:buFont typeface="Wingdings" pitchFamily="2" charset="2"/>
              <a:buChar char="v"/>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82045983"/>
              </p:ext>
            </p:extLst>
          </p:nvPr>
        </p:nvGraphicFramePr>
        <p:xfrm>
          <a:off x="2323783" y="3004731"/>
          <a:ext cx="7239638" cy="2893148"/>
        </p:xfrm>
        <a:graphic>
          <a:graphicData uri="http://schemas.openxmlformats.org/drawingml/2006/table">
            <a:tbl>
              <a:tblPr firstRow="1" firstCol="1" bandRow="1">
                <a:tableStyleId>{B301B821-A1FF-4177-AEE7-76D212191A09}</a:tableStyleId>
              </a:tblPr>
              <a:tblGrid>
                <a:gridCol w="3619819"/>
                <a:gridCol w="3619819"/>
              </a:tblGrid>
              <a:tr h="634284">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Before</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After</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564716">
                <a:tc>
                  <a:txBody>
                    <a:bodyPr/>
                    <a:lstStyle/>
                    <a:p>
                      <a:pPr marL="0" marR="0" algn="ctr">
                        <a:lnSpc>
                          <a:spcPct val="115000"/>
                        </a:lnSpc>
                        <a:spcBef>
                          <a:spcPts val="0"/>
                        </a:spcBef>
                        <a:spcAft>
                          <a:spcPts val="0"/>
                        </a:spcAft>
                      </a:pPr>
                      <a:r>
                        <a:rPr lang="en-US" sz="1400" b="1">
                          <a:effectLst/>
                          <a:latin typeface="Times New Roman" pitchFamily="18" charset="0"/>
                          <a:cs typeface="Times New Roman" pitchFamily="18" charset="0"/>
                        </a:rPr>
                        <a:t>Units = 461 hr</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Units = 358 hr</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564716">
                <a:tc>
                  <a:txBody>
                    <a:bodyPr/>
                    <a:lstStyle/>
                    <a:p>
                      <a:pPr marL="0" marR="0" algn="ctr">
                        <a:lnSpc>
                          <a:spcPct val="115000"/>
                        </a:lnSpc>
                        <a:spcBef>
                          <a:spcPts val="0"/>
                        </a:spcBef>
                        <a:spcAft>
                          <a:spcPts val="0"/>
                        </a:spcAft>
                      </a:pPr>
                      <a:r>
                        <a:rPr lang="en-US" sz="1400" b="1">
                          <a:effectLst/>
                          <a:latin typeface="Times New Roman" pitchFamily="18" charset="0"/>
                          <a:cs typeface="Times New Roman" pitchFamily="18" charset="0"/>
                        </a:rPr>
                        <a:t>Total number of defects = 45</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effectLst/>
                          <a:latin typeface="Times New Roman" pitchFamily="18" charset="0"/>
                          <a:cs typeface="Times New Roman" pitchFamily="18" charset="0"/>
                        </a:rPr>
                        <a:t>Total number of defects = 24</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564716">
                <a:tc>
                  <a:txBody>
                    <a:bodyPr/>
                    <a:lstStyle/>
                    <a:p>
                      <a:pPr marL="0" marR="0" algn="ctr">
                        <a:lnSpc>
                          <a:spcPct val="115000"/>
                        </a:lnSpc>
                        <a:spcBef>
                          <a:spcPts val="0"/>
                        </a:spcBef>
                        <a:spcAft>
                          <a:spcPts val="0"/>
                        </a:spcAft>
                      </a:pPr>
                      <a:r>
                        <a:rPr lang="en-US" sz="1400" b="1">
                          <a:effectLst/>
                          <a:latin typeface="Times New Roman" pitchFamily="18" charset="0"/>
                          <a:cs typeface="Times New Roman" pitchFamily="18" charset="0"/>
                        </a:rPr>
                        <a:t>DPMO = (45/461) x 1000000 = 97613</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effectLst/>
                          <a:latin typeface="Times New Roman" pitchFamily="18" charset="0"/>
                          <a:cs typeface="Times New Roman" pitchFamily="18" charset="0"/>
                        </a:rPr>
                        <a:t>DPMO = (24/358) x 1000000 = 67039</a:t>
                      </a:r>
                      <a:endParaRPr lang="en-US" sz="1400" b="1">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r h="564716">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Z score (using z table) = 2.8</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effectLst/>
                          <a:latin typeface="Times New Roman" pitchFamily="18" charset="0"/>
                          <a:cs typeface="Times New Roman" pitchFamily="18" charset="0"/>
                        </a:rPr>
                        <a:t>Z score (using z table) = 3.0</a:t>
                      </a:r>
                      <a:endParaRPr lang="en-US" sz="14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chemeClr val="tx1">
                          <a:lumMod val="95000"/>
                          <a:lumOff val="5000"/>
                        </a:schemeClr>
                      </a:solidFill>
                      <a:prstDash val="solid"/>
                      <a:round/>
                      <a:headEnd type="none" w="med" len="med"/>
                      <a:tailEnd type="none" w="med" len="med"/>
                    </a:lnL>
                    <a:lnR w="12700" cap="flat" cmpd="sng" algn="ctr">
                      <a:solidFill>
                        <a:schemeClr val="tx1">
                          <a:lumMod val="95000"/>
                          <a:lumOff val="5000"/>
                        </a:schemeClr>
                      </a:solidFill>
                      <a:prstDash val="solid"/>
                      <a:round/>
                      <a:headEnd type="none" w="med" len="med"/>
                      <a:tailEnd type="none" w="med" len="med"/>
                    </a:lnR>
                    <a:lnT w="12700" cap="flat" cmpd="sng" algn="ctr">
                      <a:solidFill>
                        <a:schemeClr val="tx1">
                          <a:lumMod val="95000"/>
                          <a:lumOff val="5000"/>
                        </a:schemeClr>
                      </a:solidFill>
                      <a:prstDash val="solid"/>
                      <a:round/>
                      <a:headEnd type="none" w="med" len="med"/>
                      <a:tailEnd type="none" w="med" len="med"/>
                    </a:lnT>
                    <a:lnB w="12700" cap="flat" cmpd="sng" algn="ctr">
                      <a:solidFill>
                        <a:schemeClr val="tx1">
                          <a:lumMod val="95000"/>
                          <a:lumOff val="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14974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rPr>
              <a:t>Conclusion </a:t>
            </a:r>
          </a:p>
        </p:txBody>
      </p:sp>
      <p:sp>
        <p:nvSpPr>
          <p:cNvPr id="3" name="Content Placeholder 2"/>
          <p:cNvSpPr>
            <a:spLocks noGrp="1"/>
          </p:cNvSpPr>
          <p:nvPr>
            <p:ph idx="1"/>
          </p:nvPr>
        </p:nvSpPr>
        <p:spPr/>
        <p:txBody>
          <a:bodyPr>
            <a:normAutofit/>
          </a:bodyPr>
          <a:lstStyle/>
          <a:p>
            <a:pPr algn="l" rtl="0">
              <a:buSzPct val="70000"/>
              <a:buFont typeface="Wingdings" pitchFamily="2" charset="2"/>
              <a:buChar char="v"/>
            </a:pPr>
            <a:r>
              <a:rPr lang="en-US" dirty="0" smtClean="0">
                <a:latin typeface="Times New Roman" pitchFamily="18" charset="0"/>
                <a:cs typeface="Times New Roman" pitchFamily="18" charset="0"/>
              </a:rPr>
              <a:t> The production </a:t>
            </a:r>
            <a:r>
              <a:rPr lang="en-US" dirty="0">
                <a:latin typeface="Times New Roman" pitchFamily="18" charset="0"/>
                <a:cs typeface="Times New Roman" pitchFamily="18" charset="0"/>
              </a:rPr>
              <a:t>capacity </a:t>
            </a:r>
            <a:r>
              <a:rPr lang="en-US" dirty="0" smtClean="0">
                <a:latin typeface="Times New Roman" pitchFamily="18" charset="0"/>
                <a:cs typeface="Times New Roman" pitchFamily="18" charset="0"/>
              </a:rPr>
              <a:t>was increased from 19.68 </a:t>
            </a:r>
            <a:r>
              <a:rPr lang="en-US" dirty="0">
                <a:latin typeface="Times New Roman" pitchFamily="18" charset="0"/>
                <a:cs typeface="Times New Roman" pitchFamily="18" charset="0"/>
              </a:rPr>
              <a:t>to </a:t>
            </a:r>
            <a:r>
              <a:rPr lang="en-US" dirty="0" smtClean="0">
                <a:latin typeface="Times New Roman" pitchFamily="18" charset="0"/>
                <a:cs typeface="Times New Roman" pitchFamily="18" charset="0"/>
              </a:rPr>
              <a:t>21.08 ton/hr and this was achieved by focusing </a:t>
            </a:r>
            <a:r>
              <a:rPr lang="en-US" dirty="0">
                <a:latin typeface="Times New Roman" pitchFamily="18" charset="0"/>
                <a:cs typeface="Times New Roman" pitchFamily="18" charset="0"/>
              </a:rPr>
              <a:t>on the three stages </a:t>
            </a:r>
            <a:r>
              <a:rPr lang="en-US" dirty="0" smtClean="0">
                <a:latin typeface="Times New Roman" pitchFamily="18" charset="0"/>
                <a:cs typeface="Times New Roman" pitchFamily="18" charset="0"/>
              </a:rPr>
              <a:t>:</a:t>
            </a:r>
          </a:p>
          <a:p>
            <a:pPr marL="0" indent="0" algn="l" rtl="0">
              <a:buSzPct val="70000"/>
              <a:buFont typeface="Wingdings" pitchFamily="2" charset="2"/>
              <a:buChar char="v"/>
            </a:pPr>
            <a:endParaRPr lang="en-US" dirty="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 Handling time.</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 Crusher machine.</a:t>
            </a:r>
          </a:p>
          <a:p>
            <a:pPr marL="0" indent="0" algn="l" rtl="0">
              <a:buSzPct val="70000"/>
              <a:buNone/>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 Volume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orders.</a:t>
            </a:r>
          </a:p>
          <a:p>
            <a:pPr marL="0" indent="0" algn="l" rtl="0">
              <a:buSzPct val="70000"/>
              <a:buFont typeface="Wingdings" pitchFamily="2" charset="2"/>
              <a:buChar char="v"/>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055869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414528"/>
            <a:ext cx="10972800" cy="1143000"/>
          </a:xfrm>
        </p:spPr>
        <p:txBody>
          <a:bodyPr/>
          <a:lstStyle/>
          <a:p>
            <a:r>
              <a:rPr lang="en-US" dirty="0" smtClean="0">
                <a:effectLst>
                  <a:outerShdw blurRad="38100" dist="38100" dir="2700000" algn="tl">
                    <a:srgbClr val="000000">
                      <a:alpha val="43137"/>
                    </a:srgbClr>
                  </a:outerShdw>
                </a:effectLst>
              </a:rPr>
              <a:t>Recommendation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84886" y="1605967"/>
            <a:ext cx="10972800" cy="4389120"/>
          </a:xfrm>
        </p:spPr>
        <p:txBody>
          <a:bodyPr>
            <a:normAutofit/>
          </a:bodyPr>
          <a:lstStyle/>
          <a:p>
            <a:pPr algn="l" rtl="0">
              <a:buSzPct val="70000"/>
              <a:buFont typeface="Wingdings" pitchFamily="2" charset="2"/>
              <a:buChar char="v"/>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quantity of small volume orders shall be </a:t>
            </a:r>
            <a:r>
              <a:rPr lang="en-US" dirty="0" smtClean="0">
                <a:latin typeface="Times New Roman" pitchFamily="18" charset="0"/>
                <a:cs typeface="Times New Roman" pitchFamily="18" charset="0"/>
              </a:rPr>
              <a:t>reduced.</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More </a:t>
            </a:r>
            <a:r>
              <a:rPr lang="en-US" dirty="0">
                <a:latin typeface="Times New Roman" pitchFamily="18" charset="0"/>
                <a:cs typeface="Times New Roman" pitchFamily="18" charset="0"/>
              </a:rPr>
              <a:t>studies for other machines (e.g. graining machine</a:t>
            </a:r>
            <a:r>
              <a:rPr lang="en-US" dirty="0" smtClean="0">
                <a:latin typeface="Times New Roman" pitchFamily="18" charset="0"/>
                <a:cs typeface="Times New Roman" pitchFamily="18" charset="0"/>
              </a:rPr>
              <a:t>).</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Provided </a:t>
            </a:r>
            <a:r>
              <a:rPr lang="en-US" dirty="0">
                <a:latin typeface="Times New Roman" pitchFamily="18" charset="0"/>
                <a:cs typeface="Times New Roman" pitchFamily="18" charset="0"/>
              </a:rPr>
              <a:t>with electrical power </a:t>
            </a:r>
            <a:r>
              <a:rPr lang="en-US" dirty="0" smtClean="0">
                <a:latin typeface="Times New Roman" pitchFamily="18" charset="0"/>
                <a:cs typeface="Times New Roman" pitchFamily="18" charset="0"/>
              </a:rPr>
              <a:t>generators.</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a:latin typeface="Times New Roman" pitchFamily="18" charset="0"/>
                <a:cs typeface="Times New Roman" pitchFamily="18" charset="0"/>
              </a:rPr>
              <a:t>D</a:t>
            </a:r>
            <a:r>
              <a:rPr lang="en-US" dirty="0" smtClean="0">
                <a:latin typeface="Times New Roman" pitchFamily="18" charset="0"/>
                <a:cs typeface="Times New Roman" pitchFamily="18" charset="0"/>
              </a:rPr>
              <a:t>oing </a:t>
            </a:r>
            <a:r>
              <a:rPr lang="en-US" dirty="0">
                <a:latin typeface="Times New Roman" pitchFamily="18" charset="0"/>
                <a:cs typeface="Times New Roman" pitchFamily="18" charset="0"/>
              </a:rPr>
              <a:t>periodical maintenance for </a:t>
            </a:r>
            <a:r>
              <a:rPr lang="en-US" dirty="0" smtClean="0">
                <a:latin typeface="Times New Roman" pitchFamily="18" charset="0"/>
                <a:cs typeface="Times New Roman" pitchFamily="18" charset="0"/>
              </a:rPr>
              <a:t>machines.</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Scheduling </a:t>
            </a:r>
            <a:r>
              <a:rPr lang="en-US" dirty="0">
                <a:latin typeface="Times New Roman" pitchFamily="18" charset="0"/>
                <a:cs typeface="Times New Roman" pitchFamily="18" charset="0"/>
              </a:rPr>
              <a:t>a weekly preventive </a:t>
            </a:r>
            <a:r>
              <a:rPr lang="en-US" dirty="0" smtClean="0">
                <a:latin typeface="Times New Roman" pitchFamily="18" charset="0"/>
                <a:cs typeface="Times New Roman" pitchFamily="18" charset="0"/>
              </a:rPr>
              <a:t>maintenance</a:t>
            </a:r>
            <a:r>
              <a:rPr lang="en-US" dirty="0">
                <a:latin typeface="Times New Roman" pitchFamily="18" charset="0"/>
                <a:cs typeface="Times New Roman" pitchFamily="18" charset="0"/>
              </a:rPr>
              <a:t> and documented for each year. </a:t>
            </a:r>
          </a:p>
        </p:txBody>
      </p:sp>
    </p:spTree>
    <p:extLst>
      <p:ext uri="{BB962C8B-B14F-4D97-AF65-F5344CB8AC3E}">
        <p14:creationId xmlns:p14="http://schemas.microsoft.com/office/powerpoint/2010/main" val="10659604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thank-you-for-your-attention-any-questions-44.png"/>
          <p:cNvPicPr>
            <a:picLocks noChangeAspect="1"/>
          </p:cNvPicPr>
          <p:nvPr/>
        </p:nvPicPr>
        <p:blipFill>
          <a:blip r:embed="rId2"/>
          <a:stretch>
            <a:fillRect/>
          </a:stretch>
        </p:blipFill>
        <p:spPr>
          <a:xfrm>
            <a:off x="0" y="0"/>
            <a:ext cx="12192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900" dirty="0" smtClean="0">
                <a:solidFill>
                  <a:schemeClr val="accent1">
                    <a:lumMod val="75000"/>
                  </a:schemeClr>
                </a:solidFill>
                <a:effectLst>
                  <a:outerShdw blurRad="38100" dist="38100" dir="2700000" algn="tl">
                    <a:srgbClr val="000000">
                      <a:alpha val="43137"/>
                    </a:srgbClr>
                  </a:outerShdw>
                </a:effectLst>
              </a:rPr>
              <a:t>Objectives</a:t>
            </a:r>
            <a:endParaRPr lang="ar-SA" sz="4900"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buSzPct val="70000"/>
              <a:buFont typeface="Wingdings" pitchFamily="2" charset="2"/>
              <a:buChar char="v"/>
            </a:pPr>
            <a:r>
              <a:rPr lang="en-US" sz="2400" b="1" dirty="0" smtClean="0">
                <a:latin typeface="Times New Roman" pitchFamily="18" charset="0"/>
                <a:cs typeface="Times New Roman" pitchFamily="18" charset="0"/>
              </a:rPr>
              <a:t>The project will achieve the following objectives:</a:t>
            </a:r>
          </a:p>
          <a:p>
            <a:pPr algn="l" rtl="0">
              <a:buSzPct val="70000"/>
              <a:buFont typeface="Wingdings" pitchFamily="2" charset="2"/>
              <a:buChar char="v"/>
            </a:pPr>
            <a:endParaRPr lang="en-US" sz="2400" dirty="0" smtClean="0">
              <a:latin typeface="Times New Roman" pitchFamily="18" charset="0"/>
              <a:cs typeface="Times New Roman" pitchFamily="18" charset="0"/>
            </a:endParaRPr>
          </a:p>
          <a:p>
            <a:pPr algn="l" rtl="0">
              <a:buSzPct val="70000"/>
              <a:buFont typeface="Wingdings" pitchFamily="2" charset="2"/>
              <a:buChar char="v"/>
            </a:pPr>
            <a:r>
              <a:rPr lang="en-US" sz="2400" dirty="0" smtClean="0">
                <a:latin typeface="Times New Roman" pitchFamily="18" charset="0"/>
                <a:cs typeface="Times New Roman" pitchFamily="18" charset="0"/>
              </a:rPr>
              <a:t>reduce the gap (6 ton) between planned (25 ton) and current (19 ton) production.</a:t>
            </a:r>
            <a:endParaRPr lang="ar-AE" sz="2400" dirty="0" smtClean="0">
              <a:latin typeface="Times New Roman" pitchFamily="18" charset="0"/>
              <a:cs typeface="Times New Roman" pitchFamily="18" charset="0"/>
            </a:endParaRPr>
          </a:p>
          <a:p>
            <a:pPr algn="l" rtl="0">
              <a:buSzPct val="70000"/>
              <a:buFont typeface="Wingdings" pitchFamily="2" charset="2"/>
              <a:buChar char="v"/>
            </a:pPr>
            <a:endParaRPr lang="en-US" sz="2400" dirty="0" smtClean="0"/>
          </a:p>
          <a:p>
            <a:pPr algn="l" rtl="0">
              <a:buSzPct val="70000"/>
              <a:buFont typeface="Wingdings" pitchFamily="2" charset="2"/>
              <a:buChar char="v"/>
            </a:pPr>
            <a:r>
              <a:rPr lang="en-US" sz="2400" dirty="0" smtClean="0"/>
              <a:t>increase of revenue.</a:t>
            </a:r>
          </a:p>
          <a:p>
            <a:pPr algn="l" rtl="0">
              <a:buSzPct val="70000"/>
              <a:buFont typeface="Wingdings" pitchFamily="2" charset="2"/>
              <a:buChar char="v"/>
            </a:pPr>
            <a:endParaRPr lang="en-US" sz="2400" dirty="0" smtClean="0"/>
          </a:p>
          <a:p>
            <a:pPr algn="l" rtl="0">
              <a:buSzPct val="70000"/>
              <a:buFont typeface="Wingdings" pitchFamily="2" charset="2"/>
              <a:buChar char="v"/>
            </a:pPr>
            <a:r>
              <a:rPr lang="en-US" sz="2400" dirty="0" smtClean="0"/>
              <a:t>reduce delay time.</a:t>
            </a:r>
            <a:endParaRPr lang="ar-AE" sz="2400" dirty="0" smtClean="0"/>
          </a:p>
          <a:p>
            <a:pPr algn="l" rtl="0">
              <a:buSzPct val="70000"/>
            </a:pPr>
            <a:endParaRPr lang="ar-AE" sz="2400" dirty="0" smtClean="0"/>
          </a:p>
          <a:p>
            <a:pPr algn="l" rtl="0">
              <a:buSzPct val="70000"/>
              <a:buNone/>
            </a:pPr>
            <a:endParaRPr lang="ar-SA"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900" dirty="0" smtClean="0">
                <a:solidFill>
                  <a:schemeClr val="accent1">
                    <a:lumMod val="75000"/>
                  </a:schemeClr>
                </a:solidFill>
                <a:effectLst>
                  <a:outerShdw blurRad="38100" dist="38100" dir="2700000" algn="tl">
                    <a:srgbClr val="000000">
                      <a:alpha val="43137"/>
                    </a:srgbClr>
                  </a:outerShdw>
                </a:effectLst>
                <a:cs typeface="Arial" panose="020B0604020202020204" pitchFamily="34" charset="0"/>
              </a:rPr>
              <a:t>Earlier Course Work</a:t>
            </a:r>
            <a:endParaRPr lang="ar-SA" sz="4900"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09600" y="1661160"/>
            <a:ext cx="10972800" cy="4389120"/>
          </a:xfrm>
        </p:spPr>
        <p:txBody>
          <a:bodyPr>
            <a:normAutofit fontScale="92500" lnSpcReduction="10000"/>
          </a:bodyPr>
          <a:lstStyle/>
          <a:p>
            <a:pPr algn="l">
              <a:lnSpc>
                <a:spcPct val="170000"/>
              </a:lnSpc>
              <a:buSzPct val="70000"/>
              <a:buFont typeface="Wingdings" pitchFamily="2" charset="2"/>
              <a:buChar char="v"/>
            </a:pPr>
            <a:endParaRPr lang="en-US" sz="2800" dirty="0" smtClean="0"/>
          </a:p>
          <a:p>
            <a:pPr marL="285750" indent="-285750" algn="l" rtl="0">
              <a:lnSpc>
                <a:spcPct val="170000"/>
              </a:lnSpc>
              <a:buSzPct val="70000"/>
              <a:buFont typeface="Wingdings" pitchFamily="2" charset="2"/>
              <a:buChar char="v"/>
            </a:pPr>
            <a:r>
              <a:rPr lang="en-US" sz="2800" dirty="0" smtClean="0">
                <a:latin typeface="Arial" panose="020B0604020202020204" pitchFamily="34" charset="0"/>
                <a:cs typeface="Arial" panose="020B0604020202020204" pitchFamily="34" charset="0"/>
              </a:rPr>
              <a:t> Methods Engineering</a:t>
            </a:r>
          </a:p>
          <a:p>
            <a:pPr marL="285750" indent="-285750" algn="l" rtl="0">
              <a:lnSpc>
                <a:spcPct val="170000"/>
              </a:lnSpc>
              <a:buSzPct val="70000"/>
              <a:buFont typeface="Wingdings" pitchFamily="2" charset="2"/>
              <a:buChar char="v"/>
            </a:pPr>
            <a:r>
              <a:rPr lang="en-US" sz="2800" dirty="0" smtClean="0">
                <a:latin typeface="Arial" panose="020B0604020202020204" pitchFamily="34" charset="0"/>
                <a:cs typeface="Arial" panose="020B0604020202020204" pitchFamily="34" charset="0"/>
              </a:rPr>
              <a:t> Computer Integrated Manufacturing (CIM)</a:t>
            </a:r>
          </a:p>
          <a:p>
            <a:pPr marL="285750" indent="-285750" algn="l" rtl="0">
              <a:lnSpc>
                <a:spcPct val="170000"/>
              </a:lnSpc>
              <a:buSzPct val="70000"/>
              <a:buFont typeface="Wingdings" pitchFamily="2" charset="2"/>
              <a:buChar char="v"/>
            </a:pPr>
            <a:r>
              <a:rPr lang="en-US" sz="2800" dirty="0" smtClean="0">
                <a:latin typeface="Arial" panose="020B0604020202020204" pitchFamily="34" charset="0"/>
                <a:cs typeface="Arial" panose="020B0604020202020204" pitchFamily="34" charset="0"/>
              </a:rPr>
              <a:t> Simulation</a:t>
            </a:r>
          </a:p>
          <a:p>
            <a:pPr marL="285750" indent="-285750" algn="l" rtl="0">
              <a:lnSpc>
                <a:spcPct val="170000"/>
              </a:lnSpc>
              <a:buSzPct val="70000"/>
              <a:buFont typeface="Wingdings" pitchFamily="2" charset="2"/>
              <a:buChar char="v"/>
            </a:pPr>
            <a:r>
              <a:rPr lang="en-US" sz="2800" dirty="0" smtClean="0">
                <a:latin typeface="Arial" panose="020B0604020202020204" pitchFamily="34" charset="0"/>
                <a:cs typeface="Arial" panose="020B0604020202020204" pitchFamily="34" charset="0"/>
              </a:rPr>
              <a:t> Facility Planning and Layout</a:t>
            </a:r>
          </a:p>
          <a:p>
            <a:pPr marL="285750" indent="-285750" algn="l" rtl="0">
              <a:lnSpc>
                <a:spcPct val="170000"/>
              </a:lnSpc>
              <a:buSzPct val="70000"/>
              <a:buFont typeface="Wingdings" pitchFamily="2" charset="2"/>
              <a:buChar char="v"/>
            </a:pPr>
            <a:r>
              <a:rPr lang="en-US" sz="2800" dirty="0" smtClean="0">
                <a:latin typeface="Arial" panose="020B0604020202020204" pitchFamily="34" charset="0"/>
                <a:cs typeface="Arial" panose="020B0604020202020204" pitchFamily="34" charset="0"/>
              </a:rPr>
              <a:t> Laboratory computerized applications</a:t>
            </a:r>
            <a:endParaRPr lang="en-US" sz="2800" dirty="0" smtClean="0"/>
          </a:p>
          <a:p>
            <a:pPr algn="l" rtl="0">
              <a:buSzPct val="70000"/>
              <a:buFont typeface="Wingdings" pitchFamily="2" charset="2"/>
              <a:buChar char="v"/>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900" dirty="0" smtClean="0">
                <a:solidFill>
                  <a:schemeClr val="accent1">
                    <a:lumMod val="75000"/>
                  </a:schemeClr>
                </a:solidFill>
                <a:effectLst>
                  <a:outerShdw blurRad="38100" dist="38100" dir="2700000" algn="tl">
                    <a:srgbClr val="000000">
                      <a:alpha val="43137"/>
                    </a:srgbClr>
                  </a:outerShdw>
                </a:effectLst>
              </a:rPr>
              <a:t>Methodology</a:t>
            </a:r>
            <a:endParaRPr lang="ar-SA" sz="4900" dirty="0">
              <a:solidFill>
                <a:schemeClr val="accent1">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579120" y="1447800"/>
            <a:ext cx="10972800" cy="4389120"/>
          </a:xfrm>
        </p:spPr>
        <p:txBody>
          <a:bodyPr/>
          <a:lstStyle/>
          <a:p>
            <a:pPr algn="l" rtl="0">
              <a:buNone/>
            </a:pPr>
            <a:endParaRPr lang="en-US" sz="2400" b="1" dirty="0" smtClean="0">
              <a:latin typeface="Axure Handwriting" pitchFamily="34" charset="0"/>
            </a:endParaRPr>
          </a:p>
          <a:p>
            <a:pPr algn="l" rtl="0">
              <a:buFont typeface="Wingdings" pitchFamily="2" charset="2"/>
              <a:buChar char="v"/>
            </a:pPr>
            <a:r>
              <a:rPr lang="en-US" sz="2400" dirty="0" smtClean="0">
                <a:latin typeface="Times New Roman" pitchFamily="18" charset="0"/>
                <a:cs typeface="Times New Roman" pitchFamily="18" charset="0"/>
              </a:rPr>
              <a:t> In this project we have used the DMAIC cycle as a guideline.</a:t>
            </a:r>
          </a:p>
          <a:p>
            <a:pPr algn="l" rtl="0">
              <a:buNone/>
            </a:pPr>
            <a:r>
              <a:rPr lang="en-US" sz="2400" dirty="0" smtClean="0">
                <a:latin typeface="Times New Roman" pitchFamily="18" charset="0"/>
                <a:cs typeface="Times New Roman" pitchFamily="18" charset="0"/>
              </a:rPr>
              <a:t> </a:t>
            </a:r>
          </a:p>
          <a:p>
            <a:pPr algn="l" rtl="0"/>
            <a:endParaRPr lang="ar-SA" dirty="0"/>
          </a:p>
        </p:txBody>
      </p:sp>
      <p:pic>
        <p:nvPicPr>
          <p:cNvPr id="4" name="عنصر نائب للمحتوى 5" descr="DMAIC.png"/>
          <p:cNvPicPr>
            <a:picLocks noChangeAspect="1"/>
          </p:cNvPicPr>
          <p:nvPr/>
        </p:nvPicPr>
        <p:blipFill>
          <a:blip r:embed="rId2" cstate="print"/>
          <a:stretch>
            <a:fillRect/>
          </a:stretch>
        </p:blipFill>
        <p:spPr>
          <a:xfrm>
            <a:off x="2109758" y="3089081"/>
            <a:ext cx="8229600" cy="3768919"/>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900" dirty="0" smtClean="0">
                <a:effectLst>
                  <a:outerShdw blurRad="38100" dist="38100" dir="2700000" algn="tl">
                    <a:srgbClr val="000000">
                      <a:alpha val="43137"/>
                    </a:srgbClr>
                  </a:outerShdw>
                </a:effectLst>
              </a:rPr>
              <a:t>Define</a:t>
            </a:r>
            <a:endParaRPr lang="ar-SA" sz="49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SzPct val="70000"/>
              <a:buFont typeface="Wingdings" pitchFamily="2" charset="2"/>
              <a:buChar char="v"/>
            </a:pPr>
            <a:r>
              <a:rPr lang="en-US" dirty="0" smtClean="0">
                <a:latin typeface="Times New Roman" pitchFamily="18" charset="0"/>
                <a:cs typeface="Times New Roman" pitchFamily="18" charset="0"/>
              </a:rPr>
              <a:t>Step 1: Define the problem.</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Step 2 : Define the goal.</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Step 3 : Define process.</a:t>
            </a:r>
          </a:p>
          <a:p>
            <a:pPr algn="l" rtl="0">
              <a:buSzPct val="70000"/>
              <a:buFont typeface="Wingdings" pitchFamily="2" charset="2"/>
              <a:buChar char="v"/>
            </a:pPr>
            <a:endParaRPr lang="en-US" dirty="0" smtClean="0">
              <a:latin typeface="Times New Roman" pitchFamily="18" charset="0"/>
              <a:cs typeface="Times New Roman" pitchFamily="18" charset="0"/>
            </a:endParaRPr>
          </a:p>
          <a:p>
            <a:pPr algn="l" rtl="0">
              <a:buSzPct val="70000"/>
              <a:buFont typeface="Wingdings" pitchFamily="2" charset="2"/>
              <a:buChar char="v"/>
            </a:pPr>
            <a:r>
              <a:rPr lang="en-US" dirty="0" smtClean="0">
                <a:latin typeface="Times New Roman" pitchFamily="18" charset="0"/>
                <a:cs typeface="Times New Roman" pitchFamily="18" charset="0"/>
              </a:rPr>
              <a:t>Step 4 : Define and execute a change management strategy .</a:t>
            </a:r>
          </a:p>
          <a:p>
            <a:pPr rtl="0">
              <a:buSzPct val="70000"/>
              <a:buFont typeface="Wingdings" pitchFamily="2" charset="2"/>
              <a:buChar char="v"/>
            </a:pPr>
            <a:endParaRPr lang="en-US" dirty="0" smtClean="0">
              <a:latin typeface="Times New Roman" pitchFamily="18" charset="0"/>
              <a:cs typeface="Times New Roman" pitchFamily="18" charset="0"/>
            </a:endParaRPr>
          </a:p>
          <a:p>
            <a:pPr>
              <a:buSzPct val="70000"/>
              <a:buFont typeface="Wingdings" pitchFamily="2" charset="2"/>
              <a:buChar char="v"/>
            </a:pPr>
            <a:endParaRPr lang="ar-SA" dirty="0">
              <a:latin typeface="Times New Roman" pitchFamily="18" charset="0"/>
              <a:cs typeface="Times New Roman" pitchFamily="18" charset="0"/>
            </a:endParaRPr>
          </a:p>
        </p:txBody>
      </p:sp>
      <p:pic>
        <p:nvPicPr>
          <p:cNvPr id="4" name="صورة 3" descr="icon-define.png"/>
          <p:cNvPicPr>
            <a:picLocks noChangeAspect="1"/>
          </p:cNvPicPr>
          <p:nvPr/>
        </p:nvPicPr>
        <p:blipFill>
          <a:blip r:embed="rId2"/>
          <a:stretch>
            <a:fillRect/>
          </a:stretch>
        </p:blipFill>
        <p:spPr>
          <a:xfrm rot="20232246">
            <a:off x="8539965" y="1531448"/>
            <a:ext cx="2776376" cy="277637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94360" y="521208"/>
            <a:ext cx="10972800" cy="1143000"/>
          </a:xfrm>
        </p:spPr>
        <p:txBody>
          <a:bodyPr>
            <a:normAutofit/>
          </a:bodyPr>
          <a:lstStyle/>
          <a:p>
            <a:r>
              <a:rPr lang="en-US" sz="4900" dirty="0" smtClean="0">
                <a:solidFill>
                  <a:schemeClr val="accent1">
                    <a:lumMod val="75000"/>
                  </a:schemeClr>
                </a:solidFill>
                <a:effectLst>
                  <a:outerShdw blurRad="38100" dist="38100" dir="2700000" algn="tl">
                    <a:srgbClr val="000000">
                      <a:alpha val="43137"/>
                    </a:srgbClr>
                  </a:outerShdw>
                </a:effectLst>
              </a:rPr>
              <a:t>Production process  </a:t>
            </a:r>
            <a:endParaRPr lang="ar-SA" sz="4900" dirty="0">
              <a:solidFill>
                <a:schemeClr val="accent1">
                  <a:lumMod val="75000"/>
                </a:schemeClr>
              </a:solidFill>
              <a:effectLst>
                <a:outerShdw blurRad="38100" dist="38100" dir="2700000" algn="tl">
                  <a:srgbClr val="000000">
                    <a:alpha val="43137"/>
                  </a:srgbClr>
                </a:outerShdw>
              </a:effectLst>
            </a:endParaRPr>
          </a:p>
        </p:txBody>
      </p:sp>
      <p:pic>
        <p:nvPicPr>
          <p:cNvPr id="16" name="عنصر نائب للمحتوى 15" descr="20160330_132450.jpg"/>
          <p:cNvPicPr>
            <a:picLocks noGrp="1" noChangeAspect="1"/>
          </p:cNvPicPr>
          <p:nvPr>
            <p:ph idx="1"/>
          </p:nvPr>
        </p:nvPicPr>
        <p:blipFill>
          <a:blip r:embed="rId2" cstate="print"/>
          <a:stretch>
            <a:fillRect/>
          </a:stretch>
        </p:blipFill>
        <p:spPr>
          <a:xfrm>
            <a:off x="1127760" y="1904683"/>
            <a:ext cx="9829800" cy="4618037"/>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مخصص 1">
      <a:majorFont>
        <a:latin typeface="Andalus"/>
        <a:ea typeface=""/>
        <a:cs typeface="Traditional Arabic"/>
      </a:majorFont>
      <a:minorFont>
        <a:latin typeface="Constantia"/>
        <a:ea typeface=""/>
        <a:cs typeface="Majalla UI"/>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3100</TotalTime>
  <Words>1286</Words>
  <Application>Microsoft Office PowerPoint</Application>
  <PresentationFormat>Widescreen</PresentationFormat>
  <Paragraphs>356</Paragraphs>
  <Slides>48</Slides>
  <Notes>1</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63" baseType="lpstr">
      <vt:lpstr>Agency FB</vt:lpstr>
      <vt:lpstr>Andalus</vt:lpstr>
      <vt:lpstr>Arial</vt:lpstr>
      <vt:lpstr>Axure Handwriting</vt:lpstr>
      <vt:lpstr>Bodoni MT</vt:lpstr>
      <vt:lpstr>Calibri</vt:lpstr>
      <vt:lpstr>Constantia</vt:lpstr>
      <vt:lpstr>Majalla UI</vt:lpstr>
      <vt:lpstr>Mistral</vt:lpstr>
      <vt:lpstr>Times New Roman</vt:lpstr>
      <vt:lpstr>Traditional Arabic</vt:lpstr>
      <vt:lpstr>Wingdings</vt:lpstr>
      <vt:lpstr>Wingdings 2</vt:lpstr>
      <vt:lpstr>تدفق</vt:lpstr>
      <vt:lpstr>Graph</vt:lpstr>
      <vt:lpstr>IMPLEMENTING LEAN SIX SIGMA IN THE PALESTINE POULTRY COMPANY</vt:lpstr>
      <vt:lpstr>      Outlines: </vt:lpstr>
      <vt:lpstr>  Introduction</vt:lpstr>
      <vt:lpstr>Problem statement</vt:lpstr>
      <vt:lpstr>Objectives</vt:lpstr>
      <vt:lpstr>Earlier Course Work</vt:lpstr>
      <vt:lpstr>Methodology</vt:lpstr>
      <vt:lpstr>Define</vt:lpstr>
      <vt:lpstr>Production process  </vt:lpstr>
      <vt:lpstr>Define</vt:lpstr>
      <vt:lpstr>Measure</vt:lpstr>
      <vt:lpstr>Fishbone diagram</vt:lpstr>
      <vt:lpstr>FMEA</vt:lpstr>
      <vt:lpstr>FMEA Result</vt:lpstr>
      <vt:lpstr>Crushing machine </vt:lpstr>
      <vt:lpstr>Data collection plan</vt:lpstr>
      <vt:lpstr>Analyze</vt:lpstr>
      <vt:lpstr>The handling time</vt:lpstr>
      <vt:lpstr>The production capacity in Crusher machine</vt:lpstr>
      <vt:lpstr>The production capacity in Crusher machine</vt:lpstr>
      <vt:lpstr>Run Chart </vt:lpstr>
      <vt:lpstr>Pareto Analysis</vt:lpstr>
      <vt:lpstr>Normality</vt:lpstr>
      <vt:lpstr>Scatter plot</vt:lpstr>
      <vt:lpstr>Correlation </vt:lpstr>
      <vt:lpstr>Correlation</vt:lpstr>
      <vt:lpstr>Improve</vt:lpstr>
      <vt:lpstr>Reduce non-value-adding activities or waste</vt:lpstr>
      <vt:lpstr>Reduce non-value-adding activities or waste</vt:lpstr>
      <vt:lpstr>Productivity increase </vt:lpstr>
      <vt:lpstr>Normality</vt:lpstr>
      <vt:lpstr>Histogram</vt:lpstr>
      <vt:lpstr>Scatterplot</vt:lpstr>
      <vt:lpstr>Correlation</vt:lpstr>
      <vt:lpstr>Hypothesis</vt:lpstr>
      <vt:lpstr>Box plot</vt:lpstr>
      <vt:lpstr>Results from Box plot</vt:lpstr>
      <vt:lpstr> Effect of the volume of orders on production capacity </vt:lpstr>
      <vt:lpstr>Histogram of production capacity before &amp; after remove small quantities</vt:lpstr>
      <vt:lpstr>Control</vt:lpstr>
      <vt:lpstr>Data table for SPC chart before improvement </vt:lpstr>
      <vt:lpstr>U chart count of defects before improvement </vt:lpstr>
      <vt:lpstr>Data table for SPC chart after improvement </vt:lpstr>
      <vt:lpstr>U chart count of defects after improvement </vt:lpstr>
      <vt:lpstr>Results of the difference between before and after improvement</vt:lpstr>
      <vt:lpstr>Conclusion </vt:lpstr>
      <vt:lpstr>Recommendation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Outlines: Problem statement  Objectives Introduction Methodology (DMAIC Cycle) Results Conclusion and recommendation</dc:title>
  <dc:creator>Mohammad</dc:creator>
  <cp:lastModifiedBy>User</cp:lastModifiedBy>
  <cp:revision>128</cp:revision>
  <dcterms:created xsi:type="dcterms:W3CDTF">2016-12-10T07:20:55Z</dcterms:created>
  <dcterms:modified xsi:type="dcterms:W3CDTF">2017-01-11T09:04:51Z</dcterms:modified>
</cp:coreProperties>
</file>