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84" r:id="rId1"/>
  </p:sldMasterIdLst>
  <p:sldIdLst>
    <p:sldId id="256" r:id="rId2"/>
    <p:sldId id="257" r:id="rId3"/>
    <p:sldId id="259" r:id="rId4"/>
    <p:sldId id="260" r:id="rId5"/>
    <p:sldId id="294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0" r:id="rId34"/>
    <p:sldId id="291" r:id="rId35"/>
    <p:sldId id="295" r:id="rId36"/>
    <p:sldId id="296" r:id="rId37"/>
    <p:sldId id="297" r:id="rId38"/>
    <p:sldId id="298" r:id="rId39"/>
    <p:sldId id="299" r:id="rId40"/>
    <p:sldId id="300" r:id="rId41"/>
    <p:sldId id="302" r:id="rId42"/>
    <p:sldId id="303" r:id="rId43"/>
    <p:sldId id="292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8D85D7A-1CA6-42CF-A617-9E8BD373124A}" type="datetimeFigureOut">
              <a:rPr lang="en-US" smtClean="0"/>
              <a:pPr/>
              <a:t>12/31/2013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512BD4-0F53-45A7-B1D6-666500E82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s://fbcdn-sphotos-h-a.akamaihd.net/hphotos-ak-prn2/v/1474743_675707855802274_1174599286_n.jpg?oh=4fbcb83b65dfa081de97a5a256360dfa&amp;oe=52B66EED&amp;__gda__=1387753913_ebe6dd13e27287ba745c4fe980d8ae0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4389438"/>
            <a:ext cx="9144000" cy="12708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obtained from:</a:t>
            </a:r>
          </a:p>
          <a:p>
            <a:pPr>
              <a:buNone/>
            </a:pPr>
            <a:r>
              <a:rPr lang="en-US" dirty="0" smtClean="0"/>
              <a:t>   an aerial photograph for the west bank. Photo helped us to draw the highways on AutoCAD and divide each highway to stations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Geometric Data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399" y="1828800"/>
          <a:ext cx="6324600" cy="3498723"/>
        </p:xfrm>
        <a:graphic>
          <a:graphicData uri="http://schemas.openxmlformats.org/drawingml/2006/table">
            <a:tbl>
              <a:tblPr/>
              <a:tblGrid>
                <a:gridCol w="1714144"/>
                <a:gridCol w="1123060"/>
                <a:gridCol w="1182168"/>
                <a:gridCol w="1182168"/>
                <a:gridCol w="1123060"/>
              </a:tblGrid>
              <a:tr h="3249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Highway name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NO of highway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NO of segments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NO of curves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NO of Links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9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Nablus_Jenin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62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249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Nablus _Tulkarm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47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9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Al-Bathan _ AL-Masaken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249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Za’tara _Kefl-Hares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9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Nablus Qalqilya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61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66" marR="683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57200" y="6457890"/>
            <a:ext cx="868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 bmk="_Toc35578238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 bmk="_Toc35578238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geometry of Nablus _</a:t>
            </a:r>
            <a:r>
              <a:rPr kumimoji="0" lang="en-US" sz="2400" b="1" i="0" u="none" strike="noStrike" cap="none" normalizeH="0" baseline="0" dirty="0" err="1" smtClean="0" bmk="_Toc35578238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Jenin</a:t>
            </a:r>
            <a:r>
              <a:rPr kumimoji="0" lang="en-US" sz="2000" b="1" i="0" u="none" strike="noStrike" cap="none" normalizeH="0" baseline="0" dirty="0" smtClean="0" bmk="_Toc35578238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88668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 bmk="_Toc355782381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 geometry of Nablus_ </a:t>
            </a:r>
            <a:r>
              <a:rPr kumimoji="0" lang="en-US" sz="2400" b="1" i="0" u="none" strike="noStrike" cap="none" normalizeH="0" baseline="0" dirty="0" err="1" smtClean="0" bmk="_Toc355782381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Qalqilya</a:t>
            </a:r>
            <a:r>
              <a:rPr kumimoji="0" lang="en-US" sz="2400" b="1" i="0" u="none" strike="noStrike" cap="none" normalizeH="0" baseline="0" dirty="0" smtClean="0" bmk="_Toc355782381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 count 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Previous Study 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Traffic Data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906346"/>
              </p:ext>
            </p:extLst>
          </p:nvPr>
        </p:nvGraphicFramePr>
        <p:xfrm>
          <a:off x="1524002" y="1219201"/>
          <a:ext cx="6172198" cy="4038599"/>
        </p:xfrm>
        <a:graphic>
          <a:graphicData uri="http://schemas.openxmlformats.org/drawingml/2006/table">
            <a:tbl>
              <a:tblPr/>
              <a:tblGrid>
                <a:gridCol w="1776568"/>
                <a:gridCol w="879126"/>
                <a:gridCol w="879126"/>
                <a:gridCol w="879126"/>
                <a:gridCol w="879126"/>
                <a:gridCol w="879126"/>
              </a:tblGrid>
              <a:tr h="37352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Highway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%HV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Tulkarm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_ Nablus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7.15-8.15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0.916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2729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18.20%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Nablus _ Jenin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4:15-5:15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0.93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Nablus _Qalqilya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7:45-8:45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463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0.95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Al-Bathan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2.30-3.30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0.86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0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Za’tara_ Kefl-Hares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4.15-5.15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494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0.818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3553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10.14%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ADT: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Data Analysis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2362200"/>
          <a:ext cx="6629399" cy="3587497"/>
        </p:xfrm>
        <a:graphic>
          <a:graphicData uri="http://schemas.openxmlformats.org/drawingml/2006/table">
            <a:tbl>
              <a:tblPr/>
              <a:tblGrid>
                <a:gridCol w="1910443"/>
                <a:gridCol w="865414"/>
                <a:gridCol w="783771"/>
                <a:gridCol w="783771"/>
                <a:gridCol w="783771"/>
                <a:gridCol w="1502229"/>
              </a:tblGrid>
              <a:tr h="6500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highway name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PHV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PHF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DHV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K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ADT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6500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Tulkarm _Nablus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.916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464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2729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327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Jenin _Nablus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545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3206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6549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Al-Bathan _Al-Masaken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0.86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4118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6500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Nablus–Qalqilya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459 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0.95 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483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0.17 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2841 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6549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Za’tara_ Kefl- Hares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0.818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3553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CRASH RATE: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2362199"/>
          <a:ext cx="8915400" cy="373818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032865"/>
                <a:gridCol w="1612966"/>
                <a:gridCol w="1206896"/>
                <a:gridCol w="2576773"/>
                <a:gridCol w="1485900"/>
              </a:tblGrid>
              <a:tr h="514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Road name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length(km)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ADT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number of crash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crash rate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4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Tulkarm</a:t>
                      </a:r>
                      <a:r>
                        <a:rPr lang="en-US" sz="1800" dirty="0"/>
                        <a:t> _Nablus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12.96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2729 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78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2.013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4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Jenin _Nablus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24.933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3206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182 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2.08 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286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Al-Bathan _Al-Masaken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10.85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4118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96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2.09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4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Nablus _Qalqilya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27.319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 2841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 161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 1.88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522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Za’tara_ Kefl Hares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9.42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3553 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17 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 0.47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943275"/>
              </p:ext>
            </p:extLst>
          </p:nvPr>
        </p:nvGraphicFramePr>
        <p:xfrm>
          <a:off x="838199" y="1773901"/>
          <a:ext cx="7391397" cy="4779299"/>
        </p:xfrm>
        <a:graphic>
          <a:graphicData uri="http://schemas.openxmlformats.org/drawingml/2006/table">
            <a:tbl>
              <a:tblPr/>
              <a:tblGrid>
                <a:gridCol w="1427155"/>
                <a:gridCol w="1269162"/>
                <a:gridCol w="1408524"/>
                <a:gridCol w="1609742"/>
                <a:gridCol w="1676814"/>
              </a:tblGrid>
              <a:tr h="5257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Road name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expected value curve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expected value link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abnormal curve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abnormal link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7965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Tulkarm _Nablus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(-6.3 – 12.5)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(-1.4 – 2.39)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4+636 - 4+795//519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6+105 – 6+326//526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8+505 – 10+443//539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13381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Jenin _Nablus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(9.01 - 15.98)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(-2.56 - 5.2)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6+253-6+408//121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8+078 - 8+182//128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9+771- 9+968//133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18+792 -19+094//152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21+108–21+326// 155 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5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Al-Bathan _Al-Masaken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(-5.31- 11.77)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(-1.12- 2.94)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2+215 - 2+391//311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2+391 - 2+517//312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10673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Nablus _Qalqilya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(-4.98-9.56)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(-2.72- 6.16)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3+429 - 3+980.5//25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25+732 -26+002//255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5+835- 6+008//29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5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Za'tara_ Kefl-Hares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 -0.17- 0.26 )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( 0.006- 1.54 )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7+955- 8+950 // 410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 </a:t>
            </a:r>
            <a:br>
              <a:rPr lang="en-US" dirty="0" smtClean="0"/>
            </a:br>
            <a:r>
              <a:rPr lang="en-US" u="sng" dirty="0" smtClean="0"/>
              <a:t>Expected value </a:t>
            </a:r>
            <a:r>
              <a:rPr lang="en-US" u="sng" dirty="0" err="1" smtClean="0"/>
              <a:t>calcuation</a:t>
            </a:r>
            <a:r>
              <a:rPr lang="en-US" dirty="0" smtClean="0"/>
              <a:t> :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914400" y="6211669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curve no. 519 on </a:t>
            </a:r>
            <a:r>
              <a:rPr lang="en-US" sz="2400" b="1" dirty="0" err="1" smtClean="0">
                <a:solidFill>
                  <a:srgbClr val="FF0000"/>
                </a:solidFill>
              </a:rPr>
              <a:t>Tulkarm</a:t>
            </a:r>
            <a:r>
              <a:rPr lang="en-US" sz="2400" b="1" dirty="0" smtClean="0">
                <a:solidFill>
                  <a:srgbClr val="FF0000"/>
                </a:solidFill>
              </a:rPr>
              <a:t>_ Nablus highway</a:t>
            </a:r>
            <a:r>
              <a:rPr lang="en-US" sz="2000" dirty="0" smtClean="0">
                <a:solidFill>
                  <a:srgbClr val="FF0000"/>
                </a:solidFill>
              </a:rPr>
              <a:t>.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 </a:t>
            </a:r>
            <a:r>
              <a:rPr lang="en-US" dirty="0"/>
              <a:t>ground.</a:t>
            </a:r>
          </a:p>
          <a:p>
            <a:r>
              <a:rPr lang="en-US" dirty="0" smtClean="0"/>
              <a:t>Study </a:t>
            </a:r>
            <a:r>
              <a:rPr lang="en-US" dirty="0"/>
              <a:t>area </a:t>
            </a:r>
          </a:p>
          <a:p>
            <a:r>
              <a:rPr lang="en-US" dirty="0" smtClean="0"/>
              <a:t>Project </a:t>
            </a:r>
            <a:r>
              <a:rPr lang="en-US" dirty="0"/>
              <a:t>objectives.</a:t>
            </a:r>
          </a:p>
          <a:p>
            <a:r>
              <a:rPr lang="en-US" dirty="0" smtClean="0"/>
              <a:t>Methodology</a:t>
            </a:r>
            <a:r>
              <a:rPr lang="en-US" dirty="0"/>
              <a:t>.</a:t>
            </a:r>
          </a:p>
          <a:p>
            <a:r>
              <a:rPr lang="en-US" dirty="0" smtClean="0"/>
              <a:t>Data </a:t>
            </a:r>
            <a:r>
              <a:rPr lang="en-US" dirty="0"/>
              <a:t>collection </a:t>
            </a:r>
          </a:p>
          <a:p>
            <a:r>
              <a:rPr lang="en-US" dirty="0" smtClean="0"/>
              <a:t>Data </a:t>
            </a:r>
            <a:r>
              <a:rPr lang="en-US" dirty="0"/>
              <a:t>Analysis </a:t>
            </a:r>
          </a:p>
          <a:p>
            <a:r>
              <a:rPr lang="en-US" dirty="0" smtClean="0"/>
              <a:t>Countermeasures </a:t>
            </a:r>
            <a:endParaRPr lang="en-US" dirty="0"/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762000" y="6211669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link no 539 on </a:t>
            </a:r>
            <a:r>
              <a:rPr lang="en-US" sz="2400" b="1" dirty="0" err="1" smtClean="0">
                <a:solidFill>
                  <a:srgbClr val="FF0000"/>
                </a:solidFill>
              </a:rPr>
              <a:t>Tulkarm</a:t>
            </a:r>
            <a:r>
              <a:rPr lang="en-US" sz="2400" b="1" dirty="0" smtClean="0">
                <a:solidFill>
                  <a:srgbClr val="FF0000"/>
                </a:solidFill>
              </a:rPr>
              <a:t>_ Nablus highway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209800" y="6211669"/>
            <a:ext cx="541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link no 526 on </a:t>
            </a:r>
            <a:r>
              <a:rPr lang="en-US" sz="2000" b="1" dirty="0" err="1" smtClean="0">
                <a:solidFill>
                  <a:srgbClr val="FF0000"/>
                </a:solidFill>
              </a:rPr>
              <a:t>Tulkarm</a:t>
            </a:r>
            <a:r>
              <a:rPr lang="en-US" sz="2000" b="1" dirty="0" smtClean="0">
                <a:solidFill>
                  <a:srgbClr val="FF0000"/>
                </a:solidFill>
              </a:rPr>
              <a:t>_ Nablus highway.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209800" y="6211669"/>
            <a:ext cx="617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curve no. 121 on Nablus_ </a:t>
            </a:r>
            <a:r>
              <a:rPr lang="en-US" sz="2400" b="1" dirty="0" err="1" smtClean="0">
                <a:solidFill>
                  <a:srgbClr val="FF0000"/>
                </a:solidFill>
              </a:rPr>
              <a:t>Jinen</a:t>
            </a:r>
            <a:r>
              <a:rPr lang="en-US" sz="2400" b="1" dirty="0" smtClean="0">
                <a:solidFill>
                  <a:srgbClr val="FF0000"/>
                </a:solidFill>
              </a:rPr>
              <a:t> highway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165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905000" y="6211669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curve no. 128 on Nablus_ </a:t>
            </a:r>
            <a:r>
              <a:rPr lang="en-US" sz="2000" b="1" dirty="0" err="1" smtClean="0">
                <a:solidFill>
                  <a:srgbClr val="FF0000"/>
                </a:solidFill>
              </a:rPr>
              <a:t>Jinen</a:t>
            </a:r>
            <a:r>
              <a:rPr lang="en-US" sz="2000" b="1" dirty="0" smtClean="0">
                <a:solidFill>
                  <a:srgbClr val="FF0000"/>
                </a:solidFill>
              </a:rPr>
              <a:t> highway.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838200" y="6211669"/>
            <a:ext cx="655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curve no. 133 on Nablus_ </a:t>
            </a:r>
            <a:r>
              <a:rPr lang="en-US" sz="2400" b="1" dirty="0" err="1" smtClean="0">
                <a:solidFill>
                  <a:srgbClr val="FF0000"/>
                </a:solidFill>
              </a:rPr>
              <a:t>Jinen</a:t>
            </a:r>
            <a:r>
              <a:rPr lang="en-US" sz="2400" b="1" dirty="0" smtClean="0">
                <a:solidFill>
                  <a:srgbClr val="FF0000"/>
                </a:solidFill>
              </a:rPr>
              <a:t> highway.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838200" y="6150114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curve no. 152 on Nablus_ </a:t>
            </a:r>
            <a:r>
              <a:rPr lang="en-US" sz="2400" b="1" dirty="0" err="1" smtClean="0">
                <a:solidFill>
                  <a:srgbClr val="FF0000"/>
                </a:solidFill>
              </a:rPr>
              <a:t>Jinen</a:t>
            </a:r>
            <a:r>
              <a:rPr lang="en-US" sz="2400" b="1" dirty="0" smtClean="0">
                <a:solidFill>
                  <a:srgbClr val="FF0000"/>
                </a:solidFill>
              </a:rPr>
              <a:t> highway.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057400" y="6488668"/>
            <a:ext cx="6011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link no. 155 on Nablus_ </a:t>
            </a:r>
            <a:r>
              <a:rPr lang="en-US" sz="2400" b="1" dirty="0" err="1" smtClean="0">
                <a:solidFill>
                  <a:srgbClr val="FF0000"/>
                </a:solidFill>
              </a:rPr>
              <a:t>Jinen</a:t>
            </a:r>
            <a:r>
              <a:rPr lang="en-US" sz="2400" b="1" dirty="0" smtClean="0">
                <a:solidFill>
                  <a:srgbClr val="FF0000"/>
                </a:solidFill>
              </a:rPr>
              <a:t> highway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28600" y="6488668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curve no. 311 on Al-Bathan_ Al-</a:t>
            </a:r>
            <a:r>
              <a:rPr lang="en-US" sz="2400" b="1" dirty="0" err="1" smtClean="0">
                <a:solidFill>
                  <a:srgbClr val="FF0000"/>
                </a:solidFill>
              </a:rPr>
              <a:t>Masaken</a:t>
            </a:r>
            <a:r>
              <a:rPr lang="en-US" sz="2400" b="1" dirty="0" smtClean="0">
                <a:solidFill>
                  <a:srgbClr val="FF0000"/>
                </a:solidFill>
              </a:rPr>
              <a:t> highway.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82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143000" y="6248400"/>
            <a:ext cx="76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curve no. 312 on Al-Bathan_ Al-</a:t>
            </a:r>
            <a:r>
              <a:rPr lang="en-US" sz="2400" b="1" dirty="0" err="1" smtClean="0">
                <a:solidFill>
                  <a:srgbClr val="FF0000"/>
                </a:solidFill>
              </a:rPr>
              <a:t>Masaken</a:t>
            </a:r>
            <a:r>
              <a:rPr lang="en-US" sz="2400" b="1" dirty="0" smtClean="0">
                <a:solidFill>
                  <a:srgbClr val="FF0000"/>
                </a:solidFill>
              </a:rPr>
              <a:t> highway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990600" y="6211669"/>
            <a:ext cx="7086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curve no. 25 on Nablus_ </a:t>
            </a:r>
            <a:r>
              <a:rPr lang="en-US" sz="2400" b="1" dirty="0" err="1" smtClean="0">
                <a:solidFill>
                  <a:srgbClr val="FF0000"/>
                </a:solidFill>
              </a:rPr>
              <a:t>Qalqilya</a:t>
            </a:r>
            <a:r>
              <a:rPr lang="en-US" sz="2400" b="1" dirty="0" smtClean="0">
                <a:solidFill>
                  <a:srgbClr val="FF0000"/>
                </a:solidFill>
              </a:rPr>
              <a:t> highway. </a:t>
            </a:r>
          </a:p>
          <a:p>
            <a:pPr algn="ctr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Two-lane highways are the major road network in the West Bank. </a:t>
            </a:r>
          </a:p>
          <a:p>
            <a:endParaRPr lang="en-US" dirty="0" smtClean="0"/>
          </a:p>
          <a:p>
            <a:r>
              <a:rPr lang="en-US" dirty="0" smtClean="0"/>
              <a:t>The safety condition of this type of roads is not well addressed in the literature.</a:t>
            </a:r>
          </a:p>
          <a:p>
            <a:endParaRPr lang="en-US" dirty="0" smtClean="0"/>
          </a:p>
          <a:p>
            <a:r>
              <a:rPr lang="en-US" dirty="0" smtClean="0"/>
              <a:t>The influencing factors have an effect on increasing the number of crash 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Background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838200" y="6324600"/>
            <a:ext cx="800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curve no. 255 on Nablus_ </a:t>
            </a:r>
            <a:r>
              <a:rPr lang="en-US" sz="2400" b="1" dirty="0" err="1" smtClean="0">
                <a:solidFill>
                  <a:srgbClr val="FF0000"/>
                </a:solidFill>
              </a:rPr>
              <a:t>Qalqilya</a:t>
            </a:r>
            <a:r>
              <a:rPr lang="en-US" sz="2400" b="1" dirty="0" smtClean="0">
                <a:solidFill>
                  <a:srgbClr val="FF0000"/>
                </a:solidFill>
              </a:rPr>
              <a:t> highway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708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33400" y="6488668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link no. 29 on Nablus_ </a:t>
            </a:r>
            <a:r>
              <a:rPr lang="en-US" sz="2400" b="1" dirty="0" err="1" smtClean="0">
                <a:solidFill>
                  <a:srgbClr val="FF0000"/>
                </a:solidFill>
              </a:rPr>
              <a:t>Qalqilya</a:t>
            </a:r>
            <a:r>
              <a:rPr lang="en-US" sz="2400" b="1" dirty="0" smtClean="0">
                <a:solidFill>
                  <a:srgbClr val="FF0000"/>
                </a:solidFill>
              </a:rPr>
              <a:t> highway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838200" y="6091535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curve no. 410 on </a:t>
            </a:r>
            <a:r>
              <a:rPr lang="en-US" sz="2400" b="1" dirty="0" err="1" smtClean="0">
                <a:solidFill>
                  <a:srgbClr val="FF0000"/>
                </a:solidFill>
              </a:rPr>
              <a:t>Za’tara</a:t>
            </a:r>
            <a:r>
              <a:rPr lang="en-US" sz="2400" b="1" dirty="0" smtClean="0">
                <a:solidFill>
                  <a:srgbClr val="FF0000"/>
                </a:solidFill>
              </a:rPr>
              <a:t>_ </a:t>
            </a:r>
            <a:r>
              <a:rPr lang="en-US" sz="2400" b="1" dirty="0" err="1" smtClean="0">
                <a:solidFill>
                  <a:srgbClr val="FF0000"/>
                </a:solidFill>
              </a:rPr>
              <a:t>Kefl</a:t>
            </a:r>
            <a:r>
              <a:rPr lang="en-US" sz="2400" b="1" dirty="0" smtClean="0">
                <a:solidFill>
                  <a:srgbClr val="FF0000"/>
                </a:solidFill>
              </a:rPr>
              <a:t>-Hares highway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sz="2800" b="1" dirty="0" smtClean="0"/>
          </a:p>
          <a:p>
            <a:pPr>
              <a:buNone/>
            </a:pPr>
            <a:r>
              <a:rPr lang="en-US" sz="2800" dirty="0" smtClean="0"/>
              <a:t>After the previous data analysis,The curve no 311considered an example for the hazardous locations on Al_Bathan – </a:t>
            </a:r>
            <a:r>
              <a:rPr lang="en-US" sz="2800" dirty="0" err="1" smtClean="0"/>
              <a:t>AL_Masaken</a:t>
            </a:r>
            <a:r>
              <a:rPr lang="en-US" sz="2800" dirty="0" smtClean="0"/>
              <a:t> highway</a:t>
            </a:r>
            <a:endParaRPr lang="en-US" sz="2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Counter measure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b="1" dirty="0" smtClean="0"/>
              <a:t>-Its location</a:t>
            </a:r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US" sz="3600" b="1" dirty="0" smtClean="0"/>
              <a:t>- The most hazardous highway according to the crash rate  values.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</a:t>
            </a:r>
            <a:r>
              <a:rPr lang="en-US" sz="4400" dirty="0" smtClean="0"/>
              <a:t>Al_Bathan – </a:t>
            </a:r>
            <a:r>
              <a:rPr lang="en-US" sz="4400" dirty="0" err="1" smtClean="0"/>
              <a:t>AL_Masaken</a:t>
            </a:r>
            <a:r>
              <a:rPr lang="en-US" sz="4400" dirty="0" smtClean="0"/>
              <a:t> highway 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 elevation 5.7%</a:t>
            </a:r>
          </a:p>
          <a:p>
            <a:endParaRPr lang="en-US" dirty="0" smtClean="0"/>
          </a:p>
          <a:p>
            <a:r>
              <a:rPr lang="en-US" dirty="0" smtClean="0"/>
              <a:t>85% of percentile speed equal 59.4 </a:t>
            </a:r>
            <a:r>
              <a:rPr lang="en-US" dirty="0" err="1" smtClean="0"/>
              <a:t>kph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R</a:t>
            </a:r>
            <a:r>
              <a:rPr lang="en-US" baseline="-25000" dirty="0" err="1" smtClean="0"/>
              <a:t>min</a:t>
            </a:r>
            <a:r>
              <a:rPr lang="en-US" dirty="0" smtClean="0"/>
              <a:t>=radius of this curve = 73 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s</a:t>
            </a:r>
            <a:r>
              <a:rPr lang="en-US" dirty="0" smtClean="0"/>
              <a:t>=0.2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min</a:t>
            </a:r>
            <a:r>
              <a:rPr lang="en-US" dirty="0" smtClean="0"/>
              <a:t>=U^2/127(</a:t>
            </a:r>
            <a:r>
              <a:rPr lang="en-US" dirty="0" err="1" smtClean="0"/>
              <a:t>e+F</a:t>
            </a:r>
            <a:r>
              <a:rPr lang="en-US" baseline="-25000" dirty="0" err="1" smtClean="0"/>
              <a:t>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velocity according to this equation equal 48 </a:t>
            </a:r>
            <a:r>
              <a:rPr lang="en-US" dirty="0" err="1" smtClean="0"/>
              <a:t>kph</a:t>
            </a:r>
            <a:r>
              <a:rPr lang="en-US" dirty="0" smtClean="0"/>
              <a:t> is lower than the driver velocity on this 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The velocity is the main reason for the crashing on this location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Roadway Related Countermeasures: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Install rumble strips in all paved lane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Countermeasure to reduce speed: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C:\Users\ahmad\Desktop\untitled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0"/>
            <a:ext cx="6248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8686800" cy="600729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advance warrant sign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warrant sign used to lower the speed limit to 40kph.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:\Users\ahmad\Desktop\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914400"/>
            <a:ext cx="990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ahmad\Desktop\3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990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4180316"/>
              </p:ext>
            </p:extLst>
          </p:nvPr>
        </p:nvGraphicFramePr>
        <p:xfrm>
          <a:off x="152400" y="1676400"/>
          <a:ext cx="8534401" cy="477393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574489"/>
                <a:gridCol w="2236445"/>
                <a:gridCol w="1574489"/>
                <a:gridCol w="1574489"/>
                <a:gridCol w="1574489"/>
              </a:tblGrid>
              <a:tr h="561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Road number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Road name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Start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End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Length(km)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Tulkarm _Nablus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Dair-Sharaf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Tulkarm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13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/>
                        <a:t>Jenin</a:t>
                      </a:r>
                      <a:r>
                        <a:rPr lang="en-US" sz="2000" dirty="0"/>
                        <a:t> _Nablus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Dair-Sharaf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Jenin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25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23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Al-Bathan _Al-Masaken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Al-Bathan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Nablus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11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23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Nablus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_</a:t>
                      </a:r>
                      <a:r>
                        <a:rPr lang="en-US" sz="2000" dirty="0" err="1"/>
                        <a:t>Qalqilya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Bait-Wazan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Qalqilya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27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6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Za’tara_ Kefl-Hares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Za’tara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Kefl Hares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Study Area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increased speed Enforcement</a:t>
            </a:r>
          </a:p>
          <a:p>
            <a:r>
              <a:rPr lang="en-US" dirty="0" smtClean="0"/>
              <a:t>strength existing graduating license law</a:t>
            </a:r>
          </a:p>
          <a:p>
            <a:r>
              <a:rPr lang="en-US" dirty="0" smtClean="0"/>
              <a:t>Traffic control devices</a:t>
            </a:r>
          </a:p>
          <a:p>
            <a:r>
              <a:rPr lang="en-US" dirty="0" smtClean="0"/>
              <a:t>Flushing Picon</a:t>
            </a:r>
          </a:p>
          <a:p>
            <a:r>
              <a:rPr lang="en-US" dirty="0" smtClean="0"/>
              <a:t>Dynamic message sign for speed reduction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Non_ Roadway Related Countermeasures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191000"/>
            <a:ext cx="594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crashed were occurred at several location .These crashes were occurred at curves.</a:t>
            </a:r>
          </a:p>
          <a:p>
            <a:endParaRPr lang="en-US" dirty="0" smtClean="0"/>
          </a:p>
          <a:p>
            <a:r>
              <a:rPr lang="en-US" dirty="0" smtClean="0"/>
              <a:t>The mainly causes for the crashes were focused on the driver behavior.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crashes were concentrates on PDO or PI. But the fatalities were seldom to happen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Conclusions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Search about the hazardous locations for urban highways. and rural highways that not studied.</a:t>
            </a:r>
          </a:p>
          <a:p>
            <a:r>
              <a:rPr lang="en-US" dirty="0" smtClean="0"/>
              <a:t> Introduce the systematic approaches to develop a safety program to minimize the occurrence of potential accidents.</a:t>
            </a:r>
          </a:p>
          <a:p>
            <a:r>
              <a:rPr lang="en-US" dirty="0" smtClean="0"/>
              <a:t>Study deeply for all hazardous locations in rural areas in order to find the effective reminded actions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THANK You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shbeeb 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0600" y="0"/>
            <a:ext cx="10134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Analyze the safety performance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Identify the contributing factors to crashes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Identify the most hazardous locations.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Propose countermeasures on one hazardous location.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Methodology</a:t>
            </a:r>
            <a:endParaRPr lang="en-US" dirty="0"/>
          </a:p>
        </p:txBody>
      </p:sp>
      <p:pic>
        <p:nvPicPr>
          <p:cNvPr id="37890" name="Picture 2" descr="https://fbcdn-sphotos-h-a.akamaihd.net/hphotos-ak-prn2/v/1483775_675707959135597_880141756_n.jpg?oh=7a58303203289fa73fe766ebcbb9ed10&amp;oe=52B6BAF3&amp;__gda__=1387743263_5382e71fe2d1e07568a455390dc1b2d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95401"/>
            <a:ext cx="6400799" cy="4855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Several type of data we required to conduct this project:</a:t>
            </a:r>
          </a:p>
          <a:p>
            <a:r>
              <a:rPr lang="en-US" dirty="0" smtClean="0"/>
              <a:t> Crash data.</a:t>
            </a:r>
          </a:p>
          <a:p>
            <a:r>
              <a:rPr lang="en-US" dirty="0" smtClean="0"/>
              <a:t> Geometric data.</a:t>
            </a:r>
          </a:p>
          <a:p>
            <a:r>
              <a:rPr lang="en-US" dirty="0" smtClean="0"/>
              <a:t> Traffic data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 Collection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Obtained from:</a:t>
            </a:r>
          </a:p>
          <a:p>
            <a:pPr lvl="1"/>
            <a:r>
              <a:rPr lang="en-US" dirty="0" smtClean="0"/>
              <a:t>traffic police centers and </a:t>
            </a:r>
          </a:p>
          <a:p>
            <a:pPr lvl="1"/>
            <a:r>
              <a:rPr lang="en-US" dirty="0" smtClean="0"/>
              <a:t>Israeli Central Bureau of Statistic through information already available on the internet.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Crash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677161"/>
              </p:ext>
            </p:extLst>
          </p:nvPr>
        </p:nvGraphicFramePr>
        <p:xfrm>
          <a:off x="2362200" y="3048000"/>
          <a:ext cx="6096000" cy="3230996"/>
        </p:xfrm>
        <a:graphic>
          <a:graphicData uri="http://schemas.openxmlformats.org/drawingml/2006/table">
            <a:tbl>
              <a:tblPr/>
              <a:tblGrid>
                <a:gridCol w="2419643"/>
                <a:gridCol w="902677"/>
                <a:gridCol w="984738"/>
                <a:gridCol w="919089"/>
                <a:gridCol w="869853"/>
              </a:tblGrid>
              <a:tr h="1064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Highway name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No. of crashes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% of injury crashes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% of PDO crashes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%  Fatal Crashes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Tulkarm _ Nablus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71.8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24.4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Nablus _ Jenin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64.5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31.5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Nablus _Qalqilya 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22.2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Al-Bathan 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64.6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33.3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1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Za’tara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_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Kefl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-Hares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11.8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88.2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1342</TotalTime>
  <Words>993</Words>
  <Application>Microsoft Office PowerPoint</Application>
  <PresentationFormat>On-screen Show (4:3)</PresentationFormat>
  <Paragraphs>350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Cambria</vt:lpstr>
      <vt:lpstr>Lucida Sans Unicode</vt:lpstr>
      <vt:lpstr>Times New Roman</vt:lpstr>
      <vt:lpstr>Verdana</vt:lpstr>
      <vt:lpstr>Wingdings 2</vt:lpstr>
      <vt:lpstr>Wingdings 3</vt:lpstr>
      <vt:lpstr>Concourse</vt:lpstr>
      <vt:lpstr>PowerPoint Presentation</vt:lpstr>
      <vt:lpstr>OUTLINE</vt:lpstr>
      <vt:lpstr>Background </vt:lpstr>
      <vt:lpstr>Study Area</vt:lpstr>
      <vt:lpstr>PowerPoint Presentation</vt:lpstr>
      <vt:lpstr>Objective</vt:lpstr>
      <vt:lpstr>Methodology</vt:lpstr>
      <vt:lpstr>Data Collection</vt:lpstr>
      <vt:lpstr>Crash Data</vt:lpstr>
      <vt:lpstr>Geometric Data </vt:lpstr>
      <vt:lpstr>PowerPoint Presentation</vt:lpstr>
      <vt:lpstr>PowerPoint Presentation</vt:lpstr>
      <vt:lpstr>PowerPoint Presentation</vt:lpstr>
      <vt:lpstr>Traffic Data </vt:lpstr>
      <vt:lpstr>PowerPoint Presentation</vt:lpstr>
      <vt:lpstr>Data Analysis </vt:lpstr>
      <vt:lpstr>PowerPoint Presentation</vt:lpstr>
      <vt:lpstr>  Expected value calcuation 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Counter measure </vt:lpstr>
      <vt:lpstr>Why Al_Bathan – AL_Masaken highway ??</vt:lpstr>
      <vt:lpstr>Data collection </vt:lpstr>
      <vt:lpstr>PowerPoint Presentation</vt:lpstr>
      <vt:lpstr>PowerPoint Presentation</vt:lpstr>
      <vt:lpstr>Countermeasure to reduce speed: </vt:lpstr>
      <vt:lpstr>PowerPoint Presentation</vt:lpstr>
      <vt:lpstr>Non_ Roadway Related Countermeasures</vt:lpstr>
      <vt:lpstr>Conclusions </vt:lpstr>
      <vt:lpstr>Recommendations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ahmad</dc:creator>
  <cp:lastModifiedBy>Hisham M. Abu Baker</cp:lastModifiedBy>
  <cp:revision>34</cp:revision>
  <dcterms:created xsi:type="dcterms:W3CDTF">2013-05-17T14:54:22Z</dcterms:created>
  <dcterms:modified xsi:type="dcterms:W3CDTF">2013-12-31T09:23:00Z</dcterms:modified>
</cp:coreProperties>
</file>