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316" r:id="rId5"/>
    <p:sldId id="317" r:id="rId6"/>
    <p:sldId id="270" r:id="rId7"/>
    <p:sldId id="259" r:id="rId8"/>
    <p:sldId id="263" r:id="rId9"/>
    <p:sldId id="260" r:id="rId10"/>
    <p:sldId id="261" r:id="rId11"/>
    <p:sldId id="318" r:id="rId12"/>
    <p:sldId id="262" r:id="rId13"/>
    <p:sldId id="271" r:id="rId14"/>
    <p:sldId id="276" r:id="rId15"/>
    <p:sldId id="279" r:id="rId16"/>
    <p:sldId id="272" r:id="rId17"/>
    <p:sldId id="275" r:id="rId18"/>
    <p:sldId id="295" r:id="rId19"/>
    <p:sldId id="296" r:id="rId20"/>
    <p:sldId id="297" r:id="rId21"/>
    <p:sldId id="298" r:id="rId22"/>
    <p:sldId id="277" r:id="rId23"/>
    <p:sldId id="278" r:id="rId24"/>
    <p:sldId id="290" r:id="rId25"/>
    <p:sldId id="291" r:id="rId26"/>
    <p:sldId id="292" r:id="rId27"/>
    <p:sldId id="293" r:id="rId28"/>
    <p:sldId id="294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22" r:id="rId37"/>
    <p:sldId id="323" r:id="rId38"/>
    <p:sldId id="310" r:id="rId39"/>
    <p:sldId id="315" r:id="rId40"/>
    <p:sldId id="339" r:id="rId41"/>
    <p:sldId id="320" r:id="rId42"/>
    <p:sldId id="345" r:id="rId43"/>
    <p:sldId id="346" r:id="rId44"/>
    <p:sldId id="324" r:id="rId45"/>
    <p:sldId id="327" r:id="rId46"/>
    <p:sldId id="326" r:id="rId47"/>
    <p:sldId id="325" r:id="rId48"/>
    <p:sldId id="328" r:id="rId49"/>
    <p:sldId id="329" r:id="rId50"/>
    <p:sldId id="332" r:id="rId51"/>
    <p:sldId id="331" r:id="rId52"/>
    <p:sldId id="330" r:id="rId53"/>
    <p:sldId id="333" r:id="rId54"/>
    <p:sldId id="337" r:id="rId55"/>
    <p:sldId id="335" r:id="rId56"/>
    <p:sldId id="338" r:id="rId57"/>
    <p:sldId id="340" r:id="rId58"/>
    <p:sldId id="341" r:id="rId59"/>
    <p:sldId id="342" r:id="rId60"/>
    <p:sldId id="343" r:id="rId61"/>
    <p:sldId id="344" r:id="rId62"/>
    <p:sldId id="347" r:id="rId63"/>
    <p:sldId id="348" r:id="rId64"/>
    <p:sldId id="349" r:id="rId65"/>
    <p:sldId id="319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4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20-May-13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jah.ed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" descr="mo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057400" y="1143000"/>
            <a:ext cx="54102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5152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 –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National University 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Civil Engineering Department</a:t>
            </a:r>
            <a:endParaRPr lang="ar-SA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WordArt 1"/>
          <p:cNvSpPr>
            <a:spLocks noChangeArrowheads="1" noChangeShapeType="1" noTextEdit="1"/>
          </p:cNvSpPr>
          <p:nvPr/>
        </p:nvSpPr>
        <p:spPr bwMode="auto">
          <a:xfrm>
            <a:off x="2514600" y="3581400"/>
            <a:ext cx="424815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 rtl="0"/>
            <a:r>
              <a:rPr lang="en-US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Basel </a:t>
            </a:r>
            <a:r>
              <a:rPr lang="en-US" sz="36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Zakarni</a:t>
            </a:r>
            <a:endParaRPr lang="en-US" sz="36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Mohammad Al-</a:t>
            </a:r>
            <a:r>
              <a:rPr lang="en-US" sz="36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khaldi</a:t>
            </a:r>
            <a:endParaRPr lang="en-US" sz="36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Mohammad </a:t>
            </a:r>
            <a:r>
              <a:rPr lang="en-US" sz="36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Kmail</a:t>
            </a:r>
            <a:endParaRPr lang="en-US" sz="3600" b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3600" b="1" i="1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32186563" y="457200"/>
            <a:ext cx="2925762" cy="10058400"/>
            <a:chOff x="7329" y="0"/>
            <a:chExt cx="4911" cy="15840"/>
          </a:xfrm>
        </p:grpSpPr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7344" y="0"/>
              <a:ext cx="4896" cy="15840"/>
              <a:chOff x="7560" y="0"/>
              <a:chExt cx="4700" cy="15840"/>
            </a:xfrm>
          </p:grpSpPr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7755" y="0"/>
                <a:ext cx="4505" cy="15840"/>
              </a:xfrm>
              <a:prstGeom prst="rect">
                <a:avLst/>
              </a:prstGeom>
              <a:solidFill>
                <a:srgbClr val="0BD0D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2057" name="Rectangle 9" descr="Light vertical"/>
              <p:cNvSpPr>
                <a:spLocks noChangeArrowheads="1"/>
              </p:cNvSpPr>
              <p:nvPr/>
            </p:nvSpPr>
            <p:spPr bwMode="auto">
              <a:xfrm>
                <a:off x="7560" y="8"/>
                <a:ext cx="195" cy="15825"/>
              </a:xfrm>
              <a:prstGeom prst="rect">
                <a:avLst/>
              </a:prstGeom>
              <a:pattFill prst="ltVert">
                <a:fgClr>
                  <a:srgbClr val="0BD0D9">
                    <a:alpha val="80000"/>
                  </a:srgbClr>
                </a:fgClr>
                <a:bgClr>
                  <a:srgbClr val="FFFFFF">
                    <a:alpha val="80000"/>
                  </a:srgbClr>
                </a:bgClr>
              </a:patt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7344" y="0"/>
              <a:ext cx="4896" cy="39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365760" tIns="182880" rIns="182880" bIns="18288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36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gency FB" pitchFamily="34" charset="0"/>
                  <a:ea typeface="Times New Roman" pitchFamily="18" charset="0"/>
                  <a:cs typeface="Traditional Arabic" pitchFamily="18" charset="-78"/>
                </a:rPr>
                <a:t>    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7329" y="10658"/>
              <a:ext cx="4889" cy="4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365760" tIns="182880" rIns="182880" bIns="18288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9" name="صورة 91" descr="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0"/>
            <a:ext cx="1371600" cy="114300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-30480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3829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57400" y="5257800"/>
            <a:ext cx="495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 Visor:</a:t>
            </a:r>
          </a:p>
          <a:p>
            <a:pPr algn="ctr"/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Eng.Emad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qasem</a:t>
            </a:r>
            <a:endParaRPr lang="ar-SA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Load Combination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Ultimate load = 1.2D+1.6L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Where:</a:t>
            </a:r>
          </a:p>
          <a:p>
            <a:pPr algn="l" rtl="0">
              <a:buNone/>
            </a:pPr>
            <a:r>
              <a:rPr lang="en-US" dirty="0" smtClean="0"/>
              <a:t>   D: dead load </a:t>
            </a:r>
          </a:p>
          <a:p>
            <a:pPr algn="l" rtl="0">
              <a:buNone/>
            </a:pPr>
            <a:r>
              <a:rPr lang="en-US" dirty="0" smtClean="0"/>
              <a:t>   L: live load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09800"/>
            <a:ext cx="4648200" cy="14478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prstMaterial="matte"/>
          </a:bodyPr>
          <a:lstStyle/>
          <a:p>
            <a:r>
              <a:rPr lang="en-US" sz="6000" dirty="0" smtClean="0"/>
              <a:t>Design Of Slab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Slab</a:t>
            </a:r>
            <a:endParaRPr lang="ar-S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One way solid slab is used in the building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slab thickness is determined according to deflection control according to ACI code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Minimum thickness = </a:t>
            </a:r>
            <a:r>
              <a:rPr lang="en-US" dirty="0" err="1" smtClean="0"/>
              <a:t>Ln</a:t>
            </a:r>
            <a:r>
              <a:rPr lang="en-US" dirty="0" smtClean="0"/>
              <a:t>/24 = 22 cm</a:t>
            </a:r>
          </a:p>
          <a:p>
            <a:pPr algn="l" rtl="0">
              <a:buNone/>
            </a:pPr>
            <a:r>
              <a:rPr lang="en-US" dirty="0" smtClean="0"/>
              <a:t>    thickness used = 25 cm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</a:rPr>
              <a:t>              Check shear for slab</a:t>
            </a:r>
          </a:p>
          <a:p>
            <a:pPr algn="l" rtl="0"/>
            <a:endParaRPr lang="en-US" b="1" dirty="0" smtClean="0"/>
          </a:p>
          <a:p>
            <a:pPr algn="l" rtl="0"/>
            <a:endParaRPr lang="en-US" sz="2600" b="1" dirty="0" smtClean="0"/>
          </a:p>
          <a:p>
            <a:pPr lvl="0" algn="l" rtl="0"/>
            <a:r>
              <a:rPr lang="en-US" sz="2600" dirty="0" err="1" smtClean="0"/>
              <a:t>Ln</a:t>
            </a:r>
            <a:r>
              <a:rPr lang="en-US" sz="2600" dirty="0" smtClean="0"/>
              <a:t> max = 6 - 0.4  = 5.6 m</a:t>
            </a:r>
          </a:p>
          <a:p>
            <a:pPr lvl="0" algn="l" rtl="0">
              <a:buNone/>
            </a:pPr>
            <a:endParaRPr lang="en-US" sz="2600" dirty="0" smtClean="0"/>
          </a:p>
          <a:p>
            <a:pPr lvl="0" algn="l" rtl="0"/>
            <a:r>
              <a:rPr lang="en-US" sz="2600" dirty="0" smtClean="0"/>
              <a:t>Vu =42.5 </a:t>
            </a:r>
            <a:r>
              <a:rPr lang="en-US" sz="2600" dirty="0" err="1" smtClean="0"/>
              <a:t>kN</a:t>
            </a:r>
            <a:r>
              <a:rPr lang="en-US" sz="2600" dirty="0" smtClean="0"/>
              <a:t>  at distance d from face of column.</a:t>
            </a:r>
          </a:p>
          <a:p>
            <a:pPr lvl="0" algn="l" rtl="0"/>
            <a:endParaRPr lang="en-US" sz="2600" dirty="0" smtClean="0"/>
          </a:p>
          <a:p>
            <a:pPr lvl="0" algn="l" rtl="0"/>
            <a:r>
              <a:rPr lang="en-US" sz="2600" dirty="0" smtClean="0">
                <a:sym typeface="Symbol"/>
              </a:rPr>
              <a:t></a:t>
            </a:r>
            <a:r>
              <a:rPr lang="en-US" sz="2600" dirty="0" err="1" smtClean="0"/>
              <a:t>Vc</a:t>
            </a:r>
            <a:r>
              <a:rPr lang="en-US" sz="2600" dirty="0" smtClean="0"/>
              <a:t> =0.75*0.166*(28)</a:t>
            </a:r>
            <a:r>
              <a:rPr lang="en-US" sz="2600" baseline="30000" dirty="0" smtClean="0"/>
              <a:t>1</a:t>
            </a:r>
            <a:r>
              <a:rPr lang="en-US" sz="2600" baseline="30000" dirty="0" smtClean="0">
                <a:sym typeface="Symbol"/>
              </a:rPr>
              <a:t>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  *1000*220/1000 = 145 </a:t>
            </a:r>
            <a:r>
              <a:rPr lang="en-US" sz="2600" dirty="0" err="1" smtClean="0"/>
              <a:t>kN</a:t>
            </a:r>
            <a:endParaRPr lang="en-US" sz="2600" dirty="0" smtClean="0"/>
          </a:p>
          <a:p>
            <a:pPr algn="l" rtl="0"/>
            <a:endParaRPr lang="en-US" sz="2600" dirty="0" smtClean="0"/>
          </a:p>
          <a:p>
            <a:pPr algn="l" rtl="0">
              <a:buNone/>
            </a:pPr>
            <a:r>
              <a:rPr lang="en-US" sz="2600" dirty="0" smtClean="0"/>
              <a:t>                    145 &gt; 42.5 ……… OK </a:t>
            </a:r>
            <a:endParaRPr lang="ar-S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slab\part A\su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95400"/>
            <a:ext cx="7086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A</a:t>
            </a:r>
            <a:br>
              <a:rPr lang="en-US" sz="3200" dirty="0" smtClean="0"/>
            </a:br>
            <a:r>
              <a:rPr lang="en-US" sz="3200" dirty="0" smtClean="0"/>
              <a:t> Strip Distribution of sub terrain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roject\slab\part A\grou -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162800" cy="5029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dirty="0" smtClean="0"/>
              <a:t> </a:t>
            </a:r>
            <a:r>
              <a:rPr lang="en-US" sz="3200" dirty="0" smtClean="0"/>
              <a:t>Part A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Strip Distribution of ground , first &amp; second floor </a:t>
            </a:r>
            <a:endParaRPr lang="ar-S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828800"/>
            <a:ext cx="5638800" cy="477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B </a:t>
            </a:r>
            <a:br>
              <a:rPr lang="en-US" sz="3200" dirty="0" smtClean="0"/>
            </a:br>
            <a:r>
              <a:rPr lang="en-US" sz="3200" dirty="0" smtClean="0"/>
              <a:t> Strip Distribution of sub terrain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791201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B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 Strip Distribution of Ground &amp; First floor</a:t>
            </a:r>
            <a:endParaRPr lang="ar-S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B </a:t>
            </a:r>
            <a:br>
              <a:rPr lang="en-US" sz="3200" dirty="0" smtClean="0"/>
            </a:br>
            <a:r>
              <a:rPr lang="en-US" sz="3200" dirty="0" smtClean="0"/>
              <a:t>Strip Distribution of second floor</a:t>
            </a:r>
            <a:endParaRPr lang="ar-SA" sz="32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1752600"/>
            <a:ext cx="5486400" cy="472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B </a:t>
            </a:r>
            <a:br>
              <a:rPr lang="en-US" sz="3200" dirty="0" smtClean="0"/>
            </a:br>
            <a:r>
              <a:rPr lang="en-US" sz="3200" dirty="0" smtClean="0"/>
              <a:t>Strip Distribution of third floor</a:t>
            </a:r>
            <a:endParaRPr lang="ar-SA" sz="32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05000"/>
            <a:ext cx="54101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r>
              <a:rPr lang="en-US" sz="2800" b="1" dirty="0" smtClean="0"/>
              <a:t>Project description 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Philosophy of analysis &amp; design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Design Of Slab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Design Of Beam 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3-D Model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Design of column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Design of footing</a:t>
            </a:r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Dynamic analysis</a:t>
            </a:r>
          </a:p>
          <a:p>
            <a:pPr algn="l" rtl="0"/>
            <a:endParaRPr lang="en-US" sz="2800" b="1" dirty="0" smtClean="0"/>
          </a:p>
          <a:p>
            <a:pPr algn="l" rtl="0"/>
            <a:endParaRPr lang="en-US" sz="2800" b="1" dirty="0" smtClean="0"/>
          </a:p>
          <a:p>
            <a:pPr algn="l" rtl="0"/>
            <a:endParaRPr lang="en-US" sz="2800" b="1" dirty="0" smtClean="0"/>
          </a:p>
          <a:p>
            <a:pPr algn="l" rtl="0"/>
            <a:endParaRPr lang="en-US" sz="2800" b="1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slab\part C\su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57912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C</a:t>
            </a:r>
            <a:br>
              <a:rPr lang="en-US" sz="3200" dirty="0" smtClean="0"/>
            </a:br>
            <a:r>
              <a:rPr lang="en-US" sz="3200" dirty="0" smtClean="0"/>
              <a:t> Strip Distribution of sub terrain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 Part C </a:t>
            </a:r>
            <a:br>
              <a:rPr lang="en-US" sz="3200" dirty="0" smtClean="0"/>
            </a:br>
            <a:r>
              <a:rPr lang="en-US" sz="3200" dirty="0" smtClean="0"/>
              <a:t>Strip Distribution of Ground , First &amp; second  floor</a:t>
            </a:r>
            <a:endParaRPr lang="ar-SA" sz="3200" dirty="0"/>
          </a:p>
        </p:txBody>
      </p:sp>
      <p:pic>
        <p:nvPicPr>
          <p:cNvPr id="4" name="Picture 3" descr="D:\project\slab\part C\su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6172200" cy="520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slab\part A\subtrain\A subtrain\as15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45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Design of strip 1 of sub terrain floor of part (A)</a:t>
            </a:r>
            <a:endParaRPr lang="ar-SA" sz="3200" dirty="0"/>
          </a:p>
        </p:txBody>
      </p:sp>
      <p:pic>
        <p:nvPicPr>
          <p:cNvPr id="5" name="Picture 4" descr="D:\project\slab\part A\subtrain\A subtrain\as1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33800"/>
            <a:ext cx="8534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slab\part A\subtrain\A subtrain\as1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733800"/>
            <a:ext cx="8077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project\slab\part A\subtrain\A subtrain\as1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807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bea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90600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4191000" cy="2011362"/>
          </a:xfrm>
        </p:spPr>
        <p:txBody>
          <a:bodyPr/>
          <a:lstStyle/>
          <a:p>
            <a:r>
              <a:rPr lang="en-US" dirty="0" smtClean="0"/>
              <a:t>Design Of Beam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Beams designed using tributary area method.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All beams are dropped.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 &amp; L Section used.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Beam\A\A subter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371600"/>
            <a:ext cx="604150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A</a:t>
            </a:r>
            <a:br>
              <a:rPr lang="en-US" sz="3200" dirty="0" smtClean="0"/>
            </a:br>
            <a:r>
              <a:rPr lang="en-US" sz="3200" dirty="0" smtClean="0"/>
              <a:t>Beams in sub terrain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Beam\A\A ground+1st+2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06526"/>
            <a:ext cx="5935529" cy="5151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A </a:t>
            </a:r>
            <a:br>
              <a:rPr lang="en-US" sz="3200" dirty="0" smtClean="0"/>
            </a:br>
            <a:r>
              <a:rPr lang="en-US" sz="3200" dirty="0" smtClean="0"/>
              <a:t>Beams in ground , first &amp; second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Beam\A\A 3r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324600" cy="503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A </a:t>
            </a:r>
            <a:br>
              <a:rPr lang="en-US" sz="3200" dirty="0" smtClean="0"/>
            </a:br>
            <a:r>
              <a:rPr lang="en-US" sz="3200" dirty="0" smtClean="0"/>
              <a:t>Beams in third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part B\su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64769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Part B</a:t>
            </a:r>
            <a:br>
              <a:rPr lang="en-US" sz="3200" dirty="0" smtClean="0"/>
            </a:br>
            <a:r>
              <a:rPr lang="en-US" sz="3200" dirty="0" smtClean="0"/>
              <a:t>Beams in sub terrain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Project description </a:t>
            </a:r>
            <a:endParaRPr lang="ar-S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Faculty of science building in king Khalid university located in Saudi Arabia.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Area of the part that we take to design = 7250 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part B\grou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791200" cy="502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Part B</a:t>
            </a:r>
            <a:br>
              <a:rPr lang="en-US" sz="3200" dirty="0" smtClean="0"/>
            </a:br>
            <a:r>
              <a:rPr lang="en-US" sz="3200" dirty="0" smtClean="0"/>
              <a:t>Beams in ground &amp; first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part B\2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867400" cy="498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Part B</a:t>
            </a:r>
            <a:br>
              <a:rPr lang="en-US" sz="3200" dirty="0" smtClean="0"/>
            </a:br>
            <a:r>
              <a:rPr lang="en-US" sz="3200" dirty="0" smtClean="0"/>
              <a:t>Beams in second floor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Part B</a:t>
            </a:r>
            <a:br>
              <a:rPr lang="en-US" sz="3200" dirty="0" smtClean="0"/>
            </a:br>
            <a:r>
              <a:rPr lang="en-US" sz="3200" dirty="0" smtClean="0"/>
              <a:t>Beams in third floor </a:t>
            </a:r>
            <a:endParaRPr lang="ar-SA" sz="3200" dirty="0"/>
          </a:p>
        </p:txBody>
      </p:sp>
      <p:pic>
        <p:nvPicPr>
          <p:cNvPr id="4" name="Picture 3" descr="G:\part B\3r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28800"/>
            <a:ext cx="5791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Part C</a:t>
            </a:r>
            <a:br>
              <a:rPr lang="en-US" dirty="0" smtClean="0"/>
            </a:br>
            <a:r>
              <a:rPr lang="en-US" dirty="0" smtClean="0"/>
              <a:t>Beams in sub terrain floor </a:t>
            </a:r>
            <a:endParaRPr lang="ar-SA" dirty="0"/>
          </a:p>
        </p:txBody>
      </p:sp>
      <p:pic>
        <p:nvPicPr>
          <p:cNvPr id="4" name="Picture 3" descr="D:\project\Beam\C\C subter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28800"/>
            <a:ext cx="5334000" cy="477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Part C</a:t>
            </a:r>
            <a:br>
              <a:rPr lang="en-US" sz="3200" dirty="0" smtClean="0"/>
            </a:br>
            <a:r>
              <a:rPr lang="en-US" sz="3200" dirty="0" smtClean="0"/>
              <a:t>Beams in ground &amp; first floor </a:t>
            </a:r>
            <a:endParaRPr lang="ar-SA" sz="3200" dirty="0"/>
          </a:p>
        </p:txBody>
      </p:sp>
      <p:pic>
        <p:nvPicPr>
          <p:cNvPr id="4" name="Picture 3" descr="D:\project\Beam\C\C grou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827" y="1752600"/>
            <a:ext cx="5988346" cy="512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Part C</a:t>
            </a:r>
            <a:br>
              <a:rPr lang="en-US" sz="3200" dirty="0" smtClean="0"/>
            </a:br>
            <a:r>
              <a:rPr lang="en-US" sz="3200" dirty="0" smtClean="0"/>
              <a:t>Beams in second floor </a:t>
            </a:r>
            <a:endParaRPr lang="ar-SA" sz="3200" dirty="0"/>
          </a:p>
        </p:txBody>
      </p:sp>
      <p:pic>
        <p:nvPicPr>
          <p:cNvPr id="4" name="Picture 3" descr="D:\project\Beam\C\seco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05000"/>
            <a:ext cx="527278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:\project\Beam\A\ground+1st+2nd\New folder\b1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84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Of part (A)</a:t>
            </a:r>
            <a:r>
              <a:rPr lang="ar-SA" sz="3200" b="1" dirty="0" smtClean="0"/>
              <a:t> </a:t>
            </a:r>
            <a:r>
              <a:rPr lang="en-US" sz="3200" b="1" dirty="0" smtClean="0"/>
              <a:t>Design beam 1 of ground  floor </a:t>
            </a:r>
            <a:endParaRPr lang="ar-SA" sz="3200" dirty="0"/>
          </a:p>
        </p:txBody>
      </p:sp>
      <p:pic>
        <p:nvPicPr>
          <p:cNvPr id="7" name="Picture 6" descr="D:\project\Beam\A\ground+1st+2nd\New folder\b1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038600"/>
            <a:ext cx="8077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project\Beam\A\ground+1st+2nd\New folder\b1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352800"/>
            <a:ext cx="7924800" cy="1860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project\Beam\A\ground+1st+2nd\New folder\b1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7772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14400" y="5257800"/>
            <a:ext cx="2209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/>
              <a:t>Av/s =1.864</a:t>
            </a:r>
          </a:p>
          <a:p>
            <a:pPr rtl="1"/>
            <a:r>
              <a:rPr lang="en-US" dirty="0" smtClean="0"/>
              <a:t>S= 80 mm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3-D Model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Part A</a:t>
            </a:r>
            <a:endParaRPr lang="ar-SA" dirty="0"/>
          </a:p>
        </p:txBody>
      </p:sp>
      <p:pic>
        <p:nvPicPr>
          <p:cNvPr id="4" name="Picture 3" descr="C:\Users\abu_7alawi\Desktop\3D model\A (3D) MODEL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 B</a:t>
            </a:r>
            <a:endParaRPr lang="ar-SA" dirty="0"/>
          </a:p>
        </p:txBody>
      </p:sp>
      <p:pic>
        <p:nvPicPr>
          <p:cNvPr id="3" name="Picture 2" descr="C:\Users\abu_7alawi\Desktop\B (3D) MODEL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bu_7alawi\Desktop\ااخر شي\Cap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914400"/>
            <a:ext cx="8534401" cy="5943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b="1" dirty="0" smtClean="0"/>
              <a:t>Part C</a:t>
            </a:r>
            <a:endParaRPr lang="ar-SA" dirty="0"/>
          </a:p>
        </p:txBody>
      </p:sp>
      <p:pic>
        <p:nvPicPr>
          <p:cNvPr id="5" name="Picture 4" descr="C:\Users\abu_7alawi\Desktop\3D model\C (3D) MODEL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Checks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Compatibility  Check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Equilibrium Check </a:t>
            </a:r>
          </a:p>
          <a:p>
            <a:pPr algn="l" rtl="0"/>
            <a:endParaRPr lang="en-US" dirty="0" smtClean="0"/>
          </a:p>
          <a:p>
            <a:pPr lvl="0" algn="l" rtl="0"/>
            <a:r>
              <a:rPr lang="en-US" dirty="0" smtClean="0"/>
              <a:t>Stress-Strain Relationships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 compatibility: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389120"/>
          </a:xfrm>
        </p:spPr>
        <p:txBody>
          <a:bodyPr/>
          <a:lstStyle/>
          <a:p>
            <a:pPr algn="l" rtl="0"/>
            <a:r>
              <a:rPr lang="en-US" dirty="0" smtClean="0"/>
              <a:t>This requires that  the structure behave as one unit</a:t>
            </a:r>
            <a:endParaRPr lang="ar-SA" dirty="0"/>
          </a:p>
        </p:txBody>
      </p:sp>
      <p:pic>
        <p:nvPicPr>
          <p:cNvPr id="4" name="Picture 3" descr="C:\Documents and Settings\Administrator\Desktop\Capture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9144000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Equilibrium Check </a:t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Content Placeholder 3" descr="C:\Users\abu_7alawi\Desktop\Captur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7924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399" y="4343400"/>
          <a:ext cx="7543801" cy="2209800"/>
        </p:xfrm>
        <a:graphic>
          <a:graphicData uri="http://schemas.openxmlformats.org/drawingml/2006/table">
            <a:tbl>
              <a:tblPr/>
              <a:tblGrid>
                <a:gridCol w="2326974"/>
                <a:gridCol w="2106795"/>
                <a:gridCol w="1504854"/>
                <a:gridCol w="1605178"/>
              </a:tblGrid>
              <a:tr h="5468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Load Type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Hand Calculation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From SAP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% of Error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8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Live Load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22987.4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23898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3.9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8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Superimposed load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19633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19927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1.5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19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Dead Load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73829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77101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4.4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505200" y="1371600"/>
            <a:ext cx="167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Part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81200" y="1905000"/>
            <a:ext cx="5257800" cy="1477962"/>
          </a:xfrm>
        </p:spPr>
        <p:txBody>
          <a:bodyPr>
            <a:normAutofit/>
          </a:bodyPr>
          <a:lstStyle/>
          <a:p>
            <a:r>
              <a:rPr lang="en-US" dirty="0" smtClean="0"/>
              <a:t>Design Of Column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pPr algn="ctr" rtl="0">
              <a:buNone/>
            </a:pPr>
            <a:r>
              <a:rPr lang="en-US" dirty="0" smtClean="0"/>
              <a:t>  Columns are divided into five groups :</a:t>
            </a:r>
          </a:p>
          <a:p>
            <a:pPr algn="ctr" rtl="0">
              <a:buNone/>
            </a:pPr>
            <a:r>
              <a:rPr lang="en-US" dirty="0" smtClean="0"/>
              <a:t>Each group include </a:t>
            </a:r>
            <a:r>
              <a:rPr lang="en-US" dirty="0" smtClean="0"/>
              <a:t>columns </a:t>
            </a:r>
            <a:r>
              <a:rPr lang="en-US" dirty="0" smtClean="0"/>
              <a:t>with ultimate axial load :</a:t>
            </a:r>
          </a:p>
          <a:p>
            <a:pPr algn="ctr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group1 (800</a:t>
            </a:r>
            <a:r>
              <a:rPr lang="en-US" dirty="0" smtClean="0">
                <a:sym typeface="Symbol"/>
              </a:rPr>
              <a:t></a:t>
            </a:r>
            <a:r>
              <a:rPr lang="en-US" dirty="0" smtClean="0"/>
              <a:t>2500) </a:t>
            </a:r>
            <a:r>
              <a:rPr lang="en-US" dirty="0" err="1" smtClean="0"/>
              <a:t>kN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 group 2 (2500</a:t>
            </a:r>
            <a:r>
              <a:rPr lang="en-US" dirty="0" smtClean="0">
                <a:sym typeface="Symbol"/>
              </a:rPr>
              <a:t></a:t>
            </a:r>
            <a:r>
              <a:rPr lang="en-US" dirty="0" smtClean="0"/>
              <a:t>4000) </a:t>
            </a:r>
            <a:r>
              <a:rPr lang="en-US" dirty="0" err="1" smtClean="0"/>
              <a:t>kN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 group 3 (4000</a:t>
            </a:r>
            <a:r>
              <a:rPr lang="en-US" dirty="0" smtClean="0">
                <a:sym typeface="Symbol"/>
              </a:rPr>
              <a:t></a:t>
            </a:r>
            <a:r>
              <a:rPr lang="en-US" dirty="0" smtClean="0"/>
              <a:t>5500) </a:t>
            </a:r>
            <a:r>
              <a:rPr lang="en-US" dirty="0" err="1" smtClean="0"/>
              <a:t>kN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 group 4 (5500</a:t>
            </a:r>
            <a:r>
              <a:rPr lang="en-US" dirty="0" smtClean="0">
                <a:sym typeface="Symbol"/>
              </a:rPr>
              <a:t></a:t>
            </a:r>
            <a:r>
              <a:rPr lang="en-US" dirty="0" smtClean="0"/>
              <a:t>7000) </a:t>
            </a:r>
            <a:r>
              <a:rPr lang="en-US" dirty="0" err="1" smtClean="0"/>
              <a:t>kN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 and group 5 (7000</a:t>
            </a:r>
            <a:r>
              <a:rPr lang="en-US" dirty="0" smtClean="0">
                <a:sym typeface="Symbol"/>
              </a:rPr>
              <a:t></a:t>
            </a:r>
            <a:r>
              <a:rPr lang="en-US" dirty="0" smtClean="0"/>
              <a:t>8500) </a:t>
            </a:r>
            <a:r>
              <a:rPr lang="en-US" dirty="0" err="1" smtClean="0"/>
              <a:t>kN.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 buckling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If  KL/r  ≤  34-12 (M1/M2)  the column is short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KL/r = 1(4.5)/0.3(0.8) = 18.75  &lt;  22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Can be considered as </a:t>
            </a:r>
            <a:r>
              <a:rPr lang="en-US" b="1" dirty="0" smtClean="0"/>
              <a:t>short column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57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Design of columns in group (1):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b="1" dirty="0" smtClean="0"/>
              <a:t>ɸP</a:t>
            </a:r>
            <a:r>
              <a:rPr lang="en-US" b="1" baseline="-25000" dirty="0" smtClean="0"/>
              <a:t>n </a:t>
            </a:r>
            <a:r>
              <a:rPr lang="en-US" b="1" dirty="0" smtClean="0"/>
              <a:t>= ɸλ {0.85 fˋ</a:t>
            </a:r>
            <a:r>
              <a:rPr lang="en-US" b="1" baseline="-25000" dirty="0" smtClean="0"/>
              <a:t>c</a:t>
            </a:r>
            <a:r>
              <a:rPr lang="en-US" b="1" dirty="0" smtClean="0"/>
              <a:t>(A</a:t>
            </a:r>
            <a:r>
              <a:rPr lang="en-US" b="1" baseline="-25000" dirty="0" smtClean="0"/>
              <a:t>g</a:t>
            </a:r>
            <a:r>
              <a:rPr lang="en-US" b="1" dirty="0" smtClean="0"/>
              <a:t>-A</a:t>
            </a:r>
            <a:r>
              <a:rPr lang="en-US" b="1" baseline="-25000" dirty="0" smtClean="0"/>
              <a:t>st</a:t>
            </a:r>
            <a:r>
              <a:rPr lang="en-US" b="1" dirty="0" smtClean="0"/>
              <a:t>) + F</a:t>
            </a:r>
            <a:r>
              <a:rPr lang="en-US" b="1" baseline="-25000" dirty="0" smtClean="0"/>
              <a:t>y</a:t>
            </a:r>
            <a:r>
              <a:rPr lang="en-US" b="1" dirty="0" smtClean="0"/>
              <a:t>A</a:t>
            </a:r>
            <a:r>
              <a:rPr lang="en-US" b="1" baseline="-25000" dirty="0" smtClean="0"/>
              <a:t>st</a:t>
            </a:r>
            <a:r>
              <a:rPr lang="en-US" b="1" dirty="0" smtClean="0"/>
              <a:t>}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2500x10</a:t>
            </a:r>
            <a:r>
              <a:rPr lang="en-US" baseline="30000" dirty="0" smtClean="0"/>
              <a:t>3</a:t>
            </a:r>
            <a:r>
              <a:rPr lang="en-US" dirty="0" smtClean="0"/>
              <a:t>=0.65x0.8{0.85x40(Ag-0.01Ag)+420x0.01Ag}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Ag =1270 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algn="l" rtl="0"/>
            <a:r>
              <a:rPr lang="en-US" baseline="30000" dirty="0" smtClean="0"/>
              <a:t> </a:t>
            </a:r>
            <a:r>
              <a:rPr lang="en-US" dirty="0" smtClean="0"/>
              <a:t>Use 40*40</a:t>
            </a:r>
            <a:r>
              <a:rPr lang="en-US" baseline="30000" dirty="0" smtClean="0"/>
              <a:t>  ………   </a:t>
            </a:r>
            <a:r>
              <a:rPr lang="en-US" dirty="0" smtClean="0"/>
              <a:t>Ag =1600 Cm</a:t>
            </a:r>
            <a:r>
              <a:rPr lang="en-US" baseline="30000" dirty="0" smtClean="0"/>
              <a:t>2</a:t>
            </a:r>
          </a:p>
          <a:p>
            <a:pPr algn="l" rtl="0"/>
            <a:endParaRPr lang="en-US" baseline="30000" dirty="0" smtClean="0"/>
          </a:p>
          <a:p>
            <a:pPr algn="l" rtl="0"/>
            <a:r>
              <a:rPr lang="en-US" dirty="0" smtClean="0"/>
              <a:t>A</a:t>
            </a:r>
            <a:r>
              <a:rPr lang="en-US" baseline="-25000" dirty="0" smtClean="0"/>
              <a:t>st</a:t>
            </a:r>
            <a:r>
              <a:rPr lang="en-US" dirty="0" smtClean="0"/>
              <a:t>=0.01x160000=1600mm</a:t>
            </a:r>
            <a:r>
              <a:rPr lang="en-US" baseline="30000" dirty="0" smtClean="0"/>
              <a:t>2</a:t>
            </a:r>
            <a:r>
              <a:rPr lang="en-US" dirty="0" smtClean="0"/>
              <a:t>  (</a:t>
            </a:r>
            <a:r>
              <a:rPr lang="en-US" b="1" dirty="0" smtClean="0"/>
              <a:t>use 4ɸ25mm</a:t>
            </a:r>
            <a:r>
              <a:rPr lang="en-US" dirty="0" smtClean="0"/>
              <a:t>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Spacing between stirrups</a:t>
            </a:r>
            <a:r>
              <a:rPr lang="en-US" b="1" i="1" dirty="0" smtClean="0"/>
              <a:t>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At least dimension of the column = 40 cm</a:t>
            </a:r>
          </a:p>
          <a:p>
            <a:pPr algn="l" rtl="0"/>
            <a:r>
              <a:rPr lang="en-US" dirty="0" smtClean="0"/>
              <a:t>S ≤        16 d</a:t>
            </a:r>
            <a:r>
              <a:rPr lang="en-US" baseline="-25000" dirty="0" smtClean="0"/>
              <a:t>b</a:t>
            </a:r>
            <a:r>
              <a:rPr lang="en-US" dirty="0" smtClean="0"/>
              <a:t> =</a:t>
            </a:r>
            <a:r>
              <a:rPr lang="en-US" dirty="0" smtClean="0"/>
              <a:t>16x2.5=40 </a:t>
            </a:r>
            <a:r>
              <a:rPr lang="en-US" dirty="0" smtClean="0"/>
              <a:t>cm</a:t>
            </a:r>
          </a:p>
          <a:p>
            <a:pPr algn="l" rtl="0">
              <a:buNone/>
            </a:pPr>
            <a:r>
              <a:rPr lang="en-US" dirty="0" smtClean="0"/>
              <a:t>                45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</a:t>
            </a:r>
            <a:r>
              <a:rPr lang="en-US" dirty="0" smtClean="0"/>
              <a:t> =45 x1 =45 cm  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Ties (1ɸ10mm/40cm)</a:t>
            </a:r>
          </a:p>
          <a:p>
            <a:pPr algn="l" rtl="0"/>
            <a:endParaRPr lang="ar-SA" dirty="0"/>
          </a:p>
        </p:txBody>
      </p:sp>
      <p:sp>
        <p:nvSpPr>
          <p:cNvPr id="4" name="Left Brace 3"/>
          <p:cNvSpPr/>
          <p:nvPr/>
        </p:nvSpPr>
        <p:spPr>
          <a:xfrm>
            <a:off x="1295400" y="2819400"/>
            <a:ext cx="685800" cy="1676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1905000"/>
            <a:ext cx="5257800" cy="1477962"/>
          </a:xfrm>
        </p:spPr>
        <p:txBody>
          <a:bodyPr>
            <a:normAutofit/>
          </a:bodyPr>
          <a:lstStyle/>
          <a:p>
            <a:r>
              <a:rPr lang="en-US" dirty="0" smtClean="0"/>
              <a:t>Design Of Footing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project\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838200"/>
            <a:ext cx="43434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selection of footing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Since the area of all single </a:t>
            </a:r>
            <a:r>
              <a:rPr lang="en-US" dirty="0" smtClean="0"/>
              <a:t>footings  </a:t>
            </a:r>
            <a:r>
              <a:rPr lang="en-US" dirty="0" smtClean="0"/>
              <a:t>&gt;&gt;  60% the area of building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Then using mat foundation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 foundation: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this type of foundation is used when the allowable bearing capacity of soil is very low and very large load on it.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pPr algn="l" rtl="0"/>
            <a:r>
              <a:rPr lang="en-US" sz="3200" dirty="0" smtClean="0"/>
              <a:t>To calculate the effective depth (d) check punching shear has been used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b="1" u="sng" dirty="0" smtClean="0"/>
          </a:p>
          <a:p>
            <a:pPr algn="l" rtl="0">
              <a:buNone/>
            </a:pPr>
            <a:r>
              <a:rPr lang="en-US" b="1" u="sng" dirty="0" smtClean="0"/>
              <a:t>Part A</a:t>
            </a:r>
            <a:endParaRPr lang="en-US" dirty="0" smtClean="0"/>
          </a:p>
          <a:p>
            <a:pPr algn="l" rtl="0"/>
            <a:r>
              <a:rPr lang="en-US" dirty="0" smtClean="0">
                <a:sym typeface="Symbol"/>
              </a:rPr>
              <a:t></a:t>
            </a:r>
            <a:r>
              <a:rPr lang="en-US" dirty="0" smtClean="0"/>
              <a:t>V</a:t>
            </a:r>
            <a:r>
              <a:rPr lang="en-US" baseline="-25000" dirty="0" smtClean="0"/>
              <a:t>C</a:t>
            </a:r>
            <a:r>
              <a:rPr lang="en-US" dirty="0" smtClean="0"/>
              <a:t> =0.75(1/3)f`</a:t>
            </a:r>
            <a:r>
              <a:rPr lang="en-US" baseline="-25000" dirty="0" smtClean="0"/>
              <a:t>C</a:t>
            </a:r>
            <a:r>
              <a:rPr lang="en-US" baseline="30000" dirty="0" smtClean="0"/>
              <a:t>1/2</a:t>
            </a:r>
            <a:r>
              <a:rPr lang="en-US" dirty="0" smtClean="0"/>
              <a:t>b</a:t>
            </a:r>
            <a:r>
              <a:rPr lang="en-US" baseline="-25000" dirty="0" smtClean="0"/>
              <a:t>o</a:t>
            </a:r>
            <a:r>
              <a:rPr lang="en-US" dirty="0" smtClean="0"/>
              <a:t>d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Assume </a:t>
            </a:r>
            <a:r>
              <a:rPr lang="en-US" b="1" dirty="0" smtClean="0"/>
              <a:t>d=1.25 m</a:t>
            </a:r>
          </a:p>
          <a:p>
            <a:pPr algn="l" rtl="0"/>
            <a:r>
              <a:rPr lang="en-US" dirty="0" smtClean="0">
                <a:sym typeface="Symbol"/>
              </a:rPr>
              <a:t></a:t>
            </a:r>
            <a:r>
              <a:rPr lang="en-US" dirty="0" smtClean="0"/>
              <a:t>V</a:t>
            </a:r>
            <a:r>
              <a:rPr lang="en-US" baseline="-25000" dirty="0" smtClean="0"/>
              <a:t>C</a:t>
            </a:r>
            <a:r>
              <a:rPr lang="en-US" dirty="0" smtClean="0"/>
              <a:t> =0.75(1/3)(28)</a:t>
            </a:r>
            <a:r>
              <a:rPr lang="en-US" baseline="30000" dirty="0" smtClean="0"/>
              <a:t>1/2</a:t>
            </a:r>
            <a:r>
              <a:rPr lang="en-US" dirty="0" smtClean="0"/>
              <a:t>(4600)(1250)/1000=7607kN&gt;</a:t>
            </a:r>
            <a:r>
              <a:rPr lang="en-US" dirty="0" err="1" smtClean="0"/>
              <a:t>Pu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pPr algn="l" rtl="0"/>
            <a:r>
              <a:rPr lang="en-US" b="1" u="sng" dirty="0" smtClean="0"/>
              <a:t>Part B </a:t>
            </a:r>
          </a:p>
          <a:p>
            <a:pPr algn="l" rtl="0"/>
            <a:r>
              <a:rPr lang="en-US" dirty="0" smtClean="0"/>
              <a:t>Assume </a:t>
            </a:r>
            <a:r>
              <a:rPr lang="en-US" b="1" dirty="0" smtClean="0"/>
              <a:t>d=1.0 m</a:t>
            </a:r>
            <a:endParaRPr lang="en-US" b="1" u="sng" dirty="0" smtClean="0"/>
          </a:p>
          <a:p>
            <a:pPr algn="l" rtl="0"/>
            <a:r>
              <a:rPr lang="en-US" dirty="0" smtClean="0">
                <a:sym typeface="Symbol"/>
              </a:rPr>
              <a:t></a:t>
            </a:r>
            <a:r>
              <a:rPr lang="en-US" dirty="0" smtClean="0"/>
              <a:t>V</a:t>
            </a:r>
            <a:r>
              <a:rPr lang="en-US" baseline="-25000" dirty="0" smtClean="0"/>
              <a:t>C</a:t>
            </a:r>
            <a:r>
              <a:rPr lang="en-US" dirty="0" smtClean="0"/>
              <a:t> =0.75(1/3)(28)</a:t>
            </a:r>
            <a:r>
              <a:rPr lang="en-US" baseline="30000" dirty="0" smtClean="0"/>
              <a:t>1/2</a:t>
            </a:r>
            <a:r>
              <a:rPr lang="en-US" dirty="0" smtClean="0"/>
              <a:t>(6800)(1000)/1000=8995kN&gt;</a:t>
            </a:r>
            <a:r>
              <a:rPr lang="en-US" dirty="0" err="1" smtClean="0"/>
              <a:t>Pu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="1" u="sng" dirty="0" smtClean="0"/>
              <a:t>Part C</a:t>
            </a:r>
            <a:endParaRPr lang="en-US" dirty="0" smtClean="0"/>
          </a:p>
          <a:p>
            <a:pPr algn="l" rtl="0"/>
            <a:r>
              <a:rPr lang="en-US" smtClean="0"/>
              <a:t>Assume </a:t>
            </a:r>
            <a:r>
              <a:rPr lang="en-US" b="1" smtClean="0"/>
              <a:t>d=1.1 </a:t>
            </a:r>
            <a:r>
              <a:rPr lang="en-US" b="1" dirty="0" smtClean="0"/>
              <a:t>m</a:t>
            </a:r>
          </a:p>
          <a:p>
            <a:pPr algn="l" rtl="0"/>
            <a:r>
              <a:rPr lang="en-US" dirty="0" smtClean="0">
                <a:sym typeface="Symbol"/>
              </a:rPr>
              <a:t></a:t>
            </a:r>
            <a:r>
              <a:rPr lang="en-US" dirty="0" smtClean="0"/>
              <a:t>V</a:t>
            </a:r>
            <a:r>
              <a:rPr lang="en-US" baseline="-25000" dirty="0" smtClean="0"/>
              <a:t>C</a:t>
            </a:r>
            <a:r>
              <a:rPr lang="en-US" dirty="0" smtClean="0"/>
              <a:t> =0.75(1/3)(28)</a:t>
            </a:r>
            <a:r>
              <a:rPr lang="en-US" baseline="30000" dirty="0" smtClean="0"/>
              <a:t>1/2</a:t>
            </a:r>
            <a:r>
              <a:rPr lang="en-US" dirty="0" smtClean="0"/>
              <a:t>(4000)(1100)/1000=5820kN&gt;</a:t>
            </a:r>
            <a:r>
              <a:rPr lang="en-US" dirty="0" err="1" smtClean="0"/>
              <a:t>Pu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71600" y="304800"/>
            <a:ext cx="6172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Ultimate bending moment (m11) of part A</a:t>
            </a:r>
          </a:p>
          <a:p>
            <a:endParaRPr lang="en-US" sz="2600" dirty="0"/>
          </a:p>
        </p:txBody>
      </p:sp>
      <p:pic>
        <p:nvPicPr>
          <p:cNvPr id="5" name="Picture 4" descr="C:\Users\abu_7alawi\Desktop\Mat Foundation\A (M11)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304800"/>
            <a:ext cx="6477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Ultimate bending moment (m22) of part A</a:t>
            </a:r>
          </a:p>
          <a:p>
            <a:endParaRPr lang="en-US" sz="2600" dirty="0"/>
          </a:p>
        </p:txBody>
      </p:sp>
      <p:pic>
        <p:nvPicPr>
          <p:cNvPr id="5" name="Picture 4" descr="C:\Users\abu_7alawi\Desktop\Mat Foundation\A (M22)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70000" lnSpcReduction="20000"/>
          </a:bodyPr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Take the moment from SAP to compute the reinforcement 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ym typeface="Symbol"/>
              </a:rPr>
              <a:t></a:t>
            </a:r>
            <a:r>
              <a:rPr lang="en-US" sz="1600" dirty="0" smtClean="0">
                <a:sym typeface="Symbol"/>
              </a:rPr>
              <a:t>min</a:t>
            </a:r>
            <a:r>
              <a:rPr lang="en-US" dirty="0" smtClean="0">
                <a:sym typeface="Symbol"/>
              </a:rPr>
              <a:t>= 0.0018 (b*h)/(b*d)</a:t>
            </a:r>
            <a:r>
              <a:rPr lang="en-US" sz="1600" dirty="0" smtClean="0">
                <a:sym typeface="Symbol"/>
              </a:rPr>
              <a:t> 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     = 0.0018 (1000*1400)/(1000*1250)</a:t>
            </a:r>
          </a:p>
          <a:p>
            <a:pPr algn="l" rtl="0">
              <a:buNone/>
            </a:pPr>
            <a:r>
              <a:rPr lang="en-US" dirty="0" smtClean="0"/>
              <a:t>      = 0.002</a:t>
            </a:r>
          </a:p>
          <a:p>
            <a:pPr algn="l" rtl="0">
              <a:buNone/>
            </a:pPr>
            <a:r>
              <a:rPr lang="en-US" dirty="0" smtClean="0"/>
              <a:t>Mu using (</a:t>
            </a:r>
            <a:r>
              <a:rPr lang="en-US" dirty="0" smtClean="0">
                <a:sym typeface="Symbol"/>
              </a:rPr>
              <a:t></a:t>
            </a:r>
            <a:r>
              <a:rPr lang="en-US" sz="1600" dirty="0" smtClean="0">
                <a:sym typeface="Symbol"/>
              </a:rPr>
              <a:t>min</a:t>
            </a:r>
            <a:r>
              <a:rPr lang="en-US" sz="280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= 0.002) = 1162 </a:t>
            </a:r>
            <a:r>
              <a:rPr lang="en-US" dirty="0" err="1" smtClean="0">
                <a:sym typeface="Symbol"/>
              </a:rPr>
              <a:t>kN.m</a:t>
            </a:r>
            <a:r>
              <a:rPr lang="en-US" dirty="0" smtClean="0">
                <a:sym typeface="Symbol"/>
              </a:rPr>
              <a:t> &gt; Mu from SAP </a:t>
            </a:r>
          </a:p>
          <a:p>
            <a:pPr algn="l" rtl="0">
              <a:buNone/>
            </a:pPr>
            <a:endParaRPr lang="en-US" dirty="0" smtClean="0">
              <a:sym typeface="Symbol"/>
            </a:endParaRPr>
          </a:p>
          <a:p>
            <a:pPr algn="l" rtl="0">
              <a:buNone/>
            </a:pPr>
            <a:endParaRPr lang="en-US" dirty="0" smtClean="0">
              <a:sym typeface="Symbol"/>
            </a:endParaRPr>
          </a:p>
          <a:p>
            <a:pPr algn="l" rtl="0"/>
            <a:r>
              <a:rPr lang="en-US" b="1" dirty="0" smtClean="0">
                <a:sym typeface="Symbol"/>
              </a:rPr>
              <a:t>Using As min in both direction  </a:t>
            </a:r>
            <a:r>
              <a:rPr lang="en-US" dirty="0" smtClean="0">
                <a:sym typeface="Symbol"/>
              </a:rPr>
              <a:t>(</a:t>
            </a:r>
            <a:r>
              <a:rPr lang="en-US" b="1" dirty="0" smtClean="0"/>
              <a:t>1ɸ18/100)</a:t>
            </a:r>
          </a:p>
          <a:p>
            <a:pPr algn="l" rtl="0">
              <a:buNone/>
            </a:pPr>
            <a:endParaRPr lang="en-US" b="1" dirty="0" smtClean="0">
              <a:sym typeface="Symbol"/>
            </a:endParaRPr>
          </a:p>
          <a:p>
            <a:pPr algn="l" rtl="0"/>
            <a:endParaRPr lang="en-US" b="1" dirty="0" smtClean="0">
              <a:sym typeface="Symbol"/>
            </a:endParaRPr>
          </a:p>
          <a:p>
            <a:pPr algn="l" rtl="0">
              <a:buNone/>
            </a:pPr>
            <a:r>
              <a:rPr lang="en-US" b="1" dirty="0" smtClean="0">
                <a:sym typeface="Symbol"/>
              </a:rPr>
              <a:t> </a:t>
            </a:r>
          </a:p>
          <a:p>
            <a:pPr algn="l" rtl="0">
              <a:buNone/>
            </a:pPr>
            <a:endParaRPr lang="en-US" dirty="0" smtClean="0">
              <a:sym typeface="Symbol"/>
            </a:endParaRPr>
          </a:p>
          <a:p>
            <a:pPr algn="l" rtl="0">
              <a:buNone/>
            </a:pPr>
            <a:endParaRPr lang="en-US" dirty="0" smtClean="0">
              <a:sym typeface="Symbol"/>
            </a:endParaRPr>
          </a:p>
          <a:p>
            <a:pPr algn="l" rtl="0">
              <a:buNone/>
            </a:pPr>
            <a:r>
              <a:rPr lang="en-US" dirty="0" smtClean="0">
                <a:sym typeface="Symbol"/>
              </a:rPr>
              <a:t>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43000" y="685800"/>
            <a:ext cx="647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Reinforcement</a:t>
            </a:r>
            <a:r>
              <a:rPr lang="en-US" sz="2600" dirty="0" smtClean="0"/>
              <a:t>  for part A</a:t>
            </a:r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2590800"/>
            <a:ext cx="5257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Dynamic Analysis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86800" cy="5334000"/>
          </a:xfrm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Dynamic analysis can be used to find dynamic displacements, time history, and modal analysis.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b="1" dirty="0" smtClean="0"/>
              <a:t>Response spectrum method </a:t>
            </a:r>
            <a:r>
              <a:rPr lang="en-US" dirty="0" smtClean="0"/>
              <a:t>will be used for seismic analysis as provided in Uniform Building Code for year 97 (UBC 97).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bu_7alawi\Desktop\C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800600"/>
            <a:ext cx="8839200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 &amp; </a:t>
            </a:r>
            <a:r>
              <a:rPr lang="en-US" dirty="0" err="1" smtClean="0"/>
              <a:t>Cv</a:t>
            </a:r>
            <a:endParaRPr lang="ar-SA" dirty="0"/>
          </a:p>
        </p:txBody>
      </p:sp>
      <p:pic>
        <p:nvPicPr>
          <p:cNvPr id="1028" name="Picture 4" descr="C:\Users\abu_7alawi\Desktop\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67000"/>
            <a:ext cx="8763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Philosophy of analysis &amp; design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Ultimate design method is used to analysis and design of one way solid slab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slab are carried over drop beams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Columns carrying an axial loads calculated by tributary area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Scale factor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Scale factor = g I / </a:t>
            </a:r>
            <a:r>
              <a:rPr lang="en-US" dirty="0" err="1" smtClean="0"/>
              <a:t>R</a:t>
            </a:r>
            <a:r>
              <a:rPr lang="en-US" sz="1600" dirty="0" err="1" smtClean="0"/>
              <a:t>p</a:t>
            </a:r>
            <a:r>
              <a:rPr lang="en-US" sz="1600" dirty="0" smtClean="0"/>
              <a:t> 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sz="1600" dirty="0" smtClean="0"/>
              <a:t>                                       </a:t>
            </a:r>
            <a:r>
              <a:rPr lang="en-US" dirty="0" smtClean="0"/>
              <a:t> = 9.81 *1.25 /3</a:t>
            </a:r>
          </a:p>
          <a:p>
            <a:pPr algn="l" rtl="0">
              <a:buNone/>
            </a:pPr>
            <a:r>
              <a:rPr lang="en-US" sz="1600" dirty="0" smtClean="0"/>
              <a:t>                                         </a:t>
            </a:r>
            <a:r>
              <a:rPr lang="en-US" dirty="0" smtClean="0"/>
              <a:t>= 4</a:t>
            </a:r>
            <a:endParaRPr lang="en-US" sz="1600" dirty="0" smtClean="0"/>
          </a:p>
          <a:p>
            <a:pPr algn="l" rtl="0"/>
            <a:endParaRPr lang="en-US" sz="1600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bu_7alawi\Desktop\Ca&amp; C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9144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en-US" sz="2600" b="1" dirty="0" smtClean="0"/>
              <a:t>Maximum displacement: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From seismic load: (e</a:t>
            </a:r>
            <a:r>
              <a:rPr lang="en-US" sz="2600" baseline="-25000" dirty="0" smtClean="0"/>
              <a:t>x</a:t>
            </a:r>
            <a:r>
              <a:rPr lang="en-US" sz="2600" dirty="0" smtClean="0"/>
              <a:t>)</a:t>
            </a:r>
            <a:br>
              <a:rPr lang="en-US" sz="2600" dirty="0" smtClean="0"/>
            </a:br>
            <a:r>
              <a:rPr lang="en-US" sz="2600" dirty="0" smtClean="0"/>
              <a:t>part (A)</a:t>
            </a:r>
            <a:endParaRPr lang="ar-SA" sz="2600" dirty="0"/>
          </a:p>
        </p:txBody>
      </p:sp>
      <p:pic>
        <p:nvPicPr>
          <p:cNvPr id="4" name="Picture 3" descr="D:\project\Dynamic\A e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Autofit/>
          </a:bodyPr>
          <a:lstStyle/>
          <a:p>
            <a:pPr algn="ctr" rtl="0"/>
            <a:r>
              <a:rPr lang="en-US" sz="2600" b="1" dirty="0" smtClean="0"/>
              <a:t>Maximum displacement: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From seismic load: (</a:t>
            </a:r>
            <a:r>
              <a:rPr lang="en-US" sz="2600" dirty="0" err="1" smtClean="0"/>
              <a:t>e</a:t>
            </a:r>
            <a:r>
              <a:rPr lang="en-US" sz="2600" baseline="-25000" dirty="0" err="1" smtClean="0"/>
              <a:t>Y</a:t>
            </a:r>
            <a:r>
              <a:rPr lang="en-US" sz="2600" dirty="0" smtClean="0"/>
              <a:t>)</a:t>
            </a:r>
            <a:br>
              <a:rPr lang="en-US" sz="2600" dirty="0" smtClean="0"/>
            </a:br>
            <a:r>
              <a:rPr lang="en-US" sz="2600" dirty="0" smtClean="0"/>
              <a:t> part (A)</a:t>
            </a:r>
            <a:endParaRPr lang="ar-SA" sz="2600" dirty="0"/>
          </a:p>
        </p:txBody>
      </p:sp>
      <p:pic>
        <p:nvPicPr>
          <p:cNvPr id="5" name="Picture 4" descr="D:\project\Dynamic\A e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Autofit/>
          </a:bodyPr>
          <a:lstStyle/>
          <a:p>
            <a:pPr algn="ctr" rtl="0"/>
            <a:r>
              <a:rPr lang="en-US" sz="2600" b="1" dirty="0" smtClean="0"/>
              <a:t>Maximum displacement: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From seismic load: (</a:t>
            </a:r>
            <a:r>
              <a:rPr lang="en-US" sz="2600" dirty="0" err="1" smtClean="0"/>
              <a:t>e</a:t>
            </a:r>
            <a:r>
              <a:rPr lang="en-US" sz="2600" baseline="-25000" dirty="0" err="1" smtClean="0"/>
              <a:t>z</a:t>
            </a:r>
            <a:r>
              <a:rPr lang="en-US" sz="2600" dirty="0" smtClean="0"/>
              <a:t>)</a:t>
            </a:r>
            <a:br>
              <a:rPr lang="en-US" sz="2600" dirty="0" smtClean="0"/>
            </a:br>
            <a:r>
              <a:rPr lang="en-US" sz="2600" dirty="0" smtClean="0"/>
              <a:t> part (A)</a:t>
            </a:r>
            <a:endParaRPr lang="ar-SA" sz="2600" dirty="0"/>
          </a:p>
        </p:txBody>
      </p:sp>
      <p:pic>
        <p:nvPicPr>
          <p:cNvPr id="5" name="Picture 4" descr="D:\project\Dynamic\A ez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sz="4200" dirty="0" smtClean="0"/>
          </a:p>
          <a:p>
            <a:pPr algn="l" rtl="0">
              <a:buNone/>
            </a:pPr>
            <a:r>
              <a:rPr lang="en-US" sz="4200" dirty="0" smtClean="0"/>
              <a:t>            </a:t>
            </a:r>
            <a:r>
              <a:rPr lang="en-US" sz="4500" dirty="0" smtClean="0">
                <a:solidFill>
                  <a:schemeClr val="accent2">
                    <a:lumMod val="75000"/>
                  </a:schemeClr>
                </a:solidFill>
              </a:rPr>
              <a:t>Thanks For Listening  </a:t>
            </a:r>
            <a:endParaRPr lang="ar-SA" sz="45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materials of construction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dirty="0" smtClean="0"/>
              <a:t>Reinforced concrete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unit weight of concrete (</a:t>
            </a:r>
            <a:r>
              <a:rPr lang="en-US" dirty="0" smtClean="0">
                <a:sym typeface="Symbol"/>
              </a:rPr>
              <a:t></a:t>
            </a:r>
            <a:r>
              <a:rPr lang="en-US" dirty="0" smtClean="0"/>
              <a:t>) = 25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3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required compressive strength after 28 days is </a:t>
            </a:r>
            <a:r>
              <a:rPr lang="en-US" dirty="0" err="1" smtClean="0"/>
              <a:t>fc</a:t>
            </a:r>
            <a:r>
              <a:rPr lang="en-US" dirty="0" smtClean="0"/>
              <a:t> = 28 </a:t>
            </a:r>
            <a:r>
              <a:rPr lang="en-US" dirty="0" err="1" smtClean="0"/>
              <a:t>MPa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yield steel bars required </a:t>
            </a:r>
            <a:r>
              <a:rPr lang="en-US" dirty="0" err="1" smtClean="0"/>
              <a:t>Fy</a:t>
            </a:r>
            <a:r>
              <a:rPr lang="en-US" dirty="0" smtClean="0"/>
              <a:t> = 420 </a:t>
            </a:r>
            <a:r>
              <a:rPr lang="en-US" dirty="0" err="1" smtClean="0"/>
              <a:t>MPa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Code used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American concrete institute code (ACI 318-08)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2009 International Building Code (IBC 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Loads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b="1" u="sng" dirty="0" smtClean="0"/>
              <a:t>Dead load</a:t>
            </a:r>
            <a:r>
              <a:rPr lang="en-US" dirty="0" smtClean="0"/>
              <a:t>:</a:t>
            </a:r>
          </a:p>
          <a:p>
            <a:pPr algn="l" rtl="0">
              <a:buNone/>
            </a:pPr>
            <a:endParaRPr lang="en-US" dirty="0" smtClean="0"/>
          </a:p>
          <a:p>
            <a:pPr marL="514350" indent="-514350" algn="l" rtl="0"/>
            <a:r>
              <a:rPr lang="en-US" dirty="0" smtClean="0"/>
              <a:t>Own weight for slab = 6.25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 smtClean="0"/>
              <a:t> .</a:t>
            </a:r>
          </a:p>
          <a:p>
            <a:pPr marL="514350" indent="-514350" algn="l" rtl="0"/>
            <a:r>
              <a:rPr lang="en-US" dirty="0" smtClean="0"/>
              <a:t>Super imposed load = 3.44 </a:t>
            </a:r>
            <a:r>
              <a:rPr lang="en-US" dirty="0" err="1" smtClean="0"/>
              <a:t>kN</a:t>
            </a:r>
            <a:r>
              <a:rPr lang="en-US" dirty="0" smtClean="0"/>
              <a:t>/m</a:t>
            </a:r>
            <a:r>
              <a:rPr lang="en-US" baseline="30000" dirty="0" smtClean="0"/>
              <a:t>2 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b="1" u="sng" dirty="0" smtClean="0"/>
              <a:t> Live load</a:t>
            </a:r>
            <a:r>
              <a:rPr lang="en-US" dirty="0" smtClean="0"/>
              <a:t>: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for Garage = 3 KN</a:t>
            </a:r>
            <a:r>
              <a:rPr lang="en-US" dirty="0" smtClean="0">
                <a:sym typeface="Symbol"/>
              </a:rPr>
              <a:t>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.</a:t>
            </a:r>
          </a:p>
          <a:p>
            <a:pPr algn="l" rtl="0"/>
            <a:r>
              <a:rPr lang="en-US" dirty="0" smtClean="0"/>
              <a:t>for all the class room = 2.4 KN</a:t>
            </a:r>
            <a:r>
              <a:rPr lang="en-US" dirty="0" smtClean="0">
                <a:sym typeface="Symbol"/>
              </a:rPr>
              <a:t>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.</a:t>
            </a:r>
          </a:p>
          <a:p>
            <a:pPr algn="l" rtl="0"/>
            <a:r>
              <a:rPr lang="en-US" dirty="0" smtClean="0"/>
              <a:t>for corridors  = 4.8 KN</a:t>
            </a:r>
            <a:r>
              <a:rPr lang="en-US" dirty="0" smtClean="0">
                <a:sym typeface="Symbol"/>
              </a:rPr>
              <a:t>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1025</TotalTime>
  <Words>874</Words>
  <Application>Microsoft Office PowerPoint</Application>
  <PresentationFormat>On-screen Show (4:3)</PresentationFormat>
  <Paragraphs>249</Paragraphs>
  <Slides>65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Flow</vt:lpstr>
      <vt:lpstr>Slide 1</vt:lpstr>
      <vt:lpstr>Outline </vt:lpstr>
      <vt:lpstr>Project description </vt:lpstr>
      <vt:lpstr>Slide 4</vt:lpstr>
      <vt:lpstr>Slide 5</vt:lpstr>
      <vt:lpstr>Philosophy of analysis &amp; design</vt:lpstr>
      <vt:lpstr>materials of construction</vt:lpstr>
      <vt:lpstr>Code used</vt:lpstr>
      <vt:lpstr>Loads</vt:lpstr>
      <vt:lpstr>Load Combination</vt:lpstr>
      <vt:lpstr>Design Of Slab</vt:lpstr>
      <vt:lpstr>Slab</vt:lpstr>
      <vt:lpstr>Slide 13</vt:lpstr>
      <vt:lpstr>Part A  Strip Distribution of sub terrain floor </vt:lpstr>
      <vt:lpstr> Part A  Strip Distribution of ground , first &amp; second floor </vt:lpstr>
      <vt:lpstr>Part B   Strip Distribution of sub terrain floor </vt:lpstr>
      <vt:lpstr>Part B   Strip Distribution of Ground &amp; First floor</vt:lpstr>
      <vt:lpstr>Part B  Strip Distribution of second floor</vt:lpstr>
      <vt:lpstr>Part B  Strip Distribution of third floor</vt:lpstr>
      <vt:lpstr>Part C  Strip Distribution of sub terrain floor </vt:lpstr>
      <vt:lpstr>   Part C  Strip Distribution of Ground , First &amp; second  floor</vt:lpstr>
      <vt:lpstr>Design of strip 1 of sub terrain floor of part (A)</vt:lpstr>
      <vt:lpstr>Slide 23</vt:lpstr>
      <vt:lpstr>Design Of Beam </vt:lpstr>
      <vt:lpstr>Slide 25</vt:lpstr>
      <vt:lpstr>Part A Beams in sub terrain floor </vt:lpstr>
      <vt:lpstr>Part A  Beams in ground , first &amp; second floor </vt:lpstr>
      <vt:lpstr>Part A  Beams in third floor </vt:lpstr>
      <vt:lpstr>Part B Beams in sub terrain floor </vt:lpstr>
      <vt:lpstr>Part B Beams in ground &amp; first floor </vt:lpstr>
      <vt:lpstr>Part B Beams in second floor </vt:lpstr>
      <vt:lpstr>Part B Beams in third floor </vt:lpstr>
      <vt:lpstr>Part C Beams in sub terrain floor </vt:lpstr>
      <vt:lpstr>Part C Beams in ground &amp; first floor </vt:lpstr>
      <vt:lpstr>Part C Beams in second floor </vt:lpstr>
      <vt:lpstr>Of part (A) Design beam 1 of ground  floor </vt:lpstr>
      <vt:lpstr>Slide 37</vt:lpstr>
      <vt:lpstr>3-D Model Part A</vt:lpstr>
      <vt:lpstr>Part B</vt:lpstr>
      <vt:lpstr>Part C</vt:lpstr>
      <vt:lpstr>Required Checks  </vt:lpstr>
      <vt:lpstr>Check compatibility:</vt:lpstr>
      <vt:lpstr>Equilibrium Check  </vt:lpstr>
      <vt:lpstr>Design Of Column  </vt:lpstr>
      <vt:lpstr>Slide 45</vt:lpstr>
      <vt:lpstr>Check buckling</vt:lpstr>
      <vt:lpstr>Design of columns in group (1): </vt:lpstr>
      <vt:lpstr>Slide 48</vt:lpstr>
      <vt:lpstr>Design Of Footing  </vt:lpstr>
      <vt:lpstr>selection of footing</vt:lpstr>
      <vt:lpstr>Mat foundation:</vt:lpstr>
      <vt:lpstr>Slide 52</vt:lpstr>
      <vt:lpstr>Slide 53</vt:lpstr>
      <vt:lpstr>Slide 54</vt:lpstr>
      <vt:lpstr>Slide 55</vt:lpstr>
      <vt:lpstr>Slide 56</vt:lpstr>
      <vt:lpstr>Dynamic Analysis </vt:lpstr>
      <vt:lpstr>Slide 58</vt:lpstr>
      <vt:lpstr>Ca &amp; Cv</vt:lpstr>
      <vt:lpstr>Scale factor </vt:lpstr>
      <vt:lpstr>Slide 61</vt:lpstr>
      <vt:lpstr>Maximum displacement: From seismic load: (ex) part (A)</vt:lpstr>
      <vt:lpstr>Maximum displacement: From seismic load: (eY)  part (A)</vt:lpstr>
      <vt:lpstr>Maximum displacement: From seismic load: (ez)  part (A)</vt:lpstr>
      <vt:lpstr>Slide 65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abu_7alawi</dc:creator>
  <cp:lastModifiedBy>abu_7alawi</cp:lastModifiedBy>
  <cp:revision>98</cp:revision>
  <dcterms:created xsi:type="dcterms:W3CDTF">2006-08-16T00:00:00Z</dcterms:created>
  <dcterms:modified xsi:type="dcterms:W3CDTF">2013-05-20T05:45:42Z</dcterms:modified>
</cp:coreProperties>
</file>