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notesMasterIdLst>
    <p:notesMasterId r:id="rId24"/>
  </p:notesMasterIdLst>
  <p:sldIdLst>
    <p:sldId id="256" r:id="rId2"/>
    <p:sldId id="257" r:id="rId3"/>
    <p:sldId id="271" r:id="rId4"/>
    <p:sldId id="272" r:id="rId5"/>
    <p:sldId id="273" r:id="rId6"/>
    <p:sldId id="274" r:id="rId7"/>
    <p:sldId id="263" r:id="rId8"/>
    <p:sldId id="275" r:id="rId9"/>
    <p:sldId id="276" r:id="rId10"/>
    <p:sldId id="277" r:id="rId11"/>
    <p:sldId id="278" r:id="rId12"/>
    <p:sldId id="279" r:id="rId13"/>
    <p:sldId id="290" r:id="rId14"/>
    <p:sldId id="280" r:id="rId15"/>
    <p:sldId id="291" r:id="rId16"/>
    <p:sldId id="281" r:id="rId17"/>
    <p:sldId id="283" r:id="rId18"/>
    <p:sldId id="292" r:id="rId19"/>
    <p:sldId id="286" r:id="rId20"/>
    <p:sldId id="293" r:id="rId21"/>
    <p:sldId id="288" r:id="rId22"/>
    <p:sldId id="289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6D3B4DC-D761-4334-93FB-9D0047B5B380}">
          <p14:sldIdLst>
            <p14:sldId id="256"/>
            <p14:sldId id="257"/>
            <p14:sldId id="271"/>
            <p14:sldId id="272"/>
            <p14:sldId id="273"/>
            <p14:sldId id="274"/>
            <p14:sldId id="263"/>
            <p14:sldId id="275"/>
            <p14:sldId id="276"/>
            <p14:sldId id="277"/>
            <p14:sldId id="278"/>
            <p14:sldId id="279"/>
            <p14:sldId id="290"/>
            <p14:sldId id="280"/>
            <p14:sldId id="291"/>
            <p14:sldId id="281"/>
            <p14:sldId id="283"/>
            <p14:sldId id="292"/>
            <p14:sldId id="286"/>
            <p14:sldId id="293"/>
            <p14:sldId id="288"/>
            <p14:sldId id="289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5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L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CE4BB63C-C1D9-4394-BDE6-8F690BA8C616}" type="datetimeFigureOut">
              <a:rPr lang="ar-LB" smtClean="0"/>
              <a:pPr/>
              <a:t>08/03/1437</a:t>
            </a:fld>
            <a:endParaRPr lang="ar-L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L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L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L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D4403B08-B96D-40AC-9838-F772C4893877}" type="slidenum">
              <a:rPr lang="ar-LB" smtClean="0"/>
              <a:pPr/>
              <a:t>‹#›</a:t>
            </a:fld>
            <a:endParaRPr lang="ar-LB"/>
          </a:p>
        </p:txBody>
      </p:sp>
    </p:spTree>
    <p:extLst>
      <p:ext uri="{BB962C8B-B14F-4D97-AF65-F5344CB8AC3E}">
        <p14:creationId xmlns:p14="http://schemas.microsoft.com/office/powerpoint/2010/main" val="22033729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L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DA04BB-6C5B-4DC1-B443-35E9154E5A76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999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DA04BB-6C5B-4DC1-B443-35E9154E5A76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5716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F2B83-0127-4037-AD43-B034A94692D8}" type="datetimeFigureOut">
              <a:rPr lang="en-US" smtClean="0"/>
              <a:pPr/>
              <a:t>12/19/2015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CCFE024-B321-4D00-87EE-DA6809F07D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98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F2B83-0127-4037-AD43-B034A94692D8}" type="datetimeFigureOut">
              <a:rPr lang="en-US" smtClean="0"/>
              <a:pPr/>
              <a:t>12/19/2015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CCFE024-B321-4D00-87EE-DA6809F07D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79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F2B83-0127-4037-AD43-B034A94692D8}" type="datetimeFigureOut">
              <a:rPr lang="en-US" smtClean="0"/>
              <a:pPr/>
              <a:t>12/19/2015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CCFE024-B321-4D00-87EE-DA6809F07DD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60976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F2B83-0127-4037-AD43-B034A94692D8}" type="datetimeFigureOut">
              <a:rPr lang="en-US" smtClean="0"/>
              <a:pPr/>
              <a:t>12/19/2015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CCFE024-B321-4D00-87EE-DA6809F07D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3948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F2B83-0127-4037-AD43-B034A94692D8}" type="datetimeFigureOut">
              <a:rPr lang="en-US" smtClean="0"/>
              <a:pPr/>
              <a:t>12/19/2015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CCFE024-B321-4D00-87EE-DA6809F07DD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284223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F2B83-0127-4037-AD43-B034A94692D8}" type="datetimeFigureOut">
              <a:rPr lang="en-US" smtClean="0"/>
              <a:pPr/>
              <a:t>12/19/2015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CCFE024-B321-4D00-87EE-DA6809F07D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94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F2B83-0127-4037-AD43-B034A94692D8}" type="datetimeFigureOut">
              <a:rPr lang="en-US" smtClean="0"/>
              <a:pPr/>
              <a:t>12/19/2015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FE024-B321-4D00-87EE-DA6809F07D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8113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F2B83-0127-4037-AD43-B034A94692D8}" type="datetimeFigureOut">
              <a:rPr lang="en-US" smtClean="0"/>
              <a:pPr/>
              <a:t>12/19/2015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FE024-B321-4D00-87EE-DA6809F07D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996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F2B83-0127-4037-AD43-B034A94692D8}" type="datetimeFigureOut">
              <a:rPr lang="en-US" smtClean="0"/>
              <a:pPr/>
              <a:t>12/19/2015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FE024-B321-4D00-87EE-DA6809F07D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797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F2B83-0127-4037-AD43-B034A94692D8}" type="datetimeFigureOut">
              <a:rPr lang="en-US" smtClean="0"/>
              <a:pPr/>
              <a:t>12/19/2015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CCFE024-B321-4D00-87EE-DA6809F07D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520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F2B83-0127-4037-AD43-B034A94692D8}" type="datetimeFigureOut">
              <a:rPr lang="en-US" smtClean="0"/>
              <a:pPr/>
              <a:t>12/19/2015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CCFE024-B321-4D00-87EE-DA6809F07D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908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F2B83-0127-4037-AD43-B034A94692D8}" type="datetimeFigureOut">
              <a:rPr lang="en-US" smtClean="0"/>
              <a:pPr/>
              <a:t>12/19/2015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CCFE024-B321-4D00-87EE-DA6809F07D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4637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F2B83-0127-4037-AD43-B034A94692D8}" type="datetimeFigureOut">
              <a:rPr lang="en-US" smtClean="0"/>
              <a:pPr/>
              <a:t>12/19/2015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FE024-B321-4D00-87EE-DA6809F07D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4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F2B83-0127-4037-AD43-B034A94692D8}" type="datetimeFigureOut">
              <a:rPr lang="en-US" smtClean="0"/>
              <a:pPr/>
              <a:t>12/19/2015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FE024-B321-4D00-87EE-DA6809F07D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770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F2B83-0127-4037-AD43-B034A94692D8}" type="datetimeFigureOut">
              <a:rPr lang="en-US" smtClean="0"/>
              <a:pPr/>
              <a:t>12/19/2015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FE024-B321-4D00-87EE-DA6809F07D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216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F2B83-0127-4037-AD43-B034A94692D8}" type="datetimeFigureOut">
              <a:rPr lang="en-US" smtClean="0"/>
              <a:pPr/>
              <a:t>12/19/2015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CCFE024-B321-4D00-87EE-DA6809F07D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321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7F2B83-0127-4037-AD43-B034A94692D8}" type="datetimeFigureOut">
              <a:rPr lang="en-US" smtClean="0"/>
              <a:pPr/>
              <a:t>12/19/2015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CCFE024-B321-4D00-87EE-DA6809F07D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958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  <p:sldLayoutId id="2147483776" r:id="rId14"/>
    <p:sldLayoutId id="2147483777" r:id="rId15"/>
    <p:sldLayoutId id="214748377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6221" y="2086377"/>
            <a:ext cx="10354613" cy="1274327"/>
          </a:xfrm>
        </p:spPr>
        <p:txBody>
          <a:bodyPr>
            <a:noAutofit/>
          </a:bodyPr>
          <a:lstStyle/>
          <a:p>
            <a:pPr algn="ctr"/>
            <a:r>
              <a:rPr lang="en-US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Design of Water and Waste Water Networks for </a:t>
            </a:r>
            <a:r>
              <a:rPr lang="en-US" sz="3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Issa</a:t>
            </a:r>
            <a:r>
              <a:rPr lang="en-US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</a:t>
            </a:r>
            <a:r>
              <a:rPr lang="en-US" sz="3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Farsh</a:t>
            </a:r>
            <a:r>
              <a:rPr lang="en-US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Al-</a:t>
            </a:r>
            <a:r>
              <a:rPr lang="en-US" sz="3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Hawa</a:t>
            </a:r>
            <a:r>
              <a:rPr lang="en-US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Regions</a:t>
            </a:r>
            <a:r>
              <a:rPr lang="en-US" sz="3200" dirty="0" smtClean="0">
                <a:solidFill>
                  <a:srgbClr val="960000"/>
                </a:solidFill>
              </a:rPr>
              <a:t> </a:t>
            </a:r>
            <a:r>
              <a:rPr lang="en-GB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Network </a:t>
            </a:r>
            <a:endParaRPr lang="en-US" sz="32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1" y="3979572"/>
            <a:ext cx="8915399" cy="1455314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 </a:t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sz="1700" b="1" dirty="0" smtClean="0"/>
              <a:t>Prepared by                                         Under Supervision of</a:t>
            </a:r>
            <a:br>
              <a:rPr lang="en-GB" sz="1700" b="1" dirty="0" smtClean="0"/>
            </a:br>
            <a:r>
              <a:rPr lang="en-GB" sz="1700" b="1" dirty="0" smtClean="0"/>
              <a:t>Yazan Ibrahim  / Alaa Jubeh              </a:t>
            </a:r>
            <a:r>
              <a:rPr lang="en-GB" sz="1700" b="1" dirty="0" err="1" smtClean="0"/>
              <a:t>Dr.</a:t>
            </a:r>
            <a:r>
              <a:rPr lang="en-GB" sz="1700" b="1" dirty="0" smtClean="0"/>
              <a:t> Numan </a:t>
            </a:r>
            <a:r>
              <a:rPr lang="en-GB" sz="1700" b="1" dirty="0" err="1" smtClean="0"/>
              <a:t>Mizyed</a:t>
            </a:r>
            <a:r>
              <a:rPr lang="en-GB" sz="1700" b="1" dirty="0" smtClean="0"/>
              <a:t/>
            </a:r>
            <a:br>
              <a:rPr lang="en-GB" sz="1700" b="1" dirty="0" smtClean="0"/>
            </a:br>
            <a:r>
              <a:rPr lang="en-GB" sz="1700" b="1" dirty="0" smtClean="0"/>
              <a:t>Yousef </a:t>
            </a:r>
            <a:r>
              <a:rPr lang="en-GB" sz="1700" b="1" dirty="0" err="1" smtClean="0"/>
              <a:t>Sherif</a:t>
            </a:r>
            <a:r>
              <a:rPr lang="en-GB" sz="1700" b="1" dirty="0" smtClean="0"/>
              <a:t> / Khaled </a:t>
            </a:r>
            <a:r>
              <a:rPr lang="en-GB" sz="1700" b="1" dirty="0" err="1" smtClean="0"/>
              <a:t>Yaseen</a:t>
            </a:r>
            <a:r>
              <a:rPr lang="en-GB" sz="1700" b="1" dirty="0" smtClean="0"/>
              <a:t> </a:t>
            </a:r>
            <a:endParaRPr lang="en-US" sz="1700" b="1" dirty="0"/>
          </a:p>
          <a:p>
            <a:r>
              <a:rPr lang="en-GB" dirty="0" smtClean="0"/>
              <a:t>                           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7086" y="403220"/>
            <a:ext cx="1736853" cy="172179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5694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7316" y="628794"/>
            <a:ext cx="10972801" cy="763525"/>
          </a:xfrm>
        </p:spPr>
        <p:txBody>
          <a:bodyPr>
            <a:noAutofit/>
          </a:bodyPr>
          <a:lstStyle/>
          <a:p>
            <a:pPr algn="l"/>
            <a:r>
              <a:rPr lang="en-GB" b="1" i="1" dirty="0"/>
              <a:t>Waste Water System Design </a:t>
            </a:r>
            <a:endParaRPr lang="en-US" b="1" i="1" dirty="0"/>
          </a:p>
        </p:txBody>
      </p:sp>
      <p:pic>
        <p:nvPicPr>
          <p:cNvPr id="3" name="Picture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255" y="2054655"/>
            <a:ext cx="6189779" cy="4581150"/>
          </a:xfrm>
          <a:prstGeom prst="rect">
            <a:avLst/>
          </a:prstGeom>
        </p:spPr>
      </p:pic>
      <p:pic>
        <p:nvPicPr>
          <p:cNvPr id="4" name="Picture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698" y="2054655"/>
            <a:ext cx="5346342" cy="45811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25730" y="1486452"/>
            <a:ext cx="6609502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Sewer Network layout for the first region (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Farsh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Al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Hawa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)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2000" b="1" dirty="0">
              <a:solidFill>
                <a:srgbClr val="C00000"/>
              </a:solidFill>
              <a:latin typeface="Century Gothic" panose="020B0502020202020204" pitchFamily="34" charset="0"/>
              <a:ea typeface="Yu Gothic UI" panose="020B05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0270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73608" y="1128456"/>
            <a:ext cx="58737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Sewer network layout for the second region (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Issa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)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1749245"/>
            <a:ext cx="5498812" cy="4963198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43" y="1727941"/>
            <a:ext cx="5148526" cy="4963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703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191" y="566925"/>
            <a:ext cx="10972801" cy="1143000"/>
          </a:xfrm>
        </p:spPr>
        <p:txBody>
          <a:bodyPr>
            <a:normAutofit/>
          </a:bodyPr>
          <a:lstStyle/>
          <a:p>
            <a:r>
              <a:rPr lang="en-US" b="1" i="1" dirty="0"/>
              <a:t>Network Component and Material Used</a:t>
            </a:r>
            <a:endParaRPr lang="ar-LB" b="1" i="1" dirty="0"/>
          </a:p>
        </p:txBody>
      </p:sp>
      <p:pic>
        <p:nvPicPr>
          <p:cNvPr id="3" name="Picture 2" descr="MindMap Preview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4443" y="1365161"/>
            <a:ext cx="11056391" cy="54928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74861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9735" y="624109"/>
            <a:ext cx="8911687" cy="1280890"/>
          </a:xfrm>
        </p:spPr>
        <p:txBody>
          <a:bodyPr/>
          <a:lstStyle/>
          <a:p>
            <a:r>
              <a:rPr lang="en-US" b="1" i="1" dirty="0" smtClean="0"/>
              <a:t>Design Constrains </a:t>
            </a:r>
            <a:endParaRPr lang="ar-LB" b="1" i="1" dirty="0"/>
          </a:p>
        </p:txBody>
      </p:sp>
      <p:sp>
        <p:nvSpPr>
          <p:cNvPr id="3" name="Rectangle 2"/>
          <p:cNvSpPr/>
          <p:nvPr/>
        </p:nvSpPr>
        <p:spPr>
          <a:xfrm>
            <a:off x="1966175" y="1679448"/>
            <a:ext cx="6096000" cy="221599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PWA Design Constrains</a:t>
            </a:r>
          </a:p>
          <a:p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Velocities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range (0.6-3.0 m/s) </a:t>
            </a:r>
          </a:p>
          <a:p>
            <a:endParaRPr lang="en-US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Cover  range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(1-5 m) </a:t>
            </a:r>
          </a:p>
          <a:p>
            <a:endParaRPr lang="en-US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Slope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range (0.5-15 %) </a:t>
            </a:r>
            <a:endParaRPr lang="ar-LB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4900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0949" y="630636"/>
            <a:ext cx="10972801" cy="1143000"/>
          </a:xfrm>
        </p:spPr>
        <p:txBody>
          <a:bodyPr>
            <a:normAutofit/>
          </a:bodyPr>
          <a:lstStyle/>
          <a:p>
            <a:pPr algn="l"/>
            <a:r>
              <a:rPr lang="en-GB" b="1" i="1" dirty="0"/>
              <a:t>Design Results</a:t>
            </a:r>
            <a:endParaRPr lang="en-US" b="1" i="1" dirty="0"/>
          </a:p>
        </p:txBody>
      </p:sp>
      <p:sp>
        <p:nvSpPr>
          <p:cNvPr id="3" name="TextBox 2"/>
          <p:cNvSpPr txBox="1"/>
          <p:nvPr/>
        </p:nvSpPr>
        <p:spPr>
          <a:xfrm>
            <a:off x="1126232" y="1263851"/>
            <a:ext cx="102450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First Region (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Farsh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Al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Hawa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b="1" dirty="0" smtClean="0"/>
              <a:t> 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Conduits Lengths                                                                            Conduits Covers</a:t>
            </a:r>
            <a:endParaRPr lang="en-GB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744" y="2187180"/>
            <a:ext cx="5610558" cy="467081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53" y="2187181"/>
            <a:ext cx="5498813" cy="4670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792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35617" y="680267"/>
            <a:ext cx="10058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Second Region (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Isaa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)</a:t>
            </a:r>
          </a:p>
          <a:p>
            <a:r>
              <a:rPr lang="en-US" b="1" i="1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endParaRPr lang="en-US" b="1" i="1" dirty="0" smtClean="0">
              <a:solidFill>
                <a:schemeClr val="accent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Conduits Lengths                                                                 Conduits 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Covers</a:t>
            </a:r>
            <a:endParaRPr lang="en-GB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GB" sz="2400" b="1" i="1" dirty="0">
              <a:solidFill>
                <a:schemeClr val="accent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53" y="1571625"/>
            <a:ext cx="5498812" cy="52863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571625"/>
            <a:ext cx="5914430" cy="528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479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294680"/>
            <a:ext cx="5948124" cy="5341123"/>
          </a:xfrm>
          <a:prstGeom prst="rect">
            <a:avLst/>
          </a:prstGeom>
        </p:spPr>
      </p:pic>
      <p:pic>
        <p:nvPicPr>
          <p:cNvPr id="4" name="Picture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110" y="1294680"/>
            <a:ext cx="5455400" cy="534112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50225" y="677565"/>
            <a:ext cx="32351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High Cover Example</a:t>
            </a:r>
          </a:p>
        </p:txBody>
      </p:sp>
    </p:spTree>
    <p:extLst>
      <p:ext uri="{BB962C8B-B14F-4D97-AF65-F5344CB8AC3E}">
        <p14:creationId xmlns:p14="http://schemas.microsoft.com/office/powerpoint/2010/main" val="162264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287887"/>
            <a:ext cx="12192000" cy="5570113"/>
          </a:xfrm>
          <a:prstGeom prst="rect">
            <a:avLst/>
          </a:prstGeom>
        </p:spPr>
      </p:pic>
      <p:sp>
        <p:nvSpPr>
          <p:cNvPr id="4" name="مربع نص 3"/>
          <p:cNvSpPr txBox="1"/>
          <p:nvPr/>
        </p:nvSpPr>
        <p:spPr>
          <a:xfrm>
            <a:off x="1636773" y="679279"/>
            <a:ext cx="306401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b="1" i="1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Main Line Profile</a:t>
            </a:r>
            <a:endParaRPr lang="ar-SA" sz="2000" b="1" i="1" dirty="0">
              <a:solidFill>
                <a:schemeClr val="accent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546621" y="217799"/>
            <a:ext cx="33698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First Region (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Farsh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Al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Hawa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)</a:t>
            </a:r>
          </a:p>
        </p:txBody>
      </p:sp>
    </p:spTree>
    <p:extLst>
      <p:ext uri="{BB962C8B-B14F-4D97-AF65-F5344CB8AC3E}">
        <p14:creationId xmlns:p14="http://schemas.microsoft.com/office/powerpoint/2010/main" val="341806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291130"/>
            <a:ext cx="12191999" cy="5566870"/>
          </a:xfrm>
          <a:prstGeom prst="rect">
            <a:avLst/>
          </a:prstGeom>
        </p:spPr>
      </p:pic>
      <p:sp>
        <p:nvSpPr>
          <p:cNvPr id="4" name="مربع نص 3"/>
          <p:cNvSpPr txBox="1"/>
          <p:nvPr/>
        </p:nvSpPr>
        <p:spPr>
          <a:xfrm>
            <a:off x="1522019" y="763596"/>
            <a:ext cx="2510224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b="1" i="1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Main Line Profile</a:t>
            </a:r>
            <a:endParaRPr lang="ar-SA" sz="2000" b="1" i="1" dirty="0">
              <a:solidFill>
                <a:schemeClr val="accent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418425" y="256435"/>
            <a:ext cx="27174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Second Region (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Isaa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)</a:t>
            </a:r>
          </a:p>
        </p:txBody>
      </p:sp>
    </p:spTree>
    <p:extLst>
      <p:ext uri="{BB962C8B-B14F-4D97-AF65-F5344CB8AC3E}">
        <p14:creationId xmlns:p14="http://schemas.microsoft.com/office/powerpoint/2010/main" val="2174716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291129"/>
            <a:ext cx="5969401" cy="5344676"/>
          </a:xfrm>
          <a:prstGeom prst="rect">
            <a:avLst/>
          </a:prstGeom>
        </p:spPr>
      </p:pic>
      <p:pic>
        <p:nvPicPr>
          <p:cNvPr id="6" name="صورة 5" descr="velocity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8954" y="1291130"/>
            <a:ext cx="5651557" cy="5344675"/>
          </a:xfrm>
          <a:prstGeom prst="rect">
            <a:avLst/>
          </a:prstGeom>
        </p:spPr>
      </p:pic>
      <p:sp>
        <p:nvSpPr>
          <p:cNvPr id="7" name="TextBox 4"/>
          <p:cNvSpPr txBox="1"/>
          <p:nvPr/>
        </p:nvSpPr>
        <p:spPr>
          <a:xfrm>
            <a:off x="1547044" y="742863"/>
            <a:ext cx="44406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Conduits </a:t>
            </a:r>
            <a:r>
              <a:rPr lang="en-US" sz="2000" b="1" i="1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Diameters and Velocities</a:t>
            </a:r>
          </a:p>
        </p:txBody>
      </p:sp>
      <p:sp>
        <p:nvSpPr>
          <p:cNvPr id="5" name="Rectangle 4"/>
          <p:cNvSpPr/>
          <p:nvPr/>
        </p:nvSpPr>
        <p:spPr>
          <a:xfrm>
            <a:off x="1546621" y="217799"/>
            <a:ext cx="33698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First Region (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Farsh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Al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Hawa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)</a:t>
            </a:r>
          </a:p>
        </p:txBody>
      </p:sp>
    </p:spTree>
    <p:extLst>
      <p:ext uri="{BB962C8B-B14F-4D97-AF65-F5344CB8AC3E}">
        <p14:creationId xmlns:p14="http://schemas.microsoft.com/office/powerpoint/2010/main" val="798612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8373" y="611231"/>
            <a:ext cx="8911687" cy="1280890"/>
          </a:xfrm>
        </p:spPr>
        <p:txBody>
          <a:bodyPr/>
          <a:lstStyle/>
          <a:p>
            <a:r>
              <a:rPr lang="en-GB" b="1" i="1" dirty="0" smtClean="0"/>
              <a:t>Outline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31635" y="1837386"/>
            <a:ext cx="8915400" cy="377762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endParaRPr lang="en-GB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Study </a:t>
            </a:r>
            <a:r>
              <a:rPr lang="en-GB" dirty="0" smtClean="0"/>
              <a:t>Area &amp; GP1 Review</a:t>
            </a:r>
            <a:r>
              <a:rPr lang="en-GB" dirty="0" smtClean="0"/>
              <a:t> </a:t>
            </a:r>
            <a:endParaRPr lang="en-GB" dirty="0"/>
          </a:p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Objectives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Design Methodology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Sewer Network </a:t>
            </a:r>
            <a:r>
              <a:rPr lang="en-GB" dirty="0" smtClean="0"/>
              <a:t>Layout</a:t>
            </a:r>
            <a:endParaRPr lang="en-GB" dirty="0"/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Waste </a:t>
            </a:r>
            <a:r>
              <a:rPr lang="en-GB" dirty="0"/>
              <a:t>Water Collection System Design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Design Results</a:t>
            </a:r>
          </a:p>
          <a:p>
            <a:pPr marL="0" indent="0">
              <a:buNone/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4271173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1443835"/>
            <a:ext cx="5804302" cy="519197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13699" y="706492"/>
            <a:ext cx="44406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Conduits </a:t>
            </a:r>
            <a:r>
              <a:rPr lang="en-US" sz="2000" b="1" i="1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Diameters and Velocities</a:t>
            </a:r>
          </a:p>
        </p:txBody>
      </p:sp>
      <p:pic>
        <p:nvPicPr>
          <p:cNvPr id="6" name="صورة 5" descr="velocity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8953" y="1443836"/>
            <a:ext cx="5804302" cy="524929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613699" y="256435"/>
            <a:ext cx="27174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Second Region (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Isaa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)</a:t>
            </a:r>
          </a:p>
        </p:txBody>
      </p:sp>
    </p:spTree>
    <p:extLst>
      <p:ext uri="{BB962C8B-B14F-4D97-AF65-F5344CB8AC3E}">
        <p14:creationId xmlns:p14="http://schemas.microsoft.com/office/powerpoint/2010/main" val="1862770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0224" y="718946"/>
            <a:ext cx="5193322" cy="414395"/>
          </a:xfrm>
        </p:spPr>
        <p:txBody>
          <a:bodyPr>
            <a:noAutofit/>
          </a:bodyPr>
          <a:lstStyle/>
          <a:p>
            <a:r>
              <a:rPr lang="en-US" sz="2800" b="1" i="1" dirty="0"/>
              <a:t>Summary &amp; Conclusion </a:t>
            </a:r>
          </a:p>
        </p:txBody>
      </p:sp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3997823"/>
              </p:ext>
            </p:extLst>
          </p:nvPr>
        </p:nvGraphicFramePr>
        <p:xfrm>
          <a:off x="291696" y="2054655"/>
          <a:ext cx="5346070" cy="2137872"/>
        </p:xfrm>
        <a:graphic>
          <a:graphicData uri="http://schemas.openxmlformats.org/drawingml/2006/table">
            <a:tbl>
              <a:tblPr rtl="1" firstRow="1" firstCol="1" lastRow="1" lastCol="1" bandRow="1" bandCol="1">
                <a:tableStyleId>{72833802-FEF1-4C79-8D5D-14CF1EAF98D9}</a:tableStyleId>
              </a:tblPr>
              <a:tblGrid>
                <a:gridCol w="828894"/>
                <a:gridCol w="828894"/>
                <a:gridCol w="828894"/>
                <a:gridCol w="828894"/>
                <a:gridCol w="2030494"/>
              </a:tblGrid>
              <a:tr h="534468">
                <a:tc gridSpan="5"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Century Gothic" panose="020B0502020202020204" pitchFamily="34" charset="0"/>
                        </a:rPr>
                        <a:t>First Region Conduit Diameters</a:t>
                      </a:r>
                      <a:endParaRPr lang="en-US" sz="14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Times New Roman"/>
                        <a:cs typeface="Arial"/>
                      </a:endParaRPr>
                    </a:p>
                  </a:txBody>
                  <a:tcPr marL="68598" marR="685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534468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Century Gothic" panose="020B0502020202020204" pitchFamily="34" charset="0"/>
                        </a:rPr>
                        <a:t>300mm</a:t>
                      </a:r>
                      <a:endParaRPr lang="en-US" sz="1400" b="1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Times New Roman"/>
                        <a:cs typeface="Arial"/>
                      </a:endParaRPr>
                    </a:p>
                  </a:txBody>
                  <a:tcPr marL="68598" marR="685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Century Gothic" panose="020B0502020202020204" pitchFamily="34" charset="0"/>
                        </a:rPr>
                        <a:t>250mm</a:t>
                      </a:r>
                      <a:endParaRPr lang="en-US" sz="14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Times New Roman"/>
                        <a:cs typeface="Arial"/>
                      </a:endParaRPr>
                    </a:p>
                  </a:txBody>
                  <a:tcPr marL="68598" marR="685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Century Gothic" panose="020B0502020202020204" pitchFamily="34" charset="0"/>
                        </a:rPr>
                        <a:t>200mm</a:t>
                      </a:r>
                      <a:endParaRPr lang="en-US" sz="14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Times New Roman"/>
                        <a:cs typeface="Arial"/>
                      </a:endParaRPr>
                    </a:p>
                  </a:txBody>
                  <a:tcPr marL="68598" marR="685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Century Gothic" panose="020B0502020202020204" pitchFamily="34" charset="0"/>
                        </a:rPr>
                        <a:t>150mm</a:t>
                      </a:r>
                      <a:endParaRPr lang="en-US" sz="1400" b="1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Times New Roman"/>
                        <a:cs typeface="Arial"/>
                      </a:endParaRPr>
                    </a:p>
                  </a:txBody>
                  <a:tcPr marL="68598" marR="685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Century Gothic" panose="020B0502020202020204" pitchFamily="34" charset="0"/>
                        </a:rPr>
                        <a:t>Conduit Diameter</a:t>
                      </a:r>
                      <a:endParaRPr lang="en-US" sz="14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Times New Roman"/>
                        <a:cs typeface="Arial"/>
                      </a:endParaRPr>
                    </a:p>
                  </a:txBody>
                  <a:tcPr marL="68598" marR="685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34468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Century Gothic" panose="020B0502020202020204" pitchFamily="34" charset="0"/>
                        </a:rPr>
                        <a:t>53</a:t>
                      </a:r>
                      <a:endParaRPr lang="en-US" sz="14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Times New Roman"/>
                        <a:cs typeface="Arial"/>
                      </a:endParaRPr>
                    </a:p>
                  </a:txBody>
                  <a:tcPr marL="68598" marR="685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Century Gothic" panose="020B0502020202020204" pitchFamily="34" charset="0"/>
                        </a:rPr>
                        <a:t>8</a:t>
                      </a:r>
                      <a:endParaRPr lang="en-US" sz="14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Times New Roman"/>
                        <a:cs typeface="Arial"/>
                      </a:endParaRPr>
                    </a:p>
                  </a:txBody>
                  <a:tcPr marL="68598" marR="685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Century Gothic" panose="020B0502020202020204" pitchFamily="34" charset="0"/>
                        </a:rPr>
                        <a:t>27</a:t>
                      </a:r>
                      <a:endParaRPr lang="en-US" sz="14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Times New Roman"/>
                        <a:cs typeface="Arial"/>
                      </a:endParaRPr>
                    </a:p>
                  </a:txBody>
                  <a:tcPr marL="68598" marR="685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Century Gothic" panose="020B0502020202020204" pitchFamily="34" charset="0"/>
                        </a:rPr>
                        <a:t>992</a:t>
                      </a:r>
                      <a:endParaRPr lang="en-US" sz="1400" b="1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Times New Roman"/>
                        <a:cs typeface="Arial"/>
                      </a:endParaRPr>
                    </a:p>
                  </a:txBody>
                  <a:tcPr marL="68598" marR="685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Century Gothic" panose="020B0502020202020204" pitchFamily="34" charset="0"/>
                        </a:rPr>
                        <a:t>Number of Conduit</a:t>
                      </a:r>
                      <a:endParaRPr lang="en-US" sz="14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Times New Roman"/>
                        <a:cs typeface="Arial"/>
                      </a:endParaRPr>
                    </a:p>
                  </a:txBody>
                  <a:tcPr marL="68598" marR="685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34468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Century Gothic" panose="020B0502020202020204" pitchFamily="34" charset="0"/>
                        </a:rPr>
                        <a:t>1472</a:t>
                      </a:r>
                      <a:endParaRPr lang="en-US" sz="14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Times New Roman"/>
                        <a:cs typeface="Arial"/>
                      </a:endParaRPr>
                    </a:p>
                  </a:txBody>
                  <a:tcPr marL="68598" marR="685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Century Gothic" panose="020B0502020202020204" pitchFamily="34" charset="0"/>
                        </a:rPr>
                        <a:t>241</a:t>
                      </a:r>
                      <a:endParaRPr lang="en-US" sz="14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Times New Roman"/>
                        <a:cs typeface="Arial"/>
                      </a:endParaRPr>
                    </a:p>
                  </a:txBody>
                  <a:tcPr marL="68598" marR="685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Century Gothic" panose="020B0502020202020204" pitchFamily="34" charset="0"/>
                        </a:rPr>
                        <a:t>616</a:t>
                      </a:r>
                      <a:endParaRPr lang="en-US" sz="14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Times New Roman"/>
                        <a:cs typeface="Arial"/>
                      </a:endParaRPr>
                    </a:p>
                  </a:txBody>
                  <a:tcPr marL="68598" marR="685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Century Gothic" panose="020B0502020202020204" pitchFamily="34" charset="0"/>
                        </a:rPr>
                        <a:t>25080</a:t>
                      </a:r>
                      <a:endParaRPr lang="en-US" sz="14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Times New Roman"/>
                        <a:cs typeface="Arial"/>
                      </a:endParaRPr>
                    </a:p>
                  </a:txBody>
                  <a:tcPr marL="68598" marR="685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Century Gothic" panose="020B0502020202020204" pitchFamily="34" charset="0"/>
                        </a:rPr>
                        <a:t>Conduit Lengths</a:t>
                      </a:r>
                      <a:endParaRPr lang="en-US" sz="14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Times New Roman"/>
                        <a:cs typeface="Arial"/>
                      </a:endParaRPr>
                    </a:p>
                  </a:txBody>
                  <a:tcPr marL="68598" marR="685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6" name="جدول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1467558"/>
              </p:ext>
            </p:extLst>
          </p:nvPr>
        </p:nvGraphicFramePr>
        <p:xfrm>
          <a:off x="5943257" y="2054653"/>
          <a:ext cx="5957043" cy="2156978"/>
        </p:xfrm>
        <a:graphic>
          <a:graphicData uri="http://schemas.openxmlformats.org/drawingml/2006/table">
            <a:tbl>
              <a:tblPr rtl="1" firstRow="1" firstCol="1" lastRow="1" lastCol="1" bandRow="1" bandCol="1">
                <a:tableStyleId>{72833802-FEF1-4C79-8D5D-14CF1EAF98D9}</a:tableStyleId>
              </a:tblPr>
              <a:tblGrid>
                <a:gridCol w="780357"/>
                <a:gridCol w="779553"/>
                <a:gridCol w="779553"/>
                <a:gridCol w="779553"/>
                <a:gridCol w="779553"/>
                <a:gridCol w="2058474"/>
              </a:tblGrid>
              <a:tr h="458117">
                <a:tc gridSpan="6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latin typeface="Century Gothic" panose="020B0502020202020204" pitchFamily="34" charset="0"/>
                        </a:rPr>
                        <a:t>Second Region Conduit Diameters</a:t>
                      </a:r>
                      <a:endParaRPr lang="en-US" sz="1400" b="1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Times New Roman"/>
                        <a:cs typeface="Arial"/>
                      </a:endParaRPr>
                    </a:p>
                  </a:txBody>
                  <a:tcPr marL="68598" marR="685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566287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200">
                          <a:latin typeface="Century Gothic" panose="020B0502020202020204" pitchFamily="34" charset="0"/>
                        </a:rPr>
                        <a:t>375mm</a:t>
                      </a:r>
                      <a:endParaRPr lang="en-US" sz="1400" b="1" kern="120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Times New Roman"/>
                        <a:cs typeface="Arial"/>
                      </a:endParaRPr>
                    </a:p>
                  </a:txBody>
                  <a:tcPr marL="68598" marR="685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200">
                          <a:latin typeface="Century Gothic" panose="020B0502020202020204" pitchFamily="34" charset="0"/>
                        </a:rPr>
                        <a:t>300mm</a:t>
                      </a:r>
                      <a:endParaRPr lang="en-US" sz="1400" b="1" kern="120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Times New Roman"/>
                        <a:cs typeface="Arial"/>
                      </a:endParaRPr>
                    </a:p>
                  </a:txBody>
                  <a:tcPr marL="68598" marR="685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200">
                          <a:latin typeface="Century Gothic" panose="020B0502020202020204" pitchFamily="34" charset="0"/>
                        </a:rPr>
                        <a:t>250mm</a:t>
                      </a:r>
                      <a:endParaRPr lang="en-US" sz="1400" b="1" kern="120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Times New Roman"/>
                        <a:cs typeface="Arial"/>
                      </a:endParaRPr>
                    </a:p>
                  </a:txBody>
                  <a:tcPr marL="68598" marR="685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200">
                          <a:latin typeface="Century Gothic" panose="020B0502020202020204" pitchFamily="34" charset="0"/>
                        </a:rPr>
                        <a:t>200mm</a:t>
                      </a:r>
                      <a:endParaRPr lang="en-US" sz="1400" b="1" kern="120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Times New Roman"/>
                        <a:cs typeface="Arial"/>
                      </a:endParaRPr>
                    </a:p>
                  </a:txBody>
                  <a:tcPr marL="68598" marR="685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latin typeface="Century Gothic" panose="020B0502020202020204" pitchFamily="34" charset="0"/>
                        </a:rPr>
                        <a:t>150mm</a:t>
                      </a:r>
                      <a:endParaRPr lang="en-US" sz="1400" b="1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Times New Roman"/>
                        <a:cs typeface="Arial"/>
                      </a:endParaRPr>
                    </a:p>
                  </a:txBody>
                  <a:tcPr marL="68598" marR="685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latin typeface="Century Gothic" panose="020B0502020202020204" pitchFamily="34" charset="0"/>
                        </a:rPr>
                        <a:t>Conduit Diameter</a:t>
                      </a:r>
                      <a:endParaRPr lang="en-US" sz="1400" b="1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Times New Roman"/>
                        <a:cs typeface="Arial"/>
                      </a:endParaRPr>
                    </a:p>
                  </a:txBody>
                  <a:tcPr marL="68598" marR="685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66287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200">
                          <a:latin typeface="Century Gothic" panose="020B0502020202020204" pitchFamily="34" charset="0"/>
                        </a:rPr>
                        <a:t>6</a:t>
                      </a:r>
                      <a:endParaRPr lang="en-US" sz="1400" b="1" kern="120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Times New Roman"/>
                        <a:cs typeface="Arial"/>
                      </a:endParaRPr>
                    </a:p>
                  </a:txBody>
                  <a:tcPr marL="68598" marR="685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200">
                          <a:latin typeface="Century Gothic" panose="020B0502020202020204" pitchFamily="34" charset="0"/>
                        </a:rPr>
                        <a:t>2</a:t>
                      </a:r>
                      <a:endParaRPr lang="en-US" sz="1400" b="1" kern="120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Times New Roman"/>
                        <a:cs typeface="Arial"/>
                      </a:endParaRPr>
                    </a:p>
                  </a:txBody>
                  <a:tcPr marL="68598" marR="685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200">
                          <a:latin typeface="Century Gothic" panose="020B0502020202020204" pitchFamily="34" charset="0"/>
                        </a:rPr>
                        <a:t>36</a:t>
                      </a:r>
                      <a:endParaRPr lang="en-US" sz="1400" b="1" kern="120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Times New Roman"/>
                        <a:cs typeface="Arial"/>
                      </a:endParaRPr>
                    </a:p>
                  </a:txBody>
                  <a:tcPr marL="68598" marR="685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200">
                          <a:latin typeface="Century Gothic" panose="020B0502020202020204" pitchFamily="34" charset="0"/>
                        </a:rPr>
                        <a:t>68</a:t>
                      </a:r>
                      <a:endParaRPr lang="en-US" sz="1400" b="1" kern="120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Times New Roman"/>
                        <a:cs typeface="Arial"/>
                      </a:endParaRPr>
                    </a:p>
                  </a:txBody>
                  <a:tcPr marL="68598" marR="685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200">
                          <a:latin typeface="Century Gothic" panose="020B0502020202020204" pitchFamily="34" charset="0"/>
                        </a:rPr>
                        <a:t>848</a:t>
                      </a:r>
                      <a:endParaRPr lang="en-US" sz="1400" b="1" kern="120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Times New Roman"/>
                        <a:cs typeface="Arial"/>
                      </a:endParaRPr>
                    </a:p>
                  </a:txBody>
                  <a:tcPr marL="68598" marR="685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latin typeface="Century Gothic" panose="020B0502020202020204" pitchFamily="34" charset="0"/>
                        </a:rPr>
                        <a:t>Number of Conduit</a:t>
                      </a:r>
                      <a:endParaRPr lang="en-US" sz="1400" b="1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Times New Roman"/>
                        <a:cs typeface="Arial"/>
                      </a:endParaRPr>
                    </a:p>
                  </a:txBody>
                  <a:tcPr marL="68598" marR="685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66287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latin typeface="Century Gothic" panose="020B0502020202020204" pitchFamily="34" charset="0"/>
                        </a:rPr>
                        <a:t>103</a:t>
                      </a:r>
                      <a:endParaRPr lang="en-US" sz="1400" b="1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Times New Roman"/>
                        <a:cs typeface="Arial"/>
                      </a:endParaRPr>
                    </a:p>
                  </a:txBody>
                  <a:tcPr marL="68598" marR="685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latin typeface="Century Gothic" panose="020B0502020202020204" pitchFamily="34" charset="0"/>
                        </a:rPr>
                        <a:t>35</a:t>
                      </a:r>
                      <a:endParaRPr lang="en-US" sz="1400" b="1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Times New Roman"/>
                        <a:cs typeface="Arial"/>
                      </a:endParaRPr>
                    </a:p>
                  </a:txBody>
                  <a:tcPr marL="68598" marR="685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latin typeface="Century Gothic" panose="020B0502020202020204" pitchFamily="34" charset="0"/>
                        </a:rPr>
                        <a:t>732</a:t>
                      </a:r>
                      <a:endParaRPr lang="en-US" sz="1400" b="1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Times New Roman"/>
                        <a:cs typeface="Arial"/>
                      </a:endParaRPr>
                    </a:p>
                  </a:txBody>
                  <a:tcPr marL="68598" marR="685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latin typeface="Century Gothic" panose="020B0502020202020204" pitchFamily="34" charset="0"/>
                        </a:rPr>
                        <a:t>1640</a:t>
                      </a:r>
                      <a:endParaRPr lang="en-US" sz="1400" b="1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Times New Roman"/>
                        <a:cs typeface="Arial"/>
                      </a:endParaRPr>
                    </a:p>
                  </a:txBody>
                  <a:tcPr marL="68598" marR="685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latin typeface="Century Gothic" panose="020B0502020202020204" pitchFamily="34" charset="0"/>
                        </a:rPr>
                        <a:t>29486</a:t>
                      </a:r>
                      <a:endParaRPr lang="en-US" sz="1400" b="1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Times New Roman"/>
                        <a:cs typeface="Arial"/>
                      </a:endParaRPr>
                    </a:p>
                  </a:txBody>
                  <a:tcPr marL="68598" marR="685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latin typeface="Century Gothic" panose="020B0502020202020204" pitchFamily="34" charset="0"/>
                        </a:rPr>
                        <a:t>Conduit Lengths (m)</a:t>
                      </a:r>
                      <a:endParaRPr lang="en-US" sz="1400" b="1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Times New Roman"/>
                        <a:cs typeface="Arial"/>
                      </a:endParaRPr>
                    </a:p>
                  </a:txBody>
                  <a:tcPr marL="68598" marR="685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7" name="جدول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595761"/>
              </p:ext>
            </p:extLst>
          </p:nvPr>
        </p:nvGraphicFramePr>
        <p:xfrm>
          <a:off x="597187" y="4497935"/>
          <a:ext cx="4276855" cy="1832460"/>
        </p:xfrm>
        <a:graphic>
          <a:graphicData uri="http://schemas.openxmlformats.org/drawingml/2006/table">
            <a:tbl>
              <a:tblPr rtl="1" firstRow="1" firstCol="1" lastRow="1" lastCol="1" bandRow="1" bandCol="1">
                <a:tableStyleId>{72833802-FEF1-4C79-8D5D-14CF1EAF98D9}</a:tableStyleId>
              </a:tblPr>
              <a:tblGrid>
                <a:gridCol w="1343990"/>
                <a:gridCol w="2932865"/>
              </a:tblGrid>
              <a:tr h="610820">
                <a:tc gridSpan="2"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entury Gothic" panose="020B0502020202020204" pitchFamily="34" charset="0"/>
                        </a:rPr>
                        <a:t>First Region Manholes</a:t>
                      </a:r>
                      <a:endParaRPr lang="en-US" sz="1400" b="1" dirty="0">
                        <a:latin typeface="Century Gothic" panose="020B0502020202020204" pitchFamily="34" charset="0"/>
                        <a:ea typeface="Times New Roman"/>
                        <a:cs typeface="Arial"/>
                      </a:endParaRPr>
                    </a:p>
                  </a:txBody>
                  <a:tcPr marL="68598" marR="685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610820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entury Gothic" panose="020B0502020202020204" pitchFamily="34" charset="0"/>
                        </a:rPr>
                        <a:t>1000 mm</a:t>
                      </a:r>
                      <a:endParaRPr lang="en-US" sz="1400" b="1" dirty="0">
                        <a:latin typeface="Century Gothic" panose="020B0502020202020204" pitchFamily="34" charset="0"/>
                        <a:ea typeface="Times New Roman"/>
                        <a:cs typeface="Arial"/>
                      </a:endParaRPr>
                    </a:p>
                  </a:txBody>
                  <a:tcPr marL="68598" marR="685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Century Gothic" panose="020B0502020202020204" pitchFamily="34" charset="0"/>
                        </a:rPr>
                        <a:t>Manhole Diameter</a:t>
                      </a:r>
                      <a:endParaRPr lang="en-US" sz="1400" b="1">
                        <a:latin typeface="Century Gothic" panose="020B0502020202020204" pitchFamily="34" charset="0"/>
                        <a:ea typeface="Times New Roman"/>
                        <a:cs typeface="Arial"/>
                      </a:endParaRPr>
                    </a:p>
                  </a:txBody>
                  <a:tcPr marL="68598" marR="685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10820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entury Gothic" panose="020B0502020202020204" pitchFamily="34" charset="0"/>
                        </a:rPr>
                        <a:t>1079</a:t>
                      </a:r>
                      <a:endParaRPr lang="en-US" sz="1400" b="1" dirty="0">
                        <a:latin typeface="Century Gothic" panose="020B0502020202020204" pitchFamily="34" charset="0"/>
                        <a:ea typeface="Times New Roman"/>
                        <a:cs typeface="Arial"/>
                      </a:endParaRPr>
                    </a:p>
                  </a:txBody>
                  <a:tcPr marL="68598" marR="685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entury Gothic" panose="020B0502020202020204" pitchFamily="34" charset="0"/>
                        </a:rPr>
                        <a:t>Number of Manholes</a:t>
                      </a:r>
                      <a:endParaRPr lang="en-US" sz="1400" b="1" dirty="0">
                        <a:latin typeface="Century Gothic" panose="020B0502020202020204" pitchFamily="34" charset="0"/>
                        <a:ea typeface="Times New Roman"/>
                        <a:cs typeface="Arial"/>
                      </a:endParaRPr>
                    </a:p>
                  </a:txBody>
                  <a:tcPr marL="68598" marR="685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8" name="جدول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1223366"/>
              </p:ext>
            </p:extLst>
          </p:nvPr>
        </p:nvGraphicFramePr>
        <p:xfrm>
          <a:off x="7012468" y="4497935"/>
          <a:ext cx="4582343" cy="1832460"/>
        </p:xfrm>
        <a:graphic>
          <a:graphicData uri="http://schemas.openxmlformats.org/drawingml/2006/table">
            <a:tbl>
              <a:tblPr rtl="1" firstRow="1" firstCol="1" lastRow="1" lastCol="1" bandRow="1" bandCol="1">
                <a:tableStyleId>{72833802-FEF1-4C79-8D5D-14CF1EAF98D9}</a:tableStyleId>
              </a:tblPr>
              <a:tblGrid>
                <a:gridCol w="1439990"/>
                <a:gridCol w="3142353"/>
              </a:tblGrid>
              <a:tr h="610820">
                <a:tc gridSpan="2"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entury Gothic" panose="020B0502020202020204" pitchFamily="34" charset="0"/>
                        </a:rPr>
                        <a:t>Second Region Manholes</a:t>
                      </a:r>
                      <a:endParaRPr lang="en-US" sz="1400" b="1" dirty="0">
                        <a:latin typeface="Century Gothic" panose="020B0502020202020204" pitchFamily="34" charset="0"/>
                        <a:ea typeface="Times New Roman"/>
                        <a:cs typeface="Arial"/>
                      </a:endParaRPr>
                    </a:p>
                  </a:txBody>
                  <a:tcPr marL="68598" marR="685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610820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Century Gothic" panose="020B0502020202020204" pitchFamily="34" charset="0"/>
                        </a:rPr>
                        <a:t>1000 mm</a:t>
                      </a:r>
                      <a:endParaRPr lang="en-US" sz="1400" b="1">
                        <a:latin typeface="Century Gothic" panose="020B0502020202020204" pitchFamily="34" charset="0"/>
                        <a:ea typeface="Times New Roman"/>
                        <a:cs typeface="Arial"/>
                      </a:endParaRPr>
                    </a:p>
                  </a:txBody>
                  <a:tcPr marL="68598" marR="685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entury Gothic" panose="020B0502020202020204" pitchFamily="34" charset="0"/>
                        </a:rPr>
                        <a:t>Manhole Diameter</a:t>
                      </a:r>
                      <a:endParaRPr lang="en-US" sz="1400" b="1" dirty="0">
                        <a:latin typeface="Century Gothic" panose="020B0502020202020204" pitchFamily="34" charset="0"/>
                        <a:ea typeface="Times New Roman"/>
                        <a:cs typeface="Arial"/>
                      </a:endParaRPr>
                    </a:p>
                  </a:txBody>
                  <a:tcPr marL="68598" marR="685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10820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entury Gothic" panose="020B0502020202020204" pitchFamily="34" charset="0"/>
                        </a:rPr>
                        <a:t>959</a:t>
                      </a:r>
                      <a:endParaRPr lang="en-US" sz="1400" b="1" dirty="0">
                        <a:latin typeface="Century Gothic" panose="020B0502020202020204" pitchFamily="34" charset="0"/>
                        <a:ea typeface="Times New Roman"/>
                        <a:cs typeface="Arial"/>
                      </a:endParaRPr>
                    </a:p>
                  </a:txBody>
                  <a:tcPr marL="68598" marR="685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entury Gothic" panose="020B0502020202020204" pitchFamily="34" charset="0"/>
                        </a:rPr>
                        <a:t>Number of Manholes</a:t>
                      </a:r>
                      <a:endParaRPr lang="en-US" sz="1400" b="1" dirty="0">
                        <a:latin typeface="Century Gothic" panose="020B0502020202020204" pitchFamily="34" charset="0"/>
                        <a:ea typeface="Times New Roman"/>
                        <a:cs typeface="Arial"/>
                      </a:endParaRPr>
                    </a:p>
                  </a:txBody>
                  <a:tcPr marL="68598" marR="685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2296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2679" y="2054656"/>
            <a:ext cx="10417852" cy="221193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8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Thank You</a:t>
            </a:r>
            <a:br>
              <a:rPr lang="en-US" sz="8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</a:br>
            <a:endParaRPr lang="en-US" sz="8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1020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6829" y="631929"/>
            <a:ext cx="6298094" cy="1059309"/>
          </a:xfrm>
        </p:spPr>
        <p:txBody>
          <a:bodyPr>
            <a:normAutofit/>
          </a:bodyPr>
          <a:lstStyle/>
          <a:p>
            <a:r>
              <a:rPr lang="en-US" sz="2800" b="1" i="1" dirty="0" smtClean="0"/>
              <a:t>Study Area and First </a:t>
            </a:r>
            <a:r>
              <a:rPr lang="en-US" sz="2800" b="1" i="1" dirty="0"/>
              <a:t>Project </a:t>
            </a:r>
            <a:r>
              <a:rPr lang="en-US" sz="2800" b="1" i="1" dirty="0" smtClean="0"/>
              <a:t>Review</a:t>
            </a:r>
            <a:endParaRPr lang="en-US" sz="2800" b="1" i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983626"/>
            <a:ext cx="8830357" cy="45548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1131795" y="1491183"/>
            <a:ext cx="94701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first region which is called </a:t>
            </a:r>
            <a:r>
              <a:rPr lang="en-GB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Farsh</a:t>
            </a:r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Al-</a:t>
            </a:r>
            <a:r>
              <a:rPr lang="en-GB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Hawa</a:t>
            </a:r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0895" y="2651993"/>
            <a:ext cx="2902151" cy="26598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Oval 2"/>
          <p:cNvSpPr/>
          <p:nvPr/>
        </p:nvSpPr>
        <p:spPr>
          <a:xfrm>
            <a:off x="10617885" y="3404807"/>
            <a:ext cx="840098" cy="72977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LB" b="1" dirty="0"/>
          </a:p>
        </p:txBody>
      </p:sp>
    </p:spTree>
    <p:extLst>
      <p:ext uri="{BB962C8B-B14F-4D97-AF65-F5344CB8AC3E}">
        <p14:creationId xmlns:p14="http://schemas.microsoft.com/office/powerpoint/2010/main" val="2779073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9786" y="1214778"/>
            <a:ext cx="10386645" cy="458115"/>
          </a:xfrm>
          <a:ln>
            <a:noFill/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/>
              <a:t>The second region which is called </a:t>
            </a:r>
            <a:r>
              <a:rPr lang="en-GB" sz="2000" dirty="0" err="1"/>
              <a:t>Issa</a:t>
            </a:r>
            <a:r>
              <a:rPr lang="en-GB" sz="2000" dirty="0"/>
              <a:t>.</a:t>
            </a: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967" y="1443836"/>
            <a:ext cx="7942729" cy="52095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1351" y="2360063"/>
            <a:ext cx="3346595" cy="28515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6"/>
          <p:cNvSpPr/>
          <p:nvPr/>
        </p:nvSpPr>
        <p:spPr>
          <a:xfrm>
            <a:off x="9824513" y="3252164"/>
            <a:ext cx="840098" cy="72977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LB" b="1" dirty="0"/>
          </a:p>
        </p:txBody>
      </p:sp>
    </p:spTree>
    <p:extLst>
      <p:ext uri="{BB962C8B-B14F-4D97-AF65-F5344CB8AC3E}">
        <p14:creationId xmlns:p14="http://schemas.microsoft.com/office/powerpoint/2010/main" val="1699426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631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598620" y="1901952"/>
            <a:ext cx="11401973" cy="379858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Design a reliable Waste Water Collection System.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Provide the adequate drainage of  the waste water.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Meet the PWA design standards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Make  sure that the Sewer network will function under capacity for the intended design period.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9888" y="611231"/>
            <a:ext cx="8911687" cy="1280890"/>
          </a:xfrm>
        </p:spPr>
        <p:txBody>
          <a:bodyPr/>
          <a:lstStyle/>
          <a:p>
            <a:r>
              <a:rPr lang="en-US" b="1" i="1" dirty="0" smtClean="0"/>
              <a:t>Objectives </a:t>
            </a:r>
            <a:endParaRPr lang="ar-LB" b="1" i="1" dirty="0"/>
          </a:p>
        </p:txBody>
      </p:sp>
    </p:spTree>
    <p:extLst>
      <p:ext uri="{BB962C8B-B14F-4D97-AF65-F5344CB8AC3E}">
        <p14:creationId xmlns:p14="http://schemas.microsoft.com/office/powerpoint/2010/main" val="2798993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0155" y="662747"/>
            <a:ext cx="8911687" cy="1280890"/>
          </a:xfrm>
        </p:spPr>
        <p:txBody>
          <a:bodyPr>
            <a:normAutofit/>
          </a:bodyPr>
          <a:lstStyle/>
          <a:p>
            <a:r>
              <a:rPr lang="en-GB" sz="2800" b="1" i="1" dirty="0" smtClean="0"/>
              <a:t>Design Methodology </a:t>
            </a:r>
            <a:endParaRPr lang="en-US" sz="2800" b="1" i="1" dirty="0"/>
          </a:p>
        </p:txBody>
      </p:sp>
      <p:pic>
        <p:nvPicPr>
          <p:cNvPr id="5" name="صورة 4" descr="Wastewater collection syste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70662" y="1230776"/>
            <a:ext cx="4898571" cy="56272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0"/>
              </a:srgbClr>
            </a:outerShdw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09541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2534" y="680310"/>
            <a:ext cx="10972801" cy="610820"/>
          </a:xfrm>
        </p:spPr>
        <p:txBody>
          <a:bodyPr>
            <a:normAutofit fontScale="90000"/>
          </a:bodyPr>
          <a:lstStyle/>
          <a:p>
            <a:r>
              <a:rPr lang="en-GB" sz="4000" b="1" i="1" dirty="0" smtClean="0"/>
              <a:t>Sewer Network Layout</a:t>
            </a:r>
            <a:r>
              <a:rPr lang="en-GB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GB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47296" y="1587344"/>
            <a:ext cx="7091904" cy="400087"/>
          </a:xfrm>
          <a:prstGeom prst="rect">
            <a:avLst/>
          </a:prstGeom>
          <a:noFill/>
        </p:spPr>
        <p:txBody>
          <a:bodyPr wrap="square" lIns="121899" tIns="60949" rIns="121899" bIns="60949" rtlCol="0">
            <a:spAutoFit/>
          </a:bodyPr>
          <a:lstStyle/>
          <a:p>
            <a:r>
              <a:rPr lang="en-GB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The first region which is called </a:t>
            </a:r>
            <a:r>
              <a:rPr lang="en-GB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Farsh</a:t>
            </a:r>
            <a:r>
              <a:rPr lang="en-GB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Al-</a:t>
            </a:r>
            <a:r>
              <a:rPr lang="en-GB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Hawa</a:t>
            </a:r>
            <a:r>
              <a:rPr lang="en-GB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895" y="1587344"/>
            <a:ext cx="10156704" cy="48529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415166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86414" y="971249"/>
            <a:ext cx="10985212" cy="639763"/>
          </a:xfrm>
        </p:spPr>
        <p:txBody>
          <a:bodyPr>
            <a:normAutofit/>
          </a:bodyPr>
          <a:lstStyle/>
          <a:p>
            <a:r>
              <a:rPr lang="en-GB" sz="1800" dirty="0" smtClean="0"/>
              <a:t>     The </a:t>
            </a:r>
            <a:r>
              <a:rPr lang="en-GB" sz="1800" dirty="0"/>
              <a:t>second region which is called </a:t>
            </a:r>
            <a:r>
              <a:rPr lang="en-GB" sz="1800" dirty="0" err="1"/>
              <a:t>Issa</a:t>
            </a:r>
            <a:r>
              <a:rPr lang="en-GB" sz="1800" dirty="0"/>
              <a:t>.</a:t>
            </a:r>
            <a:endParaRPr lang="en-US" sz="18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426" y="1291131"/>
            <a:ext cx="9928414" cy="48514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733335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1100</TotalTime>
  <Words>319</Words>
  <Application>Microsoft Office PowerPoint</Application>
  <PresentationFormat>Custom</PresentationFormat>
  <Paragraphs>100</Paragraphs>
  <Slides>22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Wisp</vt:lpstr>
      <vt:lpstr>The Design of Water and Waste Water Networks for Issa and Farsh Al-Hawa Regions Network </vt:lpstr>
      <vt:lpstr>Outline</vt:lpstr>
      <vt:lpstr>Study Area and First Project Review</vt:lpstr>
      <vt:lpstr>PowerPoint Presentation</vt:lpstr>
      <vt:lpstr>PowerPoint Presentation</vt:lpstr>
      <vt:lpstr>Objectives </vt:lpstr>
      <vt:lpstr>Design Methodology </vt:lpstr>
      <vt:lpstr>Sewer Network Layout </vt:lpstr>
      <vt:lpstr>PowerPoint Presentation</vt:lpstr>
      <vt:lpstr>Waste Water System Design </vt:lpstr>
      <vt:lpstr>PowerPoint Presentation</vt:lpstr>
      <vt:lpstr>Network Component and Material Used</vt:lpstr>
      <vt:lpstr>Design Constrains </vt:lpstr>
      <vt:lpstr>Design Results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Summary &amp; Conclusion </vt:lpstr>
      <vt:lpstr>Thank You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Design of Water Distribution Network</dc:title>
  <dc:creator>alaa</dc:creator>
  <cp:lastModifiedBy>alnoor company</cp:lastModifiedBy>
  <cp:revision>25</cp:revision>
  <dcterms:created xsi:type="dcterms:W3CDTF">2015-05-11T16:24:16Z</dcterms:created>
  <dcterms:modified xsi:type="dcterms:W3CDTF">2015-12-19T09:14:40Z</dcterms:modified>
</cp:coreProperties>
</file>