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4"/>
  </p:notesMasterIdLst>
  <p:sldIdLst>
    <p:sldId id="256" r:id="rId2"/>
    <p:sldId id="257" r:id="rId3"/>
    <p:sldId id="271" r:id="rId4"/>
    <p:sldId id="272" r:id="rId5"/>
    <p:sldId id="273" r:id="rId6"/>
    <p:sldId id="274" r:id="rId7"/>
    <p:sldId id="263" r:id="rId8"/>
    <p:sldId id="275" r:id="rId9"/>
    <p:sldId id="276" r:id="rId10"/>
    <p:sldId id="277" r:id="rId11"/>
    <p:sldId id="278" r:id="rId12"/>
    <p:sldId id="279" r:id="rId13"/>
    <p:sldId id="290" r:id="rId14"/>
    <p:sldId id="280" r:id="rId15"/>
    <p:sldId id="291" r:id="rId16"/>
    <p:sldId id="281" r:id="rId17"/>
    <p:sldId id="283" r:id="rId18"/>
    <p:sldId id="292" r:id="rId19"/>
    <p:sldId id="286" r:id="rId20"/>
    <p:sldId id="293" r:id="rId21"/>
    <p:sldId id="288" r:id="rId22"/>
    <p:sldId id="28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6D3B4DC-D761-4334-93FB-9D0047B5B380}">
          <p14:sldIdLst>
            <p14:sldId id="256"/>
            <p14:sldId id="257"/>
            <p14:sldId id="271"/>
            <p14:sldId id="272"/>
            <p14:sldId id="273"/>
            <p14:sldId id="274"/>
            <p14:sldId id="263"/>
            <p14:sldId id="275"/>
            <p14:sldId id="276"/>
            <p14:sldId id="277"/>
            <p14:sldId id="278"/>
            <p14:sldId id="279"/>
            <p14:sldId id="290"/>
            <p14:sldId id="280"/>
            <p14:sldId id="291"/>
            <p14:sldId id="281"/>
            <p14:sldId id="283"/>
            <p14:sldId id="292"/>
            <p14:sldId id="286"/>
            <p14:sldId id="293"/>
            <p14:sldId id="288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E4BB63C-C1D9-4394-BDE6-8F690BA8C616}" type="datetimeFigureOut">
              <a:rPr lang="ar-LB" smtClean="0"/>
              <a:pPr/>
              <a:t>08/03/1437</a:t>
            </a:fld>
            <a:endParaRPr lang="ar-L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4403B08-B96D-40AC-9838-F772C4893877}" type="slidenum">
              <a:rPr lang="ar-LB" smtClean="0"/>
              <a:pPr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20337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A04BB-6C5B-4DC1-B443-35E9154E5A7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9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A04BB-6C5B-4DC1-B443-35E9154E5A7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7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0976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94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422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11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9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2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9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3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7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1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2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2B83-0127-4037-AD43-B034A94692D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5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6221" y="2086377"/>
            <a:ext cx="10354613" cy="1274327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Design of Water and Waste Water Networks for </a:t>
            </a:r>
            <a:r>
              <a:rPr lang="en-US" sz="3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Issa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3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Farsh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3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Hawa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Regions</a:t>
            </a:r>
            <a:r>
              <a:rPr lang="en-US" sz="3200" dirty="0" smtClean="0">
                <a:solidFill>
                  <a:srgbClr val="960000"/>
                </a:solidFill>
              </a:rPr>
              <a:t> </a:t>
            </a:r>
            <a:r>
              <a:rPr lang="en-GB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</a:t>
            </a:r>
            <a:endParaRPr lang="en-US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1" y="3979572"/>
            <a:ext cx="8915399" cy="145531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700" b="1" dirty="0" smtClean="0"/>
              <a:t>Prepared by                                         Under Supervision of</a:t>
            </a:r>
            <a:br>
              <a:rPr lang="en-GB" sz="1700" b="1" dirty="0" smtClean="0"/>
            </a:br>
            <a:r>
              <a:rPr lang="en-GB" sz="1700" b="1" dirty="0" smtClean="0"/>
              <a:t>Yazan Ibrahim  / Alaa Jubeh              </a:t>
            </a:r>
            <a:r>
              <a:rPr lang="en-GB" sz="1700" b="1" dirty="0" err="1" smtClean="0"/>
              <a:t>Dr.</a:t>
            </a:r>
            <a:r>
              <a:rPr lang="en-GB" sz="1700" b="1" dirty="0" smtClean="0"/>
              <a:t> Numan </a:t>
            </a:r>
            <a:r>
              <a:rPr lang="en-GB" sz="1700" b="1" dirty="0" err="1" smtClean="0"/>
              <a:t>Mizyed</a:t>
            </a:r>
            <a:r>
              <a:rPr lang="en-GB" sz="1700" b="1" dirty="0" smtClean="0"/>
              <a:t/>
            </a:r>
            <a:br>
              <a:rPr lang="en-GB" sz="1700" b="1" dirty="0" smtClean="0"/>
            </a:br>
            <a:r>
              <a:rPr lang="en-GB" sz="1700" b="1" dirty="0" smtClean="0"/>
              <a:t>Yousef </a:t>
            </a:r>
            <a:r>
              <a:rPr lang="en-GB" sz="1700" b="1" dirty="0" err="1" smtClean="0"/>
              <a:t>Sherif</a:t>
            </a:r>
            <a:r>
              <a:rPr lang="en-GB" sz="1700" b="1" dirty="0" smtClean="0"/>
              <a:t> / Khaled </a:t>
            </a:r>
            <a:r>
              <a:rPr lang="en-GB" sz="1700" b="1" dirty="0" err="1" smtClean="0"/>
              <a:t>Yaseen</a:t>
            </a:r>
            <a:r>
              <a:rPr lang="en-GB" sz="1700" b="1" dirty="0" smtClean="0"/>
              <a:t> </a:t>
            </a:r>
            <a:endParaRPr lang="en-US" sz="1700" b="1" dirty="0"/>
          </a:p>
          <a:p>
            <a:r>
              <a:rPr lang="en-GB" dirty="0" smtClean="0"/>
              <a:t>                        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086" y="403220"/>
            <a:ext cx="1736853" cy="1721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6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7316" y="628794"/>
            <a:ext cx="10972801" cy="763525"/>
          </a:xfrm>
        </p:spPr>
        <p:txBody>
          <a:bodyPr>
            <a:noAutofit/>
          </a:bodyPr>
          <a:lstStyle/>
          <a:p>
            <a:pPr algn="l"/>
            <a:r>
              <a:rPr lang="en-GB" b="1" i="1" dirty="0"/>
              <a:t>Waste Water System Design </a:t>
            </a:r>
            <a:endParaRPr lang="en-US" b="1" i="1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55" y="2054655"/>
            <a:ext cx="6189779" cy="45811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8" y="2054655"/>
            <a:ext cx="5346342" cy="4581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5730" y="1486452"/>
            <a:ext cx="66095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Sewer Network layout for the first region (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000" b="1" dirty="0">
              <a:solidFill>
                <a:srgbClr val="C00000"/>
              </a:solidFill>
              <a:latin typeface="Century Gothic" panose="020B0502020202020204" pitchFamily="34" charset="0"/>
              <a:ea typeface="Yu Gothic UI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270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3608" y="1128456"/>
            <a:ext cx="5873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Sewer network layout for the second region (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Issa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749245"/>
            <a:ext cx="5498812" cy="49631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43" y="1727941"/>
            <a:ext cx="5148526" cy="496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7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191" y="566925"/>
            <a:ext cx="10972801" cy="1143000"/>
          </a:xfrm>
        </p:spPr>
        <p:txBody>
          <a:bodyPr>
            <a:normAutofit/>
          </a:bodyPr>
          <a:lstStyle/>
          <a:p>
            <a:r>
              <a:rPr lang="en-US" b="1" i="1" dirty="0"/>
              <a:t>Network Component and Material Used</a:t>
            </a:r>
            <a:endParaRPr lang="ar-LB" b="1" i="1" dirty="0"/>
          </a:p>
        </p:txBody>
      </p:sp>
      <p:pic>
        <p:nvPicPr>
          <p:cNvPr id="3" name="Picture 2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443" y="1365161"/>
            <a:ext cx="11056391" cy="54928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48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735" y="624109"/>
            <a:ext cx="8911687" cy="1280890"/>
          </a:xfrm>
        </p:spPr>
        <p:txBody>
          <a:bodyPr/>
          <a:lstStyle/>
          <a:p>
            <a:r>
              <a:rPr lang="en-US" b="1" i="1" dirty="0" smtClean="0"/>
              <a:t>Design Constrains </a:t>
            </a:r>
            <a:endParaRPr lang="ar-LB" b="1" i="1" dirty="0"/>
          </a:p>
        </p:txBody>
      </p:sp>
      <p:sp>
        <p:nvSpPr>
          <p:cNvPr id="3" name="Rectangle 2"/>
          <p:cNvSpPr/>
          <p:nvPr/>
        </p:nvSpPr>
        <p:spPr>
          <a:xfrm>
            <a:off x="1966175" y="1679448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PWA Design Constrains</a:t>
            </a: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Velocities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range (0.6-3.0 m/s) 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  range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(1-5 m) 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Slope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range (0.5-15 %) </a:t>
            </a:r>
            <a:endParaRPr lang="ar-L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0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949" y="630636"/>
            <a:ext cx="10972801" cy="1143000"/>
          </a:xfrm>
        </p:spPr>
        <p:txBody>
          <a:bodyPr>
            <a:normAutofit/>
          </a:bodyPr>
          <a:lstStyle/>
          <a:p>
            <a:pPr algn="l"/>
            <a:r>
              <a:rPr lang="en-GB" b="1" i="1" dirty="0"/>
              <a:t>Design Results</a:t>
            </a:r>
            <a:endParaRPr lang="en-US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26232" y="1263851"/>
            <a:ext cx="10245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b="1" dirty="0" smtClean="0"/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Conduits Lengths                                                                            Conduits Covers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744" y="2187180"/>
            <a:ext cx="5610558" cy="46708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53" y="2187181"/>
            <a:ext cx="5498813" cy="467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9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35617" y="680267"/>
            <a:ext cx="1005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Second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Isaa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</a:t>
            </a:r>
          </a:p>
          <a:p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en-US" b="1" i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Conduits Lengths                                                                 Conduits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Covers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24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53" y="1571625"/>
            <a:ext cx="5498812" cy="5286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71625"/>
            <a:ext cx="5914430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47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4680"/>
            <a:ext cx="5948124" cy="5341123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10" y="1294680"/>
            <a:ext cx="5455400" cy="5341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0225" y="677565"/>
            <a:ext cx="3235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High Cover Example</a:t>
            </a:r>
          </a:p>
        </p:txBody>
      </p:sp>
    </p:spTree>
    <p:extLst>
      <p:ext uri="{BB962C8B-B14F-4D97-AF65-F5344CB8AC3E}">
        <p14:creationId xmlns:p14="http://schemas.microsoft.com/office/powerpoint/2010/main" val="16226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87887"/>
            <a:ext cx="12192000" cy="5570113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636773" y="679279"/>
            <a:ext cx="30640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Main Line Profile</a:t>
            </a:r>
            <a:endParaRPr lang="ar-SA" sz="20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6621" y="217799"/>
            <a:ext cx="3369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418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1130"/>
            <a:ext cx="12191999" cy="556687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522019" y="763596"/>
            <a:ext cx="251022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Main Line Profile</a:t>
            </a:r>
            <a:endParaRPr lang="ar-SA" sz="20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18425" y="256435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Second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Isaa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1747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1129"/>
            <a:ext cx="5969401" cy="5344676"/>
          </a:xfrm>
          <a:prstGeom prst="rect">
            <a:avLst/>
          </a:prstGeom>
        </p:spPr>
      </p:pic>
      <p:pic>
        <p:nvPicPr>
          <p:cNvPr id="6" name="صورة 5" descr="velocity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954" y="1291130"/>
            <a:ext cx="5651557" cy="5344675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547044" y="742863"/>
            <a:ext cx="4440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Conduits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Diameters and Velocities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6621" y="217799"/>
            <a:ext cx="3369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7986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373" y="611231"/>
            <a:ext cx="8911687" cy="1280890"/>
          </a:xfrm>
        </p:spPr>
        <p:txBody>
          <a:bodyPr/>
          <a:lstStyle/>
          <a:p>
            <a:r>
              <a:rPr lang="en-GB" b="1" i="1" dirty="0" smtClean="0"/>
              <a:t>Outline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1635" y="1837386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Study </a:t>
            </a:r>
            <a:r>
              <a:rPr lang="en-GB" dirty="0" smtClean="0"/>
              <a:t>Area &amp; GP1 Review</a:t>
            </a:r>
            <a:r>
              <a:rPr lang="en-GB" dirty="0" smtClean="0"/>
              <a:t> 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Objectives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Design Methodology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Sewer Network </a:t>
            </a:r>
            <a:r>
              <a:rPr lang="en-GB" dirty="0" smtClean="0"/>
              <a:t>Layout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Waste </a:t>
            </a:r>
            <a:r>
              <a:rPr lang="en-GB" dirty="0"/>
              <a:t>Water Collection System Design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Design Results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7117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443835"/>
            <a:ext cx="5804302" cy="5191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3699" y="706492"/>
            <a:ext cx="4440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Conduits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Diameters and Velocities</a:t>
            </a:r>
          </a:p>
        </p:txBody>
      </p:sp>
      <p:pic>
        <p:nvPicPr>
          <p:cNvPr id="6" name="صورة 5" descr="velo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953" y="1443836"/>
            <a:ext cx="5804302" cy="52492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13699" y="256435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Second Region (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Isaa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86277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0224" y="718946"/>
            <a:ext cx="5193322" cy="414395"/>
          </a:xfrm>
        </p:spPr>
        <p:txBody>
          <a:bodyPr>
            <a:noAutofit/>
          </a:bodyPr>
          <a:lstStyle/>
          <a:p>
            <a:r>
              <a:rPr lang="en-US" sz="2800" b="1" i="1" dirty="0"/>
              <a:t>Summary &amp; Conclusion 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97823"/>
              </p:ext>
            </p:extLst>
          </p:nvPr>
        </p:nvGraphicFramePr>
        <p:xfrm>
          <a:off x="291696" y="2054655"/>
          <a:ext cx="5346070" cy="2137872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{72833802-FEF1-4C79-8D5D-14CF1EAF98D9}</a:tableStyleId>
              </a:tblPr>
              <a:tblGrid>
                <a:gridCol w="828894"/>
                <a:gridCol w="828894"/>
                <a:gridCol w="828894"/>
                <a:gridCol w="828894"/>
                <a:gridCol w="2030494"/>
              </a:tblGrid>
              <a:tr h="534468"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First Region Conduit Diameters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344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entury Gothic" panose="020B0502020202020204" pitchFamily="34" charset="0"/>
                        </a:rPr>
                        <a:t>300mm</a:t>
                      </a:r>
                      <a:endParaRPr lang="en-US" sz="1400" b="1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250mm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200mm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entury Gothic" panose="020B0502020202020204" pitchFamily="34" charset="0"/>
                        </a:rPr>
                        <a:t>150mm</a:t>
                      </a:r>
                      <a:endParaRPr lang="en-US" sz="1400" b="1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Conduit Diameter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44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53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entury Gothic" panose="020B0502020202020204" pitchFamily="34" charset="0"/>
                        </a:rPr>
                        <a:t>992</a:t>
                      </a:r>
                      <a:endParaRPr lang="en-US" sz="1400" b="1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Number of Conduit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44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1472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241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616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25080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Conduit Lengths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467558"/>
              </p:ext>
            </p:extLst>
          </p:nvPr>
        </p:nvGraphicFramePr>
        <p:xfrm>
          <a:off x="5943257" y="2054653"/>
          <a:ext cx="5957043" cy="2156978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{72833802-FEF1-4C79-8D5D-14CF1EAF98D9}</a:tableStyleId>
              </a:tblPr>
              <a:tblGrid>
                <a:gridCol w="780357"/>
                <a:gridCol w="779553"/>
                <a:gridCol w="779553"/>
                <a:gridCol w="779553"/>
                <a:gridCol w="779553"/>
                <a:gridCol w="2058474"/>
              </a:tblGrid>
              <a:tr h="458117">
                <a:tc gridSpan="6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latin typeface="Century Gothic" panose="020B0502020202020204" pitchFamily="34" charset="0"/>
                        </a:rPr>
                        <a:t>Second Region Conduit Diameters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662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375mm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300mm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250mm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200mm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150mm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Conduit Diameter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62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6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2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36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68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latin typeface="Century Gothic" panose="020B0502020202020204" pitchFamily="34" charset="0"/>
                        </a:rPr>
                        <a:t>848</a:t>
                      </a:r>
                      <a:endParaRPr lang="en-US" sz="1400" b="1" kern="120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Number of Conduit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62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103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35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732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1640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29486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latin typeface="Century Gothic" panose="020B0502020202020204" pitchFamily="34" charset="0"/>
                        </a:rPr>
                        <a:t>Conduit Lengths (m)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95761"/>
              </p:ext>
            </p:extLst>
          </p:nvPr>
        </p:nvGraphicFramePr>
        <p:xfrm>
          <a:off x="597187" y="4497935"/>
          <a:ext cx="4276855" cy="183246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{72833802-FEF1-4C79-8D5D-14CF1EAF98D9}</a:tableStyleId>
              </a:tblPr>
              <a:tblGrid>
                <a:gridCol w="1343990"/>
                <a:gridCol w="2932865"/>
              </a:tblGrid>
              <a:tr h="610820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First Region Manholes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10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1000 mm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entury Gothic" panose="020B0502020202020204" pitchFamily="34" charset="0"/>
                        </a:rPr>
                        <a:t>Manhole Diameter</a:t>
                      </a:r>
                      <a:endParaRPr lang="en-US" sz="1400" b="1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1079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Number of Manholes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223366"/>
              </p:ext>
            </p:extLst>
          </p:nvPr>
        </p:nvGraphicFramePr>
        <p:xfrm>
          <a:off x="7012468" y="4497935"/>
          <a:ext cx="4582343" cy="183246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{72833802-FEF1-4C79-8D5D-14CF1EAF98D9}</a:tableStyleId>
              </a:tblPr>
              <a:tblGrid>
                <a:gridCol w="1439990"/>
                <a:gridCol w="3142353"/>
              </a:tblGrid>
              <a:tr h="610820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Second Region Manholes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10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entury Gothic" panose="020B0502020202020204" pitchFamily="34" charset="0"/>
                        </a:rPr>
                        <a:t>1000 mm</a:t>
                      </a:r>
                      <a:endParaRPr lang="en-US" sz="1400" b="1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Manhole Diameter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959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Number of Manholes</a:t>
                      </a:r>
                      <a:endParaRPr lang="en-US" sz="1400" b="1" dirty="0">
                        <a:latin typeface="Century Gothic" panose="020B0502020202020204" pitchFamily="34" charset="0"/>
                        <a:ea typeface="Times New Roman"/>
                        <a:cs typeface="Arial"/>
                      </a:endParaRPr>
                    </a:p>
                  </a:txBody>
                  <a:tcPr marL="68598" marR="685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29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679" y="2054656"/>
            <a:ext cx="10417852" cy="221193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Thank You</a:t>
            </a:r>
            <a:br>
              <a:rPr lang="en-US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endParaRPr lang="en-US" sz="8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02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829" y="631929"/>
            <a:ext cx="6298094" cy="1059309"/>
          </a:xfrm>
        </p:spPr>
        <p:txBody>
          <a:bodyPr>
            <a:normAutofit/>
          </a:bodyPr>
          <a:lstStyle/>
          <a:p>
            <a:r>
              <a:rPr lang="en-US" sz="2800" b="1" i="1" dirty="0" smtClean="0"/>
              <a:t>Study Area and First </a:t>
            </a:r>
            <a:r>
              <a:rPr lang="en-US" sz="2800" b="1" i="1" dirty="0"/>
              <a:t>Project </a:t>
            </a:r>
            <a:r>
              <a:rPr lang="en-US" sz="2800" b="1" i="1" dirty="0" smtClean="0"/>
              <a:t>Review</a:t>
            </a:r>
            <a:endParaRPr lang="en-US" sz="28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83626"/>
            <a:ext cx="8830357" cy="4554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31795" y="1491183"/>
            <a:ext cx="9470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first region which is called </a:t>
            </a:r>
            <a:r>
              <a:rPr lang="en-GB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Al-</a:t>
            </a:r>
            <a:r>
              <a:rPr lang="en-GB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895" y="2651993"/>
            <a:ext cx="2902151" cy="2659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0617885" y="3404807"/>
            <a:ext cx="840098" cy="7297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B" b="1" dirty="0"/>
          </a:p>
        </p:txBody>
      </p:sp>
    </p:spTree>
    <p:extLst>
      <p:ext uri="{BB962C8B-B14F-4D97-AF65-F5344CB8AC3E}">
        <p14:creationId xmlns:p14="http://schemas.microsoft.com/office/powerpoint/2010/main" val="27790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786" y="1214778"/>
            <a:ext cx="10386645" cy="458115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second region which is called </a:t>
            </a:r>
            <a:r>
              <a:rPr lang="en-GB" sz="2000" dirty="0" err="1"/>
              <a:t>Issa</a:t>
            </a:r>
            <a:r>
              <a:rPr lang="en-GB" sz="2000" dirty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67" y="1443836"/>
            <a:ext cx="7942729" cy="5209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351" y="2360063"/>
            <a:ext cx="3346595" cy="28515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9824513" y="3252164"/>
            <a:ext cx="840098" cy="7297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B" b="1" dirty="0"/>
          </a:p>
        </p:txBody>
      </p:sp>
    </p:spTree>
    <p:extLst>
      <p:ext uri="{BB962C8B-B14F-4D97-AF65-F5344CB8AC3E}">
        <p14:creationId xmlns:p14="http://schemas.microsoft.com/office/powerpoint/2010/main" val="169942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98620" y="1901952"/>
            <a:ext cx="11401973" cy="379858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Design a reliable Waste Water Collection System.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Provide the adequate drainage of  the waste water.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Meet the PWA design standards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Make  sure that the Sewer network will function under capacity for the intended design period.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888" y="611231"/>
            <a:ext cx="8911687" cy="1280890"/>
          </a:xfrm>
        </p:spPr>
        <p:txBody>
          <a:bodyPr/>
          <a:lstStyle/>
          <a:p>
            <a:r>
              <a:rPr lang="en-US" b="1" i="1" dirty="0" smtClean="0"/>
              <a:t>Objectives </a:t>
            </a:r>
            <a:endParaRPr lang="ar-LB" b="1" i="1" dirty="0"/>
          </a:p>
        </p:txBody>
      </p:sp>
    </p:spTree>
    <p:extLst>
      <p:ext uri="{BB962C8B-B14F-4D97-AF65-F5344CB8AC3E}">
        <p14:creationId xmlns:p14="http://schemas.microsoft.com/office/powerpoint/2010/main" val="279899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5" y="662747"/>
            <a:ext cx="8911687" cy="1280890"/>
          </a:xfrm>
        </p:spPr>
        <p:txBody>
          <a:bodyPr>
            <a:normAutofit/>
          </a:bodyPr>
          <a:lstStyle/>
          <a:p>
            <a:r>
              <a:rPr lang="en-GB" sz="2800" b="1" i="1" dirty="0" smtClean="0"/>
              <a:t>Design Methodology </a:t>
            </a:r>
            <a:endParaRPr lang="en-US" sz="2800" b="1" i="1" dirty="0"/>
          </a:p>
        </p:txBody>
      </p:sp>
      <p:pic>
        <p:nvPicPr>
          <p:cNvPr id="5" name="صورة 4" descr="Wastewater collection 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70662" y="1230776"/>
            <a:ext cx="4898571" cy="5627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50800" dir="5400000" sx="1000" sy="1000" algn="ctr" rotWithShape="0">
              <a:srgbClr val="000000">
                <a:alpha val="0"/>
              </a:srgbClr>
            </a:outerShd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5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2534" y="680310"/>
            <a:ext cx="10972801" cy="610820"/>
          </a:xfrm>
        </p:spPr>
        <p:txBody>
          <a:bodyPr>
            <a:normAutofit fontScale="90000"/>
          </a:bodyPr>
          <a:lstStyle/>
          <a:p>
            <a:r>
              <a:rPr lang="en-GB" sz="4000" b="1" i="1" dirty="0" smtClean="0"/>
              <a:t>Sewer Network Layout</a:t>
            </a:r>
            <a:r>
              <a:rPr lang="en-GB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7296" y="1587344"/>
            <a:ext cx="7091904" cy="400087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first region which is called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Farsh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Al-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Hawa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95" y="1587344"/>
            <a:ext cx="10156704" cy="4852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51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6414" y="971249"/>
            <a:ext cx="10985212" cy="63976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     The </a:t>
            </a:r>
            <a:r>
              <a:rPr lang="en-GB" sz="1800" dirty="0"/>
              <a:t>second region which is called </a:t>
            </a:r>
            <a:r>
              <a:rPr lang="en-GB" sz="1800" dirty="0" err="1"/>
              <a:t>Issa</a:t>
            </a:r>
            <a:r>
              <a:rPr lang="en-GB" sz="1800" dirty="0"/>
              <a:t>.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26" y="1291131"/>
            <a:ext cx="9928414" cy="4851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3333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1100</TotalTime>
  <Words>319</Words>
  <Application>Microsoft Office PowerPoint</Application>
  <PresentationFormat>Custom</PresentationFormat>
  <Paragraphs>100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Wisp</vt:lpstr>
      <vt:lpstr>The Design of Water and Waste Water Networks for Issa and Farsh Al-Hawa Regions Network </vt:lpstr>
      <vt:lpstr>Outline</vt:lpstr>
      <vt:lpstr>Study Area and First Project Review</vt:lpstr>
      <vt:lpstr>PowerPoint Presentation</vt:lpstr>
      <vt:lpstr>PowerPoint Presentation</vt:lpstr>
      <vt:lpstr>Objectives </vt:lpstr>
      <vt:lpstr>Design Methodology </vt:lpstr>
      <vt:lpstr>Sewer Network Layout </vt:lpstr>
      <vt:lpstr>PowerPoint Presentation</vt:lpstr>
      <vt:lpstr>Waste Water System Design </vt:lpstr>
      <vt:lpstr>PowerPoint Presentation</vt:lpstr>
      <vt:lpstr>Network Component and Material Used</vt:lpstr>
      <vt:lpstr>Design Constrains </vt:lpstr>
      <vt:lpstr>Design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&amp; Conclusion 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 Network</dc:title>
  <dc:creator>alaa</dc:creator>
  <cp:lastModifiedBy>alnoor company</cp:lastModifiedBy>
  <cp:revision>25</cp:revision>
  <dcterms:created xsi:type="dcterms:W3CDTF">2015-05-11T16:24:16Z</dcterms:created>
  <dcterms:modified xsi:type="dcterms:W3CDTF">2015-12-19T09:14:40Z</dcterms:modified>
</cp:coreProperties>
</file>