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7C161-7631-4FF6-8A8B-1732AF2B9111}" type="datetimeFigureOut">
              <a:rPr lang="en-US" smtClean="0"/>
              <a:t>6/16/2021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14A043-9196-4A6F-945B-3C343C749490}" type="slidenum">
              <a:rPr lang="en-US" smtClean="0"/>
              <a:t>‹#›</a:t>
            </a:fld>
            <a:endParaRPr lang="en-US"/>
          </a:p>
        </p:txBody>
      </p:sp>
    </p:spTree>
    <p:extLst>
      <p:ext uri="{BB962C8B-B14F-4D97-AF65-F5344CB8AC3E}">
        <p14:creationId xmlns:p14="http://schemas.microsoft.com/office/powerpoint/2010/main" val="1386469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14A043-9196-4A6F-945B-3C343C749490}" type="slidenum">
              <a:rPr lang="en-US" smtClean="0"/>
              <a:t>16</a:t>
            </a:fld>
            <a:endParaRPr lang="en-US"/>
          </a:p>
        </p:txBody>
      </p:sp>
    </p:spTree>
    <p:extLst>
      <p:ext uri="{BB962C8B-B14F-4D97-AF65-F5344CB8AC3E}">
        <p14:creationId xmlns:p14="http://schemas.microsoft.com/office/powerpoint/2010/main" val="18579914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B32461A-250E-4A29-9E9B-599CA3838FA1}" type="datetime1">
              <a:rPr lang="en-US" smtClean="0"/>
              <a:pPr/>
              <a:t>6/16/2021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F40B41D-FD10-4A38-B39B-626510BD49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C81099-48EC-46A3-9530-F58EB96AF77C}" type="datetime1">
              <a:rPr lang="en-US" smtClean="0"/>
              <a:pPr/>
              <a:t>6/16/2021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40B41D-FD10-4A38-B39B-626510BD49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F697E24-FFB9-4C73-8C6D-E02A7AD33DB8}" type="datetime1">
              <a:rPr lang="en-US" smtClean="0"/>
              <a:pPr/>
              <a:t>6/16/2021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40B41D-FD10-4A38-B39B-626510BD49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1AD66C-382E-48AD-8F4C-E87C4D4A8B28}" type="datetime1">
              <a:rPr lang="en-US" smtClean="0"/>
              <a:pPr/>
              <a:t>6/16/2021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40B41D-FD10-4A38-B39B-626510BD49B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6F4ADA4-35DF-4BD1-8C53-4246F035229A}" type="datetime1">
              <a:rPr lang="en-US" smtClean="0"/>
              <a:pPr/>
              <a:t>6/16/2021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40B41D-FD10-4A38-B39B-626510BD49B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59F63ED-02B1-490A-8EAD-E0CB136D5388}" type="datetime1">
              <a:rPr lang="en-US" smtClean="0"/>
              <a:pPr/>
              <a:t>6/16/2021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F40B41D-FD10-4A38-B39B-626510BD49B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F771BB6-685D-4518-8FAD-1882B9671546}" type="datetime1">
              <a:rPr lang="en-US" smtClean="0"/>
              <a:pPr/>
              <a:t>6/16/2021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F40B41D-FD10-4A38-B39B-626510BD49B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65FFBFE-5C08-4E0E-AF38-FB925F0B4D71}" type="datetime1">
              <a:rPr lang="en-US" smtClean="0"/>
              <a:pPr/>
              <a:t>6/16/2021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F40B41D-FD10-4A38-B39B-626510BD49B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823242C-D747-4ADD-80D8-99421268E3A8}" type="datetime1">
              <a:rPr lang="en-US" smtClean="0"/>
              <a:pPr/>
              <a:t>6/16/2021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F40B41D-FD10-4A38-B39B-626510BD49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6E82007-CDD1-4BCF-B9F4-9D458EFEEFE1}" type="datetime1">
              <a:rPr lang="en-US" smtClean="0"/>
              <a:pPr/>
              <a:t>6/16/2021</a:t>
            </a:fld>
            <a:endParaRPr lang="en-US"/>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F40B41D-FD10-4A38-B39B-626510BD49B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4A4F265-CA88-4C30-A9AD-02E6A5184734}" type="datetime1">
              <a:rPr lang="en-US" smtClean="0"/>
              <a:pPr/>
              <a:t>6/16/2021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F40B41D-FD10-4A38-B39B-626510BD49B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823242C-D747-4ADD-80D8-99421268E3A8}" type="datetime1">
              <a:rPr lang="en-US" smtClean="0"/>
              <a:pPr/>
              <a:t>6/16/2021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457200"/>
            <a:ext cx="6705600" cy="1938992"/>
          </a:xfrm>
          <a:prstGeom prst="rect">
            <a:avLst/>
          </a:prstGeom>
          <a:noFill/>
        </p:spPr>
        <p:txBody>
          <a:bodyPr wrap="square" rtlCol="0">
            <a:spAutoFit/>
          </a:bodyPr>
          <a:lstStyle/>
          <a:p>
            <a:endParaRPr lang="en-US" sz="6000" b="1" dirty="0">
              <a:solidFill>
                <a:srgbClr val="464646"/>
              </a:solidFill>
              <a:effectLst>
                <a:outerShdw blurRad="31750" dist="25400" dir="5400000" algn="tl" rotWithShape="0">
                  <a:srgbClr val="000000">
                    <a:alpha val="25000"/>
                  </a:srgbClr>
                </a:outerShdw>
              </a:effectLst>
              <a:latin typeface="Consolas" pitchFamily="49" charset="0"/>
              <a:ea typeface="+mj-ea"/>
              <a:cs typeface="Arial" pitchFamily="34" charset="0"/>
            </a:endParaRPr>
          </a:p>
          <a:p>
            <a:r>
              <a:rPr lang="en-US" sz="6000" b="1" dirty="0" smtClean="0">
                <a:solidFill>
                  <a:srgbClr val="464646"/>
                </a:solidFill>
                <a:effectLst>
                  <a:outerShdw blurRad="31750" dist="25400" dir="5400000" algn="tl" rotWithShape="0">
                    <a:srgbClr val="000000">
                      <a:alpha val="25000"/>
                    </a:srgbClr>
                  </a:outerShdw>
                </a:effectLst>
                <a:latin typeface="Consolas" pitchFamily="49" charset="0"/>
                <a:ea typeface="+mj-ea"/>
                <a:cs typeface="Arial" pitchFamily="34" charset="0"/>
              </a:rPr>
              <a:t>Metal </a:t>
            </a:r>
            <a:r>
              <a:rPr lang="en-US" sz="6000" b="1" dirty="0">
                <a:solidFill>
                  <a:srgbClr val="464646"/>
                </a:solidFill>
                <a:effectLst>
                  <a:outerShdw blurRad="31750" dist="25400" dir="5400000" algn="tl" rotWithShape="0">
                    <a:srgbClr val="000000">
                      <a:alpha val="25000"/>
                    </a:srgbClr>
                  </a:outerShdw>
                </a:effectLst>
                <a:latin typeface="Consolas" pitchFamily="49" charset="0"/>
                <a:ea typeface="+mj-ea"/>
                <a:cs typeface="Arial" pitchFamily="34" charset="0"/>
              </a:rPr>
              <a:t>Detector</a:t>
            </a:r>
            <a:endParaRPr lang="en-US" dirty="0"/>
          </a:p>
        </p:txBody>
      </p:sp>
      <p:sp>
        <p:nvSpPr>
          <p:cNvPr id="6" name="TextBox 5"/>
          <p:cNvSpPr txBox="1"/>
          <p:nvPr/>
        </p:nvSpPr>
        <p:spPr>
          <a:xfrm>
            <a:off x="990600" y="2667000"/>
            <a:ext cx="3352800" cy="1672253"/>
          </a:xfrm>
          <a:prstGeom prst="rect">
            <a:avLst/>
          </a:prstGeom>
          <a:noFill/>
        </p:spPr>
        <p:txBody>
          <a:bodyPr wrap="square" rtlCol="0">
            <a:spAutoFit/>
          </a:bodyPr>
          <a:lstStyle/>
          <a:p>
            <a:pPr marR="64008" lvl="0" algn="ctr">
              <a:spcBef>
                <a:spcPts val="400"/>
              </a:spcBef>
              <a:buClr>
                <a:srgbClr val="2DA2BF"/>
              </a:buClr>
              <a:buSzPct val="68000"/>
            </a:pPr>
            <a:r>
              <a:rPr lang="en-US" sz="3200" b="1" dirty="0" smtClean="0">
                <a:solidFill>
                  <a:schemeClr val="tx1">
                    <a:lumMod val="75000"/>
                    <a:lumOff val="25000"/>
                  </a:schemeClr>
                </a:solidFill>
                <a:latin typeface="Aldhabi" pitchFamily="2" charset="-78"/>
                <a:cs typeface="Aldhabi" pitchFamily="2" charset="-78"/>
              </a:rPr>
              <a:t>Prepared  </a:t>
            </a:r>
            <a:r>
              <a:rPr lang="en-US" sz="3200" b="1" dirty="0">
                <a:solidFill>
                  <a:schemeClr val="tx1">
                    <a:lumMod val="75000"/>
                    <a:lumOff val="25000"/>
                  </a:schemeClr>
                </a:solidFill>
                <a:latin typeface="Aldhabi" pitchFamily="2" charset="-78"/>
                <a:cs typeface="Aldhabi" pitchFamily="2" charset="-78"/>
              </a:rPr>
              <a:t>by :</a:t>
            </a:r>
          </a:p>
          <a:p>
            <a:pPr marR="64008" lvl="0" algn="ctr">
              <a:spcBef>
                <a:spcPts val="400"/>
              </a:spcBef>
              <a:buClr>
                <a:srgbClr val="2DA2BF"/>
              </a:buClr>
              <a:buSzPct val="68000"/>
            </a:pPr>
            <a:r>
              <a:rPr lang="en-US" sz="3200" b="1" dirty="0" err="1">
                <a:solidFill>
                  <a:schemeClr val="tx1">
                    <a:lumMod val="75000"/>
                    <a:lumOff val="25000"/>
                  </a:schemeClr>
                </a:solidFill>
                <a:latin typeface="Aldhabi" pitchFamily="2" charset="-78"/>
                <a:cs typeface="Aldhabi" pitchFamily="2" charset="-78"/>
              </a:rPr>
              <a:t>Dyana</a:t>
            </a:r>
            <a:r>
              <a:rPr lang="en-US" sz="3200" b="1" dirty="0">
                <a:solidFill>
                  <a:schemeClr val="tx1">
                    <a:lumMod val="75000"/>
                    <a:lumOff val="25000"/>
                  </a:schemeClr>
                </a:solidFill>
                <a:latin typeface="Aldhabi" pitchFamily="2" charset="-78"/>
                <a:cs typeface="Aldhabi" pitchFamily="2" charset="-78"/>
              </a:rPr>
              <a:t> </a:t>
            </a:r>
            <a:r>
              <a:rPr lang="en-US" sz="3200" b="1" dirty="0" err="1" smtClean="0">
                <a:solidFill>
                  <a:schemeClr val="tx1">
                    <a:lumMod val="75000"/>
                    <a:lumOff val="25000"/>
                  </a:schemeClr>
                </a:solidFill>
                <a:latin typeface="Aldhabi" pitchFamily="2" charset="-78"/>
                <a:cs typeface="Aldhabi" pitchFamily="2" charset="-78"/>
              </a:rPr>
              <a:t>Alshaer</a:t>
            </a:r>
          </a:p>
          <a:p>
            <a:pPr marR="64008" lvl="0" algn="ctr">
              <a:spcBef>
                <a:spcPts val="400"/>
              </a:spcBef>
              <a:buClr>
                <a:srgbClr val="2DA2BF"/>
              </a:buClr>
              <a:buSzPct val="68000"/>
            </a:pPr>
            <a:r>
              <a:rPr lang="en-US" sz="3200" b="1" dirty="0" err="1" smtClean="0">
                <a:solidFill>
                  <a:schemeClr val="tx1">
                    <a:lumMod val="75000"/>
                    <a:lumOff val="25000"/>
                  </a:schemeClr>
                </a:solidFill>
                <a:latin typeface="Aldhabi" pitchFamily="2" charset="-78"/>
                <a:cs typeface="Aldhabi" pitchFamily="2" charset="-78"/>
              </a:rPr>
              <a:t>Yusra</a:t>
            </a:r>
            <a:r>
              <a:rPr lang="en-US" sz="3200" b="1" dirty="0" smtClean="0">
                <a:solidFill>
                  <a:schemeClr val="tx1">
                    <a:lumMod val="75000"/>
                    <a:lumOff val="25000"/>
                  </a:schemeClr>
                </a:solidFill>
                <a:latin typeface="Aldhabi" pitchFamily="2" charset="-78"/>
                <a:cs typeface="Aldhabi" pitchFamily="2" charset="-78"/>
              </a:rPr>
              <a:t> </a:t>
            </a:r>
            <a:r>
              <a:rPr lang="en-US" sz="3200" b="1" dirty="0" err="1" smtClean="0">
                <a:solidFill>
                  <a:schemeClr val="tx1">
                    <a:lumMod val="75000"/>
                    <a:lumOff val="25000"/>
                  </a:schemeClr>
                </a:solidFill>
                <a:latin typeface="Aldhabi" pitchFamily="2" charset="-78"/>
                <a:cs typeface="Aldhabi" pitchFamily="2" charset="-78"/>
              </a:rPr>
              <a:t>Salameh</a:t>
            </a:r>
            <a:endParaRPr lang="en-US" sz="3200" b="1" dirty="0">
              <a:solidFill>
                <a:schemeClr val="tx1">
                  <a:lumMod val="75000"/>
                  <a:lumOff val="25000"/>
                </a:schemeClr>
              </a:solidFill>
              <a:latin typeface="Aldhabi" pitchFamily="2" charset="-78"/>
              <a:cs typeface="Aldhabi" pitchFamily="2" charset="-78"/>
            </a:endParaRPr>
          </a:p>
        </p:txBody>
      </p:sp>
      <p:sp>
        <p:nvSpPr>
          <p:cNvPr id="9" name="TextBox 8"/>
          <p:cNvSpPr txBox="1"/>
          <p:nvPr/>
        </p:nvSpPr>
        <p:spPr>
          <a:xfrm>
            <a:off x="5181600" y="2856795"/>
            <a:ext cx="2667000" cy="1077218"/>
          </a:xfrm>
          <a:prstGeom prst="rect">
            <a:avLst/>
          </a:prstGeom>
          <a:noFill/>
        </p:spPr>
        <p:txBody>
          <a:bodyPr wrap="square" rtlCol="0">
            <a:spAutoFit/>
          </a:bodyPr>
          <a:lstStyle/>
          <a:p>
            <a:r>
              <a:rPr lang="en-US" sz="3200" b="1" dirty="0" smtClean="0">
                <a:solidFill>
                  <a:schemeClr val="tx1">
                    <a:lumMod val="75000"/>
                    <a:lumOff val="25000"/>
                  </a:schemeClr>
                </a:solidFill>
                <a:latin typeface="Aldhabi" pitchFamily="2" charset="-78"/>
                <a:cs typeface="Aldhabi" pitchFamily="2" charset="-78"/>
              </a:rPr>
              <a:t>Supervised  by :</a:t>
            </a:r>
          </a:p>
          <a:p>
            <a:r>
              <a:rPr lang="en-US" sz="3200" b="1" dirty="0" err="1" smtClean="0">
                <a:solidFill>
                  <a:schemeClr val="tx1">
                    <a:lumMod val="75000"/>
                    <a:lumOff val="25000"/>
                  </a:schemeClr>
                </a:solidFill>
                <a:latin typeface="Aldhabi" pitchFamily="2" charset="-78"/>
                <a:cs typeface="Aldhabi" pitchFamily="2" charset="-78"/>
              </a:rPr>
              <a:t>Falah</a:t>
            </a:r>
            <a:r>
              <a:rPr lang="en-US" sz="3200" b="1" dirty="0" smtClean="0">
                <a:solidFill>
                  <a:schemeClr val="tx1">
                    <a:lumMod val="75000"/>
                    <a:lumOff val="25000"/>
                  </a:schemeClr>
                </a:solidFill>
                <a:latin typeface="Aldhabi" pitchFamily="2" charset="-78"/>
                <a:cs typeface="Aldhabi" pitchFamily="2" charset="-78"/>
              </a:rPr>
              <a:t> Mohammed</a:t>
            </a:r>
            <a:endParaRPr lang="en-US" sz="3200" b="1" dirty="0">
              <a:solidFill>
                <a:schemeClr val="tx1">
                  <a:lumMod val="75000"/>
                  <a:lumOff val="25000"/>
                </a:schemeClr>
              </a:solidFill>
              <a:latin typeface="Aldhabi" pitchFamily="2" charset="-78"/>
              <a:cs typeface="Aldhabi" pitchFamily="2" charset="-78"/>
            </a:endParaRPr>
          </a:p>
        </p:txBody>
      </p:sp>
    </p:spTree>
    <p:extLst>
      <p:ext uri="{BB962C8B-B14F-4D97-AF65-F5344CB8AC3E}">
        <p14:creationId xmlns:p14="http://schemas.microsoft.com/office/powerpoint/2010/main" val="2911252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4572000" cy="461665"/>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Arial" pitchFamily="34" charset="0"/>
                <a:cs typeface="Arial" pitchFamily="34" charset="0"/>
              </a:rPr>
              <a:t>Software results: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1"/>
            <a:ext cx="8153400" cy="4267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9838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4953000" cy="461665"/>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Arial" pitchFamily="34" charset="0"/>
                <a:cs typeface="Arial" pitchFamily="34" charset="0"/>
              </a:rPr>
              <a:t>Practical results:</a:t>
            </a:r>
            <a:endParaRPr lang="en-US" sz="2400" dirty="0">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066800" y="1524000"/>
            <a:ext cx="7086600" cy="3962400"/>
          </a:xfrm>
          <a:prstGeom prst="rect">
            <a:avLst/>
          </a:prstGeom>
          <a:ln>
            <a:solidFill>
              <a:schemeClr val="bg2">
                <a:lumMod val="7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231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09600"/>
            <a:ext cx="5867400" cy="461665"/>
          </a:xfrm>
          <a:prstGeom prst="rect">
            <a:avLst/>
          </a:prstGeom>
          <a:noFill/>
        </p:spPr>
        <p:txBody>
          <a:bodyPr wrap="square" rtlCol="0">
            <a:spAutoFit/>
          </a:bodyPr>
          <a:lstStyle/>
          <a:p>
            <a:r>
              <a:rPr lang="en-US"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2)</a:t>
            </a:r>
            <a:r>
              <a:rPr lang="en-US" sz="2400" dirty="0">
                <a:effectLst>
                  <a:outerShdw blurRad="38100" dist="38100" dir="2700000" algn="tl">
                    <a:srgbClr val="000000">
                      <a:alpha val="43137"/>
                    </a:srgbClr>
                  </a:outerShdw>
                </a:effectLst>
                <a:latin typeface="Arial" pitchFamily="34" charset="0"/>
                <a:cs typeface="Arial" pitchFamily="34" charset="0"/>
              </a:rPr>
              <a:t> pulse amplifier circuit:</a:t>
            </a:r>
            <a:r>
              <a:rPr lang="en-US"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 </a:t>
            </a:r>
            <a:endParaRPr lang="en-US"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1" y="1447800"/>
            <a:ext cx="7086600" cy="45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0404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09600"/>
            <a:ext cx="6019800" cy="461665"/>
          </a:xfrm>
          <a:prstGeom prst="rect">
            <a:avLst/>
          </a:prstGeom>
          <a:noFill/>
        </p:spPr>
        <p:txBody>
          <a:bodyPr wrap="square" rtlCol="0">
            <a:spAutoFit/>
          </a:bodyPr>
          <a:lstStyle/>
          <a:p>
            <a:pPr lvl="0"/>
            <a:r>
              <a:rPr lang="en-US" sz="2400" dirty="0">
                <a:solidFill>
                  <a:prstClr val="black"/>
                </a:solidFill>
                <a:effectLst>
                  <a:outerShdw blurRad="38100" dist="38100" dir="2700000" algn="tl">
                    <a:srgbClr val="000000">
                      <a:alpha val="43137"/>
                    </a:srgbClr>
                  </a:outerShdw>
                </a:effectLst>
                <a:latin typeface="Arial" pitchFamily="34" charset="0"/>
                <a:cs typeface="Arial" pitchFamily="34" charset="0"/>
              </a:rPr>
              <a:t>Software results:</a:t>
            </a:r>
            <a:endParaRPr lang="en-US" dirty="0">
              <a:solidFill>
                <a:prstClr val="black"/>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62000" y="1676400"/>
            <a:ext cx="7543800" cy="3962400"/>
          </a:xfrm>
          <a:prstGeom prst="rect">
            <a:avLst/>
          </a:prstGeom>
          <a:ln>
            <a:solidFill>
              <a:schemeClr val="bg2">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86574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533400"/>
            <a:ext cx="4495800" cy="461665"/>
          </a:xfrm>
          <a:prstGeom prst="rect">
            <a:avLst/>
          </a:prstGeom>
          <a:noFill/>
        </p:spPr>
        <p:txBody>
          <a:bodyPr wrap="square" rtlCol="0">
            <a:spAutoFit/>
          </a:bodyPr>
          <a:lstStyle/>
          <a:p>
            <a:pPr lvl="0"/>
            <a:r>
              <a:rPr lang="en-US" sz="2400" dirty="0">
                <a:solidFill>
                  <a:prstClr val="black"/>
                </a:solidFill>
                <a:effectLst>
                  <a:outerShdw blurRad="38100" dist="38100" dir="2700000" algn="tl">
                    <a:srgbClr val="000000">
                      <a:alpha val="43137"/>
                    </a:srgbClr>
                  </a:outerShdw>
                </a:effectLst>
                <a:latin typeface="Arial" pitchFamily="34" charset="0"/>
                <a:cs typeface="Arial" pitchFamily="34" charset="0"/>
              </a:rPr>
              <a:t>Practical results:</a:t>
            </a: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990600" y="1371600"/>
            <a:ext cx="7467600" cy="4191000"/>
          </a:xfrm>
          <a:prstGeom prst="rect">
            <a:avLst/>
          </a:prstGeom>
          <a:ln>
            <a:solidFill>
              <a:schemeClr val="bg2">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93788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685800"/>
            <a:ext cx="5105400" cy="461665"/>
          </a:xfrm>
          <a:prstGeom prst="rect">
            <a:avLst/>
          </a:prstGeom>
          <a:noFill/>
        </p:spPr>
        <p:txBody>
          <a:bodyPr wrap="square" rtlCol="0">
            <a:spAutoFit/>
          </a:bodyPr>
          <a:lstStyle/>
          <a:p>
            <a:r>
              <a:rPr lang="en-US" sz="2400" dirty="0" smtClean="0">
                <a:solidFill>
                  <a:prstClr val="black"/>
                </a:solidFill>
                <a:effectLst>
                  <a:outerShdw blurRad="38100" dist="38100" dir="2700000" algn="tl">
                    <a:srgbClr val="000000">
                      <a:alpha val="43137"/>
                    </a:srgbClr>
                  </a:outerShdw>
                </a:effectLst>
                <a:latin typeface="Arial" pitchFamily="34" charset="0"/>
                <a:cs typeface="Arial" pitchFamily="34" charset="0"/>
              </a:rPr>
              <a:t>3) Control circuit:</a:t>
            </a:r>
            <a:endParaRPr lang="en-US" sz="2400" dirty="0">
              <a:effectLst>
                <a:outerShdw blurRad="38100" dist="38100" dir="2700000" algn="tl">
                  <a:srgbClr val="000000">
                    <a:alpha val="43137"/>
                  </a:srgbClr>
                </a:outerShdw>
              </a:effectLst>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219200" y="1752600"/>
            <a:ext cx="6172200" cy="3657600"/>
          </a:xfrm>
          <a:prstGeom prst="rect">
            <a:avLst/>
          </a:prstGeom>
        </p:spPr>
      </p:pic>
    </p:spTree>
    <p:extLst>
      <p:ext uri="{BB962C8B-B14F-4D97-AF65-F5344CB8AC3E}">
        <p14:creationId xmlns:p14="http://schemas.microsoft.com/office/powerpoint/2010/main" val="1638363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8418" y="609599"/>
            <a:ext cx="5257800" cy="461665"/>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Arial" pitchFamily="34" charset="0"/>
                <a:cs typeface="Arial" pitchFamily="34" charset="0"/>
              </a:rPr>
              <a:t>4) The coil :</a:t>
            </a:r>
            <a:endParaRPr lang="en-US" sz="2400" dirty="0">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909" y="1905000"/>
            <a:ext cx="6390476" cy="4066609"/>
          </a:xfrm>
          <a:prstGeom prst="rect">
            <a:avLst/>
          </a:prstGeom>
        </p:spPr>
      </p:pic>
      <p:sp>
        <p:nvSpPr>
          <p:cNvPr id="3" name="TextBox 2"/>
          <p:cNvSpPr txBox="1"/>
          <p:nvPr/>
        </p:nvSpPr>
        <p:spPr>
          <a:xfrm>
            <a:off x="1600200" y="1447800"/>
            <a:ext cx="453970"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3113614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4572000" y="1219200"/>
            <a:ext cx="4436110" cy="4419600"/>
          </a:xfrm>
          <a:prstGeom prst="rect">
            <a:avLst/>
          </a:prstGeom>
        </p:spPr>
      </p:pic>
      <p:pic>
        <p:nvPicPr>
          <p:cNvPr id="3" name="Picture 2"/>
          <p:cNvPicPr/>
          <p:nvPr/>
        </p:nvPicPr>
        <p:blipFill>
          <a:blip r:embed="rId3" cstate="print">
            <a:extLst>
              <a:ext uri="{28A0092B-C50C-407E-A947-70E740481C1C}">
                <a14:useLocalDpi xmlns:a14="http://schemas.microsoft.com/office/drawing/2010/main" val="0"/>
              </a:ext>
            </a:extLst>
          </a:blip>
          <a:stretch>
            <a:fillRect/>
          </a:stretch>
        </p:blipFill>
        <p:spPr>
          <a:xfrm rot="5400000">
            <a:off x="190500" y="1257301"/>
            <a:ext cx="4419600" cy="4343399"/>
          </a:xfrm>
          <a:prstGeom prst="rect">
            <a:avLst/>
          </a:prstGeom>
        </p:spPr>
      </p:pic>
    </p:spTree>
    <p:extLst>
      <p:ext uri="{BB962C8B-B14F-4D97-AF65-F5344CB8AC3E}">
        <p14:creationId xmlns:p14="http://schemas.microsoft.com/office/powerpoint/2010/main" val="3393045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413" y="1333500"/>
            <a:ext cx="635317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52600" y="990600"/>
            <a:ext cx="478016" cy="461665"/>
          </a:xfrm>
          <a:prstGeom prst="rect">
            <a:avLst/>
          </a:prstGeom>
          <a:noFill/>
        </p:spPr>
        <p:txBody>
          <a:bodyPr wrap="none" rtlCol="0">
            <a:spAutoFit/>
          </a:bodyPr>
          <a:lstStyle/>
          <a:p>
            <a:r>
              <a:rPr lang="en-US" sz="2400" dirty="0"/>
              <a:t>b</a:t>
            </a:r>
            <a:r>
              <a:rPr lang="en-US" sz="2400" dirty="0" smtClean="0"/>
              <a:t>)</a:t>
            </a:r>
            <a:endParaRPr lang="en-US" sz="2400" dirty="0"/>
          </a:p>
        </p:txBody>
      </p:sp>
    </p:spTree>
    <p:extLst>
      <p:ext uri="{BB962C8B-B14F-4D97-AF65-F5344CB8AC3E}">
        <p14:creationId xmlns:p14="http://schemas.microsoft.com/office/powerpoint/2010/main" val="184073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066800"/>
            <a:ext cx="4267199" cy="457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066800"/>
            <a:ext cx="4495800" cy="4571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28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609600"/>
            <a:ext cx="6400800" cy="646331"/>
          </a:xfrm>
          <a:prstGeom prst="rect">
            <a:avLst/>
          </a:prstGeom>
          <a:noFill/>
        </p:spPr>
        <p:txBody>
          <a:bodyPr wrap="square" rtlCol="0">
            <a:spAutoFit/>
          </a:bodyPr>
          <a:lstStyle/>
          <a:p>
            <a:r>
              <a:rPr lang="en-US" sz="3600" dirty="0" smtClean="0">
                <a:solidFill>
                  <a:schemeClr val="tx1">
                    <a:lumMod val="85000"/>
                    <a:lumOff val="15000"/>
                  </a:schemeClr>
                </a:solidFill>
                <a:effectLst>
                  <a:outerShdw blurRad="38100" dist="38100" dir="2700000" algn="tl">
                    <a:srgbClr val="000000">
                      <a:alpha val="43137"/>
                    </a:srgbClr>
                  </a:outerShdw>
                </a:effectLst>
                <a:latin typeface="Andalus" pitchFamily="18" charset="-78"/>
                <a:cs typeface="Andalus" pitchFamily="18" charset="-78"/>
              </a:rPr>
              <a:t>Out line :</a:t>
            </a:r>
            <a:endParaRPr lang="en-US" sz="3600" dirty="0">
              <a:latin typeface="Andalus" pitchFamily="18" charset="-78"/>
              <a:cs typeface="Andalus" pitchFamily="18" charset="-78"/>
            </a:endParaRPr>
          </a:p>
        </p:txBody>
      </p:sp>
      <p:sp>
        <p:nvSpPr>
          <p:cNvPr id="5" name="TextBox 4"/>
          <p:cNvSpPr txBox="1"/>
          <p:nvPr/>
        </p:nvSpPr>
        <p:spPr>
          <a:xfrm>
            <a:off x="1371600" y="1524000"/>
            <a:ext cx="5867400" cy="4124206"/>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Arial" pitchFamily="34" charset="0"/>
                <a:cs typeface="Arial" pitchFamily="34" charset="0"/>
              </a:rPr>
              <a:t>1</a:t>
            </a:r>
            <a:r>
              <a:rPr lang="en-US" sz="2200" dirty="0" smtClean="0">
                <a:effectLst>
                  <a:outerShdw blurRad="38100" dist="38100" dir="2700000" algn="tl">
                    <a:srgbClr val="000000">
                      <a:alpha val="43137"/>
                    </a:srgbClr>
                  </a:outerShdw>
                </a:effectLst>
                <a:latin typeface="Arial" pitchFamily="34" charset="0"/>
                <a:cs typeface="Arial" pitchFamily="34" charset="0"/>
              </a:rPr>
              <a:t>. Over view </a:t>
            </a:r>
          </a:p>
          <a:p>
            <a:pPr marL="342900" indent="-342900">
              <a:buFont typeface="Arial" pitchFamily="34" charset="0"/>
              <a:buChar char="•"/>
            </a:pPr>
            <a:endParaRPr lang="en-US" sz="2200" dirty="0" smtClean="0">
              <a:effectLst>
                <a:outerShdw blurRad="38100" dist="38100" dir="2700000" algn="tl">
                  <a:srgbClr val="000000">
                    <a:alpha val="43137"/>
                  </a:srgbClr>
                </a:outerShdw>
              </a:effectLst>
              <a:latin typeface="Arial" pitchFamily="34" charset="0"/>
              <a:cs typeface="Arial" pitchFamily="34" charset="0"/>
            </a:endParaRPr>
          </a:p>
          <a:p>
            <a:r>
              <a:rPr lang="en-US" sz="2200" dirty="0" smtClean="0">
                <a:effectLst>
                  <a:outerShdw blurRad="38100" dist="38100" dir="2700000" algn="tl">
                    <a:srgbClr val="000000">
                      <a:alpha val="43137"/>
                    </a:srgbClr>
                  </a:outerShdw>
                </a:effectLst>
                <a:latin typeface="Arial" pitchFamily="34" charset="0"/>
                <a:cs typeface="Arial" pitchFamily="34" charset="0"/>
              </a:rPr>
              <a:t>2. Problems it solves</a:t>
            </a:r>
          </a:p>
          <a:p>
            <a:endParaRPr lang="en-US" sz="2200" dirty="0" smtClean="0">
              <a:effectLst>
                <a:outerShdw blurRad="38100" dist="38100" dir="2700000" algn="tl">
                  <a:srgbClr val="000000">
                    <a:alpha val="43137"/>
                  </a:srgbClr>
                </a:outerShdw>
              </a:effectLst>
              <a:latin typeface="Arial" pitchFamily="34" charset="0"/>
              <a:cs typeface="Arial" pitchFamily="34" charset="0"/>
            </a:endParaRPr>
          </a:p>
          <a:p>
            <a:r>
              <a:rPr lang="en-US" sz="2200" dirty="0" smtClean="0">
                <a:effectLst>
                  <a:outerShdw blurRad="38100" dist="38100" dir="2700000" algn="tl">
                    <a:srgbClr val="000000">
                      <a:alpha val="43137"/>
                    </a:srgbClr>
                  </a:outerShdw>
                </a:effectLst>
                <a:latin typeface="Arial" pitchFamily="34" charset="0"/>
                <a:cs typeface="Arial" pitchFamily="34" charset="0"/>
              </a:rPr>
              <a:t>3. Technologies </a:t>
            </a:r>
            <a:r>
              <a:rPr lang="en-US" sz="2200" dirty="0">
                <a:effectLst>
                  <a:outerShdw blurRad="38100" dist="38100" dir="2700000" algn="tl">
                    <a:srgbClr val="000000">
                      <a:alpha val="43137"/>
                    </a:srgbClr>
                  </a:outerShdw>
                </a:effectLst>
                <a:latin typeface="Arial" pitchFamily="34" charset="0"/>
                <a:cs typeface="Arial" pitchFamily="34" charset="0"/>
              </a:rPr>
              <a:t>used in metal </a:t>
            </a:r>
            <a:r>
              <a:rPr lang="en-US" sz="2200" dirty="0" smtClean="0">
                <a:effectLst>
                  <a:outerShdw blurRad="38100" dist="38100" dir="2700000" algn="tl">
                    <a:srgbClr val="000000">
                      <a:alpha val="43137"/>
                    </a:srgbClr>
                  </a:outerShdw>
                </a:effectLst>
                <a:latin typeface="Arial" pitchFamily="34" charset="0"/>
                <a:cs typeface="Arial" pitchFamily="34" charset="0"/>
              </a:rPr>
              <a:t>detectors</a:t>
            </a:r>
          </a:p>
          <a:p>
            <a:endParaRPr lang="en-US" sz="2200" dirty="0" smtClean="0">
              <a:effectLst>
                <a:outerShdw blurRad="38100" dist="38100" dir="2700000" algn="tl">
                  <a:srgbClr val="000000">
                    <a:alpha val="43137"/>
                  </a:srgbClr>
                </a:outerShdw>
              </a:effectLst>
              <a:latin typeface="Arial" pitchFamily="34" charset="0"/>
              <a:cs typeface="Arial" pitchFamily="34" charset="0"/>
            </a:endParaRPr>
          </a:p>
          <a:p>
            <a:r>
              <a:rPr lang="en-US" sz="2200" dirty="0" smtClean="0">
                <a:effectLst>
                  <a:outerShdw blurRad="38100" dist="38100" dir="2700000" algn="tl">
                    <a:srgbClr val="000000">
                      <a:alpha val="43137"/>
                    </a:srgbClr>
                  </a:outerShdw>
                </a:effectLst>
                <a:latin typeface="Arial" pitchFamily="34" charset="0"/>
                <a:cs typeface="Arial" pitchFamily="34" charset="0"/>
              </a:rPr>
              <a:t>4</a:t>
            </a:r>
            <a:r>
              <a:rPr lang="en-US" sz="2200" dirty="0" smtClean="0">
                <a:effectLst>
                  <a:outerShdw blurRad="38100" dist="38100" dir="2700000" algn="tl">
                    <a:srgbClr val="000000">
                      <a:alpha val="43137"/>
                    </a:srgbClr>
                  </a:outerShdw>
                </a:effectLst>
                <a:latin typeface="Arial" pitchFamily="34" charset="0"/>
                <a:cs typeface="Arial" pitchFamily="34" charset="0"/>
              </a:rPr>
              <a:t>. The </a:t>
            </a:r>
            <a:r>
              <a:rPr lang="en-US" sz="2200" dirty="0">
                <a:effectLst>
                  <a:outerShdw blurRad="38100" dist="38100" dir="2700000" algn="tl">
                    <a:srgbClr val="000000">
                      <a:alpha val="43137"/>
                    </a:srgbClr>
                  </a:outerShdw>
                </a:effectLst>
                <a:latin typeface="Arial" pitchFamily="34" charset="0"/>
                <a:cs typeface="Arial" pitchFamily="34" charset="0"/>
              </a:rPr>
              <a:t>design of </a:t>
            </a:r>
            <a:r>
              <a:rPr lang="en-US" sz="2200" dirty="0" smtClean="0">
                <a:effectLst>
                  <a:outerShdw blurRad="38100" dist="38100" dir="2700000" algn="tl">
                    <a:srgbClr val="000000">
                      <a:alpha val="43137"/>
                    </a:srgbClr>
                  </a:outerShdw>
                </a:effectLst>
                <a:latin typeface="Arial" pitchFamily="34" charset="0"/>
                <a:cs typeface="Arial" pitchFamily="34" charset="0"/>
              </a:rPr>
              <a:t>the project</a:t>
            </a:r>
          </a:p>
          <a:p>
            <a:endParaRPr lang="en-US" sz="2200" dirty="0">
              <a:effectLst>
                <a:outerShdw blurRad="38100" dist="38100" dir="2700000" algn="tl">
                  <a:srgbClr val="000000">
                    <a:alpha val="43137"/>
                  </a:srgbClr>
                </a:outerShdw>
              </a:effectLst>
              <a:latin typeface="Arial" pitchFamily="34" charset="0"/>
              <a:cs typeface="Arial" pitchFamily="34" charset="0"/>
            </a:endParaRPr>
          </a:p>
          <a:p>
            <a:r>
              <a:rPr lang="en-US" sz="2200" dirty="0">
                <a:effectLst>
                  <a:outerShdw blurRad="38100" dist="38100" dir="2700000" algn="tl">
                    <a:srgbClr val="000000">
                      <a:alpha val="43137"/>
                    </a:srgbClr>
                  </a:outerShdw>
                </a:effectLst>
                <a:latin typeface="Arial" pitchFamily="34" charset="0"/>
                <a:cs typeface="Arial" pitchFamily="34" charset="0"/>
              </a:rPr>
              <a:t>5. </a:t>
            </a:r>
            <a:r>
              <a:rPr lang="en-US" sz="2200" dirty="0" smtClean="0">
                <a:effectLst>
                  <a:outerShdw blurRad="38100" dist="38100" dir="2700000" algn="tl">
                    <a:srgbClr val="000000">
                      <a:alpha val="43137"/>
                    </a:srgbClr>
                  </a:outerShdw>
                </a:effectLst>
                <a:latin typeface="Arial" pitchFamily="34" charset="0"/>
                <a:cs typeface="Arial" pitchFamily="34" charset="0"/>
              </a:rPr>
              <a:t>Conclusion</a:t>
            </a:r>
          </a:p>
          <a:p>
            <a:endParaRPr lang="en-US" sz="2200" dirty="0">
              <a:effectLst>
                <a:outerShdw blurRad="38100" dist="38100" dir="2700000" algn="tl">
                  <a:srgbClr val="000000">
                    <a:alpha val="43137"/>
                  </a:srgbClr>
                </a:outerShdw>
              </a:effectLst>
              <a:latin typeface="Arial" pitchFamily="34" charset="0"/>
              <a:cs typeface="Arial" pitchFamily="34" charset="0"/>
            </a:endParaRPr>
          </a:p>
          <a:p>
            <a:r>
              <a:rPr lang="en-US" sz="2200" dirty="0" smtClean="0">
                <a:effectLst>
                  <a:outerShdw blurRad="38100" dist="38100" dir="2700000" algn="tl">
                    <a:srgbClr val="000000">
                      <a:alpha val="43137"/>
                    </a:srgbClr>
                  </a:outerShdw>
                </a:effectLst>
                <a:latin typeface="Arial" pitchFamily="34" charset="0"/>
                <a:cs typeface="Arial" pitchFamily="34" charset="0"/>
              </a:rPr>
              <a:t>6</a:t>
            </a:r>
            <a:r>
              <a:rPr lang="en-US" sz="2200" dirty="0">
                <a:effectLst>
                  <a:outerShdw blurRad="38100" dist="38100" dir="2700000" algn="tl">
                    <a:srgbClr val="000000">
                      <a:alpha val="43137"/>
                    </a:srgbClr>
                  </a:outerShdw>
                </a:effectLst>
                <a:latin typeface="Arial" pitchFamily="34" charset="0"/>
                <a:cs typeface="Arial" pitchFamily="34" charset="0"/>
              </a:rPr>
              <a:t>. Discussion</a:t>
            </a:r>
          </a:p>
          <a:p>
            <a:endParaRPr lang="en-US" dirty="0"/>
          </a:p>
        </p:txBody>
      </p:sp>
    </p:spTree>
    <p:extLst>
      <p:ext uri="{BB962C8B-B14F-4D97-AF65-F5344CB8AC3E}">
        <p14:creationId xmlns:p14="http://schemas.microsoft.com/office/powerpoint/2010/main" val="1825421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p:nvSpPr>
        <p:spPr>
          <a:xfrm>
            <a:off x="838200" y="401782"/>
            <a:ext cx="7010400" cy="461665"/>
          </a:xfrm>
          <a:prstGeom prst="rect">
            <a:avLst/>
          </a:prstGeom>
          <a:noFill/>
        </p:spPr>
        <p:txBody>
          <a:bodyPr wrap="square" rtlCol="0">
            <a:spAutoFit/>
          </a:bodyPr>
          <a:lstStyle/>
          <a:p>
            <a:r>
              <a:rPr lang="en-US" sz="2400" dirty="0">
                <a:effectLst>
                  <a:outerShdw blurRad="38100" dist="38100" dir="2700000" algn="tl">
                    <a:srgbClr val="000000">
                      <a:alpha val="43137"/>
                    </a:srgbClr>
                  </a:outerShdw>
                </a:effectLst>
                <a:latin typeface="Arial" pitchFamily="34" charset="0"/>
                <a:cs typeface="Arial" pitchFamily="34" charset="0"/>
              </a:rPr>
              <a:t>5</a:t>
            </a:r>
            <a:r>
              <a:rPr lang="en-US" sz="2400" dirty="0" smtClean="0">
                <a:effectLst>
                  <a:outerShdw blurRad="38100" dist="38100" dir="2700000" algn="tl">
                    <a:srgbClr val="000000">
                      <a:alpha val="43137"/>
                    </a:srgbClr>
                  </a:outerShdw>
                </a:effectLst>
                <a:latin typeface="Arial" pitchFamily="34" charset="0"/>
                <a:cs typeface="Arial" pitchFamily="34" charset="0"/>
              </a:rPr>
              <a:t>) </a:t>
            </a:r>
            <a:r>
              <a:rPr lang="en-US" sz="2400" dirty="0">
                <a:effectLst>
                  <a:outerShdw blurRad="38100" dist="38100" dir="2700000" algn="tl">
                    <a:srgbClr val="000000">
                      <a:alpha val="43137"/>
                    </a:srgbClr>
                  </a:outerShdw>
                </a:effectLst>
                <a:latin typeface="Arial" pitchFamily="34" charset="0"/>
                <a:cs typeface="Arial" pitchFamily="34" charset="0"/>
              </a:rPr>
              <a:t>Connecting</a:t>
            </a:r>
            <a:r>
              <a:rPr lang="en-US" sz="2400" dirty="0" smtClean="0">
                <a:effectLst>
                  <a:outerShdw blurRad="38100" dist="38100" dir="2700000" algn="tl">
                    <a:srgbClr val="000000">
                      <a:alpha val="43137"/>
                    </a:srgbClr>
                  </a:outerShdw>
                </a:effectLst>
                <a:latin typeface="Arial" pitchFamily="34" charset="0"/>
                <a:cs typeface="Arial" pitchFamily="34" charset="0"/>
              </a:rPr>
              <a:t> electronic circuits to each others:</a:t>
            </a:r>
            <a:endParaRPr lang="en-US" sz="2400" dirty="0">
              <a:effectLst>
                <a:outerShdw blurRad="38100" dist="38100" dir="2700000" algn="tl">
                  <a:srgbClr val="000000">
                    <a:alpha val="43137"/>
                  </a:srgbClr>
                </a:outerShdw>
              </a:effectLst>
              <a:latin typeface="Arial" pitchFamily="34" charset="0"/>
              <a:cs typeface="Arial" pitchFamily="34" charset="0"/>
            </a:endParaRPr>
          </a:p>
        </p:txBody>
      </p:sp>
      <p:sp>
        <p:nvSpPr>
          <p:cNvPr id="3" name="TextBox 2"/>
          <p:cNvSpPr txBox="1"/>
          <p:nvPr/>
        </p:nvSpPr>
        <p:spPr>
          <a:xfrm>
            <a:off x="865909" y="1295400"/>
            <a:ext cx="4876800" cy="400110"/>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Arial" pitchFamily="34" charset="0"/>
                <a:cs typeface="Arial" pitchFamily="34" charset="0"/>
              </a:rPr>
              <a:t>Software connection:</a:t>
            </a:r>
            <a:endParaRPr lang="en-US" sz="2000" dirty="0">
              <a:effectLst>
                <a:outerShdw blurRad="38100" dist="38100" dir="2700000" algn="tl">
                  <a:srgbClr val="000000">
                    <a:alpha val="43137"/>
                  </a:srgbClr>
                </a:outerShdw>
              </a:effectLst>
              <a:latin typeface="Arial" pitchFamily="34" charset="0"/>
              <a:cs typeface="Arial"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723219"/>
            <a:ext cx="7772400" cy="42965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85002609"/>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p:nvSpPr>
        <p:spPr>
          <a:xfrm>
            <a:off x="990600" y="685800"/>
            <a:ext cx="4800600" cy="461665"/>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Arial" pitchFamily="34" charset="0"/>
                <a:cs typeface="Arial" pitchFamily="34" charset="0"/>
              </a:rPr>
              <a:t>Practical connection:</a:t>
            </a:r>
            <a:endParaRPr lang="en-US" sz="2400" dirty="0">
              <a:effectLst>
                <a:outerShdw blurRad="38100" dist="38100" dir="2700000" algn="tl">
                  <a:srgbClr val="000000">
                    <a:alpha val="43137"/>
                  </a:srgbClr>
                </a:outerShdw>
              </a:effectLst>
              <a:latin typeface="Arial" pitchFamily="34" charset="0"/>
              <a:cs typeface="Arial"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1447800"/>
            <a:ext cx="6858000" cy="4495800"/>
          </a:xfrm>
          <a:prstGeom prst="rect">
            <a:avLst/>
          </a:prstGeom>
        </p:spPr>
      </p:pic>
    </p:spTree>
    <p:extLst>
      <p:ext uri="{BB962C8B-B14F-4D97-AF65-F5344CB8AC3E}">
        <p14:creationId xmlns:p14="http://schemas.microsoft.com/office/powerpoint/2010/main" val="3076269788"/>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p:nvSpPr>
        <p:spPr>
          <a:xfrm>
            <a:off x="1295400" y="914400"/>
            <a:ext cx="2968313" cy="461665"/>
          </a:xfrm>
          <a:prstGeom prst="rect">
            <a:avLst/>
          </a:prstGeom>
          <a:noFill/>
        </p:spPr>
        <p:txBody>
          <a:bodyPr wrap="none" rtlCol="0">
            <a:spAutoFit/>
          </a:bodyPr>
          <a:lstStyle/>
          <a:p>
            <a:r>
              <a:rPr lang="en-US"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6. The Final design </a:t>
            </a:r>
            <a:r>
              <a:rPr lang="en-US" sz="2400" dirty="0" smtClean="0">
                <a:effectLst>
                  <a:outerShdw blurRad="38100" dist="38100" dir="2700000" algn="tl">
                    <a:srgbClr val="000000">
                      <a:alpha val="43137"/>
                    </a:srgbClr>
                  </a:outerShdw>
                </a:effectLst>
                <a:latin typeface="Arial" pitchFamily="34" charset="0"/>
                <a:cs typeface="Arial" pitchFamily="34" charset="0"/>
              </a:rPr>
              <a:t>:</a:t>
            </a:r>
            <a:endParaRPr lang="en-US" sz="2400" dirty="0">
              <a:effectLst>
                <a:outerShdw blurRad="38100" dist="38100" dir="2700000" algn="tl">
                  <a:srgbClr val="000000">
                    <a:alpha val="43137"/>
                  </a:srgbClr>
                </a:outerShdw>
              </a:effectLst>
              <a:latin typeface="Arial" pitchFamily="34" charset="0"/>
              <a:cs typeface="Arial" pitchFamily="34" charset="0"/>
            </a:endParaRPr>
          </a:p>
        </p:txBody>
      </p:sp>
      <p:pic>
        <p:nvPicPr>
          <p:cNvPr id="3" name="Picture 2"/>
          <p:cNvPicPr/>
          <p:nvPr/>
        </p:nvPicPr>
        <p:blipFill>
          <a:blip r:embed="rId3" cstate="print">
            <a:extLst>
              <a:ext uri="{28A0092B-C50C-407E-A947-70E740481C1C}">
                <a14:useLocalDpi xmlns:a14="http://schemas.microsoft.com/office/drawing/2010/main" val="0"/>
              </a:ext>
            </a:extLst>
          </a:blip>
          <a:stretch>
            <a:fillRect/>
          </a:stretch>
        </p:blipFill>
        <p:spPr>
          <a:xfrm>
            <a:off x="1524000" y="1676400"/>
            <a:ext cx="6096000" cy="4343400"/>
          </a:xfrm>
          <a:prstGeom prst="rect">
            <a:avLst/>
          </a:prstGeom>
        </p:spPr>
      </p:pic>
    </p:spTree>
    <p:extLst>
      <p:ext uri="{BB962C8B-B14F-4D97-AF65-F5344CB8AC3E}">
        <p14:creationId xmlns:p14="http://schemas.microsoft.com/office/powerpoint/2010/main" val="3392132663"/>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457200"/>
            <a:ext cx="7467600" cy="2646878"/>
          </a:xfrm>
          <a:prstGeom prst="rect">
            <a:avLst/>
          </a:prstGeom>
          <a:noFill/>
        </p:spPr>
        <p:txBody>
          <a:bodyPr wrap="square" rtlCol="0">
            <a:spAutoFit/>
          </a:bodyPr>
          <a:lstStyle/>
          <a:p>
            <a:endParaRPr lang="en-US" dirty="0"/>
          </a:p>
          <a:p>
            <a:r>
              <a:rPr lang="en-US" sz="3200" dirty="0" smtClean="0">
                <a:solidFill>
                  <a:schemeClr val="tx2"/>
                </a:solidFill>
                <a:effectLst>
                  <a:outerShdw blurRad="38100" dist="38100" dir="2700000" algn="tl">
                    <a:srgbClr val="000000">
                      <a:alpha val="43137"/>
                    </a:srgbClr>
                  </a:outerShdw>
                </a:effectLst>
                <a:latin typeface="Andalus" pitchFamily="18" charset="-78"/>
                <a:cs typeface="Andalus" pitchFamily="18" charset="-78"/>
              </a:rPr>
              <a:t>Conclusion:</a:t>
            </a:r>
            <a:endParaRPr lang="en-US" sz="3200" dirty="0">
              <a:solidFill>
                <a:schemeClr val="tx2"/>
              </a:solidFill>
              <a:effectLst>
                <a:outerShdw blurRad="38100" dist="38100" dir="2700000" algn="tl">
                  <a:srgbClr val="000000">
                    <a:alpha val="43137"/>
                  </a:srgbClr>
                </a:outerShdw>
              </a:effectLst>
              <a:latin typeface="Andalus" pitchFamily="18" charset="-78"/>
              <a:cs typeface="Andalus" pitchFamily="18" charset="-78"/>
            </a:endParaRPr>
          </a:p>
          <a:p>
            <a:endParaRPr lang="en-US" dirty="0" smtClean="0"/>
          </a:p>
          <a:p>
            <a:endParaRPr lang="en-US" dirty="0"/>
          </a:p>
          <a:p>
            <a:r>
              <a:rPr lang="en-US" sz="2000" dirty="0" smtClean="0">
                <a:latin typeface="Arial" pitchFamily="34" charset="0"/>
                <a:cs typeface="Arial" pitchFamily="34" charset="0"/>
              </a:rPr>
              <a:t>After connecting </a:t>
            </a:r>
            <a:r>
              <a:rPr lang="en-US" sz="2000" dirty="0">
                <a:latin typeface="Arial" pitchFamily="34" charset="0"/>
                <a:cs typeface="Arial" pitchFamily="34" charset="0"/>
              </a:rPr>
              <a:t>all the circuits to each other, we tested the device with several sizes of coils, calibrated the variable resistance and rebuilt the circuit several times, but the device did not work.</a:t>
            </a:r>
          </a:p>
        </p:txBody>
      </p:sp>
    </p:spTree>
    <p:extLst>
      <p:ext uri="{BB962C8B-B14F-4D97-AF65-F5344CB8AC3E}">
        <p14:creationId xmlns:p14="http://schemas.microsoft.com/office/powerpoint/2010/main" val="18769354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6095999" cy="4216539"/>
          </a:xfrm>
          <a:prstGeom prst="rect">
            <a:avLst/>
          </a:prstGeom>
          <a:noFill/>
        </p:spPr>
        <p:txBody>
          <a:bodyPr wrap="square" rtlCol="0">
            <a:spAutoFit/>
          </a:bodyPr>
          <a:lstStyle/>
          <a:p>
            <a:r>
              <a:rPr lang="en-US" sz="3200" dirty="0" smtClean="0">
                <a:solidFill>
                  <a:schemeClr val="tx2"/>
                </a:solidFill>
                <a:effectLst>
                  <a:outerShdw blurRad="38100" dist="38100" dir="2700000" algn="tl">
                    <a:srgbClr val="000000">
                      <a:alpha val="43137"/>
                    </a:srgbClr>
                  </a:outerShdw>
                </a:effectLst>
                <a:latin typeface="Andalus" pitchFamily="18" charset="-78"/>
                <a:cs typeface="Andalus" pitchFamily="18" charset="-78"/>
              </a:rPr>
              <a:t>Discussion :</a:t>
            </a:r>
          </a:p>
          <a:p>
            <a:endParaRPr lang="en-US" sz="3600" dirty="0" smtClean="0">
              <a:solidFill>
                <a:schemeClr val="tx2"/>
              </a:solidFill>
              <a:effectLst>
                <a:outerShdw blurRad="38100" dist="38100" dir="2700000" algn="tl">
                  <a:srgbClr val="000000">
                    <a:alpha val="43137"/>
                  </a:srgbClr>
                </a:outerShdw>
              </a:effectLst>
              <a:latin typeface="Andalus" pitchFamily="18" charset="-78"/>
              <a:cs typeface="Andalus" pitchFamily="18" charset="-78"/>
            </a:endParaRPr>
          </a:p>
          <a:p>
            <a:r>
              <a:rPr lang="en-US" sz="2000" dirty="0" smtClean="0">
                <a:latin typeface="Arial" pitchFamily="34" charset="0"/>
                <a:cs typeface="Arial" pitchFamily="34" charset="0"/>
              </a:rPr>
              <a:t>We expect that the main reason for the failure of the device is the correct calibration of the coil, which is one of the most difficulties that we encountered during the manufacture of the device, as metal detectors are among the devices that need a correct calibration of the coils. Also, the calibration of the variable resistance and capacitor values must be appropriate in order for the device to work and failure to properly calibrate one of them will result in the device not working.</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605490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Tree>
    <p:extLst>
      <p:ext uri="{BB962C8B-B14F-4D97-AF65-F5344CB8AC3E}">
        <p14:creationId xmlns:p14="http://schemas.microsoft.com/office/powerpoint/2010/main" val="196972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533400"/>
            <a:ext cx="4800600" cy="646331"/>
          </a:xfrm>
          <a:prstGeom prst="rect">
            <a:avLst/>
          </a:prstGeom>
          <a:noFill/>
        </p:spPr>
        <p:txBody>
          <a:bodyPr wrap="square" rtlCol="0">
            <a:spAutoFit/>
          </a:bodyPr>
          <a:lstStyle/>
          <a:p>
            <a:pPr lvl="0"/>
            <a:r>
              <a:rPr lang="en-US" sz="3600" dirty="0" smtClean="0">
                <a:solidFill>
                  <a:prstClr val="black">
                    <a:lumMod val="85000"/>
                    <a:lumOff val="15000"/>
                  </a:prstClr>
                </a:solidFill>
                <a:effectLst>
                  <a:outerShdw blurRad="38100" dist="38100" dir="2700000" algn="tl">
                    <a:srgbClr val="000000">
                      <a:alpha val="43137"/>
                    </a:srgbClr>
                  </a:outerShdw>
                </a:effectLst>
                <a:latin typeface="Andalus" pitchFamily="18" charset="-78"/>
                <a:cs typeface="Andalus" pitchFamily="18" charset="-78"/>
              </a:rPr>
              <a:t>Over view: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454728"/>
            <a:ext cx="4343400" cy="4717472"/>
          </a:xfrm>
          <a:prstGeom prst="rect">
            <a:avLst/>
          </a:prstGeom>
        </p:spPr>
      </p:pic>
      <p:sp>
        <p:nvSpPr>
          <p:cNvPr id="7" name="TextBox 6"/>
          <p:cNvSpPr txBox="1"/>
          <p:nvPr/>
        </p:nvSpPr>
        <p:spPr>
          <a:xfrm>
            <a:off x="304801" y="1454727"/>
            <a:ext cx="4495799" cy="4708981"/>
          </a:xfrm>
          <a:prstGeom prst="rect">
            <a:avLst/>
          </a:prstGeom>
          <a:noFill/>
        </p:spPr>
        <p:txBody>
          <a:bodyPr wrap="square" rtlCol="0">
            <a:spAutoFit/>
          </a:bodyPr>
          <a:lstStyle/>
          <a:p>
            <a:r>
              <a:rPr lang="en-US" sz="2000" dirty="0" smtClean="0">
                <a:latin typeface="Arial" pitchFamily="34" charset="0"/>
                <a:cs typeface="Arial" pitchFamily="34" charset="0"/>
              </a:rPr>
              <a:t>Our </a:t>
            </a:r>
            <a:r>
              <a:rPr lang="en-US" sz="2000" dirty="0">
                <a:latin typeface="Arial" pitchFamily="34" charset="0"/>
                <a:cs typeface="Arial" pitchFamily="34" charset="0"/>
              </a:rPr>
              <a:t>graduation project is a metal detector, which works to detect and locate metals, by sending magnetic field pulses by passing an electrical current in a coil consisting of a circular wire, if the device is close to a specific metal, the value of the current passing through the coil will change due to the change in the intensity of the magnetic field surrounding the coil because of its proximity to that metal, then the device will make a sound indicating the presence of a nearby </a:t>
            </a:r>
            <a:r>
              <a:rPr lang="en-US" sz="2000" dirty="0" smtClean="0">
                <a:latin typeface="Arial" pitchFamily="34" charset="0"/>
                <a:cs typeface="Arial" pitchFamily="34" charset="0"/>
              </a:rPr>
              <a:t>    metal</a:t>
            </a:r>
            <a:r>
              <a:rPr lang="en-US" sz="2000" dirty="0">
                <a:latin typeface="Arial" pitchFamily="34" charset="0"/>
                <a:cs typeface="Arial" pitchFamily="34" charset="0"/>
              </a:rPr>
              <a:t>. </a:t>
            </a:r>
            <a:endParaRPr lang="en-US" sz="2000" dirty="0" smtClean="0">
              <a:latin typeface="Arial" pitchFamily="34" charset="0"/>
              <a:cs typeface="Arial" pitchFamily="34" charset="0"/>
            </a:endParaRPr>
          </a:p>
          <a:p>
            <a:endParaRPr lang="en-US" sz="2000" dirty="0">
              <a:latin typeface="Corbel" pitchFamily="34" charset="0"/>
              <a:cs typeface="Arial" pitchFamily="34" charset="0"/>
            </a:endParaRPr>
          </a:p>
        </p:txBody>
      </p:sp>
    </p:spTree>
    <p:extLst>
      <p:ext uri="{BB962C8B-B14F-4D97-AF65-F5344CB8AC3E}">
        <p14:creationId xmlns:p14="http://schemas.microsoft.com/office/powerpoint/2010/main" val="966727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33400"/>
            <a:ext cx="5029200" cy="646331"/>
          </a:xfrm>
          <a:prstGeom prst="rect">
            <a:avLst/>
          </a:prstGeom>
          <a:noFill/>
        </p:spPr>
        <p:txBody>
          <a:bodyPr wrap="square" rtlCol="0">
            <a:spAutoFit/>
          </a:bodyPr>
          <a:lstStyle/>
          <a:p>
            <a:r>
              <a:rPr lang="en-US" sz="3600" dirty="0">
                <a:effectLst>
                  <a:outerShdw blurRad="38100" dist="38100" dir="2700000" algn="tl">
                    <a:srgbClr val="000000">
                      <a:alpha val="43137"/>
                    </a:srgbClr>
                  </a:outerShdw>
                </a:effectLst>
                <a:latin typeface="Andalus" pitchFamily="18" charset="-78"/>
                <a:cs typeface="Andalus" pitchFamily="18" charset="-78"/>
              </a:rPr>
              <a:t>Problem it </a:t>
            </a:r>
            <a:r>
              <a:rPr lang="en-US" sz="3600" dirty="0" smtClean="0">
                <a:effectLst>
                  <a:outerShdw blurRad="38100" dist="38100" dir="2700000" algn="tl">
                    <a:srgbClr val="000000">
                      <a:alpha val="43137"/>
                    </a:srgbClr>
                  </a:outerShdw>
                </a:effectLst>
                <a:latin typeface="Andalus" pitchFamily="18" charset="-78"/>
                <a:cs typeface="Andalus" pitchFamily="18" charset="-78"/>
              </a:rPr>
              <a:t>solves:</a:t>
            </a:r>
            <a:endParaRPr lang="en-US" sz="36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TextBox 2"/>
          <p:cNvSpPr txBox="1"/>
          <p:nvPr/>
        </p:nvSpPr>
        <p:spPr>
          <a:xfrm>
            <a:off x="1143000" y="1600200"/>
            <a:ext cx="7162800" cy="1631216"/>
          </a:xfrm>
          <a:prstGeom prst="rect">
            <a:avLst/>
          </a:prstGeom>
          <a:noFill/>
        </p:spPr>
        <p:txBody>
          <a:bodyPr wrap="square" rtlCol="0">
            <a:spAutoFit/>
          </a:bodyPr>
          <a:lstStyle/>
          <a:p>
            <a:pPr marL="342900" indent="-342900">
              <a:buFont typeface="Wingdings" pitchFamily="2" charset="2"/>
              <a:buChar char="Ø"/>
            </a:pPr>
            <a:r>
              <a:rPr lang="en-US" sz="2000" dirty="0">
                <a:latin typeface="Arial" pitchFamily="34" charset="0"/>
                <a:cs typeface="Arial" pitchFamily="34" charset="0"/>
              </a:rPr>
              <a:t>We designed this device to eliminate complexity problems and difficulty in dealing with metal detectors</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pPr marL="342900" indent="-342900">
              <a:buFont typeface="Wingdings" pitchFamily="2" charset="2"/>
              <a:buChar char="Ø"/>
            </a:pPr>
            <a:r>
              <a:rPr lang="en-US" sz="2000" dirty="0">
                <a:latin typeface="Arial" pitchFamily="34" charset="0"/>
                <a:cs typeface="Arial" pitchFamily="34" charset="0"/>
              </a:rPr>
              <a:t>We designed it also to get rid of the problem of high prices of metal detectors. </a:t>
            </a:r>
          </a:p>
        </p:txBody>
      </p:sp>
    </p:spTree>
    <p:extLst>
      <p:ext uri="{BB962C8B-B14F-4D97-AF65-F5344CB8AC3E}">
        <p14:creationId xmlns:p14="http://schemas.microsoft.com/office/powerpoint/2010/main" val="3000728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400"/>
            <a:ext cx="8077200" cy="646331"/>
          </a:xfrm>
          <a:prstGeom prst="rect">
            <a:avLst/>
          </a:prstGeom>
          <a:noFill/>
        </p:spPr>
        <p:txBody>
          <a:bodyPr wrap="square" rtlCol="0">
            <a:spAutoFit/>
          </a:bodyPr>
          <a:lstStyle/>
          <a:p>
            <a:r>
              <a:rPr lang="en-US" sz="3600" dirty="0">
                <a:effectLst>
                  <a:outerShdw blurRad="38100" dist="38100" dir="2700000" algn="tl">
                    <a:srgbClr val="000000">
                      <a:alpha val="43137"/>
                    </a:srgbClr>
                  </a:outerShdw>
                </a:effectLst>
                <a:latin typeface="Andalus" pitchFamily="18" charset="-78"/>
                <a:cs typeface="Andalus" pitchFamily="18" charset="-78"/>
              </a:rPr>
              <a:t>Technologies used in metal </a:t>
            </a:r>
            <a:r>
              <a:rPr lang="en-US" sz="3600" dirty="0" smtClean="0">
                <a:effectLst>
                  <a:outerShdw blurRad="38100" dist="38100" dir="2700000" algn="tl">
                    <a:srgbClr val="000000">
                      <a:alpha val="43137"/>
                    </a:srgbClr>
                  </a:outerShdw>
                </a:effectLst>
                <a:latin typeface="Andalus" pitchFamily="18" charset="-78"/>
                <a:cs typeface="Andalus" pitchFamily="18" charset="-78"/>
              </a:rPr>
              <a:t>detectors:</a:t>
            </a:r>
            <a:endParaRPr lang="en-US" sz="36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TextBox 2"/>
          <p:cNvSpPr txBox="1"/>
          <p:nvPr/>
        </p:nvSpPr>
        <p:spPr>
          <a:xfrm>
            <a:off x="990600" y="1524000"/>
            <a:ext cx="7086600" cy="400110"/>
          </a:xfrm>
          <a:prstGeom prst="rect">
            <a:avLst/>
          </a:prstGeom>
          <a:noFill/>
        </p:spPr>
        <p:txBody>
          <a:bodyPr wrap="square" rtlCol="0">
            <a:spAutoFit/>
          </a:bodyPr>
          <a:lstStyle/>
          <a:p>
            <a:pPr marL="457200" indent="-457200">
              <a:buFont typeface="+mj-lt"/>
              <a:buAutoNum type="arabicParenR"/>
            </a:pPr>
            <a:r>
              <a:rPr lang="en-US" sz="2000" dirty="0" smtClean="0">
                <a:effectLst>
                  <a:outerShdw blurRad="38100" dist="38100" dir="2700000" algn="tl">
                    <a:srgbClr val="000000">
                      <a:alpha val="43137"/>
                    </a:srgbClr>
                  </a:outerShdw>
                </a:effectLst>
                <a:latin typeface="Arial" pitchFamily="34" charset="0"/>
                <a:cs typeface="Arial" pitchFamily="34" charset="0"/>
              </a:rPr>
              <a:t>Very </a:t>
            </a:r>
            <a:r>
              <a:rPr lang="en-US" sz="2000" dirty="0">
                <a:effectLst>
                  <a:outerShdw blurRad="38100" dist="38100" dir="2700000" algn="tl">
                    <a:srgbClr val="000000">
                      <a:alpha val="43137"/>
                    </a:srgbClr>
                  </a:outerShdw>
                </a:effectLst>
                <a:latin typeface="Arial" pitchFamily="34" charset="0"/>
                <a:cs typeface="Arial" pitchFamily="34" charset="0"/>
              </a:rPr>
              <a:t>Low frequency </a:t>
            </a:r>
            <a:r>
              <a:rPr lang="en-US" sz="2000" dirty="0" smtClean="0">
                <a:effectLst>
                  <a:outerShdw blurRad="38100" dist="38100" dir="2700000" algn="tl">
                    <a:srgbClr val="000000">
                      <a:alpha val="43137"/>
                    </a:srgbClr>
                  </a:outerShdw>
                </a:effectLst>
                <a:latin typeface="Arial" pitchFamily="34" charset="0"/>
                <a:cs typeface="Arial" pitchFamily="34" charset="0"/>
              </a:rPr>
              <a:t>technique </a:t>
            </a:r>
            <a:r>
              <a:rPr lang="en-US" sz="2000" dirty="0">
                <a:latin typeface="Arial" pitchFamily="34" charset="0"/>
                <a:cs typeface="Arial" pitchFamily="34" charset="0"/>
              </a:rPr>
              <a:t>:</a:t>
            </a:r>
          </a:p>
        </p:txBody>
      </p:sp>
      <p:sp>
        <p:nvSpPr>
          <p:cNvPr id="4" name="TextBox 3"/>
          <p:cNvSpPr txBox="1"/>
          <p:nvPr/>
        </p:nvSpPr>
        <p:spPr>
          <a:xfrm>
            <a:off x="1219200" y="2209800"/>
            <a:ext cx="4419600" cy="2554545"/>
          </a:xfrm>
          <a:prstGeom prst="rect">
            <a:avLst/>
          </a:prstGeom>
          <a:noFill/>
        </p:spPr>
        <p:txBody>
          <a:bodyPr wrap="square" rtlCol="0">
            <a:spAutoFit/>
          </a:bodyPr>
          <a:lstStyle/>
          <a:p>
            <a:r>
              <a:rPr lang="en-US" sz="2000" dirty="0">
                <a:latin typeface="Arial" pitchFamily="34" charset="0"/>
                <a:cs typeface="Arial" pitchFamily="34" charset="0"/>
              </a:rPr>
              <a:t>This technology uses two </a:t>
            </a:r>
            <a:r>
              <a:rPr lang="en-US" sz="2000" dirty="0" smtClean="0">
                <a:latin typeface="Arial" pitchFamily="34" charset="0"/>
                <a:cs typeface="Arial" pitchFamily="34" charset="0"/>
              </a:rPr>
              <a:t>coils: the </a:t>
            </a:r>
            <a:r>
              <a:rPr lang="en-US" sz="2000" dirty="0">
                <a:latin typeface="Arial" pitchFamily="34" charset="0"/>
                <a:cs typeface="Arial" pitchFamily="34" charset="0"/>
              </a:rPr>
              <a:t>transmitter coil -</a:t>
            </a:r>
            <a:r>
              <a:rPr lang="en-US" sz="2000" dirty="0" smtClean="0">
                <a:latin typeface="Arial" pitchFamily="34" charset="0"/>
                <a:cs typeface="Arial" pitchFamily="34" charset="0"/>
              </a:rPr>
              <a:t>which sends </a:t>
            </a:r>
            <a:r>
              <a:rPr lang="en-US" sz="2000" dirty="0">
                <a:latin typeface="Arial" pitchFamily="34" charset="0"/>
                <a:cs typeface="Arial" pitchFamily="34" charset="0"/>
              </a:rPr>
              <a:t>the magnetic field to the surrounding </a:t>
            </a:r>
            <a:r>
              <a:rPr lang="en-US" sz="2000" dirty="0" smtClean="0">
                <a:latin typeface="Arial" pitchFamily="34" charset="0"/>
                <a:cs typeface="Arial" pitchFamily="34" charset="0"/>
              </a:rPr>
              <a:t>objects</a:t>
            </a:r>
            <a:r>
              <a:rPr lang="en-US" sz="2000" dirty="0">
                <a:latin typeface="Arial" pitchFamily="34" charset="0"/>
                <a:cs typeface="Arial" pitchFamily="34" charset="0"/>
              </a:rPr>
              <a:t>.</a:t>
            </a:r>
          </a:p>
          <a:p>
            <a:endParaRPr lang="en-US" sz="2000" dirty="0">
              <a:latin typeface="Arial" pitchFamily="34" charset="0"/>
              <a:cs typeface="Arial" pitchFamily="34" charset="0"/>
            </a:endParaRPr>
          </a:p>
          <a:p>
            <a:r>
              <a:rPr lang="en-US" sz="2000" dirty="0" smtClean="0">
                <a:latin typeface="Arial" pitchFamily="34" charset="0"/>
                <a:cs typeface="Arial" pitchFamily="34" charset="0"/>
              </a:rPr>
              <a:t>And the receiver coil -which </a:t>
            </a:r>
            <a:r>
              <a:rPr lang="en-US" sz="2000" dirty="0">
                <a:latin typeface="Arial" pitchFamily="34" charset="0"/>
                <a:cs typeface="Arial" pitchFamily="34" charset="0"/>
              </a:rPr>
              <a:t>receives the signal reflected from surrounding metallic </a:t>
            </a:r>
            <a:r>
              <a:rPr lang="en-US" sz="2000" dirty="0" smtClean="0">
                <a:latin typeface="Arial" pitchFamily="34" charset="0"/>
                <a:cs typeface="Arial" pitchFamily="34" charset="0"/>
              </a:rPr>
              <a:t>objects</a:t>
            </a:r>
            <a:r>
              <a:rPr lang="ar-SA" sz="2000" dirty="0">
                <a:latin typeface="Arial" pitchFamily="34" charset="0"/>
                <a:cs typeface="Arial" pitchFamily="34" charset="0"/>
              </a:rPr>
              <a:t>.</a:t>
            </a:r>
            <a:endParaRPr lang="en-US" sz="2000" dirty="0">
              <a:latin typeface="Arial" pitchFamily="34" charset="0"/>
              <a:cs typeface="Arial"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903328"/>
            <a:ext cx="3124200" cy="3962400"/>
          </a:xfrm>
          <a:prstGeom prst="rect">
            <a:avLst/>
          </a:prstGeom>
        </p:spPr>
      </p:pic>
    </p:spTree>
    <p:extLst>
      <p:ext uri="{BB962C8B-B14F-4D97-AF65-F5344CB8AC3E}">
        <p14:creationId xmlns:p14="http://schemas.microsoft.com/office/powerpoint/2010/main" val="496993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676785"/>
            <a:ext cx="4419600" cy="3477875"/>
          </a:xfrm>
          <a:prstGeom prst="rect">
            <a:avLst/>
          </a:prstGeom>
          <a:noFill/>
        </p:spPr>
        <p:txBody>
          <a:bodyPr wrap="square" rtlCol="0">
            <a:spAutoFit/>
          </a:bodyPr>
          <a:lstStyle/>
          <a:p>
            <a:r>
              <a:rPr lang="en-US" sz="2000" dirty="0">
                <a:latin typeface="Arial" pitchFamily="34" charset="0"/>
                <a:cs typeface="Arial" pitchFamily="34" charset="0"/>
              </a:rPr>
              <a:t>This technique uses a large file at the end of the search and a smaller file located inside the control box</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r>
              <a:rPr lang="en-US" sz="2000" dirty="0">
                <a:latin typeface="Arial" pitchFamily="34" charset="0"/>
                <a:cs typeface="Arial" pitchFamily="34" charset="0"/>
              </a:rPr>
              <a:t>The coil sends radio </a:t>
            </a:r>
            <a:r>
              <a:rPr lang="en-US" sz="2000" dirty="0" smtClean="0">
                <a:latin typeface="Arial" pitchFamily="34" charset="0"/>
                <a:cs typeface="Arial" pitchFamily="34" charset="0"/>
              </a:rPr>
              <a:t>waves received </a:t>
            </a:r>
            <a:r>
              <a:rPr lang="en-US" sz="2000" dirty="0">
                <a:latin typeface="Arial" pitchFamily="34" charset="0"/>
                <a:cs typeface="Arial" pitchFamily="34" charset="0"/>
              </a:rPr>
              <a:t>by a receiver in the control box and turns it into an audio signal that we hear in the form of pulses resulting from the frequency difference with the two coils when there is a metallic object nearby.</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676785"/>
            <a:ext cx="3061855" cy="3428999"/>
          </a:xfrm>
          <a:prstGeom prst="rect">
            <a:avLst/>
          </a:prstGeom>
        </p:spPr>
      </p:pic>
      <p:sp>
        <p:nvSpPr>
          <p:cNvPr id="9" name="TextBox 8"/>
          <p:cNvSpPr txBox="1"/>
          <p:nvPr/>
        </p:nvSpPr>
        <p:spPr>
          <a:xfrm>
            <a:off x="838200" y="685800"/>
            <a:ext cx="6934200" cy="677108"/>
          </a:xfrm>
          <a:prstGeom prst="rect">
            <a:avLst/>
          </a:prstGeom>
          <a:noFill/>
        </p:spPr>
        <p:txBody>
          <a:bodyPr wrap="square" rtlCol="0">
            <a:spAutoFit/>
          </a:bodyPr>
          <a:lstStyle/>
          <a:p>
            <a:endParaRPr lang="en-US" dirty="0" smtClean="0"/>
          </a:p>
          <a:p>
            <a:r>
              <a:rPr lang="en-US" sz="2000" dirty="0" smtClean="0">
                <a:effectLst>
                  <a:outerShdw blurRad="38100" dist="38100" dir="2700000" algn="tl">
                    <a:srgbClr val="000000">
                      <a:alpha val="43137"/>
                    </a:srgbClr>
                  </a:outerShdw>
                </a:effectLst>
                <a:latin typeface="Arial" pitchFamily="34" charset="0"/>
                <a:cs typeface="Arial" pitchFamily="34" charset="0"/>
              </a:rPr>
              <a:t>2. Beat frequency oscillation technique</a:t>
            </a:r>
            <a:r>
              <a:rPr lang="en-US" sz="2000" dirty="0" smtClean="0">
                <a:latin typeface="Arial" pitchFamily="34" charset="0"/>
                <a:cs typeface="Arial" pitchFamily="34" charset="0"/>
              </a:rPr>
              <a:t>:</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2222312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1600200"/>
            <a:ext cx="4419600" cy="441960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8600"/>
            <a:ext cx="7005637" cy="81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81000" y="1143000"/>
            <a:ext cx="4495800" cy="5324535"/>
          </a:xfrm>
          <a:prstGeom prst="rect">
            <a:avLst/>
          </a:prstGeom>
          <a:noFill/>
        </p:spPr>
        <p:txBody>
          <a:bodyPr wrap="square" rtlCol="0">
            <a:spAutoFit/>
          </a:bodyPr>
          <a:lstStyle/>
          <a:p>
            <a:r>
              <a:rPr lang="en-US" sz="2000" dirty="0">
                <a:latin typeface="Arial" pitchFamily="34" charset="0"/>
                <a:cs typeface="Arial" pitchFamily="34" charset="0"/>
              </a:rPr>
              <a:t>T</a:t>
            </a:r>
            <a:r>
              <a:rPr lang="en-US" sz="2000" dirty="0" smtClean="0">
                <a:latin typeface="Arial" pitchFamily="34" charset="0"/>
                <a:cs typeface="Arial" pitchFamily="34" charset="0"/>
              </a:rPr>
              <a:t>his technique </a:t>
            </a:r>
            <a:r>
              <a:rPr lang="en-US" sz="2000" dirty="0">
                <a:latin typeface="Arial" pitchFamily="34" charset="0"/>
                <a:cs typeface="Arial" pitchFamily="34" charset="0"/>
              </a:rPr>
              <a:t>uses a single file that </a:t>
            </a:r>
            <a:r>
              <a:rPr lang="en-US" sz="2000" dirty="0" smtClean="0">
                <a:latin typeface="Arial" pitchFamily="34" charset="0"/>
                <a:cs typeface="Arial" pitchFamily="34" charset="0"/>
              </a:rPr>
              <a:t>uses as </a:t>
            </a:r>
            <a:r>
              <a:rPr lang="en-US" sz="2000" dirty="0">
                <a:latin typeface="Arial" pitchFamily="34" charset="0"/>
                <a:cs typeface="Arial" pitchFamily="34" charset="0"/>
              </a:rPr>
              <a:t>a </a:t>
            </a:r>
            <a:r>
              <a:rPr lang="en-US" sz="2000" dirty="0" smtClean="0">
                <a:latin typeface="Arial" pitchFamily="34" charset="0"/>
                <a:cs typeface="Arial" pitchFamily="34" charset="0"/>
              </a:rPr>
              <a:t>transmitter </a:t>
            </a:r>
            <a:r>
              <a:rPr lang="en-US" sz="2000" dirty="0">
                <a:latin typeface="Arial" pitchFamily="34" charset="0"/>
                <a:cs typeface="Arial" pitchFamily="34" charset="0"/>
              </a:rPr>
              <a:t>and </a:t>
            </a:r>
            <a:r>
              <a:rPr lang="en-US" sz="2000" dirty="0" smtClean="0">
                <a:latin typeface="Arial" pitchFamily="34" charset="0"/>
                <a:cs typeface="Arial" pitchFamily="34" charset="0"/>
              </a:rPr>
              <a:t>a receiver </a:t>
            </a:r>
            <a:r>
              <a:rPr lang="en-US" sz="2000" dirty="0">
                <a:latin typeface="Arial" pitchFamily="34" charset="0"/>
                <a:cs typeface="Arial" pitchFamily="34" charset="0"/>
              </a:rPr>
              <a:t>file at the same time. The idea of ​​this technique is based on sending an electric current in the form of short and strong pulses in a circular wire coil. Each of these pulses generates a magnetic field. </a:t>
            </a:r>
          </a:p>
          <a:p>
            <a:r>
              <a:rPr lang="en-US" sz="2000" dirty="0">
                <a:latin typeface="Arial" pitchFamily="34" charset="0"/>
                <a:cs typeface="Arial" pitchFamily="34" charset="0"/>
              </a:rPr>
              <a:t>When </a:t>
            </a:r>
            <a:r>
              <a:rPr lang="en-US" sz="2000" dirty="0" smtClean="0">
                <a:latin typeface="Arial" pitchFamily="34" charset="0"/>
                <a:cs typeface="Arial" pitchFamily="34" charset="0"/>
              </a:rPr>
              <a:t>there is a metal near the coil this electrical field </a:t>
            </a:r>
            <a:r>
              <a:rPr lang="en-US" sz="2000" dirty="0">
                <a:latin typeface="Arial" pitchFamily="34" charset="0"/>
                <a:cs typeface="Arial" pitchFamily="34" charset="0"/>
              </a:rPr>
              <a:t>produces a magnetic field in the </a:t>
            </a:r>
            <a:r>
              <a:rPr lang="en-US" sz="2000" dirty="0" smtClean="0">
                <a:latin typeface="Arial" pitchFamily="34" charset="0"/>
                <a:cs typeface="Arial" pitchFamily="34" charset="0"/>
              </a:rPr>
              <a:t>metal body. And then the </a:t>
            </a:r>
            <a:r>
              <a:rPr lang="en-US" sz="2000" dirty="0">
                <a:latin typeface="Arial" pitchFamily="34" charset="0"/>
                <a:cs typeface="Arial" pitchFamily="34" charset="0"/>
              </a:rPr>
              <a:t>magnetic </a:t>
            </a:r>
            <a:r>
              <a:rPr lang="en-US" sz="2000" dirty="0" smtClean="0">
                <a:latin typeface="Arial" pitchFamily="34" charset="0"/>
                <a:cs typeface="Arial" pitchFamily="34" charset="0"/>
              </a:rPr>
              <a:t>field </a:t>
            </a:r>
            <a:r>
              <a:rPr lang="en-US" sz="2000" dirty="0">
                <a:latin typeface="Arial" pitchFamily="34" charset="0"/>
                <a:cs typeface="Arial" pitchFamily="34" charset="0"/>
              </a:rPr>
              <a:t>fades and causes </a:t>
            </a:r>
            <a:r>
              <a:rPr lang="en-US" sz="2000" dirty="0" smtClean="0">
                <a:latin typeface="Arial" pitchFamily="34" charset="0"/>
                <a:cs typeface="Arial" pitchFamily="34" charset="0"/>
              </a:rPr>
              <a:t>a </a:t>
            </a:r>
            <a:r>
              <a:rPr lang="en-US" sz="2000" dirty="0">
                <a:latin typeface="Arial" pitchFamily="34" charset="0"/>
                <a:cs typeface="Arial" pitchFamily="34" charset="0"/>
              </a:rPr>
              <a:t>reflected pulse, which creates a weak electrical current that flows into the coil. This weak current represents a sign of a metal object near the </a:t>
            </a:r>
            <a:r>
              <a:rPr lang="en-US" sz="2000" dirty="0" smtClean="0">
                <a:latin typeface="Arial" pitchFamily="34" charset="0"/>
                <a:cs typeface="Arial" pitchFamily="34" charset="0"/>
              </a:rPr>
              <a:t>coil.</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3221312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533400"/>
            <a:ext cx="6858000" cy="646331"/>
          </a:xfrm>
          <a:prstGeom prst="rect">
            <a:avLst/>
          </a:prstGeom>
          <a:noFill/>
        </p:spPr>
        <p:txBody>
          <a:bodyPr wrap="square" rtlCol="0">
            <a:spAutoFit/>
          </a:bodyPr>
          <a:lstStyle/>
          <a:p>
            <a:r>
              <a:rPr lang="en-US" sz="3600" dirty="0" smtClean="0">
                <a:effectLst>
                  <a:outerShdw blurRad="38100" dist="38100" dir="2700000" algn="tl">
                    <a:srgbClr val="000000">
                      <a:alpha val="43137"/>
                    </a:srgbClr>
                  </a:outerShdw>
                </a:effectLst>
                <a:latin typeface="Andalus" pitchFamily="18" charset="-78"/>
                <a:cs typeface="Andalus" pitchFamily="18" charset="-78"/>
              </a:rPr>
              <a:t>The design of the project:</a:t>
            </a:r>
            <a:endParaRPr lang="en-US" sz="3600" dirty="0">
              <a:effectLst>
                <a:outerShdw blurRad="38100" dist="38100" dir="2700000" algn="tl">
                  <a:srgbClr val="000000">
                    <a:alpha val="43137"/>
                  </a:srgbClr>
                </a:outerShdw>
              </a:effectLst>
              <a:latin typeface="Andalus" pitchFamily="18" charset="-78"/>
              <a:cs typeface="Andalus" pitchFamily="18" charset="-78"/>
            </a:endParaRPr>
          </a:p>
        </p:txBody>
      </p:sp>
      <p:sp>
        <p:nvSpPr>
          <p:cNvPr id="4" name="TextBox 3"/>
          <p:cNvSpPr txBox="1"/>
          <p:nvPr/>
        </p:nvSpPr>
        <p:spPr>
          <a:xfrm>
            <a:off x="526473" y="1571655"/>
            <a:ext cx="8305800" cy="1015663"/>
          </a:xfrm>
          <a:prstGeom prst="rect">
            <a:avLst/>
          </a:prstGeom>
          <a:noFill/>
        </p:spPr>
        <p:txBody>
          <a:bodyPr wrap="square" rtlCol="0">
            <a:spAutoFit/>
          </a:bodyPr>
          <a:lstStyle/>
          <a:p>
            <a:r>
              <a:rPr lang="en-US" sz="2000" dirty="0">
                <a:latin typeface="Arial" pitchFamily="34" charset="0"/>
                <a:cs typeface="Arial" pitchFamily="34" charset="0"/>
              </a:rPr>
              <a:t>The device consists </a:t>
            </a:r>
            <a:r>
              <a:rPr lang="en-US" sz="2000" dirty="0" smtClean="0">
                <a:latin typeface="Arial" pitchFamily="34" charset="0"/>
                <a:cs typeface="Arial" pitchFamily="34" charset="0"/>
              </a:rPr>
              <a:t>mainly of </a:t>
            </a:r>
            <a:r>
              <a:rPr lang="en-US" sz="2000" dirty="0">
                <a:latin typeface="Arial" pitchFamily="34" charset="0"/>
                <a:cs typeface="Arial" pitchFamily="34" charset="0"/>
              </a:rPr>
              <a:t>three </a:t>
            </a:r>
            <a:r>
              <a:rPr lang="en-US" sz="2000" dirty="0" smtClean="0">
                <a:latin typeface="Arial" pitchFamily="34" charset="0"/>
                <a:cs typeface="Arial" pitchFamily="34" charset="0"/>
              </a:rPr>
              <a:t>circuits which </a:t>
            </a:r>
            <a:r>
              <a:rPr lang="en-US" sz="2000" dirty="0">
                <a:latin typeface="Arial" pitchFamily="34" charset="0"/>
                <a:cs typeface="Arial" pitchFamily="34" charset="0"/>
              </a:rPr>
              <a:t>are : pulse transmission circuit, pulse amplifier circuit, and control </a:t>
            </a:r>
            <a:r>
              <a:rPr lang="en-US" sz="2000" dirty="0" smtClean="0">
                <a:latin typeface="Arial" pitchFamily="34" charset="0"/>
                <a:cs typeface="Arial" pitchFamily="34" charset="0"/>
              </a:rPr>
              <a:t>circuit.</a:t>
            </a:r>
          </a:p>
          <a:p>
            <a:endParaRPr lang="en-US" sz="2000" dirty="0">
              <a:latin typeface="Arial" pitchFamily="34" charset="0"/>
              <a:cs typeface="Arial" pitchFamily="34"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527" y="2399678"/>
            <a:ext cx="7417873" cy="3543922"/>
          </a:xfrm>
          <a:prstGeom prst="rect">
            <a:avLst/>
          </a:prstGeom>
        </p:spPr>
      </p:pic>
    </p:spTree>
    <p:extLst>
      <p:ext uri="{BB962C8B-B14F-4D97-AF65-F5344CB8AC3E}">
        <p14:creationId xmlns:p14="http://schemas.microsoft.com/office/powerpoint/2010/main" val="3496701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09600"/>
            <a:ext cx="6629400" cy="461665"/>
          </a:xfrm>
          <a:prstGeom prst="rect">
            <a:avLst/>
          </a:prstGeom>
          <a:noFill/>
        </p:spPr>
        <p:txBody>
          <a:bodyPr wrap="square" rtlCol="0">
            <a:spAutoFit/>
          </a:bodyPr>
          <a:lstStyle/>
          <a:p>
            <a:r>
              <a:rPr lang="en-US"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1)</a:t>
            </a:r>
            <a:r>
              <a:rPr lang="en-US" sz="2400" dirty="0" smtClean="0">
                <a:effectLst>
                  <a:outerShdw blurRad="38100" dist="38100" dir="2700000" algn="tl">
                    <a:srgbClr val="000000">
                      <a:alpha val="43137"/>
                    </a:srgbClr>
                  </a:outerShdw>
                </a:effectLst>
                <a:latin typeface="Arial" pitchFamily="34" charset="0"/>
                <a:cs typeface="Arial" pitchFamily="34" charset="0"/>
              </a:rPr>
              <a:t> pulse </a:t>
            </a:r>
            <a:r>
              <a:rPr lang="en-US" sz="2400" dirty="0">
                <a:effectLst>
                  <a:outerShdw blurRad="38100" dist="38100" dir="2700000" algn="tl">
                    <a:srgbClr val="000000">
                      <a:alpha val="43137"/>
                    </a:srgbClr>
                  </a:outerShdw>
                </a:effectLst>
                <a:latin typeface="Arial" pitchFamily="34" charset="0"/>
                <a:cs typeface="Arial" pitchFamily="34" charset="0"/>
              </a:rPr>
              <a:t>transmission </a:t>
            </a:r>
            <a:r>
              <a:rPr lang="en-US" sz="2400" dirty="0" smtClean="0">
                <a:effectLst>
                  <a:outerShdw blurRad="38100" dist="38100" dir="2700000" algn="tl">
                    <a:srgbClr val="000000">
                      <a:alpha val="43137"/>
                    </a:srgbClr>
                  </a:outerShdw>
                </a:effectLst>
                <a:latin typeface="Arial" pitchFamily="34" charset="0"/>
                <a:cs typeface="Arial" pitchFamily="34" charset="0"/>
              </a:rPr>
              <a:t>circuit:</a:t>
            </a:r>
            <a:r>
              <a:rPr lang="en-US"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 </a:t>
            </a:r>
            <a:endParaRPr lang="en-US"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295400"/>
            <a:ext cx="7848600" cy="4114800"/>
          </a:xfrm>
          <a:prstGeom prst="rect">
            <a:avLst/>
          </a:prstGeom>
        </p:spPr>
      </p:pic>
    </p:spTree>
    <p:extLst>
      <p:ext uri="{BB962C8B-B14F-4D97-AF65-F5344CB8AC3E}">
        <p14:creationId xmlns:p14="http://schemas.microsoft.com/office/powerpoint/2010/main" val="26525082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823</TotalTime>
  <Words>632</Words>
  <Application>Microsoft Office PowerPoint</Application>
  <PresentationFormat>On-screen Show (4:3)</PresentationFormat>
  <Paragraphs>62</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Metal Detector</dc:title>
  <dc:creator>HP</dc:creator>
  <cp:lastModifiedBy>HP</cp:lastModifiedBy>
  <cp:revision>68</cp:revision>
  <dcterms:created xsi:type="dcterms:W3CDTF">2020-12-29T23:08:14Z</dcterms:created>
  <dcterms:modified xsi:type="dcterms:W3CDTF">2021-06-16T01:30:16Z</dcterms:modified>
</cp:coreProperties>
</file>