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82" r:id="rId1"/>
  </p:sldMasterIdLst>
  <p:notesMasterIdLst>
    <p:notesMasterId r:id="rId78"/>
  </p:notesMasterIdLst>
  <p:sldIdLst>
    <p:sldId id="256" r:id="rId2"/>
    <p:sldId id="257" r:id="rId3"/>
    <p:sldId id="258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8" r:id="rId25"/>
    <p:sldId id="399" r:id="rId26"/>
    <p:sldId id="343" r:id="rId27"/>
    <p:sldId id="344" r:id="rId28"/>
    <p:sldId id="345" r:id="rId29"/>
    <p:sldId id="346" r:id="rId30"/>
    <p:sldId id="347" r:id="rId31"/>
    <p:sldId id="349" r:id="rId32"/>
    <p:sldId id="369" r:id="rId33"/>
    <p:sldId id="350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70" r:id="rId43"/>
    <p:sldId id="360" r:id="rId44"/>
    <p:sldId id="362" r:id="rId45"/>
    <p:sldId id="363" r:id="rId46"/>
    <p:sldId id="371" r:id="rId47"/>
    <p:sldId id="364" r:id="rId48"/>
    <p:sldId id="365" r:id="rId49"/>
    <p:sldId id="366" r:id="rId50"/>
    <p:sldId id="367" r:id="rId51"/>
    <p:sldId id="368" r:id="rId52"/>
    <p:sldId id="311" r:id="rId53"/>
    <p:sldId id="289" r:id="rId54"/>
    <p:sldId id="301" r:id="rId55"/>
    <p:sldId id="312" r:id="rId56"/>
    <p:sldId id="290" r:id="rId57"/>
    <p:sldId id="291" r:id="rId58"/>
    <p:sldId id="292" r:id="rId59"/>
    <p:sldId id="293" r:id="rId60"/>
    <p:sldId id="313" r:id="rId61"/>
    <p:sldId id="295" r:id="rId62"/>
    <p:sldId id="338" r:id="rId63"/>
    <p:sldId id="339" r:id="rId64"/>
    <p:sldId id="340" r:id="rId65"/>
    <p:sldId id="341" r:id="rId66"/>
    <p:sldId id="342" r:id="rId67"/>
    <p:sldId id="372" r:id="rId68"/>
    <p:sldId id="373" r:id="rId69"/>
    <p:sldId id="374" r:id="rId70"/>
    <p:sldId id="375" r:id="rId71"/>
    <p:sldId id="376" r:id="rId72"/>
    <p:sldId id="402" r:id="rId73"/>
    <p:sldId id="401" r:id="rId74"/>
    <p:sldId id="400" r:id="rId75"/>
    <p:sldId id="299" r:id="rId76"/>
    <p:sldId id="300" r:id="rId7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238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BA46E-DA44-437E-8F38-C39CD0A9EFC8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796CD03-2DAA-426D-9725-117563738A51}">
      <dgm:prSet phldrT="[نص]" custT="1"/>
      <dgm:spPr>
        <a:xfrm>
          <a:off x="2644769" y="2830813"/>
          <a:ext cx="2381321" cy="88347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r>
            <a:rPr lang="en-US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Architectural Aspect</a:t>
          </a:r>
          <a:r>
            <a:rPr lang="en-US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ar-SA" sz="2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76062F36-0752-42B9-BF0C-B9DEFEDEA8C8}" type="parTrans" cxnId="{2473AB4A-B494-4E51-8556-B447268D0966}">
      <dgm:prSet/>
      <dgm:spPr/>
      <dgm:t>
        <a:bodyPr/>
        <a:lstStyle/>
        <a:p>
          <a:pPr rtl="1"/>
          <a:endParaRPr lang="ar-SA"/>
        </a:p>
      </dgm:t>
    </dgm:pt>
    <dgm:pt modelId="{1D37BDC1-D7E2-455C-9808-530F9333A39B}" type="sibTrans" cxnId="{2473AB4A-B494-4E51-8556-B447268D0966}">
      <dgm:prSet/>
      <dgm:spPr/>
      <dgm:t>
        <a:bodyPr/>
        <a:lstStyle/>
        <a:p>
          <a:pPr rtl="1"/>
          <a:endParaRPr lang="ar-SA"/>
        </a:p>
      </dgm:t>
    </dgm:pt>
    <dgm:pt modelId="{5C6BCA8E-DF49-49D5-BE68-B9789B5889AF}">
      <dgm:prSet phldrT="[نص]" custT="1"/>
      <dgm:spPr>
        <a:xfrm>
          <a:off x="0" y="2894167"/>
          <a:ext cx="2381321" cy="88347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r>
            <a:rPr lang="en-US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Introduction </a:t>
          </a:r>
          <a:endParaRPr lang="ar-SA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C839A96D-1F94-486B-AC4B-834BA5DCB54B}" type="parTrans" cxnId="{B059A015-5E8E-4D75-95C3-E24670DE0310}">
      <dgm:prSet/>
      <dgm:spPr/>
      <dgm:t>
        <a:bodyPr/>
        <a:lstStyle/>
        <a:p>
          <a:pPr rtl="1"/>
          <a:endParaRPr lang="ar-SA"/>
        </a:p>
      </dgm:t>
    </dgm:pt>
    <dgm:pt modelId="{1B9CAA4F-B52B-4EDF-B564-693D058D7168}" type="sibTrans" cxnId="{B059A015-5E8E-4D75-95C3-E24670DE0310}">
      <dgm:prSet/>
      <dgm:spPr/>
      <dgm:t>
        <a:bodyPr/>
        <a:lstStyle/>
        <a:p>
          <a:pPr rtl="1"/>
          <a:endParaRPr lang="ar-SA"/>
        </a:p>
      </dgm:t>
    </dgm:pt>
    <dgm:pt modelId="{34F1CD75-698F-4F09-908B-A39BF4238622}">
      <dgm:prSet custT="1"/>
      <dgm:spPr>
        <a:xfrm>
          <a:off x="5244110" y="2751716"/>
          <a:ext cx="2381321" cy="88347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r>
            <a:rPr lang="en-US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Environmental Aspects</a:t>
          </a:r>
          <a:r>
            <a:rPr lang="en-US" sz="27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ar-SA" sz="2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 panose="020B0604020202020204" pitchFamily="34" charset="0"/>
          </a:endParaRPr>
        </a:p>
      </dgm:t>
    </dgm:pt>
    <dgm:pt modelId="{5350A858-41F2-4076-A663-DBB6665B92D0}" type="parTrans" cxnId="{8F0A8A77-F8A1-4DFF-8B79-AFD60B397FA0}">
      <dgm:prSet/>
      <dgm:spPr/>
      <dgm:t>
        <a:bodyPr/>
        <a:lstStyle/>
        <a:p>
          <a:pPr rtl="1"/>
          <a:endParaRPr lang="ar-SA"/>
        </a:p>
      </dgm:t>
    </dgm:pt>
    <dgm:pt modelId="{47EB0E46-166A-4C4A-93EC-5E5C1A808F44}" type="sibTrans" cxnId="{8F0A8A77-F8A1-4DFF-8B79-AFD60B397FA0}">
      <dgm:prSet/>
      <dgm:spPr/>
      <dgm:t>
        <a:bodyPr/>
        <a:lstStyle/>
        <a:p>
          <a:pPr rtl="1"/>
          <a:endParaRPr lang="ar-SA"/>
        </a:p>
      </dgm:t>
    </dgm:pt>
    <dgm:pt modelId="{F2ADE0EE-BE26-4097-88C6-95E10D1BDFA2}">
      <dgm:prSet custT="1"/>
      <dgm:spPr>
        <a:xfrm>
          <a:off x="7863663" y="2751716"/>
          <a:ext cx="2381321" cy="88347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1"/>
          <a:r>
            <a:rPr lang="en-US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Structural Aspects </a:t>
          </a:r>
          <a:endParaRPr lang="ar-SA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34BBAE2-1DE1-4AC7-A5C6-C3ED5D42E6FD}" type="parTrans" cxnId="{21793007-66ED-4DCD-8B61-91661A1E1C51}">
      <dgm:prSet/>
      <dgm:spPr/>
      <dgm:t>
        <a:bodyPr/>
        <a:lstStyle/>
        <a:p>
          <a:pPr rtl="1"/>
          <a:endParaRPr lang="ar-SA"/>
        </a:p>
      </dgm:t>
    </dgm:pt>
    <dgm:pt modelId="{AE8C787A-E5F1-4C07-9F70-70ACF2B9C463}" type="sibTrans" cxnId="{21793007-66ED-4DCD-8B61-91661A1E1C51}">
      <dgm:prSet/>
      <dgm:spPr/>
      <dgm:t>
        <a:bodyPr/>
        <a:lstStyle/>
        <a:p>
          <a:pPr rtl="1"/>
          <a:endParaRPr lang="ar-SA"/>
        </a:p>
      </dgm:t>
    </dgm:pt>
    <dgm:pt modelId="{DF89178C-3D43-49AD-85A2-AADAEE53D706}" type="pres">
      <dgm:prSet presAssocID="{E24BA46E-DA44-437E-8F38-C39CD0A9EF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F532983-85D9-4D75-AC4C-FFB83D65B73C}" type="pres">
      <dgm:prSet presAssocID="{7796CD03-2DAA-426D-9725-117563738A51}" presName="compNode" presStyleCnt="0"/>
      <dgm:spPr/>
    </dgm:pt>
    <dgm:pt modelId="{DEC2D652-7BAE-45E9-8F0E-6BDE2FB016D4}" type="pres">
      <dgm:prSet presAssocID="{7796CD03-2DAA-426D-9725-117563738A51}" presName="pictRect" presStyleLbl="node1" presStyleIdx="0" presStyleCnt="4"/>
      <dgm:spPr>
        <a:xfrm>
          <a:off x="5004" y="1110986"/>
          <a:ext cx="2381321" cy="164073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1"/>
          <a:endParaRPr lang="ar-SA"/>
        </a:p>
      </dgm:t>
    </dgm:pt>
    <dgm:pt modelId="{D5ED1D57-F762-4A2C-9EB8-7D68169350DD}" type="pres">
      <dgm:prSet presAssocID="{7796CD03-2DAA-426D-9725-117563738A51}" presName="textRect" presStyleLbl="revTx" presStyleIdx="0" presStyleCnt="4" custLinFactX="10853" custLinFactNeighborX="100000" custLinFactNeighborY="895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686B54-6E55-4CCD-9192-517EA1073E36}" type="pres">
      <dgm:prSet presAssocID="{1D37BDC1-D7E2-455C-9808-530F9333A39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88B56D6F-917B-4C0E-AFE4-4779385B42DA}" type="pres">
      <dgm:prSet presAssocID="{5C6BCA8E-DF49-49D5-BE68-B9789B5889AF}" presName="compNode" presStyleCnt="0"/>
      <dgm:spPr/>
    </dgm:pt>
    <dgm:pt modelId="{1CFCD1E8-8269-4540-A435-D4AA19D46BE7}" type="pres">
      <dgm:prSet presAssocID="{5C6BCA8E-DF49-49D5-BE68-B9789B5889AF}" presName="pictRect" presStyleLbl="node1" presStyleIdx="1" presStyleCnt="4"/>
      <dgm:spPr>
        <a:xfrm>
          <a:off x="2624557" y="1110986"/>
          <a:ext cx="2381321" cy="1640730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1"/>
          <a:endParaRPr lang="ar-SA"/>
        </a:p>
      </dgm:t>
    </dgm:pt>
    <dgm:pt modelId="{73C2C32A-EC29-4A6A-9FDE-4AEA097BDBDA}" type="pres">
      <dgm:prSet presAssocID="{5C6BCA8E-DF49-49D5-BE68-B9789B5889AF}" presName="textRect" presStyleLbl="revTx" presStyleIdx="1" presStyleCnt="4" custLinFactX="-10214" custLinFactNeighborX="-100000" custLinFactNeighborY="125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037054-2A3D-42AF-9664-977E344EAB27}" type="pres">
      <dgm:prSet presAssocID="{1B9CAA4F-B52B-4EDF-B564-693D058D7168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0395E61-4595-4D34-982A-0D79E8CB0A67}" type="pres">
      <dgm:prSet presAssocID="{34F1CD75-698F-4F09-908B-A39BF4238622}" presName="compNode" presStyleCnt="0"/>
      <dgm:spPr/>
    </dgm:pt>
    <dgm:pt modelId="{54EDAADD-7133-4D24-B2ED-C41FA89BBCAA}" type="pres">
      <dgm:prSet presAssocID="{34F1CD75-698F-4F09-908B-A39BF4238622}" presName="pictRect" presStyleLbl="node1" presStyleIdx="2" presStyleCnt="4" custLinFactX="2763" custLinFactNeighborX="100000" custLinFactNeighborY="-2123"/>
      <dgm:spPr>
        <a:xfrm>
          <a:off x="7691227" y="1076153"/>
          <a:ext cx="2381321" cy="1640730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1"/>
          <a:endParaRPr lang="ar-SA"/>
        </a:p>
      </dgm:t>
    </dgm:pt>
    <dgm:pt modelId="{DB15C243-3312-4A9E-B659-E2DBACFF2BA6}" type="pres">
      <dgm:prSet presAssocID="{34F1CD75-698F-4F09-908B-A39BF4238622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64CE9D-7880-4C05-A2DA-17B8B977368D}" type="pres">
      <dgm:prSet presAssocID="{47EB0E46-166A-4C4A-93EC-5E5C1A808F4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7FA2F384-EEA6-409E-B4EE-4015DF2DAD26}" type="pres">
      <dgm:prSet presAssocID="{F2ADE0EE-BE26-4097-88C6-95E10D1BDFA2}" presName="compNode" presStyleCnt="0"/>
      <dgm:spPr/>
    </dgm:pt>
    <dgm:pt modelId="{99A55E17-994F-4AAC-9DD0-3BF1A6A7D03A}" type="pres">
      <dgm:prSet presAssocID="{F2ADE0EE-BE26-4097-88C6-95E10D1BDFA2}" presName="pictRect" presStyleLbl="node1" presStyleIdx="3" presStyleCnt="4" custLinFactX="-14466" custLinFactNeighborX="-100000" custLinFactNeighborY="-1593"/>
      <dgm:spPr>
        <a:xfrm>
          <a:off x="5137860" y="1084849"/>
          <a:ext cx="2381321" cy="1640730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1"/>
          <a:endParaRPr lang="ar-SA"/>
        </a:p>
      </dgm:t>
    </dgm:pt>
    <dgm:pt modelId="{C506E749-4FBF-4E89-BF9B-7237271A35FA}" type="pres">
      <dgm:prSet presAssocID="{F2ADE0EE-BE26-4097-88C6-95E10D1BDFA2}" presName="textRect" presStyleLbl="revTx" presStyleIdx="3" presStyleCnt="4" custLinFactNeighborX="210" custLinFactNeighborY="108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DF07BC-38F7-42B7-AA78-5D3F81776877}" type="presOf" srcId="{5C6BCA8E-DF49-49D5-BE68-B9789B5889AF}" destId="{73C2C32A-EC29-4A6A-9FDE-4AEA097BDBDA}" srcOrd="0" destOrd="0" presId="urn:microsoft.com/office/officeart/2005/8/layout/pList1"/>
    <dgm:cxn modelId="{21793007-66ED-4DCD-8B61-91661A1E1C51}" srcId="{E24BA46E-DA44-437E-8F38-C39CD0A9EFC8}" destId="{F2ADE0EE-BE26-4097-88C6-95E10D1BDFA2}" srcOrd="3" destOrd="0" parTransId="{134BBAE2-1DE1-4AC7-A5C6-C3ED5D42E6FD}" sibTransId="{AE8C787A-E5F1-4C07-9F70-70ACF2B9C463}"/>
    <dgm:cxn modelId="{63C0946B-DAA6-49AD-922A-F59E7475B4F8}" type="presOf" srcId="{E24BA46E-DA44-437E-8F38-C39CD0A9EFC8}" destId="{DF89178C-3D43-49AD-85A2-AADAEE53D706}" srcOrd="0" destOrd="0" presId="urn:microsoft.com/office/officeart/2005/8/layout/pList1"/>
    <dgm:cxn modelId="{D7277F8F-481E-4798-9D3E-08168112951B}" type="presOf" srcId="{1D37BDC1-D7E2-455C-9808-530F9333A39B}" destId="{07686B54-6E55-4CCD-9192-517EA1073E36}" srcOrd="0" destOrd="0" presId="urn:microsoft.com/office/officeart/2005/8/layout/pList1"/>
    <dgm:cxn modelId="{E9C9CDB9-AB03-4EA0-9F2A-BC457B485136}" type="presOf" srcId="{47EB0E46-166A-4C4A-93EC-5E5C1A808F44}" destId="{4764CE9D-7880-4C05-A2DA-17B8B977368D}" srcOrd="0" destOrd="0" presId="urn:microsoft.com/office/officeart/2005/8/layout/pList1"/>
    <dgm:cxn modelId="{13BD1A6B-A6EF-4A04-B1D4-24B3EA253BF4}" type="presOf" srcId="{F2ADE0EE-BE26-4097-88C6-95E10D1BDFA2}" destId="{C506E749-4FBF-4E89-BF9B-7237271A35FA}" srcOrd="0" destOrd="0" presId="urn:microsoft.com/office/officeart/2005/8/layout/pList1"/>
    <dgm:cxn modelId="{B059A015-5E8E-4D75-95C3-E24670DE0310}" srcId="{E24BA46E-DA44-437E-8F38-C39CD0A9EFC8}" destId="{5C6BCA8E-DF49-49D5-BE68-B9789B5889AF}" srcOrd="1" destOrd="0" parTransId="{C839A96D-1F94-486B-AC4B-834BA5DCB54B}" sibTransId="{1B9CAA4F-B52B-4EDF-B564-693D058D7168}"/>
    <dgm:cxn modelId="{4E3953A1-17E5-4FEA-8439-B055A0AB6671}" type="presOf" srcId="{7796CD03-2DAA-426D-9725-117563738A51}" destId="{D5ED1D57-F762-4A2C-9EB8-7D68169350DD}" srcOrd="0" destOrd="0" presId="urn:microsoft.com/office/officeart/2005/8/layout/pList1"/>
    <dgm:cxn modelId="{8F0A8A77-F8A1-4DFF-8B79-AFD60B397FA0}" srcId="{E24BA46E-DA44-437E-8F38-C39CD0A9EFC8}" destId="{34F1CD75-698F-4F09-908B-A39BF4238622}" srcOrd="2" destOrd="0" parTransId="{5350A858-41F2-4076-A663-DBB6665B92D0}" sibTransId="{47EB0E46-166A-4C4A-93EC-5E5C1A808F44}"/>
    <dgm:cxn modelId="{98703252-649A-4833-9E61-72EDBEEA47DB}" type="presOf" srcId="{34F1CD75-698F-4F09-908B-A39BF4238622}" destId="{DB15C243-3312-4A9E-B659-E2DBACFF2BA6}" srcOrd="0" destOrd="0" presId="urn:microsoft.com/office/officeart/2005/8/layout/pList1"/>
    <dgm:cxn modelId="{1AA5178E-4C1B-4752-B354-97A85903259E}" type="presOf" srcId="{1B9CAA4F-B52B-4EDF-B564-693D058D7168}" destId="{3F037054-2A3D-42AF-9664-977E344EAB27}" srcOrd="0" destOrd="0" presId="urn:microsoft.com/office/officeart/2005/8/layout/pList1"/>
    <dgm:cxn modelId="{2473AB4A-B494-4E51-8556-B447268D0966}" srcId="{E24BA46E-DA44-437E-8F38-C39CD0A9EFC8}" destId="{7796CD03-2DAA-426D-9725-117563738A51}" srcOrd="0" destOrd="0" parTransId="{76062F36-0752-42B9-BF0C-B9DEFEDEA8C8}" sibTransId="{1D37BDC1-D7E2-455C-9808-530F9333A39B}"/>
    <dgm:cxn modelId="{743A4609-0AE9-4034-B00E-E14C30758444}" type="presParOf" srcId="{DF89178C-3D43-49AD-85A2-AADAEE53D706}" destId="{7F532983-85D9-4D75-AC4C-FFB83D65B73C}" srcOrd="0" destOrd="0" presId="urn:microsoft.com/office/officeart/2005/8/layout/pList1"/>
    <dgm:cxn modelId="{2EDDBA27-0C8D-4AB6-ACF3-B11A35C49B71}" type="presParOf" srcId="{7F532983-85D9-4D75-AC4C-FFB83D65B73C}" destId="{DEC2D652-7BAE-45E9-8F0E-6BDE2FB016D4}" srcOrd="0" destOrd="0" presId="urn:microsoft.com/office/officeart/2005/8/layout/pList1"/>
    <dgm:cxn modelId="{A84896A7-9B72-4957-AE65-6D51805A55CA}" type="presParOf" srcId="{7F532983-85D9-4D75-AC4C-FFB83D65B73C}" destId="{D5ED1D57-F762-4A2C-9EB8-7D68169350DD}" srcOrd="1" destOrd="0" presId="urn:microsoft.com/office/officeart/2005/8/layout/pList1"/>
    <dgm:cxn modelId="{B2251509-1FD5-4054-8B54-EC9F06FD55A7}" type="presParOf" srcId="{DF89178C-3D43-49AD-85A2-AADAEE53D706}" destId="{07686B54-6E55-4CCD-9192-517EA1073E36}" srcOrd="1" destOrd="0" presId="urn:microsoft.com/office/officeart/2005/8/layout/pList1"/>
    <dgm:cxn modelId="{8AB7A04E-8BE2-4D3E-904B-28BD1EE95E6C}" type="presParOf" srcId="{DF89178C-3D43-49AD-85A2-AADAEE53D706}" destId="{88B56D6F-917B-4C0E-AFE4-4779385B42DA}" srcOrd="2" destOrd="0" presId="urn:microsoft.com/office/officeart/2005/8/layout/pList1"/>
    <dgm:cxn modelId="{6EB3C389-68EA-4819-B2B1-91595AC44E36}" type="presParOf" srcId="{88B56D6F-917B-4C0E-AFE4-4779385B42DA}" destId="{1CFCD1E8-8269-4540-A435-D4AA19D46BE7}" srcOrd="0" destOrd="0" presId="urn:microsoft.com/office/officeart/2005/8/layout/pList1"/>
    <dgm:cxn modelId="{72907EF2-9E51-4EB6-9BF2-C2ADA0A9542A}" type="presParOf" srcId="{88B56D6F-917B-4C0E-AFE4-4779385B42DA}" destId="{73C2C32A-EC29-4A6A-9FDE-4AEA097BDBDA}" srcOrd="1" destOrd="0" presId="urn:microsoft.com/office/officeart/2005/8/layout/pList1"/>
    <dgm:cxn modelId="{C17AC70E-26FC-405B-8C11-8CA80B6D499B}" type="presParOf" srcId="{DF89178C-3D43-49AD-85A2-AADAEE53D706}" destId="{3F037054-2A3D-42AF-9664-977E344EAB27}" srcOrd="3" destOrd="0" presId="urn:microsoft.com/office/officeart/2005/8/layout/pList1"/>
    <dgm:cxn modelId="{28D38FBE-DBB6-42AD-B2A3-32E16676667C}" type="presParOf" srcId="{DF89178C-3D43-49AD-85A2-AADAEE53D706}" destId="{90395E61-4595-4D34-982A-0D79E8CB0A67}" srcOrd="4" destOrd="0" presId="urn:microsoft.com/office/officeart/2005/8/layout/pList1"/>
    <dgm:cxn modelId="{06EF1FC3-D505-4971-AB5B-1B5BFF99D212}" type="presParOf" srcId="{90395E61-4595-4D34-982A-0D79E8CB0A67}" destId="{54EDAADD-7133-4D24-B2ED-C41FA89BBCAA}" srcOrd="0" destOrd="0" presId="urn:microsoft.com/office/officeart/2005/8/layout/pList1"/>
    <dgm:cxn modelId="{4DD4A5D9-943C-4781-8B84-15B9C14CF12F}" type="presParOf" srcId="{90395E61-4595-4D34-982A-0D79E8CB0A67}" destId="{DB15C243-3312-4A9E-B659-E2DBACFF2BA6}" srcOrd="1" destOrd="0" presId="urn:microsoft.com/office/officeart/2005/8/layout/pList1"/>
    <dgm:cxn modelId="{440C01FB-D936-4052-BAD7-EFCB8E0CC268}" type="presParOf" srcId="{DF89178C-3D43-49AD-85A2-AADAEE53D706}" destId="{4764CE9D-7880-4C05-A2DA-17B8B977368D}" srcOrd="5" destOrd="0" presId="urn:microsoft.com/office/officeart/2005/8/layout/pList1"/>
    <dgm:cxn modelId="{5744C801-D7A9-42DA-9FA5-6CFD7D36DF4A}" type="presParOf" srcId="{DF89178C-3D43-49AD-85A2-AADAEE53D706}" destId="{7FA2F384-EEA6-409E-B4EE-4015DF2DAD26}" srcOrd="6" destOrd="0" presId="urn:microsoft.com/office/officeart/2005/8/layout/pList1"/>
    <dgm:cxn modelId="{A421846F-618E-43B1-B688-6F059372815B}" type="presParOf" srcId="{7FA2F384-EEA6-409E-B4EE-4015DF2DAD26}" destId="{99A55E17-994F-4AAC-9DD0-3BF1A6A7D03A}" srcOrd="0" destOrd="0" presId="urn:microsoft.com/office/officeart/2005/8/layout/pList1"/>
    <dgm:cxn modelId="{4474AF52-E21E-412A-962C-F8354D25977E}" type="presParOf" srcId="{7FA2F384-EEA6-409E-B4EE-4015DF2DAD26}" destId="{C506E749-4FBF-4E89-BF9B-7237271A35F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Water supply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Drainage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Firefighting system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Artificial lighting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9788F686-FD32-4892-8EC7-4B58082BE952}">
      <dgm:prSet phldrT="[Text]"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HVAC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CC8A0287-8CDB-481E-8507-735272818746}" type="parTrans" cxnId="{3BA2A5B9-6B21-40DB-861F-0BD95370B3F5}">
      <dgm:prSet/>
      <dgm:spPr/>
      <dgm:t>
        <a:bodyPr/>
        <a:lstStyle/>
        <a:p>
          <a:endParaRPr lang="en-US"/>
        </a:p>
      </dgm:t>
    </dgm:pt>
    <dgm:pt modelId="{3DF47D06-2D41-4252-9365-BC208E755E15}" type="sibTrans" cxnId="{3BA2A5B9-6B21-40DB-861F-0BD95370B3F5}">
      <dgm:prSet/>
      <dgm:spPr/>
      <dgm:t>
        <a:bodyPr/>
        <a:lstStyle/>
        <a:p>
          <a:endParaRPr lang="en-US"/>
        </a:p>
      </dgm:t>
    </dgm:pt>
    <dgm:pt modelId="{849644BF-A787-4EE4-B916-E6D5077E0A1E}">
      <dgm:prSet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Acoustic</a:t>
          </a:r>
        </a:p>
      </dgm:t>
    </dgm:pt>
    <dgm:pt modelId="{4A65E57E-EF4D-4A57-BE42-C86E5350E101}" type="parTrans" cxnId="{D0495D16-C1BD-47A3-90C8-1FFB45551282}">
      <dgm:prSet/>
      <dgm:spPr/>
      <dgm:t>
        <a:bodyPr/>
        <a:lstStyle/>
        <a:p>
          <a:endParaRPr lang="en-US"/>
        </a:p>
      </dgm:t>
    </dgm:pt>
    <dgm:pt modelId="{87E0707B-50DB-41FB-8F08-3D9AC9615C4E}" type="sibTrans" cxnId="{D0495D16-C1BD-47A3-90C8-1FFB45551282}">
      <dgm:prSet/>
      <dgm:spPr/>
      <dgm:t>
        <a:bodyPr/>
        <a:lstStyle/>
        <a:p>
          <a:endParaRPr lang="en-US"/>
        </a:p>
      </dgm:t>
    </dgm:pt>
    <dgm:pt modelId="{8A1175EC-EA03-4ED4-B348-F50E2E4C13A4}">
      <dgm:prSet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</a:rPr>
            <a:t>Electrical design</a:t>
          </a:r>
        </a:p>
      </dgm:t>
    </dgm:pt>
    <dgm:pt modelId="{751AF342-C4DC-4E88-B763-8FA0F5A6CFB1}" type="parTrans" cxnId="{E2AFAF11-1B7E-4B76-A94B-9B803D6F45B3}">
      <dgm:prSet/>
      <dgm:spPr/>
      <dgm:t>
        <a:bodyPr/>
        <a:lstStyle/>
        <a:p>
          <a:endParaRPr lang="en-US"/>
        </a:p>
      </dgm:t>
    </dgm:pt>
    <dgm:pt modelId="{3A9617DC-5B7C-4129-8BB7-7860F79868D0}" type="sibTrans" cxnId="{E2AFAF11-1B7E-4B76-A94B-9B803D6F45B3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24B547-1CBC-4437-B20A-A6E452D54359}" type="pres">
      <dgm:prSet presAssocID="{849644BF-A787-4EE4-B916-E6D5077E0A1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B5C71-E5D8-465C-976E-905653748AA6}" type="pres">
      <dgm:prSet presAssocID="{87E0707B-50DB-41FB-8F08-3D9AC9615C4E}" presName="sibTrans" presStyleLbl="sibTrans2D1" presStyleIdx="0" presStyleCnt="7"/>
      <dgm:spPr/>
      <dgm:t>
        <a:bodyPr/>
        <a:lstStyle/>
        <a:p>
          <a:endParaRPr lang="en-US"/>
        </a:p>
      </dgm:t>
    </dgm:pt>
    <dgm:pt modelId="{F04D75BA-80AD-4359-8631-49E5833E778B}" type="pres">
      <dgm:prSet presAssocID="{87E0707B-50DB-41FB-8F08-3D9AC9615C4E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1" presStyleCnt="7" custRadScaleRad="101066" custRadScaleInc="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1" presStyleCnt="7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15B6F5C-7ABB-484D-9DFC-FC216E9867BB}" type="pres">
      <dgm:prSet presAssocID="{9788F686-FD32-4892-8EC7-4B58082BE952}" presName="node" presStyleLbl="node1" presStyleIdx="2" presStyleCnt="7" custRadScaleRad="101325" custRadScaleInc="-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B713E-EC8F-4027-9323-B8C6A200CEE9}" type="pres">
      <dgm:prSet presAssocID="{3DF47D06-2D41-4252-9365-BC208E755E1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4E30B1A1-3602-45D9-8B60-9BFF2D42695B}" type="pres">
      <dgm:prSet presAssocID="{3DF47D06-2D41-4252-9365-BC208E755E1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3" presStyleCnt="7" custScaleX="141253" custRadScaleRad="100905" custRadScaleInc="-3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3" presStyleCnt="7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4" presStyleCnt="7" custRadScaleRad="99495" custRadScaleInc="-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4" presStyleCnt="7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5" presStyleCnt="7" custScaleX="118924" custRadScaleRad="98941" custRadScaleInc="19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5" presStyleCnt="7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737C38D3-3895-4164-91B6-0227FE2CA6F5}" type="pres">
      <dgm:prSet presAssocID="{8A1175EC-EA03-4ED4-B348-F50E2E4C13A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C6534E-2790-4CD1-8DDC-6FF42D341F7D}" type="pres">
      <dgm:prSet presAssocID="{3A9617DC-5B7C-4129-8BB7-7860F79868D0}" presName="sibTrans" presStyleLbl="sibTrans2D1" presStyleIdx="6" presStyleCnt="7"/>
      <dgm:spPr/>
      <dgm:t>
        <a:bodyPr/>
        <a:lstStyle/>
        <a:p>
          <a:endParaRPr lang="en-US"/>
        </a:p>
      </dgm:t>
    </dgm:pt>
    <dgm:pt modelId="{1EB0BF6F-95E9-445D-B217-13DBAA924A31}" type="pres">
      <dgm:prSet presAssocID="{3A9617DC-5B7C-4129-8BB7-7860F79868D0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2E1E6283-023B-41DE-9F02-7AF253876DE8}" type="presOf" srcId="{3DF47D06-2D41-4252-9365-BC208E755E15}" destId="{DA2B713E-EC8F-4027-9323-B8C6A200CEE9}" srcOrd="0" destOrd="0" presId="urn:microsoft.com/office/officeart/2005/8/layout/cycle7"/>
    <dgm:cxn modelId="{A70EC464-FB6F-413D-A6BC-23A6F31F6930}" type="presOf" srcId="{8A1175EC-EA03-4ED4-B348-F50E2E4C13A4}" destId="{737C38D3-3895-4164-91B6-0227FE2CA6F5}" srcOrd="0" destOrd="0" presId="urn:microsoft.com/office/officeart/2005/8/layout/cycle7"/>
    <dgm:cxn modelId="{E0A56C7D-613F-4AF9-9A60-B106FC05A802}" type="presOf" srcId="{232AECAE-AEBB-40E8-87A7-B2865B86C4AB}" destId="{1223FEBE-FD4F-4259-B35C-A348417635C4}" srcOrd="0" destOrd="0" presId="urn:microsoft.com/office/officeart/2005/8/layout/cycle7"/>
    <dgm:cxn modelId="{9ABBAE92-EB28-4931-873F-A36AB00C016D}" type="presOf" srcId="{EA509687-73C9-4086-9FD9-25CB846BB9C0}" destId="{2C7BD701-AC95-4127-A074-2B890E1AD4E7}" srcOrd="0" destOrd="0" presId="urn:microsoft.com/office/officeart/2005/8/layout/cycle7"/>
    <dgm:cxn modelId="{224434D7-C9F8-4120-B5EC-7D2782C71D3B}" type="presOf" srcId="{C6357C2F-B843-4B58-B659-71B8127F7800}" destId="{DBA38FF5-E2EE-40D4-9F6A-90B744DA2C6D}" srcOrd="0" destOrd="0" presId="urn:microsoft.com/office/officeart/2005/8/layout/cycle7"/>
    <dgm:cxn modelId="{E2AFAF11-1B7E-4B76-A94B-9B803D6F45B3}" srcId="{8F81F723-5DBD-43F5-9FD6-7E30698421F8}" destId="{8A1175EC-EA03-4ED4-B348-F50E2E4C13A4}" srcOrd="6" destOrd="0" parTransId="{751AF342-C4DC-4E88-B763-8FA0F5A6CFB1}" sibTransId="{3A9617DC-5B7C-4129-8BB7-7860F79868D0}"/>
    <dgm:cxn modelId="{834E92F9-A451-4CE9-8245-59A3466162B8}" srcId="{8F81F723-5DBD-43F5-9FD6-7E30698421F8}" destId="{2E2EFD88-551B-4872-8FF8-1A67993522CC}" srcOrd="5" destOrd="0" parTransId="{4201D7FD-BC3F-4665-BBE8-AEBBA5745AFF}" sibTransId="{232AECAE-AEBB-40E8-87A7-B2865B86C4AB}"/>
    <dgm:cxn modelId="{C58A5C7D-E5FE-4652-9C3A-FCB6D5BDA78E}" srcId="{8F81F723-5DBD-43F5-9FD6-7E30698421F8}" destId="{6C602AF0-5B1F-4CB6-AD89-0C5E6DDF5556}" srcOrd="3" destOrd="0" parTransId="{8B757998-B46C-46DB-A601-DD2A99727764}" sibTransId="{FE260A72-1109-49DA-9362-81448C2E7355}"/>
    <dgm:cxn modelId="{2DAF233F-7C56-4714-87DC-26744F36CC8D}" type="presOf" srcId="{FE260A72-1109-49DA-9362-81448C2E7355}" destId="{AA644C55-69DA-43FD-8412-E26E917BF6FA}" srcOrd="1" destOrd="0" presId="urn:microsoft.com/office/officeart/2005/8/layout/cycle7"/>
    <dgm:cxn modelId="{3412C76D-D1C3-4CDA-97C7-8DE43D5AD03F}" srcId="{8F81F723-5DBD-43F5-9FD6-7E30698421F8}" destId="{EA509687-73C9-4086-9FD9-25CB846BB9C0}" srcOrd="4" destOrd="0" parTransId="{735F1095-AC70-4C5F-8814-18B6C2DFFFED}" sibTransId="{D6D5EC0F-24CF-47BC-BA0E-7793DFC0BE72}"/>
    <dgm:cxn modelId="{4B6BE60F-8C03-4F40-94FC-CF9B3843668D}" type="presOf" srcId="{87E0707B-50DB-41FB-8F08-3D9AC9615C4E}" destId="{F04D75BA-80AD-4359-8631-49E5833E778B}" srcOrd="1" destOrd="0" presId="urn:microsoft.com/office/officeart/2005/8/layout/cycle7"/>
    <dgm:cxn modelId="{B79D6F00-5BD4-4A83-9ACA-4B0329EC95CB}" type="presOf" srcId="{8F81F723-5DBD-43F5-9FD6-7E30698421F8}" destId="{F6C75704-A24A-42A1-9F00-8798F449F249}" srcOrd="0" destOrd="0" presId="urn:microsoft.com/office/officeart/2005/8/layout/cycle7"/>
    <dgm:cxn modelId="{7FB421D8-9910-46BE-B541-5FC1E6F6B4A7}" type="presOf" srcId="{3A9617DC-5B7C-4129-8BB7-7860F79868D0}" destId="{3CC6534E-2790-4CD1-8DDC-6FF42D341F7D}" srcOrd="0" destOrd="0" presId="urn:microsoft.com/office/officeart/2005/8/layout/cycle7"/>
    <dgm:cxn modelId="{6E9575A9-AA25-44C8-A801-8422E3321DEF}" type="presOf" srcId="{9788F686-FD32-4892-8EC7-4B58082BE952}" destId="{315B6F5C-7ABB-484D-9DFC-FC216E9867BB}" srcOrd="0" destOrd="0" presId="urn:microsoft.com/office/officeart/2005/8/layout/cycle7"/>
    <dgm:cxn modelId="{416370A7-D124-4EFE-BDAC-DD9CC106ED90}" type="presOf" srcId="{232AECAE-AEBB-40E8-87A7-B2865B86C4AB}" destId="{FED55EE1-E3F8-4431-BD42-3F637358A4E4}" srcOrd="1" destOrd="0" presId="urn:microsoft.com/office/officeart/2005/8/layout/cycle7"/>
    <dgm:cxn modelId="{1373CD8A-20C1-4B97-B204-8B58E3061C09}" type="presOf" srcId="{2E2EFD88-551B-4872-8FF8-1A67993522CC}" destId="{A4E5D2DC-5F26-4DD3-A6BE-704DF0BAB7D9}" srcOrd="0" destOrd="0" presId="urn:microsoft.com/office/officeart/2005/8/layout/cycle7"/>
    <dgm:cxn modelId="{6AD92DFB-A290-4A72-97BE-55F285A85B63}" type="presOf" srcId="{C6357C2F-B843-4B58-B659-71B8127F7800}" destId="{F91E9759-9817-4646-A1FA-BAD69C286578}" srcOrd="1" destOrd="0" presId="urn:microsoft.com/office/officeart/2005/8/layout/cycle7"/>
    <dgm:cxn modelId="{754E6E93-0A6D-4A3B-92E3-B95201652C16}" type="presOf" srcId="{87E0707B-50DB-41FB-8F08-3D9AC9615C4E}" destId="{744B5C71-E5D8-465C-976E-905653748AA6}" srcOrd="0" destOrd="0" presId="urn:microsoft.com/office/officeart/2005/8/layout/cycle7"/>
    <dgm:cxn modelId="{3BA2A5B9-6B21-40DB-861F-0BD95370B3F5}" srcId="{8F81F723-5DBD-43F5-9FD6-7E30698421F8}" destId="{9788F686-FD32-4892-8EC7-4B58082BE952}" srcOrd="2" destOrd="0" parTransId="{CC8A0287-8CDB-481E-8507-735272818746}" sibTransId="{3DF47D06-2D41-4252-9365-BC208E755E15}"/>
    <dgm:cxn modelId="{EFC482A6-B04C-42DE-AC65-319C4C5FD3B2}" srcId="{8F81F723-5DBD-43F5-9FD6-7E30698421F8}" destId="{A8B2BB52-C343-49AA-978D-798E5018F46F}" srcOrd="1" destOrd="0" parTransId="{8EE59BB3-4AAE-45A4-A5A9-F166B78B291F}" sibTransId="{C6357C2F-B843-4B58-B659-71B8127F7800}"/>
    <dgm:cxn modelId="{1A899AEB-CED0-4480-8837-599394F55E4C}" type="presOf" srcId="{849644BF-A787-4EE4-B916-E6D5077E0A1E}" destId="{8E24B547-1CBC-4437-B20A-A6E452D54359}" srcOrd="0" destOrd="0" presId="urn:microsoft.com/office/officeart/2005/8/layout/cycle7"/>
    <dgm:cxn modelId="{DCE1F780-E55A-4DA7-9B94-4A7FDBA3A492}" type="presOf" srcId="{FE260A72-1109-49DA-9362-81448C2E7355}" destId="{C7A85B74-1C21-4F32-8FF1-6EA18BD32536}" srcOrd="0" destOrd="0" presId="urn:microsoft.com/office/officeart/2005/8/layout/cycle7"/>
    <dgm:cxn modelId="{D0495D16-C1BD-47A3-90C8-1FFB45551282}" srcId="{8F81F723-5DBD-43F5-9FD6-7E30698421F8}" destId="{849644BF-A787-4EE4-B916-E6D5077E0A1E}" srcOrd="0" destOrd="0" parTransId="{4A65E57E-EF4D-4A57-BE42-C86E5350E101}" sibTransId="{87E0707B-50DB-41FB-8F08-3D9AC9615C4E}"/>
    <dgm:cxn modelId="{7D5E7D8B-7B39-401C-8145-F7B68EC6FEC6}" type="presOf" srcId="{3A9617DC-5B7C-4129-8BB7-7860F79868D0}" destId="{1EB0BF6F-95E9-445D-B217-13DBAA924A31}" srcOrd="1" destOrd="0" presId="urn:microsoft.com/office/officeart/2005/8/layout/cycle7"/>
    <dgm:cxn modelId="{B084CC3E-830D-4C0B-925B-14E2E6B163B3}" type="presOf" srcId="{6C602AF0-5B1F-4CB6-AD89-0C5E6DDF5556}" destId="{4CA0D5FE-E5D5-4120-8EE3-E61314A2AFDE}" srcOrd="0" destOrd="0" presId="urn:microsoft.com/office/officeart/2005/8/layout/cycle7"/>
    <dgm:cxn modelId="{698EA050-7F16-438C-8387-3400CD26105B}" type="presOf" srcId="{D6D5EC0F-24CF-47BC-BA0E-7793DFC0BE72}" destId="{4D4F9293-8F80-4219-93C1-5E5710B3EE2C}" srcOrd="0" destOrd="0" presId="urn:microsoft.com/office/officeart/2005/8/layout/cycle7"/>
    <dgm:cxn modelId="{EAA633C4-905A-439A-9B03-79F81268A729}" type="presOf" srcId="{3DF47D06-2D41-4252-9365-BC208E755E15}" destId="{4E30B1A1-3602-45D9-8B60-9BFF2D42695B}" srcOrd="1" destOrd="0" presId="urn:microsoft.com/office/officeart/2005/8/layout/cycle7"/>
    <dgm:cxn modelId="{0EBF86E3-24A3-4B0A-A3D4-7B8F01432FB8}" type="presOf" srcId="{D6D5EC0F-24CF-47BC-BA0E-7793DFC0BE72}" destId="{C1913344-6A41-4550-BC63-665612BAABE4}" srcOrd="1" destOrd="0" presId="urn:microsoft.com/office/officeart/2005/8/layout/cycle7"/>
    <dgm:cxn modelId="{EE0DCE58-10A5-43EE-A7CA-D495BE7B98A5}" type="presOf" srcId="{A8B2BB52-C343-49AA-978D-798E5018F46F}" destId="{9BA4341C-D780-42DC-9058-F7B4DF71E0B0}" srcOrd="0" destOrd="0" presId="urn:microsoft.com/office/officeart/2005/8/layout/cycle7"/>
    <dgm:cxn modelId="{DBAF985C-277E-4C0C-8026-62BFC98F1F57}" type="presParOf" srcId="{F6C75704-A24A-42A1-9F00-8798F449F249}" destId="{8E24B547-1CBC-4437-B20A-A6E452D54359}" srcOrd="0" destOrd="0" presId="urn:microsoft.com/office/officeart/2005/8/layout/cycle7"/>
    <dgm:cxn modelId="{077FDEA0-0224-473C-9918-233EA542001A}" type="presParOf" srcId="{F6C75704-A24A-42A1-9F00-8798F449F249}" destId="{744B5C71-E5D8-465C-976E-905653748AA6}" srcOrd="1" destOrd="0" presId="urn:microsoft.com/office/officeart/2005/8/layout/cycle7"/>
    <dgm:cxn modelId="{B40401D9-AFE8-47E3-9303-89B0FF163642}" type="presParOf" srcId="{744B5C71-E5D8-465C-976E-905653748AA6}" destId="{F04D75BA-80AD-4359-8631-49E5833E778B}" srcOrd="0" destOrd="0" presId="urn:microsoft.com/office/officeart/2005/8/layout/cycle7"/>
    <dgm:cxn modelId="{0FC4C0B9-C082-4C4E-8CB9-F041479F073B}" type="presParOf" srcId="{F6C75704-A24A-42A1-9F00-8798F449F249}" destId="{9BA4341C-D780-42DC-9058-F7B4DF71E0B0}" srcOrd="2" destOrd="0" presId="urn:microsoft.com/office/officeart/2005/8/layout/cycle7"/>
    <dgm:cxn modelId="{CAC986EE-02B1-4079-BBF9-DDE33991F750}" type="presParOf" srcId="{F6C75704-A24A-42A1-9F00-8798F449F249}" destId="{DBA38FF5-E2EE-40D4-9F6A-90B744DA2C6D}" srcOrd="3" destOrd="0" presId="urn:microsoft.com/office/officeart/2005/8/layout/cycle7"/>
    <dgm:cxn modelId="{FAB27084-3014-45C4-93CA-70B9EB030D99}" type="presParOf" srcId="{DBA38FF5-E2EE-40D4-9F6A-90B744DA2C6D}" destId="{F91E9759-9817-4646-A1FA-BAD69C286578}" srcOrd="0" destOrd="0" presId="urn:microsoft.com/office/officeart/2005/8/layout/cycle7"/>
    <dgm:cxn modelId="{7A64C506-25A6-4DB2-B986-FBE5172426ED}" type="presParOf" srcId="{F6C75704-A24A-42A1-9F00-8798F449F249}" destId="{315B6F5C-7ABB-484D-9DFC-FC216E9867BB}" srcOrd="4" destOrd="0" presId="urn:microsoft.com/office/officeart/2005/8/layout/cycle7"/>
    <dgm:cxn modelId="{9FDE7807-D746-4689-A366-3A49C14FFE38}" type="presParOf" srcId="{F6C75704-A24A-42A1-9F00-8798F449F249}" destId="{DA2B713E-EC8F-4027-9323-B8C6A200CEE9}" srcOrd="5" destOrd="0" presId="urn:microsoft.com/office/officeart/2005/8/layout/cycle7"/>
    <dgm:cxn modelId="{B3AFB9FF-1BE5-4FA0-B0D0-76FC17F6393A}" type="presParOf" srcId="{DA2B713E-EC8F-4027-9323-B8C6A200CEE9}" destId="{4E30B1A1-3602-45D9-8B60-9BFF2D42695B}" srcOrd="0" destOrd="0" presId="urn:microsoft.com/office/officeart/2005/8/layout/cycle7"/>
    <dgm:cxn modelId="{10D1A942-B7D3-42E1-96A7-438BF48FBF1F}" type="presParOf" srcId="{F6C75704-A24A-42A1-9F00-8798F449F249}" destId="{4CA0D5FE-E5D5-4120-8EE3-E61314A2AFDE}" srcOrd="6" destOrd="0" presId="urn:microsoft.com/office/officeart/2005/8/layout/cycle7"/>
    <dgm:cxn modelId="{862FB90A-284C-49C6-9968-BECF24B732C2}" type="presParOf" srcId="{F6C75704-A24A-42A1-9F00-8798F449F249}" destId="{C7A85B74-1C21-4F32-8FF1-6EA18BD32536}" srcOrd="7" destOrd="0" presId="urn:microsoft.com/office/officeart/2005/8/layout/cycle7"/>
    <dgm:cxn modelId="{9E80C37F-BF03-4E1A-A9B0-A14E221CF76E}" type="presParOf" srcId="{C7A85B74-1C21-4F32-8FF1-6EA18BD32536}" destId="{AA644C55-69DA-43FD-8412-E26E917BF6FA}" srcOrd="0" destOrd="0" presId="urn:microsoft.com/office/officeart/2005/8/layout/cycle7"/>
    <dgm:cxn modelId="{3CEA3062-FC22-4DBF-8FEC-C73612D68AA2}" type="presParOf" srcId="{F6C75704-A24A-42A1-9F00-8798F449F249}" destId="{2C7BD701-AC95-4127-A074-2B890E1AD4E7}" srcOrd="8" destOrd="0" presId="urn:microsoft.com/office/officeart/2005/8/layout/cycle7"/>
    <dgm:cxn modelId="{B58956BF-5B32-4D94-8A42-9B86E8723E7C}" type="presParOf" srcId="{F6C75704-A24A-42A1-9F00-8798F449F249}" destId="{4D4F9293-8F80-4219-93C1-5E5710B3EE2C}" srcOrd="9" destOrd="0" presId="urn:microsoft.com/office/officeart/2005/8/layout/cycle7"/>
    <dgm:cxn modelId="{BD9D0628-E7CC-47C6-BDF5-D4F5C893AE7D}" type="presParOf" srcId="{4D4F9293-8F80-4219-93C1-5E5710B3EE2C}" destId="{C1913344-6A41-4550-BC63-665612BAABE4}" srcOrd="0" destOrd="0" presId="urn:microsoft.com/office/officeart/2005/8/layout/cycle7"/>
    <dgm:cxn modelId="{87261E5A-12A1-4747-9972-50AC20C60F9A}" type="presParOf" srcId="{F6C75704-A24A-42A1-9F00-8798F449F249}" destId="{A4E5D2DC-5F26-4DD3-A6BE-704DF0BAB7D9}" srcOrd="10" destOrd="0" presId="urn:microsoft.com/office/officeart/2005/8/layout/cycle7"/>
    <dgm:cxn modelId="{968C7868-E843-4519-B276-23566EA047ED}" type="presParOf" srcId="{F6C75704-A24A-42A1-9F00-8798F449F249}" destId="{1223FEBE-FD4F-4259-B35C-A348417635C4}" srcOrd="11" destOrd="0" presId="urn:microsoft.com/office/officeart/2005/8/layout/cycle7"/>
    <dgm:cxn modelId="{87A4770C-C2B0-49A6-8A80-049B97609ABF}" type="presParOf" srcId="{1223FEBE-FD4F-4259-B35C-A348417635C4}" destId="{FED55EE1-E3F8-4431-BD42-3F637358A4E4}" srcOrd="0" destOrd="0" presId="urn:microsoft.com/office/officeart/2005/8/layout/cycle7"/>
    <dgm:cxn modelId="{0275B09D-AD7D-4BE1-9233-FD3B4BD35A4B}" type="presParOf" srcId="{F6C75704-A24A-42A1-9F00-8798F449F249}" destId="{737C38D3-3895-4164-91B6-0227FE2CA6F5}" srcOrd="12" destOrd="0" presId="urn:microsoft.com/office/officeart/2005/8/layout/cycle7"/>
    <dgm:cxn modelId="{F13F3A46-ECB0-4095-BF1C-9C5B159A8DCF}" type="presParOf" srcId="{F6C75704-A24A-42A1-9F00-8798F449F249}" destId="{3CC6534E-2790-4CD1-8DDC-6FF42D341F7D}" srcOrd="13" destOrd="0" presId="urn:microsoft.com/office/officeart/2005/8/layout/cycle7"/>
    <dgm:cxn modelId="{34CE59C9-0970-40A2-AEEC-863FD8E92EAE}" type="presParOf" srcId="{3CC6534E-2790-4CD1-8DDC-6FF42D341F7D}" destId="{1EB0BF6F-95E9-445D-B217-13DBAA924A3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2E21DA-96C6-420A-8417-555883A9A21A}" type="doc">
      <dgm:prSet loTypeId="urn:microsoft.com/office/officeart/2005/8/layout/h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JO"/>
        </a:p>
      </dgm:t>
    </dgm:pt>
    <dgm:pt modelId="{32D6A27C-2398-4DEB-ADA2-47D2F456737F}" type="pres">
      <dgm:prSet presAssocID="{AD2E21DA-96C6-420A-8417-555883A9A2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8272F1-0C80-45D0-9236-CB252FA9B7B2}" type="presOf" srcId="{AD2E21DA-96C6-420A-8417-555883A9A21A}" destId="{32D6A27C-2398-4DEB-ADA2-47D2F456737F}" srcOrd="0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2D652-7BAE-45E9-8F0E-6BDE2FB016D4}">
      <dsp:nvSpPr>
        <dsp:cNvPr id="0" name=""/>
        <dsp:cNvSpPr/>
      </dsp:nvSpPr>
      <dsp:spPr>
        <a:xfrm>
          <a:off x="5467" y="994105"/>
          <a:ext cx="2601851" cy="1792675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ED1D57-F762-4A2C-9EB8-7D68169350DD}">
      <dsp:nvSpPr>
        <dsp:cNvPr id="0" name=""/>
        <dsp:cNvSpPr/>
      </dsp:nvSpPr>
      <dsp:spPr>
        <a:xfrm>
          <a:off x="2889697" y="2873203"/>
          <a:ext cx="2601851" cy="965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Architectural Aspect</a:t>
          </a:r>
          <a:r>
            <a:rPr lang="en-US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ar-SA" sz="2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889697" y="2873203"/>
        <a:ext cx="2601851" cy="965286"/>
      </dsp:txXfrm>
    </dsp:sp>
    <dsp:sp modelId="{1CFCD1E8-8269-4540-A435-D4AA19D46BE7}">
      <dsp:nvSpPr>
        <dsp:cNvPr id="0" name=""/>
        <dsp:cNvSpPr/>
      </dsp:nvSpPr>
      <dsp:spPr>
        <a:xfrm>
          <a:off x="2867613" y="994105"/>
          <a:ext cx="2601851" cy="1792675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2C32A-EC29-4A6A-9FDE-4AEA097BDBDA}">
      <dsp:nvSpPr>
        <dsp:cNvPr id="0" name=""/>
        <dsp:cNvSpPr/>
      </dsp:nvSpPr>
      <dsp:spPr>
        <a:xfrm>
          <a:off x="8" y="2907586"/>
          <a:ext cx="2601851" cy="965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Introduction </a:t>
          </a:r>
          <a:endParaRPr lang="ar-SA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8" y="2907586"/>
        <a:ext cx="2601851" cy="965286"/>
      </dsp:txXfrm>
    </dsp:sp>
    <dsp:sp modelId="{54EDAADD-7133-4D24-B2ED-C41FA89BBCAA}">
      <dsp:nvSpPr>
        <dsp:cNvPr id="0" name=""/>
        <dsp:cNvSpPr/>
      </dsp:nvSpPr>
      <dsp:spPr>
        <a:xfrm>
          <a:off x="8403499" y="956046"/>
          <a:ext cx="2601851" cy="1792675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5C243-3312-4A9E-B659-E2DBACFF2BA6}">
      <dsp:nvSpPr>
        <dsp:cNvPr id="0" name=""/>
        <dsp:cNvSpPr/>
      </dsp:nvSpPr>
      <dsp:spPr>
        <a:xfrm>
          <a:off x="5729759" y="2786780"/>
          <a:ext cx="2601851" cy="965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Environmental Aspects</a:t>
          </a:r>
          <a:r>
            <a:rPr lang="en-US" sz="2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ar-SA" sz="2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 panose="020B0604020202020204" pitchFamily="34" charset="0"/>
          </a:endParaRPr>
        </a:p>
      </dsp:txBody>
      <dsp:txXfrm>
        <a:off x="5729759" y="2786780"/>
        <a:ext cx="2601851" cy="965286"/>
      </dsp:txXfrm>
    </dsp:sp>
    <dsp:sp modelId="{99A55E17-994F-4AAC-9DD0-3BF1A6A7D03A}">
      <dsp:nvSpPr>
        <dsp:cNvPr id="0" name=""/>
        <dsp:cNvSpPr/>
      </dsp:nvSpPr>
      <dsp:spPr>
        <a:xfrm>
          <a:off x="5613669" y="965547"/>
          <a:ext cx="2601851" cy="1792675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6E749-4FBF-4E89-BF9B-7237271A35FA}">
      <dsp:nvSpPr>
        <dsp:cNvPr id="0" name=""/>
        <dsp:cNvSpPr/>
      </dsp:nvSpPr>
      <dsp:spPr>
        <a:xfrm>
          <a:off x="8597368" y="2891282"/>
          <a:ext cx="2601851" cy="965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Structural Aspects </a:t>
          </a:r>
          <a:endParaRPr lang="ar-SA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8597368" y="2891282"/>
        <a:ext cx="2601851" cy="965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4B547-1CBC-4437-B20A-A6E452D54359}">
      <dsp:nvSpPr>
        <dsp:cNvPr id="0" name=""/>
        <dsp:cNvSpPr/>
      </dsp:nvSpPr>
      <dsp:spPr>
        <a:xfrm>
          <a:off x="3638596" y="4164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Acoustic</a:t>
          </a:r>
        </a:p>
      </dsp:txBody>
      <dsp:txXfrm>
        <a:off x="3657359" y="22927"/>
        <a:ext cx="1243708" cy="603091"/>
      </dsp:txXfrm>
    </dsp:sp>
    <dsp:sp modelId="{744B5C71-E5D8-465C-976E-905653748AA6}">
      <dsp:nvSpPr>
        <dsp:cNvPr id="0" name=""/>
        <dsp:cNvSpPr/>
      </dsp:nvSpPr>
      <dsp:spPr>
        <a:xfrm rot="1519832">
          <a:off x="5026252" y="70184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093517" y="746690"/>
        <a:ext cx="439552" cy="134530"/>
      </dsp:txXfrm>
    </dsp:sp>
    <dsp:sp modelId="{9BA4341C-D780-42DC-9058-F7B4DF71E0B0}">
      <dsp:nvSpPr>
        <dsp:cNvPr id="0" name=""/>
        <dsp:cNvSpPr/>
      </dsp:nvSpPr>
      <dsp:spPr>
        <a:xfrm>
          <a:off x="5706758" y="983129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Drainage Design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5725521" y="1001892"/>
        <a:ext cx="1243708" cy="603091"/>
      </dsp:txXfrm>
    </dsp:sp>
    <dsp:sp modelId="{DBA38FF5-E2EE-40D4-9F6A-90B744DA2C6D}">
      <dsp:nvSpPr>
        <dsp:cNvPr id="0" name=""/>
        <dsp:cNvSpPr/>
      </dsp:nvSpPr>
      <dsp:spPr>
        <a:xfrm rot="4628598">
          <a:off x="6311358" y="2291176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6378623" y="2336019"/>
        <a:ext cx="439552" cy="134530"/>
      </dsp:txXfrm>
    </dsp:sp>
    <dsp:sp modelId="{315B6F5C-7ABB-484D-9DFC-FC216E9867BB}">
      <dsp:nvSpPr>
        <dsp:cNvPr id="0" name=""/>
        <dsp:cNvSpPr/>
      </dsp:nvSpPr>
      <dsp:spPr>
        <a:xfrm>
          <a:off x="6208806" y="3182822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HVAC design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6227569" y="3201585"/>
        <a:ext cx="1243708" cy="603091"/>
      </dsp:txXfrm>
    </dsp:sp>
    <dsp:sp modelId="{DA2B713E-EC8F-4027-9323-B8C6A200CEE9}">
      <dsp:nvSpPr>
        <dsp:cNvPr id="0" name=""/>
        <dsp:cNvSpPr/>
      </dsp:nvSpPr>
      <dsp:spPr>
        <a:xfrm rot="7698294">
          <a:off x="5864209" y="427490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5931474" y="4319750"/>
        <a:ext cx="439552" cy="134530"/>
      </dsp:txXfrm>
    </dsp:sp>
    <dsp:sp modelId="{4CA0D5FE-E5D5-4120-8EE3-E61314A2AFDE}">
      <dsp:nvSpPr>
        <dsp:cNvPr id="0" name=""/>
        <dsp:cNvSpPr/>
      </dsp:nvSpPr>
      <dsp:spPr>
        <a:xfrm>
          <a:off x="4548187" y="4950591"/>
          <a:ext cx="1809781" cy="640617"/>
        </a:xfrm>
        <a:prstGeom prst="roundRect">
          <a:avLst>
            <a:gd name="adj" fmla="val 1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Firefighting system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4566950" y="4969354"/>
        <a:ext cx="1772255" cy="603091"/>
      </dsp:txXfrm>
    </dsp:sp>
    <dsp:sp modelId="{C7A85B74-1C21-4F32-8FF1-6EA18BD32536}">
      <dsp:nvSpPr>
        <dsp:cNvPr id="0" name=""/>
        <dsp:cNvSpPr/>
      </dsp:nvSpPr>
      <dsp:spPr>
        <a:xfrm rot="10799845">
          <a:off x="3902344" y="5158848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69609" y="5203691"/>
        <a:ext cx="439552" cy="134530"/>
      </dsp:txXfrm>
    </dsp:sp>
    <dsp:sp modelId="{2C7BD701-AC95-4127-A074-2B890E1AD4E7}">
      <dsp:nvSpPr>
        <dsp:cNvPr id="0" name=""/>
        <dsp:cNvSpPr/>
      </dsp:nvSpPr>
      <dsp:spPr>
        <a:xfrm>
          <a:off x="2549349" y="4950693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Artificial lighting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2568112" y="4969456"/>
        <a:ext cx="1243708" cy="603091"/>
      </dsp:txXfrm>
    </dsp:sp>
    <dsp:sp modelId="{4D4F9293-8F80-4219-93C1-5E5710B3EE2C}">
      <dsp:nvSpPr>
        <dsp:cNvPr id="0" name=""/>
        <dsp:cNvSpPr/>
      </dsp:nvSpPr>
      <dsp:spPr>
        <a:xfrm rot="13895396">
          <a:off x="2191123" y="426114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258388" y="4305990"/>
        <a:ext cx="439552" cy="134530"/>
      </dsp:txXfrm>
    </dsp:sp>
    <dsp:sp modelId="{A4E5D2DC-5F26-4DD3-A6BE-704DF0BAB7D9}">
      <dsp:nvSpPr>
        <dsp:cNvPr id="0" name=""/>
        <dsp:cNvSpPr/>
      </dsp:nvSpPr>
      <dsp:spPr>
        <a:xfrm>
          <a:off x="1004515" y="3155200"/>
          <a:ext cx="1523695" cy="640617"/>
        </a:xfrm>
        <a:prstGeom prst="roundRect">
          <a:avLst>
            <a:gd name="adj" fmla="val 1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Water supply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1023278" y="3173963"/>
        <a:ext cx="1486169" cy="603091"/>
      </dsp:txXfrm>
    </dsp:sp>
    <dsp:sp modelId="{1223FEBE-FD4F-4259-B35C-A348417635C4}">
      <dsp:nvSpPr>
        <dsp:cNvPr id="0" name=""/>
        <dsp:cNvSpPr/>
      </dsp:nvSpPr>
      <dsp:spPr>
        <a:xfrm rot="16947722">
          <a:off x="1719335" y="2277360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786600" y="2322203"/>
        <a:ext cx="439552" cy="134530"/>
      </dsp:txXfrm>
    </dsp:sp>
    <dsp:sp modelId="{737C38D3-3895-4164-91B6-0227FE2CA6F5}">
      <dsp:nvSpPr>
        <dsp:cNvPr id="0" name=""/>
        <dsp:cNvSpPr/>
      </dsp:nvSpPr>
      <dsp:spPr>
        <a:xfrm>
          <a:off x="1605774" y="983120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bg1"/>
              </a:solidFill>
            </a:rPr>
            <a:t>Electrical design</a:t>
          </a:r>
        </a:p>
      </dsp:txBody>
      <dsp:txXfrm>
        <a:off x="1624537" y="1001883"/>
        <a:ext cx="1243708" cy="603091"/>
      </dsp:txXfrm>
    </dsp:sp>
    <dsp:sp modelId="{3CC6534E-2790-4CD1-8DDC-6FF42D341F7D}">
      <dsp:nvSpPr>
        <dsp:cNvPr id="0" name=""/>
        <dsp:cNvSpPr/>
      </dsp:nvSpPr>
      <dsp:spPr>
        <a:xfrm rot="20057143">
          <a:off x="2975760" y="701843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043025" y="746686"/>
        <a:ext cx="439552" cy="1345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52F3BBD9-89FD-4BEF-892D-1F486A98249C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BB3F6650-CF67-46CF-B5CF-35F118534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73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F6650-CF67-46CF-B5CF-35F118534B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47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F6650-CF67-46CF-B5CF-35F118534B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76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F6650-CF67-46CF-B5CF-35F118534B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9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7E8BE7-2B11-422C-9787-635C6EE5DEC5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2547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124A2-898D-4F5F-9F8E-7C62A5162B77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262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F99B-152F-4C79-883E-743327F6EB38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208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0847-E44A-4788-B4A4-D60CA722FE4B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0743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DB5BA1-7E18-44CE-AF18-291F9EABBDDA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2378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330A-139F-4270-94EC-F38C620C05FC}" type="uaqdatetime1">
              <a:rPr lang="ar-SA" smtClean="0"/>
              <a:t>13/07/1445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319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E8159-9476-4416-8893-0F9561AAE2DA}" type="uaqdatetime1">
              <a:rPr lang="ar-SA" smtClean="0"/>
              <a:t>13/07/1445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465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24EB-5456-434C-BC47-813E42486B76}" type="uaqdatetime1">
              <a:rPr lang="ar-SA" smtClean="0"/>
              <a:t>13/07/1445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810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F6152-BD5C-4C73-8D9B-AFEFDFF925BA}" type="uaqdatetime1">
              <a:rPr lang="ar-SA" smtClean="0"/>
              <a:t>13/07/1445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984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672767-4C18-4CF6-BC74-E0C93C9A3B6A}" type="uaqdatetime1">
              <a:rPr lang="ar-SA" smtClean="0"/>
              <a:t>13/07/1445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6826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21AD07-CFA0-495C-9B22-834AF739A7E7}" type="uaqdatetime1">
              <a:rPr lang="ar-SA" smtClean="0"/>
              <a:t>13/07/1445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5419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9D04943-85DA-4548-ABC5-419AA0F5B307}" type="uaqdatetime1">
              <a:rPr lang="ar-SA" smtClean="0"/>
              <a:t>13/07/1445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34EE9EB-EFB8-47B7-BDBC-311D2885523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5668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9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>
            <a:extLst>
              <a:ext uri="{FF2B5EF4-FFF2-40B4-BE49-F238E27FC236}">
                <a16:creationId xmlns:a16="http://schemas.microsoft.com/office/drawing/2014/main" id="{563A7882-F271-8485-B33D-DBA88F584530}"/>
              </a:ext>
            </a:extLst>
          </p:cNvPr>
          <p:cNvSpPr txBox="1"/>
          <p:nvPr/>
        </p:nvSpPr>
        <p:spPr>
          <a:xfrm>
            <a:off x="2886635" y="1972235"/>
            <a:ext cx="6167718" cy="417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An-Najah National University</a:t>
            </a:r>
            <a:endParaRPr kumimoji="0" lang="ar-JO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Facility Of Engineering And Information Technology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Department of Building Engineering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Graduation Project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I</a:t>
            </a:r>
            <a:r>
              <a:rPr lang="en-US">
                <a:solidFill>
                  <a:prstClr val="black"/>
                </a:solidFill>
                <a:latin typeface="Garamond" panose="02020404030301010803"/>
                <a:cs typeface="+mj-cs"/>
              </a:rPr>
              <a:t>I</a:t>
            </a: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Integrated Redesign of Hebron municipality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/>
                <a:cs typeface="+mj-cs"/>
              </a:rPr>
              <a:t>Performed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by :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Bana </a:t>
            </a:r>
            <a:r>
              <a:rPr kumimoji="0" lang="en-US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Salhi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prstClr val="black"/>
                </a:solidFill>
                <a:latin typeface="Garamond" panose="02020404030301010803"/>
                <a:cs typeface="+mj-cs"/>
              </a:rPr>
              <a:t>Dalal</a:t>
            </a:r>
            <a:r>
              <a:rPr lang="en-US" dirty="0">
                <a:solidFill>
                  <a:prstClr val="black"/>
                </a:solidFill>
                <a:latin typeface="Garamond" panose="02020404030301010803"/>
                <a:cs typeface="+mj-cs"/>
              </a:rPr>
              <a:t> Hanani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Tariq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+mj-cs"/>
              </a:rPr>
              <a:t> Salameh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prstClr val="black"/>
                </a:solidFill>
                <a:latin typeface="Garamond" panose="02020404030301010803"/>
                <a:cs typeface="+mj-cs"/>
              </a:rPr>
              <a:t>Under</a:t>
            </a:r>
            <a:r>
              <a:rPr lang="en-US" dirty="0">
                <a:solidFill>
                  <a:prstClr val="black"/>
                </a:solidFill>
                <a:latin typeface="Garamond" panose="02020404030301010803"/>
                <a:cs typeface="+mj-cs"/>
              </a:rPr>
              <a:t> the supervision of </a:t>
            </a:r>
            <a:r>
              <a:rPr lang="en-US" dirty="0" err="1">
                <a:solidFill>
                  <a:prstClr val="black"/>
                </a:solidFill>
                <a:latin typeface="Garamond" panose="02020404030301010803"/>
                <a:cs typeface="+mj-cs"/>
              </a:rPr>
              <a:t>Eng.Hitham</a:t>
            </a:r>
            <a:r>
              <a:rPr lang="en-US" dirty="0">
                <a:solidFill>
                  <a:prstClr val="black"/>
                </a:solidFill>
                <a:latin typeface="Garamond" panose="02020404030301010803"/>
                <a:cs typeface="+mj-cs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Garamond" panose="02020404030301010803"/>
                <a:cs typeface="+mj-cs"/>
              </a:rPr>
              <a:t>sawalha</a:t>
            </a:r>
            <a:r>
              <a:rPr lang="en-US" dirty="0">
                <a:solidFill>
                  <a:prstClr val="black"/>
                </a:solidFill>
                <a:latin typeface="Garamond" panose="02020404030301010803"/>
                <a:cs typeface="+mj-cs"/>
              </a:rPr>
              <a:t>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964" y="166678"/>
            <a:ext cx="1795059" cy="1805557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1037614" y="6226963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52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038" y="430823"/>
            <a:ext cx="6676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u="sng" dirty="0" smtClean="0"/>
              <a:t>Second floor before and after modification:</a:t>
            </a:r>
            <a:endParaRPr lang="en-US" sz="2800" b="1" i="1" u="sng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385367" y="6287923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10</a:t>
            </a:fld>
            <a:endParaRPr lang="ar-SA" dirty="0"/>
          </a:p>
        </p:txBody>
      </p:sp>
      <p:pic>
        <p:nvPicPr>
          <p:cNvPr id="6" name="Picture 5" descr="Screenshot 2024-01-24 1500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70" y="1099038"/>
            <a:ext cx="4826976" cy="4791808"/>
          </a:xfrm>
          <a:prstGeom prst="rect">
            <a:avLst/>
          </a:prstGeom>
        </p:spPr>
      </p:pic>
      <p:pic>
        <p:nvPicPr>
          <p:cNvPr id="7" name="Picture 6" descr="Screenshot 2024-01-24 150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231" y="1081455"/>
            <a:ext cx="4739054" cy="479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4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1262" y="430823"/>
            <a:ext cx="551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u="sng" dirty="0" smtClean="0"/>
              <a:t>Roof before and after modification:</a:t>
            </a:r>
            <a:endParaRPr lang="en-US" sz="2800" b="1" i="1" u="sng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367949" y="627921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6" name="Picture 5" descr="Screenshot 2024-01-24 1503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377" y="1169376"/>
            <a:ext cx="5020408" cy="4589586"/>
          </a:xfrm>
          <a:prstGeom prst="rect">
            <a:avLst/>
          </a:prstGeom>
        </p:spPr>
      </p:pic>
      <p:pic>
        <p:nvPicPr>
          <p:cNvPr id="7" name="Picture 6" descr="Screenshot 2024-01-24 1503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138" y="1169378"/>
            <a:ext cx="4994032" cy="452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5223" y="263769"/>
            <a:ext cx="1822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/>
              <a:t>Elevations:</a:t>
            </a:r>
            <a:endParaRPr lang="en-US" sz="2800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967654" y="6145823"/>
            <a:ext cx="167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 elevation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376658" y="6312848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12</a:t>
            </a:fld>
            <a:endParaRPr lang="ar-SA" dirty="0"/>
          </a:p>
        </p:txBody>
      </p:sp>
      <p:pic>
        <p:nvPicPr>
          <p:cNvPr id="6" name="Picture 5" descr="Screenshot 2024-01-24 1507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9762"/>
            <a:ext cx="5495192" cy="4999154"/>
          </a:xfrm>
          <a:prstGeom prst="rect">
            <a:avLst/>
          </a:prstGeom>
        </p:spPr>
      </p:pic>
      <p:pic>
        <p:nvPicPr>
          <p:cNvPr id="7" name="Picture 6" descr="Screenshot 2024-01-24 1507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984738"/>
            <a:ext cx="5345723" cy="50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84638"/>
            <a:ext cx="9601200" cy="931985"/>
          </a:xfrm>
        </p:spPr>
        <p:txBody>
          <a:bodyPr>
            <a:normAutofit/>
          </a:bodyPr>
          <a:lstStyle/>
          <a:p>
            <a:r>
              <a:rPr lang="en-US" sz="2800" b="1" i="1" u="sng" dirty="0" smtClean="0"/>
              <a:t>Sections:</a:t>
            </a:r>
            <a:endParaRPr lang="en-US" sz="2800" b="1" i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341824" y="6261798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6" name="Picture 5" descr="Screenshot 2024-01-24 1510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13" y="1204547"/>
            <a:ext cx="5657249" cy="3481754"/>
          </a:xfrm>
          <a:prstGeom prst="rect">
            <a:avLst/>
          </a:prstGeom>
        </p:spPr>
      </p:pic>
      <p:pic>
        <p:nvPicPr>
          <p:cNvPr id="7" name="Picture 6" descr="Screenshot 2024-01-24 15110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814" y="1183575"/>
            <a:ext cx="5451232" cy="34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9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793965" y="2481943"/>
            <a:ext cx="108160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298282" y="6235672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697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263446" y="627921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15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893885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design program: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8" name="Horizontal Scroll 7"/>
          <p:cNvSpPr/>
          <p:nvPr/>
        </p:nvSpPr>
        <p:spPr>
          <a:xfrm>
            <a:off x="1154723" y="926123"/>
            <a:ext cx="4577862" cy="9906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Put insulation in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roof.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1119554" y="2312377"/>
            <a:ext cx="4718538" cy="9906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Use double type of glass</a:t>
            </a:r>
            <a:r>
              <a:rPr kumimoji="0" lang="ar-JO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inherit"/>
                <a:cs typeface="+mj-cs"/>
              </a:rPr>
              <a:t>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+mj-cs"/>
              </a:rPr>
              <a:t>with 60% lighting,26% solar, good insulation.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+mj-cs"/>
              </a:rPr>
              <a:t> </a:t>
            </a:r>
          </a:p>
        </p:txBody>
      </p:sp>
      <p:sp>
        <p:nvSpPr>
          <p:cNvPr id="10" name="Horizontal Scroll 9"/>
          <p:cNvSpPr/>
          <p:nvPr/>
        </p:nvSpPr>
        <p:spPr>
          <a:xfrm>
            <a:off x="1119553" y="3455377"/>
            <a:ext cx="4797670" cy="9906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Put vertical louvers and cantilever. 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Horizontal Scroll 10"/>
          <p:cNvSpPr/>
          <p:nvPr/>
        </p:nvSpPr>
        <p:spPr>
          <a:xfrm>
            <a:off x="1119553" y="4604238"/>
            <a:ext cx="4859215" cy="9906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Photovoltaics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8097715" y="3771900"/>
            <a:ext cx="3305907" cy="1855177"/>
          </a:xfrm>
          <a:prstGeom prst="cloud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working hours in the building are from 8:00 am-2:00pm.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6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15698" y="625308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1175657" y="1654630"/>
            <a:ext cx="1042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98670" y="167055"/>
            <a:ext cx="45195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Analysis: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116622" y="1219200"/>
            <a:ext cx="178484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Summer 9 Am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Screenshot 2023-12-03 11462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3847" y="981808"/>
            <a:ext cx="2819400" cy="144780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1072662" y="3015761"/>
            <a:ext cx="1828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Summer 12 Am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Screenshot 2023-12-03 114745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1648" y="2734408"/>
            <a:ext cx="2795221" cy="14478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1005254" y="5026268"/>
            <a:ext cx="1828800" cy="8469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Summer 3 Pm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 descr="Screenshot 2023-12-03 114858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21649" y="4492870"/>
            <a:ext cx="2795221" cy="17526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6438900" y="1277815"/>
            <a:ext cx="1828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Winter 9 Am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438900" y="2995246"/>
            <a:ext cx="1828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Winter 12Am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6450623" y="5070231"/>
            <a:ext cx="1828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Winter3Pm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 descr="Screenshot 2023-12-03 115118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93724" y="879230"/>
            <a:ext cx="2842845" cy="1406769"/>
          </a:xfrm>
          <a:prstGeom prst="rect">
            <a:avLst/>
          </a:prstGeom>
        </p:spPr>
      </p:pic>
      <p:pic>
        <p:nvPicPr>
          <p:cNvPr id="17" name="Picture 16" descr="Screenshot 2023-12-03 115213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411308" y="2716823"/>
            <a:ext cx="2860430" cy="1570892"/>
          </a:xfrm>
          <a:prstGeom prst="rect">
            <a:avLst/>
          </a:prstGeom>
        </p:spPr>
      </p:pic>
      <p:pic>
        <p:nvPicPr>
          <p:cNvPr id="18" name="Picture 17" descr="Screenshot 2023-12-03 115323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14240" y="4580792"/>
            <a:ext cx="2743199" cy="167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2224"/>
            <a:ext cx="9601200" cy="852853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Heating and cooling load: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224692" y="6251162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Picture 3" descr="Screenshot 2023-12-14 17311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13691" y="879232"/>
            <a:ext cx="4574931" cy="3367454"/>
          </a:xfrm>
          <a:prstGeom prst="rect">
            <a:avLst/>
          </a:prstGeom>
        </p:spPr>
      </p:pic>
      <p:sp>
        <p:nvSpPr>
          <p:cNvPr id="5" name="Flowchart: Punched Tape 4"/>
          <p:cNvSpPr/>
          <p:nvPr/>
        </p:nvSpPr>
        <p:spPr>
          <a:xfrm>
            <a:off x="6591299" y="1096107"/>
            <a:ext cx="2590800" cy="1371600"/>
          </a:xfrm>
          <a:prstGeom prst="flowChartPunchedTa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Heating Load: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dirty="0" smtClean="0"/>
              <a:t>Total heating load capacity=2</a:t>
            </a:r>
            <a:r>
              <a:rPr lang="ar-SA" sz="1600" b="1" dirty="0" smtClean="0"/>
              <a:t>16</a:t>
            </a:r>
            <a:r>
              <a:rPr lang="en-US" sz="1600" b="1" dirty="0" smtClean="0"/>
              <a:t>.</a:t>
            </a:r>
            <a:r>
              <a:rPr lang="ar-SA" sz="1600" b="1" dirty="0" smtClean="0"/>
              <a:t>45</a:t>
            </a:r>
            <a:r>
              <a:rPr lang="en-US" sz="1600" b="1" dirty="0" smtClean="0"/>
              <a:t> kW</a:t>
            </a:r>
          </a:p>
          <a:p>
            <a:pPr algn="ctr"/>
            <a:r>
              <a:rPr lang="en-US" sz="1600" b="1" dirty="0" smtClean="0"/>
              <a:t>--</a:t>
            </a:r>
            <a:r>
              <a:rPr lang="en-US" sz="1600" b="1" dirty="0" smtClean="0">
                <a:sym typeface="Wingdings" pitchFamily="2" charset="2"/>
              </a:rPr>
              <a:t>61.54 ton .</a:t>
            </a:r>
            <a:endParaRPr lang="en-US" sz="1600" dirty="0" smtClean="0"/>
          </a:p>
          <a:p>
            <a:pPr algn="ctr"/>
            <a:endParaRPr lang="en-US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WhatsApp Image 2024-01-02 at 8.51.54 PM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5934808" y="3288323"/>
            <a:ext cx="5451230" cy="3367453"/>
          </a:xfrm>
          <a:prstGeom prst="rect">
            <a:avLst/>
          </a:prstGeom>
        </p:spPr>
      </p:pic>
      <p:sp>
        <p:nvSpPr>
          <p:cNvPr id="7" name="Flowchart: Punched Tape 6"/>
          <p:cNvSpPr/>
          <p:nvPr/>
        </p:nvSpPr>
        <p:spPr>
          <a:xfrm>
            <a:off x="2590800" y="4909038"/>
            <a:ext cx="2590800" cy="1371600"/>
          </a:xfrm>
          <a:prstGeom prst="flowChartPunchedTa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Cooling Load: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dirty="0" smtClean="0"/>
              <a:t>Total cooling load capacity=229.</a:t>
            </a:r>
            <a:r>
              <a:rPr lang="ar-SA" sz="1600" b="1" dirty="0" smtClean="0"/>
              <a:t>4</a:t>
            </a:r>
            <a:r>
              <a:rPr lang="en-US" sz="1600" b="1" dirty="0" smtClean="0"/>
              <a:t>2 kW</a:t>
            </a:r>
          </a:p>
          <a:p>
            <a:pPr algn="ctr"/>
            <a:r>
              <a:rPr lang="en-US" sz="1600" b="1" dirty="0" smtClean="0"/>
              <a:t>--</a:t>
            </a:r>
            <a:r>
              <a:rPr lang="en-US" sz="1600" b="1" dirty="0" smtClean="0">
                <a:sym typeface="Wingdings" pitchFamily="2" charset="2"/>
              </a:rPr>
              <a:t>65.23 ton .</a:t>
            </a:r>
            <a:endParaRPr lang="en-US" sz="1600" dirty="0" smtClean="0"/>
          </a:p>
          <a:p>
            <a:pPr algn="ctr"/>
            <a:endParaRPr lang="en-US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530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373955" y="625308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18</a:t>
            </a:fld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2337" y="235131"/>
            <a:ext cx="7341577" cy="130126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Beseline energy building analysis: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 descr="bbb94730-0d98-45e0-9ca4-a927c49176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777" y="1765076"/>
            <a:ext cx="8598672" cy="42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54738" y="620954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19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09231" y="410234"/>
            <a:ext cx="2308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182880" defTabSz="91440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</a:pPr>
            <a:endParaRPr lang="ar-SA" sz="4000" dirty="0">
              <a:latin typeface="Calibri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56247" y="4305457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External wall layers</a:t>
            </a:r>
            <a:endParaRPr lang="en-US" dirty="0"/>
          </a:p>
        </p:txBody>
      </p:sp>
      <p:pic>
        <p:nvPicPr>
          <p:cNvPr id="11" name="Picture 10" descr="Screenshot 2023-12-18 17545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379918" y="398049"/>
            <a:ext cx="3001108" cy="2265486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>
            <a:off x="9426150" y="420210"/>
            <a:ext cx="2649416" cy="9612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 </a:t>
            </a:r>
            <a:r>
              <a:rPr lang="en-US" sz="1600" dirty="0" smtClean="0">
                <a:solidFill>
                  <a:schemeClr val="bg1"/>
                </a:solidFill>
              </a:rPr>
              <a:t>= 0.458(w/m2.k)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4" name="Picture 13" descr="Screenshot 2023-12-19 015734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524688" y="3759254"/>
            <a:ext cx="2901462" cy="2206869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>
          <a:xfrm>
            <a:off x="9426150" y="4310825"/>
            <a:ext cx="2669931" cy="9818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 </a:t>
            </a:r>
            <a:r>
              <a:rPr lang="en-US" sz="1600" dirty="0" smtClean="0">
                <a:solidFill>
                  <a:schemeClr val="bg1"/>
                </a:solidFill>
              </a:rPr>
              <a:t>=1.289 (w/m2.k)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Rectangle 8"/>
          <p:cNvSpPr/>
          <p:nvPr/>
        </p:nvSpPr>
        <p:spPr>
          <a:xfrm>
            <a:off x="1021318" y="152400"/>
            <a:ext cx="196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Thermal analysis:</a:t>
            </a:r>
            <a:endParaRPr lang="en-US" dirty="0"/>
          </a:p>
        </p:txBody>
      </p:sp>
      <p:sp>
        <p:nvSpPr>
          <p:cNvPr id="18" name="Rectangle 8"/>
          <p:cNvSpPr/>
          <p:nvPr/>
        </p:nvSpPr>
        <p:spPr>
          <a:xfrm>
            <a:off x="7098848" y="6209546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Glass layers</a:t>
            </a:r>
            <a:endParaRPr lang="en-US" dirty="0"/>
          </a:p>
        </p:txBody>
      </p:sp>
      <p:sp>
        <p:nvSpPr>
          <p:cNvPr id="2" name="AutoShape 2" descr="blob:https://web.whatsapp.com/27e774b1-b3e3-4e01-90d2-00546a5cecb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/>
          <a:srcRect l="33746" t="25731" r="33746" b="11605"/>
          <a:stretch/>
        </p:blipFill>
        <p:spPr>
          <a:xfrm>
            <a:off x="924647" y="764177"/>
            <a:ext cx="3622766" cy="3187337"/>
          </a:xfrm>
          <a:prstGeom prst="rect">
            <a:avLst/>
          </a:prstGeom>
        </p:spPr>
      </p:pic>
      <p:sp>
        <p:nvSpPr>
          <p:cNvPr id="19" name="Rectangle 8"/>
          <p:cNvSpPr/>
          <p:nvPr/>
        </p:nvSpPr>
        <p:spPr>
          <a:xfrm>
            <a:off x="7162968" y="2887836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Roof layers</a:t>
            </a:r>
            <a:endParaRPr lang="en-US" dirty="0"/>
          </a:p>
        </p:txBody>
      </p:sp>
      <p:sp>
        <p:nvSpPr>
          <p:cNvPr id="20" name="Left Arrow 15"/>
          <p:cNvSpPr/>
          <p:nvPr/>
        </p:nvSpPr>
        <p:spPr>
          <a:xfrm>
            <a:off x="1270436" y="4857285"/>
            <a:ext cx="2669931" cy="9818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 </a:t>
            </a:r>
            <a:r>
              <a:rPr lang="en-US" sz="1600" dirty="0" smtClean="0">
                <a:solidFill>
                  <a:schemeClr val="bg1"/>
                </a:solidFill>
              </a:rPr>
              <a:t>=0.91 (w/m2.k)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0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992776" y="815497"/>
            <a:ext cx="3048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</a:p>
        </p:txBody>
      </p:sp>
      <p:graphicFrame>
        <p:nvGraphicFramePr>
          <p:cNvPr id="11" name="رسم تخطيطي 10"/>
          <p:cNvGraphicFramePr/>
          <p:nvPr>
            <p:extLst>
              <p:ext uri="{D42A27DB-BD31-4B8C-83A1-F6EECF244321}">
                <p14:modId xmlns:p14="http://schemas.microsoft.com/office/powerpoint/2010/main" val="2850887971"/>
              </p:ext>
            </p:extLst>
          </p:nvPr>
        </p:nvGraphicFramePr>
        <p:xfrm>
          <a:off x="992776" y="1169440"/>
          <a:ext cx="11199224" cy="4746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992776" y="5982870"/>
            <a:ext cx="1596292" cy="404614"/>
          </a:xfrm>
        </p:spPr>
        <p:txBody>
          <a:bodyPr/>
          <a:lstStyle/>
          <a:p>
            <a:pPr algn="l"/>
            <a:fld id="{834EE9EB-EFB8-47B7-BDBC-311D2885523A}" type="slidenum">
              <a:rPr lang="ar-SA" smtClean="0"/>
              <a:pPr algn="l"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42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023" y="193432"/>
            <a:ext cx="9601200" cy="457199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Daylight factor: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306989" y="609633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20</a:t>
            </a:fld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004926" y="835242"/>
            <a:ext cx="1636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Ground Floor: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359"/>
          <p:cNvPicPr/>
          <p:nvPr/>
        </p:nvPicPr>
        <p:blipFill rotWithShape="1">
          <a:blip r:embed="rId2" cstate="print"/>
          <a:srcRect l="2208" t="-722" r="11242" b="722"/>
          <a:stretch/>
        </p:blipFill>
        <p:spPr bwMode="auto">
          <a:xfrm>
            <a:off x="2049445" y="1499089"/>
            <a:ext cx="3974123" cy="37543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صورة 360"/>
          <p:cNvPicPr/>
          <p:nvPr/>
        </p:nvPicPr>
        <p:blipFill rotWithShape="1">
          <a:blip r:embed="rId3" cstate="print"/>
          <a:srcRect l="11680" t="7018" r="4845"/>
          <a:stretch/>
        </p:blipFill>
        <p:spPr bwMode="auto">
          <a:xfrm>
            <a:off x="6873323" y="1560634"/>
            <a:ext cx="4067908" cy="36927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22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211195" y="600924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21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962039" y="0"/>
            <a:ext cx="2161168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100" b="1" u="sng" dirty="0" smtClean="0">
                <a:solidFill>
                  <a:srgbClr val="E6C069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First Floor:</a:t>
            </a:r>
            <a:endParaRPr lang="en-US" dirty="0"/>
          </a:p>
        </p:txBody>
      </p:sp>
      <p:pic>
        <p:nvPicPr>
          <p:cNvPr id="7" name="صورة 361"/>
          <p:cNvPicPr/>
          <p:nvPr/>
        </p:nvPicPr>
        <p:blipFill rotWithShape="1">
          <a:blip r:embed="rId2" cstate="print"/>
          <a:srcRect r="6276"/>
          <a:stretch/>
        </p:blipFill>
        <p:spPr bwMode="auto">
          <a:xfrm>
            <a:off x="1655214" y="993530"/>
            <a:ext cx="4179277" cy="43082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صورة 362"/>
          <p:cNvPicPr/>
          <p:nvPr/>
        </p:nvPicPr>
        <p:blipFill rotWithShape="1">
          <a:blip r:embed="rId3" cstate="print"/>
          <a:srcRect l="6066" r="7418"/>
          <a:stretch/>
        </p:blipFill>
        <p:spPr bwMode="auto">
          <a:xfrm>
            <a:off x="6882701" y="993530"/>
            <a:ext cx="4325815" cy="4299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581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454" y="140677"/>
            <a:ext cx="9601200" cy="694592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Second Floor: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211195" y="6105043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" name="صورة 363"/>
          <p:cNvPicPr/>
          <p:nvPr/>
        </p:nvPicPr>
        <p:blipFill rotWithShape="1">
          <a:blip r:embed="rId2" cstate="print"/>
          <a:srcRect l="9481" r="8885"/>
          <a:stretch/>
        </p:blipFill>
        <p:spPr bwMode="auto">
          <a:xfrm>
            <a:off x="1706963" y="1433146"/>
            <a:ext cx="4082562" cy="44049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365"/>
          <p:cNvPicPr/>
          <p:nvPr/>
        </p:nvPicPr>
        <p:blipFill rotWithShape="1">
          <a:blip r:embed="rId3" cstate="print"/>
          <a:srcRect l="5294" t="5251" r="4700" b="6921"/>
          <a:stretch/>
        </p:blipFill>
        <p:spPr bwMode="auto">
          <a:xfrm>
            <a:off x="6689858" y="1424353"/>
            <a:ext cx="4651131" cy="44137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00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169" y="316523"/>
            <a:ext cx="9601200" cy="1011116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Roof Floor: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324407" y="6122461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4" name="صورة 366"/>
          <p:cNvPicPr/>
          <p:nvPr/>
        </p:nvPicPr>
        <p:blipFill rotWithShape="1">
          <a:blip r:embed="rId2" cstate="print"/>
          <a:srcRect l="1355" r="6916"/>
          <a:stretch/>
        </p:blipFill>
        <p:spPr bwMode="auto">
          <a:xfrm>
            <a:off x="2454813" y="1134207"/>
            <a:ext cx="3812930" cy="4044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367"/>
          <p:cNvPicPr/>
          <p:nvPr/>
        </p:nvPicPr>
        <p:blipFill rotWithShape="1">
          <a:blip r:embed="rId3" cstate="print"/>
          <a:srcRect l="4187" r="5438"/>
          <a:stretch/>
        </p:blipFill>
        <p:spPr bwMode="auto">
          <a:xfrm>
            <a:off x="7333537" y="1160584"/>
            <a:ext cx="3848099" cy="39917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237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9601200" cy="1011115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Thermal comfort: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289572" y="608762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24</a:t>
            </a:fld>
            <a:endParaRPr lang="ar-SA" dirty="0"/>
          </a:p>
        </p:txBody>
      </p:sp>
      <p:pic>
        <p:nvPicPr>
          <p:cNvPr id="4" name="Picture 3" descr="Screenshot 2023-12-14 145500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862146" y="981807"/>
            <a:ext cx="5442438" cy="2368061"/>
          </a:xfrm>
          <a:prstGeom prst="rect">
            <a:avLst/>
          </a:prstGeom>
        </p:spPr>
      </p:pic>
      <p:sp>
        <p:nvSpPr>
          <p:cNvPr id="5" name="Horizontal Scroll 4"/>
          <p:cNvSpPr/>
          <p:nvPr/>
        </p:nvSpPr>
        <p:spPr>
          <a:xfrm>
            <a:off x="967154" y="1072663"/>
            <a:ext cx="2866293" cy="122212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latin typeface="Times New Roman" panose="02020603050405020304" pitchFamily="18" charset="0"/>
              </a:rPr>
              <a:t>PMV between (-0.7 to 0.7) </a:t>
            </a:r>
            <a:endParaRPr lang="en-US" sz="1600" dirty="0"/>
          </a:p>
        </p:txBody>
      </p:sp>
      <p:pic>
        <p:nvPicPr>
          <p:cNvPr id="6" name="Picture 5" descr="Screenshot 2024-01-04 005620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886324" y="3763108"/>
            <a:ext cx="5400675" cy="2039815"/>
          </a:xfrm>
          <a:prstGeom prst="rect">
            <a:avLst/>
          </a:prstGeom>
        </p:spPr>
      </p:pic>
      <p:sp>
        <p:nvSpPr>
          <p:cNvPr id="7" name="Horizontal Scroll 6"/>
          <p:cNvSpPr/>
          <p:nvPr/>
        </p:nvSpPr>
        <p:spPr>
          <a:xfrm>
            <a:off x="1005254" y="4021017"/>
            <a:ext cx="2866293" cy="122212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total site energy is </a:t>
            </a:r>
            <a:r>
              <a:rPr lang="ar-SA" sz="1600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.28 kwh/m2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8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Photovoltaic design: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244286" y="6209546"/>
            <a:ext cx="1596292" cy="404614"/>
          </a:xfrm>
        </p:spPr>
        <p:txBody>
          <a:bodyPr/>
          <a:lstStyle/>
          <a:p>
            <a:fld id="{BA16FD25-5D66-419C-842F-13BC400036FF}" type="slidenum">
              <a:rPr lang="ar-SA" smtClean="0">
                <a:solidFill>
                  <a:schemeClr val="accent5">
                    <a:lumMod val="50000"/>
                  </a:schemeClr>
                </a:solidFill>
              </a:rPr>
              <a:t>25</a:t>
            </a:fld>
            <a:endParaRPr lang="ar-SA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 descr="Screenshot 2024-01-17 014933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81100" y="1579683"/>
            <a:ext cx="5017477" cy="4328747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7519852" y="1693985"/>
            <a:ext cx="4053840" cy="2819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Number of modules =75</a:t>
            </a:r>
          </a:p>
          <a:p>
            <a:r>
              <a:rPr lang="en-US" dirty="0" smtClean="0"/>
              <a:t>Number of inverter =3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482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646" y="2215167"/>
            <a:ext cx="9607638" cy="1993484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en-US" b="1" cap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lectro-mechanical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aspects</a:t>
            </a:r>
            <a:endParaRPr lang="en-US" b="1" cap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1055031" y="6209546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142882" y="861774"/>
          <a:ext cx="8437196" cy="559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797563" y="-114182"/>
            <a:ext cx="7782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Electro-mechanical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aspects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26480" y="6314886"/>
            <a:ext cx="3572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68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2524" y="999013"/>
            <a:ext cx="5896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component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should be taken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into consideration 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2524" y="1399123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Architectural  side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937319" y="1918575"/>
            <a:ext cx="2460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Electro- acoustic side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108" y="2438028"/>
            <a:ext cx="3395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Component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that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studied:</a:t>
            </a:r>
          </a:p>
        </p:txBody>
      </p:sp>
      <p:sp>
        <p:nvSpPr>
          <p:cNvPr id="10" name="Rectangle 9"/>
          <p:cNvSpPr/>
          <p:nvPr/>
        </p:nvSpPr>
        <p:spPr>
          <a:xfrm>
            <a:off x="939940" y="2930471"/>
            <a:ext cx="3043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time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RT60)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37319" y="3453655"/>
            <a:ext cx="2762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transmission loss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37319" y="4046575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pressure level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52524" y="4647909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transmission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class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STC)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76671" y="2439084"/>
            <a:ext cx="456516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paces designed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 using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insul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ease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ease address and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ecotect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programs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3966" y="3453655"/>
            <a:ext cx="2225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  <a:defRPr/>
            </a:pPr>
            <a:r>
              <a:rPr lang="en-US" sz="2000" dirty="0" smtClean="0"/>
              <a:t>amphitheater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33966" y="4113974"/>
            <a:ext cx="15071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n-US" sz="2000" dirty="0" smtClean="0"/>
              <a:t>cafeteria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Rectangle 16"/>
          <p:cNvSpPr/>
          <p:nvPr/>
        </p:nvSpPr>
        <p:spPr>
          <a:xfrm>
            <a:off x="7233966" y="4774293"/>
            <a:ext cx="2754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n-US" sz="2000" dirty="0" smtClean="0"/>
              <a:t>public service room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937319" y="5205182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914400"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loss (AL)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52524" y="6225678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28</a:t>
            </a:r>
            <a:endParaRPr lang="en-US" dirty="0"/>
          </a:p>
        </p:txBody>
      </p:sp>
      <p:sp>
        <p:nvSpPr>
          <p:cNvPr id="19" name="Rectangle 21"/>
          <p:cNvSpPr/>
          <p:nvPr/>
        </p:nvSpPr>
        <p:spPr>
          <a:xfrm>
            <a:off x="940328" y="159912"/>
            <a:ext cx="11055927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design 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40328" y="159912"/>
            <a:ext cx="110559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time (RT60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By using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ecotect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program the following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results for reverberation time is conducted: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1073332" y="1611811"/>
            <a:ext cx="5394960" cy="3007360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6964135" y="1611810"/>
            <a:ext cx="4975350" cy="3007361"/>
          </a:xfrm>
          <a:prstGeom prst="rect">
            <a:avLst/>
          </a:prstGeom>
        </p:spPr>
      </p:pic>
      <p:sp>
        <p:nvSpPr>
          <p:cNvPr id="10" name="Rectangle 21"/>
          <p:cNvSpPr/>
          <p:nvPr/>
        </p:nvSpPr>
        <p:spPr>
          <a:xfrm>
            <a:off x="1253673" y="4963073"/>
            <a:ext cx="11055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89039" y="4963073"/>
            <a:ext cx="52095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Amphitheater reverberation time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/>
              <a:t>is </a:t>
            </a:r>
            <a:r>
              <a:rPr lang="en-US" dirty="0"/>
              <a:t>in the </a:t>
            </a:r>
            <a:r>
              <a:rPr lang="en-US" dirty="0" smtClean="0"/>
              <a:t>range of  </a:t>
            </a:r>
            <a:r>
              <a:rPr lang="en-US" dirty="0"/>
              <a:t>(1-1.6) which is </a:t>
            </a:r>
            <a:r>
              <a:rPr lang="en-US" dirty="0" smtClean="0"/>
              <a:t>within </a:t>
            </a:r>
            <a:r>
              <a:rPr lang="en-US" dirty="0"/>
              <a:t>standards.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7233349" y="4962260"/>
            <a:ext cx="44369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Cafeteria reverberation time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/>
              <a:t>is less than (1) </a:t>
            </a:r>
            <a:r>
              <a:rPr lang="en-US" dirty="0"/>
              <a:t>which is </a:t>
            </a:r>
            <a:r>
              <a:rPr lang="en-US" dirty="0" smtClean="0"/>
              <a:t>within </a:t>
            </a:r>
            <a:r>
              <a:rPr lang="en-US" dirty="0"/>
              <a:t>standards.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895078" y="6128323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BF74F00A-7279-8E46-FCB3-1ACFC31C2254}"/>
              </a:ext>
            </a:extLst>
          </p:cNvPr>
          <p:cNvSpPr txBox="1"/>
          <p:nvPr/>
        </p:nvSpPr>
        <p:spPr>
          <a:xfrm>
            <a:off x="1256594" y="1620841"/>
            <a:ext cx="8355106" cy="30777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municipality is loaded in the city of Hebron.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consists of six floors including two basements and a roof.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floors above ground = 4507 SM.</a:t>
            </a:r>
          </a:p>
          <a:p>
            <a:pPr algn="l"/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Basements total area = 5540 SM </a:t>
            </a:r>
          </a:p>
          <a:p>
            <a:pPr algn="l"/>
            <a:endParaRPr lang="en-US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/>
            <a:endParaRPr lang="en-US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C2E20694-2ED8-37E7-4F0C-722BCC0E90E8}"/>
              </a:ext>
            </a:extLst>
          </p:cNvPr>
          <p:cNvSpPr txBox="1"/>
          <p:nvPr/>
        </p:nvSpPr>
        <p:spPr>
          <a:xfrm>
            <a:off x="304800" y="4460642"/>
            <a:ext cx="6543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1053735" y="505443"/>
            <a:ext cx="429332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79482" y="3425578"/>
            <a:ext cx="3986507" cy="2778013"/>
          </a:xfrm>
          <a:prstGeom prst="round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00" r="-2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925668" y="6203591"/>
            <a:ext cx="1596292" cy="404614"/>
          </a:xfrm>
        </p:spPr>
        <p:txBody>
          <a:bodyPr/>
          <a:lstStyle/>
          <a:p>
            <a:pPr algn="l"/>
            <a:fld id="{834EE9EB-EFB8-47B7-BDBC-311D2885523A}" type="slidenum">
              <a:rPr lang="ar-SA" smtClean="0"/>
              <a:pPr algn="l"/>
              <a:t>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799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28815" y="4974831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Glazing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30568" y="6154358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30</a:t>
            </a:r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1212669" y="1341900"/>
            <a:ext cx="3243699" cy="3055929"/>
          </a:xfrm>
          <a:prstGeom prst="rect">
            <a:avLst/>
          </a:prstGeom>
        </p:spPr>
      </p:pic>
      <p:pic>
        <p:nvPicPr>
          <p:cNvPr id="12" name="صورة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843997" y="1341899"/>
            <a:ext cx="3141663" cy="3055929"/>
          </a:xfrm>
          <a:prstGeom prst="rect">
            <a:avLst/>
          </a:prstGeom>
        </p:spPr>
      </p:pic>
      <p:sp>
        <p:nvSpPr>
          <p:cNvPr id="13" name="Rectangle 21"/>
          <p:cNvSpPr/>
          <p:nvPr/>
        </p:nvSpPr>
        <p:spPr>
          <a:xfrm>
            <a:off x="940328" y="68441"/>
            <a:ext cx="110559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By using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Insul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program the following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results for sound transmission class is conducted: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1896354" y="4974831"/>
            <a:ext cx="1620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wall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5" name="صورة 14"/>
          <p:cNvPicPr/>
          <p:nvPr/>
        </p:nvPicPr>
        <p:blipFill rotWithShape="1">
          <a:blip r:embed="rId4"/>
          <a:srcRect l="26117"/>
          <a:stretch/>
        </p:blipFill>
        <p:spPr>
          <a:xfrm>
            <a:off x="8255724" y="1896135"/>
            <a:ext cx="3740531" cy="2501693"/>
          </a:xfrm>
          <a:prstGeom prst="rect">
            <a:avLst/>
          </a:prstGeom>
        </p:spPr>
      </p:pic>
      <p:sp>
        <p:nvSpPr>
          <p:cNvPr id="16" name="Rectangle 9"/>
          <p:cNvSpPr/>
          <p:nvPr/>
        </p:nvSpPr>
        <p:spPr>
          <a:xfrm>
            <a:off x="9587328" y="4974831"/>
            <a:ext cx="14847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1" name="Rectangle 21"/>
          <p:cNvSpPr/>
          <p:nvPr/>
        </p:nvSpPr>
        <p:spPr>
          <a:xfrm>
            <a:off x="957745" y="277447"/>
            <a:ext cx="110559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Sound pressure level (SPL) ( loud speakers design 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By using Ease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address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program the following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results for SPL is conducted: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094274" y="1872343"/>
            <a:ext cx="4820332" cy="3518263"/>
          </a:xfrm>
          <a:prstGeom prst="rect">
            <a:avLst/>
          </a:prstGeom>
        </p:spPr>
      </p:pic>
      <p:pic>
        <p:nvPicPr>
          <p:cNvPr id="13" name="صورة 12"/>
          <p:cNvPicPr/>
          <p:nvPr/>
        </p:nvPicPr>
        <p:blipFill>
          <a:blip r:embed="rId3"/>
          <a:stretch>
            <a:fillRect/>
          </a:stretch>
        </p:blipFill>
        <p:spPr>
          <a:xfrm>
            <a:off x="7594419" y="2660559"/>
            <a:ext cx="4091940" cy="1941830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018161" y="6075254"/>
            <a:ext cx="356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0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33116" y="615729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>
                <a:solidFill>
                  <a:schemeClr val="accent5">
                    <a:lumMod val="50000"/>
                  </a:schemeClr>
                </a:solidFill>
              </a:rPr>
              <a:t>32</a:t>
            </a:fld>
            <a:endParaRPr lang="ar-S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21"/>
          <p:cNvSpPr/>
          <p:nvPr/>
        </p:nvSpPr>
        <p:spPr>
          <a:xfrm>
            <a:off x="957745" y="277447"/>
            <a:ext cx="11055927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Sound pressure level (SPL) ( loud speakers design )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2879725" y="1841228"/>
            <a:ext cx="7527018" cy="1485446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2879724" y="3655377"/>
            <a:ext cx="7544435" cy="185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2" name="Rectangle 21"/>
          <p:cNvSpPr/>
          <p:nvPr/>
        </p:nvSpPr>
        <p:spPr>
          <a:xfrm>
            <a:off x="957745" y="277447"/>
            <a:ext cx="11055927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loss (AL) and Sound transmission loss (STL) 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3" name="صورة 12"/>
          <p:cNvPicPr/>
          <p:nvPr/>
        </p:nvPicPr>
        <p:blipFill rotWithShape="1">
          <a:blip r:embed="rId2"/>
          <a:srcRect b="37295"/>
          <a:stretch/>
        </p:blipFill>
        <p:spPr bwMode="auto">
          <a:xfrm>
            <a:off x="1269274" y="2071053"/>
            <a:ext cx="5627914" cy="2475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صورة 13"/>
          <p:cNvPicPr/>
          <p:nvPr/>
        </p:nvPicPr>
        <p:blipFill>
          <a:blip r:embed="rId3"/>
          <a:stretch>
            <a:fillRect/>
          </a:stretch>
        </p:blipFill>
        <p:spPr>
          <a:xfrm>
            <a:off x="7226482" y="1738994"/>
            <a:ext cx="4549140" cy="3140075"/>
          </a:xfrm>
          <a:prstGeom prst="rect">
            <a:avLst/>
          </a:prstGeom>
        </p:spPr>
      </p:pic>
      <p:sp>
        <p:nvSpPr>
          <p:cNvPr id="15" name="Rectangle 21"/>
          <p:cNvSpPr/>
          <p:nvPr/>
        </p:nvSpPr>
        <p:spPr>
          <a:xfrm>
            <a:off x="2125239" y="5299745"/>
            <a:ext cx="36485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value of the amphitheater = 7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6" name="Rectangle 21"/>
          <p:cNvSpPr/>
          <p:nvPr/>
        </p:nvSpPr>
        <p:spPr>
          <a:xfrm>
            <a:off x="7798872" y="5299745"/>
            <a:ext cx="39767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STL value of the amphitheater =0.6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905072" y="6093625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2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9708" y="-54534"/>
            <a:ext cx="30544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40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Water supply</a:t>
            </a:r>
            <a:endParaRPr kumimoji="0" lang="en-US" sz="40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3" name="صورة 12" descr="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96" y="1167063"/>
            <a:ext cx="6883423" cy="5546558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168" y="3184301"/>
            <a:ext cx="3378047" cy="18008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5" name="Oval 14"/>
          <p:cNvSpPr/>
          <p:nvPr/>
        </p:nvSpPr>
        <p:spPr>
          <a:xfrm>
            <a:off x="6023972" y="5029200"/>
            <a:ext cx="2209066" cy="18288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43492" y="4716379"/>
            <a:ext cx="1299409" cy="86627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977996" y="469230"/>
            <a:ext cx="1564105" cy="147988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صورة 21" descr="33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6168" y="275544"/>
            <a:ext cx="3188139" cy="2312427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1952554" y="998621"/>
            <a:ext cx="6400799" cy="5775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2542101" y="653352"/>
            <a:ext cx="48968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distribution  pipes on the ground floor</a:t>
            </a:r>
            <a:endParaRPr lang="ar-SA" dirty="0"/>
          </a:p>
        </p:txBody>
      </p:sp>
      <p:sp>
        <p:nvSpPr>
          <p:cNvPr id="2" name="مستطيل 1"/>
          <p:cNvSpPr/>
          <p:nvPr/>
        </p:nvSpPr>
        <p:spPr>
          <a:xfrm>
            <a:off x="761161" y="6345493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50000"/>
                  </a:schemeClr>
                </a:solidFill>
              </a:rPr>
              <a:t>34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6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188" y="163929"/>
            <a:ext cx="70174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Diameter design for pipes and calculation loss for </a:t>
            </a:r>
            <a:r>
              <a:rPr lang="en-US" sz="2000" b="1" dirty="0" smtClean="0">
                <a:latin typeface="Times New Roman" panose="02020603050405020304" pitchFamily="18" charset="0"/>
              </a:rPr>
              <a:t>ground floor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32227" y="23018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874918" y="111853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88969"/>
              </p:ext>
            </p:extLst>
          </p:nvPr>
        </p:nvGraphicFramePr>
        <p:xfrm>
          <a:off x="1138990" y="5125452"/>
          <a:ext cx="4561637" cy="1386152"/>
        </p:xfrm>
        <a:graphic>
          <a:graphicData uri="http://schemas.openxmlformats.org/drawingml/2006/table">
            <a:tbl>
              <a:tblPr firstRow="1" firstCol="1" bandRow="1"/>
              <a:tblGrid>
                <a:gridCol w="1520545">
                  <a:extLst>
                    <a:ext uri="{9D8B030D-6E8A-4147-A177-3AD203B41FA5}">
                      <a16:colId xmlns:a16="http://schemas.microsoft.com/office/drawing/2014/main" val="1336453648"/>
                    </a:ext>
                  </a:extLst>
                </a:gridCol>
                <a:gridCol w="760273">
                  <a:extLst>
                    <a:ext uri="{9D8B030D-6E8A-4147-A177-3AD203B41FA5}">
                      <a16:colId xmlns:a16="http://schemas.microsoft.com/office/drawing/2014/main" val="2170862557"/>
                    </a:ext>
                  </a:extLst>
                </a:gridCol>
                <a:gridCol w="760273">
                  <a:extLst>
                    <a:ext uri="{9D8B030D-6E8A-4147-A177-3AD203B41FA5}">
                      <a16:colId xmlns:a16="http://schemas.microsoft.com/office/drawing/2014/main" val="3273827838"/>
                    </a:ext>
                  </a:extLst>
                </a:gridCol>
                <a:gridCol w="760273">
                  <a:extLst>
                    <a:ext uri="{9D8B030D-6E8A-4147-A177-3AD203B41FA5}">
                      <a16:colId xmlns:a16="http://schemas.microsoft.com/office/drawing/2014/main" val="2627456931"/>
                    </a:ext>
                  </a:extLst>
                </a:gridCol>
                <a:gridCol w="760273">
                  <a:extLst>
                    <a:ext uri="{9D8B030D-6E8A-4147-A177-3AD203B41FA5}">
                      <a16:colId xmlns:a16="http://schemas.microsoft.com/office/drawing/2014/main" val="1232029417"/>
                    </a:ext>
                  </a:extLst>
                </a:gridCol>
              </a:tblGrid>
              <a:tr h="4263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en-US" sz="1400" spc="-5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¼ "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"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812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812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¾</a:t>
                      </a:r>
                      <a:r>
                        <a:rPr lang="en-US" sz="1800" spc="-5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"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solidFill>
                          <a:srgbClr val="2E5395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.5"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47344"/>
                  </a:ext>
                </a:extLst>
              </a:tr>
              <a:tr h="4263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loss/100ft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64089"/>
                  </a:ext>
                </a:extLst>
              </a:tr>
              <a:tr h="4263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loss/29.5ft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.64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324543"/>
                  </a:ext>
                </a:extLst>
              </a:tr>
            </a:tbl>
          </a:graphicData>
        </a:graphic>
      </p:graphicFrame>
      <p:graphicFrame>
        <p:nvGraphicFramePr>
          <p:cNvPr id="11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336974"/>
              </p:ext>
            </p:extLst>
          </p:nvPr>
        </p:nvGraphicFramePr>
        <p:xfrm>
          <a:off x="1138991" y="1155032"/>
          <a:ext cx="4680286" cy="1251129"/>
        </p:xfrm>
        <a:graphic>
          <a:graphicData uri="http://schemas.openxmlformats.org/drawingml/2006/table">
            <a:tbl>
              <a:tblPr firstRow="1" firstCol="1" bandRow="1"/>
              <a:tblGrid>
                <a:gridCol w="1337224">
                  <a:extLst>
                    <a:ext uri="{9D8B030D-6E8A-4147-A177-3AD203B41FA5}">
                      <a16:colId xmlns:a16="http://schemas.microsoft.com/office/drawing/2014/main" val="1336453648"/>
                    </a:ext>
                  </a:extLst>
                </a:gridCol>
                <a:gridCol w="668612">
                  <a:extLst>
                    <a:ext uri="{9D8B030D-6E8A-4147-A177-3AD203B41FA5}">
                      <a16:colId xmlns:a16="http://schemas.microsoft.com/office/drawing/2014/main" val="2170862557"/>
                    </a:ext>
                  </a:extLst>
                </a:gridCol>
                <a:gridCol w="668612">
                  <a:extLst>
                    <a:ext uri="{9D8B030D-6E8A-4147-A177-3AD203B41FA5}">
                      <a16:colId xmlns:a16="http://schemas.microsoft.com/office/drawing/2014/main" val="3273827838"/>
                    </a:ext>
                  </a:extLst>
                </a:gridCol>
                <a:gridCol w="732641">
                  <a:extLst>
                    <a:ext uri="{9D8B030D-6E8A-4147-A177-3AD203B41FA5}">
                      <a16:colId xmlns:a16="http://schemas.microsoft.com/office/drawing/2014/main" val="2627456931"/>
                    </a:ext>
                  </a:extLst>
                </a:gridCol>
                <a:gridCol w="6276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5556">
                  <a:extLst>
                    <a:ext uri="{9D8B030D-6E8A-4147-A177-3AD203B41FA5}">
                      <a16:colId xmlns:a16="http://schemas.microsoft.com/office/drawing/2014/main" val="1232029417"/>
                    </a:ext>
                  </a:extLst>
                </a:gridCol>
              </a:tblGrid>
              <a:tr h="568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4"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3"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812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8120" marR="195580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.5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"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”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1.5”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47344"/>
                  </a:ext>
                </a:extLst>
              </a:tr>
              <a:tr h="341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loss/100ft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64089"/>
                  </a:ext>
                </a:extLst>
              </a:tr>
              <a:tr h="341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loss/91.3ft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324543"/>
                  </a:ext>
                </a:extLst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1138990" y="685800"/>
            <a:ext cx="468028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i="1" dirty="0" smtClean="0"/>
              <a:t>Table 1: Diameter of the vertical pipe(steel).</a:t>
            </a:r>
          </a:p>
          <a:p>
            <a:pPr algn="ctr"/>
            <a:r>
              <a:rPr lang="en-US" sz="1400" i="1" dirty="0" smtClean="0"/>
              <a:t>Flow= 41gpm</a:t>
            </a:r>
            <a:endParaRPr lang="en-US" sz="1400" dirty="0" smtClean="0"/>
          </a:p>
          <a:p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138990" y="4620126"/>
            <a:ext cx="45616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i="1" dirty="0" smtClean="0"/>
              <a:t>Table 3: Diameter of the branch pipe.</a:t>
            </a:r>
          </a:p>
          <a:p>
            <a:pPr algn="ctr"/>
            <a:r>
              <a:rPr lang="en-US" sz="1400" i="1" dirty="0" smtClean="0"/>
              <a:t>Flow=5.2gpm</a:t>
            </a:r>
            <a:endParaRPr lang="ar-SA" sz="1400" dirty="0"/>
          </a:p>
        </p:txBody>
      </p:sp>
      <p:graphicFrame>
        <p:nvGraphicFramePr>
          <p:cNvPr id="14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380909"/>
              </p:ext>
            </p:extLst>
          </p:nvPr>
        </p:nvGraphicFramePr>
        <p:xfrm>
          <a:off x="1110918" y="3172327"/>
          <a:ext cx="4680286" cy="1251129"/>
        </p:xfrm>
        <a:graphic>
          <a:graphicData uri="http://schemas.openxmlformats.org/drawingml/2006/table">
            <a:tbl>
              <a:tblPr firstRow="1" firstCol="1" bandRow="1"/>
              <a:tblGrid>
                <a:gridCol w="1337224">
                  <a:extLst>
                    <a:ext uri="{9D8B030D-6E8A-4147-A177-3AD203B41FA5}">
                      <a16:colId xmlns:a16="http://schemas.microsoft.com/office/drawing/2014/main" val="1336453648"/>
                    </a:ext>
                  </a:extLst>
                </a:gridCol>
                <a:gridCol w="668612">
                  <a:extLst>
                    <a:ext uri="{9D8B030D-6E8A-4147-A177-3AD203B41FA5}">
                      <a16:colId xmlns:a16="http://schemas.microsoft.com/office/drawing/2014/main" val="2170862557"/>
                    </a:ext>
                  </a:extLst>
                </a:gridCol>
                <a:gridCol w="668612">
                  <a:extLst>
                    <a:ext uri="{9D8B030D-6E8A-4147-A177-3AD203B41FA5}">
                      <a16:colId xmlns:a16="http://schemas.microsoft.com/office/drawing/2014/main" val="3273827838"/>
                    </a:ext>
                  </a:extLst>
                </a:gridCol>
                <a:gridCol w="732641">
                  <a:extLst>
                    <a:ext uri="{9D8B030D-6E8A-4147-A177-3AD203B41FA5}">
                      <a16:colId xmlns:a16="http://schemas.microsoft.com/office/drawing/2014/main" val="2627456931"/>
                    </a:ext>
                  </a:extLst>
                </a:gridCol>
                <a:gridCol w="6276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5556">
                  <a:extLst>
                    <a:ext uri="{9D8B030D-6E8A-4147-A177-3AD203B41FA5}">
                      <a16:colId xmlns:a16="http://schemas.microsoft.com/office/drawing/2014/main" val="1232029417"/>
                    </a:ext>
                  </a:extLst>
                </a:gridCol>
              </a:tblGrid>
              <a:tr h="568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243205" marR="23812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3”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2.5”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812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8120" marR="195580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"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1.5”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1”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47344"/>
                  </a:ext>
                </a:extLst>
              </a:tr>
              <a:tr h="341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loss/100ft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64089"/>
                  </a:ext>
                </a:extLst>
              </a:tr>
              <a:tr h="341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loss/14.1ft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.  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324543"/>
                  </a:ext>
                </a:extLst>
              </a:tr>
            </a:tbl>
          </a:graphicData>
        </a:graphic>
      </p:graphicFrame>
      <p:sp>
        <p:nvSpPr>
          <p:cNvPr id="18" name="مربع نص 17"/>
          <p:cNvSpPr txBox="1"/>
          <p:nvPr/>
        </p:nvSpPr>
        <p:spPr>
          <a:xfrm>
            <a:off x="1110918" y="2715126"/>
            <a:ext cx="4680286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i="1" dirty="0" smtClean="0"/>
              <a:t>Table 2: Diameter of the horizontal pipe.</a:t>
            </a:r>
          </a:p>
          <a:p>
            <a:pPr algn="ctr"/>
            <a:r>
              <a:rPr lang="en-US" sz="1400" i="1" dirty="0" smtClean="0"/>
              <a:t>Flow = 24gpm</a:t>
            </a:r>
            <a:endParaRPr lang="en-US" sz="1400" dirty="0" smtClean="0"/>
          </a:p>
          <a:p>
            <a:endParaRPr lang="ar-SA" dirty="0"/>
          </a:p>
        </p:txBody>
      </p:sp>
      <p:graphicFrame>
        <p:nvGraphicFramePr>
          <p:cNvPr id="19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54377"/>
              </p:ext>
            </p:extLst>
          </p:nvPr>
        </p:nvGraphicFramePr>
        <p:xfrm>
          <a:off x="6858002" y="1486019"/>
          <a:ext cx="4812630" cy="4198693"/>
        </p:xfrm>
        <a:graphic>
          <a:graphicData uri="http://schemas.openxmlformats.org/drawingml/2006/table">
            <a:tbl>
              <a:tblPr firstRow="1" firstCol="1" bandRow="1"/>
              <a:tblGrid>
                <a:gridCol w="1630230">
                  <a:extLst>
                    <a:ext uri="{9D8B030D-6E8A-4147-A177-3AD203B41FA5}">
                      <a16:colId xmlns:a16="http://schemas.microsoft.com/office/drawing/2014/main" val="1336453648"/>
                    </a:ext>
                  </a:extLst>
                </a:gridCol>
                <a:gridCol w="815113">
                  <a:extLst>
                    <a:ext uri="{9D8B030D-6E8A-4147-A177-3AD203B41FA5}">
                      <a16:colId xmlns:a16="http://schemas.microsoft.com/office/drawing/2014/main" val="2170862557"/>
                    </a:ext>
                  </a:extLst>
                </a:gridCol>
                <a:gridCol w="815113">
                  <a:extLst>
                    <a:ext uri="{9D8B030D-6E8A-4147-A177-3AD203B41FA5}">
                      <a16:colId xmlns:a16="http://schemas.microsoft.com/office/drawing/2014/main" val="3273827838"/>
                    </a:ext>
                  </a:extLst>
                </a:gridCol>
                <a:gridCol w="765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7008">
                  <a:extLst>
                    <a:ext uri="{9D8B030D-6E8A-4147-A177-3AD203B41FA5}">
                      <a16:colId xmlns:a16="http://schemas.microsoft.com/office/drawing/2014/main" val="1232029417"/>
                    </a:ext>
                  </a:extLst>
                </a:gridCol>
              </a:tblGrid>
              <a:tr h="8532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43205" marR="23812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243205" marR="23812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vertical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design</a:t>
                      </a:r>
                      <a:endParaRPr lang="ar-SA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24460" marR="12001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Horizontal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design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2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43205" marR="23812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243205" marR="23812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Steel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243205" marR="23812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pipes</a:t>
                      </a:r>
                      <a:endParaRPr lang="ar-SA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99390" marR="195580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99390" marR="195580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Loss/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eq.length</a:t>
                      </a:r>
                      <a:endParaRPr lang="ar-SA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l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PVC pipes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diameter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20015" indent="0" algn="ctr" defTabSz="914400" rtl="1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indent="0" algn="ctr" defTabSz="914400" rtl="1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Loss/eq.</a:t>
                      </a:r>
                    </a:p>
                    <a:p>
                      <a:pPr marL="124460" marR="120015" indent="0" algn="ctr" defTabSz="914400" rtl="1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length</a:t>
                      </a:r>
                      <a:endParaRPr lang="ar-SA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124460" marR="120015" algn="ctr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47344"/>
                  </a:ext>
                </a:extLst>
              </a:tr>
              <a:tr h="61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G.F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2”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1”</a:t>
                      </a:r>
                      <a:endParaRPr 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64089"/>
                  </a:ext>
                </a:extLst>
              </a:tr>
              <a:tr h="61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F.F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2.5”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.25”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324543"/>
                  </a:ext>
                </a:extLst>
              </a:tr>
              <a:tr h="61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S.F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2.5”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.25”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R.F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3”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.47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.25”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" name="مربع نص 20"/>
          <p:cNvSpPr txBox="1"/>
          <p:nvPr/>
        </p:nvSpPr>
        <p:spPr>
          <a:xfrm>
            <a:off x="6970294" y="901244"/>
            <a:ext cx="522170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i="1" dirty="0" smtClean="0"/>
              <a:t>Table 4: Diameter of the vertical &amp;horizontal pipe in  floors.</a:t>
            </a:r>
            <a:endParaRPr lang="en-US" sz="1400" dirty="0" smtClean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730575" y="6373104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66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cap="none" dirty="0" smtClean="0">
                <a:solidFill>
                  <a:srgbClr val="002060"/>
                </a:solidFill>
                <a:latin typeface="Franklin Gothic Book" panose="020B0503020102020204"/>
              </a:rPr>
              <a:t> </a:t>
            </a:r>
            <a:r>
              <a:rPr lang="en-US" sz="3200" b="1" cap="none" dirty="0" smtClean="0">
                <a:solidFill>
                  <a:schemeClr val="tx1"/>
                </a:solidFill>
                <a:latin typeface="Franklin Gothic Book" panose="020B0503020102020204"/>
              </a:rPr>
              <a:t>Draining</a:t>
            </a:r>
            <a:r>
              <a:rPr lang="ar-SA" altLang="en-US" sz="3200" b="1" cap="none" dirty="0" smtClean="0">
                <a:solidFill>
                  <a:srgbClr val="002060"/>
                </a:solidFill>
                <a:latin typeface="Franklin Gothic Book" panose="020B0503020102020204"/>
                <a:cs typeface="Tahoma" panose="020B0604030504040204" pitchFamily="34" charset="0"/>
              </a:rPr>
              <a:t/>
            </a:r>
            <a:br>
              <a:rPr lang="ar-SA" altLang="en-US" sz="3200" b="1" cap="none" dirty="0" smtClean="0">
                <a:solidFill>
                  <a:srgbClr val="002060"/>
                </a:solidFill>
                <a:latin typeface="Franklin Gothic Book" panose="020B0503020102020204"/>
                <a:cs typeface="Tahoma" panose="020B0604030504040204" pitchFamily="34" charset="0"/>
              </a:rPr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8939" y="324720"/>
            <a:ext cx="6597817" cy="6066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83506" y="1871540"/>
            <a:ext cx="5001556" cy="2695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08518" y="6311884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0545" y="166283"/>
            <a:ext cx="5595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Artificial lighting design : </a:t>
            </a:r>
          </a:p>
        </p:txBody>
      </p:sp>
      <p:sp>
        <p:nvSpPr>
          <p:cNvPr id="6" name="Rectangle 5"/>
          <p:cNvSpPr/>
          <p:nvPr/>
        </p:nvSpPr>
        <p:spPr>
          <a:xfrm>
            <a:off x="1137141" y="912613"/>
            <a:ext cx="7705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Indoor lighting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design</a:t>
            </a:r>
            <a:r>
              <a:rPr lang="en-US" sz="2400" dirty="0">
                <a:latin typeface="Franklin Gothic Book" panose="020B0503020102020204"/>
              </a:rPr>
              <a:t> </a:t>
            </a:r>
            <a:r>
              <a:rPr lang="en-US" sz="2400" dirty="0" smtClean="0">
                <a:latin typeface="Franklin Gothic Book" panose="020B0503020102020204"/>
              </a:rPr>
              <a:t>is simulated on </a:t>
            </a:r>
            <a:r>
              <a:rPr lang="en-US" sz="2400" dirty="0" err="1" smtClean="0">
                <a:latin typeface="Franklin Gothic Book" panose="020B0503020102020204"/>
              </a:rPr>
              <a:t>DIAlux</a:t>
            </a:r>
            <a:r>
              <a:rPr lang="en-US" sz="2400" dirty="0" smtClean="0">
                <a:latin typeface="Franklin Gothic Book" panose="020B0503020102020204"/>
              </a:rPr>
              <a:t> </a:t>
            </a:r>
            <a:r>
              <a:rPr lang="en-US" sz="2400" dirty="0" err="1" smtClean="0">
                <a:latin typeface="Franklin Gothic Book" panose="020B0503020102020204"/>
              </a:rPr>
              <a:t>evo</a:t>
            </a:r>
            <a:r>
              <a:rPr lang="en-US" sz="2400" dirty="0" smtClean="0">
                <a:latin typeface="Franklin Gothic Book" panose="020B0503020102020204"/>
              </a:rPr>
              <a:t> software 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8056505" y="2676849"/>
            <a:ext cx="2454741" cy="2199951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221399" y="1618160"/>
            <a:ext cx="5484201" cy="2379073"/>
          </a:xfrm>
          <a:prstGeom prst="rect">
            <a:avLst/>
          </a:prstGeom>
        </p:spPr>
      </p:pic>
      <p:pic>
        <p:nvPicPr>
          <p:cNvPr id="13" name="صورة 12"/>
          <p:cNvPicPr/>
          <p:nvPr/>
        </p:nvPicPr>
        <p:blipFill>
          <a:blip r:embed="rId4"/>
          <a:stretch>
            <a:fillRect/>
          </a:stretch>
        </p:blipFill>
        <p:spPr>
          <a:xfrm>
            <a:off x="2205468" y="4241115"/>
            <a:ext cx="3896995" cy="219075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958887" y="6293365"/>
            <a:ext cx="3565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9925" y="283721"/>
            <a:ext cx="3435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Public services center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</a:rPr>
              <a:t>: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2788989" y="871078"/>
            <a:ext cx="7521960" cy="5460053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947720" y="6258588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8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/>
          <a:stretch>
            <a:fillRect/>
          </a:stretch>
        </p:blipFill>
        <p:spPr>
          <a:xfrm>
            <a:off x="1432014" y="622752"/>
            <a:ext cx="4089219" cy="305226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432014" y="3900106"/>
            <a:ext cx="3714750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547 lux &gt; 500 lux ok.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Uniformity = 0.59 == 0.6 ok.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938554" y="78376"/>
            <a:ext cx="3870960" cy="2821577"/>
          </a:xfrm>
          <a:prstGeom prst="rect">
            <a:avLst/>
          </a:prstGeom>
        </p:spPr>
      </p:pic>
      <p:pic>
        <p:nvPicPr>
          <p:cNvPr id="15" name="صورة 14"/>
          <p:cNvPicPr/>
          <p:nvPr/>
        </p:nvPicPr>
        <p:blipFill>
          <a:blip r:embed="rId4"/>
          <a:stretch>
            <a:fillRect/>
          </a:stretch>
        </p:blipFill>
        <p:spPr>
          <a:xfrm>
            <a:off x="6938554" y="3032760"/>
            <a:ext cx="3870960" cy="35814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985321" y="5491565"/>
            <a:ext cx="3161443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Maximum glare permeated =19.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937986" y="6337161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39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5743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2133599" y="2481943"/>
            <a:ext cx="108160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128439" y="624438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994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3493407" y="1094740"/>
            <a:ext cx="5971540" cy="5278120"/>
          </a:xfrm>
          <a:prstGeom prst="rect">
            <a:avLst/>
          </a:prstGeom>
        </p:spPr>
      </p:pic>
      <p:sp>
        <p:nvSpPr>
          <p:cNvPr id="12" name="Rectangle 3"/>
          <p:cNvSpPr/>
          <p:nvPr/>
        </p:nvSpPr>
        <p:spPr>
          <a:xfrm>
            <a:off x="1121182" y="266303"/>
            <a:ext cx="263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v"/>
              <a:defRPr/>
            </a:pPr>
            <a:r>
              <a:rPr lang="en-US" sz="2800" dirty="0"/>
              <a:t>A</a:t>
            </a:r>
            <a:r>
              <a:rPr lang="en-US" sz="2800" dirty="0" smtClean="0"/>
              <a:t>mphitheater</a:t>
            </a:r>
            <a:r>
              <a:rPr lang="en-US" sz="2000" dirty="0" smtClean="0"/>
              <a:t>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39081" y="6234360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2387601" y="305935"/>
            <a:ext cx="3804193" cy="2411139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1076054" y="3651115"/>
            <a:ext cx="6188710" cy="2030095"/>
          </a:xfrm>
          <a:prstGeom prst="rect">
            <a:avLst/>
          </a:prstGeom>
        </p:spPr>
      </p:pic>
      <p:pic>
        <p:nvPicPr>
          <p:cNvPr id="10" name="صورة 9"/>
          <p:cNvPicPr/>
          <p:nvPr/>
        </p:nvPicPr>
        <p:blipFill>
          <a:blip r:embed="rId4"/>
          <a:stretch>
            <a:fillRect/>
          </a:stretch>
        </p:blipFill>
        <p:spPr>
          <a:xfrm>
            <a:off x="7956006" y="305935"/>
            <a:ext cx="4079240" cy="537527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536927" y="2808906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audience area 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3571527" y="5969421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Stage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area </a:t>
            </a:r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9358272" y="5883032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glare result </a:t>
            </a:r>
            <a:endParaRPr lang="en-US" dirty="0"/>
          </a:p>
        </p:txBody>
      </p:sp>
      <p:sp>
        <p:nvSpPr>
          <p:cNvPr id="13" name="مستطيل 12"/>
          <p:cNvSpPr/>
          <p:nvPr/>
        </p:nvSpPr>
        <p:spPr>
          <a:xfrm>
            <a:off x="899114" y="6338252"/>
            <a:ext cx="3538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41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731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15698" y="6161648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42</a:t>
            </a:fld>
            <a:endParaRPr lang="ar-SA" dirty="0"/>
          </a:p>
        </p:txBody>
      </p:sp>
      <p:sp>
        <p:nvSpPr>
          <p:cNvPr id="7" name="Rectangle 3"/>
          <p:cNvSpPr/>
          <p:nvPr/>
        </p:nvSpPr>
        <p:spPr>
          <a:xfrm>
            <a:off x="1121182" y="266303"/>
            <a:ext cx="2866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v"/>
              <a:defRPr/>
            </a:pPr>
            <a:r>
              <a:rPr lang="en-US" sz="2800" dirty="0" smtClean="0"/>
              <a:t>Meeting room  </a:t>
            </a:r>
            <a:r>
              <a:rPr lang="en-US" sz="2000" dirty="0" smtClean="0"/>
              <a:t>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2760617" y="853439"/>
            <a:ext cx="7428412" cy="571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1813830" y="1149848"/>
            <a:ext cx="4038329" cy="2838677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7304132" y="1149848"/>
            <a:ext cx="4217307" cy="3605032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2124891" y="4448748"/>
            <a:ext cx="6096000" cy="10259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571 lux &gt; 500 lux ok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Uniformity = 0.65 &gt; 0.6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754867" y="5215103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Maximum glare permeated =19.</a:t>
            </a:r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910424" y="6310432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3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856" y="140108"/>
            <a:ext cx="10028903" cy="198365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200" b="1" dirty="0"/>
              <a:t>Firefighting system:</a:t>
            </a:r>
            <a:br>
              <a:rPr lang="en-US" sz="3200" b="1" dirty="0"/>
            </a:br>
            <a:r>
              <a:rPr lang="en-US" sz="2400" b="1" dirty="0"/>
              <a:t>Requirements: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7856" y="1654221"/>
            <a:ext cx="9881419" cy="272845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 sprinkler system was used in the cafeteria and the two basements , while other floors cannot be provided with fire sprinklers due to it’s space function.</a:t>
            </a:r>
          </a:p>
          <a:p>
            <a:r>
              <a:rPr lang="en-US" sz="2200" dirty="0" smtClean="0"/>
              <a:t>Automatic extinguishing systems must be linked to the automatic alarm system in order for these systems to operate at the same time.</a:t>
            </a:r>
          </a:p>
          <a:p>
            <a:r>
              <a:rPr lang="en-US" sz="2200" dirty="0" smtClean="0"/>
              <a:t>Each floor is provided of fire extinguishers , hose stations and fire bells.</a:t>
            </a:r>
            <a:endParaRPr lang="en-US" sz="22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32628" y="6240764"/>
            <a:ext cx="3652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05068" y="263434"/>
            <a:ext cx="6553293" cy="130523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/>
              <a:t>F</a:t>
            </a:r>
            <a:r>
              <a:rPr lang="en-US" sz="2800" dirty="0" smtClean="0"/>
              <a:t>ire system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376658" y="6268580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1771624" y="1446746"/>
            <a:ext cx="3576602" cy="3081712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338573" y="4808164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Sprinkler and Heat detectors arrangement in the cafeteria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548" y="465771"/>
            <a:ext cx="5419725" cy="5438775"/>
          </a:xfrm>
          <a:prstGeom prst="rect">
            <a:avLst/>
          </a:prstGeom>
        </p:spPr>
      </p:pic>
      <p:sp>
        <p:nvSpPr>
          <p:cNvPr id="5" name="شكل بيضاوي 4"/>
          <p:cNvSpPr/>
          <p:nvPr/>
        </p:nvSpPr>
        <p:spPr>
          <a:xfrm>
            <a:off x="9265919" y="4753549"/>
            <a:ext cx="1001485" cy="776394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669" y="2374321"/>
            <a:ext cx="1036410" cy="810838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2721" y="916049"/>
            <a:ext cx="1036410" cy="810838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3543" y="2230929"/>
            <a:ext cx="1489628" cy="1165414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081" y="1471780"/>
            <a:ext cx="970341" cy="759149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4314453" y="6014665"/>
            <a:ext cx="77887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Fire extinguishers , hose stations and fire bell arrangement in the ground floor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5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311784" y="631404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46</a:t>
            </a:fld>
            <a:endParaRPr lang="ar-SA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993056" y="539524"/>
            <a:ext cx="9881419" cy="2728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As long as providing exist signs for the escape path 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393" y="1092925"/>
            <a:ext cx="5060996" cy="5360461"/>
          </a:xfrm>
          <a:prstGeom prst="rect">
            <a:avLst/>
          </a:prstGeom>
        </p:spPr>
      </p:pic>
      <p:pic>
        <p:nvPicPr>
          <p:cNvPr id="8" name="صورة 7"/>
          <p:cNvPicPr/>
          <p:nvPr/>
        </p:nvPicPr>
        <p:blipFill rotWithShape="1">
          <a:blip r:embed="rId3"/>
          <a:srcRect r="48310"/>
          <a:stretch/>
        </p:blipFill>
        <p:spPr>
          <a:xfrm>
            <a:off x="8623309" y="1061105"/>
            <a:ext cx="2741376" cy="168529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551" y="2924380"/>
            <a:ext cx="2810134" cy="138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4835" y="230678"/>
            <a:ext cx="28929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HVAC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964835" y="3259184"/>
            <a:ext cx="23695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Outdoor unit:</a:t>
            </a:r>
          </a:p>
        </p:txBody>
      </p:sp>
      <p:sp>
        <p:nvSpPr>
          <p:cNvPr id="2" name="Rectangle 1"/>
          <p:cNvSpPr/>
          <p:nvPr/>
        </p:nvSpPr>
        <p:spPr>
          <a:xfrm>
            <a:off x="1000864" y="2800156"/>
            <a:ext cx="5123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</a:rPr>
              <a:t>The system used for HVAC design is (VRF system)</a:t>
            </a:r>
            <a:endParaRPr kumimoji="0" lang="ar-SA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5417" y="4106370"/>
            <a:ext cx="48139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Outdoor unit model name (AM220FXVAGH/TK) and type (DVM 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85070" y="6240788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106904" y="1600200"/>
            <a:ext cx="424714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dirty="0" smtClean="0"/>
              <a:t>Total heating load capacity =  216kW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Total cooling load capacity = 229 kW</a:t>
            </a:r>
          </a:p>
          <a:p>
            <a:endParaRPr lang="ar-SA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1660" y="2737183"/>
            <a:ext cx="53435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1034716" y="5173579"/>
            <a:ext cx="382604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dirty="0" smtClean="0"/>
              <a:t>We need four units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572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55" y="495618"/>
            <a:ext cx="9601200" cy="39302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Indoor unit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411493" y="6199219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153652" y="1748398"/>
            <a:ext cx="3403833" cy="2992044"/>
          </a:xfrm>
        </p:spPr>
        <p:txBody>
          <a:bodyPr>
            <a:normAutofit/>
          </a:bodyPr>
          <a:lstStyle/>
          <a:p>
            <a:r>
              <a:rPr lang="en-US" b="1" dirty="0" smtClean="0">
                <a:sym typeface="+mn-ea"/>
              </a:rPr>
              <a:t>Fan coil unit:</a:t>
            </a:r>
            <a:endParaRPr lang="en-US" b="1" dirty="0">
              <a:sym typeface="+mn-ea"/>
            </a:endParaRP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Cassette </a:t>
            </a:r>
            <a:r>
              <a:rPr lang="en-US" b="1" dirty="0"/>
              <a:t>unit:</a:t>
            </a:r>
          </a:p>
          <a:p>
            <a:endParaRPr lang="en-US" b="1" dirty="0"/>
          </a:p>
        </p:txBody>
      </p:sp>
      <p:pic>
        <p:nvPicPr>
          <p:cNvPr id="7" name="image50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9873" y="155910"/>
            <a:ext cx="3962400" cy="1733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998621" y="2261936"/>
            <a:ext cx="49690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Indoor unit model flow rate equal 0.28m</a:t>
            </a:r>
            <a:r>
              <a:rPr lang="en-US" baseline="30000" dirty="0" smtClean="0"/>
              <a:t>3</a:t>
            </a:r>
            <a:r>
              <a:rPr lang="en-US" dirty="0" smtClean="0"/>
              <a:t>/s.</a:t>
            </a:r>
          </a:p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18146" y="4439653"/>
            <a:ext cx="512545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We used a diffuser model with airflow =0.09:</a:t>
            </a:r>
          </a:p>
          <a:p>
            <a:endParaRPr lang="ar-SA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4253" y="2137558"/>
            <a:ext cx="3634891" cy="4466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76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0011" y="158195"/>
            <a:ext cx="9601200" cy="1485900"/>
          </a:xfrm>
        </p:spPr>
        <p:txBody>
          <a:bodyPr/>
          <a:lstStyle/>
          <a:p>
            <a:pPr lvl="0"/>
            <a:r>
              <a:rPr lang="en-US" sz="3200" b="1" u="sng" cap="none" dirty="0" smtClean="0">
                <a:solidFill>
                  <a:schemeClr val="tx1"/>
                </a:solidFill>
                <a:latin typeface="Franklin Gothic Book" panose="020B0503020102020204"/>
              </a:rPr>
              <a:t>HVAC design</a:t>
            </a:r>
            <a:br>
              <a:rPr lang="en-US" sz="3200" b="1" u="sng" cap="none" dirty="0" smtClean="0">
                <a:solidFill>
                  <a:schemeClr val="tx1"/>
                </a:solidFill>
                <a:latin typeface="Franklin Gothic Book" panose="020B0503020102020204"/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-498578" y="6332527"/>
            <a:ext cx="1596292" cy="404614"/>
          </a:xfrm>
        </p:spPr>
        <p:txBody>
          <a:bodyPr/>
          <a:lstStyle/>
          <a:p>
            <a:fld id="{C48E412A-5D61-4EE8-AFB8-81A88A57C4C6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2284" y="1082840"/>
            <a:ext cx="5627245" cy="5060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عنصر نائب للمحتوى 6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49776" y="1042731"/>
            <a:ext cx="2477734" cy="5140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مربع نص 9"/>
          <p:cNvSpPr txBox="1"/>
          <p:nvPr/>
        </p:nvSpPr>
        <p:spPr>
          <a:xfrm>
            <a:off x="3225037" y="6332527"/>
            <a:ext cx="403057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HVAC plan for ground floor.</a:t>
            </a:r>
            <a:endParaRPr lang="en-US" i="1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83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23302" y="349625"/>
            <a:ext cx="278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Site Plan: </a:t>
            </a:r>
            <a:endParaRPr lang="ar-JO" b="1" i="1" u="sng" dirty="0" smtClean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219904" y="636630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5</a:t>
            </a:fld>
            <a:endParaRPr lang="ar-SA" dirty="0"/>
          </a:p>
        </p:txBody>
      </p:sp>
      <p:pic>
        <p:nvPicPr>
          <p:cNvPr id="5" name="Picture 4" descr="Screenshot 2024-01-24 1505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057" y="801523"/>
            <a:ext cx="7280030" cy="556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65174" y="0"/>
            <a:ext cx="10515600" cy="589233"/>
          </a:xfrm>
        </p:spPr>
        <p:txBody>
          <a:bodyPr>
            <a:noAutofit/>
          </a:bodyPr>
          <a:lstStyle/>
          <a:p>
            <a:r>
              <a:rPr lang="en-US" sz="4000" b="1" u="sng" dirty="0"/>
              <a:t>Electrical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481162" y="6549943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174" y="697832"/>
            <a:ext cx="5636753" cy="58521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14"/>
          <p:cNvSpPr/>
          <p:nvPr/>
        </p:nvSpPr>
        <p:spPr>
          <a:xfrm>
            <a:off x="3680795" y="4259179"/>
            <a:ext cx="2690329" cy="2598821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5953" y="697832"/>
            <a:ext cx="5633565" cy="41990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رابط كسهم مستقيم 11"/>
          <p:cNvCxnSpPr/>
          <p:nvPr/>
        </p:nvCxnSpPr>
        <p:spPr>
          <a:xfrm rot="5400000" flipH="1" flipV="1">
            <a:off x="6124478" y="4277227"/>
            <a:ext cx="1311443" cy="1082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4"/>
          <p:cNvSpPr/>
          <p:nvPr/>
        </p:nvSpPr>
        <p:spPr>
          <a:xfrm>
            <a:off x="7755491" y="4126831"/>
            <a:ext cx="648972" cy="58553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4"/>
          <p:cNvSpPr/>
          <p:nvPr/>
        </p:nvSpPr>
        <p:spPr>
          <a:xfrm>
            <a:off x="8115704" y="1913021"/>
            <a:ext cx="814138" cy="65371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174" y="144863"/>
            <a:ext cx="10515600" cy="589233"/>
          </a:xfrm>
        </p:spPr>
        <p:txBody>
          <a:bodyPr>
            <a:noAutofit/>
          </a:bodyPr>
          <a:lstStyle/>
          <a:p>
            <a:r>
              <a:rPr lang="en-US" sz="4000" b="1" u="sng" dirty="0"/>
              <a:t>Electrical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-411493" y="6235671"/>
            <a:ext cx="1596292" cy="40461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68310" y="1120463"/>
            <a:ext cx="5006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After designing wire for the worst case each floor</a:t>
            </a:r>
            <a:r>
              <a:rPr kumimoji="0" lang="ar-SA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Tahoma" panose="020B0604030504040204" pitchFamily="34" charset="0"/>
              </a:rPr>
              <a:t>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2603" y="1648326"/>
            <a:ext cx="8931798" cy="405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738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856411" y="2551611"/>
            <a:ext cx="108160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124110" y="624438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27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">
            <a:extLst>
              <a:ext uri="{FF2B5EF4-FFF2-40B4-BE49-F238E27FC236}">
                <a16:creationId xmlns:a16="http://schemas.microsoft.com/office/drawing/2014/main" id="{DD7AFF63-D12A-0626-19C0-48E72AC384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572410"/>
              </p:ext>
            </p:extLst>
          </p:nvPr>
        </p:nvGraphicFramePr>
        <p:xfrm>
          <a:off x="1086761" y="1162875"/>
          <a:ext cx="10129357" cy="5015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4">
            <a:extLst>
              <a:ext uri="{FF2B5EF4-FFF2-40B4-BE49-F238E27FC236}">
                <a16:creationId xmlns:a16="http://schemas.microsoft.com/office/drawing/2014/main" id="{AB1B13A5-82AD-F337-36E8-6B838C63B899}"/>
              </a:ext>
            </a:extLst>
          </p:cNvPr>
          <p:cNvSpPr txBox="1"/>
          <p:nvPr/>
        </p:nvSpPr>
        <p:spPr>
          <a:xfrm>
            <a:off x="895332" y="306098"/>
            <a:ext cx="444302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  <a:endParaRPr lang="ar-J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470097" y="1162875"/>
            <a:ext cx="5432195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 are ACI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318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ASCE , UBC-97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system is a Two-way Ribbed Slab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Subjected loads are as follows:</a:t>
            </a:r>
          </a:p>
          <a:p>
            <a:pPr lvl="0"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4.79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in basements = 6 KN/m</a:t>
            </a:r>
          </a:p>
          <a:p>
            <a:pPr lvl="0"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= 5.64 KN/SM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= 5.14 KN/SM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brick wall =18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KN/SM</a:t>
            </a: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used: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B350 kg/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=28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=420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ar-JO" sz="2400" dirty="0">
              <a:latin typeface="Calibri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6" name="رابط مستقيم 15"/>
          <p:cNvCxnSpPr/>
          <p:nvPr/>
        </p:nvCxnSpPr>
        <p:spPr>
          <a:xfrm>
            <a:off x="1086761" y="1706879"/>
            <a:ext cx="5913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صورة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761" y="2307055"/>
            <a:ext cx="5919729" cy="6097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761" y="4383893"/>
            <a:ext cx="5919729" cy="6097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223784" y="624814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53</a:t>
            </a:fld>
            <a:endParaRPr lang="ar-SA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5364" y="729417"/>
            <a:ext cx="3885111" cy="544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2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879565" y="227810"/>
            <a:ext cx="927462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879565" y="907171"/>
            <a:ext cx="543219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equals to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350 mm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/>
          <a:srcRect l="6253" t="20116" r="6655" b="20627"/>
          <a:stretch/>
        </p:blipFill>
        <p:spPr>
          <a:xfrm>
            <a:off x="2054682" y="1794283"/>
            <a:ext cx="2627720" cy="1974159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89276" y="6157294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54</a:t>
            </a:fld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337" y="781719"/>
            <a:ext cx="6019372" cy="420829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583" y="4041175"/>
            <a:ext cx="4646160" cy="21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844731" y="409303"/>
            <a:ext cx="927462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and Columns dimensions </a:t>
            </a:r>
          </a:p>
          <a:p>
            <a:endParaRPr lang="en-US" sz="2400" b="1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-185070" y="613116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55</a:t>
            </a:fld>
            <a:endParaRPr lang="ar-SA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51942"/>
              </p:ext>
            </p:extLst>
          </p:nvPr>
        </p:nvGraphicFramePr>
        <p:xfrm>
          <a:off x="1878437" y="1718854"/>
          <a:ext cx="4902492" cy="3184074"/>
        </p:xfrm>
        <a:graphic>
          <a:graphicData uri="http://schemas.openxmlformats.org/drawingml/2006/table">
            <a:tbl>
              <a:tblPr rtl="1" firstRow="1" firstCol="1" bandRow="1"/>
              <a:tblGrid>
                <a:gridCol w="762410">
                  <a:extLst>
                    <a:ext uri="{9D8B030D-6E8A-4147-A177-3AD203B41FA5}">
                      <a16:colId xmlns:a16="http://schemas.microsoft.com/office/drawing/2014/main" val="3456258528"/>
                    </a:ext>
                  </a:extLst>
                </a:gridCol>
                <a:gridCol w="730867">
                  <a:extLst>
                    <a:ext uri="{9D8B030D-6E8A-4147-A177-3AD203B41FA5}">
                      <a16:colId xmlns:a16="http://schemas.microsoft.com/office/drawing/2014/main" val="3376649013"/>
                    </a:ext>
                  </a:extLst>
                </a:gridCol>
                <a:gridCol w="3409215">
                  <a:extLst>
                    <a:ext uri="{9D8B030D-6E8A-4147-A177-3AD203B41FA5}">
                      <a16:colId xmlns:a16="http://schemas.microsoft.com/office/drawing/2014/main" val="3406376889"/>
                    </a:ext>
                  </a:extLst>
                </a:gridCol>
              </a:tblGrid>
              <a:tr h="530679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Dimensions (cm)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565851"/>
                  </a:ext>
                </a:extLst>
              </a:tr>
              <a:tr h="530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width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depth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beam name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359711"/>
                  </a:ext>
                </a:extLst>
              </a:tr>
              <a:tr h="5306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Main Hidden beam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50154"/>
                  </a:ext>
                </a:extLst>
              </a:tr>
              <a:tr h="5306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Dropped Beam 1 (</a:t>
                      </a:r>
                      <a:r>
                        <a:rPr lang="ar-JO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r-JO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cm under floor)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08944"/>
                  </a:ext>
                </a:extLst>
              </a:tr>
              <a:tr h="5306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Dropped Beam 2 (55 cm under floor)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434591"/>
                  </a:ext>
                </a:extLst>
              </a:tr>
              <a:tr h="530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Edge beam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530198"/>
                  </a:ext>
                </a:extLst>
              </a:tr>
            </a:tbl>
          </a:graphicData>
        </a:graphic>
      </p:graphicFrame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6041" y="1058227"/>
            <a:ext cx="2111025" cy="1321253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949" y="2864575"/>
            <a:ext cx="2111117" cy="1354728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9427" y="4704398"/>
            <a:ext cx="1384159" cy="13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>
            <a:extLst>
              <a:ext uri="{FF2B5EF4-FFF2-40B4-BE49-F238E27FC236}">
                <a16:creationId xmlns:a16="http://schemas.microsoft.com/office/drawing/2014/main" id="{E627AA43-B772-02F6-EDA3-4A4BD1E8BFB3}"/>
              </a:ext>
            </a:extLst>
          </p:cNvPr>
          <p:cNvSpPr txBox="1"/>
          <p:nvPr/>
        </p:nvSpPr>
        <p:spPr>
          <a:xfrm>
            <a:off x="1100184" y="528174"/>
            <a:ext cx="32889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/>
              <a:t>3D Etabs model</a:t>
            </a:r>
            <a:endParaRPr lang="ar-SA" sz="3200" b="1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759" y="4715839"/>
            <a:ext cx="4823819" cy="195579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1330759" y="1133435"/>
            <a:ext cx="1079157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to different heights in the building, dissimilar shape and large dimensions it needed structural separates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building is separated into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parts</a:t>
            </a:r>
            <a:r>
              <a:rPr lang="ar-J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9218" y="1629700"/>
            <a:ext cx="2949455" cy="2536156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265533" y="6137082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56</a:t>
            </a:fld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759" y="2065128"/>
            <a:ext cx="3286029" cy="2536156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714" y="2065128"/>
            <a:ext cx="2630587" cy="2536156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6"/>
          <a:stretch>
            <a:fillRect/>
          </a:stretch>
        </p:blipFill>
        <p:spPr>
          <a:xfrm>
            <a:off x="8964825" y="4308143"/>
            <a:ext cx="2078239" cy="236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985521" y="589136"/>
            <a:ext cx="4043680" cy="6317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ETABS Checks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1612537" y="1434011"/>
            <a:ext cx="8818880" cy="42421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ensure that the calculation is done correctly and to adopt the design results from ETABS; some checks are required: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compatibility check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Equilibrium check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Stress-strain check 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deflection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loads check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193779" y="600924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125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889727" y="563010"/>
            <a:ext cx="4043680" cy="6317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592389" y="4362450"/>
            <a:ext cx="4693919" cy="204270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324841" y="6000541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58</a:t>
            </a:fld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664" y="1866217"/>
            <a:ext cx="3371380" cy="346282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97" y="878865"/>
            <a:ext cx="3914502" cy="302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037771" y="623970"/>
            <a:ext cx="4043680" cy="6317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823943"/>
              </p:ext>
            </p:extLst>
          </p:nvPr>
        </p:nvGraphicFramePr>
        <p:xfrm>
          <a:off x="3161163" y="1849483"/>
          <a:ext cx="6017671" cy="2983775"/>
        </p:xfrm>
        <a:graphic>
          <a:graphicData uri="http://schemas.openxmlformats.org/drawingml/2006/table">
            <a:tbl>
              <a:tblPr firstRow="1" firstCol="1" bandRow="1"/>
              <a:tblGrid>
                <a:gridCol w="2169542">
                  <a:extLst>
                    <a:ext uri="{9D8B030D-6E8A-4147-A177-3AD203B41FA5}">
                      <a16:colId xmlns:a16="http://schemas.microsoft.com/office/drawing/2014/main" val="4194586008"/>
                    </a:ext>
                  </a:extLst>
                </a:gridCol>
                <a:gridCol w="1109120">
                  <a:extLst>
                    <a:ext uri="{9D8B030D-6E8A-4147-A177-3AD203B41FA5}">
                      <a16:colId xmlns:a16="http://schemas.microsoft.com/office/drawing/2014/main" val="3081387689"/>
                    </a:ext>
                  </a:extLst>
                </a:gridCol>
                <a:gridCol w="1109120">
                  <a:extLst>
                    <a:ext uri="{9D8B030D-6E8A-4147-A177-3AD203B41FA5}">
                      <a16:colId xmlns:a16="http://schemas.microsoft.com/office/drawing/2014/main" val="1438607886"/>
                    </a:ext>
                  </a:extLst>
                </a:gridCol>
                <a:gridCol w="1629889">
                  <a:extLst>
                    <a:ext uri="{9D8B030D-6E8A-4147-A177-3AD203B41FA5}">
                      <a16:colId xmlns:a16="http://schemas.microsoft.com/office/drawing/2014/main" val="3666106055"/>
                    </a:ext>
                  </a:extLst>
                </a:gridCol>
              </a:tblGrid>
              <a:tr h="596755">
                <a:tc>
                  <a:txBody>
                    <a:bodyPr/>
                    <a:lstStyle/>
                    <a:p>
                      <a:pPr algn="ctr"/>
                      <a:endParaRPr lang="en-US" sz="1600" b="0" i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Hand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6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553555"/>
                  </a:ext>
                </a:extLst>
              </a:tr>
              <a:tr h="596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33820.18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34974.05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153723"/>
                  </a:ext>
                </a:extLst>
              </a:tr>
              <a:tr h="596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110233.5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104341.7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5.65</a:t>
                      </a:r>
                      <a:endParaRPr lang="en-US" sz="16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464573"/>
                  </a:ext>
                </a:extLst>
              </a:tr>
              <a:tr h="596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SID external walls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11727.21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11930.4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1.70</a:t>
                      </a:r>
                      <a:endParaRPr lang="en-US" sz="16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160532"/>
                  </a:ext>
                </a:extLst>
              </a:tr>
              <a:tr h="596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SID slabs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34743.85</a:t>
                      </a:r>
                      <a:endParaRPr lang="en-US" sz="1600" b="0" i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34915.7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6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999399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80567" y="5956997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59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5049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/>
          <p:cNvSpPr txBox="1"/>
          <p:nvPr/>
        </p:nvSpPr>
        <p:spPr>
          <a:xfrm>
            <a:off x="1274749" y="386862"/>
            <a:ext cx="8792527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u="sng" dirty="0" smtClean="0"/>
              <a:t>Parking before modification :  </a:t>
            </a:r>
            <a:endParaRPr lang="en-US" sz="2800" b="1" i="1" u="sng" dirty="0"/>
          </a:p>
          <a:p>
            <a:endParaRPr lang="en-US" sz="2400" dirty="0"/>
          </a:p>
        </p:txBody>
      </p:sp>
      <p:pic>
        <p:nvPicPr>
          <p:cNvPr id="15" name="Picture 14" descr="Screenshot 2023-06-09 2201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15" y="1097077"/>
            <a:ext cx="8238393" cy="5250969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455035" y="634804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99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629" y="284997"/>
            <a:ext cx="9601200" cy="14859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check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406" y="2933864"/>
            <a:ext cx="3666309" cy="191927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6774873" y="2490651"/>
            <a:ext cx="17813" cy="40930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17105"/>
              </p:ext>
            </p:extLst>
          </p:nvPr>
        </p:nvGraphicFramePr>
        <p:xfrm>
          <a:off x="1414792" y="992916"/>
          <a:ext cx="10083923" cy="1291131"/>
        </p:xfrm>
        <a:graphic>
          <a:graphicData uri="http://schemas.openxmlformats.org/drawingml/2006/table">
            <a:tbl>
              <a:tblPr rtl="1" firstRow="1" firstCol="1" bandRow="1"/>
              <a:tblGrid>
                <a:gridCol w="1051138">
                  <a:extLst>
                    <a:ext uri="{9D8B030D-6E8A-4147-A177-3AD203B41FA5}">
                      <a16:colId xmlns:a16="http://schemas.microsoft.com/office/drawing/2014/main" val="210850652"/>
                    </a:ext>
                  </a:extLst>
                </a:gridCol>
                <a:gridCol w="1289397">
                  <a:extLst>
                    <a:ext uri="{9D8B030D-6E8A-4147-A177-3AD203B41FA5}">
                      <a16:colId xmlns:a16="http://schemas.microsoft.com/office/drawing/2014/main" val="2915575667"/>
                    </a:ext>
                  </a:extLst>
                </a:gridCol>
                <a:gridCol w="1040628">
                  <a:extLst>
                    <a:ext uri="{9D8B030D-6E8A-4147-A177-3AD203B41FA5}">
                      <a16:colId xmlns:a16="http://schemas.microsoft.com/office/drawing/2014/main" val="2579953230"/>
                    </a:ext>
                  </a:extLst>
                </a:gridCol>
                <a:gridCol w="1040628">
                  <a:extLst>
                    <a:ext uri="{9D8B030D-6E8A-4147-A177-3AD203B41FA5}">
                      <a16:colId xmlns:a16="http://schemas.microsoft.com/office/drawing/2014/main" val="2588811997"/>
                    </a:ext>
                  </a:extLst>
                </a:gridCol>
                <a:gridCol w="1366480">
                  <a:extLst>
                    <a:ext uri="{9D8B030D-6E8A-4147-A177-3AD203B41FA5}">
                      <a16:colId xmlns:a16="http://schemas.microsoft.com/office/drawing/2014/main" val="3385219939"/>
                    </a:ext>
                  </a:extLst>
                </a:gridCol>
                <a:gridCol w="1576708">
                  <a:extLst>
                    <a:ext uri="{9D8B030D-6E8A-4147-A177-3AD203B41FA5}">
                      <a16:colId xmlns:a16="http://schemas.microsoft.com/office/drawing/2014/main" val="4074789476"/>
                    </a:ext>
                  </a:extLst>
                </a:gridCol>
                <a:gridCol w="1346624">
                  <a:extLst>
                    <a:ext uri="{9D8B030D-6E8A-4147-A177-3AD203B41FA5}">
                      <a16:colId xmlns:a16="http://schemas.microsoft.com/office/drawing/2014/main" val="806471204"/>
                    </a:ext>
                  </a:extLst>
                </a:gridCol>
                <a:gridCol w="1372320">
                  <a:extLst>
                    <a:ext uri="{9D8B030D-6E8A-4147-A177-3AD203B41FA5}">
                      <a16:colId xmlns:a16="http://schemas.microsoft.com/office/drawing/2014/main" val="1409301235"/>
                    </a:ext>
                  </a:extLst>
                </a:gridCol>
              </a:tblGrid>
              <a:tr h="27112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Error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 result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Wall weight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Beam weight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Own weight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Column type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561382"/>
                  </a:ext>
                </a:extLst>
              </a:tr>
              <a:tr h="312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20.50</a:t>
                      </a:r>
                      <a:endParaRPr lang="en-US" sz="1400" b="1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986.55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1240.876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701.096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235.08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223.7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Edge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441161"/>
                  </a:ext>
                </a:extLst>
              </a:tr>
              <a:tr h="3310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3.57</a:t>
                      </a:r>
                      <a:endParaRPr lang="en-US" sz="1400" b="1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1131.07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1092.113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624.6128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288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112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67.5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</a:t>
                      </a:r>
                      <a:endParaRPr lang="en-US" sz="1400" i="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724862"/>
                  </a:ext>
                </a:extLst>
              </a:tr>
              <a:tr h="3151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11.46</a:t>
                      </a:r>
                      <a:endParaRPr lang="en-US" sz="1400" b="1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2477.35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2797.971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2294.496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400" i="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382.2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121.275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Middle</a:t>
                      </a:r>
                      <a:endParaRPr lang="en-US" sz="1400" i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20696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884108"/>
              </p:ext>
            </p:extLst>
          </p:nvPr>
        </p:nvGraphicFramePr>
        <p:xfrm>
          <a:off x="1414792" y="3370303"/>
          <a:ext cx="4536563" cy="760396"/>
        </p:xfrm>
        <a:graphic>
          <a:graphicData uri="http://schemas.openxmlformats.org/drawingml/2006/table">
            <a:tbl>
              <a:tblPr rtl="1" firstRow="1" firstCol="1" bandRow="1"/>
              <a:tblGrid>
                <a:gridCol w="790430">
                  <a:extLst>
                    <a:ext uri="{9D8B030D-6E8A-4147-A177-3AD203B41FA5}">
                      <a16:colId xmlns:a16="http://schemas.microsoft.com/office/drawing/2014/main" val="3741093045"/>
                    </a:ext>
                  </a:extLst>
                </a:gridCol>
                <a:gridCol w="1185087">
                  <a:extLst>
                    <a:ext uri="{9D8B030D-6E8A-4147-A177-3AD203B41FA5}">
                      <a16:colId xmlns:a16="http://schemas.microsoft.com/office/drawing/2014/main" val="887877232"/>
                    </a:ext>
                  </a:extLst>
                </a:gridCol>
                <a:gridCol w="1213448">
                  <a:extLst>
                    <a:ext uri="{9D8B030D-6E8A-4147-A177-3AD203B41FA5}">
                      <a16:colId xmlns:a16="http://schemas.microsoft.com/office/drawing/2014/main" val="2289261021"/>
                    </a:ext>
                  </a:extLst>
                </a:gridCol>
                <a:gridCol w="1347598">
                  <a:extLst>
                    <a:ext uri="{9D8B030D-6E8A-4147-A177-3AD203B41FA5}">
                      <a16:colId xmlns:a16="http://schemas.microsoft.com/office/drawing/2014/main" val="735135515"/>
                    </a:ext>
                  </a:extLst>
                </a:gridCol>
              </a:tblGrid>
              <a:tr h="380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beam weight</a:t>
                      </a:r>
                      <a:endParaRPr lang="en-US" sz="2000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column weight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95317"/>
                  </a:ext>
                </a:extLst>
              </a:tr>
              <a:tr h="380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1032.51</a:t>
                      </a:r>
                      <a:endParaRPr lang="en-US" sz="20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618.11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382.9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31.5</a:t>
                      </a:r>
                      <a:endParaRPr lang="en-US" sz="2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496386"/>
                  </a:ext>
                </a:extLst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267097" y="2735453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separated area: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رابط مستقيم 11"/>
          <p:cNvCxnSpPr/>
          <p:nvPr/>
        </p:nvCxnSpPr>
        <p:spPr>
          <a:xfrm flipV="1">
            <a:off x="1062446" y="2481730"/>
            <a:ext cx="10951435" cy="8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مستطيل 15"/>
              <p:cNvSpPr/>
              <p:nvPr/>
            </p:nvSpPr>
            <p:spPr>
              <a:xfrm>
                <a:off x="1553678" y="4466155"/>
                <a:ext cx="4315861" cy="517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𝐸𝑟𝑟𝑜𝑟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944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1032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1032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8.55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% </a:t>
                </a:r>
                <a:endPara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مستطيل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678" y="4466155"/>
                <a:ext cx="4315861" cy="517514"/>
              </a:xfrm>
              <a:prstGeom prst="rect">
                <a:avLst/>
              </a:prstGeom>
              <a:blipFill>
                <a:blip r:embed="rId3"/>
                <a:stretch>
                  <a:fillRect r="-141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ستطيل 16"/>
              <p:cNvSpPr/>
              <p:nvPr/>
            </p:nvSpPr>
            <p:spPr>
              <a:xfrm>
                <a:off x="6860129" y="5296352"/>
                <a:ext cx="6376900" cy="446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</m:t>
                    </m:r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𝐸𝑟𝑟𝑜𝑟</m:t>
                    </m:r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𝐸𝑡𝑎𝑏𝑠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𝐻𝑎𝑛𝑑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𝐻𝑎𝑛𝑑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6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sz="16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67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47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47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6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sz="16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16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2.64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% 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مستطيل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129" y="5296352"/>
                <a:ext cx="6376900" cy="446917"/>
              </a:xfrm>
              <a:prstGeom prst="rect">
                <a:avLst/>
              </a:prstGeom>
              <a:blipFill>
                <a:blip r:embed="rId4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عنصر نائب لرقم الشريحة 17"/>
          <p:cNvSpPr>
            <a:spLocks noGrp="1"/>
          </p:cNvSpPr>
          <p:nvPr>
            <p:ph type="sldNum" sz="quarter" idx="12"/>
          </p:nvPr>
        </p:nvSpPr>
        <p:spPr>
          <a:xfrm>
            <a:off x="-181500" y="617906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343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938031" y="420625"/>
            <a:ext cx="4043680" cy="6317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53" y="1550126"/>
            <a:ext cx="6725512" cy="237744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ستطيل 1"/>
              <p:cNvSpPr/>
              <p:nvPr/>
            </p:nvSpPr>
            <p:spPr>
              <a:xfrm>
                <a:off x="2627796" y="4572494"/>
                <a:ext cx="4138764" cy="7484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ar-JO" sz="2000" b="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sz="20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0.055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 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96" y="4572494"/>
                <a:ext cx="4138764" cy="748410"/>
              </a:xfrm>
              <a:prstGeom prst="rect">
                <a:avLst/>
              </a:prstGeom>
              <a:blipFill>
                <a:blip r:embed="rId3"/>
                <a:stretch>
                  <a:fillRect l="-1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9337" y="340941"/>
            <a:ext cx="4257675" cy="6372225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158944" y="619212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57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79586" y="633146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62</a:t>
            </a:fld>
            <a:endParaRPr lang="ar-SA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216706" y="464168"/>
            <a:ext cx="4043680" cy="6317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3200" b="1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loads checks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1216706" y="1434011"/>
            <a:ext cx="8818880" cy="52178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b="1" dirty="0" smtClean="0"/>
              <a:t>Response spectrum function factors are as follows:</a:t>
            </a:r>
          </a:p>
          <a:p>
            <a:pPr marL="285750" lvl="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 Seismic zone is 2A (Z=0.15)</a:t>
            </a:r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Soil </a:t>
            </a:r>
            <a:r>
              <a:rPr lang="en-US" dirty="0"/>
              <a:t>profiles in the project is (SD)</a:t>
            </a:r>
            <a:r>
              <a:rPr lang="ar-JO" dirty="0"/>
              <a:t>  </a:t>
            </a:r>
            <a:endParaRPr lang="en-US" dirty="0"/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/>
              <a:t>Acceleration-dependent seismic coefficient, Ca =0.2</a:t>
            </a:r>
            <a:r>
              <a:rPr lang="ar-JO" dirty="0"/>
              <a:t>2</a:t>
            </a:r>
            <a:endParaRPr lang="en-US" dirty="0"/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/>
              <a:t>Velocity dependent seismic coefficient, </a:t>
            </a:r>
            <a:r>
              <a:rPr lang="en-US" dirty="0" err="1"/>
              <a:t>Cv</a:t>
            </a:r>
            <a:r>
              <a:rPr lang="en-US" dirty="0"/>
              <a:t> = 0.</a:t>
            </a:r>
            <a:r>
              <a:rPr lang="ar-SA" dirty="0"/>
              <a:t>32</a:t>
            </a:r>
            <a:endParaRPr lang="en-US" dirty="0"/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/>
              <a:t>Ductility factor, R 5.5 </a:t>
            </a:r>
            <a:endParaRPr lang="ar-JO" dirty="0" smtClean="0"/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Importance </a:t>
            </a:r>
            <a:r>
              <a:rPr lang="en-US" dirty="0"/>
              <a:t>factor I </a:t>
            </a:r>
            <a:r>
              <a:rPr lang="en-US" dirty="0" smtClean="0"/>
              <a:t>=</a:t>
            </a:r>
            <a:r>
              <a:rPr lang="ar-JO" dirty="0" smtClean="0"/>
              <a:t>1</a:t>
            </a:r>
            <a:r>
              <a:rPr lang="en-US" dirty="0" smtClean="0"/>
              <a:t> </a:t>
            </a:r>
          </a:p>
          <a:p>
            <a:pPr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b="1" dirty="0" smtClean="0"/>
              <a:t>Four checks will be performed: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/>
              <a:t>Time period check.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Model participation check.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 smtClean="0"/>
              <a:t>Minimum </a:t>
            </a:r>
            <a:r>
              <a:rPr lang="en-US" dirty="0"/>
              <a:t>force checks.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/>
              <a:t>Drift check.</a:t>
            </a:r>
          </a:p>
          <a:p>
            <a:pPr marL="285750" indent="-28575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buFont typeface="Wingdings" panose="05000000000000000000" pitchFamily="2" charset="2"/>
              <a:buChar char="v"/>
              <a:defRPr/>
            </a:pPr>
            <a:endParaRPr lang="en-US" b="1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204" y="968015"/>
            <a:ext cx="4088356" cy="390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150236" y="621825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63</a:t>
            </a:fld>
            <a:endParaRPr lang="ar-SA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216706" y="464168"/>
            <a:ext cx="4043680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/>
              <a:t>Time period check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991120"/>
              </p:ext>
            </p:extLst>
          </p:nvPr>
        </p:nvGraphicFramePr>
        <p:xfrm>
          <a:off x="2180454" y="2116183"/>
          <a:ext cx="8583775" cy="2491944"/>
        </p:xfrm>
        <a:graphic>
          <a:graphicData uri="http://schemas.openxmlformats.org/drawingml/2006/table">
            <a:tbl>
              <a:tblPr/>
              <a:tblGrid>
                <a:gridCol w="2145944">
                  <a:extLst>
                    <a:ext uri="{9D8B030D-6E8A-4147-A177-3AD203B41FA5}">
                      <a16:colId xmlns:a16="http://schemas.microsoft.com/office/drawing/2014/main" val="3773713694"/>
                    </a:ext>
                  </a:extLst>
                </a:gridCol>
                <a:gridCol w="2145944">
                  <a:extLst>
                    <a:ext uri="{9D8B030D-6E8A-4147-A177-3AD203B41FA5}">
                      <a16:colId xmlns:a16="http://schemas.microsoft.com/office/drawing/2014/main" val="2935530179"/>
                    </a:ext>
                  </a:extLst>
                </a:gridCol>
                <a:gridCol w="3559248">
                  <a:extLst>
                    <a:ext uri="{9D8B030D-6E8A-4147-A177-3AD203B41FA5}">
                      <a16:colId xmlns:a16="http://schemas.microsoft.com/office/drawing/2014/main" val="3221097851"/>
                    </a:ext>
                  </a:extLst>
                </a:gridCol>
                <a:gridCol w="732639">
                  <a:extLst>
                    <a:ext uri="{9D8B030D-6E8A-4147-A177-3AD203B41FA5}">
                      <a16:colId xmlns:a16="http://schemas.microsoft.com/office/drawing/2014/main" val="1533314685"/>
                    </a:ext>
                  </a:extLst>
                </a:gridCol>
              </a:tblGrid>
              <a:tr h="5507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Building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period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building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30883"/>
                  </a:ext>
                </a:extLst>
              </a:tr>
              <a:tr h="6335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Upper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20578"/>
                  </a:ext>
                </a:extLst>
              </a:tr>
              <a:tr h="574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199127"/>
                  </a:ext>
                </a:extLst>
              </a:tr>
              <a:tr h="732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Separated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662769"/>
                  </a:ext>
                </a:extLst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1733006" y="124360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of the building =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0.</a:t>
            </a:r>
            <a:r>
              <a:rPr lang="ar-JO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85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405712" y="624002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64</a:t>
            </a:fld>
            <a:endParaRPr lang="ar-SA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90580" y="311534"/>
            <a:ext cx="4661580" cy="6093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800" b="1" dirty="0"/>
              <a:t>model participation checks.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2019844" y="999853"/>
            <a:ext cx="5783036" cy="1943644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2019844" y="3101339"/>
            <a:ext cx="5783036" cy="1601289"/>
          </a:xfrm>
          <a:prstGeom prst="rect">
            <a:avLst/>
          </a:prstGeom>
        </p:spPr>
      </p:pic>
      <p:pic>
        <p:nvPicPr>
          <p:cNvPr id="8" name="صورة 7"/>
          <p:cNvPicPr/>
          <p:nvPr/>
        </p:nvPicPr>
        <p:blipFill>
          <a:blip r:embed="rId4"/>
          <a:stretch>
            <a:fillRect/>
          </a:stretch>
        </p:blipFill>
        <p:spPr>
          <a:xfrm>
            <a:off x="2036988" y="4860470"/>
            <a:ext cx="5765891" cy="1784170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8275001" y="3687822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Upper part  </a:t>
            </a:r>
            <a:endParaRPr lang="en-US" sz="2000" b="1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8275001" y="1757514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Lower part  </a:t>
            </a:r>
            <a:endParaRPr lang="en-US" sz="2000" b="1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8275000" y="5538394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Separated part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935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185069" y="620954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65</a:t>
            </a:fld>
            <a:endParaRPr lang="ar-SA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216705" y="464168"/>
            <a:ext cx="4835751" cy="6832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/>
              <a:t>Minimum force checks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099" y="1717766"/>
            <a:ext cx="5421630" cy="1036320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7865698" y="2021765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Lower part  </a:t>
            </a:r>
            <a:endParaRPr lang="en-US" sz="2000" b="1" dirty="0"/>
          </a:p>
        </p:txBody>
      </p:sp>
      <p:pic>
        <p:nvPicPr>
          <p:cNvPr id="8" name="صورة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74099" y="3402796"/>
            <a:ext cx="5410472" cy="664107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7865697" y="3520688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Upper part  </a:t>
            </a:r>
            <a:endParaRPr lang="en-US" sz="2000" b="1" dirty="0"/>
          </a:p>
        </p:txBody>
      </p:sp>
      <p:pic>
        <p:nvPicPr>
          <p:cNvPr id="10" name="صورة 9"/>
          <p:cNvPicPr/>
          <p:nvPr/>
        </p:nvPicPr>
        <p:blipFill>
          <a:blip r:embed="rId4"/>
          <a:stretch>
            <a:fillRect/>
          </a:stretch>
        </p:blipFill>
        <p:spPr>
          <a:xfrm>
            <a:off x="1774099" y="4828766"/>
            <a:ext cx="5410472" cy="640217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7865697" y="4934713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Separated part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031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70879" y="6334685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66</a:t>
            </a:fld>
            <a:endParaRPr lang="ar-SA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225413" y="308353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 smtClean="0"/>
              <a:t>Drift check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388970"/>
              </p:ext>
            </p:extLst>
          </p:nvPr>
        </p:nvGraphicFramePr>
        <p:xfrm>
          <a:off x="2729682" y="3293691"/>
          <a:ext cx="537210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888365">
                  <a:extLst>
                    <a:ext uri="{9D8B030D-6E8A-4147-A177-3AD203B41FA5}">
                      <a16:colId xmlns:a16="http://schemas.microsoft.com/office/drawing/2014/main" val="16270131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0750913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138824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974402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501244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0040238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75213744"/>
                    </a:ext>
                  </a:extLst>
                </a:gridCol>
                <a:gridCol w="826135">
                  <a:extLst>
                    <a:ext uri="{9D8B030D-6E8A-4147-A177-3AD203B41FA5}">
                      <a16:colId xmlns:a16="http://schemas.microsoft.com/office/drawing/2014/main" val="133439255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Height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 M allow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3330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982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2785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1804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6003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2941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1839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14788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66562"/>
              </p:ext>
            </p:extLst>
          </p:nvPr>
        </p:nvGraphicFramePr>
        <p:xfrm>
          <a:off x="2218507" y="1104574"/>
          <a:ext cx="5883275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651864932"/>
                    </a:ext>
                  </a:extLst>
                </a:gridCol>
                <a:gridCol w="828040">
                  <a:extLst>
                    <a:ext uri="{9D8B030D-6E8A-4147-A177-3AD203B41FA5}">
                      <a16:colId xmlns:a16="http://schemas.microsoft.com/office/drawing/2014/main" val="262816111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7647165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9004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8886326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006950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38395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30666611"/>
                    </a:ext>
                  </a:extLst>
                </a:gridCol>
                <a:gridCol w="788035">
                  <a:extLst>
                    <a:ext uri="{9D8B030D-6E8A-4147-A177-3AD203B41FA5}">
                      <a16:colId xmlns:a16="http://schemas.microsoft.com/office/drawing/2014/main" val="384598698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Height(mm)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 M allow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7345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3795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3.3264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9.5942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2609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-8.855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-6.16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3027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27.335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2075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15.785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2285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910956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Roof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-6.2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-3.85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-23.87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721498"/>
                  </a:ext>
                </a:extLst>
              </a:tr>
            </a:tbl>
          </a:graphicData>
        </a:graphic>
      </p:graphicFrame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511862"/>
              </p:ext>
            </p:extLst>
          </p:nvPr>
        </p:nvGraphicFramePr>
        <p:xfrm>
          <a:off x="2161356" y="5568042"/>
          <a:ext cx="5997575" cy="100584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1848896331"/>
                    </a:ext>
                  </a:extLst>
                </a:gridCol>
                <a:gridCol w="828040">
                  <a:extLst>
                    <a:ext uri="{9D8B030D-6E8A-4147-A177-3AD203B41FA5}">
                      <a16:colId xmlns:a16="http://schemas.microsoft.com/office/drawing/2014/main" val="29187517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892573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551102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6446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773602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408631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08205315"/>
                    </a:ext>
                  </a:extLst>
                </a:gridCol>
                <a:gridCol w="902335">
                  <a:extLst>
                    <a:ext uri="{9D8B030D-6E8A-4147-A177-3AD203B41FA5}">
                      <a16:colId xmlns:a16="http://schemas.microsoft.com/office/drawing/2014/main" val="222238033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Height(mm)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Drift-Y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 M allow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4141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3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2155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127404"/>
                  </a:ext>
                </a:extLst>
              </a:tr>
            </a:tbl>
          </a:graphicData>
        </a:graphic>
      </p:graphicFrame>
      <p:cxnSp>
        <p:nvCxnSpPr>
          <p:cNvPr id="10" name="رابط مستقيم 9"/>
          <p:cNvCxnSpPr/>
          <p:nvPr/>
        </p:nvCxnSpPr>
        <p:spPr>
          <a:xfrm flipV="1">
            <a:off x="1097280" y="3196046"/>
            <a:ext cx="10833463" cy="17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V="1">
            <a:off x="1225413" y="5461056"/>
            <a:ext cx="10833463" cy="17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5110AF7A-4E6C-E835-8D07-F45FB5F4A883}"/>
              </a:ext>
            </a:extLst>
          </p:cNvPr>
          <p:cNvSpPr txBox="1"/>
          <p:nvPr/>
        </p:nvSpPr>
        <p:spPr>
          <a:xfrm>
            <a:off x="9472736" y="3974215"/>
            <a:ext cx="3542655" cy="428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2000" dirty="0" smtClean="0"/>
              <a:t>Lower part  </a:t>
            </a:r>
            <a:endParaRPr lang="en-US" sz="2000" b="1" dirty="0"/>
          </a:p>
        </p:txBody>
      </p:sp>
      <p:pic>
        <p:nvPicPr>
          <p:cNvPr id="17" name="صورة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343" y="1760351"/>
            <a:ext cx="3603048" cy="542591"/>
          </a:xfrm>
          <a:prstGeom prst="rect">
            <a:avLst/>
          </a:prstGeom>
        </p:spPr>
      </p:pic>
      <p:pic>
        <p:nvPicPr>
          <p:cNvPr id="18" name="صورة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9984" y="5634158"/>
            <a:ext cx="360304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193778" y="639242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67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/>
          <a:srcRect b="3802"/>
          <a:stretch/>
        </p:blipFill>
        <p:spPr>
          <a:xfrm>
            <a:off x="1691504" y="1220108"/>
            <a:ext cx="5662955" cy="4745264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47035" y="343187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noProof="0" dirty="0" smtClean="0"/>
              <a:t>Columns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1512" y="547886"/>
            <a:ext cx="29241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37771" y="6296632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68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45" y="1780359"/>
            <a:ext cx="5858556" cy="3933248"/>
          </a:xfrm>
          <a:prstGeom prst="rect">
            <a:avLst/>
          </a:prstGeom>
        </p:spPr>
      </p:pic>
      <p:sp>
        <p:nvSpPr>
          <p:cNvPr id="6" name="AutoShape 2" descr="blob:https://web.whatsapp.com/9d02cd93-29bc-4a6e-8d07-4219fe94f52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715" y="2610801"/>
            <a:ext cx="3897630" cy="2272363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47035" y="343187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noProof="0" dirty="0" smtClean="0"/>
              <a:t>Slab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7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72155" y="624438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69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910" y="1192293"/>
            <a:ext cx="5738698" cy="5147548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47035" y="343187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noProof="0" dirty="0" smtClean="0"/>
              <a:t>Stair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7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091869" y="428440"/>
            <a:ext cx="879252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u="sng" dirty="0" err="1" smtClean="0"/>
              <a:t>Parkings</a:t>
            </a:r>
            <a:r>
              <a:rPr lang="en-US" sz="2800" b="1" i="1" u="sng" dirty="0" smtClean="0"/>
              <a:t> after modification :</a:t>
            </a:r>
            <a:endParaRPr lang="en-US" sz="2800" b="1" i="1" u="sng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187663" y="976325"/>
            <a:ext cx="7224817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  <a:p>
            <a:endParaRPr lang="en-US" sz="24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333115" y="6348883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7</a:t>
            </a:fld>
            <a:endParaRPr lang="ar-SA" dirty="0"/>
          </a:p>
        </p:txBody>
      </p:sp>
      <p:pic>
        <p:nvPicPr>
          <p:cNvPr id="7" name="Picture 6" descr="Screenshot 2024-01-24 1449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208" y="1714500"/>
            <a:ext cx="4747846" cy="3894992"/>
          </a:xfrm>
          <a:prstGeom prst="rect">
            <a:avLst/>
          </a:prstGeom>
        </p:spPr>
      </p:pic>
      <p:pic>
        <p:nvPicPr>
          <p:cNvPr id="8" name="Picture 7" descr="Screenshot 2024-01-24 1450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632" y="1705709"/>
            <a:ext cx="4800600" cy="391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1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46030" y="623750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70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065" y="1166949"/>
            <a:ext cx="4420154" cy="299547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179" y="4672829"/>
            <a:ext cx="10858500" cy="115252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368" y="1271004"/>
            <a:ext cx="4655820" cy="2787366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47035" y="343187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noProof="0" dirty="0" smtClean="0"/>
              <a:t>Shear wall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4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89572" y="616968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71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551" y="852623"/>
            <a:ext cx="7781925" cy="32194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548" y="4214950"/>
            <a:ext cx="5386270" cy="2157046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203551" y="221232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 smtClean="0"/>
              <a:t>Beam</a:t>
            </a:r>
            <a:r>
              <a:rPr lang="en-US" sz="3200" noProof="0" dirty="0" smtClean="0"/>
              <a:t>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341824" y="618591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72</a:t>
            </a:fld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712" y="560163"/>
            <a:ext cx="7073841" cy="232373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2802" y="3010171"/>
            <a:ext cx="4048397" cy="3378046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9518" y="3010171"/>
            <a:ext cx="6059035" cy="3378046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03767" y="494994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noProof="0" dirty="0" smtClean="0"/>
              <a:t>Ramp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1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72156" y="627050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73</a:t>
            </a:fld>
            <a:endParaRPr lang="ar-SA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174" y="990765"/>
            <a:ext cx="7332346" cy="5622899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1147309" y="268571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 smtClean="0"/>
              <a:t>Mat Footing</a:t>
            </a:r>
            <a:r>
              <a:rPr lang="en-US" sz="3200" noProof="0" dirty="0" smtClean="0"/>
              <a:t>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-289573" y="6131169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74</a:t>
            </a:fld>
            <a:endParaRPr lang="ar-SA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62" y="881062"/>
            <a:ext cx="7379018" cy="5814101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999263" y="86834"/>
            <a:ext cx="4835751" cy="6313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94B6D2"/>
              </a:buClr>
              <a:buSzPct val="100000"/>
              <a:defRPr/>
            </a:pPr>
            <a:r>
              <a:rPr lang="en-US" sz="3200" dirty="0" smtClean="0"/>
              <a:t>Mat Footing</a:t>
            </a:r>
            <a:r>
              <a:rPr lang="en-US" sz="3200" noProof="0" dirty="0" smtClean="0"/>
              <a:t> detailing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0D7151C4-78F4-E9AC-119E-0CC2F997D0BA}"/>
              </a:ext>
            </a:extLst>
          </p:cNvPr>
          <p:cNvSpPr txBox="1"/>
          <p:nvPr/>
        </p:nvSpPr>
        <p:spPr>
          <a:xfrm>
            <a:off x="888273" y="444783"/>
            <a:ext cx="887878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and Quantity Surveying</a:t>
            </a:r>
            <a:endParaRPr lang="ar-S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37211" y="1215082"/>
            <a:ext cx="6096000" cy="8535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of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building</a:t>
            </a:r>
            <a:r>
              <a:rPr lang="ar-JO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15,000,000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NIS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 per square meter =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1500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NIS/SM 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97984" y="6179067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75</a:t>
            </a:fld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595" y="2254173"/>
            <a:ext cx="6323779" cy="337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2089888" y="2570721"/>
            <a:ext cx="11364686" cy="10025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ربع نص 5">
            <a:extLst>
              <a:ext uri="{FF2B5EF4-FFF2-40B4-BE49-F238E27FC236}">
                <a16:creationId xmlns:a16="http://schemas.microsoft.com/office/drawing/2014/main" id="{E96A9A27-1227-CBC9-E3F8-4844C12EDF73}"/>
              </a:ext>
            </a:extLst>
          </p:cNvPr>
          <p:cNvSpPr txBox="1"/>
          <p:nvPr/>
        </p:nvSpPr>
        <p:spPr>
          <a:xfrm>
            <a:off x="5781355" y="6169054"/>
            <a:ext cx="11364686" cy="4294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End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301579" y="6284710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t>76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239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477190" y="376359"/>
            <a:ext cx="7428412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u="sng" dirty="0" smtClean="0"/>
              <a:t>Ground floor before and after modification: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063" y="1034873"/>
            <a:ext cx="30483" cy="5291787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-411492" y="645338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8</a:t>
            </a:fld>
            <a:endParaRPr lang="ar-SA" dirty="0"/>
          </a:p>
        </p:txBody>
      </p:sp>
      <p:pic>
        <p:nvPicPr>
          <p:cNvPr id="7" name="Picture 6" descr="Screenshot 2024-01-24 1453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678" y="1608992"/>
            <a:ext cx="4062046" cy="3868616"/>
          </a:xfrm>
          <a:prstGeom prst="rect">
            <a:avLst/>
          </a:prstGeom>
        </p:spPr>
      </p:pic>
      <p:pic>
        <p:nvPicPr>
          <p:cNvPr id="8" name="Picture 7" descr="Screenshot 2024-01-24 1455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369" y="1582617"/>
            <a:ext cx="4932485" cy="3780692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7147809" y="5987359"/>
            <a:ext cx="7428412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u="sng" dirty="0" smtClean="0"/>
              <a:t>before modification: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869075" y="6007874"/>
            <a:ext cx="7428412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u="sng" dirty="0" smtClean="0"/>
              <a:t>before modification: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25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5415" y="0"/>
            <a:ext cx="10524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/>
              <a:t>First floor before and after modification: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324407" y="6331466"/>
            <a:ext cx="1596292" cy="404614"/>
          </a:xfrm>
        </p:spPr>
        <p:txBody>
          <a:bodyPr/>
          <a:lstStyle/>
          <a:p>
            <a:fld id="{834EE9EB-EFB8-47B7-BDBC-311D2885523A}" type="slidenum">
              <a:rPr lang="ar-SA" smtClean="0"/>
              <a:pPr/>
              <a:t>9</a:t>
            </a:fld>
            <a:endParaRPr lang="ar-SA" dirty="0"/>
          </a:p>
        </p:txBody>
      </p:sp>
      <p:pic>
        <p:nvPicPr>
          <p:cNvPr id="6" name="Picture 5" descr="Screenshot 2024-01-24 1458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362" y="1002324"/>
            <a:ext cx="5213838" cy="4703884"/>
          </a:xfrm>
          <a:prstGeom prst="rect">
            <a:avLst/>
          </a:prstGeom>
        </p:spPr>
      </p:pic>
      <p:pic>
        <p:nvPicPr>
          <p:cNvPr id="7" name="Picture 6" descr="Screenshot 2024-01-24 1459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347" y="1011115"/>
            <a:ext cx="52578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TM10001105[[fn=قص]]</Template>
  <TotalTime>4462</TotalTime>
  <Words>1745</Words>
  <Application>Microsoft Office PowerPoint</Application>
  <PresentationFormat>شاشة عريضة</PresentationFormat>
  <Paragraphs>718</Paragraphs>
  <Slides>76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76</vt:i4>
      </vt:variant>
    </vt:vector>
  </HeadingPairs>
  <TitlesOfParts>
    <vt:vector size="87" baseType="lpstr">
      <vt:lpstr>Andalus</vt:lpstr>
      <vt:lpstr>Arial</vt:lpstr>
      <vt:lpstr>Calibri</vt:lpstr>
      <vt:lpstr>Cambria Math</vt:lpstr>
      <vt:lpstr>Franklin Gothic Book</vt:lpstr>
      <vt:lpstr>Garamond</vt:lpstr>
      <vt:lpstr>inherit</vt:lpstr>
      <vt:lpstr>Tahoma</vt:lpstr>
      <vt:lpstr>Times New Roman</vt:lpstr>
      <vt:lpstr>Wingdings</vt:lpstr>
      <vt:lpstr>Crop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Sections:</vt:lpstr>
      <vt:lpstr>عرض تقديمي في PowerPoint</vt:lpstr>
      <vt:lpstr>عرض تقديمي في PowerPoint</vt:lpstr>
      <vt:lpstr>عرض تقديمي في PowerPoint</vt:lpstr>
      <vt:lpstr>Heating and cooling load:</vt:lpstr>
      <vt:lpstr>Beseline energy building analysis:</vt:lpstr>
      <vt:lpstr>عرض تقديمي في PowerPoint</vt:lpstr>
      <vt:lpstr>Daylight factor:</vt:lpstr>
      <vt:lpstr>عرض تقديمي في PowerPoint</vt:lpstr>
      <vt:lpstr>Second Floor:</vt:lpstr>
      <vt:lpstr>Roof Floor:</vt:lpstr>
      <vt:lpstr>Thermal comfort:</vt:lpstr>
      <vt:lpstr>Photovoltaic design:</vt:lpstr>
      <vt:lpstr>Electro-mechanical aspects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Draining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Firefighting system: Requirements:</vt:lpstr>
      <vt:lpstr>Fire system </vt:lpstr>
      <vt:lpstr>عرض تقديمي في PowerPoint</vt:lpstr>
      <vt:lpstr>عرض تقديمي في PowerPoint</vt:lpstr>
      <vt:lpstr>Indoor unit :</vt:lpstr>
      <vt:lpstr>HVAC design </vt:lpstr>
      <vt:lpstr>Electrical design</vt:lpstr>
      <vt:lpstr>Electrical design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Stress-strain check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rahafqaddomi0@gmail.com</dc:creator>
  <cp:lastModifiedBy>Nabil Salhi</cp:lastModifiedBy>
  <cp:revision>175</cp:revision>
  <dcterms:created xsi:type="dcterms:W3CDTF">2023-01-17T12:05:28Z</dcterms:created>
  <dcterms:modified xsi:type="dcterms:W3CDTF">2024-01-24T22:50:39Z</dcterms:modified>
</cp:coreProperties>
</file>