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harts/chart9.xml" ContentType="application/vnd.openxmlformats-officedocument.drawingml.char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Default Extension="xlsx" ContentType="application/vnd.openxmlformats-officedocument.spreadsheetml.sheet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theme/themeOverride7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659" r:id="rId1"/>
  </p:sldMasterIdLst>
  <p:notesMasterIdLst>
    <p:notesMasterId r:id="rId43"/>
  </p:notesMasterIdLst>
  <p:sldIdLst>
    <p:sldId id="256" r:id="rId2"/>
    <p:sldId id="258" r:id="rId3"/>
    <p:sldId id="285" r:id="rId4"/>
    <p:sldId id="259" r:id="rId5"/>
    <p:sldId id="261" r:id="rId6"/>
    <p:sldId id="309" r:id="rId7"/>
    <p:sldId id="310" r:id="rId8"/>
    <p:sldId id="311" r:id="rId9"/>
    <p:sldId id="312" r:id="rId10"/>
    <p:sldId id="313" r:id="rId11"/>
    <p:sldId id="264" r:id="rId12"/>
    <p:sldId id="288" r:id="rId13"/>
    <p:sldId id="314" r:id="rId14"/>
    <p:sldId id="294" r:id="rId15"/>
    <p:sldId id="316" r:id="rId16"/>
    <p:sldId id="317" r:id="rId17"/>
    <p:sldId id="318" r:id="rId18"/>
    <p:sldId id="319" r:id="rId19"/>
    <p:sldId id="320" r:id="rId20"/>
    <p:sldId id="339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8" r:id="rId29"/>
    <p:sldId id="299" r:id="rId30"/>
    <p:sldId id="330" r:id="rId31"/>
    <p:sldId id="331" r:id="rId32"/>
    <p:sldId id="332" r:id="rId33"/>
    <p:sldId id="333" r:id="rId34"/>
    <p:sldId id="334" r:id="rId35"/>
    <p:sldId id="335" r:id="rId36"/>
    <p:sldId id="336" r:id="rId37"/>
    <p:sldId id="307" r:id="rId38"/>
    <p:sldId id="308" r:id="rId39"/>
    <p:sldId id="337" r:id="rId40"/>
    <p:sldId id="340" r:id="rId41"/>
    <p:sldId id="280" r:id="rId4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9933"/>
    <a:srgbClr val="99FF33"/>
    <a:srgbClr val="CCFF66"/>
  </p:clrMru>
</p:presentationPr>
</file>

<file path=ppt/tableStyles.xml><?xml version="1.0" encoding="utf-8"?>
<a:tblStyleLst xmlns:a="http://schemas.openxmlformats.org/drawingml/2006/main" def="{2A055912-1D19-4420-A587-2493B8A7615A}">
  <a:tblStyle styleId="{2A055912-1D19-4420-A587-2493B8A761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65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E:\User\Downloads\&#1585;&#1587;&#1605;%20(2)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ditech\Downloads\New-Microsoft-Office-Excel-Worksheet%20(1).xlsx" TargetMode="External"/><Relationship Id="rId1" Type="http://schemas.openxmlformats.org/officeDocument/2006/relationships/themeOverride" Target="../theme/themeOverride7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User\Downloads\&#1585;&#1587;&#1605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ditech\Downloads\&#1585;&#1587;&#1605;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ditech\Downloads\&#1585;&#1587;&#1605;.xlsx" TargetMode="External"/><Relationship Id="rId1" Type="http://schemas.openxmlformats.org/officeDocument/2006/relationships/themeOverride" Target="../theme/themeOverride5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ditech\Downloads\&#1585;&#1587;&#1605;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lang="en-US"/>
            </a:pP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ورقة4!$B$1</c:f>
              <c:strCache>
                <c:ptCount val="1"/>
                <c:pt idx="0">
                  <c:v>Number of factories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ورقة4!$A$2:$A$6</c:f>
              <c:strCache>
                <c:ptCount val="5"/>
                <c:pt idx="0">
                  <c:v>Jenin</c:v>
                </c:pt>
                <c:pt idx="1">
                  <c:v>Nablus</c:v>
                </c:pt>
                <c:pt idx="2">
                  <c:v>Tulkarem</c:v>
                </c:pt>
                <c:pt idx="3">
                  <c:v>Qalqiliya</c:v>
                </c:pt>
                <c:pt idx="4">
                  <c:v>Tubas</c:v>
                </c:pt>
              </c:strCache>
            </c:strRef>
          </c:cat>
          <c:val>
            <c:numRef>
              <c:f>ورقة4!$B$2:$B$6</c:f>
              <c:numCache>
                <c:formatCode>General</c:formatCode>
                <c:ptCount val="5"/>
                <c:pt idx="0">
                  <c:v>8</c:v>
                </c:pt>
                <c:pt idx="1">
                  <c:v>7</c:v>
                </c:pt>
                <c:pt idx="2">
                  <c:v>7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A80-4306-9619-609A7D6A2ACB}"/>
            </c:ext>
          </c:extLst>
        </c:ser>
        <c:dLbls>
          <c:showVal val="1"/>
        </c:dLbls>
        <c:overlap val="-25"/>
        <c:axId val="195676800"/>
        <c:axId val="200020736"/>
      </c:barChart>
      <c:catAx>
        <c:axId val="195676800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00020736"/>
        <c:crosses val="autoZero"/>
        <c:auto val="1"/>
        <c:lblAlgn val="ctr"/>
        <c:lblOffset val="100"/>
      </c:catAx>
      <c:valAx>
        <c:axId val="20002073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567680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</c:chart>
  <c:externalData r:id="rId2"/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/>
            </a:pPr>
            <a:r>
              <a:rPr lang="en-US" sz="1800" b="1"/>
              <a:t>Health and safety </a:t>
            </a:r>
          </a:p>
        </c:rich>
      </c:tx>
      <c:layout>
        <c:manualLayout>
          <c:xMode val="edge"/>
          <c:yMode val="edge"/>
          <c:x val="0.34962019349993684"/>
          <c:y val="3.3238366571700012E-2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delet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4%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BB-47DA-8839-9D371260941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96%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BB-47DA-8839-9D37126094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Percent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ورقة3!$A$1:$A$3</c:f>
              <c:strCache>
                <c:ptCount val="3"/>
                <c:pt idx="1">
                  <c:v>Yes</c:v>
                </c:pt>
                <c:pt idx="2">
                  <c:v>No</c:v>
                </c:pt>
              </c:strCache>
            </c:strRef>
          </c:cat>
          <c:val>
            <c:numRef>
              <c:f>ورقة3!$B$1:$B$3</c:f>
              <c:numCache>
                <c:formatCode>General</c:formatCode>
                <c:ptCount val="3"/>
                <c:pt idx="1">
                  <c:v>1</c:v>
                </c:pt>
                <c:pt idx="2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2BB-47DA-8839-9D3712609413}"/>
            </c:ext>
          </c:extLst>
        </c:ser>
        <c:dLbls>
          <c:showPercent val="1"/>
        </c:dLbls>
        <c:firstSliceAng val="0"/>
      </c:pieChart>
    </c:plotArea>
    <c:legend>
      <c:legendPos val="r"/>
      <c:legendEntry>
        <c:idx val="0"/>
        <c:delete val="1"/>
      </c:legendEntry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lang="en-US"/>
            </a:pP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ورقة4!$B$1</c:f>
              <c:strCache>
                <c:ptCount val="1"/>
                <c:pt idx="0">
                  <c:v>Number of factories</c:v>
                </c:pt>
              </c:strCache>
            </c:strRef>
          </c:tx>
          <c:spPr>
            <a:solidFill>
              <a:srgbClr val="8BAB42">
                <a:lumMod val="50000"/>
              </a:srgbClr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ورقة4!$A$2:$A$6</c:f>
              <c:strCache>
                <c:ptCount val="5"/>
                <c:pt idx="0">
                  <c:v>Level 1</c:v>
                </c:pt>
                <c:pt idx="1">
                  <c:v>Level 2</c:v>
                </c:pt>
                <c:pt idx="2">
                  <c:v>Level 3 </c:v>
                </c:pt>
                <c:pt idx="3">
                  <c:v>Level 4</c:v>
                </c:pt>
                <c:pt idx="4">
                  <c:v>Level 5</c:v>
                </c:pt>
              </c:strCache>
            </c:strRef>
          </c:cat>
          <c:val>
            <c:numRef>
              <c:f>ورقة4!$B$2:$B$6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19</c:v>
                </c:pt>
                <c:pt idx="3">
                  <c:v>4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3A1-46CF-B49A-5E17219F0FED}"/>
            </c:ext>
          </c:extLst>
        </c:ser>
        <c:dLbls>
          <c:showVal val="1"/>
        </c:dLbls>
        <c:overlap val="-25"/>
        <c:axId val="99355264"/>
        <c:axId val="99510528"/>
      </c:barChart>
      <c:catAx>
        <c:axId val="99355264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99510528"/>
        <c:crosses val="autoZero"/>
        <c:auto val="1"/>
        <c:lblAlgn val="ctr"/>
        <c:lblOffset val="100"/>
      </c:catAx>
      <c:valAx>
        <c:axId val="9951052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99355264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/>
            </a:pPr>
            <a:r>
              <a:rPr lang="en-US"/>
              <a:t>Annual Sales</a:t>
            </a:r>
          </a:p>
        </c:rich>
      </c:tx>
      <c:layout/>
    </c:title>
    <c:plotArea>
      <c:layout/>
      <c:barChart>
        <c:barDir val="col"/>
        <c:grouping val="stacked"/>
        <c:ser>
          <c:idx val="0"/>
          <c:order val="0"/>
          <c:cat>
            <c:strRef>
              <c:f>ورقة3!$B$2:$B$26</c:f>
              <c:strCache>
                <c:ptCount val="25"/>
                <c:pt idx="0">
                  <c:v>Zakarneh</c:v>
                </c:pt>
                <c:pt idx="1">
                  <c:v>Maamar</c:v>
                </c:pt>
                <c:pt idx="2">
                  <c:v>Al-Karmel</c:v>
                </c:pt>
                <c:pt idx="3">
                  <c:v>Al-Jalboni</c:v>
                </c:pt>
                <c:pt idx="4">
                  <c:v>Al-Shamal</c:v>
                </c:pt>
                <c:pt idx="5">
                  <c:v>Al-Jamaaeh</c:v>
                </c:pt>
                <c:pt idx="6">
                  <c:v>Al-Ajjawi</c:v>
                </c:pt>
                <c:pt idx="7">
                  <c:v>Abu Shamlleh</c:v>
                </c:pt>
                <c:pt idx="8">
                  <c:v>Wahdan and Mlwaah</c:v>
                </c:pt>
                <c:pt idx="9">
                  <c:v>Ready-mix</c:v>
                </c:pt>
                <c:pt idx="10">
                  <c:v>Al-Mawarred</c:v>
                </c:pt>
                <c:pt idx="11">
                  <c:v>Abu Ayed</c:v>
                </c:pt>
                <c:pt idx="12">
                  <c:v>Tulkarem</c:v>
                </c:pt>
                <c:pt idx="13">
                  <c:v>Ektaba T</c:v>
                </c:pt>
                <c:pt idx="14">
                  <c:v>Al-Tarrifi</c:v>
                </c:pt>
                <c:pt idx="15">
                  <c:v>Al-Ragheb 1</c:v>
                </c:pt>
                <c:pt idx="16">
                  <c:v>Al-Ragheb 2</c:v>
                </c:pt>
                <c:pt idx="17">
                  <c:v>Bonyyan</c:v>
                </c:pt>
                <c:pt idx="18">
                  <c:v>Mawasi</c:v>
                </c:pt>
                <c:pt idx="19">
                  <c:v>Al-qutob</c:v>
                </c:pt>
                <c:pt idx="20">
                  <c:v>Ektaba N</c:v>
                </c:pt>
                <c:pt idx="21">
                  <c:v>Dwekat</c:v>
                </c:pt>
                <c:pt idx="22">
                  <c:v>Al-Borini</c:v>
                </c:pt>
                <c:pt idx="23">
                  <c:v>Bet Al-Maqds</c:v>
                </c:pt>
                <c:pt idx="24">
                  <c:v>Mjjale</c:v>
                </c:pt>
              </c:strCache>
            </c:strRef>
          </c:cat>
          <c:val>
            <c:numRef>
              <c:f>ورقة3!$C$2:$C$26</c:f>
              <c:numCache>
                <c:formatCode>General</c:formatCode>
                <c:ptCount val="25"/>
                <c:pt idx="0">
                  <c:v>82000</c:v>
                </c:pt>
                <c:pt idx="1">
                  <c:v>62400</c:v>
                </c:pt>
                <c:pt idx="2">
                  <c:v>63000</c:v>
                </c:pt>
                <c:pt idx="3">
                  <c:v>59200</c:v>
                </c:pt>
                <c:pt idx="4">
                  <c:v>50000</c:v>
                </c:pt>
                <c:pt idx="5">
                  <c:v>39000</c:v>
                </c:pt>
                <c:pt idx="6">
                  <c:v>11300</c:v>
                </c:pt>
                <c:pt idx="7">
                  <c:v>8400</c:v>
                </c:pt>
                <c:pt idx="8">
                  <c:v>39000</c:v>
                </c:pt>
                <c:pt idx="9">
                  <c:v>18500</c:v>
                </c:pt>
                <c:pt idx="10">
                  <c:v>29000</c:v>
                </c:pt>
                <c:pt idx="11">
                  <c:v>600</c:v>
                </c:pt>
                <c:pt idx="12">
                  <c:v>45000</c:v>
                </c:pt>
                <c:pt idx="13">
                  <c:v>78000</c:v>
                </c:pt>
                <c:pt idx="14">
                  <c:v>30000</c:v>
                </c:pt>
                <c:pt idx="15">
                  <c:v>66000</c:v>
                </c:pt>
                <c:pt idx="16">
                  <c:v>25000</c:v>
                </c:pt>
                <c:pt idx="17">
                  <c:v>192000</c:v>
                </c:pt>
                <c:pt idx="18">
                  <c:v>110000</c:v>
                </c:pt>
                <c:pt idx="19">
                  <c:v>100000</c:v>
                </c:pt>
                <c:pt idx="20">
                  <c:v>74000</c:v>
                </c:pt>
                <c:pt idx="21">
                  <c:v>35000</c:v>
                </c:pt>
                <c:pt idx="22">
                  <c:v>32000</c:v>
                </c:pt>
                <c:pt idx="23">
                  <c:v>37500</c:v>
                </c:pt>
                <c:pt idx="24">
                  <c:v>32000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D4-4D12-A8DA-20A24D2CF71F}"/>
            </c:ext>
          </c:extLst>
        </c:ser>
        <c:ser>
          <c:idx val="1"/>
          <c:order val="1"/>
          <c:cat>
            <c:strRef>
              <c:f>ورقة3!$B$2:$B$26</c:f>
              <c:strCache>
                <c:ptCount val="25"/>
                <c:pt idx="0">
                  <c:v>Zakarneh</c:v>
                </c:pt>
                <c:pt idx="1">
                  <c:v>Maamar</c:v>
                </c:pt>
                <c:pt idx="2">
                  <c:v>Al-Karmel</c:v>
                </c:pt>
                <c:pt idx="3">
                  <c:v>Al-Jalboni</c:v>
                </c:pt>
                <c:pt idx="4">
                  <c:v>Al-Shamal</c:v>
                </c:pt>
                <c:pt idx="5">
                  <c:v>Al-Jamaaeh</c:v>
                </c:pt>
                <c:pt idx="6">
                  <c:v>Al-Ajjawi</c:v>
                </c:pt>
                <c:pt idx="7">
                  <c:v>Abu Shamlleh</c:v>
                </c:pt>
                <c:pt idx="8">
                  <c:v>Wahdan and Mlwaah</c:v>
                </c:pt>
                <c:pt idx="9">
                  <c:v>Ready-mix</c:v>
                </c:pt>
                <c:pt idx="10">
                  <c:v>Al-Mawarred</c:v>
                </c:pt>
                <c:pt idx="11">
                  <c:v>Abu Ayed</c:v>
                </c:pt>
                <c:pt idx="12">
                  <c:v>Tulkarem</c:v>
                </c:pt>
                <c:pt idx="13">
                  <c:v>Ektaba T</c:v>
                </c:pt>
                <c:pt idx="14">
                  <c:v>Al-Tarrifi</c:v>
                </c:pt>
                <c:pt idx="15">
                  <c:v>Al-Ragheb 1</c:v>
                </c:pt>
                <c:pt idx="16">
                  <c:v>Al-Ragheb 2</c:v>
                </c:pt>
                <c:pt idx="17">
                  <c:v>Bonyyan</c:v>
                </c:pt>
                <c:pt idx="18">
                  <c:v>Mawasi</c:v>
                </c:pt>
                <c:pt idx="19">
                  <c:v>Al-qutob</c:v>
                </c:pt>
                <c:pt idx="20">
                  <c:v>Ektaba N</c:v>
                </c:pt>
                <c:pt idx="21">
                  <c:v>Dwekat</c:v>
                </c:pt>
                <c:pt idx="22">
                  <c:v>Al-Borini</c:v>
                </c:pt>
                <c:pt idx="23">
                  <c:v>Bet Al-Maqds</c:v>
                </c:pt>
                <c:pt idx="24">
                  <c:v>Mjjale</c:v>
                </c:pt>
              </c:strCache>
            </c:strRef>
          </c:cat>
          <c:val>
            <c:numRef>
              <c:f>ورقة3!#REF!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CD4-4D12-A8DA-20A24D2CF71F}"/>
            </c:ext>
          </c:extLst>
        </c:ser>
        <c:gapWidth val="55"/>
        <c:overlap val="100"/>
        <c:axId val="200048000"/>
        <c:axId val="200349184"/>
      </c:barChart>
      <c:catAx>
        <c:axId val="2000480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ar-JO"/>
                </a:pPr>
                <a:r>
                  <a:rPr lang="en-US"/>
                  <a:t>Name</a:t>
                </a:r>
                <a:r>
                  <a:rPr lang="en-US" baseline="0"/>
                  <a:t> of the plant</a:t>
                </a:r>
                <a:endParaRPr lang="ar-JO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00349184"/>
        <c:crosses val="autoZero"/>
        <c:auto val="1"/>
        <c:lblAlgn val="ctr"/>
        <c:lblOffset val="100"/>
      </c:catAx>
      <c:valAx>
        <c:axId val="20034918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ar-JO"/>
                </a:pPr>
                <a:r>
                  <a:rPr lang="en-US"/>
                  <a:t>Sales</a:t>
                </a:r>
                <a:r>
                  <a:rPr lang="en-US" baseline="0"/>
                  <a:t> ton\year</a:t>
                </a:r>
                <a:endParaRPr lang="ar-JO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00048000"/>
        <c:crosses val="autoZero"/>
        <c:crossBetween val="between"/>
      </c:valAx>
    </c:plotArea>
    <c:plotVisOnly val="1"/>
    <c:dispBlanksAs val="gap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/>
            </a:pPr>
            <a:r>
              <a:rPr lang="en-US"/>
              <a:t>Number</a:t>
            </a:r>
            <a:r>
              <a:rPr lang="en-US" baseline="0"/>
              <a:t> of </a:t>
            </a:r>
            <a:r>
              <a:rPr lang="en-US"/>
              <a:t>jobs provided</a:t>
            </a:r>
          </a:p>
        </c:rich>
      </c:tx>
      <c:layout/>
    </c:title>
    <c:plotArea>
      <c:layout/>
      <c:barChart>
        <c:barDir val="col"/>
        <c:grouping val="stacked"/>
        <c:ser>
          <c:idx val="0"/>
          <c:order val="0"/>
          <c:cat>
            <c:strRef>
              <c:f>ورقة7!$A$2:$A$26</c:f>
              <c:strCache>
                <c:ptCount val="25"/>
                <c:pt idx="0">
                  <c:v>Zakarneh</c:v>
                </c:pt>
                <c:pt idx="1">
                  <c:v>Maamar</c:v>
                </c:pt>
                <c:pt idx="2">
                  <c:v>Al-Karmel</c:v>
                </c:pt>
                <c:pt idx="3">
                  <c:v>Al-Jalboni</c:v>
                </c:pt>
                <c:pt idx="4">
                  <c:v>Al-Shamal</c:v>
                </c:pt>
                <c:pt idx="5">
                  <c:v>Al-Jamaaeh</c:v>
                </c:pt>
                <c:pt idx="6">
                  <c:v>Al-Ajjawi</c:v>
                </c:pt>
                <c:pt idx="7">
                  <c:v>Abu Shamlleh</c:v>
                </c:pt>
                <c:pt idx="8">
                  <c:v>Wahdan and Mlwaah</c:v>
                </c:pt>
                <c:pt idx="9">
                  <c:v>Ready-mix</c:v>
                </c:pt>
                <c:pt idx="10">
                  <c:v>Al-Mawarred</c:v>
                </c:pt>
                <c:pt idx="11">
                  <c:v>Abu Ayed</c:v>
                </c:pt>
                <c:pt idx="12">
                  <c:v>Tulkarem</c:v>
                </c:pt>
                <c:pt idx="13">
                  <c:v>Ektaba T</c:v>
                </c:pt>
                <c:pt idx="14">
                  <c:v>Al-Tarrifi</c:v>
                </c:pt>
                <c:pt idx="15">
                  <c:v>Al-Ragheb 1</c:v>
                </c:pt>
                <c:pt idx="16">
                  <c:v>Al-Ragheb 2</c:v>
                </c:pt>
                <c:pt idx="17">
                  <c:v>Bonyyan</c:v>
                </c:pt>
                <c:pt idx="18">
                  <c:v>Mawasi</c:v>
                </c:pt>
                <c:pt idx="19">
                  <c:v>Al-qutob</c:v>
                </c:pt>
                <c:pt idx="20">
                  <c:v>Ektaba N</c:v>
                </c:pt>
                <c:pt idx="21">
                  <c:v>Dwekat</c:v>
                </c:pt>
                <c:pt idx="22">
                  <c:v>Al-Borini</c:v>
                </c:pt>
                <c:pt idx="23">
                  <c:v>Bet Al-Maqds</c:v>
                </c:pt>
                <c:pt idx="24">
                  <c:v>Mjjale</c:v>
                </c:pt>
              </c:strCache>
            </c:strRef>
          </c:cat>
          <c:val>
            <c:numRef>
              <c:f>ورقة7!$B$2:$B$26</c:f>
              <c:numCache>
                <c:formatCode>General</c:formatCode>
                <c:ptCount val="25"/>
                <c:pt idx="0">
                  <c:v>25</c:v>
                </c:pt>
                <c:pt idx="1">
                  <c:v>18</c:v>
                </c:pt>
                <c:pt idx="2">
                  <c:v>31</c:v>
                </c:pt>
                <c:pt idx="3">
                  <c:v>30</c:v>
                </c:pt>
                <c:pt idx="4">
                  <c:v>19</c:v>
                </c:pt>
                <c:pt idx="5">
                  <c:v>27</c:v>
                </c:pt>
                <c:pt idx="6">
                  <c:v>13</c:v>
                </c:pt>
                <c:pt idx="7">
                  <c:v>4</c:v>
                </c:pt>
                <c:pt idx="8">
                  <c:v>14</c:v>
                </c:pt>
                <c:pt idx="9">
                  <c:v>16</c:v>
                </c:pt>
                <c:pt idx="10">
                  <c:v>16</c:v>
                </c:pt>
                <c:pt idx="11">
                  <c:v>4</c:v>
                </c:pt>
                <c:pt idx="12">
                  <c:v>25</c:v>
                </c:pt>
                <c:pt idx="13">
                  <c:v>55</c:v>
                </c:pt>
                <c:pt idx="14">
                  <c:v>18</c:v>
                </c:pt>
                <c:pt idx="15">
                  <c:v>20</c:v>
                </c:pt>
                <c:pt idx="16">
                  <c:v>14</c:v>
                </c:pt>
                <c:pt idx="17">
                  <c:v>50</c:v>
                </c:pt>
                <c:pt idx="18">
                  <c:v>24</c:v>
                </c:pt>
                <c:pt idx="19">
                  <c:v>22</c:v>
                </c:pt>
                <c:pt idx="20">
                  <c:v>25</c:v>
                </c:pt>
                <c:pt idx="21">
                  <c:v>25</c:v>
                </c:pt>
                <c:pt idx="22">
                  <c:v>17</c:v>
                </c:pt>
                <c:pt idx="23">
                  <c:v>17</c:v>
                </c:pt>
                <c:pt idx="2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F56-41E2-B577-6F00C1305B22}"/>
            </c:ext>
          </c:extLst>
        </c:ser>
        <c:gapWidth val="55"/>
        <c:overlap val="100"/>
        <c:axId val="227239424"/>
        <c:axId val="227241344"/>
      </c:barChart>
      <c:catAx>
        <c:axId val="2272394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ar-JO"/>
                </a:pPr>
                <a:r>
                  <a:rPr lang="en-US"/>
                  <a:t>Name</a:t>
                </a:r>
                <a:r>
                  <a:rPr lang="en-US" baseline="0"/>
                  <a:t> of the plant</a:t>
                </a:r>
                <a:endParaRPr lang="ar-JO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7241344"/>
        <c:crosses val="autoZero"/>
        <c:auto val="1"/>
        <c:lblAlgn val="ctr"/>
        <c:lblOffset val="100"/>
      </c:catAx>
      <c:valAx>
        <c:axId val="2272413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ar-JO"/>
                </a:pPr>
                <a:r>
                  <a:rPr lang="en-US"/>
                  <a:t>Number of workers</a:t>
                </a:r>
                <a:endParaRPr lang="ar-JO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7239424"/>
        <c:crosses val="autoZero"/>
        <c:crossBetween val="between"/>
      </c:valAx>
    </c:plotArea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3"/>
  <c:chart>
    <c:title>
      <c:tx>
        <c:rich>
          <a:bodyPr/>
          <a:lstStyle/>
          <a:p>
            <a:pPr>
              <a:defRPr/>
            </a:pPr>
            <a:r>
              <a:rPr lang="en-US"/>
              <a:t>Classification of location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ورقة1!$B$1</c:f>
              <c:strCache>
                <c:ptCount val="1"/>
                <c:pt idx="0">
                  <c:v>Number of plants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endParaRPr lang="en-US" dirty="0"/>
                  </a:p>
                </c:rich>
              </c:tx>
              <c:showVal val="1"/>
            </c:dLbl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ورقة1!$A$2:$A$5</c:f>
              <c:strCache>
                <c:ptCount val="4"/>
                <c:pt idx="0">
                  <c:v>Industrial</c:v>
                </c:pt>
                <c:pt idx="1">
                  <c:v>Agricultural </c:v>
                </c:pt>
                <c:pt idx="2">
                  <c:v>Tourist </c:v>
                </c:pt>
                <c:pt idx="3">
                  <c:v>Residential 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12</c:v>
                </c:pt>
                <c:pt idx="1">
                  <c:v>8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BD-4884-BEF8-C6407A29DCDA}"/>
            </c:ext>
          </c:extLst>
        </c:ser>
        <c:dLbls>
          <c:showVal val="1"/>
        </c:dLbls>
        <c:overlap val="-25"/>
        <c:axId val="227225984"/>
        <c:axId val="227227520"/>
      </c:barChart>
      <c:catAx>
        <c:axId val="227225984"/>
        <c:scaling>
          <c:orientation val="minMax"/>
        </c:scaling>
        <c:axPos val="b"/>
        <c:numFmt formatCode="General" sourceLinked="0"/>
        <c:majorTickMark val="none"/>
        <c:tickLblPos val="nextTo"/>
        <c:crossAx val="227227520"/>
        <c:crosses val="autoZero"/>
        <c:auto val="1"/>
        <c:lblAlgn val="ctr"/>
        <c:lblOffset val="100"/>
      </c:catAx>
      <c:valAx>
        <c:axId val="22722752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227225984"/>
        <c:crosses val="autoZero"/>
        <c:crossBetween val="between"/>
      </c:valAx>
    </c:plotArea>
    <c:legend>
      <c:legendPos val="t"/>
      <c:layout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1"/>
  <c:chart>
    <c:title>
      <c:tx>
        <c:rich>
          <a:bodyPr/>
          <a:lstStyle/>
          <a:p>
            <a:pPr>
              <a:defRPr/>
            </a:pPr>
            <a:r>
              <a:rPr lang="en-US"/>
              <a:t>Has child labor</a:t>
            </a:r>
          </a:p>
        </c:rich>
      </c:tx>
      <c:layout>
        <c:manualLayout>
          <c:xMode val="edge"/>
          <c:yMode val="edge"/>
          <c:x val="0.27523481900389146"/>
          <c:y val="3.760657439371848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ورقة1!$M$24</c:f>
              <c:strCache>
                <c:ptCount val="1"/>
                <c:pt idx="0">
                  <c:v>Child labor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24%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0C1-4EB1-B6EA-0C98A796C88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76%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0C1-4EB1-B6EA-0C98A796C886}"/>
                </c:ext>
              </c:extLst>
            </c:dLbl>
            <c:showPercent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ورقة1!$L$25:$L$26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ورقة1!$M$25:$M$26</c:f>
              <c:numCache>
                <c:formatCode>General</c:formatCode>
                <c:ptCount val="2"/>
                <c:pt idx="0">
                  <c:v>6</c:v>
                </c:pt>
                <c:pt idx="1">
                  <c:v>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0C1-4EB1-B6EA-0C98A796C886}"/>
            </c:ext>
          </c:extLst>
        </c:ser>
        <c:dLbls>
          <c:showPercent val="1"/>
        </c:dLbls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8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l">
              <a:defRPr lang="en-US"/>
            </a:pPr>
            <a:r>
              <a:rPr lang="en-US" sz="1800"/>
              <a:t>Allow</a:t>
            </a:r>
            <a:r>
              <a:rPr lang="en-US" sz="1800" baseline="0"/>
              <a:t> v</a:t>
            </a:r>
            <a:r>
              <a:rPr lang="en-US" sz="1800"/>
              <a:t>ehicles washing outside the plant</a:t>
            </a:r>
          </a:p>
        </c:rich>
      </c:tx>
      <c:layout>
        <c:manualLayout>
          <c:xMode val="edge"/>
          <c:yMode val="edge"/>
          <c:x val="0.12588585339464417"/>
          <c:y val="6.0740690675468154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ورقة2!$B$1</c:f>
              <c:strCache>
                <c:ptCount val="1"/>
                <c:pt idx="0">
                  <c:v>vehicles washing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 dirty="0"/>
                      <a:t>32%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F7-4AAD-8CCF-8914B0EFCF6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dirty="0"/>
                      <a:t>68%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BF7-4AAD-8CCF-8914B0EFCF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ar-JO"/>
                </a:pPr>
                <a:endParaRPr lang="en-US"/>
              </a:p>
            </c:txPr>
            <c:showPercent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ورقة2!$A$2:$A$3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ورقة2!$B$2:$B$3</c:f>
              <c:numCache>
                <c:formatCode>General</c:formatCode>
                <c:ptCount val="2"/>
                <c:pt idx="0">
                  <c:v>8</c:v>
                </c:pt>
                <c:pt idx="1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BF7-4AAD-8CCF-8914B0EFCF6B}"/>
            </c:ext>
          </c:extLst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zero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title>
      <c:tx>
        <c:rich>
          <a:bodyPr/>
          <a:lstStyle/>
          <a:p>
            <a:pPr>
              <a:defRPr/>
            </a:pPr>
            <a:r>
              <a:rPr lang="en-US"/>
              <a:t>	Rainwater collection</a:t>
            </a:r>
            <a:endParaRPr lang="ar-JO"/>
          </a:p>
        </c:rich>
      </c:tx>
      <c:layout>
        <c:manualLayout>
          <c:xMode val="edge"/>
          <c:yMode val="edge"/>
          <c:x val="9.9486560081761516E-2"/>
          <c:y val="3.9697112922270746E-2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delet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12%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57B-41AB-92B1-725A80330CE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88%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7B-41AB-92B1-725A80330CE1}"/>
                </c:ext>
              </c:extLst>
            </c:dLbl>
            <c:showPercent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ورقة1!$L$1:$L$3</c:f>
              <c:strCache>
                <c:ptCount val="3"/>
                <c:pt idx="0">
                  <c:v>collect rainwater</c:v>
                </c:pt>
                <c:pt idx="1">
                  <c:v>Yes</c:v>
                </c:pt>
                <c:pt idx="2">
                  <c:v>No</c:v>
                </c:pt>
              </c:strCache>
            </c:strRef>
          </c:cat>
          <c:val>
            <c:numRef>
              <c:f>ورقة1!$M$1:$M$3</c:f>
              <c:numCache>
                <c:formatCode>General</c:formatCode>
                <c:ptCount val="3"/>
                <c:pt idx="1">
                  <c:v>3</c:v>
                </c:pt>
                <c:pt idx="2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57B-41AB-92B1-725A80330CE1}"/>
            </c:ext>
          </c:extLst>
        </c:ser>
        <c:dLbls>
          <c:showPercent val="1"/>
        </c:dLbls>
        <c:firstSliceAng val="0"/>
      </c:pieChart>
    </c:plotArea>
    <c:legend>
      <c:legendPos val="r"/>
      <c:legendEntry>
        <c:idx val="0"/>
        <c:delete val="1"/>
      </c:legendEntry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/>
            </a:pPr>
            <a:r>
              <a:rPr lang="en-US" sz="1100" b="0">
                <a:cs typeface="+mj-cs"/>
              </a:rPr>
              <a:t>Raw material</a:t>
            </a:r>
            <a:r>
              <a:rPr lang="en-US" sz="1100" b="0" baseline="0">
                <a:cs typeface="+mj-cs"/>
              </a:rPr>
              <a:t> source </a:t>
            </a:r>
            <a:endParaRPr lang="ar-JO" sz="1100" b="0">
              <a:cs typeface="+mj-cs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ورقة1!$B$1</c:f>
              <c:strCache>
                <c:ptCount val="1"/>
                <c:pt idx="0">
                  <c:v>Jericho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ورقة1!$A$2:$A$6</c:f>
              <c:strCache>
                <c:ptCount val="5"/>
                <c:pt idx="0">
                  <c:v>Jenin</c:v>
                </c:pt>
                <c:pt idx="1">
                  <c:v>Nablus </c:v>
                </c:pt>
                <c:pt idx="2">
                  <c:v>Qalqilia</c:v>
                </c:pt>
                <c:pt idx="3">
                  <c:v>Tubas</c:v>
                </c:pt>
                <c:pt idx="4">
                  <c:v>Tullkarem</c:v>
                </c:pt>
              </c:strCache>
            </c:strRef>
          </c:cat>
          <c:val>
            <c:numRef>
              <c:f>ورقة1!$B$2:$B$6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2</c:v>
                </c:pt>
                <c:pt idx="3">
                  <c:v>1</c:v>
                </c:pt>
                <c:pt idx="4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54-4871-A69A-9D9BE33511EC}"/>
            </c:ext>
          </c:extLst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Occupied lands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ورقة1!$A$2:$A$6</c:f>
              <c:strCache>
                <c:ptCount val="5"/>
                <c:pt idx="0">
                  <c:v>Jenin</c:v>
                </c:pt>
                <c:pt idx="1">
                  <c:v>Nablus </c:v>
                </c:pt>
                <c:pt idx="2">
                  <c:v>Qalqilia</c:v>
                </c:pt>
                <c:pt idx="3">
                  <c:v>Tubas</c:v>
                </c:pt>
                <c:pt idx="4">
                  <c:v>Tullkarem</c:v>
                </c:pt>
              </c:strCache>
            </c:strRef>
          </c:cat>
          <c:val>
            <c:numRef>
              <c:f>ورقة1!$C$2:$C$6</c:f>
              <c:numCache>
                <c:formatCode>General</c:formatCode>
                <c:ptCount val="5"/>
                <c:pt idx="0">
                  <c:v>8</c:v>
                </c:pt>
                <c:pt idx="1">
                  <c:v>7</c:v>
                </c:pt>
                <c:pt idx="2">
                  <c:v>2</c:v>
                </c:pt>
                <c:pt idx="3">
                  <c:v>0</c:v>
                </c:pt>
                <c:pt idx="4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54-4871-A69A-9D9BE33511EC}"/>
            </c:ext>
          </c:extLst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Nearby areas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ورقة1!$A$2:$A$6</c:f>
              <c:strCache>
                <c:ptCount val="5"/>
                <c:pt idx="0">
                  <c:v>Jenin</c:v>
                </c:pt>
                <c:pt idx="1">
                  <c:v>Nablus </c:v>
                </c:pt>
                <c:pt idx="2">
                  <c:v>Qalqilia</c:v>
                </c:pt>
                <c:pt idx="3">
                  <c:v>Tubas</c:v>
                </c:pt>
                <c:pt idx="4">
                  <c:v>Tullkarem</c:v>
                </c:pt>
              </c:strCache>
            </c:strRef>
          </c:cat>
          <c:val>
            <c:numRef>
              <c:f>ورقة1!$D$2:$D$6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  <c:pt idx="4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54-4871-A69A-9D9BE33511EC}"/>
            </c:ext>
          </c:extLst>
        </c:ser>
        <c:dLbls>
          <c:showVal val="1"/>
        </c:dLbls>
        <c:overlap val="-25"/>
        <c:axId val="227518720"/>
        <c:axId val="227532800"/>
      </c:barChart>
      <c:catAx>
        <c:axId val="227518720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7532800"/>
        <c:crosses val="autoZero"/>
        <c:auto val="1"/>
        <c:lblAlgn val="ctr"/>
        <c:lblOffset val="100"/>
      </c:catAx>
      <c:valAx>
        <c:axId val="22753280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22751872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E0C96E-4F63-4F5B-BA63-CABD27326C2C}" type="doc">
      <dgm:prSet loTypeId="urn:microsoft.com/office/officeart/2005/8/layout/radial4" loCatId="relationship" qsTypeId="urn:microsoft.com/office/officeart/2005/8/quickstyle/simple4" qsCatId="simple" csTypeId="urn:microsoft.com/office/officeart/2005/8/colors/colorful2" csCatId="colorful" phldr="1"/>
      <dgm:spPr/>
      <dgm:t>
        <a:bodyPr rtlCol="1"/>
        <a:lstStyle/>
        <a:p>
          <a:pPr rtl="1"/>
          <a:endParaRPr lang="en-US"/>
        </a:p>
      </dgm:t>
    </dgm:pt>
    <dgm:pt modelId="{C8C9AC21-3FFA-4C9D-90AA-D6B660604937}">
      <dgm:prSet phldrT="[Text]"/>
      <dgm:spPr/>
      <dgm:t>
        <a:bodyPr rtlCol="1"/>
        <a:lstStyle/>
        <a:p>
          <a:pPr rtl="1"/>
          <a:r>
            <a:rPr lang="en-US" noProof="0" dirty="0" smtClean="0">
              <a:solidFill>
                <a:schemeClr val="tx1"/>
              </a:solidFill>
            </a:rPr>
            <a:t>Problems</a:t>
          </a:r>
          <a:endParaRPr lang="ar-SA" noProof="0" dirty="0">
            <a:solidFill>
              <a:schemeClr val="tx1"/>
            </a:solidFill>
          </a:endParaRPr>
        </a:p>
      </dgm:t>
      <dgm:extLst>
        <a:ext uri="{E40237B7-FDA0-4F09-8148-C483321AD2D9}">
          <dgm14:cNvPr xmlns:dgm14="http://schemas.microsoft.com/office/drawing/2010/diagram" xmlns="" id="0" name="" title="Task 1"/>
        </a:ext>
      </dgm:extLst>
    </dgm:pt>
    <dgm:pt modelId="{2D9F7C18-1DE0-424D-933E-FF03C10F3850}" type="parTrans" cxnId="{788774C9-1D6A-438F-BA0A-09F6EF807435}">
      <dgm:prSet/>
      <dgm:spPr/>
      <dgm:t>
        <a:bodyPr rtlCol="1"/>
        <a:lstStyle/>
        <a:p>
          <a:pPr rtl="1"/>
          <a:endParaRPr lang="en-US"/>
        </a:p>
      </dgm:t>
    </dgm:pt>
    <dgm:pt modelId="{EF4780CA-D754-4AF4-8B5A-9F30634D6BA8}" type="sibTrans" cxnId="{788774C9-1D6A-438F-BA0A-09F6EF807435}">
      <dgm:prSet/>
      <dgm:spPr/>
      <dgm:t>
        <a:bodyPr rtlCol="1"/>
        <a:lstStyle/>
        <a:p>
          <a:pPr rtl="1"/>
          <a:endParaRPr lang="en-US"/>
        </a:p>
      </dgm:t>
    </dgm:pt>
    <dgm:pt modelId="{5AE9E325-3BE1-4E32-AB34-0F126D5FCDE5}">
      <dgm:prSet phldrT="[Text]"/>
      <dgm:spPr/>
      <dgm:t>
        <a:bodyPr rtlCol="1"/>
        <a:lstStyle/>
        <a:p>
          <a:pPr rtl="1">
            <a:lnSpc>
              <a:spcPct val="120000"/>
            </a:lnSpc>
          </a:pPr>
          <a:r>
            <a:rPr lang="en-US" b="1" dirty="0" smtClean="0">
              <a:solidFill>
                <a:schemeClr val="tx1"/>
              </a:solidFill>
            </a:rPr>
            <a:t>Social</a:t>
          </a:r>
          <a:endParaRPr lang="ar-SA" b="1" noProof="0" dirty="0">
            <a:solidFill>
              <a:schemeClr val="tx1"/>
            </a:solidFill>
          </a:endParaRPr>
        </a:p>
      </dgm:t>
      <dgm:extLst>
        <a:ext uri="{E40237B7-FDA0-4F09-8148-C483321AD2D9}">
          <dgm14:cNvPr xmlns:dgm14="http://schemas.microsoft.com/office/drawing/2010/diagram" xmlns="" id="0" name="" title="Group A"/>
        </a:ext>
      </dgm:extLst>
    </dgm:pt>
    <dgm:pt modelId="{98650D56-9C43-4505-9DA1-4D3C821A1690}" type="parTrans" cxnId="{05E98F03-5CB2-436C-9F04-9DB03E07AB54}">
      <dgm:prSet/>
      <dgm:spPr/>
      <dgm:t>
        <a:bodyPr rtlCol="1"/>
        <a:lstStyle/>
        <a:p>
          <a:pPr rtl="1"/>
          <a:endParaRPr lang="ar-SA" noProof="0" dirty="0"/>
        </a:p>
      </dgm:t>
      <dgm:extLst>
        <a:ext uri="{E40237B7-FDA0-4F09-8148-C483321AD2D9}">
          <dgm14:cNvPr xmlns:dgm14="http://schemas.microsoft.com/office/drawing/2010/diagram" xmlns="" id="0" name="" title="Group A pointing to the task 1"/>
        </a:ext>
      </dgm:extLst>
    </dgm:pt>
    <dgm:pt modelId="{9CCD223C-9B7D-4CFD-B1B8-F39EDEF707D5}" type="sibTrans" cxnId="{05E98F03-5CB2-436C-9F04-9DB03E07AB54}">
      <dgm:prSet/>
      <dgm:spPr/>
      <dgm:t>
        <a:bodyPr rtlCol="1"/>
        <a:lstStyle/>
        <a:p>
          <a:pPr rtl="1"/>
          <a:endParaRPr lang="en-US"/>
        </a:p>
      </dgm:t>
    </dgm:pt>
    <dgm:pt modelId="{00BB640D-5BB7-4F3A-896B-B2BA326CB2FC}">
      <dgm:prSet phldrT="[Text]"/>
      <dgm:spPr/>
      <dgm:t>
        <a:bodyPr rtlCol="1"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Economic</a:t>
          </a:r>
          <a:endParaRPr lang="ar-SA" b="1" noProof="0" dirty="0">
            <a:solidFill>
              <a:schemeClr val="tx1"/>
            </a:solidFill>
          </a:endParaRPr>
        </a:p>
      </dgm:t>
      <dgm:extLst>
        <a:ext uri="{E40237B7-FDA0-4F09-8148-C483321AD2D9}">
          <dgm14:cNvPr xmlns:dgm14="http://schemas.microsoft.com/office/drawing/2010/diagram" xmlns="" id="0" name="" title="Group B"/>
        </a:ext>
      </dgm:extLst>
    </dgm:pt>
    <dgm:pt modelId="{4597D818-6D11-4AC2-BFAD-8621DB5E5ADD}" type="parTrans" cxnId="{51125616-11B8-4BE9-A997-EF563071CECD}">
      <dgm:prSet/>
      <dgm:spPr/>
      <dgm:t>
        <a:bodyPr rtlCol="1"/>
        <a:lstStyle/>
        <a:p>
          <a:pPr rtl="1"/>
          <a:endParaRPr lang="ar-SA" noProof="0" dirty="0"/>
        </a:p>
      </dgm:t>
      <dgm:extLst>
        <a:ext uri="{E40237B7-FDA0-4F09-8148-C483321AD2D9}">
          <dgm14:cNvPr xmlns:dgm14="http://schemas.microsoft.com/office/drawing/2010/diagram" xmlns="" id="0" name="" title="Group B pointing to the task 1"/>
        </a:ext>
      </dgm:extLst>
    </dgm:pt>
    <dgm:pt modelId="{9E25FE7B-3B2C-4503-A94A-ADA51579DD87}" type="sibTrans" cxnId="{51125616-11B8-4BE9-A997-EF563071CECD}">
      <dgm:prSet/>
      <dgm:spPr/>
      <dgm:t>
        <a:bodyPr rtlCol="1"/>
        <a:lstStyle/>
        <a:p>
          <a:pPr rtl="1"/>
          <a:endParaRPr lang="en-US"/>
        </a:p>
      </dgm:t>
    </dgm:pt>
    <dgm:pt modelId="{70D9E217-76F6-46DE-9203-364EB5B5819B}">
      <dgm:prSet phldrT="[Text]"/>
      <dgm:spPr/>
      <dgm:t>
        <a:bodyPr rtlCol="1"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Environmental</a:t>
          </a:r>
          <a:endParaRPr lang="ar-SA" b="1" noProof="0" dirty="0">
            <a:solidFill>
              <a:schemeClr val="tx1"/>
            </a:solidFill>
          </a:endParaRPr>
        </a:p>
      </dgm:t>
      <dgm:extLst>
        <a:ext uri="{E40237B7-FDA0-4F09-8148-C483321AD2D9}">
          <dgm14:cNvPr xmlns:dgm14="http://schemas.microsoft.com/office/drawing/2010/diagram" xmlns="" id="0" name="" title="Group C"/>
        </a:ext>
      </dgm:extLst>
    </dgm:pt>
    <dgm:pt modelId="{727F31F3-DC16-422C-A2F6-FE8C55FB77E1}" type="parTrans" cxnId="{384BD716-1D85-4806-BE7E-7C19D197EC8C}">
      <dgm:prSet/>
      <dgm:spPr/>
      <dgm:t>
        <a:bodyPr rtlCol="1"/>
        <a:lstStyle/>
        <a:p>
          <a:pPr rtl="1"/>
          <a:endParaRPr lang="ar-SA" noProof="0" dirty="0"/>
        </a:p>
      </dgm:t>
      <dgm:extLst>
        <a:ext uri="{E40237B7-FDA0-4F09-8148-C483321AD2D9}">
          <dgm14:cNvPr xmlns:dgm14="http://schemas.microsoft.com/office/drawing/2010/diagram" xmlns="" id="0" name="" title="Group C pointing to the task 1"/>
        </a:ext>
      </dgm:extLst>
    </dgm:pt>
    <dgm:pt modelId="{46FBE39B-D349-4812-8DF6-C1750FAE63BA}" type="sibTrans" cxnId="{384BD716-1D85-4806-BE7E-7C19D197EC8C}">
      <dgm:prSet/>
      <dgm:spPr/>
      <dgm:t>
        <a:bodyPr rtlCol="1"/>
        <a:lstStyle/>
        <a:p>
          <a:pPr rtl="1"/>
          <a:endParaRPr lang="en-US"/>
        </a:p>
      </dgm:t>
    </dgm:pt>
    <dgm:pt modelId="{5E419F04-3D00-4CA0-AED4-966593CF0A0A}" type="pres">
      <dgm:prSet presAssocID="{FDE0C96E-4F63-4F5B-BA63-CABD27326C2C}" presName="cycle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632CD18-4C73-43E8-8D0D-D15664F32C2E}" type="pres">
      <dgm:prSet presAssocID="{C8C9AC21-3FFA-4C9D-90AA-D6B660604937}" presName="centerShape" presStyleLbl="node0" presStyleIdx="0" presStyleCnt="1" custLinFactNeighborX="-5457" custLinFactNeighborY="-2431"/>
      <dgm:spPr/>
      <dgm:t>
        <a:bodyPr/>
        <a:lstStyle/>
        <a:p>
          <a:pPr rtl="1"/>
          <a:endParaRPr lang="ar-SA"/>
        </a:p>
      </dgm:t>
    </dgm:pt>
    <dgm:pt modelId="{1E3A3621-59C7-42A1-97A5-EC6ABE8BA2DF}" type="pres">
      <dgm:prSet presAssocID="{98650D56-9C43-4505-9DA1-4D3C821A1690}" presName="parTrans" presStyleLbl="bgSibTrans2D1" presStyleIdx="0" presStyleCnt="3"/>
      <dgm:spPr/>
      <dgm:t>
        <a:bodyPr/>
        <a:lstStyle/>
        <a:p>
          <a:pPr rtl="1"/>
          <a:endParaRPr lang="ar-SA"/>
        </a:p>
      </dgm:t>
    </dgm:pt>
    <dgm:pt modelId="{4F2E1842-6D3A-42B0-9888-E161EA49B4CD}" type="pres">
      <dgm:prSet presAssocID="{5AE9E325-3BE1-4E32-AB34-0F126D5FCDE5}" presName="node" presStyleLbl="node1" presStyleIdx="0" presStyleCnt="3" custRadScaleRad="101970" custRadScaleInc="120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05A75D-3CA7-401C-9709-F3CF2987108E}" type="pres">
      <dgm:prSet presAssocID="{4597D818-6D11-4AC2-BFAD-8621DB5E5ADD}" presName="par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FFB85016-4115-4059-B1FF-07AFB8C98554}" type="pres">
      <dgm:prSet presAssocID="{00BB640D-5BB7-4F3A-896B-B2BA326CB2FC}" presName="node" presStyleLbl="node1" presStyleIdx="1" presStyleCnt="3" custRadScaleRad="100612" custRadScaleInc="970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4B150D-709E-48D6-964B-F70CD13EAA1D}" type="pres">
      <dgm:prSet presAssocID="{727F31F3-DC16-422C-A2F6-FE8C55FB77E1}" presName="parTrans" presStyleLbl="bgSibTrans2D1" presStyleIdx="2" presStyleCnt="3"/>
      <dgm:spPr/>
      <dgm:t>
        <a:bodyPr/>
        <a:lstStyle/>
        <a:p>
          <a:pPr rtl="1"/>
          <a:endParaRPr lang="ar-SA"/>
        </a:p>
      </dgm:t>
    </dgm:pt>
    <dgm:pt modelId="{8BC4E986-802D-40F7-91DB-DAE2BC54B845}" type="pres">
      <dgm:prSet presAssocID="{70D9E217-76F6-46DE-9203-364EB5B5819B}" presName="node" presStyleLbl="node1" presStyleIdx="2" presStyleCnt="3" custRadScaleRad="120291" custRadScaleInc="200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84BD716-1D85-4806-BE7E-7C19D197EC8C}" srcId="{C8C9AC21-3FFA-4C9D-90AA-D6B660604937}" destId="{70D9E217-76F6-46DE-9203-364EB5B5819B}" srcOrd="2" destOrd="0" parTransId="{727F31F3-DC16-422C-A2F6-FE8C55FB77E1}" sibTransId="{46FBE39B-D349-4812-8DF6-C1750FAE63BA}"/>
    <dgm:cxn modelId="{33B0605A-BE8D-4B06-B498-DA728EE43EFF}" type="presOf" srcId="{FDE0C96E-4F63-4F5B-BA63-CABD27326C2C}" destId="{5E419F04-3D00-4CA0-AED4-966593CF0A0A}" srcOrd="0" destOrd="0" presId="urn:microsoft.com/office/officeart/2005/8/layout/radial4"/>
    <dgm:cxn modelId="{75AB9D67-D84D-48BD-90E8-CCC906AD53DA}" type="presOf" srcId="{4597D818-6D11-4AC2-BFAD-8621DB5E5ADD}" destId="{C005A75D-3CA7-401C-9709-F3CF2987108E}" srcOrd="0" destOrd="0" presId="urn:microsoft.com/office/officeart/2005/8/layout/radial4"/>
    <dgm:cxn modelId="{51125616-11B8-4BE9-A997-EF563071CECD}" srcId="{C8C9AC21-3FFA-4C9D-90AA-D6B660604937}" destId="{00BB640D-5BB7-4F3A-896B-B2BA326CB2FC}" srcOrd="1" destOrd="0" parTransId="{4597D818-6D11-4AC2-BFAD-8621DB5E5ADD}" sibTransId="{9E25FE7B-3B2C-4503-A94A-ADA51579DD87}"/>
    <dgm:cxn modelId="{11EF77D7-940D-4C1F-B51F-ED49669AA5F6}" type="presOf" srcId="{70D9E217-76F6-46DE-9203-364EB5B5819B}" destId="{8BC4E986-802D-40F7-91DB-DAE2BC54B845}" srcOrd="0" destOrd="0" presId="urn:microsoft.com/office/officeart/2005/8/layout/radial4"/>
    <dgm:cxn modelId="{71024DE5-2354-407D-A478-9CE84C465EA1}" type="presOf" srcId="{727F31F3-DC16-422C-A2F6-FE8C55FB77E1}" destId="{594B150D-709E-48D6-964B-F70CD13EAA1D}" srcOrd="0" destOrd="0" presId="urn:microsoft.com/office/officeart/2005/8/layout/radial4"/>
    <dgm:cxn modelId="{7B866706-61B9-4CAB-A0AA-B4D483EBA1F0}" type="presOf" srcId="{00BB640D-5BB7-4F3A-896B-B2BA326CB2FC}" destId="{FFB85016-4115-4059-B1FF-07AFB8C98554}" srcOrd="0" destOrd="0" presId="urn:microsoft.com/office/officeart/2005/8/layout/radial4"/>
    <dgm:cxn modelId="{788774C9-1D6A-438F-BA0A-09F6EF807435}" srcId="{FDE0C96E-4F63-4F5B-BA63-CABD27326C2C}" destId="{C8C9AC21-3FFA-4C9D-90AA-D6B660604937}" srcOrd="0" destOrd="0" parTransId="{2D9F7C18-1DE0-424D-933E-FF03C10F3850}" sibTransId="{EF4780CA-D754-4AF4-8B5A-9F30634D6BA8}"/>
    <dgm:cxn modelId="{82E2DD41-C7AE-4649-BABB-4ADE76E6532F}" type="presOf" srcId="{C8C9AC21-3FFA-4C9D-90AA-D6B660604937}" destId="{3632CD18-4C73-43E8-8D0D-D15664F32C2E}" srcOrd="0" destOrd="0" presId="urn:microsoft.com/office/officeart/2005/8/layout/radial4"/>
    <dgm:cxn modelId="{05E98F03-5CB2-436C-9F04-9DB03E07AB54}" srcId="{C8C9AC21-3FFA-4C9D-90AA-D6B660604937}" destId="{5AE9E325-3BE1-4E32-AB34-0F126D5FCDE5}" srcOrd="0" destOrd="0" parTransId="{98650D56-9C43-4505-9DA1-4D3C821A1690}" sibTransId="{9CCD223C-9B7D-4CFD-B1B8-F39EDEF707D5}"/>
    <dgm:cxn modelId="{C76B2693-E6B7-4C22-9143-C900D933360F}" type="presOf" srcId="{5AE9E325-3BE1-4E32-AB34-0F126D5FCDE5}" destId="{4F2E1842-6D3A-42B0-9888-E161EA49B4CD}" srcOrd="0" destOrd="0" presId="urn:microsoft.com/office/officeart/2005/8/layout/radial4"/>
    <dgm:cxn modelId="{DC509FF2-427C-4D5E-B536-3BAD8F4DFBC8}" type="presOf" srcId="{98650D56-9C43-4505-9DA1-4D3C821A1690}" destId="{1E3A3621-59C7-42A1-97A5-EC6ABE8BA2DF}" srcOrd="0" destOrd="0" presId="urn:microsoft.com/office/officeart/2005/8/layout/radial4"/>
    <dgm:cxn modelId="{20507A8E-2C9F-4F23-B24D-BDE444980F82}" type="presParOf" srcId="{5E419F04-3D00-4CA0-AED4-966593CF0A0A}" destId="{3632CD18-4C73-43E8-8D0D-D15664F32C2E}" srcOrd="0" destOrd="0" presId="urn:microsoft.com/office/officeart/2005/8/layout/radial4"/>
    <dgm:cxn modelId="{0D874D9C-B104-4FFF-8A56-8D49832373A6}" type="presParOf" srcId="{5E419F04-3D00-4CA0-AED4-966593CF0A0A}" destId="{1E3A3621-59C7-42A1-97A5-EC6ABE8BA2DF}" srcOrd="1" destOrd="0" presId="urn:microsoft.com/office/officeart/2005/8/layout/radial4"/>
    <dgm:cxn modelId="{70D5CEAE-131F-49D8-984B-DE62BCFD322B}" type="presParOf" srcId="{5E419F04-3D00-4CA0-AED4-966593CF0A0A}" destId="{4F2E1842-6D3A-42B0-9888-E161EA49B4CD}" srcOrd="2" destOrd="0" presId="urn:microsoft.com/office/officeart/2005/8/layout/radial4"/>
    <dgm:cxn modelId="{3AE4E4C2-AB50-4054-B1B7-56FAECE32C31}" type="presParOf" srcId="{5E419F04-3D00-4CA0-AED4-966593CF0A0A}" destId="{C005A75D-3CA7-401C-9709-F3CF2987108E}" srcOrd="3" destOrd="0" presId="urn:microsoft.com/office/officeart/2005/8/layout/radial4"/>
    <dgm:cxn modelId="{4E0A355F-05BB-4F49-9247-3E9E8DFBBFF7}" type="presParOf" srcId="{5E419F04-3D00-4CA0-AED4-966593CF0A0A}" destId="{FFB85016-4115-4059-B1FF-07AFB8C98554}" srcOrd="4" destOrd="0" presId="urn:microsoft.com/office/officeart/2005/8/layout/radial4"/>
    <dgm:cxn modelId="{715BE2FC-5E35-441A-95AA-2B42D6D6A2C9}" type="presParOf" srcId="{5E419F04-3D00-4CA0-AED4-966593CF0A0A}" destId="{594B150D-709E-48D6-964B-F70CD13EAA1D}" srcOrd="5" destOrd="0" presId="urn:microsoft.com/office/officeart/2005/8/layout/radial4"/>
    <dgm:cxn modelId="{0B595069-E811-4430-9519-1E39CBA53049}" type="presParOf" srcId="{5E419F04-3D00-4CA0-AED4-966593CF0A0A}" destId="{8BC4E986-802D-40F7-91DB-DAE2BC54B84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9CB508-D288-4DE4-A234-82CEEFF42EA7}" type="doc">
      <dgm:prSet loTypeId="urn:microsoft.com/office/officeart/2005/8/layout/cycle1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JO"/>
        </a:p>
      </dgm:t>
    </dgm:pt>
    <dgm:pt modelId="{BCB5D1FF-5DC4-443B-9D99-1AB5F383364E}">
      <dgm:prSet phldrT="[نص]" custT="1"/>
      <dgm:spPr/>
      <dgm:t>
        <a:bodyPr/>
        <a:lstStyle/>
        <a:p>
          <a:pPr rtl="1"/>
          <a:r>
            <a:rPr lang="en-US" sz="1800" b="1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Data collection</a:t>
          </a:r>
          <a:endParaRPr lang="ar-JO" sz="1800" dirty="0">
            <a:solidFill>
              <a:schemeClr val="accent4">
                <a:lumMod val="50000"/>
              </a:schemeClr>
            </a:solidFill>
            <a:latin typeface="Montserrat"/>
          </a:endParaRPr>
        </a:p>
      </dgm:t>
    </dgm:pt>
    <dgm:pt modelId="{5A82C3D1-78E2-41BD-8013-D872E36714AB}" type="parTrans" cxnId="{687A4A4A-71AC-4FF1-B0AC-64A4255C54AD}">
      <dgm:prSet/>
      <dgm:spPr/>
      <dgm:t>
        <a:bodyPr/>
        <a:lstStyle/>
        <a:p>
          <a:pPr rtl="1"/>
          <a:endParaRPr lang="ar-JO"/>
        </a:p>
      </dgm:t>
    </dgm:pt>
    <dgm:pt modelId="{5CF40BE6-29B9-426D-8C9D-AE8D14C50C82}" type="sibTrans" cxnId="{687A4A4A-71AC-4FF1-B0AC-64A4255C54AD}">
      <dgm:prSet/>
      <dgm:spPr/>
      <dgm:t>
        <a:bodyPr/>
        <a:lstStyle/>
        <a:p>
          <a:pPr rtl="1"/>
          <a:endParaRPr lang="ar-JO"/>
        </a:p>
      </dgm:t>
    </dgm:pt>
    <dgm:pt modelId="{8CF6C8BB-98E1-4B0F-91D1-9B07A8EA44EC}">
      <dgm:prSet phldrT="[نص]" custT="1"/>
      <dgm:spPr/>
      <dgm:t>
        <a:bodyPr/>
        <a:lstStyle/>
        <a:p>
          <a:pPr rtl="1"/>
          <a:r>
            <a:rPr lang="en-US" sz="1800" b="1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Data analysis</a:t>
          </a:r>
          <a:endParaRPr lang="ar-JO" sz="1800" dirty="0">
            <a:solidFill>
              <a:schemeClr val="accent4">
                <a:lumMod val="50000"/>
              </a:schemeClr>
            </a:solidFill>
            <a:latin typeface="Montserrat"/>
          </a:endParaRPr>
        </a:p>
      </dgm:t>
    </dgm:pt>
    <dgm:pt modelId="{56D89266-FFF7-48AD-A26B-978EDD5F0161}" type="parTrans" cxnId="{0FAD678E-A2A2-41F2-ABEC-581B75ED3E57}">
      <dgm:prSet/>
      <dgm:spPr/>
      <dgm:t>
        <a:bodyPr/>
        <a:lstStyle/>
        <a:p>
          <a:pPr rtl="1"/>
          <a:endParaRPr lang="ar-JO"/>
        </a:p>
      </dgm:t>
    </dgm:pt>
    <dgm:pt modelId="{CD14CCE5-BDD1-4084-8046-0C65F1268148}" type="sibTrans" cxnId="{0FAD678E-A2A2-41F2-ABEC-581B75ED3E57}">
      <dgm:prSet/>
      <dgm:spPr/>
      <dgm:t>
        <a:bodyPr/>
        <a:lstStyle/>
        <a:p>
          <a:pPr rtl="1"/>
          <a:endParaRPr lang="ar-JO"/>
        </a:p>
      </dgm:t>
    </dgm:pt>
    <dgm:pt modelId="{CB645887-F10B-4A38-9F84-977862540DA0}">
      <dgm:prSet phldrT="[نص]" custT="1"/>
      <dgm:spPr/>
      <dgm:t>
        <a:bodyPr/>
        <a:lstStyle/>
        <a:p>
          <a:pPr rtl="1"/>
          <a:r>
            <a:rPr lang="en-US" sz="1800" b="1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Develop a Framework</a:t>
          </a:r>
          <a:endParaRPr lang="ar-JO" sz="1800" dirty="0">
            <a:solidFill>
              <a:schemeClr val="accent4">
                <a:lumMod val="50000"/>
              </a:schemeClr>
            </a:solidFill>
            <a:latin typeface="Montserrat"/>
          </a:endParaRPr>
        </a:p>
      </dgm:t>
    </dgm:pt>
    <dgm:pt modelId="{82284822-DA56-491E-AEEB-7C91D8D36F1D}" type="parTrans" cxnId="{5C3BC2FD-9CA5-4B43-838B-82F80C4428EF}">
      <dgm:prSet/>
      <dgm:spPr/>
      <dgm:t>
        <a:bodyPr/>
        <a:lstStyle/>
        <a:p>
          <a:pPr rtl="1"/>
          <a:endParaRPr lang="ar-JO"/>
        </a:p>
      </dgm:t>
    </dgm:pt>
    <dgm:pt modelId="{DB375736-7DF5-47D7-922B-CD19E550E07C}" type="sibTrans" cxnId="{5C3BC2FD-9CA5-4B43-838B-82F80C4428EF}">
      <dgm:prSet/>
      <dgm:spPr/>
      <dgm:t>
        <a:bodyPr/>
        <a:lstStyle/>
        <a:p>
          <a:pPr rtl="1"/>
          <a:endParaRPr lang="ar-JO"/>
        </a:p>
      </dgm:t>
    </dgm:pt>
    <dgm:pt modelId="{A0C16881-E08C-4941-B1E7-1548367BC3F3}">
      <dgm:prSet phldrT="[نص]" custT="1"/>
      <dgm:spPr/>
      <dgm:t>
        <a:bodyPr/>
        <a:lstStyle/>
        <a:p>
          <a:pPr rtl="1"/>
          <a:r>
            <a:rPr lang="en-US" sz="1800" b="1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Prepare To do lists </a:t>
          </a:r>
          <a:endParaRPr lang="ar-JO" sz="1800" dirty="0">
            <a:solidFill>
              <a:schemeClr val="accent4">
                <a:lumMod val="50000"/>
              </a:schemeClr>
            </a:solidFill>
            <a:latin typeface="Montserrat"/>
          </a:endParaRPr>
        </a:p>
      </dgm:t>
    </dgm:pt>
    <dgm:pt modelId="{BCF181F3-CE60-46C7-9FDB-146441247B0E}" type="parTrans" cxnId="{A4203C1E-4231-420C-9ADB-737A061CDF4D}">
      <dgm:prSet/>
      <dgm:spPr/>
      <dgm:t>
        <a:bodyPr/>
        <a:lstStyle/>
        <a:p>
          <a:pPr rtl="1"/>
          <a:endParaRPr lang="ar-JO"/>
        </a:p>
      </dgm:t>
    </dgm:pt>
    <dgm:pt modelId="{D9CFF9C5-C9A4-4200-9D59-06299C421154}" type="sibTrans" cxnId="{A4203C1E-4231-420C-9ADB-737A061CDF4D}">
      <dgm:prSet/>
      <dgm:spPr/>
      <dgm:t>
        <a:bodyPr/>
        <a:lstStyle/>
        <a:p>
          <a:pPr rtl="1"/>
          <a:endParaRPr lang="ar-JO"/>
        </a:p>
      </dgm:t>
    </dgm:pt>
    <dgm:pt modelId="{60B18F43-32A4-4FDD-9333-28A0EF4BCA38}">
      <dgm:prSet phldrT="[نص]" custT="1"/>
      <dgm:spPr/>
      <dgm:t>
        <a:bodyPr/>
        <a:lstStyle/>
        <a:p>
          <a:pPr rtl="1"/>
          <a:r>
            <a:rPr lang="en-US" sz="1800" b="1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Designing an   Assessment tool</a:t>
          </a:r>
          <a:endParaRPr lang="ar-JO" sz="1800" dirty="0">
            <a:solidFill>
              <a:schemeClr val="accent4">
                <a:lumMod val="50000"/>
              </a:schemeClr>
            </a:solidFill>
            <a:latin typeface="Montserrat"/>
          </a:endParaRPr>
        </a:p>
      </dgm:t>
    </dgm:pt>
    <dgm:pt modelId="{F9968B31-28D7-4312-8808-0434342D69EB}" type="parTrans" cxnId="{2CFD072E-AC2F-4A48-BC42-64DB0DD05331}">
      <dgm:prSet/>
      <dgm:spPr/>
      <dgm:t>
        <a:bodyPr/>
        <a:lstStyle/>
        <a:p>
          <a:pPr rtl="1"/>
          <a:endParaRPr lang="ar-JO"/>
        </a:p>
      </dgm:t>
    </dgm:pt>
    <dgm:pt modelId="{1CF577FD-91CC-4E60-B3B9-7ECB468EDF88}" type="sibTrans" cxnId="{2CFD072E-AC2F-4A48-BC42-64DB0DD05331}">
      <dgm:prSet/>
      <dgm:spPr/>
      <dgm:t>
        <a:bodyPr/>
        <a:lstStyle/>
        <a:p>
          <a:pPr rtl="1"/>
          <a:endParaRPr lang="ar-JO"/>
        </a:p>
      </dgm:t>
    </dgm:pt>
    <dgm:pt modelId="{E017F024-997F-44CD-B715-0C4C696F1A26}" type="pres">
      <dgm:prSet presAssocID="{829CB508-D288-4DE4-A234-82CEEFF42EA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CCCE43-ADFF-4780-83C1-9B77AE8A1B12}" type="pres">
      <dgm:prSet presAssocID="{BCB5D1FF-5DC4-443B-9D99-1AB5F383364E}" presName="dummy" presStyleCnt="0"/>
      <dgm:spPr/>
    </dgm:pt>
    <dgm:pt modelId="{D78D877F-B935-4A27-B9A9-C29C227654F2}" type="pres">
      <dgm:prSet presAssocID="{BCB5D1FF-5DC4-443B-9D99-1AB5F383364E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826917C-0E97-4311-AF89-5B9A2FBDEB9B}" type="pres">
      <dgm:prSet presAssocID="{5CF40BE6-29B9-426D-8C9D-AE8D14C50C82}" presName="sibTrans" presStyleLbl="node1" presStyleIdx="0" presStyleCnt="5"/>
      <dgm:spPr/>
      <dgm:t>
        <a:bodyPr/>
        <a:lstStyle/>
        <a:p>
          <a:endParaRPr lang="en-US"/>
        </a:p>
      </dgm:t>
    </dgm:pt>
    <dgm:pt modelId="{6CFD14B7-B92C-41BF-8415-0B6A2E317C8D}" type="pres">
      <dgm:prSet presAssocID="{8CF6C8BB-98E1-4B0F-91D1-9B07A8EA44EC}" presName="dummy" presStyleCnt="0"/>
      <dgm:spPr/>
    </dgm:pt>
    <dgm:pt modelId="{889F3F52-DC92-4799-87A7-CEFD807212C3}" type="pres">
      <dgm:prSet presAssocID="{8CF6C8BB-98E1-4B0F-91D1-9B07A8EA44EC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66246F1-FB14-4D82-8C4A-70A75B75DF33}" type="pres">
      <dgm:prSet presAssocID="{CD14CCE5-BDD1-4084-8046-0C65F1268148}" presName="sibTrans" presStyleLbl="node1" presStyleIdx="1" presStyleCnt="5"/>
      <dgm:spPr/>
      <dgm:t>
        <a:bodyPr/>
        <a:lstStyle/>
        <a:p>
          <a:endParaRPr lang="en-US"/>
        </a:p>
      </dgm:t>
    </dgm:pt>
    <dgm:pt modelId="{EE4F6C77-B609-4306-9023-39F22CDB041F}" type="pres">
      <dgm:prSet presAssocID="{CB645887-F10B-4A38-9F84-977862540DA0}" presName="dummy" presStyleCnt="0"/>
      <dgm:spPr/>
    </dgm:pt>
    <dgm:pt modelId="{9E94B8D4-30DC-425F-BB2E-DD799F36BEB5}" type="pres">
      <dgm:prSet presAssocID="{CB645887-F10B-4A38-9F84-977862540DA0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150622E-EC6E-4B6E-A735-7EAE93C65C70}" type="pres">
      <dgm:prSet presAssocID="{DB375736-7DF5-47D7-922B-CD19E550E07C}" presName="sibTrans" presStyleLbl="node1" presStyleIdx="2" presStyleCnt="5"/>
      <dgm:spPr/>
      <dgm:t>
        <a:bodyPr/>
        <a:lstStyle/>
        <a:p>
          <a:endParaRPr lang="en-US"/>
        </a:p>
      </dgm:t>
    </dgm:pt>
    <dgm:pt modelId="{E68499BB-87F7-464D-9791-6369BA0EF85F}" type="pres">
      <dgm:prSet presAssocID="{A0C16881-E08C-4941-B1E7-1548367BC3F3}" presName="dummy" presStyleCnt="0"/>
      <dgm:spPr/>
    </dgm:pt>
    <dgm:pt modelId="{73DCA97C-55C9-4BA9-A695-643EBA0DAC01}" type="pres">
      <dgm:prSet presAssocID="{A0C16881-E08C-4941-B1E7-1548367BC3F3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7495324-49C3-49FE-AACE-E075F4E9CBC8}" type="pres">
      <dgm:prSet presAssocID="{D9CFF9C5-C9A4-4200-9D59-06299C421154}" presName="sibTrans" presStyleLbl="node1" presStyleIdx="3" presStyleCnt="5"/>
      <dgm:spPr/>
      <dgm:t>
        <a:bodyPr/>
        <a:lstStyle/>
        <a:p>
          <a:endParaRPr lang="en-US"/>
        </a:p>
      </dgm:t>
    </dgm:pt>
    <dgm:pt modelId="{0419FC85-C50E-477A-8134-010885543DFE}" type="pres">
      <dgm:prSet presAssocID="{60B18F43-32A4-4FDD-9333-28A0EF4BCA38}" presName="dummy" presStyleCnt="0"/>
      <dgm:spPr/>
    </dgm:pt>
    <dgm:pt modelId="{816F2D2E-4EFE-4090-8052-688D6F435021}" type="pres">
      <dgm:prSet presAssocID="{60B18F43-32A4-4FDD-9333-28A0EF4BCA38}" presName="node" presStyleLbl="revTx" presStyleIdx="4" presStyleCnt="5" custScaleX="121098" custRadScaleRad="101507" custRadScaleInc="-739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2885C1B-3F80-4541-AB88-4ABDC1F9300B}" type="pres">
      <dgm:prSet presAssocID="{1CF577FD-91CC-4E60-B3B9-7ECB468EDF88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687A4A4A-71AC-4FF1-B0AC-64A4255C54AD}" srcId="{829CB508-D288-4DE4-A234-82CEEFF42EA7}" destId="{BCB5D1FF-5DC4-443B-9D99-1AB5F383364E}" srcOrd="0" destOrd="0" parTransId="{5A82C3D1-78E2-41BD-8013-D872E36714AB}" sibTransId="{5CF40BE6-29B9-426D-8C9D-AE8D14C50C82}"/>
    <dgm:cxn modelId="{F4C66FEE-BD4C-4A25-83DA-5D36570C4417}" type="presOf" srcId="{D9CFF9C5-C9A4-4200-9D59-06299C421154}" destId="{77495324-49C3-49FE-AACE-E075F4E9CBC8}" srcOrd="0" destOrd="0" presId="urn:microsoft.com/office/officeart/2005/8/layout/cycle1"/>
    <dgm:cxn modelId="{15AE2163-9C60-4C82-A8AE-9930C4FE4A5C}" type="presOf" srcId="{8CF6C8BB-98E1-4B0F-91D1-9B07A8EA44EC}" destId="{889F3F52-DC92-4799-87A7-CEFD807212C3}" srcOrd="0" destOrd="0" presId="urn:microsoft.com/office/officeart/2005/8/layout/cycle1"/>
    <dgm:cxn modelId="{42492ACE-928B-4210-9CD6-3E022A2F8933}" type="presOf" srcId="{BCB5D1FF-5DC4-443B-9D99-1AB5F383364E}" destId="{D78D877F-B935-4A27-B9A9-C29C227654F2}" srcOrd="0" destOrd="0" presId="urn:microsoft.com/office/officeart/2005/8/layout/cycle1"/>
    <dgm:cxn modelId="{2CFD072E-AC2F-4A48-BC42-64DB0DD05331}" srcId="{829CB508-D288-4DE4-A234-82CEEFF42EA7}" destId="{60B18F43-32A4-4FDD-9333-28A0EF4BCA38}" srcOrd="4" destOrd="0" parTransId="{F9968B31-28D7-4312-8808-0434342D69EB}" sibTransId="{1CF577FD-91CC-4E60-B3B9-7ECB468EDF88}"/>
    <dgm:cxn modelId="{5C3BC2FD-9CA5-4B43-838B-82F80C4428EF}" srcId="{829CB508-D288-4DE4-A234-82CEEFF42EA7}" destId="{CB645887-F10B-4A38-9F84-977862540DA0}" srcOrd="2" destOrd="0" parTransId="{82284822-DA56-491E-AEEB-7C91D8D36F1D}" sibTransId="{DB375736-7DF5-47D7-922B-CD19E550E07C}"/>
    <dgm:cxn modelId="{6AB2F8B3-B38C-4A93-8003-F8D8A7EEB681}" type="presOf" srcId="{A0C16881-E08C-4941-B1E7-1548367BC3F3}" destId="{73DCA97C-55C9-4BA9-A695-643EBA0DAC01}" srcOrd="0" destOrd="0" presId="urn:microsoft.com/office/officeart/2005/8/layout/cycle1"/>
    <dgm:cxn modelId="{2CD1A584-3C93-468E-8E0C-BB10203BB344}" type="presOf" srcId="{CB645887-F10B-4A38-9F84-977862540DA0}" destId="{9E94B8D4-30DC-425F-BB2E-DD799F36BEB5}" srcOrd="0" destOrd="0" presId="urn:microsoft.com/office/officeart/2005/8/layout/cycle1"/>
    <dgm:cxn modelId="{0FAD678E-A2A2-41F2-ABEC-581B75ED3E57}" srcId="{829CB508-D288-4DE4-A234-82CEEFF42EA7}" destId="{8CF6C8BB-98E1-4B0F-91D1-9B07A8EA44EC}" srcOrd="1" destOrd="0" parTransId="{56D89266-FFF7-48AD-A26B-978EDD5F0161}" sibTransId="{CD14CCE5-BDD1-4084-8046-0C65F1268148}"/>
    <dgm:cxn modelId="{A4203C1E-4231-420C-9ADB-737A061CDF4D}" srcId="{829CB508-D288-4DE4-A234-82CEEFF42EA7}" destId="{A0C16881-E08C-4941-B1E7-1548367BC3F3}" srcOrd="3" destOrd="0" parTransId="{BCF181F3-CE60-46C7-9FDB-146441247B0E}" sibTransId="{D9CFF9C5-C9A4-4200-9D59-06299C421154}"/>
    <dgm:cxn modelId="{52C5ED07-DF96-4C09-B5A3-E73A0E749CAB}" type="presOf" srcId="{CD14CCE5-BDD1-4084-8046-0C65F1268148}" destId="{166246F1-FB14-4D82-8C4A-70A75B75DF33}" srcOrd="0" destOrd="0" presId="urn:microsoft.com/office/officeart/2005/8/layout/cycle1"/>
    <dgm:cxn modelId="{7CC5B046-97EA-48CE-9D82-826EB6FD5879}" type="presOf" srcId="{60B18F43-32A4-4FDD-9333-28A0EF4BCA38}" destId="{816F2D2E-4EFE-4090-8052-688D6F435021}" srcOrd="0" destOrd="0" presId="urn:microsoft.com/office/officeart/2005/8/layout/cycle1"/>
    <dgm:cxn modelId="{C0DF4A1D-0787-4D18-904C-67523649CD41}" type="presOf" srcId="{829CB508-D288-4DE4-A234-82CEEFF42EA7}" destId="{E017F024-997F-44CD-B715-0C4C696F1A26}" srcOrd="0" destOrd="0" presId="urn:microsoft.com/office/officeart/2005/8/layout/cycle1"/>
    <dgm:cxn modelId="{1F56D9F0-7191-40EC-9888-7C00A8801FCF}" type="presOf" srcId="{5CF40BE6-29B9-426D-8C9D-AE8D14C50C82}" destId="{E826917C-0E97-4311-AF89-5B9A2FBDEB9B}" srcOrd="0" destOrd="0" presId="urn:microsoft.com/office/officeart/2005/8/layout/cycle1"/>
    <dgm:cxn modelId="{01CD940B-201A-41AD-9C5F-1667D214D90B}" type="presOf" srcId="{1CF577FD-91CC-4E60-B3B9-7ECB468EDF88}" destId="{52885C1B-3F80-4541-AB88-4ABDC1F9300B}" srcOrd="0" destOrd="0" presId="urn:microsoft.com/office/officeart/2005/8/layout/cycle1"/>
    <dgm:cxn modelId="{F1B9757F-0E06-47AE-B40E-AE9DB691FC8E}" type="presOf" srcId="{DB375736-7DF5-47D7-922B-CD19E550E07C}" destId="{4150622E-EC6E-4B6E-A735-7EAE93C65C70}" srcOrd="0" destOrd="0" presId="urn:microsoft.com/office/officeart/2005/8/layout/cycle1"/>
    <dgm:cxn modelId="{26848AD7-A4A7-491E-AE14-95463B8A189C}" type="presParOf" srcId="{E017F024-997F-44CD-B715-0C4C696F1A26}" destId="{C6CCCE43-ADFF-4780-83C1-9B77AE8A1B12}" srcOrd="0" destOrd="0" presId="urn:microsoft.com/office/officeart/2005/8/layout/cycle1"/>
    <dgm:cxn modelId="{6DAE447B-3DC8-4EAB-A4BE-3F38979E4F1D}" type="presParOf" srcId="{E017F024-997F-44CD-B715-0C4C696F1A26}" destId="{D78D877F-B935-4A27-B9A9-C29C227654F2}" srcOrd="1" destOrd="0" presId="urn:microsoft.com/office/officeart/2005/8/layout/cycle1"/>
    <dgm:cxn modelId="{1200A065-68E9-4AEB-8DDF-615FCDE1972E}" type="presParOf" srcId="{E017F024-997F-44CD-B715-0C4C696F1A26}" destId="{E826917C-0E97-4311-AF89-5B9A2FBDEB9B}" srcOrd="2" destOrd="0" presId="urn:microsoft.com/office/officeart/2005/8/layout/cycle1"/>
    <dgm:cxn modelId="{D14C38DC-950D-4B9D-B797-91FEB8387EBB}" type="presParOf" srcId="{E017F024-997F-44CD-B715-0C4C696F1A26}" destId="{6CFD14B7-B92C-41BF-8415-0B6A2E317C8D}" srcOrd="3" destOrd="0" presId="urn:microsoft.com/office/officeart/2005/8/layout/cycle1"/>
    <dgm:cxn modelId="{25B1F7B8-EBC8-4819-8497-961CC6CB9D99}" type="presParOf" srcId="{E017F024-997F-44CD-B715-0C4C696F1A26}" destId="{889F3F52-DC92-4799-87A7-CEFD807212C3}" srcOrd="4" destOrd="0" presId="urn:microsoft.com/office/officeart/2005/8/layout/cycle1"/>
    <dgm:cxn modelId="{199907F9-B565-4CBE-B13E-57973D3990B1}" type="presParOf" srcId="{E017F024-997F-44CD-B715-0C4C696F1A26}" destId="{166246F1-FB14-4D82-8C4A-70A75B75DF33}" srcOrd="5" destOrd="0" presId="urn:microsoft.com/office/officeart/2005/8/layout/cycle1"/>
    <dgm:cxn modelId="{0824FF3C-A762-43DE-9B40-8AF4C99540FA}" type="presParOf" srcId="{E017F024-997F-44CD-B715-0C4C696F1A26}" destId="{EE4F6C77-B609-4306-9023-39F22CDB041F}" srcOrd="6" destOrd="0" presId="urn:microsoft.com/office/officeart/2005/8/layout/cycle1"/>
    <dgm:cxn modelId="{D6F3AE07-3708-40A4-BA0D-409AD05C73A6}" type="presParOf" srcId="{E017F024-997F-44CD-B715-0C4C696F1A26}" destId="{9E94B8D4-30DC-425F-BB2E-DD799F36BEB5}" srcOrd="7" destOrd="0" presId="urn:microsoft.com/office/officeart/2005/8/layout/cycle1"/>
    <dgm:cxn modelId="{B73ACB61-92EA-47F4-AC90-8C202F277468}" type="presParOf" srcId="{E017F024-997F-44CD-B715-0C4C696F1A26}" destId="{4150622E-EC6E-4B6E-A735-7EAE93C65C70}" srcOrd="8" destOrd="0" presId="urn:microsoft.com/office/officeart/2005/8/layout/cycle1"/>
    <dgm:cxn modelId="{6F1D3F11-8D92-4AF1-B06A-9E9C470D2640}" type="presParOf" srcId="{E017F024-997F-44CD-B715-0C4C696F1A26}" destId="{E68499BB-87F7-464D-9791-6369BA0EF85F}" srcOrd="9" destOrd="0" presId="urn:microsoft.com/office/officeart/2005/8/layout/cycle1"/>
    <dgm:cxn modelId="{71D58D4D-2D34-4CF9-BA30-6D74F56E44EB}" type="presParOf" srcId="{E017F024-997F-44CD-B715-0C4C696F1A26}" destId="{73DCA97C-55C9-4BA9-A695-643EBA0DAC01}" srcOrd="10" destOrd="0" presId="urn:microsoft.com/office/officeart/2005/8/layout/cycle1"/>
    <dgm:cxn modelId="{646E6C29-9F54-4515-B55C-65FB75358E21}" type="presParOf" srcId="{E017F024-997F-44CD-B715-0C4C696F1A26}" destId="{77495324-49C3-49FE-AACE-E075F4E9CBC8}" srcOrd="11" destOrd="0" presId="urn:microsoft.com/office/officeart/2005/8/layout/cycle1"/>
    <dgm:cxn modelId="{0C253D9E-A8CF-45A3-9E1F-D956D9F1374A}" type="presParOf" srcId="{E017F024-997F-44CD-B715-0C4C696F1A26}" destId="{0419FC85-C50E-477A-8134-010885543DFE}" srcOrd="12" destOrd="0" presId="urn:microsoft.com/office/officeart/2005/8/layout/cycle1"/>
    <dgm:cxn modelId="{68EADE44-7164-4715-B1EC-3893F28EA375}" type="presParOf" srcId="{E017F024-997F-44CD-B715-0C4C696F1A26}" destId="{816F2D2E-4EFE-4090-8052-688D6F435021}" srcOrd="13" destOrd="0" presId="urn:microsoft.com/office/officeart/2005/8/layout/cycle1"/>
    <dgm:cxn modelId="{95F39E21-99A6-48DB-B4CF-3BDF31795A96}" type="presParOf" srcId="{E017F024-997F-44CD-B715-0C4C696F1A26}" destId="{52885C1B-3F80-4541-AB88-4ABDC1F9300B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32CD18-4C73-43E8-8D0D-D15664F32C2E}">
      <dsp:nvSpPr>
        <dsp:cNvPr id="0" name=""/>
        <dsp:cNvSpPr/>
      </dsp:nvSpPr>
      <dsp:spPr>
        <a:xfrm>
          <a:off x="1126278" y="1775002"/>
          <a:ext cx="1202531" cy="120253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rtlCol="1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noProof="0" dirty="0" smtClean="0">
              <a:solidFill>
                <a:schemeClr val="tx1"/>
              </a:solidFill>
            </a:rPr>
            <a:t>Problems</a:t>
          </a:r>
          <a:endParaRPr lang="ar-SA" sz="1500" kern="1200" noProof="0" dirty="0">
            <a:solidFill>
              <a:schemeClr val="tx1"/>
            </a:solidFill>
          </a:endParaRPr>
        </a:p>
      </dsp:txBody>
      <dsp:txXfrm>
        <a:off x="1126278" y="1775002"/>
        <a:ext cx="1202531" cy="1202531"/>
      </dsp:txXfrm>
    </dsp:sp>
    <dsp:sp modelId="{1E3A3621-59C7-42A1-97A5-EC6ABE8BA2DF}">
      <dsp:nvSpPr>
        <dsp:cNvPr id="0" name=""/>
        <dsp:cNvSpPr/>
      </dsp:nvSpPr>
      <dsp:spPr>
        <a:xfrm rot="20121121">
          <a:off x="2281391" y="1720638"/>
          <a:ext cx="1003104" cy="34272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2E1842-6D3A-42B0-9888-E161EA49B4CD}">
      <dsp:nvSpPr>
        <dsp:cNvPr id="0" name=""/>
        <dsp:cNvSpPr/>
      </dsp:nvSpPr>
      <dsp:spPr>
        <a:xfrm>
          <a:off x="2667595" y="1225868"/>
          <a:ext cx="1142404" cy="9139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rtlCol="1" anchor="ctr" anchorCtr="0">
          <a:noAutofit/>
        </a:bodyPr>
        <a:lstStyle/>
        <a:p>
          <a:pPr lvl="0" algn="ctr" defTabSz="488950" rtl="1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Social</a:t>
          </a:r>
          <a:endParaRPr lang="ar-SA" sz="1100" b="1" kern="1200" noProof="0" dirty="0">
            <a:solidFill>
              <a:schemeClr val="tx1"/>
            </a:solidFill>
          </a:endParaRPr>
        </a:p>
      </dsp:txBody>
      <dsp:txXfrm>
        <a:off x="2667595" y="1225868"/>
        <a:ext cx="1142404" cy="913923"/>
      </dsp:txXfrm>
    </dsp:sp>
    <dsp:sp modelId="{C005A75D-3CA7-401C-9709-F3CF2987108E}">
      <dsp:nvSpPr>
        <dsp:cNvPr id="0" name=""/>
        <dsp:cNvSpPr/>
      </dsp:nvSpPr>
      <dsp:spPr>
        <a:xfrm rot="16950326">
          <a:off x="1504916" y="1110766"/>
          <a:ext cx="930603" cy="34272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193893"/>
                <a:satOff val="-11392"/>
                <a:lumOff val="-353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193893"/>
                <a:satOff val="-11392"/>
                <a:lumOff val="-353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B85016-4115-4059-B1FF-07AFB8C98554}">
      <dsp:nvSpPr>
        <dsp:cNvPr id="0" name=""/>
        <dsp:cNvSpPr/>
      </dsp:nvSpPr>
      <dsp:spPr>
        <a:xfrm>
          <a:off x="1499768" y="370902"/>
          <a:ext cx="1142404" cy="9139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193893"/>
                <a:satOff val="-11392"/>
                <a:lumOff val="-353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193893"/>
                <a:satOff val="-11392"/>
                <a:lumOff val="-353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rtlCol="1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Economic</a:t>
          </a:r>
          <a:endParaRPr lang="ar-SA" sz="1100" b="1" kern="1200" noProof="0" dirty="0">
            <a:solidFill>
              <a:schemeClr val="tx1"/>
            </a:solidFill>
          </a:endParaRPr>
        </a:p>
      </dsp:txBody>
      <dsp:txXfrm>
        <a:off x="1499768" y="370902"/>
        <a:ext cx="1142404" cy="913923"/>
      </dsp:txXfrm>
    </dsp:sp>
    <dsp:sp modelId="{594B150D-709E-48D6-964B-F70CD13EAA1D}">
      <dsp:nvSpPr>
        <dsp:cNvPr id="0" name=""/>
        <dsp:cNvSpPr/>
      </dsp:nvSpPr>
      <dsp:spPr>
        <a:xfrm rot="13770282">
          <a:off x="377400" y="1275340"/>
          <a:ext cx="1112699" cy="34272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2387787"/>
                <a:satOff val="-22785"/>
                <a:lumOff val="-705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87787"/>
                <a:satOff val="-22785"/>
                <a:lumOff val="-705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C4E986-802D-40F7-91DB-DAE2BC54B845}">
      <dsp:nvSpPr>
        <dsp:cNvPr id="0" name=""/>
        <dsp:cNvSpPr/>
      </dsp:nvSpPr>
      <dsp:spPr>
        <a:xfrm>
          <a:off x="1262" y="566657"/>
          <a:ext cx="1142404" cy="9139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387787"/>
                <a:satOff val="-22785"/>
                <a:lumOff val="-705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87787"/>
                <a:satOff val="-22785"/>
                <a:lumOff val="-705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rtlCol="1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Environmental</a:t>
          </a:r>
          <a:endParaRPr lang="ar-SA" sz="1100" b="1" kern="1200" noProof="0" dirty="0">
            <a:solidFill>
              <a:schemeClr val="tx1"/>
            </a:solidFill>
          </a:endParaRPr>
        </a:p>
      </dsp:txBody>
      <dsp:txXfrm>
        <a:off x="1262" y="566657"/>
        <a:ext cx="1142404" cy="91392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8D877F-B935-4A27-B9A9-C29C227654F2}">
      <dsp:nvSpPr>
        <dsp:cNvPr id="0" name=""/>
        <dsp:cNvSpPr/>
      </dsp:nvSpPr>
      <dsp:spPr>
        <a:xfrm>
          <a:off x="4108425" y="37326"/>
          <a:ext cx="1273361" cy="1273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Data collection</a:t>
          </a:r>
          <a:endParaRPr lang="ar-JO" sz="1800" kern="1200" dirty="0">
            <a:solidFill>
              <a:schemeClr val="accent4">
                <a:lumMod val="50000"/>
              </a:schemeClr>
            </a:solidFill>
            <a:latin typeface="Montserrat"/>
          </a:endParaRPr>
        </a:p>
      </dsp:txBody>
      <dsp:txXfrm>
        <a:off x="4108425" y="37326"/>
        <a:ext cx="1273361" cy="1273361"/>
      </dsp:txXfrm>
    </dsp:sp>
    <dsp:sp modelId="{E826917C-0E97-4311-AF89-5B9A2FBDEB9B}">
      <dsp:nvSpPr>
        <dsp:cNvPr id="0" name=""/>
        <dsp:cNvSpPr/>
      </dsp:nvSpPr>
      <dsp:spPr>
        <a:xfrm>
          <a:off x="1113949" y="600"/>
          <a:ext cx="4773024" cy="4773024"/>
        </a:xfrm>
        <a:prstGeom prst="circularArrow">
          <a:avLst>
            <a:gd name="adj1" fmla="val 5202"/>
            <a:gd name="adj2" fmla="val 336067"/>
            <a:gd name="adj3" fmla="val 21292616"/>
            <a:gd name="adj4" fmla="val 19766787"/>
            <a:gd name="adj5" fmla="val 606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9F3F52-DC92-4799-87A7-CEFD807212C3}">
      <dsp:nvSpPr>
        <dsp:cNvPr id="0" name=""/>
        <dsp:cNvSpPr/>
      </dsp:nvSpPr>
      <dsp:spPr>
        <a:xfrm>
          <a:off x="4877657" y="2404779"/>
          <a:ext cx="1273361" cy="1273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Data analysis</a:t>
          </a:r>
          <a:endParaRPr lang="ar-JO" sz="1800" kern="1200" dirty="0">
            <a:solidFill>
              <a:schemeClr val="accent4">
                <a:lumMod val="50000"/>
              </a:schemeClr>
            </a:solidFill>
            <a:latin typeface="Montserrat"/>
          </a:endParaRPr>
        </a:p>
      </dsp:txBody>
      <dsp:txXfrm>
        <a:off x="4877657" y="2404779"/>
        <a:ext cx="1273361" cy="1273361"/>
      </dsp:txXfrm>
    </dsp:sp>
    <dsp:sp modelId="{166246F1-FB14-4D82-8C4A-70A75B75DF33}">
      <dsp:nvSpPr>
        <dsp:cNvPr id="0" name=""/>
        <dsp:cNvSpPr/>
      </dsp:nvSpPr>
      <dsp:spPr>
        <a:xfrm>
          <a:off x="1113949" y="600"/>
          <a:ext cx="4773024" cy="4773024"/>
        </a:xfrm>
        <a:prstGeom prst="circularArrow">
          <a:avLst>
            <a:gd name="adj1" fmla="val 5202"/>
            <a:gd name="adj2" fmla="val 336067"/>
            <a:gd name="adj3" fmla="val 4014050"/>
            <a:gd name="adj4" fmla="val 2254028"/>
            <a:gd name="adj5" fmla="val 6069"/>
          </a:avLst>
        </a:prstGeom>
        <a:gradFill rotWithShape="0">
          <a:gsLst>
            <a:gs pos="0">
              <a:schemeClr val="accent3">
                <a:hueOff val="1659756"/>
                <a:satOff val="-1365"/>
                <a:lumOff val="151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1659756"/>
                <a:satOff val="-1365"/>
                <a:lumOff val="151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4B8D4-30DC-425F-BB2E-DD799F36BEB5}">
      <dsp:nvSpPr>
        <dsp:cNvPr id="0" name=""/>
        <dsp:cNvSpPr/>
      </dsp:nvSpPr>
      <dsp:spPr>
        <a:xfrm>
          <a:off x="2863781" y="3867946"/>
          <a:ext cx="1273361" cy="1273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Develop a Framework</a:t>
          </a:r>
          <a:endParaRPr lang="ar-JO" sz="1800" kern="1200" dirty="0">
            <a:solidFill>
              <a:schemeClr val="accent4">
                <a:lumMod val="50000"/>
              </a:schemeClr>
            </a:solidFill>
            <a:latin typeface="Montserrat"/>
          </a:endParaRPr>
        </a:p>
      </dsp:txBody>
      <dsp:txXfrm>
        <a:off x="2863781" y="3867946"/>
        <a:ext cx="1273361" cy="1273361"/>
      </dsp:txXfrm>
    </dsp:sp>
    <dsp:sp modelId="{4150622E-EC6E-4B6E-A735-7EAE93C65C70}">
      <dsp:nvSpPr>
        <dsp:cNvPr id="0" name=""/>
        <dsp:cNvSpPr/>
      </dsp:nvSpPr>
      <dsp:spPr>
        <a:xfrm>
          <a:off x="1113949" y="600"/>
          <a:ext cx="4773024" cy="4773024"/>
        </a:xfrm>
        <a:prstGeom prst="circularArrow">
          <a:avLst>
            <a:gd name="adj1" fmla="val 5202"/>
            <a:gd name="adj2" fmla="val 336067"/>
            <a:gd name="adj3" fmla="val 8209905"/>
            <a:gd name="adj4" fmla="val 6449884"/>
            <a:gd name="adj5" fmla="val 6069"/>
          </a:avLst>
        </a:prstGeom>
        <a:gradFill rotWithShape="0">
          <a:gsLst>
            <a:gs pos="0">
              <a:schemeClr val="accent3">
                <a:hueOff val="3319513"/>
                <a:satOff val="-2731"/>
                <a:lumOff val="303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3319513"/>
                <a:satOff val="-2731"/>
                <a:lumOff val="303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DCA97C-55C9-4BA9-A695-643EBA0DAC01}">
      <dsp:nvSpPr>
        <dsp:cNvPr id="0" name=""/>
        <dsp:cNvSpPr/>
      </dsp:nvSpPr>
      <dsp:spPr>
        <a:xfrm>
          <a:off x="849905" y="2404779"/>
          <a:ext cx="1273361" cy="1273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Prepare To do lists </a:t>
          </a:r>
          <a:endParaRPr lang="ar-JO" sz="1800" kern="1200" dirty="0">
            <a:solidFill>
              <a:schemeClr val="accent4">
                <a:lumMod val="50000"/>
              </a:schemeClr>
            </a:solidFill>
            <a:latin typeface="Montserrat"/>
          </a:endParaRPr>
        </a:p>
      </dsp:txBody>
      <dsp:txXfrm>
        <a:off x="849905" y="2404779"/>
        <a:ext cx="1273361" cy="1273361"/>
      </dsp:txXfrm>
    </dsp:sp>
    <dsp:sp modelId="{77495324-49C3-49FE-AACE-E075F4E9CBC8}">
      <dsp:nvSpPr>
        <dsp:cNvPr id="0" name=""/>
        <dsp:cNvSpPr/>
      </dsp:nvSpPr>
      <dsp:spPr>
        <a:xfrm>
          <a:off x="1112471" y="-62781"/>
          <a:ext cx="4773024" cy="4773024"/>
        </a:xfrm>
        <a:prstGeom prst="circularArrow">
          <a:avLst>
            <a:gd name="adj1" fmla="val 5202"/>
            <a:gd name="adj2" fmla="val 336067"/>
            <a:gd name="adj3" fmla="val 12152734"/>
            <a:gd name="adj4" fmla="val 10668386"/>
            <a:gd name="adj5" fmla="val 6069"/>
          </a:avLst>
        </a:prstGeom>
        <a:gradFill rotWithShape="0">
          <a:gsLst>
            <a:gs pos="0">
              <a:schemeClr val="accent3">
                <a:hueOff val="4979269"/>
                <a:satOff val="-4096"/>
                <a:lumOff val="455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4979269"/>
                <a:satOff val="-4096"/>
                <a:lumOff val="455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6F2D2E-4EFE-4090-8052-688D6F435021}">
      <dsp:nvSpPr>
        <dsp:cNvPr id="0" name=""/>
        <dsp:cNvSpPr/>
      </dsp:nvSpPr>
      <dsp:spPr>
        <a:xfrm>
          <a:off x="1412803" y="51473"/>
          <a:ext cx="1542015" cy="1273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4">
                  <a:lumMod val="50000"/>
                </a:schemeClr>
              </a:solidFill>
              <a:latin typeface="Montserrat"/>
            </a:rPr>
            <a:t>Designing an   Assessment tool</a:t>
          </a:r>
          <a:endParaRPr lang="ar-JO" sz="1800" kern="1200" dirty="0">
            <a:solidFill>
              <a:schemeClr val="accent4">
                <a:lumMod val="50000"/>
              </a:schemeClr>
            </a:solidFill>
            <a:latin typeface="Montserrat"/>
          </a:endParaRPr>
        </a:p>
      </dsp:txBody>
      <dsp:txXfrm>
        <a:off x="1412803" y="51473"/>
        <a:ext cx="1542015" cy="1273361"/>
      </dsp:txXfrm>
    </dsp:sp>
    <dsp:sp modelId="{52885C1B-3F80-4541-AB88-4ABDC1F9300B}">
      <dsp:nvSpPr>
        <dsp:cNvPr id="0" name=""/>
        <dsp:cNvSpPr/>
      </dsp:nvSpPr>
      <dsp:spPr>
        <a:xfrm>
          <a:off x="1055740" y="-17765"/>
          <a:ext cx="4773024" cy="4773024"/>
        </a:xfrm>
        <a:prstGeom prst="circularArrow">
          <a:avLst>
            <a:gd name="adj1" fmla="val 5202"/>
            <a:gd name="adj2" fmla="val 336067"/>
            <a:gd name="adj3" fmla="val 16964138"/>
            <a:gd name="adj4" fmla="val 15401499"/>
            <a:gd name="adj5" fmla="val 6069"/>
          </a:avLst>
        </a:prstGeom>
        <a:gradFill rotWithShape="0">
          <a:gsLst>
            <a:gs pos="0">
              <a:schemeClr val="accent3">
                <a:hueOff val="6639026"/>
                <a:satOff val="-5461"/>
                <a:lumOff val="607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6639026"/>
                <a:satOff val="-5461"/>
                <a:lumOff val="607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0.38125</cdr:x>
      <cdr:y>0.01042</cdr:y>
    </cdr:from>
    <cdr:to>
      <cdr:x>0.6146</cdr:x>
      <cdr:y>0.13709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743075" y="28575"/>
          <a:ext cx="1066892" cy="347502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100"/>
            </a:lvl1pPr>
            <a:lvl2pPr lvl="1">
              <a:spcBef>
                <a:spcPts val="0"/>
              </a:spcBef>
              <a:buSzPts val="1400"/>
              <a:buChar char="○"/>
              <a:defRPr sz="1100"/>
            </a:lvl2pPr>
            <a:lvl3pPr lvl="2">
              <a:spcBef>
                <a:spcPts val="0"/>
              </a:spcBef>
              <a:buSzPts val="1400"/>
              <a:buChar char="■"/>
              <a:defRPr sz="1100"/>
            </a:lvl3pPr>
            <a:lvl4pPr lvl="3">
              <a:spcBef>
                <a:spcPts val="0"/>
              </a:spcBef>
              <a:buSzPts val="1400"/>
              <a:buChar char="●"/>
              <a:defRPr sz="1100"/>
            </a:lvl4pPr>
            <a:lvl5pPr lvl="4">
              <a:spcBef>
                <a:spcPts val="0"/>
              </a:spcBef>
              <a:buSzPts val="1400"/>
              <a:buChar char="○"/>
              <a:defRPr sz="1100"/>
            </a:lvl5pPr>
            <a:lvl6pPr lvl="5">
              <a:spcBef>
                <a:spcPts val="0"/>
              </a:spcBef>
              <a:buSzPts val="1400"/>
              <a:buChar char="■"/>
              <a:defRPr sz="1100"/>
            </a:lvl6pPr>
            <a:lvl7pPr lvl="6">
              <a:spcBef>
                <a:spcPts val="0"/>
              </a:spcBef>
              <a:buSzPts val="1400"/>
              <a:buChar char="●"/>
              <a:defRPr sz="1100"/>
            </a:lvl7pPr>
            <a:lvl8pPr lvl="7">
              <a:spcBef>
                <a:spcPts val="0"/>
              </a:spcBef>
              <a:buSzPts val="1400"/>
              <a:buChar char="○"/>
              <a:defRPr sz="1100"/>
            </a:lvl8pPr>
            <a:lvl9pPr lvl="8">
              <a:spcBef>
                <a:spcPts val="0"/>
              </a:spcBef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Shape 4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4288500"/>
            <a:ext cx="9144000" cy="2475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0" y="0"/>
            <a:ext cx="91440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0" y="500626"/>
            <a:ext cx="9144000" cy="38241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0" y="4493605"/>
            <a:ext cx="9144000" cy="118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0" y="4584075"/>
            <a:ext cx="9144000" cy="5595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601425"/>
            <a:ext cx="581040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4800"/>
              <a:buNone/>
              <a:defRPr sz="4800"/>
            </a:lvl1pPr>
            <a:lvl2pPr lvl="1" algn="ctr">
              <a:spcBef>
                <a:spcPts val="0"/>
              </a:spcBef>
              <a:buSzPts val="6000"/>
              <a:buNone/>
              <a:defRPr sz="6000"/>
            </a:lvl2pPr>
            <a:lvl3pPr lvl="2" algn="ctr">
              <a:spcBef>
                <a:spcPts val="0"/>
              </a:spcBef>
              <a:buSzPts val="6000"/>
              <a:buNone/>
              <a:defRPr sz="6000"/>
            </a:lvl3pPr>
            <a:lvl4pPr lvl="3" algn="ctr">
              <a:spcBef>
                <a:spcPts val="0"/>
              </a:spcBef>
              <a:buSzPts val="6000"/>
              <a:buNone/>
              <a:defRPr sz="6000"/>
            </a:lvl4pPr>
            <a:lvl5pPr lvl="4" algn="ctr">
              <a:spcBef>
                <a:spcPts val="0"/>
              </a:spcBef>
              <a:buSzPts val="6000"/>
              <a:buNone/>
              <a:defRPr sz="6000"/>
            </a:lvl5pPr>
            <a:lvl6pPr lvl="5" algn="ctr">
              <a:spcBef>
                <a:spcPts val="0"/>
              </a:spcBef>
              <a:buSzPts val="6000"/>
              <a:buNone/>
              <a:defRPr sz="6000"/>
            </a:lvl6pPr>
            <a:lvl7pPr lvl="6" algn="ctr">
              <a:spcBef>
                <a:spcPts val="0"/>
              </a:spcBef>
              <a:buSzPts val="6000"/>
              <a:buNone/>
              <a:defRPr sz="6000"/>
            </a:lvl7pPr>
            <a:lvl8pPr lvl="7" algn="ctr">
              <a:spcBef>
                <a:spcPts val="0"/>
              </a:spcBef>
              <a:buSzPts val="6000"/>
              <a:buNone/>
              <a:defRPr sz="6000"/>
            </a:lvl8pPr>
            <a:lvl9pPr lvl="8" algn="ctr">
              <a:spcBef>
                <a:spcPts val="0"/>
              </a:spcBef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4113600" y="2878750"/>
            <a:ext cx="450570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1pPr>
            <a:lvl2pPr lvl="1" rtl="0">
              <a:spcBef>
                <a:spcPts val="0"/>
              </a:spcBef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2pPr>
            <a:lvl3pPr lvl="2" rtl="0">
              <a:spcBef>
                <a:spcPts val="0"/>
              </a:spcBef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3pPr>
            <a:lvl4pPr lvl="3" rtl="0">
              <a:spcBef>
                <a:spcPts val="0"/>
              </a:spcBef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4pPr>
            <a:lvl5pPr lvl="4" rtl="0">
              <a:spcBef>
                <a:spcPts val="0"/>
              </a:spcBef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5pPr>
            <a:lvl6pPr lvl="5" rtl="0">
              <a:spcBef>
                <a:spcPts val="0"/>
              </a:spcBef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6pPr>
            <a:lvl7pPr lvl="6" rtl="0">
              <a:spcBef>
                <a:spcPts val="0"/>
              </a:spcBef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7pPr>
            <a:lvl8pPr lvl="7" rtl="0">
              <a:spcBef>
                <a:spcPts val="0"/>
              </a:spcBef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8pPr>
            <a:lvl9pPr lvl="8" rtl="0">
              <a:spcBef>
                <a:spcPts val="0"/>
              </a:spcBef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4113600" y="3983050"/>
            <a:ext cx="4505700" cy="784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94BF6E"/>
              </a:buClr>
              <a:buSzPts val="1800"/>
              <a:buNone/>
              <a:defRPr sz="1800" b="1">
                <a:solidFill>
                  <a:srgbClr val="94BF6E"/>
                </a:solidFill>
              </a:defRPr>
            </a:lvl1pPr>
            <a:lvl2pPr lvl="1" rtl="0">
              <a:spcBef>
                <a:spcPts val="0"/>
              </a:spcBef>
              <a:buClr>
                <a:srgbClr val="94BF6E"/>
              </a:buClr>
              <a:buSzPts val="1800"/>
              <a:buNone/>
              <a:defRPr sz="1800" b="1">
                <a:solidFill>
                  <a:srgbClr val="94BF6E"/>
                </a:solidFill>
              </a:defRPr>
            </a:lvl2pPr>
            <a:lvl3pPr lvl="2" rtl="0">
              <a:spcBef>
                <a:spcPts val="0"/>
              </a:spcBef>
              <a:buClr>
                <a:srgbClr val="94BF6E"/>
              </a:buClr>
              <a:buSzPts val="1800"/>
              <a:buNone/>
              <a:defRPr sz="1800" b="1">
                <a:solidFill>
                  <a:srgbClr val="94BF6E"/>
                </a:solidFill>
              </a:defRPr>
            </a:lvl3pPr>
            <a:lvl4pPr lvl="3" rtl="0">
              <a:spcBef>
                <a:spcPts val="0"/>
              </a:spcBef>
              <a:buClr>
                <a:srgbClr val="94BF6E"/>
              </a:buClr>
              <a:buSzPts val="1800"/>
              <a:buNone/>
              <a:defRPr b="1">
                <a:solidFill>
                  <a:srgbClr val="94BF6E"/>
                </a:solidFill>
              </a:defRPr>
            </a:lvl4pPr>
            <a:lvl5pPr lvl="4" rtl="0">
              <a:spcBef>
                <a:spcPts val="0"/>
              </a:spcBef>
              <a:buClr>
                <a:srgbClr val="94BF6E"/>
              </a:buClr>
              <a:buSzPts val="1800"/>
              <a:buNone/>
              <a:defRPr b="1">
                <a:solidFill>
                  <a:srgbClr val="94BF6E"/>
                </a:solidFill>
              </a:defRPr>
            </a:lvl5pPr>
            <a:lvl6pPr lvl="5" rtl="0">
              <a:spcBef>
                <a:spcPts val="0"/>
              </a:spcBef>
              <a:buClr>
                <a:srgbClr val="94BF6E"/>
              </a:buClr>
              <a:buSzPts val="1800"/>
              <a:buNone/>
              <a:defRPr b="1">
                <a:solidFill>
                  <a:srgbClr val="94BF6E"/>
                </a:solidFill>
              </a:defRPr>
            </a:lvl6pPr>
            <a:lvl7pPr lvl="6" rtl="0">
              <a:spcBef>
                <a:spcPts val="0"/>
              </a:spcBef>
              <a:buClr>
                <a:srgbClr val="94BF6E"/>
              </a:buClr>
              <a:buSzPts val="1800"/>
              <a:buNone/>
              <a:defRPr b="1">
                <a:solidFill>
                  <a:srgbClr val="94BF6E"/>
                </a:solidFill>
              </a:defRPr>
            </a:lvl7pPr>
            <a:lvl8pPr lvl="7" rtl="0">
              <a:spcBef>
                <a:spcPts val="0"/>
              </a:spcBef>
              <a:buClr>
                <a:srgbClr val="94BF6E"/>
              </a:buClr>
              <a:buSzPts val="1800"/>
              <a:buNone/>
              <a:defRPr b="1">
                <a:solidFill>
                  <a:srgbClr val="94BF6E"/>
                </a:solidFill>
              </a:defRPr>
            </a:lvl8pPr>
            <a:lvl9pPr lvl="8" rtl="0">
              <a:spcBef>
                <a:spcPts val="0"/>
              </a:spcBef>
              <a:buClr>
                <a:srgbClr val="94BF6E"/>
              </a:buClr>
              <a:buSzPts val="1800"/>
              <a:buNone/>
              <a:defRPr b="1">
                <a:solidFill>
                  <a:srgbClr val="94BF6E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0" y="4288499"/>
            <a:ext cx="3474300" cy="2475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0" y="0"/>
            <a:ext cx="34743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20" name="Shape 20"/>
          <p:cNvSpPr/>
          <p:nvPr/>
        </p:nvSpPr>
        <p:spPr>
          <a:xfrm>
            <a:off x="0" y="500626"/>
            <a:ext cx="3474300" cy="38241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0" y="4493604"/>
            <a:ext cx="3474300" cy="118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/>
          <p:nvPr/>
        </p:nvSpPr>
        <p:spPr>
          <a:xfrm>
            <a:off x="0" y="4584075"/>
            <a:ext cx="3474300" cy="5595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0"/>
            <a:ext cx="2472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33" name="Shape 33"/>
          <p:cNvSpPr/>
          <p:nvPr/>
        </p:nvSpPr>
        <p:spPr>
          <a:xfrm>
            <a:off x="0" y="500625"/>
            <a:ext cx="4572000" cy="10587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0" y="1553406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0" y="3691500"/>
            <a:ext cx="247200" cy="14520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7" name="Shape 37"/>
          <p:cNvCxnSpPr/>
          <p:nvPr/>
        </p:nvCxnSpPr>
        <p:spPr>
          <a:xfrm>
            <a:off x="1037450" y="809725"/>
            <a:ext cx="0" cy="470700"/>
          </a:xfrm>
          <a:prstGeom prst="straightConnector1">
            <a:avLst/>
          </a:prstGeom>
          <a:noFill/>
          <a:ln w="9525" cap="flat" cmpd="sng">
            <a:solidFill>
              <a:srgbClr val="18637B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800" cy="10287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1800"/>
              <a:buNone/>
              <a:defRPr/>
            </a:lvl1pPr>
            <a:lvl2pPr lvl="1">
              <a:spcBef>
                <a:spcPts val="0"/>
              </a:spcBef>
              <a:buSzPts val="1800"/>
              <a:buNone/>
              <a:defRPr/>
            </a:lvl2pPr>
            <a:lvl3pPr lvl="2">
              <a:spcBef>
                <a:spcPts val="0"/>
              </a:spcBef>
              <a:buSzPts val="1800"/>
              <a:buNone/>
              <a:defRPr/>
            </a:lvl3pPr>
            <a:lvl4pPr lvl="3">
              <a:spcBef>
                <a:spcPts val="0"/>
              </a:spcBef>
              <a:buSzPts val="1800"/>
              <a:buNone/>
              <a:defRPr/>
            </a:lvl4pPr>
            <a:lvl5pPr lvl="4">
              <a:spcBef>
                <a:spcPts val="0"/>
              </a:spcBef>
              <a:buSzPts val="1800"/>
              <a:buNone/>
              <a:defRPr/>
            </a:lvl5pPr>
            <a:lvl6pPr lvl="5">
              <a:spcBef>
                <a:spcPts val="0"/>
              </a:spcBef>
              <a:buSzPts val="1800"/>
              <a:buNone/>
              <a:defRPr/>
            </a:lvl6pPr>
            <a:lvl7pPr lvl="6">
              <a:spcBef>
                <a:spcPts val="0"/>
              </a:spcBef>
              <a:buSzPts val="1800"/>
              <a:buNone/>
              <a:defRPr/>
            </a:lvl7pPr>
            <a:lvl8pPr lvl="7">
              <a:spcBef>
                <a:spcPts val="0"/>
              </a:spcBef>
              <a:buSzPts val="1800"/>
              <a:buNone/>
              <a:defRPr/>
            </a:lvl8pPr>
            <a:lvl9pPr lvl="8">
              <a:spcBef>
                <a:spcPts val="0"/>
              </a:spcBef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1146025" y="1767275"/>
            <a:ext cx="7540800" cy="3158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Char char="▪"/>
              <a:defRPr sz="2800"/>
            </a:lvl1pPr>
            <a:lvl2pPr lvl="1">
              <a:spcBef>
                <a:spcPts val="0"/>
              </a:spcBef>
              <a:buSzPts val="2800"/>
              <a:buChar char="▫"/>
              <a:defRPr sz="2800"/>
            </a:lvl2pPr>
            <a:lvl3pPr lvl="2">
              <a:spcBef>
                <a:spcPts val="0"/>
              </a:spcBef>
              <a:buSzPts val="2800"/>
              <a:buChar char="■"/>
              <a:defRPr sz="2800"/>
            </a:lvl3pPr>
            <a:lvl4pPr lvl="3">
              <a:spcBef>
                <a:spcPts val="0"/>
              </a:spcBef>
              <a:buSzPts val="2800"/>
              <a:buChar char="●"/>
              <a:defRPr sz="2800"/>
            </a:lvl4pPr>
            <a:lvl5pPr lvl="4">
              <a:spcBef>
                <a:spcPts val="0"/>
              </a:spcBef>
              <a:buSzPts val="2800"/>
              <a:buChar char="○"/>
              <a:defRPr sz="2800"/>
            </a:lvl5pPr>
            <a:lvl6pPr lvl="5">
              <a:spcBef>
                <a:spcPts val="0"/>
              </a:spcBef>
              <a:buSzPts val="2800"/>
              <a:buChar char="■"/>
              <a:defRPr sz="2800"/>
            </a:lvl6pPr>
            <a:lvl7pPr lvl="6">
              <a:spcBef>
                <a:spcPts val="0"/>
              </a:spcBef>
              <a:buSzPts val="2800"/>
              <a:buChar char="●"/>
              <a:defRPr sz="2800"/>
            </a:lvl7pPr>
            <a:lvl8pPr lvl="7">
              <a:spcBef>
                <a:spcPts val="0"/>
              </a:spcBef>
              <a:buSzPts val="2800"/>
              <a:buChar char="○"/>
              <a:defRPr sz="2800"/>
            </a:lvl8pPr>
            <a:lvl9pPr lvl="8">
              <a:spcBef>
                <a:spcPts val="0"/>
              </a:spcBef>
              <a:buSzPts val="2800"/>
              <a:buChar char="■"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0"/>
            <a:ext cx="2472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52" name="Shape 52"/>
          <p:cNvSpPr/>
          <p:nvPr/>
        </p:nvSpPr>
        <p:spPr>
          <a:xfrm>
            <a:off x="0" y="500625"/>
            <a:ext cx="4572000" cy="10587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0" y="1553406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0" y="3691500"/>
            <a:ext cx="247200" cy="14520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56" name="Shape 56"/>
          <p:cNvCxnSpPr/>
          <p:nvPr/>
        </p:nvCxnSpPr>
        <p:spPr>
          <a:xfrm>
            <a:off x="1037450" y="809725"/>
            <a:ext cx="0" cy="470700"/>
          </a:xfrm>
          <a:prstGeom prst="straightConnector1">
            <a:avLst/>
          </a:prstGeom>
          <a:noFill/>
          <a:ln w="9525" cap="flat" cmpd="sng">
            <a:solidFill>
              <a:srgbClr val="18637B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800" cy="10287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SzPts val="1800"/>
              <a:buNone/>
              <a:defRPr/>
            </a:lvl1pPr>
            <a:lvl2pPr lvl="1" rtl="0">
              <a:spcBef>
                <a:spcPts val="0"/>
              </a:spcBef>
              <a:buSzPts val="1800"/>
              <a:buNone/>
              <a:defRPr/>
            </a:lvl2pPr>
            <a:lvl3pPr lvl="2" rtl="0">
              <a:spcBef>
                <a:spcPts val="0"/>
              </a:spcBef>
              <a:buSzPts val="1800"/>
              <a:buNone/>
              <a:defRPr/>
            </a:lvl3pPr>
            <a:lvl4pPr lvl="3" rtl="0">
              <a:spcBef>
                <a:spcPts val="0"/>
              </a:spcBef>
              <a:buSzPts val="1800"/>
              <a:buNone/>
              <a:defRPr/>
            </a:lvl4pPr>
            <a:lvl5pPr lvl="4" rtl="0">
              <a:spcBef>
                <a:spcPts val="0"/>
              </a:spcBef>
              <a:buSzPts val="1800"/>
              <a:buNone/>
              <a:defRPr/>
            </a:lvl5pPr>
            <a:lvl6pPr lvl="5" rtl="0">
              <a:spcBef>
                <a:spcPts val="0"/>
              </a:spcBef>
              <a:buSzPts val="1800"/>
              <a:buNone/>
              <a:defRPr/>
            </a:lvl6pPr>
            <a:lvl7pPr lvl="6" rtl="0">
              <a:spcBef>
                <a:spcPts val="0"/>
              </a:spcBef>
              <a:buSzPts val="1800"/>
              <a:buNone/>
              <a:defRPr/>
            </a:lvl7pPr>
            <a:lvl8pPr lvl="7" rtl="0">
              <a:spcBef>
                <a:spcPts val="0"/>
              </a:spcBef>
              <a:buSzPts val="1800"/>
              <a:buNone/>
              <a:defRPr/>
            </a:lvl8pPr>
            <a:lvl9pPr lvl="8" rtl="0">
              <a:spcBef>
                <a:spcPts val="0"/>
              </a:spcBef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1146025" y="1773300"/>
            <a:ext cx="2409900" cy="315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800"/>
              <a:buChar char="▪"/>
              <a:defRPr sz="1800"/>
            </a:lvl1pPr>
            <a:lvl2pPr lvl="1" rtl="0">
              <a:spcBef>
                <a:spcPts val="0"/>
              </a:spcBef>
              <a:buSzPts val="1800"/>
              <a:buChar char="▫"/>
              <a:defRPr sz="1800"/>
            </a:lvl2pPr>
            <a:lvl3pPr lvl="2" rtl="0">
              <a:spcBef>
                <a:spcPts val="0"/>
              </a:spcBef>
              <a:buSzPts val="1800"/>
              <a:buChar char="■"/>
              <a:defRPr sz="1800"/>
            </a:lvl3pPr>
            <a:lvl4pPr lvl="3" rtl="0">
              <a:spcBef>
                <a:spcPts val="0"/>
              </a:spcBef>
              <a:buSzPts val="1800"/>
              <a:buChar char="●"/>
              <a:defRPr/>
            </a:lvl4pPr>
            <a:lvl5pPr lvl="4" rtl="0">
              <a:spcBef>
                <a:spcPts val="0"/>
              </a:spcBef>
              <a:buSzPts val="1800"/>
              <a:buChar char="○"/>
              <a:defRPr/>
            </a:lvl5pPr>
            <a:lvl6pPr lvl="5" rtl="0">
              <a:spcBef>
                <a:spcPts val="0"/>
              </a:spcBef>
              <a:buSzPts val="1800"/>
              <a:buChar char="■"/>
              <a:defRPr/>
            </a:lvl6pPr>
            <a:lvl7pPr lvl="6" rtl="0">
              <a:spcBef>
                <a:spcPts val="0"/>
              </a:spcBef>
              <a:buSzPts val="1800"/>
              <a:buChar char="●"/>
              <a:defRPr/>
            </a:lvl7pPr>
            <a:lvl8pPr lvl="7" rtl="0">
              <a:spcBef>
                <a:spcPts val="0"/>
              </a:spcBef>
              <a:buSzPts val="1800"/>
              <a:buChar char="○"/>
              <a:defRPr/>
            </a:lvl8pPr>
            <a:lvl9pPr lvl="8" rtl="0">
              <a:spcBef>
                <a:spcPts val="0"/>
              </a:spcBef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3679388" y="1773300"/>
            <a:ext cx="2409900" cy="315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800"/>
              <a:buChar char="▪"/>
              <a:defRPr sz="1800"/>
            </a:lvl1pPr>
            <a:lvl2pPr lvl="1" rtl="0">
              <a:spcBef>
                <a:spcPts val="0"/>
              </a:spcBef>
              <a:buSzPts val="1800"/>
              <a:buChar char="▫"/>
              <a:defRPr sz="1800"/>
            </a:lvl2pPr>
            <a:lvl3pPr lvl="2" rtl="0">
              <a:spcBef>
                <a:spcPts val="0"/>
              </a:spcBef>
              <a:buSzPts val="1800"/>
              <a:buChar char="■"/>
              <a:defRPr sz="1800"/>
            </a:lvl3pPr>
            <a:lvl4pPr lvl="3" rtl="0">
              <a:spcBef>
                <a:spcPts val="0"/>
              </a:spcBef>
              <a:buSzPts val="1800"/>
              <a:buChar char="●"/>
              <a:defRPr/>
            </a:lvl4pPr>
            <a:lvl5pPr lvl="4" rtl="0">
              <a:spcBef>
                <a:spcPts val="0"/>
              </a:spcBef>
              <a:buSzPts val="1800"/>
              <a:buChar char="○"/>
              <a:defRPr/>
            </a:lvl5pPr>
            <a:lvl6pPr lvl="5" rtl="0">
              <a:spcBef>
                <a:spcPts val="0"/>
              </a:spcBef>
              <a:buSzPts val="1800"/>
              <a:buChar char="■"/>
              <a:defRPr/>
            </a:lvl6pPr>
            <a:lvl7pPr lvl="6" rtl="0">
              <a:spcBef>
                <a:spcPts val="0"/>
              </a:spcBef>
              <a:buSzPts val="1800"/>
              <a:buChar char="●"/>
              <a:defRPr/>
            </a:lvl7pPr>
            <a:lvl8pPr lvl="7" rtl="0">
              <a:spcBef>
                <a:spcPts val="0"/>
              </a:spcBef>
              <a:buSzPts val="1800"/>
              <a:buChar char="○"/>
              <a:defRPr/>
            </a:lvl8pPr>
            <a:lvl9pPr lvl="8" rtl="0">
              <a:spcBef>
                <a:spcPts val="0"/>
              </a:spcBef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3"/>
          </p:nvPr>
        </p:nvSpPr>
        <p:spPr>
          <a:xfrm>
            <a:off x="6212750" y="1773300"/>
            <a:ext cx="2409900" cy="315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800"/>
              <a:buChar char="▪"/>
              <a:defRPr sz="1800"/>
            </a:lvl1pPr>
            <a:lvl2pPr lvl="1" rtl="0">
              <a:spcBef>
                <a:spcPts val="0"/>
              </a:spcBef>
              <a:buSzPts val="1800"/>
              <a:buChar char="▫"/>
              <a:defRPr sz="1800"/>
            </a:lvl2pPr>
            <a:lvl3pPr lvl="2" rtl="0">
              <a:spcBef>
                <a:spcPts val="0"/>
              </a:spcBef>
              <a:buSzPts val="1800"/>
              <a:buChar char="■"/>
              <a:defRPr sz="1800"/>
            </a:lvl3pPr>
            <a:lvl4pPr lvl="3" rtl="0">
              <a:spcBef>
                <a:spcPts val="0"/>
              </a:spcBef>
              <a:buSzPts val="1800"/>
              <a:buChar char="●"/>
              <a:defRPr/>
            </a:lvl4pPr>
            <a:lvl5pPr lvl="4" rtl="0">
              <a:spcBef>
                <a:spcPts val="0"/>
              </a:spcBef>
              <a:buSzPts val="1800"/>
              <a:buChar char="○"/>
              <a:defRPr/>
            </a:lvl5pPr>
            <a:lvl6pPr lvl="5" rtl="0">
              <a:spcBef>
                <a:spcPts val="0"/>
              </a:spcBef>
              <a:buSzPts val="1800"/>
              <a:buChar char="■"/>
              <a:defRPr/>
            </a:lvl6pPr>
            <a:lvl7pPr lvl="6" rtl="0">
              <a:spcBef>
                <a:spcPts val="0"/>
              </a:spcBef>
              <a:buSzPts val="1800"/>
              <a:buChar char="●"/>
              <a:defRPr/>
            </a:lvl7pPr>
            <a:lvl8pPr lvl="7" rtl="0">
              <a:spcBef>
                <a:spcPts val="0"/>
              </a:spcBef>
              <a:buSzPts val="1800"/>
              <a:buChar char="○"/>
              <a:defRPr/>
            </a:lvl8pPr>
            <a:lvl9pPr lvl="8" rtl="0">
              <a:spcBef>
                <a:spcPts val="0"/>
              </a:spcBef>
              <a:buSzPts val="18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0" y="0"/>
            <a:ext cx="2472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78" name="Shape 78"/>
          <p:cNvSpPr/>
          <p:nvPr/>
        </p:nvSpPr>
        <p:spPr>
          <a:xfrm>
            <a:off x="0" y="500625"/>
            <a:ext cx="247200" cy="10587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/>
          <p:nvPr/>
        </p:nvSpPr>
        <p:spPr>
          <a:xfrm>
            <a:off x="0" y="1553406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0" y="3691500"/>
            <a:ext cx="247200" cy="14520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style A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0" y="1148250"/>
            <a:ext cx="9144000" cy="28470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0" y="0"/>
            <a:ext cx="91440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85" name="Shape 85"/>
          <p:cNvSpPr/>
          <p:nvPr/>
        </p:nvSpPr>
        <p:spPr>
          <a:xfrm>
            <a:off x="0" y="500625"/>
            <a:ext cx="9144000" cy="7320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>
            <a:off x="0" y="3962800"/>
            <a:ext cx="9144000" cy="370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0" y="4333125"/>
            <a:ext cx="9144000" cy="8103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style B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0" y="4294550"/>
            <a:ext cx="9144000" cy="2412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/>
          <p:nvPr/>
        </p:nvSpPr>
        <p:spPr>
          <a:xfrm>
            <a:off x="0" y="0"/>
            <a:ext cx="91440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91" name="Shape 91"/>
          <p:cNvSpPr/>
          <p:nvPr/>
        </p:nvSpPr>
        <p:spPr>
          <a:xfrm>
            <a:off x="0" y="500626"/>
            <a:ext cx="9144000" cy="38241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/>
          <p:nvPr/>
        </p:nvSpPr>
        <p:spPr>
          <a:xfrm>
            <a:off x="0" y="4493605"/>
            <a:ext cx="9144000" cy="118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/>
          <p:nvPr/>
        </p:nvSpPr>
        <p:spPr>
          <a:xfrm>
            <a:off x="0" y="4584075"/>
            <a:ext cx="9144000" cy="5595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800" cy="102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rgbClr val="FFFFFF"/>
              </a:buClr>
              <a:buSzPts val="18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ts val="18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ts val="18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ts val="18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ts val="18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ts val="18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ts val="18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ts val="18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ts val="18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146025" y="1767275"/>
            <a:ext cx="7540800" cy="315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114454"/>
              </a:buClr>
              <a:buSzPts val="3000"/>
              <a:buFont typeface="Nixie One"/>
              <a:buChar char="▪"/>
              <a:defRPr sz="30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480"/>
              </a:spcBef>
              <a:buClr>
                <a:srgbClr val="114454"/>
              </a:buClr>
              <a:buSzPts val="2400"/>
              <a:buFont typeface="Nixie One"/>
              <a:buChar char="▫"/>
              <a:defRPr sz="24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480"/>
              </a:spcBef>
              <a:buClr>
                <a:srgbClr val="114454"/>
              </a:buClr>
              <a:buSzPts val="2400"/>
              <a:buFont typeface="Nixie One"/>
              <a:buChar char="■"/>
              <a:defRPr sz="24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360"/>
              </a:spcBef>
              <a:buClr>
                <a:srgbClr val="114454"/>
              </a:buClr>
              <a:buSzPts val="1800"/>
              <a:buFont typeface="Nixie One"/>
              <a:buChar char="●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360"/>
              </a:spcBef>
              <a:buClr>
                <a:srgbClr val="114454"/>
              </a:buClr>
              <a:buSzPts val="1800"/>
              <a:buFont typeface="Nixie One"/>
              <a:buChar char="○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360"/>
              </a:spcBef>
              <a:buClr>
                <a:srgbClr val="114454"/>
              </a:buClr>
              <a:buSzPts val="1800"/>
              <a:buFont typeface="Nixie One"/>
              <a:buChar char="■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360"/>
              </a:spcBef>
              <a:buClr>
                <a:srgbClr val="114454"/>
              </a:buClr>
              <a:buSzPts val="1800"/>
              <a:buFont typeface="Nixie One"/>
              <a:buChar char="●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360"/>
              </a:spcBef>
              <a:buClr>
                <a:srgbClr val="114454"/>
              </a:buClr>
              <a:buSzPts val="1800"/>
              <a:buFont typeface="Nixie One"/>
              <a:buChar char="○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360"/>
              </a:spcBef>
              <a:buClr>
                <a:srgbClr val="114454"/>
              </a:buClr>
              <a:buSzPts val="1800"/>
              <a:buFont typeface="Nixie One"/>
              <a:buChar char="■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6" r:id="rId5"/>
    <p:sldLayoutId id="2147483657" r:id="rId6"/>
    <p:sldLayoutId id="2147483658" r:id="rId7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428596" y="1857370"/>
            <a:ext cx="8280920" cy="2378806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/>
            <a:r>
              <a:rPr lang="en-US" sz="3600" dirty="0" smtClean="0">
                <a:latin typeface="Montserrat"/>
                <a:cs typeface="Times New Roman" pitchFamily="18" charset="0"/>
              </a:rPr>
              <a:t>Assessment of Level of Implementation of Green Manufacturing Practices in the Palestinian Concrete-Mixing Industry</a:t>
            </a:r>
            <a:br>
              <a:rPr lang="en-US" sz="3600" dirty="0" smtClean="0">
                <a:latin typeface="Montserrat"/>
                <a:cs typeface="Times New Roman" pitchFamily="18" charset="0"/>
              </a:rPr>
            </a:br>
            <a:endParaRPr lang="en" sz="3600" dirty="0"/>
          </a:p>
        </p:txBody>
      </p:sp>
      <p:grpSp>
        <p:nvGrpSpPr>
          <p:cNvPr id="99" name="Shape 99"/>
          <p:cNvGrpSpPr/>
          <p:nvPr/>
        </p:nvGrpSpPr>
        <p:grpSpPr>
          <a:xfrm>
            <a:off x="7596336" y="915566"/>
            <a:ext cx="964541" cy="1011307"/>
            <a:chOff x="5961125" y="1623900"/>
            <a:chExt cx="427450" cy="448175"/>
          </a:xfrm>
        </p:grpSpPr>
        <p:sp>
          <p:nvSpPr>
            <p:cNvPr id="100" name="Shape 100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0" t="0" r="0" b="0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9050" cap="rnd" cmpd="sng">
              <a:solidFill>
                <a:srgbClr val="1863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0" t="0" r="0" b="0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9050" cap="rnd" cmpd="sng">
              <a:solidFill>
                <a:srgbClr val="1863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9050" cap="rnd" cmpd="sng">
              <a:solidFill>
                <a:srgbClr val="1863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0" t="0" r="0" b="0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9050" cap="rnd" cmpd="sng">
              <a:solidFill>
                <a:srgbClr val="1863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0" t="0" r="0" b="0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9050" cap="rnd" cmpd="sng">
              <a:solidFill>
                <a:srgbClr val="1863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0" t="0" r="0" b="0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9050" cap="rnd" cmpd="sng">
              <a:solidFill>
                <a:srgbClr val="1863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0" t="0" r="0" b="0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9050" cap="rnd" cmpd="sng">
              <a:solidFill>
                <a:srgbClr val="1863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31284290_1338093862958066_5597618202428309504_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14810" cy="5143500"/>
          </a:xfrm>
          <a:prstGeom prst="rect">
            <a:avLst/>
          </a:prstGeom>
        </p:spPr>
      </p:pic>
      <p:pic>
        <p:nvPicPr>
          <p:cNvPr id="3" name="صورة 2" descr="29514332_1600980363331833_725262079_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0"/>
            <a:ext cx="5000628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800" cy="1028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 smtClean="0">
                <a:latin typeface="Montserrat"/>
              </a:rPr>
              <a:t>Project </a:t>
            </a:r>
            <a:r>
              <a:rPr lang="en-US" sz="2400" dirty="0" smtClean="0">
                <a:latin typeface="Montserrat"/>
              </a:rPr>
              <a:t>objectives</a:t>
            </a:r>
            <a:endParaRPr lang="en" sz="2400" dirty="0">
              <a:latin typeface="Montserrat"/>
            </a:endParaRPr>
          </a:p>
        </p:txBody>
      </p:sp>
      <p:grpSp>
        <p:nvGrpSpPr>
          <p:cNvPr id="193" name="Shape 193"/>
          <p:cNvGrpSpPr/>
          <p:nvPr/>
        </p:nvGrpSpPr>
        <p:grpSpPr>
          <a:xfrm>
            <a:off x="333623" y="861852"/>
            <a:ext cx="366458" cy="366437"/>
            <a:chOff x="1923675" y="1633650"/>
            <a:chExt cx="436000" cy="435975"/>
          </a:xfrm>
        </p:grpSpPr>
        <p:sp>
          <p:nvSpPr>
            <p:cNvPr id="194" name="Shape 19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عنصر نائب للنص 4"/>
          <p:cNvSpPr>
            <a:spLocks noGrp="1"/>
          </p:cNvSpPr>
          <p:nvPr>
            <p:ph type="body" idx="1"/>
          </p:nvPr>
        </p:nvSpPr>
        <p:spPr>
          <a:xfrm>
            <a:off x="304800" y="1848820"/>
            <a:ext cx="8839200" cy="3008946"/>
          </a:xfrm>
        </p:spPr>
        <p:txBody>
          <a:bodyPr>
            <a:normAutofit lnSpcReduction="10000"/>
          </a:bodyPr>
          <a:lstStyle/>
          <a:p>
            <a:pPr>
              <a:buClr>
                <a:srgbClr val="006600"/>
              </a:buClr>
              <a:buSzPct val="200000"/>
            </a:pPr>
            <a:endParaRPr lang="en-US" sz="2000" dirty="0" smtClean="0">
              <a:solidFill>
                <a:schemeClr val="tx1"/>
              </a:solidFill>
              <a:latin typeface="Montserrat"/>
            </a:endParaRPr>
          </a:p>
          <a:p>
            <a:pPr marL="341313" indent="-341313">
              <a:buClr>
                <a:srgbClr val="006600"/>
              </a:buClr>
              <a:buSzPct val="200000"/>
            </a:pPr>
            <a:r>
              <a:rPr lang="en-US" sz="2000" dirty="0" smtClean="0">
                <a:solidFill>
                  <a:schemeClr val="tx1"/>
                </a:solidFill>
                <a:latin typeface="Montserrat"/>
              </a:rPr>
              <a:t> Identify the most important problems faced by ready-mix concrete industry.</a:t>
            </a:r>
          </a:p>
          <a:p>
            <a:pPr marL="341313" indent="-341313">
              <a:buClr>
                <a:srgbClr val="006600"/>
              </a:buClr>
              <a:buSzPct val="200000"/>
            </a:pPr>
            <a:endParaRPr lang="en-US" sz="2000" dirty="0" smtClean="0">
              <a:solidFill>
                <a:schemeClr val="tx1"/>
              </a:solidFill>
              <a:latin typeface="Montserrat"/>
            </a:endParaRPr>
          </a:p>
          <a:p>
            <a:pPr marL="341313" indent="-341313">
              <a:buClr>
                <a:srgbClr val="006600"/>
              </a:buClr>
              <a:buSzPct val="200000"/>
            </a:pPr>
            <a:r>
              <a:rPr lang="en-US" sz="2000" dirty="0" smtClean="0">
                <a:solidFill>
                  <a:schemeClr val="tx1"/>
                </a:solidFill>
                <a:latin typeface="Montserrat"/>
              </a:rPr>
              <a:t> Develop an assessment tool used to detect the gaps in this industry.</a:t>
            </a:r>
          </a:p>
          <a:p>
            <a:pPr marL="341313" indent="-341313">
              <a:buClr>
                <a:srgbClr val="006600"/>
              </a:buClr>
              <a:buSzPct val="200000"/>
            </a:pPr>
            <a:endParaRPr lang="en-US" sz="2000" dirty="0" smtClean="0">
              <a:solidFill>
                <a:schemeClr val="tx1"/>
              </a:solidFill>
              <a:latin typeface="Montserrat"/>
            </a:endParaRPr>
          </a:p>
          <a:p>
            <a:pPr marL="341313" indent="-341313">
              <a:buClr>
                <a:srgbClr val="006600"/>
              </a:buClr>
              <a:buSzPct val="200000"/>
            </a:pPr>
            <a:r>
              <a:rPr lang="en-US" sz="2000" dirty="0" smtClean="0">
                <a:solidFill>
                  <a:schemeClr val="tx1"/>
                </a:solidFill>
                <a:latin typeface="Montserrat"/>
              </a:rPr>
              <a:t>Develop a framework that demonstrates assessment and development steps.</a:t>
            </a:r>
          </a:p>
          <a:p>
            <a:pPr marL="341313" indent="-341313">
              <a:buClr>
                <a:srgbClr val="006600"/>
              </a:buClr>
              <a:buSzPct val="200000"/>
            </a:pPr>
            <a:endParaRPr lang="en-US" sz="2000" dirty="0" smtClean="0">
              <a:solidFill>
                <a:schemeClr val="tx1"/>
              </a:solidFill>
              <a:latin typeface="Montserrat"/>
            </a:endParaRPr>
          </a:p>
          <a:p>
            <a:pPr>
              <a:buClr>
                <a:srgbClr val="006600"/>
              </a:buClr>
              <a:buSzPct val="200000"/>
            </a:pPr>
            <a:r>
              <a:rPr lang="en-US" sz="2000" dirty="0" smtClean="0">
                <a:solidFill>
                  <a:schemeClr val="tx1"/>
                </a:solidFill>
                <a:latin typeface="Montserrat"/>
              </a:rPr>
              <a:t>   Develop the necessary development procedures to improve the industry.</a:t>
            </a:r>
            <a:endParaRPr lang="en-US" sz="2000" dirty="0">
              <a:solidFill>
                <a:schemeClr val="tx1"/>
              </a:solidFill>
              <a:latin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>
          <a:xfrm>
            <a:off x="3779912" y="2878750"/>
            <a:ext cx="5030400" cy="1159800"/>
          </a:xfrm>
        </p:spPr>
        <p:txBody>
          <a:bodyPr/>
          <a:lstStyle/>
          <a:p>
            <a:pPr algn="ctr"/>
            <a:r>
              <a:rPr lang="en-US" sz="4400" dirty="0" smtClean="0">
                <a:latin typeface="Montserrat"/>
              </a:rPr>
              <a:t>Methodology</a:t>
            </a:r>
            <a:endParaRPr lang="ar-JO" sz="4400" dirty="0">
              <a:latin typeface="Montserrat"/>
            </a:endParaRPr>
          </a:p>
        </p:txBody>
      </p:sp>
      <p:sp>
        <p:nvSpPr>
          <p:cNvPr id="8" name="Shape 135"/>
          <p:cNvSpPr txBox="1"/>
          <p:nvPr/>
        </p:nvSpPr>
        <p:spPr>
          <a:xfrm>
            <a:off x="0" y="503350"/>
            <a:ext cx="3471300" cy="381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/>
            <a:r>
              <a:rPr lang="en" sz="96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Ch</a:t>
            </a:r>
            <a:r>
              <a:rPr lang="en" sz="200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2</a:t>
            </a:r>
            <a:endParaRPr lang="en" sz="20000" dirty="0">
              <a:solidFill>
                <a:srgbClr val="18637B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4" name="صورة 3" descr="icon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4886" y="609605"/>
            <a:ext cx="3314700" cy="267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1142976" y="0"/>
          <a:ext cx="7000924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صورة 4" descr="search.png"/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000496" y="1643056"/>
            <a:ext cx="1428760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>
          <a:xfrm>
            <a:off x="4113600" y="3068134"/>
            <a:ext cx="4505700" cy="1159800"/>
          </a:xfrm>
        </p:spPr>
        <p:txBody>
          <a:bodyPr/>
          <a:lstStyle/>
          <a:p>
            <a:pPr algn="ctr"/>
            <a:r>
              <a:rPr lang="en-US" sz="4400" dirty="0" smtClean="0">
                <a:latin typeface="Montserrat"/>
              </a:rPr>
              <a:t>Results and Analysis</a:t>
            </a:r>
            <a:endParaRPr lang="ar-JO" sz="4400" dirty="0">
              <a:latin typeface="Montserrat"/>
            </a:endParaRPr>
          </a:p>
        </p:txBody>
      </p:sp>
      <p:sp>
        <p:nvSpPr>
          <p:cNvPr id="8" name="Shape 135"/>
          <p:cNvSpPr txBox="1"/>
          <p:nvPr/>
        </p:nvSpPr>
        <p:spPr>
          <a:xfrm>
            <a:off x="0" y="503350"/>
            <a:ext cx="3471300" cy="381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/>
            <a:r>
              <a:rPr lang="en" sz="96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Ch</a:t>
            </a:r>
            <a:r>
              <a:rPr lang="en" sz="200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3</a:t>
            </a:r>
            <a:endParaRPr lang="en" sz="20000" dirty="0">
              <a:solidFill>
                <a:srgbClr val="18637B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5" name="صورة 4" descr="if_x-17_21095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40526" y="3972"/>
            <a:ext cx="307183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Data collection</a:t>
            </a:r>
            <a:endParaRPr lang="ar-JO" sz="2400" dirty="0"/>
          </a:p>
        </p:txBody>
      </p:sp>
      <p:grpSp>
        <p:nvGrpSpPr>
          <p:cNvPr id="6" name="Shape 193"/>
          <p:cNvGrpSpPr/>
          <p:nvPr/>
        </p:nvGrpSpPr>
        <p:grpSpPr>
          <a:xfrm>
            <a:off x="333623" y="861852"/>
            <a:ext cx="366458" cy="366437"/>
            <a:chOff x="1923675" y="1633650"/>
            <a:chExt cx="436000" cy="435975"/>
          </a:xfrm>
        </p:grpSpPr>
        <p:sp>
          <p:nvSpPr>
            <p:cNvPr id="7" name="Shape 19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195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19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9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9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9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graphicFrame>
        <p:nvGraphicFramePr>
          <p:cNvPr id="13" name="مخطط 12"/>
          <p:cNvGraphicFramePr/>
          <p:nvPr/>
        </p:nvGraphicFramePr>
        <p:xfrm>
          <a:off x="1643042" y="1571618"/>
          <a:ext cx="6572296" cy="3194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hape 193"/>
          <p:cNvGrpSpPr/>
          <p:nvPr/>
        </p:nvGrpSpPr>
        <p:grpSpPr>
          <a:xfrm>
            <a:off x="333623" y="861852"/>
            <a:ext cx="366458" cy="366437"/>
            <a:chOff x="1923675" y="1633650"/>
            <a:chExt cx="436000" cy="435975"/>
          </a:xfrm>
        </p:grpSpPr>
        <p:sp>
          <p:nvSpPr>
            <p:cNvPr id="5" name="Shape 19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" name="Shape 195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" name="Shape 19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19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19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9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12" name="صورة 11" descr="img_144733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79175" y="203034"/>
            <a:ext cx="2850213" cy="2940220"/>
          </a:xfrm>
          <a:prstGeom prst="rect">
            <a:avLst/>
          </a:prstGeom>
        </p:spPr>
      </p:pic>
      <p:sp>
        <p:nvSpPr>
          <p:cNvPr id="13" name="مربع نص 12"/>
          <p:cNvSpPr txBox="1"/>
          <p:nvPr/>
        </p:nvSpPr>
        <p:spPr>
          <a:xfrm>
            <a:off x="2643174" y="3571882"/>
            <a:ext cx="450059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4">
                    <a:lumMod val="50000"/>
                  </a:schemeClr>
                </a:solidFill>
                <a:latin typeface="Montserrat"/>
              </a:rPr>
              <a:t>Assessment tool</a:t>
            </a:r>
            <a:endParaRPr lang="ar-JO" sz="4400" b="1" dirty="0">
              <a:solidFill>
                <a:schemeClr val="accent4">
                  <a:lumMod val="50000"/>
                </a:schemeClr>
              </a:solidFill>
              <a:latin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51519" y="51470"/>
          <a:ext cx="8892482" cy="5092032"/>
        </p:xfrm>
        <a:graphic>
          <a:graphicData uri="http://schemas.openxmlformats.org/drawingml/2006/table">
            <a:tbl>
              <a:tblPr/>
              <a:tblGrid>
                <a:gridCol w="1378758"/>
                <a:gridCol w="3679793"/>
                <a:gridCol w="840128"/>
                <a:gridCol w="1615045"/>
                <a:gridCol w="1378758"/>
              </a:tblGrid>
              <a:tr h="185815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Aspect No.1: Environmental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85815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Weight = 54%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1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#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Indicators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Weight 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Score 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(1 or 2 or 3)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Weighted score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18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1. 1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Assessment  of the disposal system of plant waste and excess solids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14%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 dirty="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1. 2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Gases affecting the ozone layer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11%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1. 3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General impact on the environment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11%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1. 4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Impact of dust on surrounding area 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11%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1. 5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Vehicle Status Assessment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11%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1. 6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Assessment of water reuse system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6%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1. 7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Watersupply mechanism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1. 8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Assessment of the vehicle wash system - inside and outside the plants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 dirty="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1. 9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Assessment of the material storage mechanism in the plants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1. 10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Assessment of plant's area and land management status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4%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1. 11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Assessment  of materials storage and prevention of volatilization , moisturizing and covering the materials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4%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1. 12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System for collecting rainwater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4%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1. 13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Floor of the plants status (paved / unpaved)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3%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1. 14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Road to the  plants status (paved / unpaved)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3%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1. 15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Energy saving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3%</a:t>
                      </a:r>
                      <a:endParaRPr lang="en-US" sz="8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 dirty="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600" dirty="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>
                        <a:latin typeface="Calibri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15"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  <a:tr h="185815">
                <a:tc gridSpan="4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US" sz="8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74" marR="32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571604" y="285733"/>
          <a:ext cx="6398251" cy="4341212"/>
        </p:xfrm>
        <a:graphic>
          <a:graphicData uri="http://schemas.openxmlformats.org/drawingml/2006/table">
            <a:tbl>
              <a:tblPr/>
              <a:tblGrid>
                <a:gridCol w="1019749"/>
                <a:gridCol w="2644130"/>
                <a:gridCol w="555899"/>
                <a:gridCol w="1158724"/>
                <a:gridCol w="1019749"/>
              </a:tblGrid>
              <a:tr h="272802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Aspect No.2: Social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224734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Weight = 30%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449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#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Indicators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Weight 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Score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(1 or 2 or 3)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Weighted score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696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2.1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D0D0D"/>
                          </a:solidFill>
                          <a:latin typeface="+mj-lt"/>
                          <a:ea typeface="Calibri"/>
                          <a:cs typeface="Times New Roman"/>
                        </a:rPr>
                        <a:t>Safety of workers in the plants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31%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3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2.2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D0D0D"/>
                          </a:solidFill>
                          <a:latin typeface="+mj-lt"/>
                          <a:ea typeface="Calibri"/>
                          <a:cs typeface="Times New Roman"/>
                        </a:rPr>
                        <a:t>Accident Insurance (Depends on the number and types of insurance)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19%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2.3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D0D0D"/>
                          </a:solidFill>
                          <a:latin typeface="+mj-lt"/>
                          <a:ea typeface="Calibri"/>
                          <a:cs typeface="Times New Roman"/>
                        </a:rPr>
                        <a:t>Accident Documentation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17%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2.4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D0D0D"/>
                          </a:solidFill>
                          <a:latin typeface="+mj-lt"/>
                          <a:ea typeface="Calibri"/>
                          <a:cs typeface="Times New Roman"/>
                        </a:rPr>
                        <a:t>Customer protection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11%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3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2.5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D0D0D"/>
                          </a:solidFill>
                          <a:latin typeface="+mj-lt"/>
                          <a:ea typeface="Calibri"/>
                          <a:cs typeface="Times New Roman"/>
                        </a:rPr>
                        <a:t>Dealing with workers according to the Labor Law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8%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2.6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D0D0D"/>
                          </a:solidFill>
                          <a:latin typeface="+mj-lt"/>
                          <a:ea typeface="Calibri"/>
                          <a:cs typeface="Times New Roman"/>
                        </a:rPr>
                        <a:t>Training system within the plants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6%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2.7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D0D0D"/>
                          </a:solidFill>
                          <a:latin typeface="+mj-lt"/>
                          <a:ea typeface="Calibri"/>
                          <a:cs typeface="Times New Roman"/>
                        </a:rPr>
                        <a:t>Child labor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5%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2.8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D0D0D"/>
                          </a:solidFill>
                          <a:latin typeface="+mj-lt"/>
                          <a:ea typeface="Calibri"/>
                          <a:cs typeface="Times New Roman"/>
                        </a:rPr>
                        <a:t>Future development projects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34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100%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34"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Total 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%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  <a:tr h="224734">
                <a:tc gridSpan="4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%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454" marR="63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142977" y="229320"/>
          <a:ext cx="7072359" cy="4700394"/>
        </p:xfrm>
        <a:graphic>
          <a:graphicData uri="http://schemas.openxmlformats.org/drawingml/2006/table">
            <a:tbl>
              <a:tblPr/>
              <a:tblGrid>
                <a:gridCol w="1156775"/>
                <a:gridCol w="2824028"/>
                <a:gridCol w="624453"/>
                <a:gridCol w="1310328"/>
                <a:gridCol w="1156775"/>
              </a:tblGrid>
              <a:tr h="203689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Aspect No.3: Economic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203689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weight = 16%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407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#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Indicators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Weight 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Score 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(1 or 2 or 3)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Weighted score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036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3. 1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Amount of the Annual sales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22%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3. 2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Assessment of the plant system to reduce consumption of raw materials - creative ideas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21%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3. 3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Amount of annual water consumption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17%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3. 4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Amount of annual electricity consumption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17%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3. 5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Assessment of the taxes payment system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8%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3. 6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Providing job opportunities - administrative and non-administrative -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6%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3. 7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Contribution to charitable and social work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5%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3. 8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Monthly employee wages and benefits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4%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689"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100%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>
                        <a:latin typeface="+mj-lt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689"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Total 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j-lt"/>
                          <a:ea typeface="Calibri"/>
                          <a:cs typeface="Times New Roman"/>
                        </a:rPr>
                        <a:t>%</a:t>
                      </a:r>
                      <a:endParaRPr lang="en-US" sz="1000" b="1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  <a:tr h="203689">
                <a:tc gridSpan="4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j-lt"/>
                          <a:ea typeface="Calibri"/>
                          <a:cs typeface="Times New Roman"/>
                        </a:rPr>
                        <a:t>%</a:t>
                      </a:r>
                      <a:endParaRPr lang="en-US" sz="1000" b="1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57239" marR="57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ctrTitle" idx="4294967295"/>
          </p:nvPr>
        </p:nvSpPr>
        <p:spPr>
          <a:xfrm>
            <a:off x="685800" y="499125"/>
            <a:ext cx="6593700" cy="7599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3200" dirty="0">
                <a:latin typeface="Montserrat"/>
              </a:rPr>
              <a:t>Hello!</a:t>
            </a:r>
          </a:p>
        </p:txBody>
      </p:sp>
      <p:sp>
        <p:nvSpPr>
          <p:cNvPr id="10" name="Shape 257"/>
          <p:cNvSpPr txBox="1"/>
          <p:nvPr/>
        </p:nvSpPr>
        <p:spPr>
          <a:xfrm>
            <a:off x="119894" y="1359713"/>
            <a:ext cx="517482" cy="29074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lang="en" sz="2400" b="1" i="0" u="none" strike="noStrike" cap="none" dirty="0">
              <a:solidFill>
                <a:srgbClr val="FFFFFF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13" name="Shape 260"/>
          <p:cNvSpPr txBox="1"/>
          <p:nvPr/>
        </p:nvSpPr>
        <p:spPr>
          <a:xfrm>
            <a:off x="119920" y="1383625"/>
            <a:ext cx="517482" cy="29074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lang="en" sz="2400" b="1" i="0" u="none" strike="noStrike" cap="none" dirty="0">
              <a:solidFill>
                <a:srgbClr val="FFFFFF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15" name="Shape 262"/>
          <p:cNvSpPr txBox="1"/>
          <p:nvPr/>
        </p:nvSpPr>
        <p:spPr>
          <a:xfrm>
            <a:off x="785786" y="1500697"/>
            <a:ext cx="1201216" cy="29772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buNone/>
            </a:pPr>
            <a:endParaRPr lang="en" sz="1200" b="1" i="0" u="none" strike="noStrike" cap="none" dirty="0">
              <a:solidFill>
                <a:srgbClr val="FFFFFF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16" name="Shape 263"/>
          <p:cNvSpPr txBox="1"/>
          <p:nvPr/>
        </p:nvSpPr>
        <p:spPr>
          <a:xfrm>
            <a:off x="119919" y="2142650"/>
            <a:ext cx="517482" cy="29074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lang="en" sz="2400" b="1" i="0" u="none" strike="noStrike" cap="none" dirty="0">
              <a:solidFill>
                <a:srgbClr val="FFFFFF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27" name="Shape 259"/>
          <p:cNvSpPr txBox="1"/>
          <p:nvPr/>
        </p:nvSpPr>
        <p:spPr>
          <a:xfrm>
            <a:off x="848919" y="1406996"/>
            <a:ext cx="1454700" cy="44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buNone/>
            </a:pPr>
            <a:endParaRPr lang="en" sz="1000" b="0" i="0" u="none" strike="noStrike" cap="none" dirty="0">
              <a:solidFill>
                <a:srgbClr val="FFFFFF"/>
              </a:solidFill>
              <a:latin typeface="Montserrat"/>
              <a:ea typeface="Nixie One"/>
              <a:cs typeface="Nixie One"/>
              <a:sym typeface="Nixie One"/>
            </a:endParaRPr>
          </a:p>
        </p:txBody>
      </p:sp>
      <p:sp>
        <p:nvSpPr>
          <p:cNvPr id="28" name="Shape 262"/>
          <p:cNvSpPr txBox="1"/>
          <p:nvPr/>
        </p:nvSpPr>
        <p:spPr>
          <a:xfrm>
            <a:off x="848929" y="2148870"/>
            <a:ext cx="1385100" cy="460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buNone/>
            </a:pPr>
            <a:endParaRPr lang="en" sz="1000" dirty="0">
              <a:solidFill>
                <a:schemeClr val="lt1"/>
              </a:solidFill>
              <a:latin typeface="Montserrat"/>
              <a:ea typeface="Nixie One"/>
              <a:cs typeface="Nixie One"/>
              <a:sym typeface="Nixie One"/>
            </a:endParaRPr>
          </a:p>
        </p:txBody>
      </p:sp>
      <p:sp>
        <p:nvSpPr>
          <p:cNvPr id="29" name="Shape 266"/>
          <p:cNvSpPr txBox="1"/>
          <p:nvPr/>
        </p:nvSpPr>
        <p:spPr>
          <a:xfrm>
            <a:off x="196119" y="3620971"/>
            <a:ext cx="596700" cy="449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lang="en" sz="2400" b="1" i="0" u="none" strike="noStrike" cap="none" dirty="0">
              <a:solidFill>
                <a:srgbClr val="FFFFFF"/>
              </a:solidFill>
              <a:latin typeface="Montserrat"/>
              <a:ea typeface="Nixie One"/>
              <a:cs typeface="Nixie One"/>
              <a:sym typeface="Nixie One"/>
            </a:endParaRPr>
          </a:p>
        </p:txBody>
      </p:sp>
      <p:sp>
        <p:nvSpPr>
          <p:cNvPr id="30" name="Shape 269"/>
          <p:cNvSpPr/>
          <p:nvPr/>
        </p:nvSpPr>
        <p:spPr>
          <a:xfrm flipH="1">
            <a:off x="104296" y="1249150"/>
            <a:ext cx="91800" cy="2978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15785"/>
                </a:moveTo>
                <a:lnTo>
                  <a:pt x="0" y="3719"/>
                </a:lnTo>
                <a:lnTo>
                  <a:pt x="120000" y="0"/>
                </a:lnTo>
                <a:lnTo>
                  <a:pt x="120000" y="120000"/>
                </a:lnTo>
                <a:lnTo>
                  <a:pt x="0" y="115785"/>
                </a:lnTo>
                <a:close/>
              </a:path>
            </a:pathLst>
          </a:custGeom>
          <a:gradFill>
            <a:gsLst>
              <a:gs pos="0">
                <a:srgbClr val="FFFFFF">
                  <a:alpha val="9803"/>
                </a:srgbClr>
              </a:gs>
              <a:gs pos="100000">
                <a:srgbClr val="FFFFFF">
                  <a:alpha val="24705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Montserrat"/>
              <a:sym typeface="Arial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428596" y="1214428"/>
            <a:ext cx="7429552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Montserrat"/>
                <a:cs typeface="+mj-cs"/>
              </a:rPr>
              <a:t>Prepared </a:t>
            </a:r>
            <a:r>
              <a:rPr lang="en-US" sz="2000" b="1" dirty="0" smtClean="0">
                <a:solidFill>
                  <a:schemeClr val="bg1"/>
                </a:solidFill>
                <a:latin typeface="Montserrat"/>
                <a:cs typeface="+mj-cs"/>
              </a:rPr>
              <a:t>by: </a:t>
            </a:r>
          </a:p>
          <a:p>
            <a:endParaRPr lang="en-US" sz="2000" b="1" dirty="0" smtClean="0">
              <a:solidFill>
                <a:schemeClr val="bg1"/>
              </a:solidFill>
              <a:latin typeface="Montserrat"/>
              <a:cs typeface="+mj-cs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Montserrat"/>
                <a:cs typeface="+mj-cs"/>
              </a:rPr>
              <a:t>Ashraf Nazzal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Montserrat"/>
                <a:cs typeface="+mj-cs"/>
              </a:rPr>
              <a:t>Ali Bani-Odeh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Montserrat"/>
                <a:cs typeface="+mj-cs"/>
              </a:rPr>
              <a:t>Abd-alruhman Abudiak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Montserrat"/>
                <a:cs typeface="+mj-cs"/>
              </a:rPr>
              <a:t>Ahmad </a:t>
            </a:r>
            <a:r>
              <a:rPr lang="en-US" sz="2000" b="1" dirty="0" err="1" smtClean="0">
                <a:solidFill>
                  <a:schemeClr val="bg1"/>
                </a:solidFill>
                <a:latin typeface="Montserrat"/>
                <a:cs typeface="+mj-cs"/>
              </a:rPr>
              <a:t>Abd-alrarzeq</a:t>
            </a:r>
            <a:endParaRPr lang="en-US" sz="2000" b="1" dirty="0" smtClean="0">
              <a:solidFill>
                <a:schemeClr val="bg1"/>
              </a:solidFill>
              <a:latin typeface="Montserrat"/>
              <a:cs typeface="+mj-cs"/>
            </a:endParaRPr>
          </a:p>
          <a:p>
            <a:endParaRPr lang="en-US" sz="2000" dirty="0" smtClean="0">
              <a:solidFill>
                <a:schemeClr val="bg1"/>
              </a:solidFill>
              <a:latin typeface="Montserrat"/>
              <a:cs typeface="+mj-cs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Montserrat"/>
                <a:cs typeface="+mj-cs"/>
              </a:rPr>
              <a:t>                              Supervisor</a:t>
            </a:r>
            <a:r>
              <a:rPr lang="en-US" sz="2000" b="1" dirty="0" smtClean="0">
                <a:solidFill>
                  <a:schemeClr val="bg1"/>
                </a:solidFill>
                <a:latin typeface="Montserrat"/>
                <a:cs typeface="+mj-cs"/>
              </a:rPr>
              <a:t>: Dr. Ahmad Ramahi</a:t>
            </a:r>
          </a:p>
        </p:txBody>
      </p:sp>
      <p:pic>
        <p:nvPicPr>
          <p:cNvPr id="18" name="Shape 128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1762" y="1234300"/>
            <a:ext cx="2728325" cy="272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صورة 19" descr="excavator-512.pn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29060" y="1148690"/>
            <a:ext cx="2143140" cy="2143140"/>
          </a:xfrm>
          <a:prstGeom prst="rect">
            <a:avLst/>
          </a:prstGeom>
        </p:spPr>
      </p:pic>
      <p:sp>
        <p:nvSpPr>
          <p:cNvPr id="22" name="مربع نص 21"/>
          <p:cNvSpPr txBox="1"/>
          <p:nvPr/>
        </p:nvSpPr>
        <p:spPr>
          <a:xfrm>
            <a:off x="5940152" y="4587974"/>
            <a:ext cx="28655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Montserrat"/>
              </a:rPr>
              <a:t>Date: 19 May 2018</a:t>
            </a:r>
            <a:endParaRPr lang="ar-JO" sz="1600" b="1" dirty="0">
              <a:solidFill>
                <a:schemeClr val="accent4">
                  <a:lumMod val="50000"/>
                </a:schemeClr>
              </a:solidFill>
              <a:latin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357290" y="1000114"/>
          <a:ext cx="6858048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2987824" y="339502"/>
            <a:ext cx="381642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Montserrat"/>
              </a:rPr>
              <a:t>Plants green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Montserrat"/>
              </a:rPr>
              <a:t>levels</a:t>
            </a:r>
            <a:endParaRPr lang="ar-JO" sz="2400" b="1" dirty="0">
              <a:solidFill>
                <a:schemeClr val="accent4">
                  <a:lumMod val="50000"/>
                </a:schemeClr>
              </a:solidFill>
              <a:latin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Montserrat"/>
              </a:rPr>
              <a:t>Data analysis</a:t>
            </a:r>
            <a:endParaRPr lang="ar-JO" sz="2400" dirty="0">
              <a:latin typeface="Montserrat"/>
            </a:endParaRPr>
          </a:p>
        </p:txBody>
      </p:sp>
      <p:grpSp>
        <p:nvGrpSpPr>
          <p:cNvPr id="4" name="Shape 193"/>
          <p:cNvGrpSpPr/>
          <p:nvPr/>
        </p:nvGrpSpPr>
        <p:grpSpPr>
          <a:xfrm>
            <a:off x="333623" y="861852"/>
            <a:ext cx="366458" cy="366437"/>
            <a:chOff x="1923675" y="1633650"/>
            <a:chExt cx="436000" cy="435975"/>
          </a:xfrm>
        </p:grpSpPr>
        <p:sp>
          <p:nvSpPr>
            <p:cNvPr id="5" name="Shape 19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" name="Shape 195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" name="Shape 19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19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19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9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graphicFrame>
        <p:nvGraphicFramePr>
          <p:cNvPr id="11" name="مخطط 10"/>
          <p:cNvGraphicFramePr/>
          <p:nvPr/>
        </p:nvGraphicFramePr>
        <p:xfrm>
          <a:off x="1785918" y="1643056"/>
          <a:ext cx="5887720" cy="3305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3"/>
          <p:cNvGraphicFramePr/>
          <p:nvPr/>
        </p:nvGraphicFramePr>
        <p:xfrm>
          <a:off x="1357290" y="428610"/>
          <a:ext cx="6858047" cy="4214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643042" y="714362"/>
          <a:ext cx="6072230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857356" y="571486"/>
          <a:ext cx="5715040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714480" y="642924"/>
          <a:ext cx="6143668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643042" y="785800"/>
          <a:ext cx="6643734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043608" y="571486"/>
          <a:ext cx="7416824" cy="4304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428728" y="714362"/>
          <a:ext cx="6500858" cy="3571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>
          <a:xfrm>
            <a:off x="3714744" y="3071816"/>
            <a:ext cx="5256584" cy="967304"/>
          </a:xfrm>
        </p:spPr>
        <p:txBody>
          <a:bodyPr/>
          <a:lstStyle/>
          <a:p>
            <a:pPr algn="ctr"/>
            <a:r>
              <a:rPr lang="en-US" sz="4400" dirty="0" smtClean="0">
                <a:latin typeface="Montserrat"/>
              </a:rPr>
              <a:t/>
            </a:r>
            <a:br>
              <a:rPr lang="en-US" sz="4400" dirty="0" smtClean="0">
                <a:latin typeface="Montserrat"/>
              </a:rPr>
            </a:br>
            <a:r>
              <a:rPr lang="en-US" sz="4400" dirty="0" smtClean="0">
                <a:latin typeface="Montserrat"/>
              </a:rPr>
              <a:t>Discussion</a:t>
            </a:r>
            <a:endParaRPr lang="ar-JO" sz="4400" dirty="0">
              <a:latin typeface="Montserrat"/>
            </a:endParaRPr>
          </a:p>
        </p:txBody>
      </p:sp>
      <p:sp>
        <p:nvSpPr>
          <p:cNvPr id="8" name="Shape 135"/>
          <p:cNvSpPr txBox="1"/>
          <p:nvPr/>
        </p:nvSpPr>
        <p:spPr>
          <a:xfrm>
            <a:off x="0" y="503350"/>
            <a:ext cx="3471300" cy="381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/>
            <a:r>
              <a:rPr lang="en" sz="96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Ch</a:t>
            </a:r>
            <a:r>
              <a:rPr lang="en" sz="200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4</a:t>
            </a:r>
            <a:endParaRPr lang="en" sz="20000" dirty="0">
              <a:solidFill>
                <a:srgbClr val="18637B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4" name="صورة 3" descr="img_329269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64844" y="928676"/>
            <a:ext cx="3750494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800" cy="1028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/>
            <a:r>
              <a:rPr lang="en-US" sz="2800" dirty="0" smtClean="0">
                <a:latin typeface="Raleway"/>
                <a:cs typeface="Times New Roman" pitchFamily="18" charset="0"/>
                <a:sym typeface="Raleway"/>
              </a:rPr>
              <a:t>Outline</a:t>
            </a:r>
            <a:endParaRPr lang="en" dirty="0"/>
          </a:p>
        </p:txBody>
      </p:sp>
      <p:grpSp>
        <p:nvGrpSpPr>
          <p:cNvPr id="2" name="Shape 147"/>
          <p:cNvGrpSpPr/>
          <p:nvPr/>
        </p:nvGrpSpPr>
        <p:grpSpPr>
          <a:xfrm>
            <a:off x="333623" y="861852"/>
            <a:ext cx="366458" cy="366437"/>
            <a:chOff x="1923675" y="1633650"/>
            <a:chExt cx="436000" cy="435975"/>
          </a:xfrm>
        </p:grpSpPr>
        <p:sp>
          <p:nvSpPr>
            <p:cNvPr id="148" name="Shape 148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1" name="عنصر نائب للنص 4"/>
          <p:cNvSpPr>
            <a:spLocks noGrp="1"/>
          </p:cNvSpPr>
          <p:nvPr>
            <p:ph type="body" idx="1"/>
          </p:nvPr>
        </p:nvSpPr>
        <p:spPr>
          <a:xfrm>
            <a:off x="285720" y="1643056"/>
            <a:ext cx="7848600" cy="3039268"/>
          </a:xfrm>
        </p:spPr>
        <p:txBody>
          <a:bodyPr>
            <a:noAutofit/>
          </a:bodyPr>
          <a:lstStyle/>
          <a:p>
            <a:pPr marL="341313" indent="-341313">
              <a:buSzPct val="200000"/>
            </a:pPr>
            <a:r>
              <a:rPr lang="en-US" sz="2400" b="1" dirty="0" smtClean="0">
                <a:latin typeface="Montserrat"/>
              </a:rPr>
              <a:t>Introduction</a:t>
            </a:r>
          </a:p>
          <a:p>
            <a:pPr marL="341313" indent="-341313">
              <a:buSzPct val="200000"/>
              <a:buNone/>
            </a:pPr>
            <a:endParaRPr lang="en-US" sz="2400" b="1" dirty="0" smtClean="0">
              <a:latin typeface="Montserrat"/>
            </a:endParaRPr>
          </a:p>
          <a:p>
            <a:pPr marL="341313" indent="-341313">
              <a:buSzPct val="200000"/>
            </a:pPr>
            <a:r>
              <a:rPr lang="en-US" sz="2400" b="1" dirty="0" smtClean="0">
                <a:latin typeface="Montserrat"/>
              </a:rPr>
              <a:t> Methodology</a:t>
            </a:r>
          </a:p>
          <a:p>
            <a:pPr marL="341313" indent="-341313">
              <a:buSzPct val="200000"/>
            </a:pPr>
            <a:endParaRPr lang="en-US" sz="2400" b="1" dirty="0" smtClean="0">
              <a:latin typeface="Montserrat"/>
            </a:endParaRPr>
          </a:p>
          <a:p>
            <a:pPr marL="341313" indent="-341313">
              <a:buSzPct val="200000"/>
            </a:pPr>
            <a:r>
              <a:rPr lang="en-US" sz="2400" b="1" dirty="0" smtClean="0">
                <a:latin typeface="Montserrat"/>
              </a:rPr>
              <a:t>Results and Analysis</a:t>
            </a:r>
          </a:p>
          <a:p>
            <a:pPr marL="341313" indent="-341313">
              <a:buSzPct val="200000"/>
            </a:pPr>
            <a:endParaRPr lang="en-US" sz="2400" b="1" dirty="0" smtClean="0">
              <a:latin typeface="Montserrat"/>
            </a:endParaRPr>
          </a:p>
          <a:p>
            <a:pPr marL="341313" indent="-341313">
              <a:buSzPct val="200000"/>
            </a:pPr>
            <a:r>
              <a:rPr lang="en-US" sz="2400" b="1" dirty="0" smtClean="0">
                <a:latin typeface="Montserrat"/>
              </a:rPr>
              <a:t>Discussion</a:t>
            </a:r>
          </a:p>
          <a:p>
            <a:pPr marL="341313" indent="-341313">
              <a:buSzPct val="200000"/>
            </a:pPr>
            <a:endParaRPr lang="en-US" sz="2400" b="1" dirty="0" smtClean="0">
              <a:latin typeface="Montserrat"/>
            </a:endParaRPr>
          </a:p>
          <a:p>
            <a:pPr marL="341313" indent="-341313">
              <a:buSzPct val="200000"/>
            </a:pPr>
            <a:r>
              <a:rPr lang="en-US" sz="2400" b="1" dirty="0" smtClean="0">
                <a:latin typeface="Montserrat"/>
              </a:rPr>
              <a:t> Conclusions and Recommendations  </a:t>
            </a:r>
          </a:p>
        </p:txBody>
      </p:sp>
      <p:pic>
        <p:nvPicPr>
          <p:cNvPr id="21" name="صورة 20" descr="outline_colou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143123"/>
            <a:ext cx="4929222" cy="1827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مربع نص 20"/>
          <p:cNvSpPr txBox="1"/>
          <p:nvPr/>
        </p:nvSpPr>
        <p:spPr>
          <a:xfrm>
            <a:off x="2143108" y="3188149"/>
            <a:ext cx="5572164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Montserrat"/>
              </a:rPr>
              <a:t>Framework for assess and improve the ready-mix concrete plants</a:t>
            </a:r>
          </a:p>
          <a:p>
            <a:endParaRPr lang="ar-JO" dirty="0"/>
          </a:p>
        </p:txBody>
      </p:sp>
      <p:pic>
        <p:nvPicPr>
          <p:cNvPr id="24" name="صورة 23" descr="organization_line-5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8" y="142858"/>
            <a:ext cx="3009904" cy="3009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1" name="AutoShape 25"/>
          <p:cNvCxnSpPr>
            <a:cxnSpLocks noChangeShapeType="1"/>
            <a:stCxn id="101" idx="3"/>
            <a:endCxn id="112" idx="1"/>
          </p:cNvCxnSpPr>
          <p:nvPr/>
        </p:nvCxnSpPr>
        <p:spPr bwMode="auto">
          <a:xfrm>
            <a:off x="7213216" y="1295502"/>
            <a:ext cx="623242" cy="1815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grpSp>
        <p:nvGrpSpPr>
          <p:cNvPr id="99" name="Group 2"/>
          <p:cNvGrpSpPr>
            <a:grpSpLocks/>
          </p:cNvGrpSpPr>
          <p:nvPr/>
        </p:nvGrpSpPr>
        <p:grpSpPr bwMode="auto">
          <a:xfrm>
            <a:off x="4267200" y="435057"/>
            <a:ext cx="4800600" cy="4708444"/>
            <a:chOff x="2317" y="6204"/>
            <a:chExt cx="7926" cy="7650"/>
          </a:xfrm>
        </p:grpSpPr>
        <p:sp>
          <p:nvSpPr>
            <p:cNvPr id="100" name="Rectangle 4"/>
            <p:cNvSpPr>
              <a:spLocks noChangeArrowheads="1"/>
            </p:cNvSpPr>
            <p:nvPr/>
          </p:nvSpPr>
          <p:spPr bwMode="auto">
            <a:xfrm>
              <a:off x="5148" y="6204"/>
              <a:ext cx="2396" cy="454"/>
            </a:xfrm>
            <a:prstGeom prst="rect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Assessment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AutoShape 5"/>
            <p:cNvSpPr>
              <a:spLocks noChangeArrowheads="1"/>
            </p:cNvSpPr>
            <p:nvPr/>
          </p:nvSpPr>
          <p:spPr bwMode="auto">
            <a:xfrm>
              <a:off x="5536" y="7258"/>
              <a:ext cx="1645" cy="688"/>
            </a:xfrm>
            <a:prstGeom prst="diamond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Level 1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2" name="AutoShape 6"/>
            <p:cNvCxnSpPr>
              <a:cxnSpLocks noChangeShapeType="1"/>
            </p:cNvCxnSpPr>
            <p:nvPr/>
          </p:nvCxnSpPr>
          <p:spPr bwMode="auto">
            <a:xfrm flipH="1">
              <a:off x="6363" y="6658"/>
              <a:ext cx="4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" name="AutoShape 7"/>
            <p:cNvSpPr>
              <a:spLocks noChangeArrowheads="1"/>
            </p:cNvSpPr>
            <p:nvPr/>
          </p:nvSpPr>
          <p:spPr bwMode="auto">
            <a:xfrm>
              <a:off x="5536" y="8694"/>
              <a:ext cx="1645" cy="688"/>
            </a:xfrm>
            <a:prstGeom prst="diamond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Level 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AutoShape 8"/>
            <p:cNvSpPr>
              <a:spLocks noChangeArrowheads="1"/>
            </p:cNvSpPr>
            <p:nvPr/>
          </p:nvSpPr>
          <p:spPr bwMode="auto">
            <a:xfrm>
              <a:off x="5550" y="10130"/>
              <a:ext cx="1645" cy="688"/>
            </a:xfrm>
            <a:prstGeom prst="diamond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9BBB59"/>
                </a:gs>
                <a:gs pos="100000">
                  <a:srgbClr val="C2D69B"/>
                </a:gs>
              </a:gsLst>
              <a:lin ang="5400000" scaled="1"/>
            </a:gradFill>
            <a:ln w="12700">
              <a:solidFill>
                <a:srgbClr val="9BBB59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Level 3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5" name="AutoShape 9"/>
            <p:cNvCxnSpPr>
              <a:cxnSpLocks noChangeShapeType="1"/>
            </p:cNvCxnSpPr>
            <p:nvPr/>
          </p:nvCxnSpPr>
          <p:spPr bwMode="auto">
            <a:xfrm rot="5400000">
              <a:off x="6002" y="8326"/>
              <a:ext cx="733" cy="3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06" name="Text Box 10"/>
            <p:cNvSpPr txBox="1">
              <a:spLocks noChangeArrowheads="1"/>
            </p:cNvSpPr>
            <p:nvPr/>
          </p:nvSpPr>
          <p:spPr bwMode="auto">
            <a:xfrm>
              <a:off x="6102" y="8079"/>
              <a:ext cx="547" cy="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No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7" name="AutoShape 11"/>
            <p:cNvCxnSpPr>
              <a:cxnSpLocks noChangeShapeType="1"/>
            </p:cNvCxnSpPr>
            <p:nvPr/>
          </p:nvCxnSpPr>
          <p:spPr bwMode="auto">
            <a:xfrm rot="5400000">
              <a:off x="6007" y="9764"/>
              <a:ext cx="7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8" name="Text Box 12"/>
            <p:cNvSpPr txBox="1">
              <a:spLocks noChangeArrowheads="1"/>
            </p:cNvSpPr>
            <p:nvPr/>
          </p:nvSpPr>
          <p:spPr bwMode="auto">
            <a:xfrm>
              <a:off x="6102" y="9512"/>
              <a:ext cx="547" cy="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No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AutoShape 13"/>
            <p:cNvSpPr>
              <a:spLocks noChangeArrowheads="1"/>
            </p:cNvSpPr>
            <p:nvPr/>
          </p:nvSpPr>
          <p:spPr bwMode="auto">
            <a:xfrm>
              <a:off x="5511" y="13034"/>
              <a:ext cx="1741" cy="820"/>
            </a:xfrm>
            <a:prstGeom prst="parallelogram">
              <a:avLst>
                <a:gd name="adj" fmla="val 53079"/>
              </a:avLst>
            </a:prstGeom>
            <a:gradFill rotWithShape="0">
              <a:gsLst>
                <a:gs pos="0">
                  <a:srgbClr val="9BBB59"/>
                </a:gs>
                <a:gs pos="100000">
                  <a:srgbClr val="74903B"/>
                </a:gs>
              </a:gsLst>
              <a:path path="shape">
                <a:fillToRect l="50000" t="50000" r="50000" b="50000"/>
              </a:path>
            </a:gradFill>
            <a:ln w="0">
              <a:noFill/>
              <a:miter lim="800000"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Level</a:t>
              </a: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</a:t>
              </a: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0" name="AutoShape 14"/>
            <p:cNvCxnSpPr>
              <a:cxnSpLocks noChangeShapeType="1"/>
            </p:cNvCxnSpPr>
            <p:nvPr/>
          </p:nvCxnSpPr>
          <p:spPr bwMode="auto">
            <a:xfrm rot="16200000" flipH="1">
              <a:off x="6009" y="11217"/>
              <a:ext cx="746" cy="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11" name="Text Box 15"/>
            <p:cNvSpPr txBox="1">
              <a:spLocks noChangeArrowheads="1"/>
            </p:cNvSpPr>
            <p:nvPr/>
          </p:nvSpPr>
          <p:spPr bwMode="auto">
            <a:xfrm>
              <a:off x="6102" y="10933"/>
              <a:ext cx="547" cy="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No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AutoShape 16"/>
            <p:cNvSpPr>
              <a:spLocks noChangeArrowheads="1"/>
            </p:cNvSpPr>
            <p:nvPr/>
          </p:nvSpPr>
          <p:spPr bwMode="auto">
            <a:xfrm>
              <a:off x="8210" y="7419"/>
              <a:ext cx="1400" cy="4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0">
              <a:solidFill>
                <a:srgbClr val="9BBB5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To do list 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AutoShape 17"/>
            <p:cNvSpPr>
              <a:spLocks noChangeArrowheads="1"/>
            </p:cNvSpPr>
            <p:nvPr/>
          </p:nvSpPr>
          <p:spPr bwMode="auto">
            <a:xfrm>
              <a:off x="8195" y="10274"/>
              <a:ext cx="1401" cy="4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0">
              <a:solidFill>
                <a:srgbClr val="9BBB5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To do list 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AutoShape 18"/>
            <p:cNvSpPr>
              <a:spLocks noChangeArrowheads="1"/>
            </p:cNvSpPr>
            <p:nvPr/>
          </p:nvSpPr>
          <p:spPr bwMode="auto">
            <a:xfrm>
              <a:off x="8210" y="8840"/>
              <a:ext cx="1400" cy="4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0">
              <a:solidFill>
                <a:srgbClr val="9BBB5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To do list 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5" name="AutoShape 19"/>
            <p:cNvCxnSpPr>
              <a:cxnSpLocks noChangeShapeType="1"/>
            </p:cNvCxnSpPr>
            <p:nvPr/>
          </p:nvCxnSpPr>
          <p:spPr bwMode="auto">
            <a:xfrm>
              <a:off x="9596" y="7625"/>
              <a:ext cx="6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6" name="AutoShape 20"/>
            <p:cNvCxnSpPr>
              <a:cxnSpLocks noChangeShapeType="1"/>
            </p:cNvCxnSpPr>
            <p:nvPr/>
          </p:nvCxnSpPr>
          <p:spPr bwMode="auto">
            <a:xfrm>
              <a:off x="9610" y="10489"/>
              <a:ext cx="6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7" name="AutoShape 21"/>
            <p:cNvCxnSpPr>
              <a:cxnSpLocks noChangeShapeType="1"/>
            </p:cNvCxnSpPr>
            <p:nvPr/>
          </p:nvCxnSpPr>
          <p:spPr bwMode="auto">
            <a:xfrm>
              <a:off x="9610" y="9045"/>
              <a:ext cx="6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8" name="AutoShape 22"/>
            <p:cNvCxnSpPr>
              <a:cxnSpLocks noChangeShapeType="1"/>
            </p:cNvCxnSpPr>
            <p:nvPr/>
          </p:nvCxnSpPr>
          <p:spPr bwMode="auto">
            <a:xfrm rot="16200000">
              <a:off x="7482" y="9217"/>
              <a:ext cx="552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9" name="AutoShape 23"/>
            <p:cNvCxnSpPr>
              <a:cxnSpLocks noChangeShapeType="1"/>
            </p:cNvCxnSpPr>
            <p:nvPr/>
          </p:nvCxnSpPr>
          <p:spPr bwMode="auto">
            <a:xfrm rot="10800000">
              <a:off x="7544" y="6439"/>
              <a:ext cx="269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20" name="Text Box 24"/>
            <p:cNvSpPr txBox="1">
              <a:spLocks noChangeArrowheads="1"/>
            </p:cNvSpPr>
            <p:nvPr/>
          </p:nvSpPr>
          <p:spPr bwMode="auto">
            <a:xfrm>
              <a:off x="7354" y="7434"/>
              <a:ext cx="579" cy="3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Yes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1" name="AutoShape 25"/>
            <p:cNvCxnSpPr>
              <a:cxnSpLocks noChangeShapeType="1"/>
            </p:cNvCxnSpPr>
            <p:nvPr/>
          </p:nvCxnSpPr>
          <p:spPr bwMode="auto">
            <a:xfrm>
              <a:off x="7166" y="9059"/>
              <a:ext cx="102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22" name="AutoShape 26"/>
            <p:cNvCxnSpPr>
              <a:cxnSpLocks noChangeShapeType="1"/>
            </p:cNvCxnSpPr>
            <p:nvPr/>
          </p:nvCxnSpPr>
          <p:spPr bwMode="auto">
            <a:xfrm>
              <a:off x="7166" y="10487"/>
              <a:ext cx="102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23" name="Text Box 27"/>
            <p:cNvSpPr txBox="1">
              <a:spLocks noChangeArrowheads="1"/>
            </p:cNvSpPr>
            <p:nvPr/>
          </p:nvSpPr>
          <p:spPr bwMode="auto">
            <a:xfrm>
              <a:off x="7354" y="8840"/>
              <a:ext cx="579" cy="3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Text Box 28"/>
            <p:cNvSpPr txBox="1">
              <a:spLocks noChangeArrowheads="1"/>
            </p:cNvSpPr>
            <p:nvPr/>
          </p:nvSpPr>
          <p:spPr bwMode="auto">
            <a:xfrm>
              <a:off x="7370" y="10289"/>
              <a:ext cx="580" cy="3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Yes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5" name="AutoShape 29"/>
            <p:cNvCxnSpPr>
              <a:cxnSpLocks noChangeShapeType="1"/>
            </p:cNvCxnSpPr>
            <p:nvPr/>
          </p:nvCxnSpPr>
          <p:spPr bwMode="auto">
            <a:xfrm>
              <a:off x="3718" y="6456"/>
              <a:ext cx="144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26" name="AutoShape 30"/>
            <p:cNvSpPr>
              <a:spLocks noChangeArrowheads="1"/>
            </p:cNvSpPr>
            <p:nvPr/>
          </p:nvSpPr>
          <p:spPr bwMode="auto">
            <a:xfrm>
              <a:off x="2317" y="13181"/>
              <a:ext cx="2816" cy="4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Continuous improvement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7" name="AutoShape 31"/>
            <p:cNvCxnSpPr>
              <a:cxnSpLocks noChangeShapeType="1"/>
            </p:cNvCxnSpPr>
            <p:nvPr/>
          </p:nvCxnSpPr>
          <p:spPr bwMode="auto">
            <a:xfrm flipH="1">
              <a:off x="5133" y="13431"/>
              <a:ext cx="634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28" name="AutoShape 32"/>
            <p:cNvCxnSpPr>
              <a:cxnSpLocks noChangeShapeType="1"/>
            </p:cNvCxnSpPr>
            <p:nvPr/>
          </p:nvCxnSpPr>
          <p:spPr bwMode="auto">
            <a:xfrm flipV="1">
              <a:off x="3718" y="6456"/>
              <a:ext cx="0" cy="67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9" name="AutoShape 33"/>
            <p:cNvSpPr>
              <a:spLocks noChangeArrowheads="1"/>
            </p:cNvSpPr>
            <p:nvPr/>
          </p:nvSpPr>
          <p:spPr bwMode="auto">
            <a:xfrm>
              <a:off x="5550" y="11594"/>
              <a:ext cx="1645" cy="689"/>
            </a:xfrm>
            <a:prstGeom prst="diamond">
              <a:avLst/>
            </a:prstGeom>
            <a:gradFill rotWithShape="0">
              <a:gsLst>
                <a:gs pos="0">
                  <a:srgbClr val="9BBB59"/>
                </a:gs>
                <a:gs pos="100000">
                  <a:srgbClr val="4E6128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D6E3BC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Level 4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0" name="AutoShape 34"/>
            <p:cNvCxnSpPr>
              <a:cxnSpLocks noChangeShapeType="1"/>
            </p:cNvCxnSpPr>
            <p:nvPr/>
          </p:nvCxnSpPr>
          <p:spPr bwMode="auto">
            <a:xfrm rot="5400000">
              <a:off x="6006" y="12655"/>
              <a:ext cx="747" cy="1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31" name="AutoShape 35"/>
            <p:cNvCxnSpPr>
              <a:cxnSpLocks noChangeShapeType="1"/>
            </p:cNvCxnSpPr>
            <p:nvPr/>
          </p:nvCxnSpPr>
          <p:spPr bwMode="auto">
            <a:xfrm>
              <a:off x="7111" y="11946"/>
              <a:ext cx="113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32" name="Text Box 36"/>
            <p:cNvSpPr txBox="1">
              <a:spLocks noChangeArrowheads="1"/>
            </p:cNvSpPr>
            <p:nvPr/>
          </p:nvSpPr>
          <p:spPr bwMode="auto">
            <a:xfrm>
              <a:off x="7416" y="11762"/>
              <a:ext cx="579" cy="3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Yes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AutoShape 37"/>
            <p:cNvSpPr>
              <a:spLocks noChangeArrowheads="1"/>
            </p:cNvSpPr>
            <p:nvPr/>
          </p:nvSpPr>
          <p:spPr bwMode="auto">
            <a:xfrm>
              <a:off x="8241" y="11747"/>
              <a:ext cx="1400" cy="4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0">
              <a:solidFill>
                <a:srgbClr val="9BBB5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To do list 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4" name="AutoShape 38"/>
            <p:cNvCxnSpPr>
              <a:cxnSpLocks noChangeShapeType="1"/>
            </p:cNvCxnSpPr>
            <p:nvPr/>
          </p:nvCxnSpPr>
          <p:spPr bwMode="auto">
            <a:xfrm>
              <a:off x="9641" y="11977"/>
              <a:ext cx="60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5" name="Text Box 39"/>
            <p:cNvSpPr txBox="1">
              <a:spLocks noChangeArrowheads="1"/>
            </p:cNvSpPr>
            <p:nvPr/>
          </p:nvSpPr>
          <p:spPr bwMode="auto">
            <a:xfrm>
              <a:off x="6104" y="12437"/>
              <a:ext cx="547" cy="3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No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6" name="Group 60"/>
          <p:cNvGrpSpPr>
            <a:grpSpLocks/>
          </p:cNvGrpSpPr>
          <p:nvPr/>
        </p:nvGrpSpPr>
        <p:grpSpPr bwMode="auto">
          <a:xfrm>
            <a:off x="0" y="590550"/>
            <a:ext cx="4776787" cy="3371850"/>
            <a:chOff x="2475" y="280"/>
            <a:chExt cx="7523" cy="5311"/>
          </a:xfrm>
        </p:grpSpPr>
        <p:cxnSp>
          <p:nvCxnSpPr>
            <p:cNvPr id="137" name="AutoShape 61"/>
            <p:cNvCxnSpPr>
              <a:cxnSpLocks noChangeShapeType="1"/>
            </p:cNvCxnSpPr>
            <p:nvPr/>
          </p:nvCxnSpPr>
          <p:spPr bwMode="auto">
            <a:xfrm rot="16200000" flipH="1">
              <a:off x="3209" y="2712"/>
              <a:ext cx="585" cy="0"/>
            </a:xfrm>
            <a:prstGeom prst="bentConnector3">
              <a:avLst>
                <a:gd name="adj1" fmla="val 4992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grpSp>
          <p:nvGrpSpPr>
            <p:cNvPr id="138" name="Group 62"/>
            <p:cNvGrpSpPr>
              <a:grpSpLocks/>
            </p:cNvGrpSpPr>
            <p:nvPr/>
          </p:nvGrpSpPr>
          <p:grpSpPr bwMode="auto">
            <a:xfrm>
              <a:off x="2475" y="280"/>
              <a:ext cx="7523" cy="5311"/>
              <a:chOff x="2475" y="280"/>
              <a:chExt cx="7523" cy="5311"/>
            </a:xfrm>
          </p:grpSpPr>
          <p:cxnSp>
            <p:nvCxnSpPr>
              <p:cNvPr id="139" name="AutoShape 63"/>
              <p:cNvCxnSpPr>
                <a:cxnSpLocks noChangeShapeType="1"/>
              </p:cNvCxnSpPr>
              <p:nvPr/>
            </p:nvCxnSpPr>
            <p:spPr bwMode="auto">
              <a:xfrm>
                <a:off x="3500" y="4824"/>
                <a:ext cx="0" cy="76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140" name="Group 64"/>
              <p:cNvGrpSpPr>
                <a:grpSpLocks/>
              </p:cNvGrpSpPr>
              <p:nvPr/>
            </p:nvGrpSpPr>
            <p:grpSpPr bwMode="auto">
              <a:xfrm>
                <a:off x="2475" y="280"/>
                <a:ext cx="7523" cy="5311"/>
                <a:chOff x="2475" y="280"/>
                <a:chExt cx="7523" cy="5311"/>
              </a:xfrm>
            </p:grpSpPr>
            <p:sp>
              <p:nvSpPr>
                <p:cNvPr id="141" name="Oval 65"/>
                <p:cNvSpPr>
                  <a:spLocks noChangeArrowheads="1"/>
                </p:cNvSpPr>
                <p:nvPr/>
              </p:nvSpPr>
              <p:spPr bwMode="auto">
                <a:xfrm>
                  <a:off x="5667" y="280"/>
                  <a:ext cx="1342" cy="55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B2A1C7"/>
                    </a:gs>
                    <a:gs pos="50000">
                      <a:srgbClr val="E5DFEC"/>
                    </a:gs>
                    <a:gs pos="100000">
                      <a:srgbClr val="B2A1C7"/>
                    </a:gs>
                  </a:gsLst>
                  <a:lin ang="18900000" scaled="1"/>
                </a:gradFill>
                <a:ln w="12700">
                  <a:solidFill>
                    <a:srgbClr val="B2A1C7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3F3151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Start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42" name="AutoShape 66"/>
                <p:cNvCxnSpPr>
                  <a:cxnSpLocks noChangeShapeType="1"/>
                </p:cNvCxnSpPr>
                <p:nvPr/>
              </p:nvCxnSpPr>
              <p:spPr bwMode="auto">
                <a:xfrm>
                  <a:off x="6360" y="881"/>
                  <a:ext cx="0" cy="60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143" name="Rectangle 67"/>
                <p:cNvSpPr>
                  <a:spLocks noChangeArrowheads="1"/>
                </p:cNvSpPr>
                <p:nvPr/>
              </p:nvSpPr>
              <p:spPr bwMode="auto">
                <a:xfrm>
                  <a:off x="5148" y="1481"/>
                  <a:ext cx="2396" cy="454"/>
                </a:xfrm>
                <a:prstGeom prst="rect">
                  <a:avLst/>
                </a:prstGeom>
                <a:gradFill rotWithShape="0">
                  <a:gsLst>
                    <a:gs pos="0">
                      <a:srgbClr val="C2D69B"/>
                    </a:gs>
                    <a:gs pos="50000">
                      <a:srgbClr val="9BBB59"/>
                    </a:gs>
                    <a:gs pos="100000">
                      <a:srgbClr val="C2D69B"/>
                    </a:gs>
                  </a:gsLst>
                  <a:lin ang="5400000" scaled="1"/>
                </a:gradFill>
                <a:ln w="12700">
                  <a:solidFill>
                    <a:srgbClr val="9BBB59"/>
                  </a:solidFill>
                  <a:miter lim="800000"/>
                  <a:headEnd/>
                  <a:tailEnd/>
                </a:ln>
                <a:effectLst>
                  <a:outerShdw dist="28398" dir="3806097" algn="ctr" rotWithShape="0">
                    <a:srgbClr val="4E6128"/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Identify the aspects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4" name="AutoShape 68"/>
                <p:cNvSpPr>
                  <a:spLocks noChangeArrowheads="1"/>
                </p:cNvSpPr>
                <p:nvPr/>
              </p:nvSpPr>
              <p:spPr bwMode="auto">
                <a:xfrm>
                  <a:off x="2547" y="3004"/>
                  <a:ext cx="1912" cy="50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3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Environmental</a:t>
                  </a:r>
                  <a:endParaRPr kumimoji="0" lang="en-US" sz="13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5" name="AutoShape 69"/>
                <p:cNvSpPr>
                  <a:spLocks noChangeArrowheads="1"/>
                </p:cNvSpPr>
                <p:nvPr/>
              </p:nvSpPr>
              <p:spPr bwMode="auto">
                <a:xfrm>
                  <a:off x="5333" y="3004"/>
                  <a:ext cx="2021" cy="50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Social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6" name="AutoShape 70"/>
                <p:cNvSpPr>
                  <a:spLocks noChangeArrowheads="1"/>
                </p:cNvSpPr>
                <p:nvPr/>
              </p:nvSpPr>
              <p:spPr bwMode="auto">
                <a:xfrm>
                  <a:off x="7933" y="3004"/>
                  <a:ext cx="2065" cy="50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Economical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47" name="AutoShape 71"/>
                <p:cNvCxnSpPr>
                  <a:cxnSpLocks noChangeShapeType="1"/>
                </p:cNvCxnSpPr>
                <p:nvPr/>
              </p:nvCxnSpPr>
              <p:spPr bwMode="auto">
                <a:xfrm rot="10800000" flipV="1">
                  <a:off x="3502" y="2419"/>
                  <a:ext cx="5484" cy="1"/>
                </a:xfrm>
                <a:prstGeom prst="bentConnector3">
                  <a:avLst>
                    <a:gd name="adj1" fmla="val 48308"/>
                  </a:avLst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</p:cxnSp>
            <p:cxnSp>
              <p:nvCxnSpPr>
                <p:cNvPr id="148" name="AutoShape 72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8694" y="2711"/>
                  <a:ext cx="585" cy="1"/>
                </a:xfrm>
                <a:prstGeom prst="bentConnector3">
                  <a:avLst>
                    <a:gd name="adj1" fmla="val 49926"/>
                  </a:avLst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 type="triangle" w="med" len="med"/>
                </a:ln>
              </p:spPr>
            </p:cxnSp>
            <p:cxnSp>
              <p:nvCxnSpPr>
                <p:cNvPr id="149" name="AutoShape 73"/>
                <p:cNvCxnSpPr>
                  <a:cxnSpLocks noChangeShapeType="1"/>
                </p:cNvCxnSpPr>
                <p:nvPr/>
              </p:nvCxnSpPr>
              <p:spPr bwMode="auto">
                <a:xfrm>
                  <a:off x="6357" y="2419"/>
                  <a:ext cx="1" cy="58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50" name="AutoShape 74"/>
                <p:cNvCxnSpPr>
                  <a:cxnSpLocks noChangeShapeType="1"/>
                </p:cNvCxnSpPr>
                <p:nvPr/>
              </p:nvCxnSpPr>
              <p:spPr bwMode="auto">
                <a:xfrm flipH="1">
                  <a:off x="6356" y="3509"/>
                  <a:ext cx="4" cy="76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51" name="AutoShape 75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119" y="3920"/>
                  <a:ext cx="761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52" name="AutoShape 76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8604" y="3904"/>
                  <a:ext cx="761" cy="2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 type="triangle" w="med" len="med"/>
                </a:ln>
              </p:spPr>
            </p:cxnSp>
            <p:sp>
              <p:nvSpPr>
                <p:cNvPr id="153" name="AutoShape 77"/>
                <p:cNvSpPr>
                  <a:spLocks noChangeArrowheads="1"/>
                </p:cNvSpPr>
                <p:nvPr/>
              </p:nvSpPr>
              <p:spPr bwMode="auto">
                <a:xfrm>
                  <a:off x="5335" y="4300"/>
                  <a:ext cx="2021" cy="50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Indicators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4" name="AutoShape 78"/>
                <p:cNvSpPr>
                  <a:spLocks noChangeArrowheads="1"/>
                </p:cNvSpPr>
                <p:nvPr/>
              </p:nvSpPr>
              <p:spPr bwMode="auto">
                <a:xfrm>
                  <a:off x="2475" y="4315"/>
                  <a:ext cx="2021" cy="50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Indicators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5" name="AutoShape 79"/>
                <p:cNvSpPr>
                  <a:spLocks noChangeArrowheads="1"/>
                </p:cNvSpPr>
                <p:nvPr/>
              </p:nvSpPr>
              <p:spPr bwMode="auto">
                <a:xfrm>
                  <a:off x="7963" y="4315"/>
                  <a:ext cx="2020" cy="50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Indicators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56" name="AutoShape 80"/>
                <p:cNvCxnSpPr>
                  <a:cxnSpLocks noChangeShapeType="1"/>
                </p:cNvCxnSpPr>
                <p:nvPr/>
              </p:nvCxnSpPr>
              <p:spPr bwMode="auto">
                <a:xfrm flipH="1">
                  <a:off x="3500" y="5590"/>
                  <a:ext cx="5484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57" name="AutoShape 81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973" y="5192"/>
                  <a:ext cx="766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58" name="AutoShape 82"/>
                <p:cNvCxnSpPr>
                  <a:cxnSpLocks noChangeShapeType="1"/>
                </p:cNvCxnSpPr>
                <p:nvPr/>
              </p:nvCxnSpPr>
              <p:spPr bwMode="auto">
                <a:xfrm>
                  <a:off x="8984" y="4824"/>
                  <a:ext cx="0" cy="76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59" name="AutoShape 83"/>
                <p:cNvCxnSpPr>
                  <a:cxnSpLocks noChangeShapeType="1"/>
                </p:cNvCxnSpPr>
                <p:nvPr/>
              </p:nvCxnSpPr>
              <p:spPr bwMode="auto">
                <a:xfrm>
                  <a:off x="6349" y="1935"/>
                  <a:ext cx="0" cy="48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</p:grpSp>
      </p:grpSp>
      <p:cxnSp>
        <p:nvCxnSpPr>
          <p:cNvPr id="160" name="شكل 159"/>
          <p:cNvCxnSpPr>
            <a:stCxn id="153" idx="2"/>
            <a:endCxn id="100" idx="0"/>
          </p:cNvCxnSpPr>
          <p:nvPr/>
        </p:nvCxnSpPr>
        <p:spPr>
          <a:xfrm rot="5400000" flipH="1" flipV="1">
            <a:off x="3067105" y="-174446"/>
            <a:ext cx="3030867" cy="4249871"/>
          </a:xfrm>
          <a:prstGeom prst="bentConnector5">
            <a:avLst>
              <a:gd name="adj1" fmla="val -27529"/>
              <a:gd name="adj2" fmla="val 56543"/>
              <a:gd name="adj3" fmla="val 107542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3108" y="3853116"/>
            <a:ext cx="5572164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  <a:latin typeface="Montserrat"/>
              </a:rPr>
              <a:t>To-do lists</a:t>
            </a:r>
          </a:p>
          <a:p>
            <a:endParaRPr lang="ar-JO" dirty="0"/>
          </a:p>
        </p:txBody>
      </p:sp>
      <p:pic>
        <p:nvPicPr>
          <p:cNvPr id="3" name="صورة 2" descr="UI_Glyph_09_-08-512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28992" y="357172"/>
            <a:ext cx="307183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357158" y="71420"/>
            <a:ext cx="8643998" cy="5000624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To-do list 1 for level 1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228600" lvl="0" indent="-228600" algn="just" fontAlgn="base">
              <a:spcBef>
                <a:spcPct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Montserrat"/>
                <a:ea typeface="Arial" pitchFamily="34" charset="0"/>
                <a:cs typeface="Arial" pitchFamily="34" charset="0"/>
              </a:rPr>
              <a:t>Use filters on cement silo.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Paving roadways and vehicle paths to minimize the dust which released to the air.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When a raw material leakage occurs, it must be cleaned quickly before it becomes airborne.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Minimize number of material transfer points.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Ensure proper maintenance of firefighting equipment .  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Moisturizing raw materials to save from volatilization.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Use a guidance and warning signs of risk.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Ensure that concrete and raw materials will not leaking on public roads during transportation.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Avoid washing vehicles outside the plant.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Provide first aid, fire extinguishing equipment and tools, and train employees to use them.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Separate and cover the material.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Use a renewable energy sources.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supply the raw materials from nearby sources to minimize transportation costs and minimize environmental impact.</a:t>
            </a:r>
            <a:endParaRPr kumimoji="0" lang="ar-JO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ChangeArrowheads="1"/>
          </p:cNvSpPr>
          <p:nvPr/>
        </p:nvSpPr>
        <p:spPr bwMode="auto">
          <a:xfrm>
            <a:off x="467544" y="142858"/>
            <a:ext cx="8496944" cy="4857784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To-do list 2 for level 2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228600" indent="-228600" algn="just" fontAlgn="base">
              <a:spcBef>
                <a:spcPct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Montserrat"/>
                <a:ea typeface="Arial" pitchFamily="34" charset="0"/>
                <a:cs typeface="Arial" pitchFamily="34" charset="0"/>
              </a:rPr>
              <a:t>Covered or enclose transfer points.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Collect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, treat, and recycle washout wastewater, including concrete and cement.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Set a labels for chemicals, and provide material safety data sheet for each chemical.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Provide appropriate personal protective equipment for employees and ensure that the safety procedures are followed 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Use appropriate ways to enhance energy conservation.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Use the best ways and means to reduce water consumption. 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Surrounding the plant with walls 1.5 meters high at least.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Addition material to fuel to reduce the emission of gases (Urea).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Cover the mixer nozzle.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Use alternative materials have the same quality with lower costs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Establish laboratory to ensure quality control within the plant. </a:t>
            </a:r>
          </a:p>
          <a:p>
            <a:pPr marL="0" marR="57150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0" marR="57150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/>
          <p:cNvSpPr>
            <a:spLocks noChangeArrowheads="1"/>
          </p:cNvSpPr>
          <p:nvPr/>
        </p:nvSpPr>
        <p:spPr bwMode="auto">
          <a:xfrm>
            <a:off x="755576" y="500048"/>
            <a:ext cx="8064896" cy="4375958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To-do list 3 for level 3</a:t>
            </a:r>
          </a:p>
          <a:p>
            <a:pPr marL="228600" indent="-228600" algn="just" fontAlgn="base">
              <a:spcBef>
                <a:spcPct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Montserrat"/>
                <a:ea typeface="Arial" pitchFamily="34" charset="0"/>
                <a:cs typeface="Arial" pitchFamily="34" charset="0"/>
              </a:rPr>
              <a:t>Maintain  the cleanliness of surfaces and floors through the wiping, rinsing and periodically cleaning.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Perform truck washout activities in a concrete pit to take advantage of washing water when they are not discharged into the ground.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Hazardous waste disposal in proper ways, taking into consideration the regulations of the ministry of environment.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Create an emergency response plan and train staff on possible emergencies. 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Staff training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in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spill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prevention and control, refueling procedures, safety, personal protective equipment.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Providing containers for industrial waste.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Regulating the traffic inside and outside the plant with the necessary traffic instructions and signs.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Use a municipal line as a source of water.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ChangeArrowheads="1"/>
          </p:cNvSpPr>
          <p:nvPr/>
        </p:nvSpPr>
        <p:spPr bwMode="auto">
          <a:xfrm>
            <a:off x="683568" y="843558"/>
            <a:ext cx="8208912" cy="387304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To-do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list 4 for level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4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Montserrat"/>
                <a:ea typeface="Arial" pitchFamily="34" charset="0"/>
                <a:cs typeface="Arial" pitchFamily="34" charset="0"/>
              </a:rPr>
              <a:t>Use dust collection systems, such as filters.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Monitor noise generated from operations.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Provide vegetative barriers to reduce the spread of dust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Provide an integrated environmental health and safety management system for the site, plant operations and delivery process.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The plant must have a mechanism to collect rain water.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Reuse of damaged equipment, such as using mixer as a reservoir to collect water.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tserrat"/>
                <a:ea typeface="Arial" pitchFamily="34" charset="0"/>
                <a:cs typeface="Arial" pitchFamily="34" charset="0"/>
              </a:rPr>
              <a:t>Take advantage of the use of excess concrete to produce concrete cubes.</a:t>
            </a:r>
          </a:p>
          <a:p>
            <a:pPr marL="0" marR="57150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0" marR="57150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>
          <a:xfrm>
            <a:off x="3491880" y="2499742"/>
            <a:ext cx="5652120" cy="1610816"/>
          </a:xfrm>
        </p:spPr>
        <p:txBody>
          <a:bodyPr/>
          <a:lstStyle/>
          <a:p>
            <a:pPr algn="ctr"/>
            <a:r>
              <a:rPr lang="en-US" sz="4400" dirty="0" smtClean="0">
                <a:latin typeface="Montserrat"/>
              </a:rPr>
              <a:t>Conclusions and Recommendations</a:t>
            </a:r>
            <a:endParaRPr lang="ar-JO" sz="4400" dirty="0">
              <a:latin typeface="Montserrat"/>
            </a:endParaRPr>
          </a:p>
        </p:txBody>
      </p:sp>
      <p:sp>
        <p:nvSpPr>
          <p:cNvPr id="8" name="Shape 135"/>
          <p:cNvSpPr txBox="1"/>
          <p:nvPr/>
        </p:nvSpPr>
        <p:spPr>
          <a:xfrm>
            <a:off x="0" y="503350"/>
            <a:ext cx="3471300" cy="381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/>
            <a:r>
              <a:rPr lang="en" sz="96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Ch</a:t>
            </a:r>
            <a:r>
              <a:rPr lang="en" sz="200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5</a:t>
            </a:r>
            <a:endParaRPr lang="en" sz="20000" dirty="0">
              <a:solidFill>
                <a:srgbClr val="18637B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4" name="صورة 3" descr="b3cbe42e4d30358e640d322d65a20bb0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32713" y="214296"/>
            <a:ext cx="2539683" cy="2539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Montserrat"/>
              </a:rPr>
              <a:t>Conclusions</a:t>
            </a:r>
            <a:endParaRPr lang="en-US" dirty="0">
              <a:latin typeface="Montserrat"/>
            </a:endParaRPr>
          </a:p>
        </p:txBody>
      </p:sp>
      <p:sp>
        <p:nvSpPr>
          <p:cNvPr id="7" name="عنصر نائب للنص 2"/>
          <p:cNvSpPr>
            <a:spLocks noGrp="1"/>
          </p:cNvSpPr>
          <p:nvPr>
            <p:ph type="body" idx="1"/>
          </p:nvPr>
        </p:nvSpPr>
        <p:spPr>
          <a:xfrm>
            <a:off x="1146024" y="1767275"/>
            <a:ext cx="7818463" cy="3158700"/>
          </a:xfrm>
        </p:spPr>
        <p:txBody>
          <a:bodyPr>
            <a:normAutofit/>
          </a:bodyPr>
          <a:lstStyle/>
          <a:p>
            <a:pPr marL="339725" indent="-339725">
              <a:buClr>
                <a:srgbClr val="006600"/>
              </a:buClr>
              <a:buSzPct val="200000"/>
            </a:pPr>
            <a:r>
              <a:rPr lang="en-US" sz="1800" dirty="0" smtClean="0"/>
              <a:t>G</a:t>
            </a:r>
            <a:r>
              <a:rPr lang="en-US" sz="1800" dirty="0" smtClean="0"/>
              <a:t>reen </a:t>
            </a:r>
            <a:r>
              <a:rPr lang="en-US" sz="1800" dirty="0" smtClean="0"/>
              <a:t>manufacturing are not fully </a:t>
            </a:r>
            <a:r>
              <a:rPr lang="en-US" sz="1800" dirty="0" smtClean="0"/>
              <a:t>applied </a:t>
            </a:r>
            <a:r>
              <a:rPr lang="en-US" sz="1800" dirty="0" smtClean="0"/>
              <a:t>in most of the plants that have been </a:t>
            </a:r>
            <a:r>
              <a:rPr lang="en-US" sz="1800" dirty="0" smtClean="0"/>
              <a:t>assessed</a:t>
            </a:r>
          </a:p>
          <a:p>
            <a:pPr marL="457200" indent="-457200">
              <a:buClr>
                <a:srgbClr val="006600"/>
              </a:buClr>
              <a:buSzPct val="200000"/>
              <a:buFont typeface="Arial" pitchFamily="34" charset="0"/>
              <a:buChar char="•"/>
            </a:pPr>
            <a:endParaRPr lang="en-US" sz="1200" dirty="0" smtClean="0"/>
          </a:p>
          <a:p>
            <a:pPr marL="457200" indent="-457200">
              <a:buClr>
                <a:srgbClr val="006600"/>
              </a:buClr>
              <a:buSzPct val="200000"/>
              <a:buFont typeface="Arial" pitchFamily="34" charset="0"/>
              <a:buChar char="•"/>
            </a:pPr>
            <a:r>
              <a:rPr lang="en-US" sz="1400" dirty="0" smtClean="0"/>
              <a:t>Novelty </a:t>
            </a:r>
            <a:r>
              <a:rPr lang="en-US" sz="1400" dirty="0" smtClean="0"/>
              <a:t>of this </a:t>
            </a:r>
            <a:r>
              <a:rPr lang="en-US" sz="1400" dirty="0" smtClean="0"/>
              <a:t>concept</a:t>
            </a:r>
          </a:p>
          <a:p>
            <a:pPr marL="457200" indent="-457200">
              <a:buClr>
                <a:srgbClr val="006600"/>
              </a:buClr>
              <a:buSzPct val="200000"/>
              <a:buFont typeface="Arial" pitchFamily="34" charset="0"/>
              <a:buChar char="•"/>
            </a:pPr>
            <a:r>
              <a:rPr lang="en-US" sz="1400" dirty="0" smtClean="0"/>
              <a:t>lack of management awareness of the importance of </a:t>
            </a:r>
            <a:r>
              <a:rPr lang="en-US" sz="1400" dirty="0" smtClean="0"/>
              <a:t>strategies</a:t>
            </a:r>
          </a:p>
          <a:p>
            <a:pPr marL="457200" indent="-457200">
              <a:buClr>
                <a:srgbClr val="006600"/>
              </a:buClr>
              <a:buSzPct val="200000"/>
              <a:buFont typeface="Arial" pitchFamily="34" charset="0"/>
              <a:buChar char="•"/>
            </a:pPr>
            <a:endParaRPr lang="en-US" sz="1600" dirty="0" smtClean="0"/>
          </a:p>
          <a:p>
            <a:pPr marL="457200" indent="-457200">
              <a:buClr>
                <a:srgbClr val="006600"/>
              </a:buClr>
              <a:buSzPct val="200000"/>
            </a:pPr>
            <a:r>
              <a:rPr lang="en-US" sz="1800" dirty="0" smtClean="0"/>
              <a:t>Clear </a:t>
            </a:r>
            <a:r>
              <a:rPr lang="en-US" sz="1800" dirty="0" smtClean="0"/>
              <a:t>gap between the existing system in the ready-mix concrete plants and the requirements of green </a:t>
            </a:r>
            <a:r>
              <a:rPr lang="en-US" sz="1800" dirty="0" smtClean="0"/>
              <a:t>manufacturing</a:t>
            </a:r>
          </a:p>
          <a:p>
            <a:pPr marL="457200" indent="-457200">
              <a:buClr>
                <a:srgbClr val="006600"/>
              </a:buClr>
              <a:buSzPct val="200000"/>
              <a:buNone/>
            </a:pPr>
            <a:endParaRPr lang="en-US" sz="1800" dirty="0" smtClean="0"/>
          </a:p>
          <a:p>
            <a:pPr marL="457200" indent="-457200">
              <a:buClr>
                <a:srgbClr val="006600"/>
              </a:buClr>
              <a:buSzPct val="200000"/>
            </a:pPr>
            <a:r>
              <a:rPr lang="en-US" sz="1800" dirty="0" smtClean="0"/>
              <a:t>partial application of some activities and requirements of green manufacturing philosophy</a:t>
            </a:r>
            <a:endParaRPr lang="en-US" sz="1800" dirty="0" smtClean="0"/>
          </a:p>
          <a:p>
            <a:pPr marL="339725" indent="-339725">
              <a:buClr>
                <a:srgbClr val="006600"/>
              </a:buClr>
              <a:buSzPct val="200000"/>
            </a:pPr>
            <a:endParaRPr lang="en-US" sz="2000" dirty="0">
              <a:latin typeface="Montserrat"/>
            </a:endParaRPr>
          </a:p>
        </p:txBody>
      </p:sp>
      <p:grpSp>
        <p:nvGrpSpPr>
          <p:cNvPr id="4" name="Shape 193"/>
          <p:cNvGrpSpPr/>
          <p:nvPr/>
        </p:nvGrpSpPr>
        <p:grpSpPr>
          <a:xfrm>
            <a:off x="333623" y="861852"/>
            <a:ext cx="366458" cy="366437"/>
            <a:chOff x="1923675" y="1633650"/>
            <a:chExt cx="436000" cy="435975"/>
          </a:xfrm>
        </p:grpSpPr>
        <p:sp>
          <p:nvSpPr>
            <p:cNvPr id="6" name="Shape 19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195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19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9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9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9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>
                <a:latin typeface="Montserrat"/>
              </a:rPr>
              <a:t> Increasing </a:t>
            </a:r>
            <a:r>
              <a:rPr lang="en-US" sz="2000" dirty="0" smtClean="0">
                <a:latin typeface="Montserrat"/>
              </a:rPr>
              <a:t>the public awareness among the owners of the ready-mix concrete plants with the importance of green manufacturing philosophy, by definition them to the concepts, requirements and benefits of this </a:t>
            </a:r>
            <a:r>
              <a:rPr lang="en-US" sz="2000" dirty="0" smtClean="0">
                <a:latin typeface="Montserrat"/>
              </a:rPr>
              <a:t>philosophy.</a:t>
            </a:r>
          </a:p>
          <a:p>
            <a:endParaRPr lang="en-US" sz="2000" dirty="0" smtClean="0">
              <a:latin typeface="Montserrat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Montserrat"/>
                <a:ea typeface="Calibri" pitchFamily="34" charset="0"/>
                <a:cs typeface="Arial" pitchFamily="34" charset="0"/>
              </a:rPr>
              <a:t>The </a:t>
            </a:r>
            <a:r>
              <a:rPr lang="en-US" sz="2000" smtClean="0">
                <a:latin typeface="Montserrat"/>
              </a:rPr>
              <a:t>philosophy </a:t>
            </a:r>
            <a:r>
              <a:rPr lang="en-US" sz="2000" smtClean="0">
                <a:latin typeface="Montserrat"/>
              </a:rPr>
              <a:t>of </a:t>
            </a:r>
            <a:r>
              <a:rPr lang="en-US" sz="2000" smtClean="0">
                <a:solidFill>
                  <a:schemeClr val="accent4">
                    <a:lumMod val="50000"/>
                  </a:schemeClr>
                </a:solidFill>
                <a:latin typeface="Montserrat"/>
                <a:ea typeface="Calibri" pitchFamily="34" charset="0"/>
                <a:cs typeface="Arial" pitchFamily="34" charset="0"/>
              </a:rPr>
              <a:t>new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Montserrat"/>
                <a:ea typeface="Calibri" pitchFamily="34" charset="0"/>
                <a:cs typeface="Arial" pitchFamily="34" charset="0"/>
              </a:rPr>
              <a:t>factory.</a:t>
            </a:r>
          </a:p>
        </p:txBody>
      </p:sp>
      <p:grpSp>
        <p:nvGrpSpPr>
          <p:cNvPr id="5" name="Shape 193"/>
          <p:cNvGrpSpPr/>
          <p:nvPr/>
        </p:nvGrpSpPr>
        <p:grpSpPr>
          <a:xfrm>
            <a:off x="333623" y="861852"/>
            <a:ext cx="366458" cy="366437"/>
            <a:chOff x="1923675" y="1633650"/>
            <a:chExt cx="436000" cy="435975"/>
          </a:xfrm>
        </p:grpSpPr>
        <p:sp>
          <p:nvSpPr>
            <p:cNvPr id="6" name="Shape 19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" name="Shape 195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19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19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9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9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ctrTitle"/>
          </p:nvPr>
        </p:nvSpPr>
        <p:spPr>
          <a:xfrm>
            <a:off x="4113600" y="2878750"/>
            <a:ext cx="4505700" cy="115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algn="ctr"/>
            <a:r>
              <a:rPr lang="en-US" sz="4400" dirty="0" smtClean="0">
                <a:latin typeface="Montserrat"/>
              </a:rPr>
              <a:t>Introduction</a:t>
            </a:r>
            <a:endParaRPr lang="en" sz="4400" dirty="0">
              <a:latin typeface="Montserrat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0" y="503350"/>
            <a:ext cx="3471300" cy="381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n" sz="96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Ch</a:t>
            </a:r>
            <a:r>
              <a:rPr lang="en" sz="20000" dirty="0" smtClean="0">
                <a:solidFill>
                  <a:srgbClr val="18637B"/>
                </a:solidFill>
                <a:latin typeface="Roboto Slab"/>
                <a:ea typeface="Roboto Slab"/>
                <a:cs typeface="Roboto Slab"/>
                <a:sym typeface="Roboto Slab"/>
              </a:rPr>
              <a:t>1</a:t>
            </a:r>
            <a:endParaRPr lang="en" sz="20000" dirty="0">
              <a:solidFill>
                <a:srgbClr val="18637B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5" name="صورة 4" descr="IEC5009_Standby_Symbol.svg.png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29256" y="857238"/>
            <a:ext cx="1752184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115616" y="1275606"/>
            <a:ext cx="7056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endParaRPr lang="en-US" sz="2000" dirty="0" smtClean="0">
              <a:solidFill>
                <a:schemeClr val="accent4">
                  <a:lumMod val="50000"/>
                </a:schemeClr>
              </a:solidFill>
              <a:latin typeface="Montserrat"/>
              <a:ea typeface="Calibri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Montserrat"/>
                <a:ea typeface="Calibri" pitchFamily="34" charset="0"/>
                <a:cs typeface="Arial" pitchFamily="34" charset="0"/>
              </a:rPr>
              <a:t>Attention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Montserrat"/>
                <a:ea typeface="Calibri" pitchFamily="34" charset="0"/>
                <a:cs typeface="Arial" pitchFamily="34" charset="0"/>
              </a:rPr>
              <a:t>to the activities and means that aims to reduce the environmental impact of dust caused by manufacturing activities.</a:t>
            </a:r>
            <a:endParaRPr lang="en-US" sz="2000" dirty="0" smtClean="0">
              <a:solidFill>
                <a:schemeClr val="accent4">
                  <a:lumMod val="50000"/>
                </a:schemeClr>
              </a:solidFill>
              <a:latin typeface="Montserrat"/>
              <a:ea typeface="Calibri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000" dirty="0" smtClean="0">
              <a:solidFill>
                <a:schemeClr val="accent4">
                  <a:lumMod val="50000"/>
                </a:schemeClr>
              </a:solidFill>
              <a:latin typeface="Montserrat"/>
              <a:ea typeface="Calibri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Montserrat"/>
                <a:ea typeface="Calibri" pitchFamily="34" charset="0"/>
                <a:cs typeface="Arial" pitchFamily="34" charset="0"/>
              </a:rPr>
              <a:t>Safety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Montserrat"/>
                <a:ea typeface="Calibri" pitchFamily="34" charset="0"/>
                <a:cs typeface="Arial" pitchFamily="34" charset="0"/>
              </a:rPr>
              <a:t>procedures should be followed by the presence of safety equipment, warning signs and instructions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Montserrat"/>
                <a:ea typeface="Calibri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US" sz="20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>
            <a:spLocks noGrp="1"/>
          </p:cNvSpPr>
          <p:nvPr>
            <p:ph type="subTitle" idx="4294967295"/>
          </p:nvPr>
        </p:nvSpPr>
        <p:spPr>
          <a:xfrm>
            <a:off x="3357554" y="571486"/>
            <a:ext cx="5786446" cy="38103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5400" b="1" dirty="0">
                <a:solidFill>
                  <a:schemeClr val="lt1"/>
                </a:solidFill>
                <a:latin typeface="Montserrat"/>
                <a:ea typeface="Roboto Slab"/>
                <a:cs typeface="Roboto Slab"/>
                <a:sym typeface="Roboto Slab"/>
              </a:rPr>
              <a:t>THANKS</a:t>
            </a:r>
            <a:r>
              <a:rPr lang="en" sz="5400" b="1" dirty="0" smtClean="0">
                <a:solidFill>
                  <a:schemeClr val="lt1"/>
                </a:solidFill>
                <a:latin typeface="Montserrat"/>
                <a:ea typeface="Roboto Slab"/>
                <a:cs typeface="Roboto Slab"/>
                <a:sym typeface="Roboto Slab"/>
              </a:rPr>
              <a:t>!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 lang="en" sz="2800" b="1" dirty="0">
              <a:solidFill>
                <a:schemeClr val="lt1"/>
              </a:solidFill>
              <a:latin typeface="Montserrat"/>
              <a:ea typeface="Roboto Slab"/>
              <a:cs typeface="Roboto Slab"/>
              <a:sym typeface="Roboto Slab"/>
            </a:endParaRPr>
          </a:p>
          <a:p>
            <a:pPr marL="0" lvl="0" indent="0" rtl="0">
              <a:spcBef>
                <a:spcPts val="0"/>
              </a:spcBef>
              <a:buNone/>
            </a:pPr>
            <a:r>
              <a:rPr lang="en" sz="2400" b="1" dirty="0">
                <a:solidFill>
                  <a:srgbClr val="FFFFFF"/>
                </a:solidFill>
                <a:latin typeface="Montserrat"/>
              </a:rPr>
              <a:t>Any questions?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solidFill>
                <a:srgbClr val="FFFFFF"/>
              </a:solidFill>
            </a:endParaRPr>
          </a:p>
        </p:txBody>
      </p:sp>
      <p:grpSp>
        <p:nvGrpSpPr>
          <p:cNvPr id="3" name="Shape 275"/>
          <p:cNvGrpSpPr/>
          <p:nvPr/>
        </p:nvGrpSpPr>
        <p:grpSpPr>
          <a:xfrm>
            <a:off x="718400" y="917059"/>
            <a:ext cx="1681779" cy="1179949"/>
            <a:chOff x="559275" y="1683950"/>
            <a:chExt cx="466500" cy="327300"/>
          </a:xfrm>
        </p:grpSpPr>
        <p:sp>
          <p:nvSpPr>
            <p:cNvPr id="4" name="Shape 276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" name="Shape 277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" name="Shape 278"/>
          <p:cNvSpPr/>
          <p:nvPr/>
        </p:nvSpPr>
        <p:spPr>
          <a:xfrm>
            <a:off x="1714480" y="1785932"/>
            <a:ext cx="1274938" cy="1159802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" name="مربع نص 6"/>
          <p:cNvSpPr txBox="1"/>
          <p:nvPr/>
        </p:nvSpPr>
        <p:spPr>
          <a:xfrm>
            <a:off x="6444208" y="3075806"/>
            <a:ext cx="370394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7200" b="1" dirty="0" smtClean="0">
                <a:solidFill>
                  <a:schemeClr val="bg1"/>
                </a:solidFill>
                <a:latin typeface="Montserrat"/>
                <a:cs typeface="Aldhabi" pitchFamily="2" charset="-78"/>
              </a:rPr>
              <a:t>رمضان كريم</a:t>
            </a:r>
            <a:endParaRPr lang="ar-JO" sz="7200" b="1" dirty="0">
              <a:solidFill>
                <a:schemeClr val="bg1"/>
              </a:solidFill>
              <a:latin typeface="Montserrat"/>
              <a:cs typeface="Aldhab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800" cy="1028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r>
              <a:rPr lang="en-US" sz="3200" dirty="0" smtClean="0">
                <a:latin typeface="Montserrat"/>
              </a:rPr>
              <a:t>Review</a:t>
            </a:r>
            <a:endParaRPr lang="en-US" sz="2400" dirty="0" smtClean="0">
              <a:latin typeface="Montserrat"/>
            </a:endParaRPr>
          </a:p>
        </p:txBody>
      </p:sp>
      <p:grpSp>
        <p:nvGrpSpPr>
          <p:cNvPr id="147" name="Shape 147"/>
          <p:cNvGrpSpPr/>
          <p:nvPr/>
        </p:nvGrpSpPr>
        <p:grpSpPr>
          <a:xfrm>
            <a:off x="333623" y="861852"/>
            <a:ext cx="366458" cy="366437"/>
            <a:chOff x="1923675" y="1633650"/>
            <a:chExt cx="436000" cy="435975"/>
          </a:xfrm>
        </p:grpSpPr>
        <p:sp>
          <p:nvSpPr>
            <p:cNvPr id="148" name="Shape 148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25"/>
          <p:cNvSpPr txBox="1">
            <a:spLocks noGrp="1"/>
          </p:cNvSpPr>
          <p:nvPr>
            <p:ph type="body" idx="1"/>
          </p:nvPr>
        </p:nvSpPr>
        <p:spPr>
          <a:xfrm>
            <a:off x="357158" y="1643056"/>
            <a:ext cx="4724400" cy="2209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341313" indent="-303213">
              <a:buClr>
                <a:srgbClr val="006600"/>
              </a:buClr>
              <a:buSzPct val="200000"/>
            </a:pPr>
            <a:r>
              <a:rPr lang="en-US" sz="2000" dirty="0" smtClean="0">
                <a:latin typeface="Montserrat"/>
                <a:cs typeface="Times New Roman" pitchFamily="18" charset="0"/>
              </a:rPr>
              <a:t>Literature review about the green manufacturing philosophy and concrete mixing industry.</a:t>
            </a:r>
          </a:p>
          <a:p>
            <a:pPr marL="341313" indent="-303213">
              <a:buClr>
                <a:srgbClr val="006600"/>
              </a:buClr>
              <a:buSzPct val="200000"/>
            </a:pPr>
            <a:endParaRPr lang="en-US" sz="2000" dirty="0" smtClean="0">
              <a:latin typeface="Montserrat"/>
              <a:cs typeface="Times New Roman" pitchFamily="18" charset="0"/>
            </a:endParaRPr>
          </a:p>
          <a:p>
            <a:pPr marL="341313" indent="-303213">
              <a:buClr>
                <a:srgbClr val="006600"/>
              </a:buClr>
              <a:buSzPct val="200000"/>
            </a:pPr>
            <a:r>
              <a:rPr lang="en-US" sz="2000" dirty="0" smtClean="0">
                <a:latin typeface="Montserrat"/>
                <a:cs typeface="Times New Roman" pitchFamily="18" charset="0"/>
              </a:rPr>
              <a:t>Identify the most important problems facing the industry.</a:t>
            </a:r>
          </a:p>
          <a:p>
            <a:pPr marL="341313" indent="-303213">
              <a:buClr>
                <a:srgbClr val="006600"/>
              </a:buClr>
              <a:buSzPct val="200000"/>
            </a:pPr>
            <a:endParaRPr lang="en-US" sz="2000" dirty="0" smtClean="0">
              <a:latin typeface="Montserrat"/>
              <a:cs typeface="Times New Roman" pitchFamily="18" charset="0"/>
            </a:endParaRPr>
          </a:p>
          <a:p>
            <a:pPr marL="341313" indent="-303213">
              <a:buClr>
                <a:srgbClr val="006600"/>
              </a:buClr>
              <a:buSzPct val="200000"/>
            </a:pPr>
            <a:r>
              <a:rPr lang="en-US" sz="2000" dirty="0" smtClean="0">
                <a:latin typeface="Montserrat"/>
                <a:cs typeface="Times New Roman" pitchFamily="18" charset="0"/>
              </a:rPr>
              <a:t>Develop a customized model for green manufacturing.</a:t>
            </a:r>
          </a:p>
          <a:p>
            <a:pPr marL="341313" indent="-303213">
              <a:buClr>
                <a:srgbClr val="006600"/>
              </a:buClr>
              <a:buSzPct val="200000"/>
            </a:pPr>
            <a:endParaRPr lang="en-US" sz="2000" dirty="0" smtClean="0">
              <a:latin typeface="Montserrat"/>
              <a:cs typeface="Times New Roman" pitchFamily="18" charset="0"/>
            </a:endParaRPr>
          </a:p>
          <a:p>
            <a:pPr marL="341313" indent="-303213">
              <a:buClr>
                <a:srgbClr val="006600"/>
              </a:buClr>
              <a:buSzPct val="200000"/>
            </a:pPr>
            <a:r>
              <a:rPr lang="en-US" sz="2000" dirty="0" smtClean="0">
                <a:latin typeface="Montserrat"/>
                <a:cs typeface="Times New Roman" pitchFamily="18" charset="0"/>
              </a:rPr>
              <a:t>Develop an assessment tool.</a:t>
            </a:r>
          </a:p>
          <a:p>
            <a:pPr marL="341313" indent="-303213">
              <a:buClr>
                <a:srgbClr val="006600"/>
              </a:buClr>
              <a:buSzPct val="200000"/>
              <a:buNone/>
            </a:pPr>
            <a:endParaRPr lang="en-US" sz="2000" dirty="0" smtClean="0">
              <a:latin typeface="Montserrat"/>
              <a:cs typeface="Times New Roman" pitchFamily="18" charset="0"/>
            </a:endParaRPr>
          </a:p>
        </p:txBody>
      </p:sp>
      <p:graphicFrame>
        <p:nvGraphicFramePr>
          <p:cNvPr id="15" name="عنصر نائب للمحتوى 3" descr="رسم تخطيطي شعاعي متقارب يظهر ثلاث مجموعات تشير فيه الأسهم إلى أحد المهام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72668561"/>
              </p:ext>
            </p:extLst>
          </p:nvPr>
        </p:nvGraphicFramePr>
        <p:xfrm>
          <a:off x="5181600" y="1504950"/>
          <a:ext cx="38100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286116" y="-18"/>
            <a:ext cx="5715040" cy="5072080"/>
            <a:chOff x="636" y="5743"/>
            <a:chExt cx="10750" cy="9344"/>
          </a:xfrm>
        </p:grpSpPr>
        <p:grpSp>
          <p:nvGrpSpPr>
            <p:cNvPr id="1028" name="Group 4"/>
            <p:cNvGrpSpPr>
              <a:grpSpLocks/>
            </p:cNvGrpSpPr>
            <p:nvPr/>
          </p:nvGrpSpPr>
          <p:grpSpPr bwMode="auto">
            <a:xfrm>
              <a:off x="636" y="5743"/>
              <a:ext cx="10750" cy="9344"/>
              <a:chOff x="636" y="5743"/>
              <a:chExt cx="10750" cy="9344"/>
            </a:xfrm>
          </p:grpSpPr>
          <p:grpSp>
            <p:nvGrpSpPr>
              <p:cNvPr id="1029" name="Group 5"/>
              <p:cNvGrpSpPr>
                <a:grpSpLocks/>
              </p:cNvGrpSpPr>
              <p:nvPr/>
            </p:nvGrpSpPr>
            <p:grpSpPr bwMode="auto">
              <a:xfrm>
                <a:off x="636" y="5743"/>
                <a:ext cx="10750" cy="9344"/>
                <a:chOff x="636" y="5743"/>
                <a:chExt cx="10750" cy="9344"/>
              </a:xfrm>
            </p:grpSpPr>
            <p:sp>
              <p:nvSpPr>
                <p:cNvPr id="1030" name="Rectangle 6"/>
                <p:cNvSpPr>
                  <a:spLocks noChangeArrowheads="1"/>
                </p:cNvSpPr>
                <p:nvPr/>
              </p:nvSpPr>
              <p:spPr bwMode="auto">
                <a:xfrm>
                  <a:off x="7657" y="5743"/>
                  <a:ext cx="3729" cy="934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Control/tools</a:t>
                  </a:r>
                </a:p>
                <a:p>
                  <a:pPr marL="0" marR="0" lvl="0" indent="0" algn="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ar-JO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1" name="Rectangle 7"/>
                <p:cNvSpPr>
                  <a:spLocks noChangeArrowheads="1"/>
                </p:cNvSpPr>
                <p:nvPr/>
              </p:nvSpPr>
              <p:spPr bwMode="auto">
                <a:xfrm>
                  <a:off x="636" y="5743"/>
                  <a:ext cx="6865" cy="934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Design and planning</a:t>
                  </a:r>
                </a:p>
                <a:p>
                  <a:pPr marL="0" marR="0" lvl="0" indent="0" algn="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ar-JO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2" name="AutoShape 8"/>
                <p:cNvSpPr>
                  <a:spLocks noChangeArrowheads="1"/>
                </p:cNvSpPr>
                <p:nvPr/>
              </p:nvSpPr>
              <p:spPr bwMode="auto">
                <a:xfrm>
                  <a:off x="1260" y="6420"/>
                  <a:ext cx="6000" cy="1455"/>
                </a:xfrm>
                <a:prstGeom prst="roundRect">
                  <a:avLst>
                    <a:gd name="adj" fmla="val 16667"/>
                  </a:avLst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Identify the green level</a:t>
                  </a:r>
                </a:p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Assess the current conditions of the industry from a green manufacturing perspective.</a:t>
                  </a:r>
                  <a:endParaRPr kumimoji="0" lang="ar-JO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3" name="AutoShape 9"/>
                <p:cNvSpPr>
                  <a:spLocks noChangeArrowheads="1"/>
                </p:cNvSpPr>
                <p:nvPr/>
              </p:nvSpPr>
              <p:spPr bwMode="auto">
                <a:xfrm>
                  <a:off x="1260" y="8730"/>
                  <a:ext cx="6000" cy="1455"/>
                </a:xfrm>
                <a:prstGeom prst="roundRect">
                  <a:avLst>
                    <a:gd name="adj" fmla="val 16667"/>
                  </a:avLst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Identify the development plan</a:t>
                  </a:r>
                  <a:endPara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In order to identify weaknesses and areas of improvement.</a:t>
                  </a:r>
                  <a:endParaRPr kumimoji="0" lang="ar-JO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4" name="AutoShape 10"/>
                <p:cNvSpPr>
                  <a:spLocks noChangeArrowheads="1"/>
                </p:cNvSpPr>
                <p:nvPr/>
              </p:nvSpPr>
              <p:spPr bwMode="auto">
                <a:xfrm>
                  <a:off x="1260" y="13380"/>
                  <a:ext cx="6000" cy="1455"/>
                </a:xfrm>
                <a:prstGeom prst="roundRect">
                  <a:avLst>
                    <a:gd name="adj" fmla="val 16667"/>
                  </a:avLst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Maintaining a high level of green manufacturing </a:t>
                  </a:r>
                </a:p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Maintain the green level and develop other green improvement plans for continuous improvement.</a:t>
                  </a:r>
                  <a:endParaRPr kumimoji="0" lang="ar-JO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5" name="AutoShape 11"/>
                <p:cNvSpPr>
                  <a:spLocks noChangeArrowheads="1"/>
                </p:cNvSpPr>
                <p:nvPr/>
              </p:nvSpPr>
              <p:spPr bwMode="auto">
                <a:xfrm>
                  <a:off x="1245" y="11070"/>
                  <a:ext cx="6000" cy="1455"/>
                </a:xfrm>
                <a:prstGeom prst="roundRect">
                  <a:avLst>
                    <a:gd name="adj" fmla="val 16667"/>
                  </a:avLst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Going green</a:t>
                  </a:r>
                </a:p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Apply green manufacturing principles to improve the green level. </a:t>
                  </a:r>
                  <a:endParaRPr kumimoji="0" lang="ar-JO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6" name="AutoShape 12"/>
                <p:cNvSpPr>
                  <a:spLocks noChangeArrowheads="1"/>
                </p:cNvSpPr>
                <p:nvPr/>
              </p:nvSpPr>
              <p:spPr bwMode="auto">
                <a:xfrm>
                  <a:off x="7846" y="6420"/>
                  <a:ext cx="3322" cy="1455"/>
                </a:xfrm>
                <a:prstGeom prst="roundRect">
                  <a:avLst>
                    <a:gd name="adj" fmla="val 16667"/>
                  </a:avLst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Quantitative analysis</a:t>
                  </a:r>
                </a:p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- Assessment tool ( survey )   - Green stream mapping</a:t>
                  </a:r>
                  <a:endParaRPr kumimoji="0" lang="ar-JO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7" name="AutoShape 13"/>
                <p:cNvSpPr>
                  <a:spLocks noChangeArrowheads="1"/>
                </p:cNvSpPr>
                <p:nvPr/>
              </p:nvSpPr>
              <p:spPr bwMode="auto">
                <a:xfrm>
                  <a:off x="7846" y="8730"/>
                  <a:ext cx="3322" cy="1455"/>
                </a:xfrm>
                <a:prstGeom prst="roundRect">
                  <a:avLst>
                    <a:gd name="adj" fmla="val 16667"/>
                  </a:avLst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Consumption analysis</a:t>
                  </a:r>
                </a:p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Water/energy/natural resources.</a:t>
                  </a:r>
                  <a:endParaRPr kumimoji="0" lang="ar-JO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8" name="AutoShape 14"/>
                <p:cNvSpPr>
                  <a:spLocks noChangeArrowheads="1"/>
                </p:cNvSpPr>
                <p:nvPr/>
              </p:nvSpPr>
              <p:spPr bwMode="auto">
                <a:xfrm>
                  <a:off x="7846" y="11040"/>
                  <a:ext cx="3322" cy="1455"/>
                </a:xfrm>
                <a:prstGeom prst="roundRect">
                  <a:avLst>
                    <a:gd name="adj" fmla="val 16667"/>
                  </a:avLst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Efficiency/Performance </a:t>
                  </a:r>
                </a:p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Cost and time savings, Eco impact, quality improvement.</a:t>
                  </a:r>
                  <a:endParaRPr kumimoji="0" lang="ar-JO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9" name="AutoShape 15"/>
                <p:cNvSpPr>
                  <a:spLocks noChangeArrowheads="1"/>
                </p:cNvSpPr>
                <p:nvPr/>
              </p:nvSpPr>
              <p:spPr bwMode="auto">
                <a:xfrm>
                  <a:off x="7846" y="13380"/>
                  <a:ext cx="3322" cy="1455"/>
                </a:xfrm>
                <a:prstGeom prst="roundRect">
                  <a:avLst>
                    <a:gd name="adj" fmla="val 16667"/>
                  </a:avLst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Sustainability tools</a:t>
                  </a:r>
                </a:p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- Monitoring procedures. </a:t>
                  </a:r>
                  <a:endParaRPr kumimoji="0" lang="ar-JO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040" name="AutoShape 16"/>
              <p:cNvCxnSpPr>
                <a:cxnSpLocks noChangeShapeType="1"/>
              </p:cNvCxnSpPr>
              <p:nvPr/>
            </p:nvCxnSpPr>
            <p:spPr bwMode="auto">
              <a:xfrm flipH="1">
                <a:off x="7260" y="7140"/>
                <a:ext cx="586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1041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7260" y="9477"/>
                <a:ext cx="586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1042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7260" y="11788"/>
                <a:ext cx="586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1043" name="AutoShape 19"/>
              <p:cNvCxnSpPr>
                <a:cxnSpLocks noChangeShapeType="1"/>
              </p:cNvCxnSpPr>
              <p:nvPr/>
            </p:nvCxnSpPr>
            <p:spPr bwMode="auto">
              <a:xfrm flipH="1">
                <a:off x="7260" y="14130"/>
                <a:ext cx="586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cxnSp>
        </p:grp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4260" y="7875"/>
              <a:ext cx="0" cy="855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>
              <a:off x="4260" y="12525"/>
              <a:ext cx="0" cy="855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1046" name="AutoShape 22"/>
            <p:cNvCxnSpPr>
              <a:cxnSpLocks noChangeShapeType="1"/>
            </p:cNvCxnSpPr>
            <p:nvPr/>
          </p:nvCxnSpPr>
          <p:spPr bwMode="auto">
            <a:xfrm>
              <a:off x="4260" y="10185"/>
              <a:ext cx="0" cy="88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1047" name="AutoShape 23"/>
            <p:cNvCxnSpPr>
              <a:cxnSpLocks noChangeShapeType="1"/>
            </p:cNvCxnSpPr>
            <p:nvPr/>
          </p:nvCxnSpPr>
          <p:spPr bwMode="auto">
            <a:xfrm>
              <a:off x="856" y="14130"/>
              <a:ext cx="404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1048" name="AutoShape 24"/>
            <p:cNvCxnSpPr>
              <a:cxnSpLocks noChangeShapeType="1"/>
            </p:cNvCxnSpPr>
            <p:nvPr/>
          </p:nvCxnSpPr>
          <p:spPr bwMode="auto">
            <a:xfrm>
              <a:off x="856" y="7140"/>
              <a:ext cx="404" cy="0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1049" name="AutoShape 25"/>
            <p:cNvCxnSpPr>
              <a:cxnSpLocks noChangeShapeType="1"/>
            </p:cNvCxnSpPr>
            <p:nvPr/>
          </p:nvCxnSpPr>
          <p:spPr bwMode="auto">
            <a:xfrm>
              <a:off x="856" y="7140"/>
              <a:ext cx="1" cy="699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cxnSp>
      </p:grpSp>
      <p:sp>
        <p:nvSpPr>
          <p:cNvPr id="29" name="مربع نص 28"/>
          <p:cNvSpPr txBox="1"/>
          <p:nvPr/>
        </p:nvSpPr>
        <p:spPr>
          <a:xfrm>
            <a:off x="71406" y="857238"/>
            <a:ext cx="328611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  <a:latin typeface="Montserrat"/>
              </a:rPr>
              <a:t>Green Manufacturing Model</a:t>
            </a:r>
            <a:endParaRPr lang="ar-JO" sz="3200" b="1" dirty="0">
              <a:solidFill>
                <a:schemeClr val="accent4">
                  <a:lumMod val="50000"/>
                </a:schemeClr>
              </a:solidFill>
              <a:latin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6025" y="1102229"/>
            <a:ext cx="3208800" cy="397951"/>
          </a:xfrm>
        </p:spPr>
        <p:txBody>
          <a:bodyPr/>
          <a:lstStyle/>
          <a:p>
            <a:pPr lvl="1" algn="l" rtl="0"/>
            <a:r>
              <a:rPr lang="en-US" sz="3200" dirty="0" smtClean="0">
                <a:latin typeface="Montserrat"/>
              </a:rPr>
              <a:t>Problem Statement</a:t>
            </a:r>
            <a:br>
              <a:rPr lang="en-US" sz="3200" dirty="0" smtClean="0">
                <a:latin typeface="Montserrat"/>
              </a:rPr>
            </a:br>
            <a:endParaRPr lang="ar-JO" sz="3200" dirty="0">
              <a:latin typeface="Montserrat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17348" y="1770504"/>
            <a:ext cx="8719148" cy="1233294"/>
          </a:xfrm>
        </p:spPr>
        <p:txBody>
          <a:bodyPr/>
          <a:lstStyle/>
          <a:p>
            <a:r>
              <a:rPr lang="en-US" sz="2000" b="1" dirty="0" smtClean="0"/>
              <a:t> The </a:t>
            </a:r>
            <a:r>
              <a:rPr lang="en-US" sz="2000" b="1" dirty="0" smtClean="0"/>
              <a:t>industry of ready mix concrete is one of the important industrial sectors </a:t>
            </a:r>
            <a:r>
              <a:rPr lang="en-US" sz="2000" b="1" dirty="0" smtClean="0"/>
              <a:t>in Palestine</a:t>
            </a:r>
            <a:r>
              <a:rPr lang="en-US" sz="2000" b="1" dirty="0" smtClean="0"/>
              <a:t>, but  it faces many environmental, social and economic problems, such as : </a:t>
            </a:r>
          </a:p>
          <a:p>
            <a:endParaRPr lang="en-US" sz="2400" dirty="0" smtClean="0"/>
          </a:p>
        </p:txBody>
      </p:sp>
      <p:grpSp>
        <p:nvGrpSpPr>
          <p:cNvPr id="4" name="Shape 147"/>
          <p:cNvGrpSpPr/>
          <p:nvPr/>
        </p:nvGrpSpPr>
        <p:grpSpPr>
          <a:xfrm>
            <a:off x="333623" y="861852"/>
            <a:ext cx="366458" cy="366437"/>
            <a:chOff x="1923675" y="1633650"/>
            <a:chExt cx="436000" cy="435975"/>
          </a:xfrm>
        </p:grpSpPr>
        <p:sp>
          <p:nvSpPr>
            <p:cNvPr id="5" name="Shape 148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" name="Shape 149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" name="Shape 150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151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152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53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2" name="مربع نص 11"/>
          <p:cNvSpPr txBox="1"/>
          <p:nvPr/>
        </p:nvSpPr>
        <p:spPr>
          <a:xfrm>
            <a:off x="683568" y="3003798"/>
            <a:ext cx="8064896" cy="15388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Montserrat"/>
              </a:rPr>
              <a:t>Gaseous emissions resulting from the transfer of materials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Montserrat"/>
              </a:rPr>
              <a:t>The problem of child labor.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Montserrat"/>
              </a:rPr>
              <a:t> Lack of control over workers' practices.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Montserrat"/>
              </a:rPr>
              <a:t> Environmental pollution caused by dust in the atmosphere.</a:t>
            </a:r>
          </a:p>
          <a:p>
            <a:pPr>
              <a:buFont typeface="Wingdings" pitchFamily="2" charset="2"/>
              <a:buChar char="§"/>
            </a:pPr>
            <a:endParaRPr lang="ar-JO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31958972_1916530278379611_440868308351188992_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214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29513771_1603103356452867_1487774888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0538"/>
            <a:ext cx="3857625" cy="5143500"/>
          </a:xfrm>
          <a:prstGeom prst="rect">
            <a:avLst/>
          </a:prstGeom>
        </p:spPr>
      </p:pic>
      <p:pic>
        <p:nvPicPr>
          <p:cNvPr id="4" name="صورة 3" descr="29680934_1603836329712903_199760825_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0"/>
            <a:ext cx="528638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wi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1501</Words>
  <Application>Microsoft Office PowerPoint</Application>
  <PresentationFormat>عرض على الشاشة (9:16)‏</PresentationFormat>
  <Paragraphs>334</Paragraphs>
  <Slides>41</Slides>
  <Notes>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42" baseType="lpstr">
      <vt:lpstr>Warwick template</vt:lpstr>
      <vt:lpstr>Assessment of Level of Implementation of Green Manufacturing Practices in the Palestinian Concrete-Mixing Industry </vt:lpstr>
      <vt:lpstr>Hello!</vt:lpstr>
      <vt:lpstr>Outline</vt:lpstr>
      <vt:lpstr>Introduction</vt:lpstr>
      <vt:lpstr>Review</vt:lpstr>
      <vt:lpstr>الشريحة 6</vt:lpstr>
      <vt:lpstr>Problem Statement </vt:lpstr>
      <vt:lpstr>الشريحة 8</vt:lpstr>
      <vt:lpstr>الشريحة 9</vt:lpstr>
      <vt:lpstr>الشريحة 10</vt:lpstr>
      <vt:lpstr>Project objectives</vt:lpstr>
      <vt:lpstr>Methodology</vt:lpstr>
      <vt:lpstr>الشريحة 13</vt:lpstr>
      <vt:lpstr>Results and Analysis</vt:lpstr>
      <vt:lpstr>Data collection</vt:lpstr>
      <vt:lpstr>الشريحة 16</vt:lpstr>
      <vt:lpstr>الشريحة 17</vt:lpstr>
      <vt:lpstr>الشريحة 18</vt:lpstr>
      <vt:lpstr>الشريحة 19</vt:lpstr>
      <vt:lpstr>الشريحة 20</vt:lpstr>
      <vt:lpstr>Data analysis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 Discussion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Conclusions and Recommendations</vt:lpstr>
      <vt:lpstr>Conclusions</vt:lpstr>
      <vt:lpstr>Recommendations </vt:lpstr>
      <vt:lpstr>الشريحة 40</vt:lpstr>
      <vt:lpstr>الشريحة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Level of Implementation of Green Manufacturing Practices in the Palestinian Concrete-Mixing Industry</dc:title>
  <dc:creator>Ashraf Nazzal</dc:creator>
  <cp:lastModifiedBy>ahmad_abd_alrazeq@hotmail.com</cp:lastModifiedBy>
  <cp:revision>48</cp:revision>
  <dcterms:modified xsi:type="dcterms:W3CDTF">2018-05-19T06:13:11Z</dcterms:modified>
</cp:coreProperties>
</file>