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68"/>
  </p:notesMasterIdLst>
  <p:sldIdLst>
    <p:sldId id="256" r:id="rId2"/>
    <p:sldId id="257" r:id="rId3"/>
    <p:sldId id="259" r:id="rId4"/>
    <p:sldId id="421" r:id="rId5"/>
    <p:sldId id="258" r:id="rId6"/>
    <p:sldId id="422" r:id="rId7"/>
    <p:sldId id="264" r:id="rId8"/>
    <p:sldId id="265" r:id="rId9"/>
    <p:sldId id="273" r:id="rId10"/>
    <p:sldId id="424" r:id="rId11"/>
    <p:sldId id="438" r:id="rId12"/>
    <p:sldId id="439" r:id="rId13"/>
    <p:sldId id="292" r:id="rId14"/>
    <p:sldId id="293" r:id="rId15"/>
    <p:sldId id="423" r:id="rId16"/>
    <p:sldId id="275" r:id="rId17"/>
    <p:sldId id="278" r:id="rId18"/>
    <p:sldId id="420" r:id="rId19"/>
    <p:sldId id="440" r:id="rId20"/>
    <p:sldId id="277" r:id="rId21"/>
    <p:sldId id="279" r:id="rId22"/>
    <p:sldId id="294" r:id="rId23"/>
    <p:sldId id="304" r:id="rId24"/>
    <p:sldId id="305" r:id="rId25"/>
    <p:sldId id="394" r:id="rId26"/>
    <p:sldId id="396" r:id="rId27"/>
    <p:sldId id="397" r:id="rId28"/>
    <p:sldId id="399" r:id="rId29"/>
    <p:sldId id="400" r:id="rId30"/>
    <p:sldId id="435" r:id="rId31"/>
    <p:sldId id="436" r:id="rId32"/>
    <p:sldId id="437" r:id="rId33"/>
    <p:sldId id="402" r:id="rId34"/>
    <p:sldId id="403" r:id="rId35"/>
    <p:sldId id="434" r:id="rId36"/>
    <p:sldId id="404" r:id="rId37"/>
    <p:sldId id="405" r:id="rId38"/>
    <p:sldId id="406" r:id="rId39"/>
    <p:sldId id="407" r:id="rId40"/>
    <p:sldId id="409" r:id="rId41"/>
    <p:sldId id="410" r:id="rId42"/>
    <p:sldId id="426" r:id="rId43"/>
    <p:sldId id="411" r:id="rId44"/>
    <p:sldId id="412" r:id="rId45"/>
    <p:sldId id="413" r:id="rId46"/>
    <p:sldId id="414" r:id="rId47"/>
    <p:sldId id="415" r:id="rId48"/>
    <p:sldId id="416" r:id="rId49"/>
    <p:sldId id="425" r:id="rId50"/>
    <p:sldId id="417" r:id="rId51"/>
    <p:sldId id="418" r:id="rId52"/>
    <p:sldId id="344" r:id="rId53"/>
    <p:sldId id="345" r:id="rId54"/>
    <p:sldId id="431" r:id="rId55"/>
    <p:sldId id="346" r:id="rId56"/>
    <p:sldId id="347" r:id="rId57"/>
    <p:sldId id="427" r:id="rId58"/>
    <p:sldId id="430" r:id="rId59"/>
    <p:sldId id="350" r:id="rId60"/>
    <p:sldId id="428" r:id="rId61"/>
    <p:sldId id="351" r:id="rId62"/>
    <p:sldId id="352" r:id="rId63"/>
    <p:sldId id="353" r:id="rId64"/>
    <p:sldId id="354" r:id="rId65"/>
    <p:sldId id="441" r:id="rId66"/>
    <p:sldId id="442" r:id="rId6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660066"/>
    <a:srgbClr val="FFCCCC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النمط الفات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النمط الفات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نمط فاتح 1 - تميي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38B1855-1B75-4FBE-930C-398BA8C253C6}" styleName="نمط ذو سمات 2 - تمييز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2C8C85-51F0-491E-9774-3900AFEF0FD7}" styleName="نمط فاتح 2 - تميي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1" autoAdjust="0"/>
    <p:restoredTop sz="86342" autoAdjust="0"/>
  </p:normalViewPr>
  <p:slideViewPr>
    <p:cSldViewPr>
      <p:cViewPr>
        <p:scale>
          <a:sx n="68" d="100"/>
          <a:sy n="68" d="100"/>
        </p:scale>
        <p:origin x="-12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0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446E8-EC23-42BB-99F6-0A2389C9B1C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B15F13-C1A8-4F5E-95A9-DE57B70BFE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57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329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891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995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23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131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499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8F0FC-7B28-4A9A-B0EB-BBD8B457D1DA}" type="slidenum">
              <a:rPr lang="ar-SA" smtClean="0"/>
              <a:pPr/>
              <a:t>34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9646E54-3304-4C15-9311-7F0FA09142E4}" type="datetime1">
              <a:rPr lang="en-US" smtClean="0"/>
              <a:pPr/>
              <a:t>6/8/2020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47973-014F-4F60-9CD9-B99D680255F6}" type="datetime1">
              <a:rPr lang="en-US" smtClean="0"/>
              <a:pPr/>
              <a:t>6/8/2020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ACBC-7CE9-45FB-B48C-3DF3B00F1F88}" type="datetime1">
              <a:rPr lang="en-US" smtClean="0"/>
              <a:pPr/>
              <a:t>6/8/2020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90A776A-3D6A-457B-A62E-4780AF85E772}" type="datetime1">
              <a:rPr lang="en-US" smtClean="0"/>
              <a:pPr/>
              <a:t>6/8/2020</a:t>
            </a:fld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57268E9-44C7-4B5F-AE36-7665801819CF}" type="datetime1">
              <a:rPr lang="en-US" smtClean="0"/>
              <a:pPr/>
              <a:t>6/8/2020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7392-12B8-49EB-8C9C-F5AB42884EFA}" type="datetime1">
              <a:rPr lang="en-US" smtClean="0"/>
              <a:pPr/>
              <a:t>6/8/2020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414B0-2310-440D-A594-88556AAFB5AD}" type="datetime1">
              <a:rPr lang="en-US" smtClean="0"/>
              <a:pPr/>
              <a:t>6/8/2020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5BBE15E-2FC0-45CB-8D23-BD819A082B59}" type="datetime1">
              <a:rPr lang="en-US" smtClean="0"/>
              <a:pPr/>
              <a:t>6/8/2020</a:t>
            </a:fld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EB7DA-861C-4E8F-A546-D7C4A31169C0}" type="datetime1">
              <a:rPr lang="en-US" smtClean="0"/>
              <a:pPr/>
              <a:t>6/8/2020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945605C-B129-4A17-89E7-85AECAB43C8D}" type="datetime1">
              <a:rPr lang="en-US" smtClean="0"/>
              <a:pPr/>
              <a:t>6/8/2020</a:t>
            </a:fld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836EBB5-0A63-4BDA-87AF-D21846D472CF}" type="datetime1">
              <a:rPr lang="en-US" smtClean="0"/>
              <a:pPr/>
              <a:t>6/8/2020</a:t>
            </a:fld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  <a:p>
            <a:pPr lvl="1" eaLnBrk="1" latinLnBrk="0" hangingPunct="1"/>
            <a:r>
              <a:rPr kumimoji="0" lang="ar-SA"/>
              <a:t>المستوى الثاني</a:t>
            </a:r>
          </a:p>
          <a:p>
            <a:pPr lvl="2" eaLnBrk="1" latinLnBrk="0" hangingPunct="1"/>
            <a:r>
              <a:rPr kumimoji="0" lang="ar-SA"/>
              <a:t>المستوى الثالث</a:t>
            </a:r>
          </a:p>
          <a:p>
            <a:pPr lvl="3" eaLnBrk="1" latinLnBrk="0" hangingPunct="1"/>
            <a:r>
              <a:rPr kumimoji="0" lang="ar-SA"/>
              <a:t>المستوى الرابع</a:t>
            </a:r>
          </a:p>
          <a:p>
            <a:pPr lvl="4" eaLnBrk="1" latinLnBrk="0" hangingPunct="1"/>
            <a:r>
              <a:rPr kumimoji="0" lang="ar-SA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00B13EA-E57B-44B6-B3C2-C486A214ED94}" type="datetime1">
              <a:rPr lang="en-US" smtClean="0"/>
              <a:pPr/>
              <a:t>6/8/2020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spd="slow">
    <p:push dir="u"/>
  </p:transition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88640"/>
            <a:ext cx="8534400" cy="954360"/>
          </a:xfr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3200" b="1" cap="none" spc="3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1" cap="none" spc="3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cap="none" spc="3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Quantity surveying for </a:t>
            </a:r>
            <a:r>
              <a:rPr lang="en-US" sz="3200" b="1" cap="none" spc="3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Muthalath</a:t>
            </a:r>
            <a:r>
              <a:rPr lang="en-US" sz="3200" b="1" cap="none" spc="3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 </a:t>
            </a:r>
            <a:r>
              <a:rPr lang="en-US" sz="3200" b="1" cap="none" spc="3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Shuhada</a:t>
            </a:r>
            <a:r>
              <a:rPr lang="en-US" sz="3200" b="1" cap="none" spc="3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School</a:t>
            </a:r>
          </a:p>
        </p:txBody>
      </p:sp>
      <p:sp>
        <p:nvSpPr>
          <p:cNvPr id="11" name="مستطيل 10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1</a:t>
            </a:fld>
            <a:endParaRPr lang="ar-S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554" y="1196752"/>
            <a:ext cx="5207446" cy="5661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3936554" cy="566124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204" y="5233935"/>
            <a:ext cx="1172146" cy="298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20487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69" y="1484784"/>
            <a:ext cx="7667723" cy="4896544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467600" cy="58092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 CAD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91542" y="58052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56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480" y="285728"/>
            <a:ext cx="7000924" cy="75135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cap="none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 features</a:t>
            </a:r>
            <a:endParaRPr lang="en-US" sz="3200" b="1" dirty="0">
              <a:ln w="18000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1718280" y="1196753"/>
            <a:ext cx="6997124" cy="108011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b="1" dirty="0" smtClean="0"/>
              <a:t>Select the optimum reduce level</a:t>
            </a:r>
          </a:p>
          <a:p>
            <a:r>
              <a:rPr lang="en-US" b="1" dirty="0" smtClean="0"/>
              <a:t>Estimated the net cut/fill </a:t>
            </a:r>
            <a:endParaRPr lang="en-US" b="1" dirty="0"/>
          </a:p>
          <a:p>
            <a:pPr lvl="0"/>
            <a:endParaRPr lang="en-US" dirty="0"/>
          </a:p>
        </p:txBody>
      </p:sp>
      <p:sp>
        <p:nvSpPr>
          <p:cNvPr id="24" name="مستطيل 23"/>
          <p:cNvSpPr/>
          <p:nvPr/>
        </p:nvSpPr>
        <p:spPr>
          <a:xfrm>
            <a:off x="1428728" y="500063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11</a:t>
            </a:fld>
            <a:endParaRPr lang="ar-S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420890"/>
            <a:ext cx="6984776" cy="443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7165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12</a:t>
            </a:fld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467600" cy="652934"/>
          </a:xfrm>
        </p:spPr>
        <p:txBody>
          <a:bodyPr/>
          <a:lstStyle/>
          <a:p>
            <a:pPr rtl="0"/>
            <a:r>
              <a:rPr lang="en-US" b="1" dirty="0"/>
              <a:t>quantities result </a:t>
            </a:r>
          </a:p>
        </p:txBody>
      </p:sp>
      <p:pic>
        <p:nvPicPr>
          <p:cNvPr id="6" name="Content Placeholder 5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340768"/>
            <a:ext cx="6480720" cy="2304256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933056"/>
            <a:ext cx="6480720" cy="222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7575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304800"/>
            <a:ext cx="8358246" cy="72493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Wall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3417" y="1340768"/>
            <a:ext cx="7906034" cy="98488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/>
              <a:t>aid to protect </a:t>
            </a:r>
            <a:r>
              <a:rPr lang="en-US" sz="2000" b="1" dirty="0"/>
              <a:t>the </a:t>
            </a:r>
            <a:r>
              <a:rPr lang="en-US" sz="2000" b="1" dirty="0" smtClean="0"/>
              <a:t>building </a:t>
            </a:r>
            <a:r>
              <a:rPr lang="en-US" sz="2000" b="1" dirty="0"/>
              <a:t>from any external </a:t>
            </a:r>
            <a:r>
              <a:rPr lang="en-US" sz="2000" b="1" dirty="0" smtClean="0"/>
              <a:t>factors</a:t>
            </a:r>
          </a:p>
          <a:p>
            <a:r>
              <a:rPr lang="en-US" sz="2000" b="1" dirty="0" smtClean="0"/>
              <a:t>improve </a:t>
            </a:r>
            <a:r>
              <a:rPr lang="en-US" sz="2000" b="1" dirty="0"/>
              <a:t>the appearance form. 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13</a:t>
            </a:fld>
            <a:endParaRPr lang="ar-SA" dirty="0"/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92" y="2572481"/>
            <a:ext cx="6887696" cy="4168887"/>
          </a:xfrm>
          <a:prstGeom prst="rect">
            <a:avLst/>
          </a:prstGeom>
        </p:spPr>
      </p:pic>
      <p:sp>
        <p:nvSpPr>
          <p:cNvPr id="12" name="مستطيل 11"/>
          <p:cNvSpPr/>
          <p:nvPr/>
        </p:nvSpPr>
        <p:spPr>
          <a:xfrm>
            <a:off x="5976966" y="2874695"/>
            <a:ext cx="26670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Interior walls</a:t>
            </a:r>
          </a:p>
        </p:txBody>
      </p:sp>
    </p:spTree>
    <p:extLst>
      <p:ext uri="{BB962C8B-B14F-4D97-AF65-F5344CB8AC3E}">
        <p14:creationId xmlns:p14="http://schemas.microsoft.com/office/powerpoint/2010/main" val="24784079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304800"/>
            <a:ext cx="8429684" cy="72493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b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Wall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14</a:t>
            </a:fld>
            <a:endParaRPr lang="ar-S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73" y="1412776"/>
            <a:ext cx="7970820" cy="4930249"/>
          </a:xfrm>
          <a:prstGeom prst="rect">
            <a:avLst/>
          </a:prstGeom>
        </p:spPr>
      </p:pic>
      <p:sp>
        <p:nvSpPr>
          <p:cNvPr id="7" name="مستطيل 11"/>
          <p:cNvSpPr/>
          <p:nvPr/>
        </p:nvSpPr>
        <p:spPr>
          <a:xfrm>
            <a:off x="225290" y="2204864"/>
            <a:ext cx="26670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External </a:t>
            </a:r>
            <a:r>
              <a:rPr lang="en-US" dirty="0" smtClean="0"/>
              <a:t> </a:t>
            </a:r>
            <a:r>
              <a:rPr lang="en-US" dirty="0"/>
              <a:t>walls</a:t>
            </a:r>
          </a:p>
        </p:txBody>
      </p:sp>
    </p:spTree>
    <p:extLst>
      <p:ext uri="{BB962C8B-B14F-4D97-AF65-F5344CB8AC3E}">
        <p14:creationId xmlns:p14="http://schemas.microsoft.com/office/powerpoint/2010/main" val="13557539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467600" cy="79695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b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Wall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060848"/>
            <a:ext cx="7184933" cy="4248472"/>
          </a:xfrm>
          <a:prstGeom prst="rect">
            <a:avLst/>
          </a:prstGeom>
        </p:spPr>
      </p:pic>
      <p:sp>
        <p:nvSpPr>
          <p:cNvPr id="6" name="مستطيل 11"/>
          <p:cNvSpPr/>
          <p:nvPr/>
        </p:nvSpPr>
        <p:spPr>
          <a:xfrm>
            <a:off x="225290" y="1412776"/>
            <a:ext cx="26670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External  wall Stone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35310" y="58052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7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392021" y="1196752"/>
            <a:ext cx="8043890" cy="10801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b="1" dirty="0" smtClean="0"/>
              <a:t>There are many </a:t>
            </a:r>
            <a:r>
              <a:rPr lang="en-US" b="1" dirty="0"/>
              <a:t>shapes of doors </a:t>
            </a:r>
            <a:endParaRPr lang="en-US" b="1" dirty="0" smtClean="0"/>
          </a:p>
          <a:p>
            <a:r>
              <a:rPr lang="en-US" b="1" dirty="0" smtClean="0"/>
              <a:t>Can selecting </a:t>
            </a:r>
            <a:r>
              <a:rPr lang="en-US" b="1" dirty="0"/>
              <a:t>particular proprieties of </a:t>
            </a:r>
            <a:r>
              <a:rPr lang="en-US" b="1" dirty="0" smtClean="0"/>
              <a:t>doors</a:t>
            </a:r>
            <a:endParaRPr lang="en-US" b="1" dirty="0"/>
          </a:p>
        </p:txBody>
      </p:sp>
      <p:sp>
        <p:nvSpPr>
          <p:cNvPr id="13" name="مستطيل 12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16</a:t>
            </a:fld>
            <a:endParaRPr lang="ar-SA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92021" y="253792"/>
            <a:ext cx="8043890" cy="65563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28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Doors</a:t>
            </a:r>
            <a:endParaRPr lang="en-US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42" y="2636202"/>
            <a:ext cx="7920880" cy="4105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0690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06311" y="251358"/>
            <a:ext cx="8229600" cy="5791200"/>
          </a:xfrm>
        </p:spPr>
        <p:txBody>
          <a:bodyPr/>
          <a:lstStyle/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/>
              <a:t>                                                             </a:t>
            </a:r>
          </a:p>
        </p:txBody>
      </p:sp>
      <p:sp>
        <p:nvSpPr>
          <p:cNvPr id="15" name="مستطيل 14"/>
          <p:cNvSpPr/>
          <p:nvPr/>
        </p:nvSpPr>
        <p:spPr>
          <a:xfrm>
            <a:off x="8215338" y="58578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17</a:t>
            </a:fld>
            <a:endParaRPr lang="ar-SA" dirty="0"/>
          </a:p>
        </p:txBody>
      </p:sp>
      <p:pic>
        <p:nvPicPr>
          <p:cNvPr id="18" name="Picture 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25" y="2722024"/>
            <a:ext cx="7298420" cy="3875328"/>
          </a:xfrm>
          <a:prstGeom prst="rect">
            <a:avLst/>
          </a:prstGeom>
        </p:spPr>
      </p:pic>
      <p:sp>
        <p:nvSpPr>
          <p:cNvPr id="19" name="مستطيل 11"/>
          <p:cNvSpPr/>
          <p:nvPr/>
        </p:nvSpPr>
        <p:spPr>
          <a:xfrm>
            <a:off x="6042408" y="4305490"/>
            <a:ext cx="26670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External windows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021" y="1196752"/>
            <a:ext cx="8043890" cy="10801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b="1" dirty="0" smtClean="0"/>
              <a:t>There are many </a:t>
            </a:r>
            <a:r>
              <a:rPr lang="en-US" b="1" dirty="0"/>
              <a:t>shapes of </a:t>
            </a:r>
            <a:r>
              <a:rPr lang="en-US" b="1" dirty="0" smtClean="0"/>
              <a:t>Windows</a:t>
            </a:r>
          </a:p>
          <a:p>
            <a:r>
              <a:rPr lang="en-US" b="1" dirty="0" smtClean="0"/>
              <a:t>Can selecting </a:t>
            </a:r>
            <a:r>
              <a:rPr lang="en-US" b="1" dirty="0"/>
              <a:t>particular proprieties of </a:t>
            </a:r>
            <a:r>
              <a:rPr lang="en-US" b="1" dirty="0" smtClean="0"/>
              <a:t>Windows</a:t>
            </a:r>
            <a:endParaRPr lang="en-US" b="1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38" cy="6340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28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Windows  </a:t>
            </a:r>
            <a:endParaRPr lang="en-US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29235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18</a:t>
            </a:fld>
            <a:endParaRPr lang="ar-SA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28800"/>
            <a:ext cx="7666727" cy="3744416"/>
          </a:xfrm>
          <a:prstGeom prst="rect">
            <a:avLst/>
          </a:prstGeom>
        </p:spPr>
      </p:pic>
      <p:sp>
        <p:nvSpPr>
          <p:cNvPr id="7" name="مستطيل 11"/>
          <p:cNvSpPr/>
          <p:nvPr/>
        </p:nvSpPr>
        <p:spPr>
          <a:xfrm>
            <a:off x="6012160" y="2132856"/>
            <a:ext cx="26670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Internal</a:t>
            </a:r>
            <a:r>
              <a:rPr lang="en-US" dirty="0" smtClean="0"/>
              <a:t> </a:t>
            </a:r>
            <a:r>
              <a:rPr lang="en-US" dirty="0"/>
              <a:t>windows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88776" y="404664"/>
            <a:ext cx="7467600" cy="65293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28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Windows  </a:t>
            </a:r>
            <a:endParaRPr lang="en-US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40175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560840" cy="63894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28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Render </a:t>
            </a:r>
            <a:endParaRPr lang="en-US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2776"/>
            <a:ext cx="7671880" cy="43204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35310" y="58052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839344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685800"/>
            <a:ext cx="8358246" cy="762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b="1" cap="none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</a:rPr>
              <a:t>Outlines</a:t>
            </a:r>
            <a:endParaRPr lang="en-US" sz="3200" b="1" cap="none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7924800" cy="464820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Clr>
                <a:srgbClr val="070909"/>
              </a:buClr>
              <a:buFont typeface="Wingdings" panose="05000000000000000000" pitchFamily="2" charset="2"/>
              <a:buChar char="q"/>
            </a:pPr>
            <a:r>
              <a:rPr lang="en-US" b="1" dirty="0" smtClean="0"/>
              <a:t>Introduction</a:t>
            </a:r>
          </a:p>
          <a:p>
            <a:pPr algn="l" rtl="0">
              <a:lnSpc>
                <a:spcPct val="150000"/>
              </a:lnSpc>
              <a:buClr>
                <a:srgbClr val="070909"/>
              </a:buClr>
              <a:buFont typeface="Wingdings" panose="05000000000000000000" pitchFamily="2" charset="2"/>
              <a:buChar char="q"/>
            </a:pPr>
            <a:r>
              <a:rPr lang="en-US" b="1" dirty="0" smtClean="0"/>
              <a:t>GP1 Review</a:t>
            </a:r>
          </a:p>
          <a:p>
            <a:pPr algn="l" rtl="0">
              <a:lnSpc>
                <a:spcPct val="150000"/>
              </a:lnSpc>
              <a:buClr>
                <a:srgbClr val="070909"/>
              </a:buClr>
              <a:buFont typeface="Wingdings" panose="05000000000000000000" pitchFamily="2" charset="2"/>
              <a:buChar char="q"/>
            </a:pPr>
            <a:r>
              <a:rPr lang="en-US" b="1" dirty="0" smtClean="0"/>
              <a:t>3D Model Utilizing Revit</a:t>
            </a:r>
          </a:p>
          <a:p>
            <a:pPr algn="l" rtl="0">
              <a:lnSpc>
                <a:spcPct val="150000"/>
              </a:lnSpc>
              <a:buClr>
                <a:srgbClr val="070909"/>
              </a:buClr>
              <a:buFont typeface="Wingdings" panose="05000000000000000000" pitchFamily="2" charset="2"/>
              <a:buChar char="q"/>
            </a:pPr>
            <a:r>
              <a:rPr lang="en-US" b="1" dirty="0" smtClean="0"/>
              <a:t>Managing Project Using Primavira</a:t>
            </a:r>
          </a:p>
          <a:p>
            <a:pPr algn="l" rtl="0">
              <a:lnSpc>
                <a:spcPct val="150000"/>
              </a:lnSpc>
              <a:buClr>
                <a:srgbClr val="070909"/>
              </a:buClr>
              <a:buFont typeface="Wingdings" panose="05000000000000000000" pitchFamily="2" charset="2"/>
              <a:buChar char="q"/>
            </a:pPr>
            <a:r>
              <a:rPr lang="en-US" b="1" dirty="0" smtClean="0"/>
              <a:t>Navisworks Software</a:t>
            </a:r>
          </a:p>
          <a:p>
            <a:pPr algn="l" rtl="0">
              <a:lnSpc>
                <a:spcPct val="150000"/>
              </a:lnSpc>
              <a:buClr>
                <a:srgbClr val="070909"/>
              </a:buClr>
              <a:buFont typeface="Wingdings" panose="05000000000000000000" pitchFamily="2" charset="2"/>
              <a:buChar char="q"/>
            </a:pPr>
            <a:r>
              <a:rPr lang="en-US" b="1" dirty="0" smtClean="0"/>
              <a:t>Assessment </a:t>
            </a:r>
          </a:p>
          <a:p>
            <a:pPr algn="l">
              <a:buClr>
                <a:srgbClr val="070909"/>
              </a:buClr>
              <a:buNone/>
            </a:pPr>
            <a:r>
              <a:rPr lang="en-US" b="1" dirty="0" smtClean="0"/>
              <a:t>  </a:t>
            </a:r>
            <a:endParaRPr lang="en-US" b="1" dirty="0"/>
          </a:p>
        </p:txBody>
      </p:sp>
      <p:sp>
        <p:nvSpPr>
          <p:cNvPr id="5" name="مستطيل 4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2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049402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95300" y="1484785"/>
            <a:ext cx="8115328" cy="11521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Contain Structural Elements</a:t>
            </a:r>
          </a:p>
          <a:p>
            <a:pPr algn="ctr"/>
            <a:r>
              <a:rPr lang="en-US" dirty="0" smtClean="0"/>
              <a:t>Satisfy the </a:t>
            </a:r>
            <a:r>
              <a:rPr lang="en-US" b="1" u="sng" dirty="0" smtClean="0"/>
              <a:t>SAFE</a:t>
            </a:r>
            <a:r>
              <a:rPr lang="en-US" dirty="0" smtClean="0"/>
              <a:t> of the Building</a:t>
            </a:r>
          </a:p>
          <a:p>
            <a:pPr algn="ctr"/>
            <a:endParaRPr lang="en-US" dirty="0"/>
          </a:p>
        </p:txBody>
      </p:sp>
      <p:sp>
        <p:nvSpPr>
          <p:cNvPr id="9" name="مستطيل 8"/>
          <p:cNvSpPr/>
          <p:nvPr/>
        </p:nvSpPr>
        <p:spPr>
          <a:xfrm>
            <a:off x="533400" y="304800"/>
            <a:ext cx="8039128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marL="68580" algn="ctr"/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Structural model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8218168" y="5798047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20</a:t>
            </a:fld>
            <a:endParaRPr lang="ar-SA" dirty="0"/>
          </a:p>
        </p:txBody>
      </p:sp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839462"/>
            <a:ext cx="7056784" cy="401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1117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043890" cy="65563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Grid System</a:t>
            </a:r>
            <a:endParaRPr lang="en-US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38376" y="980728"/>
            <a:ext cx="7453338" cy="8002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Aid to ensure </a:t>
            </a:r>
            <a:r>
              <a:rPr lang="en-US" dirty="0"/>
              <a:t>the boundaries of building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columns </a:t>
            </a:r>
            <a:r>
              <a:rPr lang="en-US" dirty="0"/>
              <a:t>centerlines. 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21</a:t>
            </a:fld>
            <a:endParaRPr lang="ar-SA" dirty="0"/>
          </a:p>
        </p:txBody>
      </p:sp>
      <p:pic>
        <p:nvPicPr>
          <p:cNvPr id="8" name="Content Placeholder 7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76" y="2095323"/>
            <a:ext cx="6785952" cy="4286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747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043890" cy="57943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GB" sz="32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</a:t>
            </a:r>
            <a:r>
              <a:rPr lang="en-GB" sz="3200" b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Walls</a:t>
            </a:r>
            <a:r>
              <a:rPr lang="en-GB" sz="32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sz="3200" b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22</a:t>
            </a:fld>
            <a:endParaRPr lang="ar-SA" dirty="0"/>
          </a:p>
        </p:txBody>
      </p:sp>
      <p:sp>
        <p:nvSpPr>
          <p:cNvPr id="8" name="Rounded Rectangle 7"/>
          <p:cNvSpPr/>
          <p:nvPr/>
        </p:nvSpPr>
        <p:spPr>
          <a:xfrm>
            <a:off x="729959" y="980728"/>
            <a:ext cx="7453338" cy="122413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Walls that carrying </a:t>
            </a:r>
            <a:r>
              <a:rPr lang="en-US" dirty="0"/>
              <a:t>the </a:t>
            </a:r>
            <a:r>
              <a:rPr lang="en-US" dirty="0" smtClean="0"/>
              <a:t>load</a:t>
            </a:r>
            <a:r>
              <a:rPr lang="en-US" dirty="0"/>
              <a:t> (Load-bearing </a:t>
            </a:r>
            <a:r>
              <a:rPr lang="en-US" dirty="0" smtClean="0"/>
              <a:t>walls)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Ability to reinforced </a:t>
            </a:r>
          </a:p>
          <a:p>
            <a:pPr algn="ctr"/>
            <a:endParaRPr lang="en-US" dirty="0"/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157" y="2256658"/>
            <a:ext cx="3865139" cy="4268686"/>
          </a:xfrm>
          <a:prstGeom prst="rect">
            <a:avLst/>
          </a:prstGeom>
        </p:spPr>
      </p:pic>
      <p:sp>
        <p:nvSpPr>
          <p:cNvPr id="13" name="مستطيل 11"/>
          <p:cNvSpPr/>
          <p:nvPr/>
        </p:nvSpPr>
        <p:spPr>
          <a:xfrm>
            <a:off x="1187624" y="5013176"/>
            <a:ext cx="26670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part of shear walls</a:t>
            </a:r>
          </a:p>
        </p:txBody>
      </p:sp>
    </p:spTree>
    <p:extLst>
      <p:ext uri="{BB962C8B-B14F-4D97-AF65-F5344CB8AC3E}">
        <p14:creationId xmlns:p14="http://schemas.microsoft.com/office/powerpoint/2010/main" val="7370740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23</a:t>
            </a:fld>
            <a:endParaRPr lang="ar-SA" dirty="0"/>
          </a:p>
        </p:txBody>
      </p:sp>
      <p:sp>
        <p:nvSpPr>
          <p:cNvPr id="8" name="مستطيل 11"/>
          <p:cNvSpPr/>
          <p:nvPr/>
        </p:nvSpPr>
        <p:spPr>
          <a:xfrm>
            <a:off x="2555776" y="4265930"/>
            <a:ext cx="3672408" cy="67523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i="1" dirty="0"/>
              <a:t>Cross section in shear wall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20688"/>
            <a:ext cx="7459762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2309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115328" cy="65563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b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Footing</a:t>
            </a:r>
            <a:endParaRPr lang="en-US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24</a:t>
            </a:fld>
            <a:endParaRPr lang="ar-SA" dirty="0"/>
          </a:p>
        </p:txBody>
      </p:sp>
      <p:sp>
        <p:nvSpPr>
          <p:cNvPr id="6" name="مستطيل 11"/>
          <p:cNvSpPr/>
          <p:nvPr/>
        </p:nvSpPr>
        <p:spPr>
          <a:xfrm>
            <a:off x="485408" y="1124744"/>
            <a:ext cx="8087120" cy="172819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b="1" dirty="0" smtClean="0"/>
              <a:t>There are many different type of footing</a:t>
            </a:r>
          </a:p>
          <a:p>
            <a:r>
              <a:rPr lang="en-US" b="1" dirty="0" smtClean="0"/>
              <a:t>Footing used in project:</a:t>
            </a:r>
          </a:p>
          <a:p>
            <a:pPr marL="342900" indent="-342900">
              <a:buFont typeface="+mj-lt"/>
              <a:buAutoNum type="alphaLcParenR"/>
            </a:pPr>
            <a:r>
              <a:rPr lang="en-US" b="1" dirty="0" smtClean="0"/>
              <a:t>Strip footing</a:t>
            </a:r>
          </a:p>
          <a:p>
            <a:pPr marL="342900" indent="-342900">
              <a:buFont typeface="+mj-lt"/>
              <a:buAutoNum type="alphaLcParenR"/>
            </a:pPr>
            <a:r>
              <a:rPr lang="en-US" b="1" dirty="0" smtClean="0"/>
              <a:t>Wall footing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708920"/>
            <a:ext cx="7488832" cy="3718560"/>
          </a:xfrm>
          <a:prstGeom prst="rect">
            <a:avLst/>
          </a:prstGeom>
        </p:spPr>
      </p:pic>
      <p:sp>
        <p:nvSpPr>
          <p:cNvPr id="9" name="مستطيل 11"/>
          <p:cNvSpPr/>
          <p:nvPr/>
        </p:nvSpPr>
        <p:spPr>
          <a:xfrm>
            <a:off x="179512" y="6093296"/>
            <a:ext cx="3168352" cy="5054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Structural footing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58252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8215338" y="58578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25</a:t>
            </a:fld>
            <a:endParaRPr lang="ar-SA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232"/>
            <a:ext cx="4752528" cy="3496776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201" y="3536602"/>
            <a:ext cx="5398849" cy="3137872"/>
          </a:xfrm>
          <a:prstGeom prst="rect">
            <a:avLst/>
          </a:prstGeom>
        </p:spPr>
      </p:pic>
      <p:sp>
        <p:nvSpPr>
          <p:cNvPr id="11" name="مستطيل 11"/>
          <p:cNvSpPr/>
          <p:nvPr/>
        </p:nvSpPr>
        <p:spPr>
          <a:xfrm>
            <a:off x="179512" y="5706090"/>
            <a:ext cx="2815702" cy="67523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Cross section of  </a:t>
            </a:r>
            <a:r>
              <a:rPr lang="en-US" dirty="0" smtClean="0"/>
              <a:t>footings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26</a:t>
            </a:fld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506293" y="249006"/>
            <a:ext cx="7929618" cy="7317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marL="114300"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Columns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285750" indent="-285750" algn="l" rtl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Making </a:t>
            </a:r>
            <a:r>
              <a:rPr lang="en-US" b="1" dirty="0"/>
              <a:t>the different type of columns.</a:t>
            </a:r>
          </a:p>
          <a:p>
            <a:pPr marL="285750" indent="-285750" algn="l" rtl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Ability to reinforced</a:t>
            </a:r>
          </a:p>
          <a:p>
            <a:pPr marL="285750" indent="-285750" algn="l" rtl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Columns used in project:</a:t>
            </a:r>
          </a:p>
          <a:p>
            <a:pPr marL="342900" indent="-342900" algn="l" rtl="0">
              <a:lnSpc>
                <a:spcPct val="200000"/>
              </a:lnSpc>
              <a:buFont typeface="+mj-lt"/>
              <a:buAutoNum type="alphaLcParenR"/>
            </a:pPr>
            <a:r>
              <a:rPr lang="en-US" sz="2000" b="1" dirty="0"/>
              <a:t>C1 30x50</a:t>
            </a:r>
          </a:p>
          <a:p>
            <a:pPr marL="342900" indent="-342900" algn="l" rtl="0">
              <a:lnSpc>
                <a:spcPct val="200000"/>
              </a:lnSpc>
              <a:buFont typeface="+mj-lt"/>
              <a:buAutoNum type="alphaLcParenR"/>
            </a:pPr>
            <a:r>
              <a:rPr lang="en-US" sz="2000" b="1" dirty="0"/>
              <a:t>C2 30x50</a:t>
            </a:r>
          </a:p>
          <a:p>
            <a:pPr marL="342900" indent="-342900" algn="l" rtl="0">
              <a:lnSpc>
                <a:spcPct val="200000"/>
              </a:lnSpc>
              <a:buFont typeface="+mj-lt"/>
              <a:buAutoNum type="alphaLcParenR"/>
            </a:pPr>
            <a:r>
              <a:rPr lang="en-US" sz="2000" b="1" dirty="0"/>
              <a:t>C3 30x70 </a:t>
            </a:r>
          </a:p>
          <a:p>
            <a:pPr algn="l" rtl="0">
              <a:lnSpc>
                <a:spcPct val="20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27</a:t>
            </a:fld>
            <a:endParaRPr lang="ar-SA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20216"/>
            <a:ext cx="2016224" cy="4216896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053" y="129168"/>
            <a:ext cx="3240360" cy="439899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604" y="188640"/>
            <a:ext cx="2428300" cy="4365104"/>
          </a:xfrm>
          <a:prstGeom prst="rect">
            <a:avLst/>
          </a:prstGeom>
        </p:spPr>
      </p:pic>
      <p:sp>
        <p:nvSpPr>
          <p:cNvPr id="11" name="مستطيل 11"/>
          <p:cNvSpPr/>
          <p:nvPr/>
        </p:nvSpPr>
        <p:spPr>
          <a:xfrm>
            <a:off x="179512" y="260648"/>
            <a:ext cx="1854307" cy="38332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Columns types </a:t>
            </a:r>
          </a:p>
        </p:txBody>
      </p:sp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581128"/>
            <a:ext cx="1728192" cy="1728192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581128"/>
            <a:ext cx="1728192" cy="1728192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254" y="4795272"/>
            <a:ext cx="1440160" cy="1586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28</a:t>
            </a:fld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247221" y="188640"/>
            <a:ext cx="821537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Beams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ستطيل 11"/>
          <p:cNvSpPr/>
          <p:nvPr/>
        </p:nvSpPr>
        <p:spPr>
          <a:xfrm>
            <a:off x="247221" y="1268760"/>
            <a:ext cx="8215370" cy="8705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Making the different type of columns.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Ability to reinforced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21" y="2139280"/>
            <a:ext cx="4828835" cy="3017911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330862"/>
            <a:ext cx="3096344" cy="2826329"/>
          </a:xfrm>
          <a:prstGeom prst="rect">
            <a:avLst/>
          </a:prstGeom>
        </p:spPr>
      </p:pic>
      <p:sp>
        <p:nvSpPr>
          <p:cNvPr id="10" name="مستطيل 11"/>
          <p:cNvSpPr/>
          <p:nvPr/>
        </p:nvSpPr>
        <p:spPr>
          <a:xfrm>
            <a:off x="3419872" y="5552393"/>
            <a:ext cx="2302449" cy="8374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/>
              <a:t>Beams Details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29</a:t>
            </a:fld>
            <a:endParaRPr lang="ar-SA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7272808" cy="3024336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210666"/>
            <a:ext cx="3600400" cy="29386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1677" y="4077072"/>
            <a:ext cx="2426418" cy="9571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685800"/>
            <a:ext cx="8429684" cy="6096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200" cap="none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3200" cap="none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sz="3200" cap="none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  <a:cs typeface="+mn-cs"/>
              </a:rPr>
              <a:t>Introduction</a:t>
            </a:r>
            <a:endParaRPr lang="en-US" sz="3200" cap="none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3</a:t>
            </a:fld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The </a:t>
            </a:r>
            <a:r>
              <a:rPr lang="en-US" sz="2800" dirty="0"/>
              <a:t>construction sector is a very important economic sector in Palestine. It’s providing the necessary housing structures and economic activity. 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1913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1979" y="156463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Ground </a:t>
            </a:r>
            <a:r>
              <a:rPr lang="en-US" sz="3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Beams and Neck </a:t>
            </a:r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</a:t>
            </a:r>
            <a:r>
              <a:rPr lang="en-US" sz="3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olumns</a:t>
            </a:r>
            <a:endParaRPr lang="ar-SA" sz="3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30</a:t>
            </a:fld>
            <a:endParaRPr lang="ar-SA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79" y="980728"/>
            <a:ext cx="7736405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00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4873752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For more specified and sorting elements to achieve the exact quantities we are doing the following: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91979" y="467961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Ground </a:t>
            </a:r>
            <a:r>
              <a:rPr lang="en-US" sz="3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Beams and neck columns</a:t>
            </a:r>
            <a:endParaRPr lang="ar-SA" sz="3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701" y="2132856"/>
            <a:ext cx="5718571" cy="16975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31640" y="3861048"/>
            <a:ext cx="6240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manage bars &gt;&gt; Setting list &gt;&gt; project parameters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350221"/>
            <a:ext cx="5328592" cy="17430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03848" y="6165304"/>
            <a:ext cx="2169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dd new elements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44408" y="58052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2902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42553"/>
            <a:ext cx="3765401" cy="1874479"/>
          </a:xfrm>
        </p:spPr>
      </p:pic>
      <p:sp>
        <p:nvSpPr>
          <p:cNvPr id="4" name="Rectangle 3"/>
          <p:cNvSpPr/>
          <p:nvPr/>
        </p:nvSpPr>
        <p:spPr>
          <a:xfrm>
            <a:off x="291979" y="467961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Ground </a:t>
            </a:r>
            <a:r>
              <a:rPr lang="en-US" sz="3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Beams and neck columns</a:t>
            </a:r>
            <a:endParaRPr lang="ar-SA" sz="3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2040" y="2060848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Then select the element and checked the parameter to take encounter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35310" y="58052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5428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33</a:t>
            </a:fld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262430" y="116632"/>
            <a:ext cx="8358246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Slabs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ستطيل 11"/>
          <p:cNvSpPr/>
          <p:nvPr/>
        </p:nvSpPr>
        <p:spPr>
          <a:xfrm>
            <a:off x="904392" y="1181448"/>
            <a:ext cx="7310946" cy="879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 smtClean="0"/>
              <a:t>Slab used in the project: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Solid slab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One way Ribbed Slab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408" y="2126320"/>
            <a:ext cx="6691944" cy="4038984"/>
          </a:xfrm>
          <a:prstGeom prst="rect">
            <a:avLst/>
          </a:prstGeom>
        </p:spPr>
      </p:pic>
      <p:sp>
        <p:nvSpPr>
          <p:cNvPr id="9" name="مستطيل 11"/>
          <p:cNvSpPr/>
          <p:nvPr/>
        </p:nvSpPr>
        <p:spPr>
          <a:xfrm>
            <a:off x="249894" y="4797152"/>
            <a:ext cx="2774442" cy="76664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One way ribbed Slab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34</a:t>
            </a:fld>
            <a:endParaRPr lang="ar-SA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632"/>
            <a:ext cx="8332956" cy="5123656"/>
          </a:xfrm>
          <a:prstGeom prst="rect">
            <a:avLst/>
          </a:prstGeom>
        </p:spPr>
      </p:pic>
      <p:sp>
        <p:nvSpPr>
          <p:cNvPr id="8" name="مستطيل 11"/>
          <p:cNvSpPr/>
          <p:nvPr/>
        </p:nvSpPr>
        <p:spPr>
          <a:xfrm>
            <a:off x="899592" y="5389138"/>
            <a:ext cx="2774442" cy="76664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Ribbed slab </a:t>
            </a:r>
            <a:r>
              <a:rPr lang="en-US" dirty="0" smtClean="0"/>
              <a:t>Section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/>
              <a:t> 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8215338" y="58578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35</a:t>
            </a:fld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309502" y="107149"/>
            <a:ext cx="821537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Stairs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56" y="1113283"/>
            <a:ext cx="2451760" cy="4043909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924" y="1785937"/>
            <a:ext cx="3954363" cy="4441287"/>
          </a:xfrm>
          <a:prstGeom prst="rect">
            <a:avLst/>
          </a:prstGeom>
        </p:spPr>
      </p:pic>
      <p:sp>
        <p:nvSpPr>
          <p:cNvPr id="11" name="مستطيل 11"/>
          <p:cNvSpPr/>
          <p:nvPr/>
        </p:nvSpPr>
        <p:spPr>
          <a:xfrm>
            <a:off x="285390" y="5474568"/>
            <a:ext cx="2774442" cy="76664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/>
              <a:t>Stairs Details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78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5720" y="1268760"/>
            <a:ext cx="8358246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b="1" dirty="0"/>
              <a:t>Structural rebar used to reinforce all structural elements to enhance reality simulation.</a:t>
            </a:r>
            <a:endParaRPr lang="ar-SA" b="1" dirty="0"/>
          </a:p>
        </p:txBody>
      </p:sp>
      <p:sp>
        <p:nvSpPr>
          <p:cNvPr id="9" name="مستطيل 8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36</a:t>
            </a:fld>
            <a:endParaRPr lang="ar-SA" dirty="0"/>
          </a:p>
        </p:txBody>
      </p:sp>
      <p:sp>
        <p:nvSpPr>
          <p:cNvPr id="15" name="مستطيل 14"/>
          <p:cNvSpPr/>
          <p:nvPr/>
        </p:nvSpPr>
        <p:spPr>
          <a:xfrm>
            <a:off x="285720" y="285728"/>
            <a:ext cx="8358246" cy="8572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Rebar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034011"/>
            <a:ext cx="7509921" cy="4635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85720" y="1268760"/>
            <a:ext cx="8358246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b="1" dirty="0"/>
              <a:t>The main output that obtained from Revit is quantity surveying as shown:</a:t>
            </a:r>
            <a:endParaRPr lang="ar-SA" b="1" dirty="0"/>
          </a:p>
        </p:txBody>
      </p:sp>
      <p:sp>
        <p:nvSpPr>
          <p:cNvPr id="7" name="مستطيل 6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37</a:t>
            </a:fld>
            <a:endParaRPr lang="ar-SA" dirty="0"/>
          </a:p>
        </p:txBody>
      </p:sp>
      <p:sp>
        <p:nvSpPr>
          <p:cNvPr id="13" name="مستطيل 12"/>
          <p:cNvSpPr/>
          <p:nvPr/>
        </p:nvSpPr>
        <p:spPr>
          <a:xfrm>
            <a:off x="285720" y="285728"/>
            <a:ext cx="8358246" cy="8572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Revit output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5" y="4112970"/>
            <a:ext cx="7416823" cy="19083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994755"/>
            <a:ext cx="7848872" cy="19383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38</a:t>
            </a:fld>
            <a:endParaRPr lang="ar-S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60648"/>
            <a:ext cx="7819802" cy="22322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049" y="2741664"/>
            <a:ext cx="8256399" cy="22124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39</a:t>
            </a:fld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404664"/>
            <a:ext cx="7465221" cy="24482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7" y="3356992"/>
            <a:ext cx="7034175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lvl="1" indent="-342900" algn="l" rtl="0">
              <a:lnSpc>
                <a:spcPct val="200000"/>
              </a:lnSpc>
              <a:spcBef>
                <a:spcPts val="600"/>
              </a:spcBef>
              <a:buSzPct val="70000"/>
              <a:buFont typeface="Wingdings" panose="05000000000000000000" pitchFamily="2" charset="2"/>
              <a:buChar char="v"/>
            </a:pPr>
            <a:r>
              <a:rPr lang="en-US" sz="2400" b="1" dirty="0"/>
              <a:t>Study objective  </a:t>
            </a:r>
            <a:endParaRPr lang="en-US" sz="2000" b="1" dirty="0"/>
          </a:p>
          <a:p>
            <a:pPr algn="l" rtl="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b="1" dirty="0" smtClean="0"/>
              <a:t>Importance</a:t>
            </a:r>
            <a:endParaRPr lang="en-US" sz="2400" b="1" dirty="0"/>
          </a:p>
          <a:p>
            <a:pPr marL="342900" lvl="1" indent="-342900" algn="l" rtl="0">
              <a:lnSpc>
                <a:spcPct val="200000"/>
              </a:lnSpc>
              <a:spcBef>
                <a:spcPts val="600"/>
              </a:spcBef>
              <a:buSzPct val="70000"/>
              <a:buFont typeface="Wingdings" panose="05000000000000000000" pitchFamily="2" charset="2"/>
              <a:buChar char="v"/>
            </a:pPr>
            <a:r>
              <a:rPr lang="en-US" sz="2400" b="1" dirty="0"/>
              <a:t>Limitation</a:t>
            </a:r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490662"/>
            <a:ext cx="7467600" cy="6340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200" cap="none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3200" cap="none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sz="3200" cap="none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  <a:cs typeface="+mn-cs"/>
              </a:rPr>
              <a:t>Introduction</a:t>
            </a:r>
            <a:endParaRPr lang="en-US" sz="3200" cap="none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44408" y="58052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23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40</a:t>
            </a:fld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285720" y="285728"/>
            <a:ext cx="814393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cap="all" dirty="0"/>
              <a:t>MANAGING PROJECT USING PRIMAVERA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832175" y="1924613"/>
            <a:ext cx="7051021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41</a:t>
            </a:fld>
            <a:endParaRPr lang="ar-SA" dirty="0"/>
          </a:p>
        </p:txBody>
      </p:sp>
      <p:sp>
        <p:nvSpPr>
          <p:cNvPr id="6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Primavera Software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250000"/>
              </a:lnSpc>
            </a:pPr>
            <a:r>
              <a:rPr lang="en-US" b="1" dirty="0" smtClean="0"/>
              <a:t>Objectives </a:t>
            </a:r>
          </a:p>
          <a:p>
            <a:pPr algn="l" rtl="0">
              <a:lnSpc>
                <a:spcPct val="250000"/>
              </a:lnSpc>
            </a:pPr>
            <a:r>
              <a:rPr lang="en-US" b="1" dirty="0" smtClean="0"/>
              <a:t>Input</a:t>
            </a:r>
          </a:p>
          <a:p>
            <a:pPr algn="l" rtl="0">
              <a:lnSpc>
                <a:spcPct val="250000"/>
              </a:lnSpc>
            </a:pPr>
            <a:r>
              <a:rPr lang="en-US" b="1" dirty="0" smtClean="0"/>
              <a:t>Output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200000"/>
              </a:lnSpc>
            </a:pPr>
            <a:r>
              <a:rPr lang="en-US" dirty="0" smtClean="0"/>
              <a:t>Enhance the management and controlling the project</a:t>
            </a:r>
          </a:p>
          <a:p>
            <a:pPr algn="l" rtl="0">
              <a:lnSpc>
                <a:spcPct val="200000"/>
              </a:lnSpc>
            </a:pPr>
            <a:r>
              <a:rPr lang="en-US" dirty="0" smtClean="0"/>
              <a:t>Time schedule estimate </a:t>
            </a:r>
          </a:p>
          <a:p>
            <a:pPr algn="l" rtl="0">
              <a:lnSpc>
                <a:spcPct val="200000"/>
              </a:lnSpc>
            </a:pPr>
            <a:r>
              <a:rPr lang="en-US" dirty="0" smtClean="0"/>
              <a:t>Budgeted cost estimate</a:t>
            </a:r>
          </a:p>
          <a:p>
            <a:pPr algn="l" rtl="0">
              <a:lnSpc>
                <a:spcPct val="200000"/>
              </a:lnSpc>
            </a:pPr>
            <a:r>
              <a:rPr lang="en-US" dirty="0" smtClean="0"/>
              <a:t>Earned value analysis </a:t>
            </a:r>
          </a:p>
          <a:p>
            <a:pPr algn="l" rtl="0">
              <a:lnSpc>
                <a:spcPct val="200000"/>
              </a:lnSpc>
            </a:pPr>
            <a:endParaRPr lang="en-US" dirty="0"/>
          </a:p>
        </p:txBody>
      </p:sp>
      <p:sp>
        <p:nvSpPr>
          <p:cNvPr id="4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Primavera Objectives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35310" y="58052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64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43</a:t>
            </a:fld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Primavera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input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250000"/>
              </a:lnSpc>
            </a:pPr>
            <a:r>
              <a:rPr lang="en-US" b="1" dirty="0" smtClean="0"/>
              <a:t>Activity of project</a:t>
            </a:r>
          </a:p>
          <a:p>
            <a:pPr algn="l" rtl="0">
              <a:lnSpc>
                <a:spcPct val="250000"/>
              </a:lnSpc>
            </a:pPr>
            <a:r>
              <a:rPr lang="en-US" b="1" dirty="0" smtClean="0"/>
              <a:t>Activity relation </a:t>
            </a:r>
          </a:p>
          <a:p>
            <a:pPr algn="l" rtl="0">
              <a:lnSpc>
                <a:spcPct val="250000"/>
              </a:lnSpc>
            </a:pPr>
            <a:r>
              <a:rPr lang="en-US" b="1" dirty="0" smtClean="0"/>
              <a:t>Expenses</a:t>
            </a:r>
          </a:p>
          <a:p>
            <a:pPr algn="l" rtl="0">
              <a:lnSpc>
                <a:spcPct val="250000"/>
              </a:lnSpc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8209079" y="579903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44</a:t>
            </a:fld>
            <a:endParaRPr lang="ar-SA" dirty="0"/>
          </a:p>
        </p:txBody>
      </p:sp>
      <p:sp>
        <p:nvSpPr>
          <p:cNvPr id="6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Activity of project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55794"/>
            <a:ext cx="7776864" cy="55415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45</a:t>
            </a:fld>
            <a:endParaRPr lang="ar-SA" dirty="0"/>
          </a:p>
        </p:txBody>
      </p:sp>
      <p:sp>
        <p:nvSpPr>
          <p:cNvPr id="8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Activity Relation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980728"/>
            <a:ext cx="7814672" cy="5517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46</a:t>
            </a:fld>
            <a:endParaRPr lang="ar-SA" dirty="0"/>
          </a:p>
        </p:txBody>
      </p:sp>
      <p:sp>
        <p:nvSpPr>
          <p:cNvPr id="8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Activity Relation 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26694"/>
            <a:ext cx="5268696" cy="2376264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409826"/>
            <a:ext cx="5328592" cy="2376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47</a:t>
            </a:fld>
            <a:endParaRPr lang="ar-SA" dirty="0"/>
          </a:p>
        </p:txBody>
      </p:sp>
      <p:sp>
        <p:nvSpPr>
          <p:cNvPr id="6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Expenses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مستطيل 11"/>
          <p:cNvSpPr>
            <a:spLocks noGrp="1"/>
          </p:cNvSpPr>
          <p:nvPr>
            <p:ph sz="quarter" idx="1"/>
          </p:nvPr>
        </p:nvSpPr>
        <p:spPr>
          <a:xfrm>
            <a:off x="395536" y="1052736"/>
            <a:ext cx="8034116" cy="9869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>
            <a:normAutofit/>
          </a:bodyPr>
          <a:lstStyle/>
          <a:p>
            <a:pPr marL="1005840" lvl="3" indent="0" algn="l" rtl="0">
              <a:buNone/>
            </a:pPr>
            <a:r>
              <a:rPr lang="en-US" b="1" dirty="0"/>
              <a:t>Expenses are the cost incurred in or required for </a:t>
            </a:r>
            <a:r>
              <a:rPr lang="en-US" b="1" dirty="0" smtClean="0"/>
              <a:t>something.</a:t>
            </a:r>
          </a:p>
          <a:p>
            <a:pPr marL="1005840" lvl="3" indent="0" algn="l" rtl="0">
              <a:buNone/>
            </a:pPr>
            <a:r>
              <a:rPr lang="en-US" b="1" dirty="0" smtClean="0"/>
              <a:t>Aid to </a:t>
            </a:r>
            <a:r>
              <a:rPr lang="en-US" b="1" dirty="0"/>
              <a:t>facilitate and </a:t>
            </a:r>
            <a:r>
              <a:rPr lang="en-US" b="1" dirty="0" smtClean="0"/>
              <a:t>quickly estimation</a:t>
            </a:r>
            <a:endParaRPr lang="en-US" b="1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332464"/>
            <a:ext cx="7819802" cy="2752720"/>
          </a:xfrm>
          <a:prstGeom prst="rect">
            <a:avLst/>
          </a:prstGeom>
        </p:spPr>
      </p:pic>
      <p:sp>
        <p:nvSpPr>
          <p:cNvPr id="9" name="مستطيل 11"/>
          <p:cNvSpPr txBox="1">
            <a:spLocks/>
          </p:cNvSpPr>
          <p:nvPr/>
        </p:nvSpPr>
        <p:spPr>
          <a:xfrm>
            <a:off x="1547664" y="5438000"/>
            <a:ext cx="3888432" cy="59069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rtlCol="1" anchor="ctr">
            <a:normAutofit/>
          </a:bodyPr>
          <a:lstStyle>
            <a:lvl1pPr marL="274320" indent="-274320" algn="r" rtl="1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40080" indent="-274320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-182880" algn="r" rtl="1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88720" indent="-182880" algn="r" rtl="1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463040" indent="-182880" algn="r" rtl="1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37360" indent="-182880" algn="r" rtl="1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011680" indent="-182880" algn="r" rtl="1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286000" indent="-182880" algn="r" rtl="1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560320" indent="-182880" algn="r" rtl="1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05840" lvl="3" indent="0" algn="ctr">
              <a:buNone/>
            </a:pPr>
            <a:r>
              <a:rPr lang="en-US" dirty="0"/>
              <a:t>Expenses for site leveling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67544" y="1124744"/>
            <a:ext cx="7747794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/>
              <a:t>the total cost was estimated for site leveling = 47650 + 86186 = 133838 ₪ as shown: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48</a:t>
            </a:fld>
            <a:endParaRPr lang="ar-SA" dirty="0"/>
          </a:p>
        </p:txBody>
      </p:sp>
      <p:sp>
        <p:nvSpPr>
          <p:cNvPr id="6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Expenses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47664" y="4758243"/>
            <a:ext cx="5256584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dirty="0"/>
              <a:t>Part of sheet excel estimation list </a:t>
            </a:r>
            <a:endParaRPr lang="ar-SA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2132856"/>
            <a:ext cx="8370764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250000"/>
              </a:lnSpc>
            </a:pPr>
            <a:r>
              <a:rPr lang="en-US" b="1" dirty="0" smtClean="0"/>
              <a:t>Bar Chart</a:t>
            </a:r>
          </a:p>
          <a:p>
            <a:pPr algn="l" rtl="0">
              <a:lnSpc>
                <a:spcPct val="250000"/>
              </a:lnSpc>
            </a:pPr>
            <a:r>
              <a:rPr lang="en-US" b="1" dirty="0" smtClean="0"/>
              <a:t>Time schedule</a:t>
            </a:r>
          </a:p>
          <a:p>
            <a:pPr algn="l" rtl="0">
              <a:lnSpc>
                <a:spcPct val="250000"/>
              </a:lnSpc>
            </a:pPr>
            <a:r>
              <a:rPr lang="en-US" b="1" dirty="0" smtClean="0"/>
              <a:t>Budgeted cost</a:t>
            </a:r>
          </a:p>
          <a:p>
            <a:pPr algn="l" rtl="0">
              <a:lnSpc>
                <a:spcPct val="250000"/>
              </a:lnSpc>
            </a:pPr>
            <a:r>
              <a:rPr lang="en-US" b="1" dirty="0" smtClean="0"/>
              <a:t>S-curve</a:t>
            </a:r>
          </a:p>
          <a:p>
            <a:pPr algn="l" rtl="0">
              <a:lnSpc>
                <a:spcPct val="250000"/>
              </a:lnSpc>
            </a:pPr>
            <a:endParaRPr lang="en-US" b="1" dirty="0"/>
          </a:p>
        </p:txBody>
      </p:sp>
      <p:sp>
        <p:nvSpPr>
          <p:cNvPr id="4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Primavera Output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35310" y="58052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02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838200"/>
            <a:ext cx="8358246" cy="6096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3600" cap="none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US" sz="3600" cap="none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3600" cap="none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GP 1 Review</a:t>
            </a:r>
            <a:endParaRPr lang="en-US" sz="36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304800" y="1752600"/>
                <a:ext cx="8458200" cy="4485373"/>
              </a:xfrm>
            </p:spPr>
            <p:txBody>
              <a:bodyPr>
                <a:normAutofit/>
              </a:bodyPr>
              <a:lstStyle/>
              <a:p>
                <a:pPr marL="82296" indent="0">
                  <a:lnSpc>
                    <a:spcPct val="150000"/>
                  </a:lnSpc>
                  <a:buNone/>
                </a:pPr>
                <a:endPara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11480" indent="-342900" algn="l" rtl="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Muthalth Al- shuhadah school</a:t>
                </a:r>
              </a:p>
              <a:p>
                <a:pPr marL="411480" indent="-342900" algn="l" rtl="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located in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Muthalth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Al- shuhadah </a:t>
                </a:r>
                <a:r>
                  <a:rPr lang="en-US" dirty="0" smtClean="0"/>
                  <a:t>village </a:t>
                </a:r>
              </a:p>
              <a:p>
                <a:pPr marL="411480" indent="-342900" algn="l" rtl="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Which </a:t>
                </a:r>
                <a:r>
                  <a:rPr lang="en-US" dirty="0"/>
                  <a:t>has a 2800 population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11480" indent="-342900" algn="l" rtl="0">
                  <a:lnSpc>
                    <a:spcPct val="150000"/>
                  </a:lnSpc>
                  <a:buClr>
                    <a:srgbClr val="070909"/>
                  </a:buClr>
                  <a:buFont typeface="Arial" panose="020B0604020202020204" pitchFamily="34" charset="0"/>
                  <a:buChar char="•"/>
                </a:pPr>
                <a:r>
                  <a:rPr lang="en-US" dirty="0"/>
                  <a:t>The school designed to contain about 200 students</a:t>
                </a:r>
                <a:r>
                  <a:rPr lang="en-US" dirty="0" smtClean="0"/>
                  <a:t>.</a:t>
                </a:r>
              </a:p>
              <a:p>
                <a:pPr marL="411480" indent="-342900" algn="l" rtl="0">
                  <a:lnSpc>
                    <a:spcPct val="150000"/>
                  </a:lnSpc>
                  <a:buClr>
                    <a:srgbClr val="070909"/>
                  </a:buClr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 </a:t>
                </a:r>
                <a:r>
                  <a:rPr lang="en-US" dirty="0"/>
                  <a:t>school building contain 3 </a:t>
                </a:r>
                <a:r>
                  <a:rPr lang="en-US" dirty="0" smtClean="0"/>
                  <a:t>floors (453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 smtClean="0"/>
                  <a:t> </a:t>
                </a:r>
                <a:r>
                  <a:rPr lang="en-US" dirty="0" smtClean="0"/>
                  <a:t>for each)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304800" y="1752600"/>
                <a:ext cx="8458200" cy="4485373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مستطيل 6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5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450358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9515" y="1196752"/>
            <a:ext cx="2606301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Bart </a:t>
            </a:r>
            <a:r>
              <a:rPr lang="en-US" dirty="0"/>
              <a:t>chart 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8143900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50</a:t>
            </a:fld>
            <a:endParaRPr lang="ar-SA" dirty="0"/>
          </a:p>
        </p:txBody>
      </p:sp>
      <p:sp>
        <p:nvSpPr>
          <p:cNvPr id="7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Primavera Output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862262"/>
            <a:ext cx="7511275" cy="4519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28596" y="3143248"/>
            <a:ext cx="1023036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/>
              <a:t>Sec C-C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51</a:t>
            </a:fld>
            <a:endParaRPr lang="ar-SA" dirty="0"/>
          </a:p>
        </p:txBody>
      </p:sp>
      <p:sp>
        <p:nvSpPr>
          <p:cNvPr id="7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Primavera Output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1196752"/>
            <a:ext cx="7742664" cy="5256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428728" y="500063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52</a:t>
            </a:fld>
            <a:endParaRPr lang="ar-S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9874" y="1980660"/>
            <a:ext cx="7166621" cy="162635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123728" y="4077072"/>
            <a:ext cx="66967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The total duration of project is 241 working days.</a:t>
            </a:r>
          </a:p>
        </p:txBody>
      </p:sp>
      <p:sp>
        <p:nvSpPr>
          <p:cNvPr id="9" name="Rectangle 8"/>
          <p:cNvSpPr/>
          <p:nvPr/>
        </p:nvSpPr>
        <p:spPr>
          <a:xfrm>
            <a:off x="1869874" y="1197750"/>
            <a:ext cx="2606301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/>
              <a:t>Time schedule</a:t>
            </a:r>
            <a:endParaRPr lang="ar-SA" b="1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4"/>
          <p:cNvSpPr/>
          <p:nvPr/>
        </p:nvSpPr>
        <p:spPr>
          <a:xfrm>
            <a:off x="1869873" y="304170"/>
            <a:ext cx="695059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/>
              <a:t>Primavera Output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041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8215338" y="58578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53</a:t>
            </a:fld>
            <a:endParaRPr lang="ar-SA" dirty="0"/>
          </a:p>
        </p:txBody>
      </p:sp>
      <p:sp>
        <p:nvSpPr>
          <p:cNvPr id="8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/>
              <a:t>Primavera Output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مستطيل 11"/>
          <p:cNvSpPr txBox="1">
            <a:spLocks noGrp="1"/>
          </p:cNvSpPr>
          <p:nvPr>
            <p:ph sz="quarter" idx="1"/>
          </p:nvPr>
        </p:nvSpPr>
        <p:spPr>
          <a:xfrm>
            <a:off x="285720" y="1124744"/>
            <a:ext cx="3034680" cy="3166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rtlCol="1" anchor="ctr">
            <a:normAutofit fontScale="92500" lnSpcReduction="20000"/>
          </a:bodyPr>
          <a:lstStyle>
            <a:lvl1pPr marL="274320" indent="-274320" algn="r" rtl="1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40080" indent="-274320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-182880" algn="r" rtl="1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88720" indent="-182880" algn="r" rtl="1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463040" indent="-182880" algn="r" rtl="1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37360" indent="-182880" algn="r" rtl="1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011680" indent="-182880" algn="r" rtl="1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286000" indent="-182880" algn="r" rtl="1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560320" indent="-182880" algn="r" rtl="1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05840" lvl="3" indent="0" algn="ctr">
              <a:buNone/>
            </a:pPr>
            <a:r>
              <a:rPr lang="en-US" b="1" dirty="0" smtClean="0"/>
              <a:t>Budgeted </a:t>
            </a:r>
            <a:r>
              <a:rPr lang="en-US" b="1" dirty="0"/>
              <a:t>Cost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601" y="1978380"/>
            <a:ext cx="8298601" cy="188266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73891" y="4568814"/>
            <a:ext cx="71700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The total budgeted cost of the project is 2,123,273 ₪</a:t>
            </a:r>
          </a:p>
        </p:txBody>
      </p:sp>
    </p:spTree>
    <p:extLst>
      <p:ext uri="{BB962C8B-B14F-4D97-AF65-F5344CB8AC3E}">
        <p14:creationId xmlns:p14="http://schemas.microsoft.com/office/powerpoint/2010/main" val="325939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/>
              <a:t>Primavera Output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ستطيل 11"/>
          <p:cNvSpPr txBox="1">
            <a:spLocks noGrp="1"/>
          </p:cNvSpPr>
          <p:nvPr>
            <p:ph sz="quarter" idx="1"/>
          </p:nvPr>
        </p:nvSpPr>
        <p:spPr>
          <a:xfrm>
            <a:off x="601216" y="1268760"/>
            <a:ext cx="3034680" cy="3166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rtlCol="1" anchor="ctr">
            <a:normAutofit fontScale="92500" lnSpcReduction="20000"/>
          </a:bodyPr>
          <a:lstStyle>
            <a:lvl1pPr marL="274320" indent="-274320" algn="r" rtl="1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40080" indent="-274320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-182880" algn="r" rtl="1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88720" indent="-182880" algn="r" rtl="1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463040" indent="-182880" algn="r" rtl="1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37360" indent="-182880" algn="r" rtl="1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011680" indent="-182880" algn="r" rtl="1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286000" indent="-182880" algn="r" rtl="1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560320" indent="-182880" algn="r" rtl="1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05840" lvl="3" indent="0" algn="l" rtl="0">
              <a:buNone/>
            </a:pPr>
            <a:r>
              <a:rPr lang="en-US" b="1" dirty="0" smtClean="0"/>
              <a:t>S-Curve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73" y="2197224"/>
            <a:ext cx="7962651" cy="33920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35310" y="58052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03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8215338" y="58578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55</a:t>
            </a:fld>
            <a:endParaRPr lang="ar-SA" dirty="0"/>
          </a:p>
        </p:txBody>
      </p:sp>
      <p:sp>
        <p:nvSpPr>
          <p:cNvPr id="8" name="Rectangle 4"/>
          <p:cNvSpPr/>
          <p:nvPr/>
        </p:nvSpPr>
        <p:spPr>
          <a:xfrm>
            <a:off x="457200" y="126642"/>
            <a:ext cx="8143932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sz="2800" b="1" cap="all" dirty="0"/>
              <a:t>naviswork</a:t>
            </a:r>
          </a:p>
          <a:p>
            <a:pPr algn="ctr"/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74331" y="1844824"/>
            <a:ext cx="7891347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07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451CD9E-5D22-4FD5-A08E-BD8AD0EAB3C9}"/>
              </a:ext>
            </a:extLst>
          </p:cNvPr>
          <p:cNvSpPr txBox="1"/>
          <p:nvPr/>
        </p:nvSpPr>
        <p:spPr>
          <a:xfrm>
            <a:off x="320751" y="357166"/>
            <a:ext cx="792961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Navisworks Software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56</a:t>
            </a:fld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250000"/>
              </a:lnSpc>
            </a:pPr>
            <a:r>
              <a:rPr lang="en-US" b="1" dirty="0" smtClean="0"/>
              <a:t>Objective</a:t>
            </a:r>
          </a:p>
          <a:p>
            <a:pPr algn="l" rtl="0">
              <a:lnSpc>
                <a:spcPct val="250000"/>
              </a:lnSpc>
            </a:pPr>
            <a:r>
              <a:rPr lang="en-US" b="1" dirty="0" smtClean="0"/>
              <a:t>Input</a:t>
            </a:r>
          </a:p>
          <a:p>
            <a:pPr algn="l" rtl="0">
              <a:lnSpc>
                <a:spcPct val="250000"/>
              </a:lnSpc>
            </a:pPr>
            <a:r>
              <a:rPr lang="en-US" b="1" dirty="0" smtClean="0"/>
              <a:t>Output</a:t>
            </a:r>
          </a:p>
          <a:p>
            <a:pPr algn="l" rtl="0">
              <a:lnSpc>
                <a:spcPct val="250000"/>
              </a:lnSpc>
            </a:pPr>
            <a:endParaRPr lang="en-US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451CD9E-5D22-4FD5-A08E-BD8AD0EAB3C9}"/>
              </a:ext>
            </a:extLst>
          </p:cNvPr>
          <p:cNvSpPr txBox="1"/>
          <p:nvPr/>
        </p:nvSpPr>
        <p:spPr>
          <a:xfrm>
            <a:off x="343384" y="357166"/>
            <a:ext cx="792961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Navisworks Software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667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200000"/>
              </a:lnSpc>
            </a:pPr>
            <a:r>
              <a:rPr lang="en-US" sz="2000" dirty="0"/>
              <a:t>Navisworks allows users to open and combine 3D models, navigate around them in </a:t>
            </a:r>
            <a:r>
              <a:rPr lang="en-US" sz="2000" dirty="0" smtClean="0"/>
              <a:t>real-time </a:t>
            </a:r>
          </a:p>
          <a:p>
            <a:pPr algn="l" rtl="0">
              <a:lnSpc>
                <a:spcPct val="200000"/>
              </a:lnSpc>
            </a:pPr>
            <a:r>
              <a:rPr lang="en-US" sz="2000" dirty="0" smtClean="0"/>
              <a:t>Review </a:t>
            </a:r>
            <a:r>
              <a:rPr lang="en-US" sz="2000" dirty="0"/>
              <a:t>the model using a set of tools </a:t>
            </a:r>
            <a:r>
              <a:rPr lang="en-US" sz="2000" dirty="0" smtClean="0"/>
              <a:t>including comments</a:t>
            </a:r>
            <a:r>
              <a:rPr lang="en-US" sz="2000" dirty="0"/>
              <a:t>, redlining, viewpoint, </a:t>
            </a:r>
            <a:r>
              <a:rPr lang="en-US" sz="2000" dirty="0" smtClean="0"/>
              <a:t>measurements.</a:t>
            </a:r>
          </a:p>
          <a:p>
            <a:pPr algn="l" rtl="0">
              <a:lnSpc>
                <a:spcPct val="200000"/>
              </a:lnSpc>
            </a:pPr>
            <a:r>
              <a:rPr lang="en-US" sz="2000" dirty="0" smtClean="0"/>
              <a:t> </a:t>
            </a:r>
            <a:r>
              <a:rPr lang="en-US" sz="2000" dirty="0"/>
              <a:t>A selection of plug-ins enhances the package adding interference detection, 4D time simulation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B451CD9E-5D22-4FD5-A08E-BD8AD0EAB3C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832863"/>
            <a:ext cx="7467600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Navisworks objective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35310" y="58052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49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58</a:t>
            </a:fld>
            <a:endParaRPr lang="ar-SA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374" y="1700808"/>
            <a:ext cx="7718010" cy="4958238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xmlns="" id="{B451CD9E-5D22-4FD5-A08E-BD8AD0EAB3C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832863"/>
            <a:ext cx="7467600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Navisworks Input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1350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59</a:t>
            </a:fld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500" y="260648"/>
            <a:ext cx="8260948" cy="511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94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250000"/>
              </a:lnSpc>
            </a:pPr>
            <a:r>
              <a:rPr lang="en-US" sz="2800" b="1" dirty="0" smtClean="0"/>
              <a:t>Definition</a:t>
            </a:r>
          </a:p>
          <a:p>
            <a:pPr algn="l" rtl="0">
              <a:lnSpc>
                <a:spcPct val="250000"/>
              </a:lnSpc>
            </a:pPr>
            <a:r>
              <a:rPr lang="en-US" sz="2800" b="1" dirty="0" smtClean="0"/>
              <a:t>Importance </a:t>
            </a:r>
          </a:p>
          <a:p>
            <a:pPr algn="l" rtl="0">
              <a:lnSpc>
                <a:spcPct val="250000"/>
              </a:lnSpc>
            </a:pPr>
            <a:r>
              <a:rPr lang="en-US" sz="2800" b="1" dirty="0" smtClean="0"/>
              <a:t>Uses of BIM</a:t>
            </a:r>
            <a:endParaRPr lang="en-US" sz="28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467600" cy="86895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200" cap="none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US" sz="3200" cap="none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3200" cap="none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Building Information Modeling (BIM)</a:t>
            </a:r>
            <a:endParaRPr lang="en-US" sz="32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91542" y="58052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75470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60</a:t>
            </a:fld>
            <a:endParaRPr lang="ar-SA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451CD9E-5D22-4FD5-A08E-BD8AD0EAB3C9}"/>
              </a:ext>
            </a:extLst>
          </p:cNvPr>
          <p:cNvSpPr txBox="1"/>
          <p:nvPr/>
        </p:nvSpPr>
        <p:spPr>
          <a:xfrm>
            <a:off x="285720" y="357166"/>
            <a:ext cx="792961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Navisworks Input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923" y="1124744"/>
            <a:ext cx="7734462" cy="498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04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84A830B-F6C9-4B52-BE40-C2A73569AFC7}"/>
              </a:ext>
            </a:extLst>
          </p:cNvPr>
          <p:cNvSpPr txBox="1"/>
          <p:nvPr/>
        </p:nvSpPr>
        <p:spPr>
          <a:xfrm>
            <a:off x="714348" y="428604"/>
            <a:ext cx="778674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Navisworks Output</a:t>
            </a:r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61</a:t>
            </a:fld>
            <a:endParaRPr lang="ar-SA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268760"/>
            <a:ext cx="7765486" cy="507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23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8215338" y="58578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62</a:t>
            </a:fld>
            <a:endParaRPr lang="ar-S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7" y="260648"/>
            <a:ext cx="7776865" cy="607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97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63</a:t>
            </a:fld>
            <a:endParaRPr lang="ar-SA" dirty="0"/>
          </a:p>
        </p:txBody>
      </p:sp>
      <p:sp>
        <p:nvSpPr>
          <p:cNvPr id="14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ASSESSMENT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مستطيل 11"/>
          <p:cNvSpPr txBox="1">
            <a:spLocks/>
          </p:cNvSpPr>
          <p:nvPr/>
        </p:nvSpPr>
        <p:spPr>
          <a:xfrm>
            <a:off x="285720" y="1124744"/>
            <a:ext cx="8143932" cy="11521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rtlCol="1" anchor="ctr">
            <a:noAutofit/>
          </a:bodyPr>
          <a:lstStyle>
            <a:lvl1pPr marL="274320" indent="-274320" algn="r" rtl="1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40080" indent="-274320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-182880" algn="r" rtl="1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88720" indent="-182880" algn="r" rtl="1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463040" indent="-182880" algn="r" rtl="1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37360" indent="-182880" algn="r" rtl="1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011680" indent="-182880" algn="r" rtl="1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286000" indent="-182880" algn="r" rtl="1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560320" indent="-182880" algn="r" rtl="1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05840" lvl="3" indent="0" algn="ctr">
              <a:buNone/>
            </a:pPr>
            <a:endParaRPr lang="en-US" sz="1400" b="1" dirty="0"/>
          </a:p>
          <a:p>
            <a:pPr marL="1005840" lvl="3" indent="0" algn="l">
              <a:buNone/>
            </a:pPr>
            <a:r>
              <a:rPr lang="en-US" sz="1400" b="1" dirty="0"/>
              <a:t>A </a:t>
            </a:r>
            <a:r>
              <a:rPr lang="en-US" sz="1400" b="1" dirty="0" smtClean="0"/>
              <a:t>comparison has been achieved between </a:t>
            </a:r>
            <a:r>
              <a:rPr lang="en-US" sz="1400" b="1" dirty="0"/>
              <a:t>the total cost and duration that estimated by the contractor and the budgeted total cost and duration that estimated by this study.</a:t>
            </a:r>
          </a:p>
          <a:p>
            <a:pPr marL="1005840" lvl="3" indent="0" algn="l">
              <a:buNone/>
            </a:pPr>
            <a:r>
              <a:rPr lang="en-US" sz="1400" b="1" dirty="0" smtClean="0"/>
              <a:t>.</a:t>
            </a:r>
            <a:endParaRPr lang="en-US" sz="1400" b="1" dirty="0"/>
          </a:p>
          <a:p>
            <a:pPr marL="1005840" lvl="3" indent="0" algn="l">
              <a:buNone/>
            </a:pPr>
            <a:r>
              <a:rPr lang="en-US" sz="1400" b="1" dirty="0" smtClean="0"/>
              <a:t>:</a:t>
            </a:r>
            <a:endParaRPr lang="en-US" sz="1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809874"/>
            <a:ext cx="7272808" cy="198727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55576" y="5136998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As shown above there was an over budget cost about 244,874 </a:t>
            </a:r>
            <a:r>
              <a:rPr lang="he-IL" dirty="0"/>
              <a:t>₪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3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8143900" y="58578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64</a:t>
            </a:fld>
            <a:endParaRPr lang="ar-SA" dirty="0"/>
          </a:p>
        </p:txBody>
      </p:sp>
      <p:sp>
        <p:nvSpPr>
          <p:cNvPr id="13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ASSESSMENT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87465"/>
            <a:ext cx="7774862" cy="160948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3873822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There was a delay of 125 working days which gives an indicator that the most important reason for the over budget occurred in the total budget cost during the executing of the project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9840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496943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66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424936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14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7</a:t>
            </a:fld>
            <a:endParaRPr lang="ar-SA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250000"/>
              </a:lnSpc>
            </a:pPr>
            <a:r>
              <a:rPr lang="en-US" sz="2800" b="1" dirty="0" smtClean="0"/>
              <a:t>Revit</a:t>
            </a:r>
          </a:p>
          <a:p>
            <a:pPr algn="l" rtl="0">
              <a:lnSpc>
                <a:spcPct val="250000"/>
              </a:lnSpc>
            </a:pPr>
            <a:r>
              <a:rPr lang="en-US" sz="2800" b="1" dirty="0" smtClean="0"/>
              <a:t>Primavera</a:t>
            </a:r>
          </a:p>
          <a:p>
            <a:pPr algn="l" rtl="0">
              <a:lnSpc>
                <a:spcPct val="250000"/>
              </a:lnSpc>
            </a:pPr>
            <a:r>
              <a:rPr lang="en-US" sz="2800" b="1" dirty="0"/>
              <a:t>N</a:t>
            </a:r>
            <a:r>
              <a:rPr lang="en-US" sz="2800" b="1" dirty="0" smtClean="0"/>
              <a:t>avisworks</a:t>
            </a:r>
            <a:endParaRPr lang="en-US" sz="2800" b="1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7467600" cy="71095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rtl="0"/>
            <a:r>
              <a:rPr lang="en-US" sz="3200" cap="none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Software Programs </a:t>
            </a:r>
            <a:r>
              <a:rPr lang="en-US" sz="2800" cap="none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Used</a:t>
            </a:r>
            <a:endParaRPr lang="en-US" sz="32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17350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8</a:t>
            </a:fld>
            <a:endParaRPr lang="ar-SA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101297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rtl="0"/>
            <a:r>
              <a:rPr lang="en-US" sz="3200" cap="none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3D Model Utilizing Revit</a:t>
            </a:r>
            <a:endParaRPr lang="en-US" sz="32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 descr="C:\Users\asus\Desktop\Revit_cove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2"/>
            <a:ext cx="756084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48082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39128" cy="72493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b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Model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9</a:t>
            </a:fld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" y="1333207"/>
            <a:ext cx="8039129" cy="419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8301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7023</TotalTime>
  <Words>745</Words>
  <Application>Microsoft Office PowerPoint</Application>
  <PresentationFormat>On-screen Show (4:3)</PresentationFormat>
  <Paragraphs>241</Paragraphs>
  <Slides>66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مشربية</vt:lpstr>
      <vt:lpstr> Quantity surveying for Muthalath Al Shuhada School</vt:lpstr>
      <vt:lpstr>Outlines</vt:lpstr>
      <vt:lpstr> Introduction</vt:lpstr>
      <vt:lpstr> Introduction</vt:lpstr>
      <vt:lpstr> GP 1 Review</vt:lpstr>
      <vt:lpstr> Building Information Modeling (BIM)</vt:lpstr>
      <vt:lpstr> Software Programs Used</vt:lpstr>
      <vt:lpstr> 3D Model Utilizing Revit</vt:lpstr>
      <vt:lpstr>Architectural Model</vt:lpstr>
      <vt:lpstr>Insert CAD</vt:lpstr>
      <vt:lpstr>Site features</vt:lpstr>
      <vt:lpstr>quantities result </vt:lpstr>
      <vt:lpstr>Architectural Wall</vt:lpstr>
      <vt:lpstr>Architectural Wall</vt:lpstr>
      <vt:lpstr>Architectural Wall</vt:lpstr>
      <vt:lpstr>Doors</vt:lpstr>
      <vt:lpstr>Windows  </vt:lpstr>
      <vt:lpstr>Windows  </vt:lpstr>
      <vt:lpstr>Render </vt:lpstr>
      <vt:lpstr>PowerPoint Presentation</vt:lpstr>
      <vt:lpstr> Grid System</vt:lpstr>
      <vt:lpstr>Structural Walls </vt:lpstr>
      <vt:lpstr>PowerPoint Presentation</vt:lpstr>
      <vt:lpstr>Footing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Navisworks objective</vt:lpstr>
      <vt:lpstr>Navisworks Input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hostel design</dc:title>
  <dc:creator>Administrator</dc:creator>
  <cp:lastModifiedBy>Horizon</cp:lastModifiedBy>
  <cp:revision>504</cp:revision>
  <dcterms:created xsi:type="dcterms:W3CDTF">2019-05-12T07:53:35Z</dcterms:created>
  <dcterms:modified xsi:type="dcterms:W3CDTF">2020-06-08T05:48:44Z</dcterms:modified>
</cp:coreProperties>
</file>