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8288000" cy="10287000"/>
  <p:notesSz cx="6858000" cy="9144000"/>
  <p:embeddedFontLst>
    <p:embeddedFont>
      <p:font typeface="Alatsi" charset="1" panose="00000500000000000000"/>
      <p:regular r:id="rId31"/>
    </p:embeddedFont>
    <p:embeddedFont>
      <p:font typeface="Abhaya Libre" charset="1" panose="02000503000000000000"/>
      <p:regular r:id="rId32"/>
    </p:embeddedFont>
    <p:embeddedFont>
      <p:font typeface="Open Sans Bold" charset="1" panose="020B0806030504020204"/>
      <p:regular r:id="rId33"/>
    </p:embeddedFont>
    <p:embeddedFont>
      <p:font typeface="Abhaya Libre Bold" charset="1" panose="02000803000000000000"/>
      <p:regular r:id="rId34"/>
    </p:embeddedFont>
    <p:embeddedFont>
      <p:font typeface="DM Sans Bold" charset="1" panose="00000000000000000000"/>
      <p:regular r:id="rId35"/>
    </p:embeddedFont>
    <p:embeddedFont>
      <p:font typeface="DM Sans" charset="1" panose="00000000000000000000"/>
      <p:regular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../media/image7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Relationship Id="rId3" Target="../media/image10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21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jpeg" Type="http://schemas.openxmlformats.org/officeDocument/2006/relationships/image"/><Relationship Id="rId3" Target="../media/image24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4.svg" Type="http://schemas.openxmlformats.org/officeDocument/2006/relationships/image"/><Relationship Id="rId11" Target="../media/image35.png" Type="http://schemas.openxmlformats.org/officeDocument/2006/relationships/image"/><Relationship Id="rId12" Target="../media/image36.svg" Type="http://schemas.openxmlformats.org/officeDocument/2006/relationships/image"/><Relationship Id="rId13" Target="../media/image37.png" Type="http://schemas.openxmlformats.org/officeDocument/2006/relationships/image"/><Relationship Id="rId14" Target="../media/image38.svg" Type="http://schemas.openxmlformats.org/officeDocument/2006/relationships/image"/><Relationship Id="rId15" Target="../media/image39.png" Type="http://schemas.openxmlformats.org/officeDocument/2006/relationships/image"/><Relationship Id="rId16" Target="../media/image40.svg" Type="http://schemas.openxmlformats.org/officeDocument/2006/relationships/image"/><Relationship Id="rId2" Target="../media/image26.png" Type="http://schemas.openxmlformats.org/officeDocument/2006/relationships/image"/><Relationship Id="rId3" Target="../media/image27.png" Type="http://schemas.openxmlformats.org/officeDocument/2006/relationships/image"/><Relationship Id="rId4" Target="../media/image28.svg" Type="http://schemas.openxmlformats.org/officeDocument/2006/relationships/image"/><Relationship Id="rId5" Target="../media/image29.png" Type="http://schemas.openxmlformats.org/officeDocument/2006/relationships/image"/><Relationship Id="rId6" Target="../media/image30.svg" Type="http://schemas.openxmlformats.org/officeDocument/2006/relationships/image"/><Relationship Id="rId7" Target="../media/image31.png" Type="http://schemas.openxmlformats.org/officeDocument/2006/relationships/image"/><Relationship Id="rId8" Target="../media/image32.svg" Type="http://schemas.openxmlformats.org/officeDocument/2006/relationships/image"/><Relationship Id="rId9" Target="../media/image33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4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2" id="12"/>
          <p:cNvSpPr txBox="true"/>
          <p:nvPr/>
        </p:nvSpPr>
        <p:spPr>
          <a:xfrm rot="0">
            <a:off x="6241693" y="2500459"/>
            <a:ext cx="8534002" cy="7496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50"/>
              </a:lnSpc>
            </a:pPr>
            <a:r>
              <a:rPr lang="en-US" sz="150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ML</a:t>
            </a:r>
          </a:p>
          <a:p>
            <a:pPr algn="ctr">
              <a:lnSpc>
                <a:spcPts val="14550"/>
              </a:lnSpc>
            </a:pPr>
            <a:r>
              <a:rPr lang="en-US" sz="150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STORE</a:t>
            </a:r>
          </a:p>
          <a:p>
            <a:pPr algn="ctr">
              <a:lnSpc>
                <a:spcPts val="14550"/>
              </a:lnSpc>
            </a:pPr>
            <a:r>
              <a:rPr lang="en-US" sz="150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BOX</a:t>
            </a:r>
          </a:p>
          <a:p>
            <a:pPr algn="ctr">
              <a:lnSpc>
                <a:spcPts val="14550"/>
              </a:lnSpc>
            </a:pP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2646898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7067640" y="8725001"/>
            <a:ext cx="6882108" cy="1088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6"/>
              </a:lnSpc>
            </a:pPr>
            <a:r>
              <a:rPr lang="en-US" sz="3126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Layan Othman&amp;Muna khwaireh</a:t>
            </a:r>
          </a:p>
          <a:p>
            <a:pPr algn="ctr">
              <a:lnSpc>
                <a:spcPts val="4376"/>
              </a:lnSpc>
            </a:pP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1118095" y="925830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0693" y="3109168"/>
            <a:ext cx="7771024" cy="5041259"/>
          </a:xfrm>
          <a:custGeom>
            <a:avLst/>
            <a:gdLst/>
            <a:ahLst/>
            <a:cxnLst/>
            <a:rect r="r" b="b" t="t" l="l"/>
            <a:pathLst>
              <a:path h="5041259" w="7771024">
                <a:moveTo>
                  <a:pt x="0" y="0"/>
                </a:moveTo>
                <a:lnTo>
                  <a:pt x="7771024" y="0"/>
                </a:lnTo>
                <a:lnTo>
                  <a:pt x="7771024" y="5041260"/>
                </a:lnTo>
                <a:lnTo>
                  <a:pt x="0" y="50412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397185" y="3169379"/>
            <a:ext cx="6077355" cy="4981048"/>
          </a:xfrm>
          <a:custGeom>
            <a:avLst/>
            <a:gdLst/>
            <a:ahLst/>
            <a:cxnLst/>
            <a:rect r="r" b="b" t="t" l="l"/>
            <a:pathLst>
              <a:path h="4981048" w="6077355">
                <a:moveTo>
                  <a:pt x="0" y="0"/>
                </a:moveTo>
                <a:lnTo>
                  <a:pt x="6077356" y="0"/>
                </a:lnTo>
                <a:lnTo>
                  <a:pt x="6077356" y="4981049"/>
                </a:lnTo>
                <a:lnTo>
                  <a:pt x="0" y="49810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16533" y="177139"/>
            <a:ext cx="7805639" cy="25850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99"/>
              </a:lnSpc>
              <a:spcBef>
                <a:spcPct val="0"/>
              </a:spcBef>
            </a:pPr>
            <a:r>
              <a:rPr lang="en-US" b="true" sz="5399">
                <a:solidFill>
                  <a:srgbClr val="000000"/>
                </a:solidFill>
                <a:latin typeface="Abhaya Libre Bold"/>
                <a:ea typeface="Abhaya Libre Bold"/>
                <a:cs typeface="Abhaya Libre Bold"/>
                <a:sym typeface="Abhaya Libre Bold"/>
              </a:rPr>
              <a:t>Input/Output Components:</a:t>
            </a:r>
          </a:p>
          <a:p>
            <a:pPr algn="ctr">
              <a:lnSpc>
                <a:spcPts val="1079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541505" y="2665195"/>
            <a:ext cx="5308825" cy="5528880"/>
          </a:xfrm>
          <a:custGeom>
            <a:avLst/>
            <a:gdLst/>
            <a:ahLst/>
            <a:cxnLst/>
            <a:rect r="r" b="b" t="t" l="l"/>
            <a:pathLst>
              <a:path h="5528880" w="5308825">
                <a:moveTo>
                  <a:pt x="0" y="0"/>
                </a:moveTo>
                <a:lnTo>
                  <a:pt x="5308825" y="0"/>
                </a:lnTo>
                <a:lnTo>
                  <a:pt x="5308825" y="5528880"/>
                </a:lnTo>
                <a:lnTo>
                  <a:pt x="0" y="55288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932039" y="162659"/>
            <a:ext cx="8211961" cy="1293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362"/>
              </a:lnSpc>
              <a:spcBef>
                <a:spcPct val="0"/>
              </a:spcBef>
            </a:pPr>
            <a:r>
              <a:rPr lang="en-US" b="true" sz="5681">
                <a:solidFill>
                  <a:srgbClr val="000000"/>
                </a:solidFill>
                <a:latin typeface="Abhaya Libre Bold"/>
                <a:ea typeface="Abhaya Libre Bold"/>
                <a:cs typeface="Abhaya Libre Bold"/>
                <a:sym typeface="Abhaya Libre Bold"/>
              </a:rPr>
              <a:t>Input/Output Components: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8743" y="2796215"/>
            <a:ext cx="8915257" cy="4694571"/>
          </a:xfrm>
          <a:custGeom>
            <a:avLst/>
            <a:gdLst/>
            <a:ahLst/>
            <a:cxnLst/>
            <a:rect r="r" b="b" t="t" l="l"/>
            <a:pathLst>
              <a:path h="4694571" w="8915257">
                <a:moveTo>
                  <a:pt x="0" y="0"/>
                </a:moveTo>
                <a:lnTo>
                  <a:pt x="8915257" y="0"/>
                </a:lnTo>
                <a:lnTo>
                  <a:pt x="8915257" y="4694570"/>
                </a:lnTo>
                <a:lnTo>
                  <a:pt x="0" y="46945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1042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817336" y="2796215"/>
            <a:ext cx="8115300" cy="4847616"/>
          </a:xfrm>
          <a:custGeom>
            <a:avLst/>
            <a:gdLst/>
            <a:ahLst/>
            <a:cxnLst/>
            <a:rect r="r" b="b" t="t" l="l"/>
            <a:pathLst>
              <a:path h="4847616" w="8115300">
                <a:moveTo>
                  <a:pt x="0" y="0"/>
                </a:moveTo>
                <a:lnTo>
                  <a:pt x="8115300" y="0"/>
                </a:lnTo>
                <a:lnTo>
                  <a:pt x="8115300" y="4847616"/>
                </a:lnTo>
                <a:lnTo>
                  <a:pt x="0" y="48476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655" t="0" r="-13134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212406"/>
            <a:ext cx="7720608" cy="1223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99"/>
              </a:lnSpc>
              <a:spcBef>
                <a:spcPct val="0"/>
              </a:spcBef>
            </a:pPr>
            <a:r>
              <a:rPr lang="en-US" sz="5399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Input/Output Components: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72269" y="3018321"/>
            <a:ext cx="7227680" cy="4978005"/>
          </a:xfrm>
          <a:custGeom>
            <a:avLst/>
            <a:gdLst/>
            <a:ahLst/>
            <a:cxnLst/>
            <a:rect r="r" b="b" t="t" l="l"/>
            <a:pathLst>
              <a:path h="4978005" w="7227680">
                <a:moveTo>
                  <a:pt x="0" y="0"/>
                </a:moveTo>
                <a:lnTo>
                  <a:pt x="7227680" y="0"/>
                </a:lnTo>
                <a:lnTo>
                  <a:pt x="7227680" y="4978005"/>
                </a:lnTo>
                <a:lnTo>
                  <a:pt x="0" y="497800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3018321"/>
            <a:ext cx="6631005" cy="4875739"/>
          </a:xfrm>
          <a:custGeom>
            <a:avLst/>
            <a:gdLst/>
            <a:ahLst/>
            <a:cxnLst/>
            <a:rect r="r" b="b" t="t" l="l"/>
            <a:pathLst>
              <a:path h="4875739" w="6631005">
                <a:moveTo>
                  <a:pt x="0" y="0"/>
                </a:moveTo>
                <a:lnTo>
                  <a:pt x="6631005" y="0"/>
                </a:lnTo>
                <a:lnTo>
                  <a:pt x="6631005" y="4875739"/>
                </a:lnTo>
                <a:lnTo>
                  <a:pt x="0" y="48757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212406"/>
            <a:ext cx="7720608" cy="1223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99"/>
              </a:lnSpc>
              <a:spcBef>
                <a:spcPct val="0"/>
              </a:spcBef>
            </a:pPr>
            <a:r>
              <a:rPr lang="en-US" sz="5399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Input/Output Components: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08206" y="2804678"/>
            <a:ext cx="9808609" cy="5500609"/>
          </a:xfrm>
          <a:custGeom>
            <a:avLst/>
            <a:gdLst/>
            <a:ahLst/>
            <a:cxnLst/>
            <a:rect r="r" b="b" t="t" l="l"/>
            <a:pathLst>
              <a:path h="5500609" w="9808609">
                <a:moveTo>
                  <a:pt x="0" y="0"/>
                </a:moveTo>
                <a:lnTo>
                  <a:pt x="9808609" y="0"/>
                </a:lnTo>
                <a:lnTo>
                  <a:pt x="9808609" y="5500610"/>
                </a:lnTo>
                <a:lnTo>
                  <a:pt x="0" y="55006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695325"/>
            <a:ext cx="6005512" cy="973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Input/Output Components: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380581" y="2796696"/>
            <a:ext cx="8430678" cy="5292129"/>
          </a:xfrm>
          <a:custGeom>
            <a:avLst/>
            <a:gdLst/>
            <a:ahLst/>
            <a:cxnLst/>
            <a:rect r="r" b="b" t="t" l="l"/>
            <a:pathLst>
              <a:path h="5292129" w="8430678">
                <a:moveTo>
                  <a:pt x="0" y="0"/>
                </a:moveTo>
                <a:lnTo>
                  <a:pt x="8430678" y="0"/>
                </a:lnTo>
                <a:lnTo>
                  <a:pt x="8430678" y="5292129"/>
                </a:lnTo>
                <a:lnTo>
                  <a:pt x="0" y="52921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212406"/>
            <a:ext cx="4703763" cy="1223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99"/>
              </a:lnSpc>
              <a:spcBef>
                <a:spcPct val="0"/>
              </a:spcBef>
            </a:pPr>
            <a:r>
              <a:rPr lang="en-US" sz="5399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Microcontrollers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380581" y="2805261"/>
            <a:ext cx="10419345" cy="5200183"/>
          </a:xfrm>
          <a:custGeom>
            <a:avLst/>
            <a:gdLst/>
            <a:ahLst/>
            <a:cxnLst/>
            <a:rect r="r" b="b" t="t" l="l"/>
            <a:pathLst>
              <a:path h="5200183" w="10419345">
                <a:moveTo>
                  <a:pt x="0" y="0"/>
                </a:moveTo>
                <a:lnTo>
                  <a:pt x="10419346" y="0"/>
                </a:lnTo>
                <a:lnTo>
                  <a:pt x="10419346" y="5200183"/>
                </a:lnTo>
                <a:lnTo>
                  <a:pt x="0" y="52001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16254"/>
            <a:ext cx="4703763" cy="9201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59"/>
              </a:lnSpc>
              <a:spcBef>
                <a:spcPct val="0"/>
              </a:spcBef>
            </a:pPr>
            <a:r>
              <a:rPr lang="en-US" sz="5399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Microcontrollers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 descr="Dotte illustration"/>
          <p:cNvSpPr/>
          <p:nvPr/>
        </p:nvSpPr>
        <p:spPr>
          <a:xfrm flipH="false" flipV="false" rot="0">
            <a:off x="-2627572" y="-733336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7438881" y="5628947"/>
            <a:ext cx="9357445" cy="3629353"/>
            <a:chOff x="0" y="0"/>
            <a:chExt cx="12476594" cy="483913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-9525"/>
              <a:ext cx="12476594" cy="35655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10559"/>
                </a:lnSpc>
              </a:pPr>
              <a:r>
                <a:rPr lang="en-US" sz="8799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MOBILE APPLICATION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4206889"/>
              <a:ext cx="9776775" cy="63224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20"/>
                </a:lnSpc>
              </a:pPr>
              <a:r>
                <a:rPr lang="en-US" sz="2800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AN-Najah University | 2024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true" flipV="false" rot="0">
            <a:off x="-375519" y="-748333"/>
            <a:ext cx="5153665" cy="7599238"/>
          </a:xfrm>
          <a:custGeom>
            <a:avLst/>
            <a:gdLst/>
            <a:ahLst/>
            <a:cxnLst/>
            <a:rect r="r" b="b" t="t" l="l"/>
            <a:pathLst>
              <a:path h="7599238" w="5153665">
                <a:moveTo>
                  <a:pt x="5153666" y="0"/>
                </a:moveTo>
                <a:lnTo>
                  <a:pt x="0" y="0"/>
                </a:lnTo>
                <a:lnTo>
                  <a:pt x="0" y="7599238"/>
                </a:lnTo>
                <a:lnTo>
                  <a:pt x="5153666" y="7599238"/>
                </a:lnTo>
                <a:lnTo>
                  <a:pt x="515366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612885" y="2368527"/>
            <a:ext cx="4752772" cy="5549946"/>
          </a:xfrm>
          <a:custGeom>
            <a:avLst/>
            <a:gdLst/>
            <a:ahLst/>
            <a:cxnLst/>
            <a:rect r="r" b="b" t="t" l="l"/>
            <a:pathLst>
              <a:path h="5549946" w="4752772">
                <a:moveTo>
                  <a:pt x="0" y="0"/>
                </a:moveTo>
                <a:lnTo>
                  <a:pt x="4752772" y="0"/>
                </a:lnTo>
                <a:lnTo>
                  <a:pt x="4752772" y="5549946"/>
                </a:lnTo>
                <a:lnTo>
                  <a:pt x="0" y="554994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859155" y="309136"/>
            <a:ext cx="1562612" cy="9364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07"/>
              </a:lnSpc>
            </a:pPr>
            <a:r>
              <a:rPr lang="en-US" b="true" sz="5505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4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537203" y="1400059"/>
            <a:ext cx="5084110" cy="7486882"/>
          </a:xfrm>
          <a:custGeom>
            <a:avLst/>
            <a:gdLst/>
            <a:ahLst/>
            <a:cxnLst/>
            <a:rect r="r" b="b" t="t" l="l"/>
            <a:pathLst>
              <a:path h="7486882" w="5084110">
                <a:moveTo>
                  <a:pt x="0" y="0"/>
                </a:moveTo>
                <a:lnTo>
                  <a:pt x="5084110" y="0"/>
                </a:lnTo>
                <a:lnTo>
                  <a:pt x="5084110" y="7486882"/>
                </a:lnTo>
                <a:lnTo>
                  <a:pt x="0" y="74868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531" r="0" b="-2531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96836" y="1485900"/>
            <a:ext cx="5532090" cy="365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8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ADMIN PAGE:</a:t>
            </a:r>
          </a:p>
          <a:p>
            <a:pPr algn="l" marL="0" indent="0" lvl="0">
              <a:lnSpc>
                <a:spcPts val="96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59890" y="1028700"/>
            <a:ext cx="3633388" cy="7447673"/>
          </a:xfrm>
          <a:custGeom>
            <a:avLst/>
            <a:gdLst/>
            <a:ahLst/>
            <a:cxnLst/>
            <a:rect r="r" b="b" t="t" l="l"/>
            <a:pathLst>
              <a:path h="7447673" w="3633388">
                <a:moveTo>
                  <a:pt x="0" y="0"/>
                </a:moveTo>
                <a:lnTo>
                  <a:pt x="3633388" y="0"/>
                </a:lnTo>
                <a:lnTo>
                  <a:pt x="3633388" y="7447673"/>
                </a:lnTo>
                <a:lnTo>
                  <a:pt x="0" y="7447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661" t="-2545" r="-17265" b="-307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242200" y="1028700"/>
            <a:ext cx="3183159" cy="7447673"/>
          </a:xfrm>
          <a:custGeom>
            <a:avLst/>
            <a:gdLst/>
            <a:ahLst/>
            <a:cxnLst/>
            <a:rect r="r" b="b" t="t" l="l"/>
            <a:pathLst>
              <a:path h="7447673" w="3183159">
                <a:moveTo>
                  <a:pt x="0" y="0"/>
                </a:moveTo>
                <a:lnTo>
                  <a:pt x="3183159" y="0"/>
                </a:lnTo>
                <a:lnTo>
                  <a:pt x="3183159" y="7447673"/>
                </a:lnTo>
                <a:lnTo>
                  <a:pt x="0" y="74476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7008" t="0" r="-17008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311029" y="1028700"/>
            <a:ext cx="3311283" cy="7447673"/>
          </a:xfrm>
          <a:custGeom>
            <a:avLst/>
            <a:gdLst/>
            <a:ahLst/>
            <a:cxnLst/>
            <a:rect r="r" b="b" t="t" l="l"/>
            <a:pathLst>
              <a:path h="7447673" w="3311283">
                <a:moveTo>
                  <a:pt x="0" y="0"/>
                </a:moveTo>
                <a:lnTo>
                  <a:pt x="3311282" y="0"/>
                </a:lnTo>
                <a:lnTo>
                  <a:pt x="3311282" y="7447673"/>
                </a:lnTo>
                <a:lnTo>
                  <a:pt x="0" y="74476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8183" t="0" r="-18183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96836" y="1485900"/>
            <a:ext cx="5532090" cy="365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8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USER</a:t>
            </a:r>
          </a:p>
          <a:p>
            <a:pPr algn="l">
              <a:lnSpc>
                <a:spcPts val="9600"/>
              </a:lnSpc>
            </a:pPr>
            <a:r>
              <a:rPr lang="en-US" sz="8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PAGE:</a:t>
            </a:r>
          </a:p>
          <a:p>
            <a:pPr algn="l" marL="0" indent="0" lvl="0">
              <a:lnSpc>
                <a:spcPts val="96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 descr="Dotte illustration"/>
          <p:cNvSpPr/>
          <p:nvPr/>
        </p:nvSpPr>
        <p:spPr>
          <a:xfrm flipH="false" flipV="false" rot="0">
            <a:off x="11054051" y="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 descr="Dotte illustration"/>
          <p:cNvSpPr/>
          <p:nvPr/>
        </p:nvSpPr>
        <p:spPr>
          <a:xfrm flipH="false" flipV="false" rot="0">
            <a:off x="11054051" y="791898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452947" y="1108655"/>
            <a:ext cx="7322748" cy="973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4200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Introduction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6037130" y="1348639"/>
            <a:ext cx="771999" cy="771999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</p:grpSp>
      <p:sp>
        <p:nvSpPr>
          <p:cNvPr name="TextBox 7" id="7"/>
          <p:cNvSpPr txBox="true"/>
          <p:nvPr/>
        </p:nvSpPr>
        <p:spPr>
          <a:xfrm rot="0">
            <a:off x="6150524" y="1338208"/>
            <a:ext cx="545211" cy="669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sz="36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1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452947" y="2390724"/>
            <a:ext cx="7322748" cy="2040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4200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Project Execution</a:t>
            </a:r>
          </a:p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</a:p>
        </p:txBody>
      </p:sp>
      <p:grpSp>
        <p:nvGrpSpPr>
          <p:cNvPr name="Group 9" id="9"/>
          <p:cNvGrpSpPr/>
          <p:nvPr/>
        </p:nvGrpSpPr>
        <p:grpSpPr>
          <a:xfrm rot="0">
            <a:off x="6037130" y="2628480"/>
            <a:ext cx="771999" cy="771999"/>
            <a:chOff x="0" y="0"/>
            <a:chExt cx="6350000" cy="63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6150524" y="2618048"/>
            <a:ext cx="545211" cy="669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2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452947" y="4954860"/>
            <a:ext cx="7322748" cy="2040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4200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Mobile Application</a:t>
            </a:r>
          </a:p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</a:p>
        </p:txBody>
      </p:sp>
      <p:grpSp>
        <p:nvGrpSpPr>
          <p:cNvPr name="Group 13" id="13"/>
          <p:cNvGrpSpPr/>
          <p:nvPr/>
        </p:nvGrpSpPr>
        <p:grpSpPr>
          <a:xfrm rot="0">
            <a:off x="6037130" y="5188161"/>
            <a:ext cx="771999" cy="771999"/>
            <a:chOff x="0" y="0"/>
            <a:chExt cx="6350000" cy="63500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6150524" y="5177730"/>
            <a:ext cx="545211" cy="669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4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471997" y="3755014"/>
            <a:ext cx="6683974" cy="1853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67"/>
              </a:lnSpc>
            </a:pPr>
            <a:r>
              <a:rPr lang="en-US" sz="3833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Hardware Component</a:t>
            </a:r>
          </a:p>
          <a:p>
            <a:pPr algn="l" marL="0" indent="0" lvl="1">
              <a:lnSpc>
                <a:spcPts val="7667"/>
              </a:lnSpc>
              <a:spcBef>
                <a:spcPct val="0"/>
              </a:spcBef>
            </a:pPr>
          </a:p>
        </p:txBody>
      </p:sp>
      <p:grpSp>
        <p:nvGrpSpPr>
          <p:cNvPr name="Group 17" id="17"/>
          <p:cNvGrpSpPr/>
          <p:nvPr/>
        </p:nvGrpSpPr>
        <p:grpSpPr>
          <a:xfrm rot="0">
            <a:off x="6037130" y="3908320"/>
            <a:ext cx="771999" cy="771999"/>
            <a:chOff x="0" y="0"/>
            <a:chExt cx="6350000" cy="63500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6150524" y="3897889"/>
            <a:ext cx="545211" cy="669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3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452947" y="6236929"/>
            <a:ext cx="7322748" cy="973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Constraints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6037130" y="6468001"/>
            <a:ext cx="771999" cy="771999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6150524" y="7569993"/>
            <a:ext cx="545211" cy="669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5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19717" y="2840921"/>
            <a:ext cx="4257587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600"/>
              </a:lnSpc>
              <a:spcBef>
                <a:spcPct val="0"/>
              </a:spcBef>
            </a:pPr>
            <a:r>
              <a:rPr lang="en-US" sz="8000">
                <a:solidFill>
                  <a:srgbClr val="3F3E45"/>
                </a:solidFill>
                <a:latin typeface="Alatsi"/>
                <a:ea typeface="Alatsi"/>
                <a:cs typeface="Alatsi"/>
                <a:sym typeface="Alatsi"/>
              </a:rPr>
              <a:t>AGENDA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5960930" y="7517749"/>
            <a:ext cx="924399" cy="897348"/>
            <a:chOff x="0" y="0"/>
            <a:chExt cx="6350000" cy="6164181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350000" cy="6164181"/>
            </a:xfrm>
            <a:custGeom>
              <a:avLst/>
              <a:gdLst/>
              <a:ahLst/>
              <a:cxnLst/>
              <a:rect r="r" b="b" t="t" l="l"/>
              <a:pathLst>
                <a:path h="6164181" w="6350000">
                  <a:moveTo>
                    <a:pt x="3175000" y="0"/>
                  </a:moveTo>
                  <a:cubicBezTo>
                    <a:pt x="1421496" y="0"/>
                    <a:pt x="0" y="1379899"/>
                    <a:pt x="0" y="3082091"/>
                  </a:cubicBezTo>
                  <a:cubicBezTo>
                    <a:pt x="0" y="4784282"/>
                    <a:pt x="1421496" y="6164181"/>
                    <a:pt x="3175000" y="6164181"/>
                  </a:cubicBezTo>
                  <a:cubicBezTo>
                    <a:pt x="4928504" y="6164181"/>
                    <a:pt x="6350000" y="4784282"/>
                    <a:pt x="6350000" y="3082091"/>
                  </a:cubicBezTo>
                  <a:cubicBezTo>
                    <a:pt x="6350000" y="1379899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</p:grpSp>
      <p:sp>
        <p:nvSpPr>
          <p:cNvPr name="TextBox 27" id="27"/>
          <p:cNvSpPr txBox="true"/>
          <p:nvPr/>
        </p:nvSpPr>
        <p:spPr>
          <a:xfrm rot="0">
            <a:off x="6150524" y="6541348"/>
            <a:ext cx="545211" cy="669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5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6150524" y="7569993"/>
            <a:ext cx="545211" cy="669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5652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6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7392677" y="7265574"/>
            <a:ext cx="7322748" cy="973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0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Future Works</a:t>
            </a:r>
          </a:p>
        </p:txBody>
      </p:sp>
      <p:grpSp>
        <p:nvGrpSpPr>
          <p:cNvPr name="Group 30" id="30"/>
          <p:cNvGrpSpPr/>
          <p:nvPr/>
        </p:nvGrpSpPr>
        <p:grpSpPr>
          <a:xfrm rot="0">
            <a:off x="-233439" y="4243681"/>
            <a:ext cx="4239083" cy="10287000"/>
            <a:chOff x="0" y="0"/>
            <a:chExt cx="5652111" cy="13716000"/>
          </a:xfrm>
        </p:grpSpPr>
        <p:grpSp>
          <p:nvGrpSpPr>
            <p:cNvPr name="Group 31" id="31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32" id="32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33" id="33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34" id="34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35" id="35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36" id="36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37" id="37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38" id="38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39" id="39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40" id="40"/>
          <p:cNvGrpSpPr/>
          <p:nvPr/>
        </p:nvGrpSpPr>
        <p:grpSpPr>
          <a:xfrm rot="0">
            <a:off x="-233439" y="-7681727"/>
            <a:ext cx="4239083" cy="10287000"/>
            <a:chOff x="0" y="0"/>
            <a:chExt cx="5652111" cy="13716000"/>
          </a:xfrm>
        </p:grpSpPr>
        <p:grpSp>
          <p:nvGrpSpPr>
            <p:cNvPr name="Group 41" id="41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42" id="42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43" id="43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44" id="44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45" id="45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46" id="46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47" id="47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48" id="48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49" id="49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3964994" cy="8706899"/>
          </a:xfrm>
          <a:custGeom>
            <a:avLst/>
            <a:gdLst/>
            <a:ahLst/>
            <a:cxnLst/>
            <a:rect r="r" b="b" t="t" l="l"/>
            <a:pathLst>
              <a:path h="8706899" w="3964994">
                <a:moveTo>
                  <a:pt x="0" y="0"/>
                </a:moveTo>
                <a:lnTo>
                  <a:pt x="3964994" y="0"/>
                </a:lnTo>
                <a:lnTo>
                  <a:pt x="3964994" y="8706899"/>
                </a:lnTo>
                <a:lnTo>
                  <a:pt x="0" y="87068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279" t="0" r="-2261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705715" y="1028700"/>
            <a:ext cx="4896402" cy="8706899"/>
          </a:xfrm>
          <a:custGeom>
            <a:avLst/>
            <a:gdLst/>
            <a:ahLst/>
            <a:cxnLst/>
            <a:rect r="r" b="b" t="t" l="l"/>
            <a:pathLst>
              <a:path h="8706899" w="4896402">
                <a:moveTo>
                  <a:pt x="0" y="0"/>
                </a:moveTo>
                <a:lnTo>
                  <a:pt x="4896402" y="0"/>
                </a:lnTo>
                <a:lnTo>
                  <a:pt x="4896402" y="8706899"/>
                </a:lnTo>
                <a:lnTo>
                  <a:pt x="0" y="87068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391" t="0" r="-24391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314139" y="1028700"/>
            <a:ext cx="4789760" cy="8706899"/>
          </a:xfrm>
          <a:custGeom>
            <a:avLst/>
            <a:gdLst/>
            <a:ahLst/>
            <a:cxnLst/>
            <a:rect r="r" b="b" t="t" l="l"/>
            <a:pathLst>
              <a:path h="8706899" w="4789760">
                <a:moveTo>
                  <a:pt x="0" y="0"/>
                </a:moveTo>
                <a:lnTo>
                  <a:pt x="4789760" y="0"/>
                </a:lnTo>
                <a:lnTo>
                  <a:pt x="4789760" y="8706899"/>
                </a:lnTo>
                <a:lnTo>
                  <a:pt x="0" y="87068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4492" t="0" r="-35303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2" id="12"/>
          <p:cNvSpPr txBox="true"/>
          <p:nvPr/>
        </p:nvSpPr>
        <p:spPr>
          <a:xfrm rot="0">
            <a:off x="5265874" y="3714670"/>
            <a:ext cx="11704442" cy="3800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50"/>
              </a:lnSpc>
            </a:pPr>
            <a:r>
              <a:rPr lang="en-US" sz="15000">
                <a:solidFill>
                  <a:srgbClr val="3F3E45"/>
                </a:solidFill>
                <a:latin typeface="Alatsi"/>
                <a:ea typeface="Alatsi"/>
                <a:cs typeface="Alatsi"/>
                <a:sym typeface="Alatsi"/>
              </a:rPr>
              <a:t>CONSTRAINS</a:t>
            </a:r>
          </a:p>
          <a:p>
            <a:pPr algn="ctr">
              <a:lnSpc>
                <a:spcPts val="14550"/>
              </a:lnSpc>
            </a:pP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2646898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118095" y="925830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4000500" y="-4000500"/>
            <a:ext cx="10287000" cy="18288000"/>
          </a:xfrm>
          <a:custGeom>
            <a:avLst/>
            <a:gdLst/>
            <a:ahLst/>
            <a:cxnLst/>
            <a:rect r="r" b="b" t="t" l="l"/>
            <a:pathLst>
              <a:path h="18288000" w="10287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71867" t="-3631" r="-74156" b="-2747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-886757" y="5074942"/>
            <a:ext cx="20061513" cy="0"/>
          </a:xfrm>
          <a:prstGeom prst="line">
            <a:avLst/>
          </a:prstGeom>
          <a:ln cap="flat" w="28575">
            <a:solidFill>
              <a:srgbClr val="F6F3E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5930165" y="4823914"/>
            <a:ext cx="502056" cy="502056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9C7C6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190500" y="219075"/>
              <a:ext cx="431800" cy="403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26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2227066" y="4823914"/>
            <a:ext cx="502056" cy="502056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90500" y="219075"/>
              <a:ext cx="431800" cy="403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66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9653627" y="4823914"/>
            <a:ext cx="502056" cy="502056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9C7C6"/>
            </a:solidFill>
            <a:ln cap="sq">
              <a:noFill/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190500" y="219075"/>
              <a:ext cx="431800" cy="403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26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3396139" y="4823914"/>
            <a:ext cx="502056" cy="502056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9C7C6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190500" y="219075"/>
              <a:ext cx="431800" cy="403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266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4732501" y="2459889"/>
            <a:ext cx="8822997" cy="1177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1">
              <a:lnSpc>
                <a:spcPts val="8730"/>
              </a:lnSpc>
              <a:spcBef>
                <a:spcPct val="0"/>
              </a:spcBef>
            </a:pPr>
            <a:r>
              <a:rPr lang="en-US" b="true" sz="9000">
                <a:solidFill>
                  <a:srgbClr val="3F3E45"/>
                </a:solidFill>
                <a:latin typeface="DM Sans Bold"/>
                <a:ea typeface="DM Sans Bold"/>
                <a:cs typeface="DM Sans Bold"/>
                <a:sym typeface="DM Sans Bold"/>
              </a:rPr>
              <a:t>constrains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227066" y="5616041"/>
            <a:ext cx="2197323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true">
                <a:solidFill>
                  <a:srgbClr val="3F3E45"/>
                </a:solidFill>
                <a:latin typeface="DM Sans Bold"/>
                <a:ea typeface="DM Sans Bold"/>
                <a:cs typeface="DM Sans Bold"/>
                <a:sym typeface="DM Sans Bold"/>
              </a:rPr>
              <a:t>01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948468" y="5616041"/>
            <a:ext cx="2197323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true">
                <a:solidFill>
                  <a:srgbClr val="3F3E45"/>
                </a:solidFill>
                <a:latin typeface="DM Sans Bold"/>
                <a:ea typeface="DM Sans Bold"/>
                <a:cs typeface="DM Sans Bold"/>
                <a:sym typeface="DM Sans Bold"/>
              </a:rPr>
              <a:t>02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405876" y="6400266"/>
            <a:ext cx="2646492" cy="17392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79"/>
              </a:lnSpc>
            </a:pPr>
            <a:r>
              <a:rPr lang="en-US" sz="2999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Balance and weight calculations.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789253" y="6415506"/>
            <a:ext cx="2732862" cy="2920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80"/>
              </a:lnSpc>
            </a:pPr>
            <a:r>
              <a:rPr lang="en-US" sz="30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Providing power to the various components. </a:t>
            </a:r>
          </a:p>
          <a:p>
            <a:pPr algn="l">
              <a:lnSpc>
                <a:spcPts val="4680"/>
              </a:lnSpc>
            </a:pPr>
            <a:r>
              <a:rPr lang="en-US" sz="30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671930" y="5616041"/>
            <a:ext cx="2197323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true">
                <a:solidFill>
                  <a:srgbClr val="3F3E45"/>
                </a:solidFill>
                <a:latin typeface="DM Sans Bold"/>
                <a:ea typeface="DM Sans Bold"/>
                <a:cs typeface="DM Sans Bold"/>
                <a:sym typeface="DM Sans Bold"/>
              </a:rPr>
              <a:t>03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397800" y="6376869"/>
            <a:ext cx="2747991" cy="1739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80"/>
              </a:lnSpc>
            </a:pPr>
            <a:r>
              <a:rPr lang="en-US" sz="30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Low signal problem with the GSM.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414442" y="5616041"/>
            <a:ext cx="2197323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50"/>
              </a:lnSpc>
            </a:pPr>
            <a:r>
              <a:rPr lang="en-US" sz="5000" b="true">
                <a:solidFill>
                  <a:srgbClr val="3F3E45"/>
                </a:solidFill>
                <a:latin typeface="DM Sans Bold"/>
                <a:ea typeface="DM Sans Bold"/>
                <a:cs typeface="DM Sans Bold"/>
                <a:sym typeface="DM Sans Bold"/>
              </a:rPr>
              <a:t>04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965273" y="6415506"/>
            <a:ext cx="2646492" cy="1148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80"/>
              </a:lnSpc>
            </a:pPr>
            <a:r>
              <a:rPr lang="en-US" sz="300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app inventor with firebase.</a:t>
            </a:r>
          </a:p>
        </p:txBody>
      </p:sp>
      <p:sp>
        <p:nvSpPr>
          <p:cNvPr name="Freeform 25" id="25"/>
          <p:cNvSpPr/>
          <p:nvPr/>
        </p:nvSpPr>
        <p:spPr>
          <a:xfrm flipH="false" flipV="false" rot="0">
            <a:off x="-1573240" y="8893298"/>
            <a:ext cx="4051334" cy="2765036"/>
          </a:xfrm>
          <a:custGeom>
            <a:avLst/>
            <a:gdLst/>
            <a:ahLst/>
            <a:cxnLst/>
            <a:rect r="r" b="b" t="t" l="l"/>
            <a:pathLst>
              <a:path h="2765036" w="4051334">
                <a:moveTo>
                  <a:pt x="0" y="0"/>
                </a:moveTo>
                <a:lnTo>
                  <a:pt x="4051334" y="0"/>
                </a:lnTo>
                <a:lnTo>
                  <a:pt x="4051334" y="2765036"/>
                </a:lnTo>
                <a:lnTo>
                  <a:pt x="0" y="27650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5262955" y="8864586"/>
            <a:ext cx="4602314" cy="3618569"/>
          </a:xfrm>
          <a:custGeom>
            <a:avLst/>
            <a:gdLst/>
            <a:ahLst/>
            <a:cxnLst/>
            <a:rect r="r" b="b" t="t" l="l"/>
            <a:pathLst>
              <a:path h="3618569" w="4602314">
                <a:moveTo>
                  <a:pt x="0" y="0"/>
                </a:moveTo>
                <a:lnTo>
                  <a:pt x="4602314" y="0"/>
                </a:lnTo>
                <a:lnTo>
                  <a:pt x="4602314" y="3618569"/>
                </a:lnTo>
                <a:lnTo>
                  <a:pt x="0" y="36185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7" id="27"/>
          <p:cNvSpPr/>
          <p:nvPr/>
        </p:nvSpPr>
        <p:spPr>
          <a:xfrm flipH="false" flipV="false" rot="0">
            <a:off x="11101574" y="9560661"/>
            <a:ext cx="3169280" cy="2226419"/>
          </a:xfrm>
          <a:custGeom>
            <a:avLst/>
            <a:gdLst/>
            <a:ahLst/>
            <a:cxnLst/>
            <a:rect r="r" b="b" t="t" l="l"/>
            <a:pathLst>
              <a:path h="2226419" w="3169280">
                <a:moveTo>
                  <a:pt x="0" y="0"/>
                </a:moveTo>
                <a:lnTo>
                  <a:pt x="3169280" y="0"/>
                </a:lnTo>
                <a:lnTo>
                  <a:pt x="3169280" y="2226419"/>
                </a:lnTo>
                <a:lnTo>
                  <a:pt x="0" y="22264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8" id="28"/>
          <p:cNvSpPr/>
          <p:nvPr/>
        </p:nvSpPr>
        <p:spPr>
          <a:xfrm flipH="false" flipV="false" rot="0">
            <a:off x="13898195" y="-2557961"/>
            <a:ext cx="5493058" cy="4114800"/>
          </a:xfrm>
          <a:custGeom>
            <a:avLst/>
            <a:gdLst/>
            <a:ahLst/>
            <a:cxnLst/>
            <a:rect r="r" b="b" t="t" l="l"/>
            <a:pathLst>
              <a:path h="4114800" w="5493058">
                <a:moveTo>
                  <a:pt x="0" y="0"/>
                </a:moveTo>
                <a:lnTo>
                  <a:pt x="5493059" y="0"/>
                </a:lnTo>
                <a:lnTo>
                  <a:pt x="549305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9" id="29"/>
          <p:cNvSpPr/>
          <p:nvPr/>
        </p:nvSpPr>
        <p:spPr>
          <a:xfrm flipH="false" flipV="false" rot="-5400000">
            <a:off x="-678965" y="-993803"/>
            <a:ext cx="2892762" cy="2919301"/>
          </a:xfrm>
          <a:custGeom>
            <a:avLst/>
            <a:gdLst/>
            <a:ahLst/>
            <a:cxnLst/>
            <a:rect r="r" b="b" t="t" l="l"/>
            <a:pathLst>
              <a:path h="2919301" w="2892762">
                <a:moveTo>
                  <a:pt x="0" y="0"/>
                </a:moveTo>
                <a:lnTo>
                  <a:pt x="2892762" y="0"/>
                </a:lnTo>
                <a:lnTo>
                  <a:pt x="2892762" y="2919301"/>
                </a:lnTo>
                <a:lnTo>
                  <a:pt x="0" y="291930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0" id="30"/>
          <p:cNvSpPr/>
          <p:nvPr/>
        </p:nvSpPr>
        <p:spPr>
          <a:xfrm flipH="false" flipV="false" rot="0">
            <a:off x="2932282" y="9271808"/>
            <a:ext cx="2587020" cy="2386526"/>
          </a:xfrm>
          <a:custGeom>
            <a:avLst/>
            <a:gdLst/>
            <a:ahLst/>
            <a:cxnLst/>
            <a:rect r="r" b="b" t="t" l="l"/>
            <a:pathLst>
              <a:path h="2386526" w="2587020">
                <a:moveTo>
                  <a:pt x="0" y="0"/>
                </a:moveTo>
                <a:lnTo>
                  <a:pt x="2587020" y="0"/>
                </a:lnTo>
                <a:lnTo>
                  <a:pt x="2587020" y="2386526"/>
                </a:lnTo>
                <a:lnTo>
                  <a:pt x="0" y="238652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1" id="31"/>
          <p:cNvSpPr/>
          <p:nvPr/>
        </p:nvSpPr>
        <p:spPr>
          <a:xfrm flipH="false" flipV="false" rot="0">
            <a:off x="6048957" y="-1120797"/>
            <a:ext cx="1996345" cy="2149497"/>
          </a:xfrm>
          <a:custGeom>
            <a:avLst/>
            <a:gdLst/>
            <a:ahLst/>
            <a:cxnLst/>
            <a:rect r="r" b="b" t="t" l="l"/>
            <a:pathLst>
              <a:path h="2149497" w="1996345">
                <a:moveTo>
                  <a:pt x="0" y="0"/>
                </a:moveTo>
                <a:lnTo>
                  <a:pt x="1996345" y="0"/>
                </a:lnTo>
                <a:lnTo>
                  <a:pt x="1996345" y="2149497"/>
                </a:lnTo>
                <a:lnTo>
                  <a:pt x="0" y="2149497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2" id="12"/>
          <p:cNvSpPr txBox="true"/>
          <p:nvPr/>
        </p:nvSpPr>
        <p:spPr>
          <a:xfrm rot="0">
            <a:off x="5265874" y="3714670"/>
            <a:ext cx="11704442" cy="1952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50"/>
              </a:lnSpc>
            </a:pPr>
            <a:r>
              <a:rPr lang="en-US" sz="15000">
                <a:solidFill>
                  <a:srgbClr val="3F3E45"/>
                </a:solidFill>
                <a:latin typeface="Alatsi"/>
                <a:ea typeface="Alatsi"/>
                <a:cs typeface="Alatsi"/>
                <a:sym typeface="Alatsi"/>
              </a:rPr>
              <a:t>FUTURE WORK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2646898" y="-210192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118095" y="925830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866775"/>
            <a:ext cx="16230600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3F3E45"/>
                </a:solidFill>
                <a:latin typeface="Alatsi"/>
                <a:ea typeface="Alatsi"/>
                <a:cs typeface="Alatsi"/>
                <a:sym typeface="Alatsi"/>
              </a:rPr>
              <a:t>FUTURE WORK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704735" y="2750931"/>
            <a:ext cx="1105361" cy="110536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704735" y="4284917"/>
            <a:ext cx="1105361" cy="11053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704735" y="5818903"/>
            <a:ext cx="1105361" cy="1105361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627362" y="0"/>
            <a:ext cx="937061" cy="10287000"/>
            <a:chOff x="0" y="0"/>
            <a:chExt cx="246798" cy="270933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46798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6F3E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246798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</a:t>
            </a: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University | 2024</a:t>
            </a:r>
          </a:p>
        </p:txBody>
      </p:sp>
      <p:sp>
        <p:nvSpPr>
          <p:cNvPr name="AutoShape 16" id="16"/>
          <p:cNvSpPr/>
          <p:nvPr/>
        </p:nvSpPr>
        <p:spPr>
          <a:xfrm flipH="true" flipV="true">
            <a:off x="1085850" y="7289441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7" id="17"/>
          <p:cNvSpPr/>
          <p:nvPr/>
        </p:nvSpPr>
        <p:spPr>
          <a:xfrm flipH="true" flipV="true">
            <a:off x="1090490" y="-104525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8" id="18"/>
          <p:cNvGrpSpPr/>
          <p:nvPr/>
        </p:nvGrpSpPr>
        <p:grpSpPr>
          <a:xfrm rot="0">
            <a:off x="15915855" y="0"/>
            <a:ext cx="1449213" cy="1673225"/>
            <a:chOff x="0" y="0"/>
            <a:chExt cx="703982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03982" cy="812800"/>
            </a:xfrm>
            <a:custGeom>
              <a:avLst/>
              <a:gdLst/>
              <a:ahLst/>
              <a:cxnLst/>
              <a:rect r="r" b="b" t="t" l="l"/>
              <a:pathLst>
                <a:path h="812800" w="703982">
                  <a:moveTo>
                    <a:pt x="234787" y="793731"/>
                  </a:moveTo>
                  <a:cubicBezTo>
                    <a:pt x="270879" y="805245"/>
                    <a:pt x="311910" y="812800"/>
                    <a:pt x="352180" y="812800"/>
                  </a:cubicBezTo>
                  <a:cubicBezTo>
                    <a:pt x="392452" y="812800"/>
                    <a:pt x="431204" y="806323"/>
                    <a:pt x="466915" y="794809"/>
                  </a:cubicBezTo>
                  <a:cubicBezTo>
                    <a:pt x="467675" y="794450"/>
                    <a:pt x="468435" y="794450"/>
                    <a:pt x="469194" y="794090"/>
                  </a:cubicBezTo>
                  <a:cubicBezTo>
                    <a:pt x="603304" y="748035"/>
                    <a:pt x="702082" y="626421"/>
                    <a:pt x="703982" y="484298"/>
                  </a:cubicBezTo>
                  <a:lnTo>
                    <a:pt x="703982" y="0"/>
                  </a:lnTo>
                  <a:lnTo>
                    <a:pt x="0" y="0"/>
                  </a:lnTo>
                  <a:lnTo>
                    <a:pt x="0" y="483939"/>
                  </a:lnTo>
                  <a:cubicBezTo>
                    <a:pt x="1900" y="627140"/>
                    <a:pt x="99158" y="748755"/>
                    <a:pt x="234787" y="793731"/>
                  </a:cubicBezTo>
                  <a:close/>
                </a:path>
              </a:pathLst>
            </a:custGeom>
            <a:solidFill>
              <a:srgbClr val="9FC3D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703982" cy="733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0">
            <a:off x="9697545" y="878816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564423" y="-164117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1704735" y="7352889"/>
            <a:ext cx="1105361" cy="1105361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1704735" y="2825053"/>
            <a:ext cx="1105361" cy="861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48"/>
              </a:lnSpc>
            </a:pPr>
            <a:r>
              <a:rPr lang="en-US" sz="5034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1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704735" y="4359039"/>
            <a:ext cx="1105361" cy="861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48"/>
              </a:lnSpc>
            </a:pPr>
            <a:r>
              <a:rPr lang="en-US" sz="5034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2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704735" y="5893025"/>
            <a:ext cx="1105361" cy="861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48"/>
              </a:lnSpc>
            </a:pPr>
            <a:r>
              <a:rPr lang="en-US" sz="5034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3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3026608" y="2850995"/>
            <a:ext cx="14232692" cy="722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62"/>
              </a:lnSpc>
            </a:pPr>
            <a:r>
              <a:rPr lang="en-US" sz="4187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Use material stronger than wood for more security.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952971" y="4368564"/>
            <a:ext cx="14232692" cy="722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66"/>
              </a:lnSpc>
            </a:pPr>
            <a:r>
              <a:rPr lang="en-US" sz="419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Adding frozen parcels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2952971" y="5881388"/>
            <a:ext cx="14232692" cy="722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66"/>
              </a:lnSpc>
            </a:pPr>
            <a:r>
              <a:rPr lang="en-US" sz="419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credit card and cash payment system.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704735" y="7427011"/>
            <a:ext cx="1105361" cy="861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48"/>
              </a:lnSpc>
            </a:pPr>
            <a:r>
              <a:rPr lang="en-US" sz="5034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4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952971" y="7501582"/>
            <a:ext cx="14232692" cy="722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66"/>
              </a:lnSpc>
            </a:pPr>
            <a:r>
              <a:rPr lang="en-US" sz="419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Barcode scanner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54977" y="3748035"/>
            <a:ext cx="11627497" cy="25147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73"/>
              </a:lnSpc>
            </a:pPr>
            <a:r>
              <a:rPr lang="en-US" sz="14695">
                <a:solidFill>
                  <a:srgbClr val="3F3E45"/>
                </a:solidFill>
                <a:latin typeface="Alatsi"/>
                <a:ea typeface="Alatsi"/>
                <a:cs typeface="Alatsi"/>
                <a:sym typeface="Alatsi"/>
              </a:rPr>
              <a:t>THANK YOU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033857" y="6762653"/>
            <a:ext cx="10669737" cy="14346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63"/>
              </a:lnSpc>
            </a:pPr>
            <a:r>
              <a:rPr lang="en-US" sz="4116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Presented By : Muna khwaireh</a:t>
            </a:r>
          </a:p>
          <a:p>
            <a:pPr algn="ctr">
              <a:lnSpc>
                <a:spcPts val="5763"/>
              </a:lnSpc>
            </a:pPr>
            <a:r>
              <a:rPr lang="en-US" sz="4116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                             Layan Othman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6927671" y="1846941"/>
            <a:ext cx="6882108" cy="5332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6"/>
              </a:lnSpc>
            </a:pPr>
            <a:r>
              <a:rPr lang="en-US" sz="3126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</a:t>
            </a:r>
            <a:r>
              <a:rPr lang="en-US" sz="3126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University | 2024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-31071" y="0"/>
            <a:ext cx="4239083" cy="10287000"/>
            <a:chOff x="0" y="0"/>
            <a:chExt cx="5652111" cy="13716000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2826056" y="0"/>
              <a:ext cx="2826056" cy="13716000"/>
              <a:chOff x="0" y="0"/>
              <a:chExt cx="558233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E0D9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1413028" y="0"/>
              <a:ext cx="2826056" cy="13716000"/>
              <a:chOff x="0" y="0"/>
              <a:chExt cx="558233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0" y="0"/>
              <a:ext cx="2826056" cy="13716000"/>
              <a:chOff x="0" y="0"/>
              <a:chExt cx="558233" cy="2709333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558233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5" id="15"/>
          <p:cNvSpPr/>
          <p:nvPr/>
        </p:nvSpPr>
        <p:spPr>
          <a:xfrm flipH="false" flipV="false" rot="0">
            <a:off x="12412831" y="8026211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1413653" y="-573693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</a:t>
            </a: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3764167" y="620819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946875" y="3742014"/>
            <a:ext cx="13180039" cy="2955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3F3E45"/>
                </a:solidFill>
                <a:latin typeface="Alatsi"/>
                <a:ea typeface="Alatsi"/>
                <a:cs typeface="Alatsi"/>
                <a:sym typeface="Alatsi"/>
              </a:rPr>
              <a:t>INTRODUCTION</a:t>
            </a:r>
          </a:p>
          <a:p>
            <a:pPr algn="ctr">
              <a:lnSpc>
                <a:spcPts val="11899"/>
              </a:lnSpc>
            </a:pPr>
          </a:p>
        </p:txBody>
      </p:sp>
      <p:grpSp>
        <p:nvGrpSpPr>
          <p:cNvPr name="Group 7" id="7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1" id="11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1</a:t>
              </a: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2627572" y="-733336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918390" y="866775"/>
            <a:ext cx="1045121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PROBLEM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9774378" y="4280514"/>
            <a:ext cx="6651535" cy="1406187"/>
            <a:chOff x="0" y="0"/>
            <a:chExt cx="8868713" cy="1874916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8868713" cy="1874916"/>
              <a:chOff x="0" y="0"/>
              <a:chExt cx="1751844" cy="370354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1751844" cy="370354"/>
              </a:xfrm>
              <a:custGeom>
                <a:avLst/>
                <a:gdLst/>
                <a:ahLst/>
                <a:cxnLst/>
                <a:rect r="r" b="b" t="t" l="l"/>
                <a:pathLst>
                  <a:path h="370354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310993"/>
                    </a:lnTo>
                    <a:cubicBezTo>
                      <a:pt x="1751844" y="326737"/>
                      <a:pt x="1745590" y="341835"/>
                      <a:pt x="1734458" y="352967"/>
                    </a:cubicBezTo>
                    <a:cubicBezTo>
                      <a:pt x="1723326" y="364100"/>
                      <a:pt x="1708227" y="370354"/>
                      <a:pt x="1692484" y="370354"/>
                    </a:cubicBezTo>
                    <a:lnTo>
                      <a:pt x="59360" y="370354"/>
                    </a:lnTo>
                    <a:cubicBezTo>
                      <a:pt x="26577" y="370354"/>
                      <a:pt x="0" y="343777"/>
                      <a:pt x="0" y="310993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1751844" cy="40845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7" id="7"/>
            <p:cNvSpPr txBox="true"/>
            <p:nvPr/>
          </p:nvSpPr>
          <p:spPr>
            <a:xfrm rot="0">
              <a:off x="695604" y="133350"/>
              <a:ext cx="7735510" cy="136858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3"/>
                </a:lnSpc>
              </a:pPr>
              <a:r>
                <a:rPr lang="en-US" sz="2995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The customers are not present at the time of delivery at their homes.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9651821" y="3632180"/>
            <a:ext cx="4182217" cy="67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7"/>
              </a:lnSpc>
            </a:pPr>
            <a:r>
              <a:rPr lang="en-US" sz="391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Third</a:t>
            </a:r>
            <a:r>
              <a:rPr lang="en-US" sz="391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Problem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7182504" y="7366285"/>
            <a:ext cx="6651535" cy="1406187"/>
            <a:chOff x="0" y="0"/>
            <a:chExt cx="8868713" cy="1874916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8868713" cy="1874916"/>
              <a:chOff x="0" y="0"/>
              <a:chExt cx="1751844" cy="370354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1751844" cy="370354"/>
              </a:xfrm>
              <a:custGeom>
                <a:avLst/>
                <a:gdLst/>
                <a:ahLst/>
                <a:cxnLst/>
                <a:rect r="r" b="b" t="t" l="l"/>
                <a:pathLst>
                  <a:path h="370354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310993"/>
                    </a:lnTo>
                    <a:cubicBezTo>
                      <a:pt x="1751844" y="326737"/>
                      <a:pt x="1745590" y="341835"/>
                      <a:pt x="1734458" y="352967"/>
                    </a:cubicBezTo>
                    <a:cubicBezTo>
                      <a:pt x="1723326" y="364100"/>
                      <a:pt x="1708227" y="370354"/>
                      <a:pt x="1692484" y="370354"/>
                    </a:cubicBezTo>
                    <a:lnTo>
                      <a:pt x="59360" y="370354"/>
                    </a:lnTo>
                    <a:cubicBezTo>
                      <a:pt x="26577" y="370354"/>
                      <a:pt x="0" y="343777"/>
                      <a:pt x="0" y="310993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38100"/>
                <a:ext cx="1751844" cy="40845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3" id="13"/>
            <p:cNvSpPr txBox="true"/>
            <p:nvPr/>
          </p:nvSpPr>
          <p:spPr>
            <a:xfrm rot="0">
              <a:off x="695604" y="133350"/>
              <a:ext cx="7735510" cy="136858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3"/>
                </a:lnSpc>
              </a:pPr>
              <a:r>
                <a:rPr lang="en-US" sz="2995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Efforts to contact customers via phone calls.</a:t>
              </a: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7059947" y="6667776"/>
            <a:ext cx="5276728" cy="67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7"/>
              </a:lnSpc>
            </a:pPr>
            <a:r>
              <a:rPr lang="en-US" sz="391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Second Problem</a:t>
            </a:r>
          </a:p>
        </p:txBody>
      </p:sp>
      <p:sp>
        <p:nvSpPr>
          <p:cNvPr name="AutoShape 15" id="15"/>
          <p:cNvSpPr/>
          <p:nvPr/>
        </p:nvSpPr>
        <p:spPr>
          <a:xfrm flipH="true" flipV="true">
            <a:off x="1090490" y="-104525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 flipH="true" flipV="true">
            <a:off x="1085850" y="7289441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7" id="17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18" id="18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1" id="21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2</a:t>
              </a: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0">
            <a:off x="7512165" y="-155385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892058" y="904810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2559733" y="3609682"/>
            <a:ext cx="4182217" cy="67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87"/>
              </a:lnSpc>
            </a:pPr>
            <a:r>
              <a:rPr lang="en-US" sz="391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First Problem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2559733" y="4385289"/>
            <a:ext cx="6651535" cy="1406187"/>
            <a:chOff x="0" y="0"/>
            <a:chExt cx="8868713" cy="1874916"/>
          </a:xfrm>
        </p:grpSpPr>
        <p:grpSp>
          <p:nvGrpSpPr>
            <p:cNvPr name="Group 26" id="26"/>
            <p:cNvGrpSpPr/>
            <p:nvPr/>
          </p:nvGrpSpPr>
          <p:grpSpPr>
            <a:xfrm rot="0">
              <a:off x="0" y="0"/>
              <a:ext cx="8868713" cy="1874916"/>
              <a:chOff x="0" y="0"/>
              <a:chExt cx="1751844" cy="370354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1751844" cy="370354"/>
              </a:xfrm>
              <a:custGeom>
                <a:avLst/>
                <a:gdLst/>
                <a:ahLst/>
                <a:cxnLst/>
                <a:rect r="r" b="b" t="t" l="l"/>
                <a:pathLst>
                  <a:path h="370354" w="1751844">
                    <a:moveTo>
                      <a:pt x="59360" y="0"/>
                    </a:moveTo>
                    <a:lnTo>
                      <a:pt x="1692484" y="0"/>
                    </a:lnTo>
                    <a:cubicBezTo>
                      <a:pt x="1725268" y="0"/>
                      <a:pt x="1751844" y="26577"/>
                      <a:pt x="1751844" y="59360"/>
                    </a:cubicBezTo>
                    <a:lnTo>
                      <a:pt x="1751844" y="310993"/>
                    </a:lnTo>
                    <a:cubicBezTo>
                      <a:pt x="1751844" y="326737"/>
                      <a:pt x="1745590" y="341835"/>
                      <a:pt x="1734458" y="352967"/>
                    </a:cubicBezTo>
                    <a:cubicBezTo>
                      <a:pt x="1723326" y="364100"/>
                      <a:pt x="1708227" y="370354"/>
                      <a:pt x="1692484" y="370354"/>
                    </a:cubicBezTo>
                    <a:lnTo>
                      <a:pt x="59360" y="370354"/>
                    </a:lnTo>
                    <a:cubicBezTo>
                      <a:pt x="26577" y="370354"/>
                      <a:pt x="0" y="343777"/>
                      <a:pt x="0" y="310993"/>
                    </a:cubicBezTo>
                    <a:lnTo>
                      <a:pt x="0" y="59360"/>
                    </a:lnTo>
                    <a:cubicBezTo>
                      <a:pt x="0" y="26577"/>
                      <a:pt x="26577" y="0"/>
                      <a:pt x="59360" y="0"/>
                    </a:cubicBezTo>
                    <a:close/>
                  </a:path>
                </a:pathLst>
              </a:custGeom>
              <a:solidFill>
                <a:srgbClr val="E9C7C6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0" y="-38100"/>
                <a:ext cx="1751844" cy="40845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9" id="29"/>
            <p:cNvSpPr txBox="true"/>
            <p:nvPr/>
          </p:nvSpPr>
          <p:spPr>
            <a:xfrm rot="0">
              <a:off x="695604" y="133350"/>
              <a:ext cx="7735510" cy="136858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3"/>
                </a:lnSpc>
              </a:pPr>
              <a:r>
                <a:rPr lang="en-US" sz="2995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The street system in Palestine is unclear and undefined.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866775"/>
            <a:ext cx="16230600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OBJECTIVES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3417488" y="6142174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3293023" y="2858120"/>
            <a:ext cx="11888992" cy="5431134"/>
            <a:chOff x="0" y="0"/>
            <a:chExt cx="3131257" cy="143042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131257" cy="1430422"/>
            </a:xfrm>
            <a:custGeom>
              <a:avLst/>
              <a:gdLst/>
              <a:ahLst/>
              <a:cxnLst/>
              <a:rect r="r" b="b" t="t" l="l"/>
              <a:pathLst>
                <a:path h="1430422" w="3131257">
                  <a:moveTo>
                    <a:pt x="33210" y="0"/>
                  </a:moveTo>
                  <a:lnTo>
                    <a:pt x="3098047" y="0"/>
                  </a:lnTo>
                  <a:cubicBezTo>
                    <a:pt x="3106855" y="0"/>
                    <a:pt x="3115302" y="3499"/>
                    <a:pt x="3121530" y="9727"/>
                  </a:cubicBezTo>
                  <a:cubicBezTo>
                    <a:pt x="3127758" y="15955"/>
                    <a:pt x="3131257" y="24402"/>
                    <a:pt x="3131257" y="33210"/>
                  </a:cubicBezTo>
                  <a:lnTo>
                    <a:pt x="3131257" y="1397212"/>
                  </a:lnTo>
                  <a:cubicBezTo>
                    <a:pt x="3131257" y="1406020"/>
                    <a:pt x="3127758" y="1414467"/>
                    <a:pt x="3121530" y="1420695"/>
                  </a:cubicBezTo>
                  <a:cubicBezTo>
                    <a:pt x="3115302" y="1426923"/>
                    <a:pt x="3106855" y="1430422"/>
                    <a:pt x="3098047" y="1430422"/>
                  </a:cubicBezTo>
                  <a:lnTo>
                    <a:pt x="33210" y="1430422"/>
                  </a:lnTo>
                  <a:cubicBezTo>
                    <a:pt x="24402" y="1430422"/>
                    <a:pt x="15955" y="1426923"/>
                    <a:pt x="9727" y="1420695"/>
                  </a:cubicBezTo>
                  <a:cubicBezTo>
                    <a:pt x="3499" y="1414467"/>
                    <a:pt x="0" y="1406020"/>
                    <a:pt x="0" y="1397212"/>
                  </a:cubicBezTo>
                  <a:lnTo>
                    <a:pt x="0" y="33210"/>
                  </a:lnTo>
                  <a:cubicBezTo>
                    <a:pt x="0" y="24402"/>
                    <a:pt x="3499" y="15955"/>
                    <a:pt x="9727" y="9727"/>
                  </a:cubicBezTo>
                  <a:cubicBezTo>
                    <a:pt x="15955" y="3499"/>
                    <a:pt x="24402" y="0"/>
                    <a:pt x="33210" y="0"/>
                  </a:cubicBezTo>
                  <a:close/>
                </a:path>
              </a:pathLst>
            </a:custGeom>
            <a:solidFill>
              <a:srgbClr val="E9C7C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3131257" cy="15161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885178" indent="-442589" lvl="1">
                <a:lnSpc>
                  <a:spcPts val="5739"/>
                </a:lnSpc>
                <a:buFont typeface="Arial"/>
                <a:buChar char="•"/>
              </a:pPr>
              <a:r>
                <a:rPr lang="en-US" sz="4099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Accuracy.</a:t>
              </a:r>
            </a:p>
            <a:p>
              <a:pPr algn="ctr" marL="885178" indent="-442589" lvl="1">
                <a:lnSpc>
                  <a:spcPts val="5739"/>
                </a:lnSpc>
                <a:buFont typeface="Arial"/>
                <a:buChar char="•"/>
              </a:pPr>
              <a:r>
                <a:rPr lang="en-US" sz="4099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Time saving.</a:t>
              </a:r>
            </a:p>
            <a:p>
              <a:pPr algn="ctr" marL="885178" indent="-442589" lvl="1">
                <a:lnSpc>
                  <a:spcPts val="5739"/>
                </a:lnSpc>
                <a:buFont typeface="Arial"/>
                <a:buChar char="•"/>
              </a:pPr>
              <a:r>
                <a:rPr lang="en-US" sz="4099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24/7 availability.</a:t>
              </a:r>
            </a:p>
            <a:p>
              <a:pPr algn="ctr" marL="885178" indent="-442589" lvl="1">
                <a:lnSpc>
                  <a:spcPts val="5739"/>
                </a:lnSpc>
                <a:buFont typeface="Arial"/>
                <a:buChar char="•"/>
              </a:pPr>
              <a:r>
                <a:rPr lang="en-US" sz="4099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 Efficient route planning.</a:t>
              </a:r>
            </a:p>
            <a:p>
              <a:pPr algn="ctr" marL="885178" indent="-442589" lvl="1">
                <a:lnSpc>
                  <a:spcPts val="5739"/>
                </a:lnSpc>
                <a:buFont typeface="Arial"/>
                <a:buChar char="•"/>
              </a:pPr>
              <a:r>
                <a:rPr lang="en-US" sz="4099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Environmental impact.</a:t>
              </a:r>
            </a:p>
            <a:p>
              <a:pPr algn="ctr" marL="885178" indent="-442589" lvl="1">
                <a:lnSpc>
                  <a:spcPts val="5739"/>
                </a:lnSpc>
                <a:buFont typeface="Arial"/>
                <a:buChar char="•"/>
              </a:pPr>
              <a:r>
                <a:rPr lang="en-US" sz="4099">
                  <a:solidFill>
                    <a:srgbClr val="000000"/>
                  </a:solidFill>
                  <a:latin typeface="Alatsi"/>
                  <a:ea typeface="Alatsi"/>
                  <a:cs typeface="Alatsi"/>
                  <a:sym typeface="Alatsi"/>
                </a:rPr>
                <a:t>Secure storage.</a:t>
              </a:r>
            </a:p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7" id="7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3" id="13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3</a:t>
              </a: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-2243137" y="-40227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27362" y="0"/>
            <a:ext cx="937061" cy="10287000"/>
            <a:chOff x="0" y="0"/>
            <a:chExt cx="246798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798" cy="2709333"/>
            </a:xfrm>
            <a:custGeom>
              <a:avLst/>
              <a:gdLst/>
              <a:ahLst/>
              <a:cxnLst/>
              <a:rect r="r" b="b" t="t" l="l"/>
              <a:pathLst>
                <a:path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6F3E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46798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716447" y="3557604"/>
            <a:ext cx="503827" cy="503827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866409" y="3557604"/>
            <a:ext cx="503827" cy="503827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2553980" y="1430572"/>
            <a:ext cx="13180039" cy="14509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3F3E45"/>
                </a:solidFill>
                <a:latin typeface="Alatsi"/>
                <a:ea typeface="Alatsi"/>
                <a:cs typeface="Alatsi"/>
                <a:sym typeface="Alatsi"/>
              </a:rPr>
              <a:t>PROJECT EXECUTION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423447" y="3369146"/>
            <a:ext cx="5381802" cy="795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80"/>
              </a:lnSpc>
            </a:pPr>
            <a:r>
              <a:rPr lang="en-US" sz="4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First idea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423447" y="4278466"/>
            <a:ext cx="6848358" cy="3842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1.Stepper motor with gear box</a:t>
            </a:r>
          </a:p>
          <a:p>
            <a:pPr algn="l">
              <a:lnSpc>
                <a:spcPts val="4369"/>
              </a:lnSpc>
            </a:pPr>
          </a:p>
          <a:p>
            <a:pPr algn="l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2. 3d printed gears same size </a:t>
            </a:r>
          </a:p>
          <a:p>
            <a:pPr algn="l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</a:t>
            </a:r>
          </a:p>
          <a:p>
            <a:pPr algn="l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3. 4*4 the size of the machine</a:t>
            </a:r>
          </a:p>
          <a:p>
            <a:pPr algn="l">
              <a:lnSpc>
                <a:spcPts val="4369"/>
              </a:lnSpc>
            </a:pPr>
          </a:p>
          <a:p>
            <a:pPr algn="l">
              <a:lnSpc>
                <a:spcPts val="4369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-5400000">
            <a:off x="-2373736" y="4911090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 </a:t>
            </a: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University | 2024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573409" y="3369146"/>
            <a:ext cx="5381802" cy="795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80"/>
              </a:lnSpc>
            </a:pPr>
            <a:r>
              <a:rPr lang="en-US" sz="4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second idea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573409" y="4278466"/>
            <a:ext cx="6848358" cy="3842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73870" indent="-336935" lvl="1">
              <a:lnSpc>
                <a:spcPts val="4369"/>
              </a:lnSpc>
              <a:buAutoNum type="arabicPeriod" startAt="1"/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wiper motor</a:t>
            </a:r>
          </a:p>
          <a:p>
            <a:pPr algn="l">
              <a:lnSpc>
                <a:spcPts val="4369"/>
              </a:lnSpc>
            </a:pPr>
          </a:p>
          <a:p>
            <a:pPr algn="l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     2. wiper motor</a:t>
            </a:r>
          </a:p>
          <a:p>
            <a:pPr algn="l">
              <a:lnSpc>
                <a:spcPts val="4369"/>
              </a:lnSpc>
            </a:pPr>
          </a:p>
          <a:p>
            <a:pPr algn="l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      3. iron gears , one different size</a:t>
            </a:r>
          </a:p>
          <a:p>
            <a:pPr algn="l">
              <a:lnSpc>
                <a:spcPts val="4369"/>
              </a:lnSpc>
            </a:pPr>
          </a:p>
          <a:p>
            <a:pPr algn="l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       4. 3*3 the size of the machine</a:t>
            </a:r>
          </a:p>
        </p:txBody>
      </p:sp>
      <p:sp>
        <p:nvSpPr>
          <p:cNvPr name="AutoShape 17" id="17"/>
          <p:cNvSpPr/>
          <p:nvPr/>
        </p:nvSpPr>
        <p:spPr>
          <a:xfrm flipH="true" flipV="true">
            <a:off x="1085850" y="7289441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8" id="18"/>
          <p:cNvSpPr/>
          <p:nvPr/>
        </p:nvSpPr>
        <p:spPr>
          <a:xfrm flipH="true" flipV="true">
            <a:off x="1090490" y="-104525"/>
            <a:ext cx="5403" cy="2997456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9" id="19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23" id="23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2</a:t>
              </a: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0">
            <a:off x="1263762" y="-1458608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1804788" y="9258300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702946" y="8800282"/>
            <a:ext cx="6882108" cy="464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AN-Najah</a:t>
            </a:r>
            <a:r>
              <a:rPr lang="en-US" sz="2700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 University | 2024</a:t>
            </a:r>
          </a:p>
        </p:txBody>
      </p:sp>
      <p:sp>
        <p:nvSpPr>
          <p:cNvPr name="AutoShape 3" id="3"/>
          <p:cNvSpPr/>
          <p:nvPr/>
        </p:nvSpPr>
        <p:spPr>
          <a:xfrm>
            <a:off x="-26059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3764167" y="6208199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11430169" y="9061267"/>
            <a:ext cx="7105264" cy="19050"/>
          </a:xfrm>
          <a:prstGeom prst="line">
            <a:avLst/>
          </a:prstGeom>
          <a:ln cap="flat" w="114300">
            <a:solidFill>
              <a:srgbClr val="9FC3D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946875" y="3742014"/>
            <a:ext cx="13180039" cy="2955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000000"/>
                </a:solidFill>
                <a:latin typeface="Alatsi"/>
                <a:ea typeface="Alatsi"/>
                <a:cs typeface="Alatsi"/>
                <a:sym typeface="Alatsi"/>
              </a:rPr>
              <a:t>HARDWARE COMPONENT</a:t>
            </a:r>
          </a:p>
          <a:p>
            <a:pPr algn="ctr">
              <a:lnSpc>
                <a:spcPts val="11899"/>
              </a:lnSpc>
            </a:pPr>
          </a:p>
        </p:txBody>
      </p:sp>
      <p:grpSp>
        <p:nvGrpSpPr>
          <p:cNvPr name="Group 7" id="7"/>
          <p:cNvGrpSpPr/>
          <p:nvPr/>
        </p:nvGrpSpPr>
        <p:grpSpPr>
          <a:xfrm rot="0">
            <a:off x="15859155" y="0"/>
            <a:ext cx="1562612" cy="1673225"/>
            <a:chOff x="0" y="0"/>
            <a:chExt cx="2083482" cy="2230967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75599" y="0"/>
              <a:ext cx="1932284" cy="2230967"/>
              <a:chOff x="0" y="0"/>
              <a:chExt cx="703982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703982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9FC3D0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1" id="11"/>
            <p:cNvSpPr txBox="true"/>
            <p:nvPr/>
          </p:nvSpPr>
          <p:spPr>
            <a:xfrm rot="0">
              <a:off x="0" y="437582"/>
              <a:ext cx="2083482" cy="12415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805"/>
                </a:lnSpc>
              </a:pPr>
              <a:r>
                <a:rPr lang="en-US" sz="5575" b="true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5</a:t>
              </a: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2627572" y="-733336"/>
            <a:ext cx="7315200" cy="2477783"/>
          </a:xfrm>
          <a:custGeom>
            <a:avLst/>
            <a:gdLst/>
            <a:ahLst/>
            <a:cxnLst/>
            <a:rect r="r" b="b" t="t" l="l"/>
            <a:pathLst>
              <a:path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915821"/>
            <a:ext cx="5513886" cy="5143695"/>
          </a:xfrm>
          <a:custGeom>
            <a:avLst/>
            <a:gdLst/>
            <a:ahLst/>
            <a:cxnLst/>
            <a:rect r="r" b="b" t="t" l="l"/>
            <a:pathLst>
              <a:path h="5143695" w="5513886">
                <a:moveTo>
                  <a:pt x="0" y="0"/>
                </a:moveTo>
                <a:lnTo>
                  <a:pt x="5513886" y="0"/>
                </a:lnTo>
                <a:lnTo>
                  <a:pt x="5513886" y="5143695"/>
                </a:lnTo>
                <a:lnTo>
                  <a:pt x="0" y="51436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76026" y="3109049"/>
            <a:ext cx="6230417" cy="4950468"/>
          </a:xfrm>
          <a:custGeom>
            <a:avLst/>
            <a:gdLst/>
            <a:ahLst/>
            <a:cxnLst/>
            <a:rect r="r" b="b" t="t" l="l"/>
            <a:pathLst>
              <a:path h="4950468" w="6230417">
                <a:moveTo>
                  <a:pt x="0" y="0"/>
                </a:moveTo>
                <a:lnTo>
                  <a:pt x="6230417" y="0"/>
                </a:lnTo>
                <a:lnTo>
                  <a:pt x="6230417" y="4950467"/>
                </a:lnTo>
                <a:lnTo>
                  <a:pt x="0" y="49504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7805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567760" y="509114"/>
            <a:ext cx="10082370" cy="2612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21"/>
              </a:lnSpc>
              <a:spcBef>
                <a:spcPct val="0"/>
              </a:spcBef>
            </a:pPr>
            <a:r>
              <a:rPr lang="en-US" b="true" sz="5410">
                <a:solidFill>
                  <a:srgbClr val="000000"/>
                </a:solidFill>
                <a:latin typeface="Abhaya Libre Bold"/>
                <a:ea typeface="Abhaya Libre Bold"/>
                <a:cs typeface="Abhaya Libre Bold"/>
                <a:sym typeface="Abhaya Libre Bold"/>
              </a:rPr>
              <a:t>Motors and drivers:</a:t>
            </a:r>
          </a:p>
          <a:p>
            <a:pPr algn="ctr">
              <a:lnSpc>
                <a:spcPts val="10821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3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926577" y="2426692"/>
            <a:ext cx="6434847" cy="4981048"/>
          </a:xfrm>
          <a:custGeom>
            <a:avLst/>
            <a:gdLst/>
            <a:ahLst/>
            <a:cxnLst/>
            <a:rect r="r" b="b" t="t" l="l"/>
            <a:pathLst>
              <a:path h="4981048" w="6434847">
                <a:moveTo>
                  <a:pt x="0" y="0"/>
                </a:moveTo>
                <a:lnTo>
                  <a:pt x="6434846" y="0"/>
                </a:lnTo>
                <a:lnTo>
                  <a:pt x="6434846" y="4981048"/>
                </a:lnTo>
                <a:lnTo>
                  <a:pt x="0" y="49810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249219" y="838517"/>
            <a:ext cx="1908969" cy="332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00000"/>
                </a:solidFill>
                <a:latin typeface="Abhaya Libre"/>
                <a:ea typeface="Abhaya Libre"/>
                <a:cs typeface="Abhaya Libre"/>
                <a:sym typeface="Abhaya Libre"/>
              </a:rPr>
              <a:t>Motors and drivers: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DAGQJ60zZSs</dc:identifier>
  <dcterms:modified xsi:type="dcterms:W3CDTF">2011-08-01T06:04:30Z</dcterms:modified>
  <cp:revision>1</cp:revision>
  <dc:title>ML store box</dc:title>
</cp:coreProperties>
</file>