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72" r:id="rId2"/>
    <p:sldId id="257" r:id="rId3"/>
    <p:sldId id="270" r:id="rId4"/>
    <p:sldId id="264" r:id="rId5"/>
    <p:sldId id="258" r:id="rId6"/>
    <p:sldId id="259" r:id="rId7"/>
    <p:sldId id="271" r:id="rId8"/>
    <p:sldId id="260" r:id="rId9"/>
    <p:sldId id="263" r:id="rId10"/>
    <p:sldId id="261" r:id="rId11"/>
    <p:sldId id="262" r:id="rId12"/>
    <p:sldId id="265" r:id="rId13"/>
    <p:sldId id="266" r:id="rId14"/>
    <p:sldId id="267" r:id="rId15"/>
    <p:sldId id="26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303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5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74" d="100"/>
          <a:sy n="74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9635C-4D4F-471A-957B-8A7578DDEB4F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6E0F1-E30B-46A8-BAF3-B481FB2D7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8BA33-D9CE-459C-98A9-D42E0C7FA92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8BA33-D9CE-459C-98A9-D42E0C7FA92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8BA33-D9CE-459C-98A9-D42E0C7FA92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3220F-4769-4CF7-AC06-45D2D81EA2B6}" type="datetimeFigureOut">
              <a:rPr lang="en-US" smtClean="0"/>
              <a:pPr/>
              <a:t>12/23/2014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62242-4AEB-4B5C-86ED-B2E3479120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an-najah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762000"/>
            <a:ext cx="2133600" cy="21336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048000" y="1143000"/>
            <a:ext cx="3276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AN-NAJAH</a:t>
            </a:r>
          </a:p>
          <a:p>
            <a:r>
              <a:rPr lang="en-US" sz="2400" dirty="0" smtClean="0"/>
              <a:t>NATIONAL  UNIVERSITY</a:t>
            </a:r>
            <a:endParaRPr lang="en-US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600200" y="35052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Abed  EL </a:t>
            </a:r>
            <a:r>
              <a:rPr lang="en-US" sz="2400" b="1" dirty="0" err="1" smtClean="0"/>
              <a:t>Ruhman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Badwan</a:t>
            </a:r>
            <a:endParaRPr lang="en-US" sz="2400" b="1" dirty="0" smtClean="0"/>
          </a:p>
          <a:p>
            <a:r>
              <a:rPr lang="en-US" sz="2400" b="1" dirty="0" err="1" smtClean="0"/>
              <a:t>Sharief</a:t>
            </a:r>
            <a:r>
              <a:rPr lang="en-US" sz="2400" b="1" dirty="0" smtClean="0"/>
              <a:t>  Mohammed</a:t>
            </a:r>
          </a:p>
          <a:p>
            <a:r>
              <a:rPr lang="en-US" sz="2400" b="1" dirty="0" smtClean="0"/>
              <a:t>Ahmad </a:t>
            </a:r>
            <a:r>
              <a:rPr lang="en-US" sz="2400" b="1" dirty="0" err="1" smtClean="0"/>
              <a:t>Shtaya</a:t>
            </a:r>
            <a:endParaRPr lang="en-US" sz="2400" b="1" dirty="0" smtClean="0"/>
          </a:p>
          <a:p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2286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General Notes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frame2.jpg"/>
          <p:cNvPicPr>
            <a:picLocks noChangeAspect="1"/>
          </p:cNvPicPr>
          <p:nvPr/>
        </p:nvPicPr>
        <p:blipFill>
          <a:blip r:embed="rId2" cstate="print"/>
          <a:srcRect l="13491" r="2867" b="3196"/>
          <a:stretch>
            <a:fillRect/>
          </a:stretch>
        </p:blipFill>
        <p:spPr>
          <a:xfrm>
            <a:off x="544902" y="2667001"/>
            <a:ext cx="4214004" cy="3602294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228600" y="1371600"/>
            <a:ext cx="259080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ƒ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300 Kg/cm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657600" y="13716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=4200 Kg/cm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019800" y="1371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images9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199" y="2667001"/>
            <a:ext cx="3566837" cy="3582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Structural-Elements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 descr="AP-20.jpg"/>
          <p:cNvPicPr>
            <a:picLocks noChangeAspect="1"/>
          </p:cNvPicPr>
          <p:nvPr/>
        </p:nvPicPr>
        <p:blipFill>
          <a:blip r:embed="rId2" cstate="print"/>
          <a:srcRect l="9167" t="6358" r="8334" b="10450"/>
          <a:stretch>
            <a:fillRect/>
          </a:stretch>
        </p:blipFill>
        <p:spPr>
          <a:xfrm>
            <a:off x="182380" y="1049097"/>
            <a:ext cx="8809220" cy="5427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0" y="3048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Load Distributions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AP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447800"/>
            <a:ext cx="6934200" cy="4475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2400" y="1524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Slab Systems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صورة 22" descr="AP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4953000"/>
            <a:ext cx="4267200" cy="1519178"/>
          </a:xfrm>
          <a:prstGeom prst="rect">
            <a:avLst/>
          </a:prstGeom>
        </p:spPr>
      </p:pic>
      <p:pic>
        <p:nvPicPr>
          <p:cNvPr id="25" name="صورة 24" descr="AP-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990600"/>
            <a:ext cx="6477000" cy="3633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152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Footing Layout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Ap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8768" y="2133600"/>
            <a:ext cx="6613632" cy="4139496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28600" y="11430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all= 200 KN/m2 </a:t>
            </a:r>
            <a:endParaRPr lang="en-US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038600" y="11430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Profile : very denies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2286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Seismic Design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shear wave.JPG"/>
          <p:cNvPicPr>
            <a:picLocks noChangeAspect="1"/>
          </p:cNvPicPr>
          <p:nvPr/>
        </p:nvPicPr>
        <p:blipFill>
          <a:blip r:embed="rId2" cstate="print"/>
          <a:srcRect b="29867"/>
          <a:stretch>
            <a:fillRect/>
          </a:stretch>
        </p:blipFill>
        <p:spPr>
          <a:xfrm>
            <a:off x="381000" y="4602022"/>
            <a:ext cx="4267200" cy="1982816"/>
          </a:xfrm>
          <a:prstGeom prst="rect">
            <a:avLst/>
          </a:prstGeom>
        </p:spPr>
      </p:pic>
      <p:pic>
        <p:nvPicPr>
          <p:cNvPr id="4" name="صورة 3" descr="sismic map.JPG"/>
          <p:cNvPicPr>
            <a:picLocks noChangeAspect="1"/>
          </p:cNvPicPr>
          <p:nvPr/>
        </p:nvPicPr>
        <p:blipFill>
          <a:blip r:embed="rId3" cstate="print"/>
          <a:srcRect l="3441" t="3268" r="3656" b="3922"/>
          <a:stretch>
            <a:fillRect/>
          </a:stretch>
        </p:blipFill>
        <p:spPr>
          <a:xfrm>
            <a:off x="5029200" y="1600200"/>
            <a:ext cx="3733800" cy="490925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457200" y="1905000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-Location  and ground motion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-Soil Type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/>
              <a:t>Building occupancy’s risk category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/>
              <a:t>Building’s mass and ductility of the structural frame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-Building shape and dimensions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8600" y="1219200"/>
            <a:ext cx="3978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Factor affects  seismic design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81000" y="2286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Details Notes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joint.JPG"/>
          <p:cNvPicPr>
            <a:picLocks noChangeAspect="1"/>
          </p:cNvPicPr>
          <p:nvPr/>
        </p:nvPicPr>
        <p:blipFill>
          <a:blip r:embed="rId2" cstate="print"/>
          <a:srcRect r="7097"/>
          <a:stretch>
            <a:fillRect/>
          </a:stretch>
        </p:blipFill>
        <p:spPr>
          <a:xfrm>
            <a:off x="304800" y="990600"/>
            <a:ext cx="4114800" cy="4962525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joi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429000"/>
            <a:ext cx="3929063" cy="2514600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6" descr="joint3.JPG"/>
          <p:cNvPicPr>
            <a:picLocks noChangeAspect="1"/>
          </p:cNvPicPr>
          <p:nvPr/>
        </p:nvPicPr>
        <p:blipFill>
          <a:blip r:embed="rId4" cstate="print"/>
          <a:srcRect t="16565"/>
          <a:stretch>
            <a:fillRect/>
          </a:stretch>
        </p:blipFill>
        <p:spPr>
          <a:xfrm>
            <a:off x="4648200" y="990600"/>
            <a:ext cx="3962400" cy="2302933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676400"/>
            <a:ext cx="77724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Environmental Design </a:t>
            </a:r>
            <a:b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133600"/>
            <a:ext cx="2895600" cy="320040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Qalqelia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latitude 32.1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longitude 34.7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 rot="19783531">
            <a:off x="5901027" y="978780"/>
            <a:ext cx="1072523" cy="7856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Sharief\Desktop\Graduation Project 2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4419600" cy="4572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harief\Desktop\Graduation Project 2\3D View 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057400"/>
            <a:ext cx="5110562" cy="3023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Oval 4"/>
          <p:cNvSpPr/>
          <p:nvPr/>
        </p:nvSpPr>
        <p:spPr>
          <a:xfrm>
            <a:off x="304800" y="5105400"/>
            <a:ext cx="1524000" cy="1527048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6" name="Straight Arrow Connector 5"/>
          <p:cNvCxnSpPr>
            <a:stCxn id="54" idx="3"/>
          </p:cNvCxnSpPr>
          <p:nvPr/>
        </p:nvCxnSpPr>
        <p:spPr>
          <a:xfrm flipH="1">
            <a:off x="1752600" y="4168682"/>
            <a:ext cx="1698718" cy="1393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4397514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Wall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U=0.33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505200" y="5105400"/>
            <a:ext cx="1524000" cy="1527048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56" idx="4"/>
            <a:endCxn id="18" idx="0"/>
          </p:cNvCxnSpPr>
          <p:nvPr/>
        </p:nvCxnSpPr>
        <p:spPr>
          <a:xfrm flipH="1">
            <a:off x="4267200" y="42672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00600" y="54102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Floor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U=0.37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105400" y="381000"/>
            <a:ext cx="1524000" cy="1527048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51" idx="0"/>
          </p:cNvCxnSpPr>
          <p:nvPr/>
        </p:nvCxnSpPr>
        <p:spPr>
          <a:xfrm flipV="1">
            <a:off x="5410200" y="1905000"/>
            <a:ext cx="30480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53200" y="4572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Roof 2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U=0.3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04800" y="1744322"/>
            <a:ext cx="1524000" cy="1527048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cxnSp>
        <p:nvCxnSpPr>
          <p:cNvPr id="43" name="Straight Arrow Connector 42"/>
          <p:cNvCxnSpPr>
            <a:stCxn id="45" idx="2"/>
          </p:cNvCxnSpPr>
          <p:nvPr/>
        </p:nvCxnSpPr>
        <p:spPr>
          <a:xfrm flipH="1" flipV="1">
            <a:off x="1828800" y="2743200"/>
            <a:ext cx="2362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8600" y="6858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Roof 1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U=0.32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191000" y="30480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334000" y="30480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3429000" y="40386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267200" y="41148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733800" y="26670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>
            <a:stCxn id="60" idx="1"/>
          </p:cNvCxnSpPr>
          <p:nvPr/>
        </p:nvCxnSpPr>
        <p:spPr>
          <a:xfrm flipH="1" flipV="1">
            <a:off x="3352800" y="1905000"/>
            <a:ext cx="403318" cy="784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2438400" y="228600"/>
            <a:ext cx="1752600" cy="167944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Single Glass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6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LT = 75%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Oval 75"/>
          <p:cNvSpPr/>
          <p:nvPr/>
        </p:nvSpPr>
        <p:spPr>
          <a:xfrm>
            <a:off x="4191000" y="35052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5029200" y="4267200"/>
            <a:ext cx="152400" cy="152400"/>
          </a:xfrm>
          <a:prstGeom prst="ellipse">
            <a:avLst/>
          </a:prstGeom>
          <a:solidFill>
            <a:srgbClr val="FFC000">
              <a:alpha val="31000"/>
            </a:srgb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>
            <a:stCxn id="76" idx="6"/>
          </p:cNvCxnSpPr>
          <p:nvPr/>
        </p:nvCxnSpPr>
        <p:spPr>
          <a:xfrm flipV="1">
            <a:off x="4343400" y="3048000"/>
            <a:ext cx="2895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7" idx="6"/>
            <a:endCxn id="87" idx="2"/>
          </p:cNvCxnSpPr>
          <p:nvPr/>
        </p:nvCxnSpPr>
        <p:spPr>
          <a:xfrm>
            <a:off x="5181600" y="4343400"/>
            <a:ext cx="19812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7162800" y="1905000"/>
            <a:ext cx="1752600" cy="1676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Light Gold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2.6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LT = 30%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7162800" y="4495800"/>
            <a:ext cx="1752600" cy="1676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Double Glass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= 2.4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LT = 61%</a:t>
            </a:r>
            <a:endParaRPr lang="en-US" sz="2000" dirty="0"/>
          </a:p>
        </p:txBody>
      </p:sp>
      <p:sp>
        <p:nvSpPr>
          <p:cNvPr id="102" name="Rectangle 101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/>
      <p:bldP spid="9" grpId="1"/>
      <p:bldP spid="18" grpId="0" animBg="1"/>
      <p:bldP spid="18" grpId="1" animBg="1"/>
      <p:bldP spid="20" grpId="0"/>
      <p:bldP spid="20" grpId="1"/>
      <p:bldP spid="31" grpId="0" animBg="1"/>
      <p:bldP spid="31" grpId="1" animBg="1"/>
      <p:bldP spid="33" grpId="0"/>
      <p:bldP spid="33" grpId="1"/>
      <p:bldP spid="42" grpId="0" animBg="1"/>
      <p:bldP spid="42" grpId="1" animBg="1"/>
      <p:bldP spid="44" grpId="0"/>
      <p:bldP spid="44" grpId="1"/>
      <p:bldP spid="45" grpId="0" animBg="1"/>
      <p:bldP spid="45" grpId="1" animBg="1"/>
      <p:bldP spid="51" grpId="0" animBg="1"/>
      <p:bldP spid="51" grpId="1" animBg="1"/>
      <p:bldP spid="54" grpId="0" animBg="1"/>
      <p:bldP spid="54" grpId="1" animBg="1"/>
      <p:bldP spid="56" grpId="0" animBg="1"/>
      <p:bldP spid="56" grpId="1" animBg="1"/>
      <p:bldP spid="60" grpId="0" animBg="1"/>
      <p:bldP spid="67" grpId="0" animBg="1"/>
      <p:bldP spid="76" grpId="0" animBg="1"/>
      <p:bldP spid="77" grpId="0" animBg="1"/>
      <p:bldP spid="86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3886200" cy="4524590"/>
          </a:xfrm>
          <a:prstGeom prst="rect">
            <a:avLst/>
          </a:prstGeom>
        </p:spPr>
      </p:pic>
      <p:sp>
        <p:nvSpPr>
          <p:cNvPr id="2" name="مربع نص 1"/>
          <p:cNvSpPr txBox="1"/>
          <p:nvPr/>
        </p:nvSpPr>
        <p:spPr>
          <a:xfrm>
            <a:off x="381000" y="3048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Project Information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362200" y="2819400"/>
            <a:ext cx="304800" cy="304800"/>
          </a:xfrm>
          <a:prstGeom prst="ellipse">
            <a:avLst/>
          </a:prstGeom>
          <a:solidFill>
            <a:schemeClr val="accent2">
              <a:lumMod val="60000"/>
              <a:lumOff val="40000"/>
              <a:alpha val="43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رابط كسهم مستقيم 6"/>
          <p:cNvCxnSpPr>
            <a:endCxn id="5" idx="1"/>
          </p:cNvCxnSpPr>
          <p:nvPr/>
        </p:nvCxnSpPr>
        <p:spPr>
          <a:xfrm>
            <a:off x="1219200" y="1981200"/>
            <a:ext cx="1187637" cy="882837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صورة 11" descr="aaaa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600200"/>
            <a:ext cx="44196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 Shading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3733800"/>
            <a:ext cx="3276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need for southern Window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C:\Users\Sharief\Desktop\Graduation Project 2\sun spot final 2.jpg"/>
          <p:cNvPicPr/>
          <p:nvPr/>
        </p:nvPicPr>
        <p:blipFill>
          <a:blip r:embed="rId2" cstate="print"/>
          <a:srcRect l="3035" r="9104"/>
          <a:stretch>
            <a:fillRect/>
          </a:stretch>
        </p:blipFill>
        <p:spPr bwMode="auto">
          <a:xfrm>
            <a:off x="4123591" y="1524000"/>
            <a:ext cx="4485704" cy="234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81000" y="1524000"/>
            <a:ext cx="3962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1- Horizontal Sun Shine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Breaker</a:t>
            </a:r>
          </a:p>
        </p:txBody>
      </p:sp>
      <p:sp>
        <p:nvSpPr>
          <p:cNvPr id="20" name="Oval 19"/>
          <p:cNvSpPr/>
          <p:nvPr/>
        </p:nvSpPr>
        <p:spPr>
          <a:xfrm>
            <a:off x="1447800" y="4648200"/>
            <a:ext cx="1752600" cy="1837078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21" name="Picture 2" descr="C:\Users\Sharief\Desktop\Graduation Project 2\3D View 10dd.jpg"/>
          <p:cNvPicPr>
            <a:picLocks noChangeAspect="1" noChangeArrowheads="1"/>
          </p:cNvPicPr>
          <p:nvPr/>
        </p:nvPicPr>
        <p:blipFill>
          <a:blip r:embed="rId4" cstate="print"/>
          <a:srcRect r="24127" b="15401"/>
          <a:stretch>
            <a:fillRect/>
          </a:stretch>
        </p:blipFill>
        <p:spPr bwMode="auto">
          <a:xfrm>
            <a:off x="4121099" y="3958458"/>
            <a:ext cx="4489501" cy="2476412"/>
          </a:xfrm>
          <a:prstGeom prst="rect">
            <a:avLst/>
          </a:prstGeom>
          <a:noFill/>
        </p:spPr>
      </p:pic>
      <p:cxnSp>
        <p:nvCxnSpPr>
          <p:cNvPr id="22" name="Straight Arrow Connector 21"/>
          <p:cNvCxnSpPr/>
          <p:nvPr/>
        </p:nvCxnSpPr>
        <p:spPr>
          <a:xfrm flipH="1">
            <a:off x="3200400" y="4419600"/>
            <a:ext cx="19875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 Shading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8" descr="C:\Users\Sharief\Desktop\Graduation Project 2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449" y="1828800"/>
            <a:ext cx="3324751" cy="1647825"/>
          </a:xfrm>
          <a:prstGeom prst="rect">
            <a:avLst/>
          </a:prstGeom>
          <a:noFill/>
        </p:spPr>
      </p:pic>
      <p:cxnSp>
        <p:nvCxnSpPr>
          <p:cNvPr id="20" name="Straight Arrow Connector 19"/>
          <p:cNvCxnSpPr>
            <a:endCxn id="21" idx="6"/>
          </p:cNvCxnSpPr>
          <p:nvPr/>
        </p:nvCxnSpPr>
        <p:spPr>
          <a:xfrm flipH="1" flipV="1">
            <a:off x="4343400" y="2438400"/>
            <a:ext cx="2466450" cy="104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048000" y="1828800"/>
            <a:ext cx="1295400" cy="1219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57200" y="1600200"/>
            <a:ext cx="3962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Vertical Louvers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3886200"/>
            <a:ext cx="3962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Horizontal Louvers</a:t>
            </a:r>
          </a:p>
        </p:txBody>
      </p:sp>
      <p:pic>
        <p:nvPicPr>
          <p:cNvPr id="25" name="Picture 24" descr="C:\Users\Sharief\Desktop\Graduation Project 2\11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34000" y="4343400"/>
            <a:ext cx="2817973" cy="1647825"/>
          </a:xfrm>
          <a:prstGeom prst="rect">
            <a:avLst/>
          </a:prstGeom>
          <a:noFill/>
        </p:spPr>
      </p:pic>
      <p:cxnSp>
        <p:nvCxnSpPr>
          <p:cNvPr id="26" name="Straight Arrow Connector 25"/>
          <p:cNvCxnSpPr>
            <a:endCxn id="27" idx="6"/>
          </p:cNvCxnSpPr>
          <p:nvPr/>
        </p:nvCxnSpPr>
        <p:spPr>
          <a:xfrm flipH="1">
            <a:off x="4343400" y="5029200"/>
            <a:ext cx="2514600" cy="471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106810" y="4448175"/>
            <a:ext cx="2236590" cy="2105026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ection vent 4 final.jpg"/>
          <p:cNvPicPr/>
          <p:nvPr/>
        </p:nvPicPr>
        <p:blipFill>
          <a:blip r:embed="rId2" cstate="print"/>
          <a:srcRect r="859"/>
          <a:stretch>
            <a:fillRect/>
          </a:stretch>
        </p:blipFill>
        <p:spPr>
          <a:xfrm>
            <a:off x="161125" y="1752600"/>
            <a:ext cx="8830128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Natural Ventilation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Daylight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Analysis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914400" y="28956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92D050"/>
                </a:solidFill>
              </a:rPr>
              <a:t>3.5</a:t>
            </a:r>
            <a:endParaRPr lang="en-US" sz="1400" dirty="0">
              <a:solidFill>
                <a:srgbClr val="92D05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-1371600" y="2590800"/>
            <a:ext cx="838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8" name="Picture 7" descr="GF edite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2743200" cy="1775293"/>
          </a:xfrm>
          <a:prstGeom prst="rect">
            <a:avLst/>
          </a:prstGeom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09600" y="3810000"/>
            <a:ext cx="1752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GF</a:t>
            </a: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1" name="Picture 20" descr="1 edite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0" y="1845796"/>
            <a:ext cx="2920077" cy="1978335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3429000" y="3824131"/>
            <a:ext cx="2040609" cy="9002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First Floor</a:t>
            </a: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824578" y="3810000"/>
            <a:ext cx="3243222" cy="935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Second Floor</a:t>
            </a: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" name="Picture 23" descr="2 edited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9801" y="1808318"/>
            <a:ext cx="2895600" cy="2065774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457200" y="5105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Good light distribution</a:t>
            </a: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Light</a:t>
            </a:r>
            <a:r>
              <a:rPr kumimoji="0" lang="en-US" sz="24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level conforms to specifications and criteria</a:t>
            </a: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Thermal Loads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38201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35 &lt;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78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 85        (KW.H/m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105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Low heating and cooling loads</a:t>
            </a:r>
          </a:p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Energy conservation and low running cost for HVAC System</a:t>
            </a:r>
            <a:endParaRPr kumimoji="0" lang="en-US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39945"/>
            <a:ext cx="8743950" cy="174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Acoustical Design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914400"/>
            <a:ext cx="20479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Classroom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" y="1847671"/>
            <a:ext cx="228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Lw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dB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Inside Noise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dB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364812" y="4800600"/>
            <a:ext cx="1779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Fully occupied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15000" y="5129784"/>
            <a:ext cx="56562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0.6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5029200" y="4724400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Empty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86600" y="5124583"/>
            <a:ext cx="738238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0.78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586362" y="5257800"/>
            <a:ext cx="2490838" cy="320040"/>
          </a:xfrm>
          <a:prstGeom prst="rect">
            <a:avLst/>
          </a:prstGeom>
          <a:solidFill>
            <a:schemeClr val="accent5">
              <a:lumMod val="60000"/>
              <a:lumOff val="40000"/>
              <a:alpha val="4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173451" y="5031938"/>
            <a:ext cx="1560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0.6  - 0.8 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33400" y="5029200"/>
            <a:ext cx="1073799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467600" y="51054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6" idx="2"/>
          </p:cNvCxnSpPr>
          <p:nvPr/>
        </p:nvCxnSpPr>
        <p:spPr>
          <a:xfrm flipH="1" flipV="1">
            <a:off x="5600700" y="5093732"/>
            <a:ext cx="266700" cy="164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6" name="Picture 35" descr="acoustic room 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67000" y="1012726"/>
            <a:ext cx="5791200" cy="3483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7" name="Rectangle 36"/>
          <p:cNvSpPr/>
          <p:nvPr/>
        </p:nvSpPr>
        <p:spPr>
          <a:xfrm>
            <a:off x="533401" y="5555502"/>
            <a:ext cx="107380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S/N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86362" y="5770023"/>
            <a:ext cx="2490838" cy="325977"/>
          </a:xfrm>
          <a:prstGeom prst="rect">
            <a:avLst/>
          </a:prstGeom>
          <a:solidFill>
            <a:srgbClr val="92D050">
              <a:alpha val="4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Good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209800" y="5565338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10  - 30 dB</a:t>
            </a:r>
            <a:endParaRPr lang="en-US" sz="2400" b="1" dirty="0">
              <a:solidFill>
                <a:srgbClr val="00502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586362" y="6248400"/>
            <a:ext cx="2490838" cy="304800"/>
          </a:xfrm>
          <a:prstGeom prst="rect">
            <a:avLst/>
          </a:prstGeom>
          <a:solidFill>
            <a:srgbClr val="FFC000">
              <a:alpha val="42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Acceptable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33600" y="6059269"/>
            <a:ext cx="1523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7 - 15 % 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3401" y="6045874"/>
            <a:ext cx="1409362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Alcons%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133600" y="4567535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kumimoji="0" lang="en-US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6019800" y="4567535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Measured</a:t>
            </a:r>
            <a:endParaRPr kumimoji="0" lang="en-US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7200" y="914400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Theater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8686800" y="28194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(Double glass low E , STC = 28 dB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-8686800" y="3273624"/>
            <a:ext cx="4177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SGG reflectasol light gold </a:t>
            </a:r>
            <a:r>
              <a:rPr lang="en-US" sz="2000" dirty="0" smtClean="0"/>
              <a:t>, </a:t>
            </a:r>
            <a:r>
              <a:rPr lang="en-US" sz="2000" dirty="0"/>
              <a:t>STC = 30 </a:t>
            </a:r>
            <a:r>
              <a:rPr lang="en-US" sz="2000" dirty="0" smtClean="0"/>
              <a:t>dB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7" name="Rectangle 16"/>
          <p:cNvSpPr/>
          <p:nvPr/>
        </p:nvSpPr>
        <p:spPr>
          <a:xfrm>
            <a:off x="-8686800" y="2305110"/>
            <a:ext cx="2072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Windows Glass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8686800" y="4057710"/>
            <a:ext cx="1381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Partitions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8686800" y="5196245"/>
            <a:ext cx="2065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Internal Ceiling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8662967" y="5669578"/>
            <a:ext cx="1271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STC = 55 db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200" y="2381071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>9.1 Speakers</a:t>
            </a:r>
            <a:br>
              <a:rPr lang="en-US" sz="2400" dirty="0" smtClean="0"/>
            </a:br>
            <a:r>
              <a:rPr lang="en-US" sz="2400" dirty="0" smtClean="0"/>
              <a:t> system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Picture 35" descr="acoustic room 9.jpg"/>
          <p:cNvPicPr/>
          <p:nvPr/>
        </p:nvPicPr>
        <p:blipFill>
          <a:blip r:embed="rId3" cstate="print"/>
          <a:srcRect l="-1319"/>
          <a:stretch>
            <a:fillRect/>
          </a:stretch>
        </p:blipFill>
        <p:spPr>
          <a:xfrm>
            <a:off x="2209800" y="582925"/>
            <a:ext cx="6477000" cy="368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Rectangle 38"/>
          <p:cNvSpPr/>
          <p:nvPr/>
        </p:nvSpPr>
        <p:spPr>
          <a:xfrm>
            <a:off x="5586984" y="5696712"/>
            <a:ext cx="2487168" cy="320040"/>
          </a:xfrm>
          <a:prstGeom prst="rect">
            <a:avLst/>
          </a:prstGeom>
          <a:solidFill>
            <a:srgbClr val="00B050">
              <a:alpha val="42000"/>
            </a:srgbClr>
          </a:solidFill>
          <a:ln>
            <a:solidFill>
              <a:srgbClr val="0050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Excellent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6200" y="1782233"/>
            <a:ext cx="2362200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Lw = 85 dB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7364812" y="4724400"/>
            <a:ext cx="1779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Fully occupied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715000" y="5053584"/>
            <a:ext cx="565622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0.6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5105400" y="4736068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Empty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086600" y="5048383"/>
            <a:ext cx="738238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0.78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586362" y="5181600"/>
            <a:ext cx="2490838" cy="320040"/>
          </a:xfrm>
          <a:prstGeom prst="rect">
            <a:avLst/>
          </a:prstGeom>
          <a:solidFill>
            <a:schemeClr val="accent5">
              <a:lumMod val="60000"/>
              <a:lumOff val="40000"/>
              <a:alpha val="4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2173451" y="4955738"/>
            <a:ext cx="1560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0.45  - 1 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33400" y="4953000"/>
            <a:ext cx="1073799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7467600" y="50292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9" idx="2"/>
          </p:cNvCxnSpPr>
          <p:nvPr/>
        </p:nvCxnSpPr>
        <p:spPr>
          <a:xfrm flipH="1" flipV="1">
            <a:off x="5676900" y="5105400"/>
            <a:ext cx="2667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33401" y="5479302"/>
            <a:ext cx="107380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S/N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286000" y="5489138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5024"/>
                </a:solidFill>
                <a:latin typeface="Times New Roman" pitchFamily="18" charset="0"/>
                <a:cs typeface="Times New Roman" pitchFamily="18" charset="0"/>
              </a:rPr>
              <a:t>&gt; 30 dB</a:t>
            </a:r>
            <a:endParaRPr lang="en-US" sz="2400" b="1" dirty="0">
              <a:solidFill>
                <a:srgbClr val="00502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286947" y="5983069"/>
            <a:ext cx="1218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– 7 % 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33401" y="5969674"/>
            <a:ext cx="1409362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Alcons%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Rectangle 1"/>
          <p:cNvSpPr>
            <a:spLocks noChangeArrowheads="1"/>
          </p:cNvSpPr>
          <p:nvPr/>
        </p:nvSpPr>
        <p:spPr bwMode="auto">
          <a:xfrm>
            <a:off x="2133600" y="4419600"/>
            <a:ext cx="175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kumimoji="0" lang="en-US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Rectangle 1"/>
          <p:cNvSpPr>
            <a:spLocks noChangeArrowheads="1"/>
          </p:cNvSpPr>
          <p:nvPr/>
        </p:nvSpPr>
        <p:spPr bwMode="auto">
          <a:xfrm>
            <a:off x="5943600" y="4419600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Measured</a:t>
            </a:r>
            <a:endParaRPr kumimoji="0" lang="en-US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586362" y="6172200"/>
            <a:ext cx="2490838" cy="325977"/>
          </a:xfrm>
          <a:prstGeom prst="rect">
            <a:avLst/>
          </a:prstGeom>
          <a:solidFill>
            <a:srgbClr val="92D050">
              <a:alpha val="4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Good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676400"/>
            <a:ext cx="77724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Mechanical Design </a:t>
            </a:r>
            <a:b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harief\Desktop\Graduation Project 2\mechanical.jpg"/>
          <p:cNvPicPr>
            <a:picLocks noChangeAspect="1" noChangeArrowheads="1"/>
          </p:cNvPicPr>
          <p:nvPr/>
        </p:nvPicPr>
        <p:blipFill>
          <a:blip r:embed="rId2" cstate="print"/>
          <a:srcRect l="5882" t="-2463" b="-1970"/>
          <a:stretch>
            <a:fillRect/>
          </a:stretch>
        </p:blipFill>
        <p:spPr bwMode="auto">
          <a:xfrm rot="5400000">
            <a:off x="3695700" y="1409700"/>
            <a:ext cx="60960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66915" y="482025"/>
            <a:ext cx="3960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759803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Vertical galvanized  Steel Pipe</a:t>
            </a:r>
            <a:br>
              <a:rPr lang="en-US" sz="2400" dirty="0" smtClean="0"/>
            </a:br>
            <a:r>
              <a:rPr lang="en-US" sz="2400" dirty="0" smtClean="0"/>
              <a:t>Ø2.5’’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3050738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Horizontal galvanized  Steel Pipe Ø1.5’’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4346138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PVC tube for Branch Ø 0.75’’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" y="5341203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Hose real:    Vertical Ø2’’</a:t>
            </a:r>
            <a:br>
              <a:rPr lang="en-US" sz="2400" dirty="0" smtClean="0"/>
            </a:br>
            <a:r>
              <a:rPr lang="en-US" sz="2400" dirty="0" smtClean="0"/>
              <a:t>                           Horizontal Ø1’’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harief\Desktop\Graduation Project 2\mechanical.jpg"/>
          <p:cNvPicPr>
            <a:picLocks noChangeAspect="1" noChangeArrowheads="1"/>
          </p:cNvPicPr>
          <p:nvPr/>
        </p:nvPicPr>
        <p:blipFill>
          <a:blip r:embed="rId2" cstate="print"/>
          <a:srcRect l="-2631" t="2398" r="42105"/>
          <a:stretch>
            <a:fillRect/>
          </a:stretch>
        </p:blipFill>
        <p:spPr bwMode="auto">
          <a:xfrm>
            <a:off x="6858000" y="304800"/>
            <a:ext cx="1752600" cy="62028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97761" y="457200"/>
            <a:ext cx="3159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Drainage System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1676400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Suitable PVC pipes size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381000" y="2667000"/>
            <a:ext cx="388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Vent stack Ø 4’’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3657600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Ø 6’’  UPVC pipes between</a:t>
            </a:r>
            <a:br>
              <a:rPr lang="en-US" sz="2400" dirty="0" smtClean="0"/>
            </a:br>
            <a:r>
              <a:rPr lang="en-US" sz="2400" dirty="0" smtClean="0"/>
              <a:t> manholes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harief\Desktop\Graduation Project 2\Mechanical Design\New folder\mechanical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1" y="4991100"/>
            <a:ext cx="5791200" cy="1409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0" y="228600"/>
            <a:ext cx="1669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62000" y="1219200"/>
            <a:ext cx="6172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Design Concept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Functional Distribution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Structural Elements and loads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Thermal Properties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Natural Ventilation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Daylight Analysis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Acoustical Design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Water supply and Drainage system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Fire exists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Artificial Lighting  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harief\Desktop\Graduation Project 2\mechanical.jpg"/>
          <p:cNvPicPr>
            <a:picLocks noChangeAspect="1" noChangeArrowheads="1"/>
          </p:cNvPicPr>
          <p:nvPr/>
        </p:nvPicPr>
        <p:blipFill>
          <a:blip r:embed="rId2" cstate="print"/>
          <a:srcRect l="-2036" t="4348" r="-435" b="2174"/>
          <a:stretch>
            <a:fillRect/>
          </a:stretch>
        </p:blipFill>
        <p:spPr bwMode="auto">
          <a:xfrm>
            <a:off x="2282456" y="1244203"/>
            <a:ext cx="4499344" cy="3022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533400" y="457200"/>
            <a:ext cx="26965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HVAC System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14400" y="4267200"/>
            <a:ext cx="2362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Duct system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=12 </a:t>
            </a:r>
            <a:r>
              <a:rPr kumimoji="0" lang="en-US" sz="20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en-US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=24 </a:t>
            </a:r>
            <a:r>
              <a:rPr kumimoji="0" lang="en-US" sz="2000" b="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42672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Equal drop pressure method</a:t>
            </a: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ea typeface="Meiryo UI"/>
                <a:cs typeface="Times New Roman" pitchFamily="18" charset="0"/>
              </a:rPr>
              <a:t>∆P/EL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0.58 pa/m  (Supply)</a:t>
            </a: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Times New Roman" pitchFamily="18" charset="0"/>
                <a:ea typeface="Meiryo UI"/>
                <a:cs typeface="Times New Roman" pitchFamily="18" charset="0"/>
              </a:rPr>
              <a:t>∆P/EL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1.1 pa/m  (Return)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482025"/>
            <a:ext cx="3161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Emergency Exits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harief\Desktop\Graduation Project 2\Mechanical Design\New folder\emergency esca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944085" cy="1828800"/>
          </a:xfrm>
          <a:prstGeom prst="rect">
            <a:avLst/>
          </a:prstGeom>
          <a:noFill/>
        </p:spPr>
      </p:pic>
      <p:pic>
        <p:nvPicPr>
          <p:cNvPr id="1027" name="Picture 3" descr="C:\Users\Sharief\Desktop\Graduation Project 2\Mechanical Design\New folder\emergency escapes g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962400"/>
            <a:ext cx="4157349" cy="2591765"/>
          </a:xfrm>
          <a:prstGeom prst="rect">
            <a:avLst/>
          </a:prstGeom>
          <a:noFill/>
        </p:spPr>
      </p:pic>
      <p:pic>
        <p:nvPicPr>
          <p:cNvPr id="1028" name="Picture 4" descr="C:\Users\Sharief\Desktop\Graduation Project 2\Mechanical Design\New folder\emergency escapes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556745"/>
            <a:ext cx="3733800" cy="179605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213844" y="3348335"/>
            <a:ext cx="1834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98684" y="3348335"/>
            <a:ext cx="1492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38400" y="5940100"/>
            <a:ext cx="1869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Ground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52400"/>
            <a:ext cx="8839200" cy="6553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676400"/>
            <a:ext cx="7772400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Electrical Design </a:t>
            </a:r>
            <a:br>
              <a:rPr kumimoji="0" lang="en-US" sz="8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8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Lighting distribution to some areas in 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school.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9384"/>
            <a:ext cx="3485390" cy="2255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4200"/>
            <a:ext cx="3944937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2286000"/>
            <a:ext cx="235821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Classroom no. 1, 6 and 9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184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Head Master Room 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1871634" cy="2469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6473" y="1600200"/>
            <a:ext cx="327342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0944" y="4495800"/>
            <a:ext cx="6316663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38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Lighting distribution in the GF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494570"/>
            <a:ext cx="7772400" cy="4478460"/>
          </a:xfrm>
        </p:spPr>
      </p:pic>
    </p:spTree>
    <p:extLst>
      <p:ext uri="{BB962C8B-B14F-4D97-AF65-F5344CB8AC3E}">
        <p14:creationId xmlns:p14="http://schemas.microsoft.com/office/powerpoint/2010/main" xmlns="" val="73828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Lighting distribution in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2047400"/>
            <a:ext cx="7772400" cy="3972400"/>
          </a:xfrm>
        </p:spPr>
      </p:pic>
    </p:spTree>
    <p:extLst>
      <p:ext uri="{BB962C8B-B14F-4D97-AF65-F5344CB8AC3E}">
        <p14:creationId xmlns:p14="http://schemas.microsoft.com/office/powerpoint/2010/main" xmlns="" val="418429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Lighting distribution in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977214"/>
            <a:ext cx="7772400" cy="4042586"/>
          </a:xfrm>
        </p:spPr>
      </p:pic>
    </p:spTree>
    <p:extLst>
      <p:ext uri="{BB962C8B-B14F-4D97-AF65-F5344CB8AC3E}">
        <p14:creationId xmlns:p14="http://schemas.microsoft.com/office/powerpoint/2010/main" xmlns="" val="377814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Sockets distribution in the GF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645279"/>
            <a:ext cx="7772400" cy="4450721"/>
          </a:xfrm>
        </p:spPr>
      </p:pic>
    </p:spTree>
    <p:extLst>
      <p:ext uri="{BB962C8B-B14F-4D97-AF65-F5344CB8AC3E}">
        <p14:creationId xmlns:p14="http://schemas.microsoft.com/office/powerpoint/2010/main" xmlns="" val="201697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Sockets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distribution in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813145"/>
            <a:ext cx="7772400" cy="3978055"/>
          </a:xfrm>
        </p:spPr>
      </p:pic>
    </p:spTree>
    <p:extLst>
      <p:ext uri="{BB962C8B-B14F-4D97-AF65-F5344CB8AC3E}">
        <p14:creationId xmlns:p14="http://schemas.microsoft.com/office/powerpoint/2010/main" xmlns="" val="5907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71600" y="1905000"/>
            <a:ext cx="6781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Architectural</a:t>
            </a:r>
          </a:p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8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sockets distribution in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828800"/>
            <a:ext cx="7772400" cy="3886200"/>
          </a:xfrm>
        </p:spPr>
      </p:pic>
    </p:spTree>
    <p:extLst>
      <p:ext uri="{BB962C8B-B14F-4D97-AF65-F5344CB8AC3E}">
        <p14:creationId xmlns:p14="http://schemas.microsoft.com/office/powerpoint/2010/main" xmlns="" val="23752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Fire alarm distribution in GF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493472"/>
            <a:ext cx="7772400" cy="4526328"/>
          </a:xfrm>
        </p:spPr>
      </p:pic>
    </p:spTree>
    <p:extLst>
      <p:ext uri="{BB962C8B-B14F-4D97-AF65-F5344CB8AC3E}">
        <p14:creationId xmlns:p14="http://schemas.microsoft.com/office/powerpoint/2010/main" xmlns="" val="328982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Fire alarm distribution in the 1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1548788"/>
            <a:ext cx="7772400" cy="4370024"/>
          </a:xfrm>
        </p:spPr>
      </p:pic>
    </p:spTree>
    <p:extLst>
      <p:ext uri="{BB962C8B-B14F-4D97-AF65-F5344CB8AC3E}">
        <p14:creationId xmlns:p14="http://schemas.microsoft.com/office/powerpoint/2010/main" xmlns="" val="224722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Fire alarm distribution in the 2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floor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1653385"/>
            <a:ext cx="7772400" cy="4160829"/>
          </a:xfrm>
        </p:spPr>
      </p:pic>
    </p:spTree>
    <p:extLst>
      <p:ext uri="{BB962C8B-B14F-4D97-AF65-F5344CB8AC3E}">
        <p14:creationId xmlns:p14="http://schemas.microsoft.com/office/powerpoint/2010/main" xmlns="" val="28287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main board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9825" y="1976437"/>
            <a:ext cx="4781550" cy="3514725"/>
          </a:xfrm>
        </p:spPr>
      </p:pic>
      <p:sp>
        <p:nvSpPr>
          <p:cNvPr id="7" name="TextBox 6"/>
          <p:cNvSpPr txBox="1"/>
          <p:nvPr/>
        </p:nvSpPr>
        <p:spPr>
          <a:xfrm>
            <a:off x="5672155" y="4301674"/>
            <a:ext cx="4876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42Amp</a:t>
            </a:r>
            <a:endParaRPr lang="ar-SA" sz="11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9547" y="3809433"/>
            <a:ext cx="312906" cy="12311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200" dirty="0" smtClean="0">
                <a:solidFill>
                  <a:schemeClr val="bg1"/>
                </a:solidFill>
              </a:rPr>
              <a:t>//////////</a:t>
            </a:r>
            <a:endParaRPr lang="ar-SA" sz="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8299" y="3811132"/>
            <a:ext cx="312906" cy="12311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200" dirty="0" smtClean="0">
                <a:solidFill>
                  <a:schemeClr val="bg1"/>
                </a:solidFill>
              </a:rPr>
              <a:t>//////////</a:t>
            </a:r>
            <a:endParaRPr lang="ar-SA" sz="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8694" y="3813396"/>
            <a:ext cx="312906" cy="12311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200" dirty="0" smtClean="0">
                <a:solidFill>
                  <a:schemeClr val="bg1"/>
                </a:solidFill>
              </a:rPr>
              <a:t>//////////</a:t>
            </a:r>
            <a:endParaRPr lang="ar-SA" sz="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9600" y="3833623"/>
            <a:ext cx="312906" cy="123111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200" dirty="0" smtClean="0">
                <a:solidFill>
                  <a:schemeClr val="bg1"/>
                </a:solidFill>
              </a:rPr>
              <a:t>//////////</a:t>
            </a:r>
            <a:endParaRPr lang="ar-SA" sz="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16876" y="4301674"/>
            <a:ext cx="4876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42Amp</a:t>
            </a:r>
            <a:endParaRPr lang="ar-SA" sz="11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52753" y="4294500"/>
            <a:ext cx="48763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42Amp</a:t>
            </a:r>
            <a:endParaRPr lang="ar-SA" sz="11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4218" y="4301674"/>
            <a:ext cx="450764" cy="200055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700" b="1" dirty="0" smtClean="0">
                <a:solidFill>
                  <a:srgbClr val="C00000"/>
                </a:solidFill>
              </a:rPr>
              <a:t>32Amp</a:t>
            </a:r>
            <a:endParaRPr lang="ar-SA" sz="11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4145" y="2791507"/>
            <a:ext cx="50526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1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</a:rPr>
              <a:t>160Amp</a:t>
            </a:r>
            <a:endParaRPr lang="ar-SA" sz="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80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Earthing system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667000"/>
            <a:ext cx="2633700" cy="229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3348379"/>
            <a:ext cx="3474028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Earthing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system is a very important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system and school must provide it.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55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Quantities </a:t>
            </a:r>
            <a:r>
              <a:rPr lang="en-US" dirty="0"/>
              <a:t>and </a:t>
            </a:r>
            <a:r>
              <a:rPr lang="en-US" dirty="0" smtClean="0"/>
              <a:t>Costs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238382083"/>
              </p:ext>
            </p:extLst>
          </p:nvPr>
        </p:nvGraphicFramePr>
        <p:xfrm>
          <a:off x="1089546" y="2971800"/>
          <a:ext cx="6530454" cy="19050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95450"/>
                <a:gridCol w="1695450"/>
                <a:gridCol w="1695450"/>
                <a:gridCol w="1444104"/>
              </a:tblGrid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Total cost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Unit price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Quantity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Material   </a:t>
                      </a:r>
                      <a:endParaRPr lang="ar-SA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     125600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  100</a:t>
                      </a:r>
                      <a:r>
                        <a:rPr lang="en-US" baseline="0" dirty="0" smtClean="0"/>
                        <a:t>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1256</a:t>
                      </a:r>
                      <a:r>
                        <a:rPr lang="en-US" baseline="0" dirty="0" smtClean="0"/>
                        <a:t>  m3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Concrete</a:t>
                      </a:r>
                      <a:endParaRPr lang="ar-SA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65450 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  700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</a:t>
                      </a:r>
                      <a:r>
                        <a:rPr lang="en-US" dirty="0" smtClean="0"/>
                        <a:t>    93.5</a:t>
                      </a:r>
                      <a:r>
                        <a:rPr lang="en-US" baseline="0" dirty="0" smtClean="0"/>
                        <a:t> ton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Steel</a:t>
                      </a:r>
                      <a:endParaRPr lang="ar-SA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16710 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aseline="0" dirty="0" smtClean="0"/>
                        <a:t>    </a:t>
                      </a:r>
                      <a:r>
                        <a:rPr lang="en-US" dirty="0" smtClean="0"/>
                        <a:t>33500 unit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Masonry</a:t>
                      </a:r>
                      <a:endParaRPr lang="ar-SA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27200 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     16  $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   1700  m2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aseline="0" dirty="0" smtClean="0"/>
                        <a:t>  Stone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891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600" y="3810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Design Concept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Ap-11.jpg"/>
          <p:cNvPicPr>
            <a:picLocks noChangeAspect="1"/>
          </p:cNvPicPr>
          <p:nvPr/>
        </p:nvPicPr>
        <p:blipFill>
          <a:blip r:embed="rId2" cstate="print"/>
          <a:srcRect l="35408" t="19643" r="34550" b="28143"/>
          <a:stretch>
            <a:fillRect/>
          </a:stretch>
        </p:blipFill>
        <p:spPr>
          <a:xfrm>
            <a:off x="5881578" y="2819401"/>
            <a:ext cx="2929269" cy="3598816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533400" y="1066800"/>
            <a:ext cx="6324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design based on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The best orientation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Circulation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Ventilation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صورة 9" descr="Ap-18.jpg"/>
          <p:cNvPicPr>
            <a:picLocks noChangeAspect="1"/>
          </p:cNvPicPr>
          <p:nvPr/>
        </p:nvPicPr>
        <p:blipFill>
          <a:blip r:embed="rId3" cstate="print"/>
          <a:srcRect l="11667" t="12285" r="25000" b="25250"/>
          <a:stretch>
            <a:fillRect/>
          </a:stretch>
        </p:blipFill>
        <p:spPr>
          <a:xfrm>
            <a:off x="457200" y="2773277"/>
            <a:ext cx="5257800" cy="366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0" y="1524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Functional  Distributions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arc.jpg"/>
          <p:cNvPicPr>
            <a:picLocks noChangeAspect="1"/>
          </p:cNvPicPr>
          <p:nvPr/>
        </p:nvPicPr>
        <p:blipFill>
          <a:blip r:embed="rId2" cstate="print"/>
          <a:srcRect l="30000" t="12285" b="17000"/>
          <a:stretch>
            <a:fillRect/>
          </a:stretch>
        </p:blipFill>
        <p:spPr>
          <a:xfrm>
            <a:off x="1371600" y="1676400"/>
            <a:ext cx="6400800" cy="4572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3505200" y="9906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Ground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2400" y="2286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Auditorium 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thetear.JPG"/>
          <p:cNvPicPr>
            <a:picLocks noChangeAspect="1"/>
          </p:cNvPicPr>
          <p:nvPr/>
        </p:nvPicPr>
        <p:blipFill>
          <a:blip r:embed="rId2" cstate="print"/>
          <a:srcRect b="31956"/>
          <a:stretch>
            <a:fillRect/>
          </a:stretch>
        </p:blipFill>
        <p:spPr>
          <a:xfrm>
            <a:off x="152400" y="2133600"/>
            <a:ext cx="8640603" cy="350520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505200" y="1447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Side View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-rchitectural 1,2,3.jpg"/>
          <p:cNvPicPr>
            <a:picLocks noChangeAspect="1"/>
          </p:cNvPicPr>
          <p:nvPr/>
        </p:nvPicPr>
        <p:blipFill>
          <a:blip r:embed="rId2" cstate="print"/>
          <a:srcRect l="3333" t="26428" r="49167" b="21714"/>
          <a:stretch>
            <a:fillRect/>
          </a:stretch>
        </p:blipFill>
        <p:spPr>
          <a:xfrm>
            <a:off x="4953000" y="2362200"/>
            <a:ext cx="4191000" cy="323515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0" y="2286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Functional Distribution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72200" y="1752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Second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524000" y="18288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First Floor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صورة 6" descr="A-rchitectural 1,2,3.jpg"/>
          <p:cNvPicPr>
            <a:picLocks noChangeAspect="1"/>
          </p:cNvPicPr>
          <p:nvPr/>
        </p:nvPicPr>
        <p:blipFill>
          <a:blip r:embed="rId3" cstate="print"/>
          <a:srcRect l="52500" t="28785" r="3333" b="20535"/>
          <a:stretch>
            <a:fillRect/>
          </a:stretch>
        </p:blipFill>
        <p:spPr>
          <a:xfrm>
            <a:off x="228600" y="2514600"/>
            <a:ext cx="3886200" cy="3152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676400" y="1828800"/>
            <a:ext cx="5867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Structural</a:t>
            </a:r>
          </a:p>
          <a:p>
            <a:pPr algn="ctr"/>
            <a:r>
              <a:rPr lang="en-US" sz="8800" b="1" u="sng" dirty="0" smtClean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8800" b="1" dirty="0" smtClean="0"/>
              <a:t> </a:t>
            </a:r>
            <a:endParaRPr lang="en-US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3802</TotalTime>
  <Words>573</Words>
  <Application>Microsoft Office PowerPoint</Application>
  <PresentationFormat>عرض على الشاشة (3:4)‏</PresentationFormat>
  <Paragraphs>196</Paragraphs>
  <Slides>46</Slides>
  <Notes>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46</vt:i4>
      </vt:variant>
    </vt:vector>
  </HeadingPairs>
  <TitlesOfParts>
    <vt:vector size="4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 Shading</vt:lpstr>
      <vt:lpstr> Shading</vt:lpstr>
      <vt:lpstr>Natural Ventilation</vt:lpstr>
      <vt:lpstr>Daylight Analysis</vt:lpstr>
      <vt:lpstr>Thermal Loads</vt:lpstr>
      <vt:lpstr>Acoustical Design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Lighting distribution to some areas in the school.</vt:lpstr>
      <vt:lpstr> Head Master Room  </vt:lpstr>
      <vt:lpstr>Lighting distribution in the GF</vt:lpstr>
      <vt:lpstr>Lighting distribution in the 1st floor</vt:lpstr>
      <vt:lpstr>Lighting distribution in the 2nd  floor</vt:lpstr>
      <vt:lpstr>Sockets distribution in the GF </vt:lpstr>
      <vt:lpstr>Sockets distribution in the 1st  floor</vt:lpstr>
      <vt:lpstr>sockets distribution in the 2nd   floor</vt:lpstr>
      <vt:lpstr>Fire alarm distribution in GF </vt:lpstr>
      <vt:lpstr>Fire alarm distribution in the 1st floor</vt:lpstr>
      <vt:lpstr>Fire alarm distribution in the 2nd floor</vt:lpstr>
      <vt:lpstr>The main board</vt:lpstr>
      <vt:lpstr>Earthing system</vt:lpstr>
      <vt:lpstr>Quantities and Costs </vt:lpstr>
    </vt:vector>
  </TitlesOfParts>
  <Company>IMSS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iMyth</dc:creator>
  <cp:lastModifiedBy>iMyth</cp:lastModifiedBy>
  <cp:revision>204</cp:revision>
  <dcterms:created xsi:type="dcterms:W3CDTF">2014-12-14T15:22:00Z</dcterms:created>
  <dcterms:modified xsi:type="dcterms:W3CDTF">2014-12-24T01:55:41Z</dcterms:modified>
</cp:coreProperties>
</file>