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1"/>
  </p:sldMasterIdLst>
  <p:notesMasterIdLst>
    <p:notesMasterId r:id="rId83"/>
  </p:notesMasterIdLst>
  <p:handoutMasterIdLst>
    <p:handoutMasterId r:id="rId84"/>
  </p:handoutMasterIdLst>
  <p:sldIdLst>
    <p:sldId id="352" r:id="rId2"/>
    <p:sldId id="286" r:id="rId3"/>
    <p:sldId id="335" r:id="rId4"/>
    <p:sldId id="353" r:id="rId5"/>
    <p:sldId id="337" r:id="rId6"/>
    <p:sldId id="336" r:id="rId7"/>
    <p:sldId id="338" r:id="rId8"/>
    <p:sldId id="293" r:id="rId9"/>
    <p:sldId id="294" r:id="rId10"/>
    <p:sldId id="295" r:id="rId11"/>
    <p:sldId id="296" r:id="rId12"/>
    <p:sldId id="297" r:id="rId13"/>
    <p:sldId id="298" r:id="rId14"/>
    <p:sldId id="333" r:id="rId15"/>
    <p:sldId id="334" r:id="rId16"/>
    <p:sldId id="300" r:id="rId17"/>
    <p:sldId id="303" r:id="rId18"/>
    <p:sldId id="304" r:id="rId19"/>
    <p:sldId id="275" r:id="rId20"/>
    <p:sldId id="276" r:id="rId21"/>
    <p:sldId id="349" r:id="rId22"/>
    <p:sldId id="351" r:id="rId23"/>
    <p:sldId id="348" r:id="rId24"/>
    <p:sldId id="279" r:id="rId25"/>
    <p:sldId id="278" r:id="rId26"/>
    <p:sldId id="277" r:id="rId27"/>
    <p:sldId id="350" r:id="rId28"/>
    <p:sldId id="355" r:id="rId29"/>
    <p:sldId id="256" r:id="rId30"/>
    <p:sldId id="257" r:id="rId31"/>
    <p:sldId id="258" r:id="rId32"/>
    <p:sldId id="261" r:id="rId33"/>
    <p:sldId id="259" r:id="rId34"/>
    <p:sldId id="260" r:id="rId35"/>
    <p:sldId id="262" r:id="rId36"/>
    <p:sldId id="263" r:id="rId37"/>
    <p:sldId id="330" r:id="rId38"/>
    <p:sldId id="320" r:id="rId39"/>
    <p:sldId id="265" r:id="rId40"/>
    <p:sldId id="329" r:id="rId41"/>
    <p:sldId id="341" r:id="rId42"/>
    <p:sldId id="331" r:id="rId43"/>
    <p:sldId id="342" r:id="rId44"/>
    <p:sldId id="269" r:id="rId45"/>
    <p:sldId id="266" r:id="rId46"/>
    <p:sldId id="267" r:id="rId47"/>
    <p:sldId id="325" r:id="rId48"/>
    <p:sldId id="326" r:id="rId49"/>
    <p:sldId id="327" r:id="rId50"/>
    <p:sldId id="343" r:id="rId51"/>
    <p:sldId id="346" r:id="rId52"/>
    <p:sldId id="347" r:id="rId53"/>
    <p:sldId id="317" r:id="rId54"/>
    <p:sldId id="316" r:id="rId55"/>
    <p:sldId id="319" r:id="rId56"/>
    <p:sldId id="318" r:id="rId57"/>
    <p:sldId id="274" r:id="rId58"/>
    <p:sldId id="273" r:id="rId59"/>
    <p:sldId id="272" r:id="rId60"/>
    <p:sldId id="271" r:id="rId61"/>
    <p:sldId id="270" r:id="rId62"/>
    <p:sldId id="356" r:id="rId63"/>
    <p:sldId id="370" r:id="rId64"/>
    <p:sldId id="357" r:id="rId65"/>
    <p:sldId id="358" r:id="rId66"/>
    <p:sldId id="359" r:id="rId67"/>
    <p:sldId id="360" r:id="rId68"/>
    <p:sldId id="361" r:id="rId69"/>
    <p:sldId id="362" r:id="rId70"/>
    <p:sldId id="363" r:id="rId71"/>
    <p:sldId id="365" r:id="rId72"/>
    <p:sldId id="364" r:id="rId73"/>
    <p:sldId id="366" r:id="rId74"/>
    <p:sldId id="367" r:id="rId75"/>
    <p:sldId id="368" r:id="rId76"/>
    <p:sldId id="369" r:id="rId77"/>
    <p:sldId id="371" r:id="rId78"/>
    <p:sldId id="372" r:id="rId79"/>
    <p:sldId id="373" r:id="rId80"/>
    <p:sldId id="374" r:id="rId81"/>
    <p:sldId id="375" r:id="rId8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>
      <p:ext uri="{19B8F6BF-5375-455C-9EA6-DF929625EA0E}">
        <p15:presenceInfo xmlns:p15="http://schemas.microsoft.com/office/powerpoint/2012/main" xmlns="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0" autoAdjust="0"/>
    <p:restoredTop sz="94660"/>
  </p:normalViewPr>
  <p:slideViewPr>
    <p:cSldViewPr>
      <p:cViewPr>
        <p:scale>
          <a:sx n="76" d="100"/>
          <a:sy n="76" d="100"/>
        </p:scale>
        <p:origin x="-492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handoutMaster" Target="handoutMasters/handoutMaster1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20T01:08:52.908" idx="1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89900-DC57-4650-ACA4-25E20FDADB3B}" type="datetimeFigureOut">
              <a:rPr lang="en-US" smtClean="0"/>
              <a:pPr/>
              <a:t>6/1/2017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161F5-7BFD-4199-B05B-1AFEE17BE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7534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70612-ABFA-4405-B628-A0F07AFF9A37}" type="datetimeFigureOut">
              <a:rPr lang="en-US" smtClean="0"/>
              <a:pPr/>
              <a:t>6/1/2017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95FCE-ECFC-4B2E-8A14-53F2792CEF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3802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95FCE-ECFC-4B2E-8A14-53F2792CEF4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4139FC6-3A13-43BB-BA9A-932FB460BC79}" type="datetime1">
              <a:rPr lang="en-US" smtClean="0"/>
              <a:pPr/>
              <a:t>6/1/2017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98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2EB23-BE3D-41DD-ACA5-8DD37D4EF65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16F25D7-D572-43FA-B712-D76366C49BCF}" type="datetime1">
              <a:rPr lang="en-US" smtClean="0"/>
              <a:pPr/>
              <a:t>6/1/2017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641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895FCE-ECFC-4B2E-8A14-53F2792CEF4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56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1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0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1"/>
            <a:ext cx="6126579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2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59" y="2514336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9" y="6208777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69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19735" y="378885"/>
            <a:ext cx="4320480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>
                <a:latin typeface="Lucida Sans Unicode" pitchFamily="34" charset="0"/>
              </a:rPr>
              <a:t> An-</a:t>
            </a:r>
            <a:r>
              <a:rPr lang="en-US" altLang="en-US" dirty="0" err="1">
                <a:latin typeface="Lucida Sans Unicode" pitchFamily="34" charset="0"/>
              </a:rPr>
              <a:t>Najah</a:t>
            </a:r>
            <a:r>
              <a:rPr lang="en-US" altLang="en-US" dirty="0">
                <a:latin typeface="Lucida Sans Unicode" pitchFamily="34" charset="0"/>
              </a:rPr>
              <a:t> National University</a:t>
            </a:r>
          </a:p>
          <a:p>
            <a:pPr algn="ctr"/>
            <a:r>
              <a:rPr lang="en-US" altLang="en-US" dirty="0">
                <a:latin typeface="Lucida Sans Unicode" pitchFamily="34" charset="0"/>
              </a:rPr>
              <a:t>       Faculty of Engineering</a:t>
            </a:r>
          </a:p>
          <a:p>
            <a:pPr algn="ctr"/>
            <a:r>
              <a:rPr lang="en-US" altLang="en-US" dirty="0">
                <a:latin typeface="Lucida Sans Unicode" pitchFamily="34" charset="0"/>
              </a:rPr>
              <a:t>Civil Engineering Department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01591" y="3068960"/>
            <a:ext cx="5756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en-US" dirty="0"/>
              <a:t>Structural </a:t>
            </a:r>
            <a:r>
              <a:rPr lang="en-US" dirty="0" smtClean="0"/>
              <a:t>analysis and design  </a:t>
            </a:r>
            <a:r>
              <a:rPr lang="en-US" dirty="0"/>
              <a:t>of  Dr. </a:t>
            </a:r>
            <a:r>
              <a:rPr lang="en-US" dirty="0" err="1"/>
              <a:t>Ziad</a:t>
            </a:r>
            <a:r>
              <a:rPr lang="en-US" dirty="0"/>
              <a:t> Sinan mall-Jenin</a:t>
            </a:r>
          </a:p>
        </p:txBody>
      </p:sp>
      <p:sp>
        <p:nvSpPr>
          <p:cNvPr id="8" name="Rectangle 7"/>
          <p:cNvSpPr/>
          <p:nvPr/>
        </p:nvSpPr>
        <p:spPr>
          <a:xfrm>
            <a:off x="3593975" y="364502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/>
              <a:t> Prepared By:</a:t>
            </a:r>
          </a:p>
          <a:p>
            <a:pPr algn="ctr" rtl="1"/>
            <a:r>
              <a:rPr lang="en-US" b="1" dirty="0"/>
              <a:t>               </a:t>
            </a:r>
            <a:r>
              <a:rPr lang="en-US" b="1" dirty="0" err="1"/>
              <a:t>Osaid</a:t>
            </a:r>
            <a:r>
              <a:rPr lang="en-US" b="1" dirty="0"/>
              <a:t> Ayman</a:t>
            </a:r>
            <a:endParaRPr lang="en-US" dirty="0"/>
          </a:p>
          <a:p>
            <a:pPr algn="ctr" rtl="1"/>
            <a:r>
              <a:rPr lang="en-US" b="1" dirty="0"/>
              <a:t>               </a:t>
            </a:r>
            <a:r>
              <a:rPr lang="en-US" b="1" dirty="0" err="1"/>
              <a:t>Dunia</a:t>
            </a:r>
            <a:r>
              <a:rPr lang="en-US" b="1" dirty="0"/>
              <a:t> Sabra</a:t>
            </a:r>
            <a:endParaRPr lang="en-US" dirty="0"/>
          </a:p>
          <a:p>
            <a:pPr algn="ctr" rtl="1"/>
            <a:r>
              <a:rPr lang="en-US" b="1" dirty="0"/>
              <a:t>                  </a:t>
            </a:r>
            <a:r>
              <a:rPr lang="en-US" b="1" dirty="0" err="1"/>
              <a:t>Salsabeel</a:t>
            </a:r>
            <a:r>
              <a:rPr lang="en-US" b="1" dirty="0"/>
              <a:t> </a:t>
            </a:r>
            <a:r>
              <a:rPr lang="en-US" b="1" dirty="0" err="1"/>
              <a:t>Hamdi</a:t>
            </a:r>
            <a:endParaRPr lang="en-US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85059" y="5589240"/>
            <a:ext cx="42809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rtl="1"/>
            <a:r>
              <a:rPr lang="en-US" altLang="en-US" dirty="0">
                <a:latin typeface="Lucida Sans Unicode" pitchFamily="34" charset="0"/>
              </a:rPr>
              <a:t>Supervisor: </a:t>
            </a:r>
            <a:r>
              <a:rPr lang="en-US" dirty="0"/>
              <a:t>:  Dr. Mohammad </a:t>
            </a:r>
            <a:r>
              <a:rPr lang="en-US" dirty="0" err="1"/>
              <a:t>Samaaneh</a:t>
            </a:r>
            <a:r>
              <a:rPr lang="en-US" dirty="0"/>
              <a:t> </a:t>
            </a:r>
            <a:endParaRPr lang="ar-SA" altLang="en-US" dirty="0">
              <a:latin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67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13693" y="152781"/>
            <a:ext cx="9858412" cy="3214710"/>
          </a:xfrm>
          <a:prstGeom prst="rect">
            <a:avLst/>
          </a:prstGeom>
        </p:spPr>
        <p:txBody>
          <a:bodyPr/>
          <a:lstStyle/>
          <a:p>
            <a:pPr marL="1257300" lvl="2" indent="-342900">
              <a:buFont typeface="Wingdings" pitchFamily="2" charset="2"/>
              <a:buChar char="Ø"/>
              <a:defRPr/>
            </a:pPr>
            <a:endParaRPr lang="en-US" sz="2400" dirty="0">
              <a:solidFill>
                <a:srgbClr val="A80000"/>
              </a:solidFill>
              <a:ea typeface="+mj-ea"/>
              <a:cs typeface="+mj-cs"/>
            </a:endParaRPr>
          </a:p>
          <a:p>
            <a:pPr marL="1257300" lvl="2" indent="-342900">
              <a:defRPr/>
            </a:pPr>
            <a:endParaRPr lang="en-US" sz="2400" dirty="0">
              <a:solidFill>
                <a:srgbClr val="A80000"/>
              </a:solidFill>
              <a:ea typeface="+mj-ea"/>
              <a:cs typeface="+mj-cs"/>
            </a:endParaRPr>
          </a:p>
          <a:p>
            <a:pPr lvl="2">
              <a:buFont typeface="Wingdings" pitchFamily="2" charset="2"/>
              <a:buChar char="Ø"/>
            </a:pPr>
            <a:r>
              <a:rPr lang="en-US" b="1" dirty="0"/>
              <a:t>      </a:t>
            </a:r>
            <a:r>
              <a:rPr lang="en-US" sz="2800" b="1" dirty="0"/>
              <a:t>Concrete</a:t>
            </a:r>
            <a:r>
              <a:rPr lang="en-US" b="1" dirty="0"/>
              <a:t>:</a:t>
            </a:r>
          </a:p>
          <a:p>
            <a:r>
              <a:rPr lang="en-US" sz="2000" dirty="0"/>
              <a:t>                 Unit weight of reinforced concrete = 25 </a:t>
            </a:r>
            <a:r>
              <a:rPr lang="en-US" sz="2000" dirty="0" err="1"/>
              <a:t>kN</a:t>
            </a:r>
            <a:r>
              <a:rPr lang="en-US" sz="2000" dirty="0"/>
              <a:t>/m³</a:t>
            </a:r>
            <a:endParaRPr lang="en-US" sz="2000" dirty="0">
              <a:solidFill>
                <a:srgbClr val="A80000"/>
              </a:solidFill>
              <a:ea typeface="+mj-ea"/>
              <a:cs typeface="+mj-cs"/>
            </a:endParaRPr>
          </a:p>
          <a:p>
            <a:pPr marL="1257300" lvl="2" indent="-342900">
              <a:buFont typeface="Wingdings" pitchFamily="2" charset="2"/>
              <a:buChar char="Ø"/>
              <a:defRPr/>
            </a:pPr>
            <a:endParaRPr lang="en-US" sz="2400" dirty="0">
              <a:solidFill>
                <a:srgbClr val="A80000"/>
              </a:solidFill>
              <a:ea typeface="+mj-ea"/>
              <a:cs typeface="+mj-cs"/>
            </a:endParaRPr>
          </a:p>
          <a:p>
            <a:pPr marL="1257300" lvl="2" indent="-342900">
              <a:buFont typeface="Wingdings" pitchFamily="2" charset="2"/>
              <a:buChar char="Ø"/>
              <a:defRPr/>
            </a:pPr>
            <a:endParaRPr lang="en-US" sz="2400" dirty="0">
              <a:solidFill>
                <a:srgbClr val="A80000"/>
              </a:solidFill>
              <a:ea typeface="+mj-ea"/>
              <a:cs typeface="+mj-cs"/>
            </a:endParaRPr>
          </a:p>
          <a:p>
            <a:pPr marL="1257300" lvl="2" indent="-342900">
              <a:buFont typeface="Wingdings" pitchFamily="2" charset="2"/>
              <a:buChar char="Ø"/>
              <a:defRPr/>
            </a:pPr>
            <a:endParaRPr lang="en-US" sz="3300" dirty="0">
              <a:solidFill>
                <a:srgbClr val="A80000"/>
              </a:solidFill>
              <a:ea typeface="+mj-ea"/>
              <a:cs typeface="+mj-cs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238000"/>
              </p:ext>
            </p:extLst>
          </p:nvPr>
        </p:nvGraphicFramePr>
        <p:xfrm>
          <a:off x="119337" y="1785926"/>
          <a:ext cx="11953328" cy="214713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095754"/>
                <a:gridCol w="1330234"/>
                <a:gridCol w="2415631"/>
                <a:gridCol w="4111709"/>
              </a:tblGrid>
              <a:tr h="9362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/>
                        <a:t>Structural element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err="1"/>
                        <a:t>Fc</a:t>
                      </a:r>
                      <a:r>
                        <a:rPr lang="en-US" sz="2000" dirty="0"/>
                        <a:t>` (MPs)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/>
                        <a:t>Concrete type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smtClean="0"/>
                        <a:t>Modulus of elasticity(MPs)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</a:tr>
              <a:tr h="605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/>
                        <a:t>Beams, slabs , stairs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/>
                        <a:t>24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/>
                        <a:t>B300</a:t>
                      </a:r>
                      <a:endParaRPr lang="en-US" sz="2000" b="1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23025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444" marR="65444" marT="0" marB="0"/>
                </a:tc>
              </a:tr>
              <a:tr h="605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/>
                        <a:t>Footings, columns, shear walls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/>
                        <a:t>28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smtClean="0"/>
                        <a:t>B350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/>
                        <a:t>24870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444" marR="65444" marT="0" marB="0"/>
                </a:tc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054915" y="4436570"/>
            <a:ext cx="37128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800" b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Reinforcement steel:</a:t>
            </a:r>
            <a:endParaRPr lang="en-US" sz="2800" b="1" dirty="0">
              <a:cs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158400" y="4877525"/>
            <a:ext cx="64293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549275" rtl="1" fontAlgn="base">
              <a:spcBef>
                <a:spcPct val="0"/>
              </a:spcBef>
              <a:spcAft>
                <a:spcPct val="0"/>
              </a:spcAft>
            </a:pPr>
            <a:endParaRPr lang="ar-JO" sz="2000" dirty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indent="549275" rtl="1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en-US" sz="20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Yielding strength (</a:t>
            </a:r>
            <a:r>
              <a:rPr lang="en-US" sz="2000" dirty="0" err="1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Fy</a:t>
            </a:r>
            <a:r>
              <a:rPr lang="en-US" sz="2000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) = 420MPa.</a:t>
            </a:r>
            <a:endParaRPr lang="en-US" sz="2000" dirty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  <a:p>
            <a:pPr indent="5492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Modulus of elasticity (Es) = 200GP</a:t>
            </a:r>
            <a:r>
              <a:rPr lang="en-US" sz="2000" dirty="0">
                <a:cs typeface="Arial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9720" y="339896"/>
            <a:ext cx="3350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600" b="1" dirty="0">
                <a:solidFill>
                  <a:schemeClr val="tx2"/>
                </a:solidFill>
              </a:rPr>
              <a:t>Materials: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6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9336" y="0"/>
            <a:ext cx="12601400" cy="1628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/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sz="2700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T</a:t>
            </a:r>
            <a:r>
              <a:rPr lang="en-US" sz="2700" dirty="0" smtClean="0">
                <a:solidFill>
                  <a:srgbClr val="000000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he </a:t>
            </a:r>
            <a:r>
              <a:rPr lang="en-US" sz="2700" dirty="0">
                <a:solidFill>
                  <a:srgbClr val="000000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bearing capacity of the soil in the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region of the mall is 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estimated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 be (180) </a:t>
            </a:r>
            <a:r>
              <a:rPr lang="en-US" sz="2700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r>
              <a:rPr lang="en-US" sz="2700" baseline="300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ar-JO" sz="2700" dirty="0"/>
          </a:p>
        </p:txBody>
      </p:sp>
      <p:pic>
        <p:nvPicPr>
          <p:cNvPr id="4" name="عنصر نائب للمحتوى 3" descr="18601641_10211934260128528_385970074_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9336" y="1775653"/>
            <a:ext cx="11874819" cy="4286270"/>
          </a:xfrm>
        </p:spPr>
      </p:pic>
      <p:sp>
        <p:nvSpPr>
          <p:cNvPr id="3" name="Rectangle 2"/>
          <p:cNvSpPr/>
          <p:nvPr/>
        </p:nvSpPr>
        <p:spPr>
          <a:xfrm>
            <a:off x="1780162" y="389541"/>
            <a:ext cx="453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b="1" dirty="0">
                <a:solidFill>
                  <a:schemeClr val="tx2"/>
                </a:solidFill>
              </a:rPr>
              <a:t>Soil properties:</a:t>
            </a:r>
            <a:endParaRPr lang="en-US" sz="32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47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95400" y="476672"/>
            <a:ext cx="2073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 :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091542" y="3080657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Gravity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769255" y="3080657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Lateral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473820" y="1408331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Loads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05000" y="4201886"/>
            <a:ext cx="1108464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Dead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452927" y="4214818"/>
            <a:ext cx="1152435" cy="7511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Live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7810512" y="4214818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Earthquake</a:t>
            </a:r>
          </a:p>
        </p:txBody>
      </p:sp>
      <p:cxnSp>
        <p:nvCxnSpPr>
          <p:cNvPr id="15" name="Elbow Connector 14"/>
          <p:cNvCxnSpPr>
            <a:endCxn id="4" idx="0"/>
          </p:cNvCxnSpPr>
          <p:nvPr/>
        </p:nvCxnSpPr>
        <p:spPr>
          <a:xfrm rot="10800000" flipV="1">
            <a:off x="3856689" y="2449286"/>
            <a:ext cx="1587017" cy="63137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endCxn id="5" idx="0"/>
          </p:cNvCxnSpPr>
          <p:nvPr/>
        </p:nvCxnSpPr>
        <p:spPr>
          <a:xfrm>
            <a:off x="6973994" y="2449287"/>
            <a:ext cx="1560406" cy="63137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4" idx="2"/>
            <a:endCxn id="7" idx="0"/>
          </p:cNvCxnSpPr>
          <p:nvPr/>
        </p:nvCxnSpPr>
        <p:spPr>
          <a:xfrm rot="5400000">
            <a:off x="2978347" y="3323545"/>
            <a:ext cx="359229" cy="1397455"/>
          </a:xfrm>
          <a:prstGeom prst="bentConnector3">
            <a:avLst>
              <a:gd name="adj1" fmla="val 4596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5" idx="2"/>
            <a:endCxn id="10" idx="0"/>
          </p:cNvCxnSpPr>
          <p:nvPr/>
        </p:nvCxnSpPr>
        <p:spPr>
          <a:xfrm rot="16200000" flipH="1">
            <a:off x="8368949" y="4008109"/>
            <a:ext cx="372161" cy="4125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6" idx="2"/>
          </p:cNvCxnSpPr>
          <p:nvPr/>
        </p:nvCxnSpPr>
        <p:spPr>
          <a:xfrm>
            <a:off x="6238965" y="2170332"/>
            <a:ext cx="0" cy="2789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5443705" y="2449286"/>
            <a:ext cx="7952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238966" y="2449286"/>
            <a:ext cx="765145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Elbow Connector 30"/>
          <p:cNvCxnSpPr/>
          <p:nvPr/>
        </p:nvCxnSpPr>
        <p:spPr>
          <a:xfrm rot="16200000" flipH="1">
            <a:off x="4204124" y="3534928"/>
            <a:ext cx="348343" cy="99374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46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57150" y="509684"/>
            <a:ext cx="8229600" cy="1143000"/>
          </a:xfrm>
          <a:prstGeom prst="rect">
            <a:avLst/>
          </a:prstGeom>
        </p:spPr>
        <p:txBody>
          <a:bodyPr/>
          <a:lstStyle/>
          <a:p>
            <a:pPr marL="800100" lvl="1" indent="-342900">
              <a:buFont typeface="Wingdings" pitchFamily="2" charset="2"/>
              <a:buChar char="Ø"/>
              <a:defRPr/>
            </a:pPr>
            <a:r>
              <a:rPr lang="en-US" sz="3600" dirty="0">
                <a:solidFill>
                  <a:schemeClr val="tx2"/>
                </a:solidFill>
                <a:ea typeface="+mj-ea"/>
                <a:cs typeface="+mj-cs"/>
              </a:rPr>
              <a:t> </a:t>
            </a:r>
            <a:r>
              <a:rPr lang="en-US" sz="3600" b="1" dirty="0">
                <a:solidFill>
                  <a:schemeClr val="tx2"/>
                </a:solidFill>
                <a:ea typeface="+mj-ea"/>
                <a:cs typeface="+mj-cs"/>
              </a:rPr>
              <a:t>Load</a:t>
            </a:r>
            <a:r>
              <a:rPr lang="en-US" sz="3600" dirty="0">
                <a:solidFill>
                  <a:schemeClr val="tx2"/>
                </a:solidFill>
                <a:ea typeface="+mj-ea"/>
                <a:cs typeface="+mj-cs"/>
              </a:rPr>
              <a:t>: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92145" y="1241426"/>
            <a:ext cx="8229600" cy="56165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Ø"/>
              <a:defRPr/>
            </a:pPr>
            <a:r>
              <a:rPr lang="en-US" sz="3200" dirty="0"/>
              <a:t>  Dead Load:</a:t>
            </a:r>
          </a:p>
          <a:p>
            <a:pPr>
              <a:defRPr/>
            </a:pPr>
            <a:endParaRPr lang="en-US" sz="2400" dirty="0">
              <a:ea typeface="Calibri"/>
              <a:cs typeface="Arial"/>
            </a:endParaRPr>
          </a:p>
          <a:p>
            <a:pPr marL="457200" indent="-457200">
              <a:defRPr/>
            </a:pPr>
            <a:endParaRPr lang="en-US" sz="2400" dirty="0">
              <a:ea typeface="Calibri"/>
              <a:cs typeface="Arial"/>
            </a:endParaRPr>
          </a:p>
          <a:p>
            <a:pPr marL="457200" indent="-457200">
              <a:defRPr/>
            </a:pPr>
            <a:r>
              <a:rPr lang="en-US" sz="2400" dirty="0">
                <a:ea typeface="Calibri"/>
                <a:cs typeface="Arial"/>
              </a:rPr>
              <a:t> </a:t>
            </a:r>
          </a:p>
          <a:p>
            <a:pPr marL="457200" indent="-457200">
              <a:defRPr/>
            </a:pPr>
            <a:endParaRPr lang="en-US" sz="2400" dirty="0">
              <a:ea typeface="Calibri"/>
              <a:cs typeface="Arial"/>
            </a:endParaRPr>
          </a:p>
          <a:p>
            <a:pPr>
              <a:defRPr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>
              <a:latin typeface="Arial Unicode MS"/>
              <a:ea typeface="Calibri"/>
              <a:cs typeface="Arial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400" dirty="0">
              <a:ea typeface="Calibri"/>
              <a:cs typeface="Arial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n-US" sz="2000" baseline="30000" dirty="0"/>
              <a:t> </a:t>
            </a:r>
            <a:endParaRPr lang="en-US" sz="2000" dirty="0"/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000" dirty="0">
              <a:ea typeface="Calibri"/>
              <a:cs typeface="Arial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2800" dirty="0"/>
          </a:p>
        </p:txBody>
      </p:sp>
      <p:sp>
        <p:nvSpPr>
          <p:cNvPr id="20486" name="Slide Number Placeholder 4"/>
          <p:cNvSpPr txBox="1">
            <a:spLocks/>
          </p:cNvSpPr>
          <p:nvPr/>
        </p:nvSpPr>
        <p:spPr bwMode="auto">
          <a:xfrm>
            <a:off x="6038850" y="1179514"/>
            <a:ext cx="4572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 eaLnBrk="1" hangingPunct="1"/>
            <a:fld id="{A245A954-17E3-4B2F-BE68-379596A0A6DB}" type="slidenum">
              <a:rPr lang="ar-SA" altLang="en-US" sz="1600">
                <a:solidFill>
                  <a:srgbClr val="FFFFFF"/>
                </a:solidFill>
              </a:rPr>
              <a:pPr algn="ctr" eaLnBrk="1" hangingPunct="1"/>
              <a:t>13</a:t>
            </a:fld>
            <a:endParaRPr lang="ar-SA" altLang="en-US" sz="1600">
              <a:solidFill>
                <a:srgbClr val="FFFFFF"/>
              </a:solidFill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267544" y="4093044"/>
            <a:ext cx="9805119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Live load:</a:t>
            </a:r>
          </a:p>
          <a:p>
            <a:pPr indent="34766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476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this project, a live load of 4.8 </a:t>
            </a:r>
            <a:r>
              <a:rPr lang="en-US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r>
              <a:rPr lang="en-US" sz="2400" baseline="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will be used for whole structure, according to ASCE.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2328723" y="1916832"/>
            <a:ext cx="6521378" cy="1753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400" dirty="0"/>
              <a:t>     </a:t>
            </a:r>
            <a:r>
              <a:rPr lang="en-US" sz="2400" dirty="0">
                <a:ea typeface="Calibri"/>
                <a:cs typeface="Arial"/>
              </a:rPr>
              <a:t>Slab own weight for solid= </a:t>
            </a:r>
            <a:r>
              <a:rPr lang="en-US" sz="2400" dirty="0"/>
              <a:t>5 KN/m</a:t>
            </a:r>
            <a:r>
              <a:rPr lang="en-US" sz="2400" baseline="30000" dirty="0"/>
              <a:t>2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400" dirty="0"/>
              <a:t>     Superimposed dead load=3.6 KN/m2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    Wall load= 6.64 </a:t>
            </a:r>
            <a:r>
              <a:rPr lang="en-US" sz="2400" dirty="0" err="1"/>
              <a:t>kN</a:t>
            </a:r>
            <a:r>
              <a:rPr lang="en-US" sz="2400" dirty="0"/>
              <a:t> /m2 </a:t>
            </a:r>
            <a:endParaRPr lang="ar-JO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0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 txBox="1">
            <a:spLocks/>
          </p:cNvSpPr>
          <p:nvPr/>
        </p:nvSpPr>
        <p:spPr>
          <a:xfrm>
            <a:off x="84244" y="260648"/>
            <a:ext cx="5472608" cy="5075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2" algn="l" rtl="1">
              <a:spcBef>
                <a:spcPct val="0"/>
              </a:spcBef>
            </a:pPr>
            <a:r>
              <a:rPr lang="en-US" sz="3600" b="1" dirty="0"/>
              <a:t>Lateral </a:t>
            </a:r>
            <a:r>
              <a:rPr lang="en-US" sz="3600" b="1" dirty="0" smtClean="0"/>
              <a:t>loads data:</a:t>
            </a:r>
            <a:r>
              <a:rPr lang="en-US" sz="1600" b="1" dirty="0"/>
              <a:t/>
            </a:r>
            <a:br>
              <a:rPr lang="en-US" sz="1600" b="1" dirty="0"/>
            </a:br>
            <a:endParaRPr lang="ar-JO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133137"/>
              </p:ext>
            </p:extLst>
          </p:nvPr>
        </p:nvGraphicFramePr>
        <p:xfrm>
          <a:off x="119336" y="901483"/>
          <a:ext cx="11881320" cy="525293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059277"/>
                <a:gridCol w="5822043"/>
              </a:tblGrid>
              <a:tr h="38487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Inputs of design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87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Site</a:t>
                      </a:r>
                      <a:r>
                        <a:rPr lang="en-US" sz="2000" baseline="0" dirty="0" smtClean="0"/>
                        <a:t> class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</a:t>
                      </a:r>
                      <a:endParaRPr lang="en-US" sz="2000" dirty="0"/>
                    </a:p>
                  </a:txBody>
                  <a:tcPr/>
                </a:tc>
              </a:tr>
              <a:tr h="38487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Risk category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II</a:t>
                      </a:r>
                      <a:endParaRPr lang="en-US" sz="2000" dirty="0"/>
                    </a:p>
                  </a:txBody>
                  <a:tcPr/>
                </a:tc>
              </a:tr>
              <a:tr h="68093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Seismic force resisting frame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Special reinforced concrete shear walls </a:t>
                      </a:r>
                      <a:endParaRPr lang="en-US" sz="2000" dirty="0"/>
                    </a:p>
                  </a:txBody>
                  <a:tcPr/>
                </a:tc>
              </a:tr>
              <a:tr h="38487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</a:t>
                      </a:r>
                      <a:endParaRPr lang="en-US" sz="2000" dirty="0"/>
                    </a:p>
                  </a:txBody>
                  <a:tcPr/>
                </a:tc>
              </a:tr>
              <a:tr h="384874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Ss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0.325g</a:t>
                      </a:r>
                      <a:endParaRPr lang="en-US" sz="2000" dirty="0"/>
                    </a:p>
                  </a:txBody>
                  <a:tcPr/>
                </a:tc>
              </a:tr>
              <a:tr h="38487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0.075g</a:t>
                      </a:r>
                      <a:endParaRPr lang="en-US" sz="2000" dirty="0"/>
                    </a:p>
                  </a:txBody>
                  <a:tcPr/>
                </a:tc>
              </a:tr>
              <a:tr h="384874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Fa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1.54</a:t>
                      </a:r>
                      <a:endParaRPr lang="en-US" sz="2000" dirty="0"/>
                    </a:p>
                  </a:txBody>
                  <a:tcPr/>
                </a:tc>
              </a:tr>
              <a:tr h="384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Fv</a:t>
                      </a:r>
                      <a:r>
                        <a:rPr lang="en-US" sz="20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2.4</a:t>
                      </a:r>
                      <a:endParaRPr lang="en-US" sz="2000" dirty="0"/>
                    </a:p>
                  </a:txBody>
                  <a:tcPr/>
                </a:tc>
              </a:tr>
              <a:tr h="680931">
                <a:tc>
                  <a:txBody>
                    <a:bodyPr/>
                    <a:lstStyle/>
                    <a:p>
                      <a:pPr marL="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Sms</a:t>
                      </a:r>
                      <a:r>
                        <a:rPr lang="en-US" sz="2000" dirty="0" smtClean="0"/>
                        <a:t>=</a:t>
                      </a:r>
                      <a:r>
                        <a:rPr lang="en-US" sz="2000" dirty="0" err="1" smtClean="0"/>
                        <a:t>Ss×Fa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0.5005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680931">
                <a:tc>
                  <a:txBody>
                    <a:bodyPr/>
                    <a:lstStyle/>
                    <a:p>
                      <a:pPr marL="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Sm1=S1×Fv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0.18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2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680966"/>
              </p:ext>
            </p:extLst>
          </p:nvPr>
        </p:nvGraphicFramePr>
        <p:xfrm>
          <a:off x="119336" y="1484784"/>
          <a:ext cx="11881320" cy="279934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068846"/>
                <a:gridCol w="3812474"/>
              </a:tblGrid>
              <a:tr h="904478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Seismic design risk category at </a:t>
                      </a:r>
                      <a:r>
                        <a:rPr lang="en-US" sz="2000" b="0" dirty="0" err="1" smtClean="0"/>
                        <a:t>Sds</a:t>
                      </a:r>
                      <a:r>
                        <a:rPr lang="en-US" sz="2000" b="0" dirty="0" smtClean="0"/>
                        <a:t> =0.5005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D</a:t>
                      </a:r>
                      <a:endParaRPr lang="en-US" sz="2000" b="0" dirty="0"/>
                    </a:p>
                  </a:txBody>
                  <a:tcPr/>
                </a:tc>
              </a:tr>
              <a:tr h="679698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Seismic design risk category at Sd1=0.18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C</a:t>
                      </a:r>
                      <a:endParaRPr lang="en-US" sz="2000" b="0" dirty="0"/>
                    </a:p>
                  </a:txBody>
                  <a:tcPr/>
                </a:tc>
              </a:tr>
              <a:tr h="607584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The design seismic category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D</a:t>
                      </a:r>
                      <a:endParaRPr lang="en-US" sz="2000" b="0" dirty="0"/>
                    </a:p>
                  </a:txBody>
                  <a:tcPr/>
                </a:tc>
              </a:tr>
              <a:tr h="607584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Redundancy factor (ρ)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1.3</a:t>
                      </a:r>
                      <a:endParaRPr lang="en-US" sz="20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3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0210" y="216023"/>
            <a:ext cx="6781800" cy="808112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Hazard</a:t>
            </a:r>
            <a:r>
              <a:rPr lang="en-US" sz="3600" b="1" i="1" dirty="0"/>
              <a:t> </a:t>
            </a:r>
            <a:r>
              <a:rPr lang="en-US" sz="36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map of </a:t>
            </a:r>
            <a:r>
              <a:rPr lang="en-US" sz="36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Israel:</a:t>
            </a:r>
            <a:endParaRPr lang="ar-JO" sz="36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image5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1344" y="1147342"/>
            <a:ext cx="11881319" cy="490063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02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00" y="548680"/>
            <a:ext cx="9957792" cy="2007096"/>
          </a:xfrm>
        </p:spPr>
        <p:txBody>
          <a:bodyPr>
            <a:normAutofit fontScale="90000"/>
          </a:bodyPr>
          <a:lstStyle/>
          <a:p>
            <a:pPr lvl="1" rtl="0"/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n-US" sz="3200" b="1" dirty="0"/>
              <a:t> </a:t>
            </a:r>
            <a:r>
              <a:rPr lang="en-US" sz="4000" b="1" dirty="0"/>
              <a:t>Load </a:t>
            </a:r>
            <a:r>
              <a:rPr lang="en-US" sz="4000" b="1" dirty="0" smtClean="0"/>
              <a:t>combinations:</a:t>
            </a:r>
            <a:br>
              <a:rPr lang="en-US" sz="4000" b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200" dirty="0"/>
              <a:t>According to the "ACI 318-2011 and ASCE7-10, the load factors that are used in the analysis and design are: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 </a:t>
            </a:r>
            <a:r>
              <a:rPr lang="en-US" sz="2200" dirty="0"/>
              <a:t/>
            </a:r>
            <a:br>
              <a:rPr lang="en-US" sz="2200" dirty="0"/>
            </a:br>
            <a:endParaRPr lang="ar-JO" sz="2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7368" y="1552228"/>
            <a:ext cx="8258204" cy="396044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algn="l">
              <a:buFont typeface="Wingdings" panose="05000000000000000000" pitchFamily="2" charset="2"/>
              <a:buChar char="Ø"/>
            </a:pPr>
            <a:r>
              <a:rPr lang="en-US" b="1" dirty="0" smtClean="0"/>
              <a:t>Ultimate combinations:</a:t>
            </a:r>
            <a:endParaRPr lang="en-US" b="1" dirty="0"/>
          </a:p>
          <a:p>
            <a:pPr marL="0" indent="0" algn="l">
              <a:buNone/>
            </a:pPr>
            <a:r>
              <a:rPr lang="en-US" dirty="0" smtClean="0"/>
              <a:t>      a</a:t>
            </a:r>
            <a:r>
              <a:rPr lang="en-US" dirty="0"/>
              <a:t>)  1.4 D</a:t>
            </a:r>
            <a:br>
              <a:rPr lang="en-US" dirty="0"/>
            </a:br>
            <a:r>
              <a:rPr lang="en-US" dirty="0" smtClean="0"/>
              <a:t>      b</a:t>
            </a:r>
            <a:r>
              <a:rPr lang="en-US" dirty="0"/>
              <a:t>)  1.2D + 1.6 L</a:t>
            </a:r>
            <a:br>
              <a:rPr lang="en-US" dirty="0"/>
            </a:br>
            <a:r>
              <a:rPr lang="en-US" dirty="0" smtClean="0"/>
              <a:t>      c</a:t>
            </a:r>
            <a:r>
              <a:rPr lang="en-US" dirty="0"/>
              <a:t>)  1.2D+E+L</a:t>
            </a:r>
            <a:br>
              <a:rPr lang="en-US" dirty="0"/>
            </a:br>
            <a:r>
              <a:rPr lang="en-US" dirty="0" smtClean="0"/>
              <a:t>      d</a:t>
            </a:r>
            <a:r>
              <a:rPr lang="en-US" dirty="0"/>
              <a:t>)  0.9D +E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Service </a:t>
            </a:r>
            <a:r>
              <a:rPr lang="en-US" b="1" dirty="0"/>
              <a:t>combinations:</a:t>
            </a:r>
          </a:p>
          <a:p>
            <a:pPr lvl="0" algn="l">
              <a:buNone/>
            </a:pPr>
            <a:r>
              <a:rPr lang="en-US" dirty="0" smtClean="0"/>
              <a:t>      a</a:t>
            </a:r>
            <a:r>
              <a:rPr lang="en-US" dirty="0"/>
              <a:t>)   D +L</a:t>
            </a:r>
          </a:p>
          <a:p>
            <a:pPr algn="l">
              <a:buNone/>
            </a:pPr>
            <a:r>
              <a:rPr lang="en-US" dirty="0" smtClean="0"/>
              <a:t>      b</a:t>
            </a:r>
            <a:r>
              <a:rPr lang="en-US" dirty="0"/>
              <a:t>)   D +0.75L</a:t>
            </a:r>
          </a:p>
          <a:p>
            <a:pPr algn="l">
              <a:buNone/>
            </a:pPr>
            <a:r>
              <a:rPr lang="en-US" dirty="0" smtClean="0"/>
              <a:t>      c</a:t>
            </a:r>
            <a:r>
              <a:rPr lang="en-US" dirty="0"/>
              <a:t>)   D +0.7E</a:t>
            </a:r>
          </a:p>
          <a:p>
            <a:pPr algn="l">
              <a:buNone/>
            </a:pPr>
            <a:r>
              <a:rPr lang="en-US" dirty="0" smtClean="0"/>
              <a:t>      d</a:t>
            </a:r>
            <a:r>
              <a:rPr lang="en-US" dirty="0"/>
              <a:t>)   D +0.75L +0.75(0.7E) e)  0.6D+0.7E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 algn="l"/>
            <a:endParaRPr lang="ar-JO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Graduation project 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77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3352" y="476672"/>
            <a:ext cx="6781800" cy="1159024"/>
          </a:xfrm>
        </p:spPr>
        <p:txBody>
          <a:bodyPr>
            <a:normAutofit fontScale="90000"/>
          </a:bodyPr>
          <a:lstStyle/>
          <a:p>
            <a:pPr lvl="1" rtl="0"/>
            <a:r>
              <a:rPr lang="en-US" sz="3600" b="1" dirty="0"/>
              <a:t>Computer programs: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47528" y="1772816"/>
            <a:ext cx="9235821" cy="3886200"/>
          </a:xfrm>
        </p:spPr>
        <p:txBody>
          <a:bodyPr>
            <a:normAutofit lnSpcReduction="10000"/>
          </a:bodyPr>
          <a:lstStyle/>
          <a:p>
            <a:pPr marL="342900" lvl="1" indent="-342900">
              <a:buNone/>
            </a:pPr>
            <a:r>
              <a:rPr lang="en-US" sz="2400" dirty="0"/>
              <a:t>1) ETABS 2016: is used to analyze and design the structural elements.</a:t>
            </a:r>
            <a:br>
              <a:rPr lang="en-US" sz="2400" dirty="0"/>
            </a:br>
            <a:endParaRPr lang="en-US" sz="2400" dirty="0"/>
          </a:p>
          <a:p>
            <a:pPr marL="342900" lvl="1" indent="-342900">
              <a:buNone/>
            </a:pPr>
            <a:r>
              <a:rPr lang="en-US" sz="2400" dirty="0"/>
              <a:t>2) SAFE </a:t>
            </a:r>
            <a:r>
              <a:rPr lang="en-US" sz="2400" dirty="0" smtClean="0"/>
              <a:t>2016</a:t>
            </a:r>
          </a:p>
          <a:p>
            <a:pPr marL="342900" lvl="1" indent="-342900">
              <a:buNone/>
            </a:pPr>
            <a:endParaRPr lang="en-US" sz="2400" dirty="0"/>
          </a:p>
          <a:p>
            <a:pPr marL="342900" lvl="1" indent="-342900">
              <a:buNone/>
            </a:pPr>
            <a:r>
              <a:rPr lang="en-US" sz="2400" dirty="0"/>
              <a:t>3) </a:t>
            </a:r>
            <a:r>
              <a:rPr lang="en-US" sz="2400" dirty="0" err="1"/>
              <a:t>CSiCOL</a:t>
            </a:r>
            <a:r>
              <a:rPr lang="en-US" sz="2400" dirty="0"/>
              <a:t> 9</a:t>
            </a:r>
            <a:br>
              <a:rPr lang="en-US" sz="2400" dirty="0"/>
            </a:br>
            <a:endParaRPr lang="en-US" sz="2400" dirty="0"/>
          </a:p>
          <a:p>
            <a:pPr marL="342900" lvl="1" indent="-342900">
              <a:buNone/>
            </a:pPr>
            <a:r>
              <a:rPr lang="en-US" sz="2400" dirty="0"/>
              <a:t>4) AutoCAD: is used for plans and draw structural detailing</a:t>
            </a:r>
            <a:r>
              <a:rPr lang="en-US" sz="2400" dirty="0" smtClean="0"/>
              <a:t>.</a:t>
            </a:r>
          </a:p>
          <a:p>
            <a:pPr marL="342900" lvl="1" indent="-342900">
              <a:buNone/>
            </a:pPr>
            <a:endParaRPr lang="en-US" sz="2400" dirty="0"/>
          </a:p>
          <a:p>
            <a:pPr marL="342900" lvl="1" indent="-342900">
              <a:buNone/>
            </a:pPr>
            <a:r>
              <a:rPr lang="en-US" sz="2400" dirty="0"/>
              <a:t>5) Other programs such as Excel and word.</a:t>
            </a:r>
            <a:br>
              <a:rPr lang="en-US" sz="2400" dirty="0"/>
            </a:br>
            <a:endParaRPr lang="ar-JO" sz="2400" dirty="0"/>
          </a:p>
          <a:p>
            <a:endParaRPr lang="ar-JO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3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6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3392" y="1611870"/>
            <a:ext cx="11089232" cy="43204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19536" y="620688"/>
            <a:ext cx="76979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Preliminary design for block A</a:t>
            </a:r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1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1775520" y="892696"/>
            <a:ext cx="6781800" cy="16002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Outline </a:t>
            </a:r>
            <a:r>
              <a:rPr lang="en-US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en-US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J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25/5/2017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Graduation project 11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418491" y="2132856"/>
            <a:ext cx="6096000" cy="3616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Background information</a:t>
            </a: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Analysis and design inputs</a:t>
            </a: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Conceptual design </a:t>
            </a: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ETABs modeling &amp; checks.</a:t>
            </a: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Design.</a:t>
            </a: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5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5480" y="548680"/>
            <a:ext cx="16375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Slab : </a:t>
            </a:r>
          </a:p>
        </p:txBody>
      </p:sp>
      <p:pic>
        <p:nvPicPr>
          <p:cNvPr id="3" name="image8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1384" y="1474872"/>
            <a:ext cx="11377264" cy="439248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6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3352" y="476672"/>
            <a:ext cx="8067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</a:t>
            </a:r>
            <a:r>
              <a:rPr lang="en-US" sz="2400" dirty="0">
                <a:solidFill>
                  <a:schemeClr val="tx2"/>
                </a:solidFill>
              </a:rPr>
              <a:t>Critical Panel </a:t>
            </a:r>
            <a:r>
              <a:rPr lang="en-US" sz="2400" dirty="0"/>
              <a:t>(7.8m x 5.7m) as shown in the </a:t>
            </a:r>
            <a:r>
              <a:rPr lang="en-US" sz="2400" dirty="0" smtClean="0"/>
              <a:t>figure: </a:t>
            </a:r>
            <a:endParaRPr lang="ar-JO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268760"/>
            <a:ext cx="11305255" cy="479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91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7368" y="692696"/>
            <a:ext cx="92890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minimum thickness of the slab was calculated using </a:t>
            </a:r>
            <a:r>
              <a:rPr lang="en-US" sz="2400" dirty="0" smtClean="0">
                <a:solidFill>
                  <a:srgbClr val="FF0000"/>
                </a:solidFill>
              </a:rPr>
              <a:t>“Direct Design Method ".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Check the validity of ACI Coefficients requirements:</a:t>
            </a:r>
          </a:p>
          <a:p>
            <a:r>
              <a:rPr lang="en-US" sz="2400" dirty="0" smtClean="0"/>
              <a:t>1- There are two or more spans in each direction. (OK)</a:t>
            </a:r>
          </a:p>
          <a:p>
            <a:r>
              <a:rPr lang="en-US" sz="2400" dirty="0" smtClean="0"/>
              <a:t>2- Spans are approximately equal. (OK)</a:t>
            </a:r>
          </a:p>
          <a:p>
            <a:r>
              <a:rPr lang="en-US" sz="2400" dirty="0" smtClean="0"/>
              <a:t>3- Loads are uniformly distributed.</a:t>
            </a:r>
          </a:p>
          <a:p>
            <a:r>
              <a:rPr lang="en-US" sz="2400" dirty="0" smtClean="0"/>
              <a:t>4- Panels are rectangular with L/B less than two. (OK)</a:t>
            </a:r>
          </a:p>
          <a:p>
            <a:r>
              <a:rPr lang="en-US" sz="2400" dirty="0" smtClean="0"/>
              <a:t>5-Successive spans length C/C of supports in each direction do not differ by more than 1/3. (OK)</a:t>
            </a:r>
          </a:p>
          <a:p>
            <a:r>
              <a:rPr lang="en-US" sz="2400" dirty="0" smtClean="0"/>
              <a:t>6-All loads are gravity with WL/WD Less than two. (OK)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07368" y="5004410"/>
            <a:ext cx="9433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/>
              <a:t>The minimum slab thickness </a:t>
            </a:r>
            <a:r>
              <a:rPr lang="en-US" sz="2400" dirty="0"/>
              <a:t>was calculated equal  </a:t>
            </a:r>
            <a:r>
              <a:rPr lang="en-US" sz="2400" dirty="0">
                <a:solidFill>
                  <a:srgbClr val="FF0000"/>
                </a:solidFill>
              </a:rPr>
              <a:t>0.167 m.</a:t>
            </a:r>
          </a:p>
          <a:p>
            <a:r>
              <a:rPr lang="en-US" sz="2400" dirty="0"/>
              <a:t>So use </a:t>
            </a:r>
            <a:r>
              <a:rPr lang="en-US" sz="2400" dirty="0">
                <a:solidFill>
                  <a:srgbClr val="FF0000"/>
                </a:solidFill>
              </a:rPr>
              <a:t>h = 0.2 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22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7368" y="502368"/>
            <a:ext cx="51923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800" b="1" dirty="0"/>
              <a:t>Check slab thickness for shear</a:t>
            </a:r>
          </a:p>
        </p:txBody>
      </p:sp>
      <p:sp>
        <p:nvSpPr>
          <p:cNvPr id="4" name="Rectangle 3"/>
          <p:cNvSpPr/>
          <p:nvPr/>
        </p:nvSpPr>
        <p:spPr>
          <a:xfrm>
            <a:off x="263352" y="3212977"/>
            <a:ext cx="99148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Since </a:t>
            </a:r>
            <a:r>
              <a:rPr lang="en-US" sz="2800" dirty="0" err="1"/>
              <a:t>ΦVc</a:t>
            </a:r>
            <a:r>
              <a:rPr lang="en-US" sz="2800" dirty="0"/>
              <a:t> ˃&gt; Vu, Slab thickness is adequate for resisting shear (OK). So there is no need for shear reinforcement.</a:t>
            </a:r>
          </a:p>
        </p:txBody>
      </p:sp>
      <p:sp>
        <p:nvSpPr>
          <p:cNvPr id="5" name="Rectangle 4"/>
          <p:cNvSpPr/>
          <p:nvPr/>
        </p:nvSpPr>
        <p:spPr>
          <a:xfrm>
            <a:off x="1138403" y="1420931"/>
            <a:ext cx="2284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𝛷𝑉𝑐=105.83 KN</a:t>
            </a:r>
          </a:p>
        </p:txBody>
      </p:sp>
      <p:sp>
        <p:nvSpPr>
          <p:cNvPr id="6" name="Rectangle 5"/>
          <p:cNvSpPr/>
          <p:nvPr/>
        </p:nvSpPr>
        <p:spPr>
          <a:xfrm>
            <a:off x="1139552" y="2277939"/>
            <a:ext cx="19311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Vu=64.62 KN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04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8422" y="400934"/>
            <a:ext cx="37423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2. Beam Dimensions 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077395"/>
              </p:ext>
            </p:extLst>
          </p:nvPr>
        </p:nvGraphicFramePr>
        <p:xfrm>
          <a:off x="839416" y="1451270"/>
          <a:ext cx="10336584" cy="43669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5166572"/>
                <a:gridCol w="5170012"/>
              </a:tblGrid>
              <a:tr h="609577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Beam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6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Dimensions(mm</a:t>
                      </a:r>
                      <a:r>
                        <a:rPr lang="en-US" sz="11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35943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B1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350×700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35943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B2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350×700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35943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B3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350×700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35943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</a:rPr>
                        <a:t>B4</a:t>
                      </a:r>
                      <a:endParaRPr lang="en-US" sz="20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350×700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41745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B5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350×700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35943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</a:rPr>
                        <a:t>B6</a:t>
                      </a:r>
                      <a:endParaRPr lang="en-US" sz="20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350×500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35943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</a:rPr>
                        <a:t>B7</a:t>
                      </a:r>
                      <a:endParaRPr lang="en-US" sz="20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350×500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989" y="989605"/>
            <a:ext cx="9361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After making checks, the final beam dimensions are shown in this table:</a:t>
            </a:r>
          </a:p>
        </p:txBody>
      </p:sp>
    </p:spTree>
    <p:extLst>
      <p:ext uri="{BB962C8B-B14F-4D97-AF65-F5344CB8AC3E}">
        <p14:creationId xmlns:p14="http://schemas.microsoft.com/office/powerpoint/2010/main" val="90187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39214" y="908720"/>
            <a:ext cx="3542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Beams layout F1,F2 and F3</a:t>
            </a:r>
            <a:endParaRPr lang="en-US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2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360" y="389428"/>
            <a:ext cx="4155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3. Column Dimensions :</a:t>
            </a:r>
          </a:p>
        </p:txBody>
      </p:sp>
      <p:sp>
        <p:nvSpPr>
          <p:cNvPr id="3" name="مستطيل 8"/>
          <p:cNvSpPr/>
          <p:nvPr/>
        </p:nvSpPr>
        <p:spPr>
          <a:xfrm>
            <a:off x="22515" y="992798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Critical column is shown below in figure below:</a:t>
            </a:r>
            <a:endParaRPr lang="ar-JO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1624311"/>
            <a:ext cx="6687483" cy="441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2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91344" y="493514"/>
            <a:ext cx="964886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using tributary area method, we found the ultimate load on the critical columns=</a:t>
            </a:r>
            <a:r>
              <a:rPr lang="en-US" sz="2400" dirty="0">
                <a:solidFill>
                  <a:srgbClr val="FF0000"/>
                </a:solidFill>
              </a:rPr>
              <a:t>2898kN</a:t>
            </a:r>
            <a:r>
              <a:rPr lang="en-US" sz="2400" dirty="0"/>
              <a:t>.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75520" y="1268760"/>
            <a:ext cx="5832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ØPn</a:t>
            </a:r>
            <a:r>
              <a:rPr lang="en-US" sz="2000" dirty="0"/>
              <a:t> = </a:t>
            </a:r>
            <a:r>
              <a:rPr lang="el-GR" sz="2000" dirty="0"/>
              <a:t>δ×</a:t>
            </a:r>
            <a:r>
              <a:rPr lang="en-US" sz="2000" dirty="0"/>
              <a:t>Ø (0.85𝑓𝑐 ′Ac + </a:t>
            </a:r>
            <a:r>
              <a:rPr lang="en-US" sz="2000" dirty="0" err="1"/>
              <a:t>As×fy</a:t>
            </a:r>
            <a:r>
              <a:rPr lang="en-US" sz="2000" dirty="0"/>
              <a:t>)</a:t>
            </a:r>
            <a:endParaRPr lang="ar-SA" sz="2000" dirty="0"/>
          </a:p>
          <a:p>
            <a:r>
              <a:rPr lang="en-US" sz="2000" dirty="0"/>
              <a:t>Ag = 200744.79 mm2.</a:t>
            </a:r>
          </a:p>
          <a:p>
            <a:r>
              <a:rPr lang="en-US" sz="2000" dirty="0"/>
              <a:t>Use h = 500 mm &amp; b = 500 mm.</a:t>
            </a:r>
          </a:p>
          <a:p>
            <a:r>
              <a:rPr lang="en-US" sz="2000" dirty="0" smtClean="0"/>
              <a:t>     As </a:t>
            </a:r>
            <a:r>
              <a:rPr lang="en-US" sz="2000" dirty="0"/>
              <a:t>= 0.01x500x500</a:t>
            </a:r>
          </a:p>
          <a:p>
            <a:r>
              <a:rPr lang="en-US" sz="2000" dirty="0" smtClean="0"/>
              <a:t>          = </a:t>
            </a:r>
            <a:r>
              <a:rPr lang="en-US" sz="2000" dirty="0"/>
              <a:t>2500 𝑚𝑚2.</a:t>
            </a:r>
            <a:endParaRPr lang="ar-SA" sz="2000" dirty="0"/>
          </a:p>
          <a:p>
            <a:r>
              <a:rPr lang="en-US" sz="2000" dirty="0"/>
              <a:t>so  the columns  dimensions are shown in table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926741"/>
              </p:ext>
            </p:extLst>
          </p:nvPr>
        </p:nvGraphicFramePr>
        <p:xfrm>
          <a:off x="335360" y="3429000"/>
          <a:ext cx="11521280" cy="25202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5758723"/>
                <a:gridCol w="5762557"/>
              </a:tblGrid>
              <a:tr h="635808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Columns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6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Dimensions(mm</a:t>
                      </a:r>
                      <a:r>
                        <a:rPr lang="en-US" sz="11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35808">
                <a:tc>
                  <a:txBody>
                    <a:bodyPr/>
                    <a:lstStyle/>
                    <a:p>
                      <a:pPr marL="1096645" marR="109728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C1,C2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400×300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24332">
                <a:tc>
                  <a:txBody>
                    <a:bodyPr/>
                    <a:lstStyle/>
                    <a:p>
                      <a:pPr marL="1096645" marR="109918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C3,C4,C5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400×400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24332">
                <a:tc>
                  <a:txBody>
                    <a:bodyPr/>
                    <a:lstStyle/>
                    <a:p>
                      <a:pPr marL="1096645" marR="109728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C6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500×500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39214" y="908720"/>
            <a:ext cx="37889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Columns layout F1,F2 and F3</a:t>
            </a:r>
            <a:endParaRPr lang="en-US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56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5012" y="432246"/>
            <a:ext cx="869398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/>
              <a:t>SEISMIC ANALYSIS AND CHECKS FOR BLOCK A:</a:t>
            </a:r>
          </a:p>
          <a:p>
            <a:r>
              <a:rPr lang="en-US" sz="2800" b="1" dirty="0"/>
              <a:t> </a:t>
            </a:r>
            <a:endParaRPr lang="en-US" sz="2800" dirty="0"/>
          </a:p>
          <a:p>
            <a:endParaRPr lang="en-US" sz="2800" dirty="0"/>
          </a:p>
        </p:txBody>
      </p:sp>
      <p:pic>
        <p:nvPicPr>
          <p:cNvPr id="5" name="Picture 4" descr="E:\Graduation Project 29-11-2016\PS\model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1124744"/>
            <a:ext cx="11017224" cy="496855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78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5" name="عنصر نائب للمحتوى 5" descr="15541950_1752014085125351_2160719469071201761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87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360" y="476672"/>
            <a:ext cx="44809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3D modal for block A: </a:t>
            </a:r>
          </a:p>
        </p:txBody>
      </p:sp>
      <p:pic>
        <p:nvPicPr>
          <p:cNvPr id="3" name="image16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1384" y="1123003"/>
            <a:ext cx="11233248" cy="508577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8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31504" y="495043"/>
            <a:ext cx="8289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Modifiers for structural element of block A: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996958"/>
              </p:ext>
            </p:extLst>
          </p:nvPr>
        </p:nvGraphicFramePr>
        <p:xfrm>
          <a:off x="191345" y="1141374"/>
          <a:ext cx="11809311" cy="489064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4111558"/>
                <a:gridCol w="970024"/>
                <a:gridCol w="1002002"/>
                <a:gridCol w="969040"/>
                <a:gridCol w="1181926"/>
                <a:gridCol w="1184741"/>
                <a:gridCol w="1197872"/>
                <a:gridCol w="1192148"/>
              </a:tblGrid>
              <a:tr h="437276"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Modifiers/Section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8265" marR="882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B0.35×0.7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9055" marR="590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B0.35×0.5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647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Col0.4×0.4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641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Col0.5×0.5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60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Col0.4×0.3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975" marR="9271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Shear wall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5885" marR="946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Slab0.2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14091">
                <a:tc>
                  <a:txBody>
                    <a:bodyPr/>
                    <a:lstStyle/>
                    <a:p>
                      <a:pPr marL="65405" marR="440055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Cross section (axial) Area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R="1270"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09457">
                <a:tc>
                  <a:txBody>
                    <a:bodyPr/>
                    <a:lstStyle/>
                    <a:p>
                      <a:pPr marL="65405" marR="292735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Shear Area in 2 direction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R="1270"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</a:rPr>
                        <a:t> </a:t>
                      </a:r>
                      <a:endParaRPr lang="en-US" sz="1100" b="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</a:rPr>
                        <a:t> </a:t>
                      </a:r>
                      <a:endParaRPr lang="en-US" sz="1100" b="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493505">
                <a:tc>
                  <a:txBody>
                    <a:bodyPr/>
                    <a:lstStyle/>
                    <a:p>
                      <a:pPr marL="65405" marR="292735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Shear Area in 3 direction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R="1270"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</a:rPr>
                        <a:t> </a:t>
                      </a:r>
                      <a:endParaRPr lang="en-US" sz="1100" b="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1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</a:rPr>
                        <a:t> </a:t>
                      </a:r>
                      <a:endParaRPr lang="en-US" sz="1100" b="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461817">
                <a:tc>
                  <a:txBody>
                    <a:bodyPr/>
                    <a:lstStyle/>
                    <a:p>
                      <a:pPr marL="65405" algn="l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Torsional constant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8265" marR="8826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marL="88265" marR="8826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0.35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9055" marR="5905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marL="59055" marR="5905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0.35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770" marR="64770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marL="64770" marR="64770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0.7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135" marR="6413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marL="64135" marR="6413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0.7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66040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marL="65405" marR="66040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0.7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975" marR="5270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marL="53975" marR="5270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0.35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4615" marR="9461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marL="94615" marR="94615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0.3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08341">
                <a:tc>
                  <a:txBody>
                    <a:bodyPr/>
                    <a:lstStyle/>
                    <a:p>
                      <a:pPr marL="65405" marR="141605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Moment of inertia bout 2 direction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88265" marR="8826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0.35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59055" marR="5905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0.35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64770" marR="6477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0.7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64135" marR="6413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0.7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65405" marR="6604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0.7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53975" marR="5270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0.35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94615" marR="9461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0.3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10573">
                <a:tc>
                  <a:txBody>
                    <a:bodyPr/>
                    <a:lstStyle/>
                    <a:p>
                      <a:pPr marL="65405" marR="141605" algn="l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Moment of inertia bout 2 direction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88265" marR="88265"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0.35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59055" marR="59055"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0.35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64770" marR="64770"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0.7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64135" marR="64135"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0.7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65405" marR="66040"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0.7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53975" marR="52705"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0.35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 </a:t>
                      </a:r>
                      <a:endParaRPr lang="en-US" sz="1100" b="0">
                        <a:effectLst/>
                      </a:endParaRPr>
                    </a:p>
                    <a:p>
                      <a:pPr marL="94615" marR="94615" algn="ctr"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0.3</a:t>
                      </a:r>
                      <a:endParaRPr lang="en-US" sz="11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427235">
                <a:tc>
                  <a:txBody>
                    <a:bodyPr/>
                    <a:lstStyle/>
                    <a:p>
                      <a:pPr marL="65405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Mass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marR="1270"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4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428351">
                <a:tc>
                  <a:txBody>
                    <a:bodyPr/>
                    <a:lstStyle/>
                    <a:p>
                      <a:pPr marL="65405" algn="l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5405" algn="l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Weight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marR="1270"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endParaRPr lang="en-US" sz="1100" b="0" dirty="0" smtClean="0">
                        <a:effectLst/>
                      </a:endParaRPr>
                    </a:p>
                    <a:p>
                      <a:pPr algn="ctr">
                        <a:lnSpc>
                          <a:spcPts val="1235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</a:rPr>
                        <a:t>1</a:t>
                      </a:r>
                      <a:endParaRPr lang="en-US" sz="11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6493685"/>
            <a:ext cx="2714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/>
              <a:t>Meshing size =0.5×0.5 m2.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6688" y="408331"/>
            <a:ext cx="37114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3600" dirty="0">
                <a:solidFill>
                  <a:schemeClr val="tx2"/>
                </a:solidFill>
              </a:rPr>
              <a:t>Block A-checks</a:t>
            </a:r>
            <a:r>
              <a:rPr lang="en-US" sz="3600" dirty="0"/>
              <a:t>: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938184"/>
            <a:ext cx="3179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b="1" dirty="0"/>
              <a:t>Compatibility check:</a:t>
            </a:r>
          </a:p>
        </p:txBody>
      </p:sp>
      <p:pic>
        <p:nvPicPr>
          <p:cNvPr id="5" name="image18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94" y="1307516"/>
            <a:ext cx="12185306" cy="555048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1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672752" y="353083"/>
            <a:ext cx="45143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sz="3200" b="1" dirty="0"/>
              <a:t>Equilibrium </a:t>
            </a:r>
            <a:r>
              <a:rPr lang="en-US" sz="3200" b="1" i="1" dirty="0"/>
              <a:t>check: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429411"/>
              </p:ext>
            </p:extLst>
          </p:nvPr>
        </p:nvGraphicFramePr>
        <p:xfrm>
          <a:off x="407369" y="1412776"/>
          <a:ext cx="11377265" cy="374441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2017730"/>
                <a:gridCol w="3061406"/>
                <a:gridCol w="3352230"/>
                <a:gridCol w="2945899"/>
              </a:tblGrid>
              <a:tr h="674472">
                <a:tc>
                  <a:txBody>
                    <a:bodyPr/>
                    <a:lstStyle/>
                    <a:p>
                      <a:pPr marL="237490" marR="237490" algn="ctr">
                        <a:lnSpc>
                          <a:spcPct val="20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Load type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2740" marR="332105" algn="ctr">
                        <a:lnSpc>
                          <a:spcPct val="20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Hand results </a:t>
                      </a:r>
                      <a:r>
                        <a:rPr lang="en-US" sz="1600" dirty="0" err="1">
                          <a:effectLst/>
                        </a:rPr>
                        <a:t>kN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6715" marR="385445" algn="ctr">
                        <a:lnSpc>
                          <a:spcPct val="20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ETABS results </a:t>
                      </a:r>
                      <a:r>
                        <a:rPr lang="en-US" sz="1600" dirty="0" err="1">
                          <a:effectLst/>
                        </a:rPr>
                        <a:t>kN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0" marR="361950" algn="ctr">
                        <a:lnSpc>
                          <a:spcPct val="20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Difference 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839423">
                <a:tc>
                  <a:txBody>
                    <a:bodyPr/>
                    <a:lstStyle/>
                    <a:p>
                      <a:pPr marL="237490" marR="23749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Dead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2740" marR="3321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15895.24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5445" marR="38544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15886.8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0680" marR="36195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0.05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866915">
                <a:tc>
                  <a:txBody>
                    <a:bodyPr/>
                    <a:lstStyle/>
                    <a:p>
                      <a:pPr marL="237490" marR="237490" algn="ctr">
                        <a:lnSpc>
                          <a:spcPct val="20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SD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3375" marR="3321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r>
                        <a:rPr lang="en-US" sz="1400">
                          <a:effectLst/>
                        </a:rPr>
                        <a:t>837.82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5445" marR="38544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4835.2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0" marR="36195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0.05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94632">
                <a:tc>
                  <a:txBody>
                    <a:bodyPr/>
                    <a:lstStyle/>
                    <a:p>
                      <a:pPr marL="237490" marR="23622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2740" marR="3321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6450.42</a:t>
                      </a:r>
                      <a:endParaRPr lang="en-US" sz="14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5445" marR="38544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6446.9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0" marR="36195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0.05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68974">
                <a:tc>
                  <a:txBody>
                    <a:bodyPr/>
                    <a:lstStyle/>
                    <a:p>
                      <a:pPr marL="429260" marR="39751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wall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0835" marR="3321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2633.35</a:t>
                      </a:r>
                      <a:endParaRPr lang="en-US" sz="1400" b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6125" marR="77724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2631.1</a:t>
                      </a:r>
                      <a:endParaRPr lang="en-US" sz="14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1950" marR="36195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0.085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4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671375" y="351820"/>
            <a:ext cx="4760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sz="3200" b="1" i="1" dirty="0"/>
              <a:t>Stress - </a:t>
            </a:r>
            <a:r>
              <a:rPr lang="en-US" sz="3200" b="1" dirty="0"/>
              <a:t>strain </a:t>
            </a:r>
            <a:r>
              <a:rPr lang="en-US" sz="3200" b="1" i="1" dirty="0"/>
              <a:t>check: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534910" y="936595"/>
            <a:ext cx="75722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By using live load in this check on beam 4 span 1, so Wu=4.8𝐾𝑁/𝑚3:</a:t>
            </a:r>
          </a:p>
        </p:txBody>
      </p:sp>
      <p:pic>
        <p:nvPicPr>
          <p:cNvPr id="4" name="image20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3352" y="1416260"/>
            <a:ext cx="6552728" cy="3083234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096001" y="2784690"/>
                <a:ext cx="5782103" cy="8935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rt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𝑀𝑎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𝑀𝑏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𝑀𝑐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/>
                        <m:t>38</m:t>
                      </m:r>
                      <m:r>
                        <m:rPr>
                          <m:nor/>
                        </m:rPr>
                        <a:rPr lang="en-US"/>
                        <m:t>.</m:t>
                      </m:r>
                      <m:r>
                        <m:rPr>
                          <m:nor/>
                        </m:rPr>
                        <a:rPr lang="en-US"/>
                        <m:t>34 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KN</m:t>
                      </m:r>
                      <m:r>
                        <a:rPr lang="en-US"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US" dirty="0"/>
              </a:p>
              <a:p>
                <a:pPr rtl="1"/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784690"/>
                <a:ext cx="5782103" cy="8935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7453322" y="3857628"/>
            <a:ext cx="2948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MU</a:t>
            </a:r>
            <a:r>
              <a:rPr lang="en-US" baseline="-25000" dirty="0" err="1"/>
              <a:t>Hand</a:t>
            </a:r>
            <a:r>
              <a:rPr lang="en-US" baseline="-25000" dirty="0"/>
              <a:t> </a:t>
            </a:r>
            <a:r>
              <a:rPr lang="en-US" dirty="0"/>
              <a:t>=37.68  </a:t>
            </a:r>
            <a:r>
              <a:rPr lang="en-US" dirty="0" err="1"/>
              <a:t>KN.m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167570" y="4643447"/>
            <a:ext cx="44689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% Difference = 1.72 % &lt; 10 %,</a:t>
            </a:r>
          </a:p>
          <a:p>
            <a:endParaRPr lang="en-US" dirty="0"/>
          </a:p>
          <a:p>
            <a:r>
              <a:rPr lang="en-US" dirty="0"/>
              <a:t> so it is </a:t>
            </a:r>
            <a:r>
              <a:rPr lang="en-US" sz="2400" b="1" dirty="0">
                <a:solidFill>
                  <a:schemeClr val="tx2"/>
                </a:solidFill>
              </a:rPr>
              <a:t>OK.</a:t>
            </a:r>
            <a:r>
              <a:rPr lang="en-US" dirty="0"/>
              <a:t>  </a:t>
            </a:r>
          </a:p>
        </p:txBody>
      </p:sp>
      <p:pic>
        <p:nvPicPr>
          <p:cNvPr id="11" name="image22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1479" y="4571470"/>
            <a:ext cx="6524601" cy="1565330"/>
          </a:xfrm>
          <a:prstGeom prst="rect">
            <a:avLst/>
          </a:prstGeom>
        </p:spPr>
      </p:pic>
      <p:sp>
        <p:nvSpPr>
          <p:cNvPr id="17" name="مستطيل 16"/>
          <p:cNvSpPr/>
          <p:nvPr/>
        </p:nvSpPr>
        <p:spPr>
          <a:xfrm>
            <a:off x="7167570" y="17144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.   Ma =-5.9 </a:t>
            </a:r>
            <a:r>
              <a:rPr lang="en-US" dirty="0" err="1"/>
              <a:t>kN.m</a:t>
            </a:r>
            <a:endParaRPr lang="en-US" dirty="0"/>
          </a:p>
          <a:p>
            <a:r>
              <a:rPr lang="en-US" dirty="0"/>
              <a:t>.   Mb =-24.9 </a:t>
            </a:r>
            <a:r>
              <a:rPr lang="en-US" dirty="0" err="1"/>
              <a:t>kN.m</a:t>
            </a:r>
            <a:endParaRPr lang="en-US" dirty="0"/>
          </a:p>
          <a:p>
            <a:r>
              <a:rPr lang="en-US" dirty="0"/>
              <a:t>.   Mc = 22.94kN.m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65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744760" y="451900"/>
            <a:ext cx="41280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sz="3200" b="1" dirty="0"/>
              <a:t>Deflection check:</a:t>
            </a:r>
          </a:p>
        </p:txBody>
      </p:sp>
      <p:pic>
        <p:nvPicPr>
          <p:cNvPr id="3" name="image18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036674"/>
            <a:ext cx="7392144" cy="505662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079656" y="1484784"/>
            <a:ext cx="4112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 </a:t>
            </a:r>
            <a:r>
              <a:rPr lang="en-US" sz="2400" b="1" dirty="0" err="1"/>
              <a:t>Δ</a:t>
            </a:r>
            <a:r>
              <a:rPr lang="en-US" sz="2400" b="1" baseline="-25000" dirty="0" err="1"/>
              <a:t>long</a:t>
            </a:r>
            <a:r>
              <a:rPr lang="en-US" sz="2400" b="1" baseline="-25000" dirty="0"/>
              <a:t> term</a:t>
            </a:r>
            <a:r>
              <a:rPr lang="en-US" sz="2400" b="1" dirty="0"/>
              <a:t>  </a:t>
            </a:r>
            <a:r>
              <a:rPr lang="en-US" sz="2400" dirty="0"/>
              <a:t>=25.97mm          </a:t>
            </a:r>
            <a:r>
              <a:rPr lang="en-US" sz="2400" dirty="0" smtClean="0"/>
              <a:t>  </a:t>
            </a:r>
            <a:r>
              <a:rPr lang="en-US" sz="2400" b="1" dirty="0" err="1" smtClean="0"/>
              <a:t>Δ</a:t>
            </a:r>
            <a:r>
              <a:rPr lang="en-US" sz="2400" b="1" baseline="-25000" dirty="0" err="1" smtClean="0"/>
              <a:t>allawable</a:t>
            </a:r>
            <a:r>
              <a:rPr lang="en-US" sz="2400" dirty="0"/>
              <a:t>= 32.5mm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 25.97mm &lt; 32.5 ,so it is OK.</a:t>
            </a:r>
          </a:p>
          <a:p>
            <a:endParaRPr lang="en-US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2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87888" y="6741368"/>
            <a:ext cx="1800200" cy="116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-384720" y="399887"/>
            <a:ext cx="62183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3200" b="1" dirty="0"/>
              <a:t>Modal mass participation ratio:</a:t>
            </a:r>
          </a:p>
        </p:txBody>
      </p:sp>
      <p:pic>
        <p:nvPicPr>
          <p:cNvPr id="3" name="image27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9336" y="984662"/>
            <a:ext cx="12072664" cy="505664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90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2577" y="476672"/>
            <a:ext cx="1483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Period:</a:t>
            </a:r>
            <a:endParaRPr lang="en-US" sz="3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074898"/>
              </p:ext>
            </p:extLst>
          </p:nvPr>
        </p:nvGraphicFramePr>
        <p:xfrm>
          <a:off x="119336" y="1700808"/>
          <a:ext cx="11881320" cy="424847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895414"/>
                <a:gridCol w="3000867"/>
                <a:gridCol w="3985039"/>
              </a:tblGrid>
              <a:tr h="916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Ta(sec)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Error in comparison with 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 A </a:t>
                      </a:r>
                      <a:endParaRPr lang="en-US" dirty="0"/>
                    </a:p>
                  </a:txBody>
                  <a:tcPr/>
                </a:tc>
              </a:tr>
              <a:tr h="1142070">
                <a:tc>
                  <a:txBody>
                    <a:bodyPr/>
                    <a:lstStyle/>
                    <a:p>
                      <a:endParaRPr lang="en-US" sz="18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 A (approximate)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0.3995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1048133">
                <a:tc>
                  <a:txBody>
                    <a:bodyPr/>
                    <a:lstStyle/>
                    <a:p>
                      <a:endParaRPr lang="en-US" sz="18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 B (Rayleigh)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0.435845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8.33%  &lt; 30%</a:t>
                      </a:r>
                      <a:endParaRPr lang="en-US" dirty="0"/>
                    </a:p>
                  </a:txBody>
                  <a:tcPr/>
                </a:tc>
              </a:tr>
              <a:tr h="1142070">
                <a:tc>
                  <a:txBody>
                    <a:bodyPr/>
                    <a:lstStyle/>
                    <a:p>
                      <a:endParaRPr lang="en-US" sz="18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Period for mode 1 from ETABS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0.47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less than 1.3Tn method 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97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38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1344" y="1285860"/>
            <a:ext cx="7047664" cy="4807436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-1176808" y="332656"/>
            <a:ext cx="67505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3"/>
            <a:r>
              <a:rPr lang="en-US" sz="3600" b="1" dirty="0"/>
              <a:t>Response spectrum curve:</a:t>
            </a: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533246"/>
              </p:ext>
            </p:extLst>
          </p:nvPr>
        </p:nvGraphicFramePr>
        <p:xfrm>
          <a:off x="7596198" y="1285863"/>
          <a:ext cx="4188434" cy="4519403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2094217"/>
                <a:gridCol w="2094217"/>
              </a:tblGrid>
              <a:tr h="6456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In (sec)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inputs</a:t>
                      </a:r>
                      <a:endParaRPr lang="ar-JO" dirty="0"/>
                    </a:p>
                  </a:txBody>
                  <a:tcPr/>
                </a:tc>
              </a:tr>
              <a:tr h="6456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0.5005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SDS </a:t>
                      </a:r>
                      <a:endParaRPr lang="ar-JO" dirty="0"/>
                    </a:p>
                  </a:txBody>
                  <a:tcPr/>
                </a:tc>
              </a:tr>
              <a:tr h="6456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0.18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SD1</a:t>
                      </a:r>
                      <a:endParaRPr lang="ar-JO" dirty="0"/>
                    </a:p>
                  </a:txBody>
                  <a:tcPr/>
                </a:tc>
              </a:tr>
              <a:tr h="6456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0.3995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</a:t>
                      </a:r>
                      <a:endParaRPr lang="ar-JO" dirty="0"/>
                    </a:p>
                  </a:txBody>
                  <a:tcPr/>
                </a:tc>
              </a:tr>
              <a:tr h="6456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0.072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To </a:t>
                      </a:r>
                      <a:endParaRPr lang="ar-JO" dirty="0"/>
                    </a:p>
                  </a:txBody>
                  <a:tcPr/>
                </a:tc>
              </a:tr>
              <a:tr h="6456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0.36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TS </a:t>
                      </a:r>
                      <a:endParaRPr lang="ar-JO" dirty="0"/>
                    </a:p>
                  </a:txBody>
                  <a:tcPr/>
                </a:tc>
              </a:tr>
              <a:tr h="64562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TL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360" y="351854"/>
            <a:ext cx="22717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Base Shear:</a:t>
            </a:r>
          </a:p>
        </p:txBody>
      </p:sp>
      <p:sp>
        <p:nvSpPr>
          <p:cNvPr id="3" name="Rectangle 2"/>
          <p:cNvSpPr/>
          <p:nvPr/>
        </p:nvSpPr>
        <p:spPr>
          <a:xfrm>
            <a:off x="191344" y="1295346"/>
            <a:ext cx="10225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14550" lvl="4" indent="-285750">
              <a:buFont typeface="Wingdings" pitchFamily="2" charset="2"/>
              <a:buChar char="Ø"/>
            </a:pPr>
            <a:r>
              <a:rPr lang="en-US" sz="2400" dirty="0"/>
              <a:t>ETABS  result for base shear (ELF) in X &amp;Y direction :</a:t>
            </a:r>
            <a:endParaRPr lang="en-US" sz="2000" dirty="0"/>
          </a:p>
        </p:txBody>
      </p:sp>
      <p:pic>
        <p:nvPicPr>
          <p:cNvPr id="4" name="image3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24034" y="1785927"/>
            <a:ext cx="7488832" cy="9175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24035" y="4559666"/>
            <a:ext cx="6147837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Hand results for base shear =1873.425kN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35560" y="5157193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The errors =1% less than the allowable (15%) so it is Ok.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34" y="2886075"/>
            <a:ext cx="7488832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1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86" y="476672"/>
            <a:ext cx="31683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Location: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9336" y="1063447"/>
            <a:ext cx="11881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project addresses  is the analysis and design of Dr. </a:t>
            </a:r>
            <a:r>
              <a:rPr lang="en-US" sz="2400" dirty="0" err="1"/>
              <a:t>Ziad</a:t>
            </a:r>
            <a:r>
              <a:rPr lang="en-US" sz="2400" dirty="0"/>
              <a:t> Sinan mall (7683.5 m</a:t>
            </a:r>
            <a:r>
              <a:rPr lang="en-US" sz="2400" baseline="30000" dirty="0"/>
              <a:t>2</a:t>
            </a:r>
            <a:r>
              <a:rPr lang="en-US" sz="2400" dirty="0"/>
              <a:t>) located in Jenin 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61" y="2450443"/>
            <a:ext cx="12196261" cy="440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543069" y="489488"/>
            <a:ext cx="11089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14550" lvl="4" indent="-285750">
              <a:buFont typeface="Wingdings" pitchFamily="2" charset="2"/>
              <a:buChar char="Ø"/>
            </a:pPr>
            <a:r>
              <a:rPr lang="en-US" sz="2400" dirty="0"/>
              <a:t>ETABS  result for base shear (Response) in X-direction  :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845953"/>
            <a:ext cx="7704856" cy="1190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3352" y="3813267"/>
            <a:ext cx="83192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So to reach 0.85 of ELF-X it was multiplied with scale factor.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3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4004468"/>
            <a:ext cx="7704856" cy="1206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4"/>
          <p:cNvSpPr/>
          <p:nvPr/>
        </p:nvSpPr>
        <p:spPr>
          <a:xfrm>
            <a:off x="407368" y="3167442"/>
            <a:ext cx="8929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Base shear due to Response-X after multiplying with scaling factor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004505" y="524867"/>
                <a:ext cx="6096000" cy="210608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Scale Factor=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𝑔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</m:t>
                        </m:r>
                      </m:den>
                    </m:f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85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×(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𝐸𝐿𝐹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𝑓𝑟𝑜𝑚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𝐸𝑇𝐴𝐵𝑆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𝑅𝑒𝑠𝑝𝑜𝑛𝑠𝑒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𝑓𝑟𝑜𝑚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𝐸𝑇𝐴𝐵𝑆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sz="20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       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9810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85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1854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938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US" sz="20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         =2744.56</a:t>
                </a:r>
                <a:endParaRPr lang="en-US" sz="20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505" y="524867"/>
                <a:ext cx="6096000" cy="2106089"/>
              </a:xfrm>
              <a:prstGeom prst="rect">
                <a:avLst/>
              </a:prstGeom>
              <a:blipFill rotWithShape="0">
                <a:blip r:embed="rId3"/>
                <a:stretch>
                  <a:fillRect l="-1100" b="-14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728" y="2036474"/>
            <a:ext cx="7848872" cy="120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-1032792" y="539386"/>
            <a:ext cx="9675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14550" lvl="4" indent="-285750">
              <a:buFont typeface="Wingdings" pitchFamily="2" charset="2"/>
              <a:buChar char="Ø"/>
            </a:pPr>
            <a:r>
              <a:rPr lang="en-US" sz="2400" dirty="0"/>
              <a:t>ETABS  result for base shear (Response) in Y-direction  :</a:t>
            </a:r>
            <a:endParaRPr lang="en-US" sz="2000" dirty="0"/>
          </a:p>
        </p:txBody>
      </p:sp>
      <p:sp>
        <p:nvSpPr>
          <p:cNvPr id="8" name="Rectangle 3"/>
          <p:cNvSpPr/>
          <p:nvPr/>
        </p:nvSpPr>
        <p:spPr>
          <a:xfrm>
            <a:off x="551384" y="4480681"/>
            <a:ext cx="8536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So to reach 0.85 of ELF-Y it was multiplied with scale factor.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8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49" y="3861048"/>
            <a:ext cx="7820272" cy="12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95750" y="2845674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Base shear due to Response-Y after multiplying with scaling factor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839416" y="552053"/>
                <a:ext cx="6096000" cy="210583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Scale Factor=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𝑔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</m:t>
                        </m:r>
                      </m:den>
                    </m:f>
                    <m:r>
                      <a:rPr lang="en-U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85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×(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𝐸𝐿𝐹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𝑓𝑟𝑜𝑚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𝐸𝑇𝐴𝐵𝑆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𝑅𝑒𝑠𝑝𝑜𝑛𝑠𝑒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𝑓𝑟𝑜𝑚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𝐸𝑇𝐴𝐵𝑆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sz="20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       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9810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85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1854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1375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995</m:t>
                        </m:r>
                      </m:den>
                    </m:f>
                  </m:oMath>
                </a14:m>
                <a:endParaRPr lang="en-US" sz="20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         =</a:t>
                </a: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1872.3</a:t>
                </a:r>
                <a:endParaRPr lang="en-US" sz="20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16" y="552053"/>
                <a:ext cx="6096000" cy="2105833"/>
              </a:xfrm>
              <a:prstGeom prst="rect">
                <a:avLst/>
              </a:prstGeom>
              <a:blipFill rotWithShape="0">
                <a:blip r:embed="rId3"/>
                <a:stretch>
                  <a:fillRect l="-1100" b="-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3392" y="459290"/>
            <a:ext cx="1656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Drift:</a:t>
            </a:r>
            <a:endParaRPr lang="en-US" sz="3200" b="1" dirty="0"/>
          </a:p>
        </p:txBody>
      </p:sp>
      <p:pic>
        <p:nvPicPr>
          <p:cNvPr id="3" name="image39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9375" y="1781345"/>
            <a:ext cx="7035115" cy="41743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6884" y="1234957"/>
            <a:ext cx="29498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/>
              <a:t>Drift in X-Direction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8125736" y="4933579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All values of drift are </a:t>
            </a:r>
            <a:r>
              <a:rPr lang="en-US" sz="2400" dirty="0">
                <a:solidFill>
                  <a:srgbClr val="FF0000"/>
                </a:solidFill>
              </a:rPr>
              <a:t>less than 0.02hx</a:t>
            </a:r>
            <a:r>
              <a:rPr lang="en-US" sz="2000" dirty="0"/>
              <a:t>, so it is OK.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163065"/>
              </p:ext>
            </p:extLst>
          </p:nvPr>
        </p:nvGraphicFramePr>
        <p:xfrm>
          <a:off x="8125736" y="1781344"/>
          <a:ext cx="3370864" cy="27277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1542454"/>
                <a:gridCol w="1828410"/>
              </a:tblGrid>
              <a:tr h="552961"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Floor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Drift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54240"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F3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0.000674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38914"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0.000677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38914"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F1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0.000521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42747"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ctr">
                        <a:lnSpc>
                          <a:spcPct val="15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0.000028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0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3352" y="1424764"/>
            <a:ext cx="6624736" cy="40924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41789" y="756689"/>
            <a:ext cx="2904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/>
              <a:t>Drift in Y-Direction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990468"/>
              </p:ext>
            </p:extLst>
          </p:nvPr>
        </p:nvGraphicFramePr>
        <p:xfrm>
          <a:off x="7968208" y="1424764"/>
          <a:ext cx="3207792" cy="269811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1472732"/>
                <a:gridCol w="1735060"/>
              </a:tblGrid>
              <a:tr h="473935"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Floor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Drift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67818"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F3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0.000263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52119"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0.000267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52119"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F1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0.000089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52119"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0.00000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680176" y="4293096"/>
            <a:ext cx="45118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All values of drift are less than </a:t>
            </a:r>
            <a:r>
              <a:rPr lang="en-US" sz="2800" dirty="0">
                <a:solidFill>
                  <a:srgbClr val="FF0000"/>
                </a:solidFill>
              </a:rPr>
              <a:t>0.02hx</a:t>
            </a:r>
            <a:r>
              <a:rPr lang="en-US" sz="2400" dirty="0"/>
              <a:t>, so it is OK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0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7885" y="415588"/>
            <a:ext cx="37920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Irregularity Checks: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1992981" y="1138779"/>
            <a:ext cx="3732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dirty="0"/>
              <a:t>Horizontal Irregularity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2096157" y="1691517"/>
            <a:ext cx="3165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Torsional irregularity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227481"/>
              </p:ext>
            </p:extLst>
          </p:nvPr>
        </p:nvGraphicFramePr>
        <p:xfrm>
          <a:off x="335361" y="2850742"/>
          <a:ext cx="8136904" cy="29250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1014870"/>
                <a:gridCol w="1043916"/>
                <a:gridCol w="1046478"/>
                <a:gridCol w="1095173"/>
                <a:gridCol w="1203663"/>
                <a:gridCol w="1203663"/>
                <a:gridCol w="1529141"/>
              </a:tblGrid>
              <a:tr h="569211">
                <a:tc>
                  <a:txBody>
                    <a:bodyPr/>
                    <a:lstStyle/>
                    <a:p>
                      <a:pPr marL="322580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Floor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1310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</a:t>
                      </a:r>
                      <a:r>
                        <a:rPr lang="en-US" sz="105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3215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</a:t>
                      </a:r>
                      <a:r>
                        <a:rPr lang="en-US" sz="105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1310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Δ</a:t>
                      </a:r>
                      <a:r>
                        <a:rPr lang="en-US" sz="105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3215" marR="125730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Δ</a:t>
                      </a:r>
                      <a:r>
                        <a:rPr lang="en-US" sz="105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Δ </a:t>
                      </a:r>
                      <a:r>
                        <a:rPr lang="en-US" sz="1050" dirty="0" err="1">
                          <a:effectLst/>
                        </a:rPr>
                        <a:t>avg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Ratio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70959">
                <a:tc>
                  <a:txBody>
                    <a:bodyPr/>
                    <a:lstStyle/>
                    <a:p>
                      <a:pPr marL="299720" algn="l"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299720"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F3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131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7.451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321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4.853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1310" lvl="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2.34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3215" lvl="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1.502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lvl="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1.921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1.218116</a:t>
                      </a:r>
                      <a:r>
                        <a:rPr lang="en-US" sz="1050" dirty="0">
                          <a:solidFill>
                            <a:srgbClr val="0070C0"/>
                          </a:solidFill>
                          <a:effectLst/>
                        </a:rPr>
                        <a:t>(4)</a:t>
                      </a:r>
                      <a:endParaRPr lang="en-US" sz="16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69211">
                <a:tc>
                  <a:txBody>
                    <a:bodyPr/>
                    <a:lstStyle/>
                    <a:p>
                      <a:pPr marL="299720" algn="l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299720" algn="l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F2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131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5.111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321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3.351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131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2.316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3215" marR="12573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1.523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1.9195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1.206564</a:t>
                      </a:r>
                      <a:endParaRPr lang="en-US" sz="16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69211">
                <a:tc>
                  <a:txBody>
                    <a:bodyPr/>
                    <a:lstStyle/>
                    <a:p>
                      <a:pPr marL="299720" algn="l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299720" algn="l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F1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131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2.795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321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1.828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131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2.672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3215" marR="12573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1.736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2.204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1.212341</a:t>
                      </a:r>
                      <a:endParaRPr lang="en-US" sz="16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46444">
                <a:tc>
                  <a:txBody>
                    <a:bodyPr/>
                    <a:lstStyle/>
                    <a:p>
                      <a:pPr marL="324485" algn="l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1310" algn="ctr">
                        <a:lnSpc>
                          <a:spcPct val="2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0.123</a:t>
                      </a:r>
                      <a:endParaRPr lang="en-US" sz="16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3215" algn="ctr">
                        <a:lnSpc>
                          <a:spcPct val="2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0.092</a:t>
                      </a:r>
                      <a:endParaRPr lang="en-US" sz="16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1310" algn="ctr">
                        <a:lnSpc>
                          <a:spcPct val="2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0.123</a:t>
                      </a:r>
                      <a:endParaRPr lang="en-US" sz="16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3215" marR="125730" algn="ctr">
                        <a:lnSpc>
                          <a:spcPct val="2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0.092</a:t>
                      </a:r>
                      <a:endParaRPr lang="en-US" sz="16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algn="ctr">
                        <a:lnSpc>
                          <a:spcPct val="2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0.1075</a:t>
                      </a:r>
                      <a:endParaRPr lang="en-US" sz="16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algn="ctr">
                        <a:lnSpc>
                          <a:spcPct val="2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1.144186</a:t>
                      </a:r>
                      <a:endParaRPr lang="en-US" sz="16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591601" y="3717032"/>
            <a:ext cx="36003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All </a:t>
            </a:r>
            <a:r>
              <a:rPr lang="en-US" sz="2400" dirty="0"/>
              <a:t>ratios around </a:t>
            </a:r>
            <a:r>
              <a:rPr lang="en-US" sz="2400" dirty="0">
                <a:solidFill>
                  <a:srgbClr val="FF0000"/>
                </a:solidFill>
              </a:rPr>
              <a:t>≈1.2 </a:t>
            </a:r>
            <a:r>
              <a:rPr lang="en-US" sz="2400" dirty="0"/>
              <a:t>, So there is no torsional irregularity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96157" y="2209639"/>
            <a:ext cx="74562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400" dirty="0"/>
              <a:t>Torsional horizontal irregularity check in X-Direction.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5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334547"/>
              </p:ext>
            </p:extLst>
          </p:nvPr>
        </p:nvGraphicFramePr>
        <p:xfrm>
          <a:off x="119337" y="1628799"/>
          <a:ext cx="8352929" cy="374441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1655535"/>
                <a:gridCol w="1204026"/>
                <a:gridCol w="1048352"/>
                <a:gridCol w="1058694"/>
                <a:gridCol w="1053522"/>
                <a:gridCol w="1204026"/>
                <a:gridCol w="1128774"/>
              </a:tblGrid>
              <a:tr h="763728">
                <a:tc>
                  <a:txBody>
                    <a:bodyPr/>
                    <a:lstStyle/>
                    <a:p>
                      <a:pPr marL="322580" algn="l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322580" algn="l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Floor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8610" marR="28448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308610" marR="28448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U1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0515" marR="28448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310515" marR="28448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U2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9880" marR="33274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309880" marR="33274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Δ1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1150" marR="41148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311150" marR="41148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Δ2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4800" marR="28892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304800" marR="28892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Δ </a:t>
                      </a:r>
                      <a:r>
                        <a:rPr lang="en-US" sz="1800" b="1" dirty="0" err="1">
                          <a:effectLst/>
                        </a:rPr>
                        <a:t>avg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algn="l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322580" algn="l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Ratio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56556">
                <a:tc>
                  <a:txBody>
                    <a:bodyPr/>
                    <a:lstStyle/>
                    <a:p>
                      <a:pPr marL="299720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F3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3.336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2.534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477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0.917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0.599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0.758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1.209763</a:t>
                      </a:r>
                      <a:endParaRPr lang="en-US" sz="1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42546">
                <a:tc>
                  <a:txBody>
                    <a:bodyPr/>
                    <a:lstStyle/>
                    <a:p>
                      <a:pPr marL="299720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2.419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1.935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477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0.93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0.654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0.792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1.174242</a:t>
                      </a:r>
                      <a:endParaRPr lang="en-US" sz="1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42546">
                <a:tc>
                  <a:txBody>
                    <a:bodyPr/>
                    <a:lstStyle/>
                    <a:p>
                      <a:pPr marL="299720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1.489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1.281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477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1.124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0.894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1.009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1.113974</a:t>
                      </a:r>
                      <a:endParaRPr lang="en-US" sz="1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39041">
                <a:tc>
                  <a:txBody>
                    <a:bodyPr/>
                    <a:lstStyle/>
                    <a:p>
                      <a:pPr marL="324485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0.365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0.387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477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0.365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286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0.387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0.376</a:t>
                      </a:r>
                      <a:endParaRPr lang="en-US" sz="18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</a:rPr>
                        <a:t>1.029255</a:t>
                      </a:r>
                      <a:endParaRPr lang="en-US" sz="1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343472" y="699997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400" dirty="0"/>
              <a:t>Torsional horizontal irregularity check in Y-Direction.</a:t>
            </a:r>
          </a:p>
        </p:txBody>
      </p:sp>
      <p:sp>
        <p:nvSpPr>
          <p:cNvPr id="5" name="Rectangle 4"/>
          <p:cNvSpPr/>
          <p:nvPr/>
        </p:nvSpPr>
        <p:spPr>
          <a:xfrm>
            <a:off x="8616280" y="2276873"/>
            <a:ext cx="35757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All </a:t>
            </a:r>
            <a:r>
              <a:rPr lang="en-US" sz="2400" dirty="0"/>
              <a:t>ratios around </a:t>
            </a:r>
            <a:r>
              <a:rPr lang="en-US" sz="2800" dirty="0">
                <a:solidFill>
                  <a:srgbClr val="FF0000"/>
                </a:solidFill>
              </a:rPr>
              <a:t>≈1.2 </a:t>
            </a:r>
            <a:r>
              <a:rPr lang="en-US" sz="2400" dirty="0"/>
              <a:t>, So there is no torsional irregularity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31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263960"/>
              </p:ext>
            </p:extLst>
          </p:nvPr>
        </p:nvGraphicFramePr>
        <p:xfrm>
          <a:off x="1015999" y="1844823"/>
          <a:ext cx="10552609" cy="367240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098377"/>
                <a:gridCol w="4454232"/>
              </a:tblGrid>
              <a:tr h="1053993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2000" b="1" u="none" strike="noStrike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Re-entrant corners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does not exist</a:t>
                      </a:r>
                      <a:endParaRPr lang="en-US" sz="2000" dirty="0"/>
                    </a:p>
                  </a:txBody>
                  <a:tcPr/>
                </a:tc>
              </a:tr>
              <a:tr h="872805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2000" b="1" u="none" strike="noStrike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Diaphragm discontinuity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does not exist</a:t>
                      </a:r>
                      <a:endParaRPr lang="en-US" sz="2000" dirty="0"/>
                    </a:p>
                  </a:txBody>
                  <a:tcPr/>
                </a:tc>
              </a:tr>
              <a:tr h="872805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2000" b="1" u="none" strike="noStrike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Out –of-plane offsets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does not exist</a:t>
                      </a:r>
                      <a:endParaRPr lang="en-US" sz="2000" dirty="0"/>
                    </a:p>
                  </a:txBody>
                  <a:tcPr/>
                </a:tc>
              </a:tr>
              <a:tr h="872805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2000" b="1" u="none" strike="noStrike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000" b="1" u="none" strike="noStrike" kern="1200" baseline="0" dirty="0" smtClean="0">
                          <a:solidFill>
                            <a:schemeClr val="tx1"/>
                          </a:solidFill>
                        </a:rPr>
                        <a:t>Nonparallel systems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does not exist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309866" y="848895"/>
            <a:ext cx="3732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dirty="0"/>
              <a:t>Horizontal Irregularity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5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15999" y="670780"/>
            <a:ext cx="33123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dirty="0"/>
              <a:t>Vertical Irregularity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849377"/>
              </p:ext>
            </p:extLst>
          </p:nvPr>
        </p:nvGraphicFramePr>
        <p:xfrm>
          <a:off x="695400" y="1340768"/>
          <a:ext cx="11017224" cy="394727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085453"/>
                <a:gridCol w="3931771"/>
              </a:tblGrid>
              <a:tr h="675896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Stiffness irregularity –soft story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does not exist</a:t>
                      </a:r>
                      <a:endParaRPr lang="en-US" sz="2000" dirty="0"/>
                    </a:p>
                  </a:txBody>
                  <a:tcPr/>
                </a:tc>
              </a:tr>
              <a:tr h="836272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Weight (mass) irregularity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does not exist</a:t>
                      </a:r>
                      <a:endParaRPr lang="en-US" sz="2000" dirty="0"/>
                    </a:p>
                  </a:txBody>
                  <a:tcPr/>
                </a:tc>
              </a:tr>
              <a:tr h="664431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Vertical geometry irregularity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does not exist</a:t>
                      </a:r>
                      <a:endParaRPr lang="en-US" sz="2000" dirty="0"/>
                    </a:p>
                  </a:txBody>
                  <a:tcPr/>
                </a:tc>
              </a:tr>
              <a:tr h="85263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In-plane discontinuity in vertical lateral –force-resisting element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does not exist</a:t>
                      </a:r>
                      <a:endParaRPr lang="en-US" sz="2000" dirty="0"/>
                    </a:p>
                  </a:txBody>
                  <a:tcPr/>
                </a:tc>
              </a:tr>
              <a:tr h="918042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Discontinuity in capacity –weak story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does not exist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5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6" y="16855"/>
            <a:ext cx="12196936" cy="68411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19536" y="476672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Basement floor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5160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23392" y="332014"/>
            <a:ext cx="2357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Foundation:</a:t>
            </a:r>
            <a:endParaRPr lang="ar-JO" sz="32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376" y="941942"/>
            <a:ext cx="11233248" cy="5007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19336" y="353790"/>
            <a:ext cx="10153128" cy="599669"/>
          </a:xfrm>
        </p:spPr>
        <p:txBody>
          <a:bodyPr>
            <a:normAutofit/>
          </a:bodyPr>
          <a:lstStyle/>
          <a:p>
            <a:r>
              <a:rPr lang="en-GB" altLang="en-US" sz="2400" dirty="0">
                <a:solidFill>
                  <a:srgbClr val="000000"/>
                </a:solidFill>
                <a:latin typeface="Times New Roman" pitchFamily="18" charset="0"/>
              </a:rPr>
              <a:t>In our project we have mat footing and we design it by safe program.</a:t>
            </a:r>
            <a:endParaRPr lang="ar-JO" sz="2400" dirty="0"/>
          </a:p>
        </p:txBody>
      </p:sp>
      <p:pic>
        <p:nvPicPr>
          <p:cNvPr id="4" name="image76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3020" y="1147155"/>
            <a:ext cx="11311612" cy="485778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عنوان 5"/>
              <p:cNvSpPr>
                <a:spLocks noGrp="1"/>
              </p:cNvSpPr>
              <p:nvPr>
                <p:ph type="title"/>
              </p:nvPr>
            </p:nvSpPr>
            <p:spPr>
              <a:xfrm>
                <a:off x="191344" y="1052736"/>
                <a:ext cx="10153128" cy="2119052"/>
              </a:xfrm>
            </p:spPr>
            <p:txBody>
              <a:bodyPr>
                <a:noAutofit/>
              </a:bodyPr>
              <a:lstStyle/>
              <a:p>
                <a:r>
                  <a:rPr lang="en-GB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In our project we used  mat footing and it is designed using safe program</a:t>
                </a:r>
                <a:r>
                  <a:rPr lang="en-GB" sz="2400" dirty="0" smtClean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.</a:t>
                </a:r>
                <a:br>
                  <a:rPr lang="en-GB" sz="2400" dirty="0" smtClean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</a:br>
                <a:r>
                  <a:rPr lang="en-US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/>
                </a:r>
                <a:br>
                  <a:rPr lang="en-US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</a:br>
                <a:r>
                  <a:rPr lang="en-GB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Do we really need a mat</a:t>
                </a:r>
                <a:r>
                  <a:rPr lang="en-GB" sz="2400" dirty="0" smtClean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?</a:t>
                </a:r>
                <a:br>
                  <a:rPr lang="en-GB" sz="2400" dirty="0" smtClean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</a:br>
                <a:r>
                  <a:rPr lang="en-US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/>
                </a:r>
                <a:br>
                  <a:rPr lang="en-US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</a:br>
                <a:r>
                  <a:rPr lang="en-GB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If the ratio Area of footing &gt;= 55%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 Area of building </a:t>
                </a:r>
                <a:r>
                  <a:rPr lang="en-GB" sz="2400" dirty="0" smtClean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, </a:t>
                </a:r>
                <a:r>
                  <a:rPr lang="en-GB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mat is needed</a:t>
                </a:r>
                <a:r>
                  <a:rPr lang="en-US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/>
                </a:r>
                <a:br>
                  <a:rPr lang="en-US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</a:br>
                <a:r>
                  <a:rPr lang="en-US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/>
                </a:r>
                <a:br>
                  <a:rPr lang="en-US" sz="240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</a:br>
                <a:endParaRPr lang="ar-JO" sz="24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عنوان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1344" y="1052736"/>
                <a:ext cx="10153128" cy="2119052"/>
              </a:xfrm>
              <a:blipFill rotWithShape="0">
                <a:blip r:embed="rId2"/>
                <a:stretch>
                  <a:fillRect l="-900" t="-276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0" y="2161404"/>
            <a:ext cx="11161240" cy="2528878"/>
          </a:xfrm>
        </p:spPr>
        <p:txBody>
          <a:bodyPr/>
          <a:lstStyle/>
          <a:p>
            <a:pPr lvl="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dirty="0" smtClean="0"/>
              <a:t>After check the area of footing needed for the structure by dividing the total envelope service earth quick by soil capacity which equal =224.836 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spcBef>
                <a:spcPct val="0"/>
              </a:spcBef>
              <a:buNone/>
            </a:pPr>
            <a:endParaRPr lang="ar-JO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98848" y="3725980"/>
            <a:ext cx="13097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tx2"/>
                </a:solidFill>
              </a:rPr>
              <a:t>Area of footing to area of basement ratio =0.623</a:t>
            </a: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2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tx2"/>
                </a:solidFill>
              </a:rPr>
              <a:t>Which is greater than 0.55 of basement area so the type of footing will </a:t>
            </a:r>
            <a:r>
              <a:rPr lang="en-US" sz="2400" dirty="0" smtClean="0">
                <a:solidFill>
                  <a:schemeClr val="tx2"/>
                </a:solidFill>
              </a:rPr>
              <a:t>be mat </a:t>
            </a:r>
            <a:r>
              <a:rPr lang="en-US" sz="2400" dirty="0">
                <a:solidFill>
                  <a:schemeClr val="tx2"/>
                </a:solidFill>
              </a:rPr>
              <a:t>foundation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tx2"/>
                </a:solidFill>
              </a:rPr>
              <a:t> </a:t>
            </a:r>
            <a:endParaRPr lang="en-US" sz="2400" dirty="0">
              <a:solidFill>
                <a:schemeClr val="tx2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tx2"/>
                </a:solidFill>
              </a:rPr>
              <a:t>The total area of mat foundation =378.6m2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309918" y="2500307"/>
            <a:ext cx="56436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600" b="1" dirty="0">
                <a:solidFill>
                  <a:srgbClr val="A80000"/>
                </a:solidFill>
              </a:rPr>
              <a:t>Checks of mat foundation</a:t>
            </a:r>
            <a:endParaRPr lang="en-GB" sz="3600" dirty="0">
              <a:solidFill>
                <a:srgbClr val="A8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9073" y="8857"/>
            <a:ext cx="8928992" cy="1339552"/>
          </a:xfrm>
        </p:spPr>
        <p:txBody>
          <a:bodyPr>
            <a:normAutofit fontScale="90000"/>
          </a:bodyPr>
          <a:lstStyle/>
          <a:p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2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3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Bearing </a:t>
            </a:r>
            <a:r>
              <a:rPr lang="en-US" sz="3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capacity of soil: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2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</a:t>
            </a:r>
            <a:r>
              <a:rPr lang="en-US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 </a:t>
            </a:r>
            <a:r>
              <a:rPr lang="en-US" sz="2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maximum soil pressure is less than 180 so it is OK</a:t>
            </a:r>
            <a:endParaRPr lang="ar-JO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image81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073" y="1348408"/>
            <a:ext cx="12043591" cy="47448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-72731" y="191209"/>
            <a:ext cx="11233248" cy="1384176"/>
          </a:xfrm>
        </p:spPr>
        <p:txBody>
          <a:bodyPr>
            <a:noAutofit/>
          </a:bodyPr>
          <a:lstStyle/>
          <a:p>
            <a:pPr lvl="4" rtl="0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> </a:t>
            </a:r>
            <a:r>
              <a:rPr lang="en-US" sz="2800" dirty="0" smtClean="0"/>
              <a:t>Deflection </a:t>
            </a:r>
            <a:r>
              <a:rPr lang="en-US" sz="2800" dirty="0"/>
              <a:t>check:</a:t>
            </a:r>
            <a:br>
              <a:rPr lang="en-US" sz="2800" dirty="0"/>
            </a:br>
            <a:r>
              <a:rPr lang="en-US" sz="2400" dirty="0"/>
              <a:t>The allowable relative deflection is less than 10 mm so this check is OK.</a:t>
            </a:r>
            <a:r>
              <a:rPr lang="en-US" sz="2000" dirty="0"/>
              <a:t/>
            </a:r>
            <a:br>
              <a:rPr lang="en-US" sz="2000" dirty="0"/>
            </a:br>
            <a:endParaRPr lang="ar-JO" sz="2000" dirty="0"/>
          </a:p>
        </p:txBody>
      </p:sp>
      <p:pic>
        <p:nvPicPr>
          <p:cNvPr id="5" name="image82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159" y="1556792"/>
            <a:ext cx="11922497" cy="446449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0" y="332656"/>
            <a:ext cx="9163024" cy="1008112"/>
          </a:xfrm>
        </p:spPr>
        <p:txBody>
          <a:bodyPr>
            <a:noAutofit/>
          </a:bodyPr>
          <a:lstStyle/>
          <a:p>
            <a:pPr lvl="4" rt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2400" dirty="0" smtClean="0"/>
              <a:t> </a:t>
            </a:r>
            <a:r>
              <a:rPr lang="en-US" sz="2400" dirty="0"/>
              <a:t>Shear capacity check(punching): </a:t>
            </a:r>
            <a:br>
              <a:rPr lang="en-US" sz="2400" dirty="0"/>
            </a:br>
            <a:r>
              <a:rPr lang="en-US" dirty="0" smtClean="0"/>
              <a:t>the maximum ratio is less than 1 so the dimension of mat foundation is ok.</a:t>
            </a:r>
            <a:br>
              <a:rPr lang="en-US" dirty="0" smtClean="0"/>
            </a:br>
            <a:endParaRPr lang="ar-JO" dirty="0"/>
          </a:p>
        </p:txBody>
      </p:sp>
      <p:pic>
        <p:nvPicPr>
          <p:cNvPr id="5" name="image83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12192000" cy="496855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18635" y="548680"/>
            <a:ext cx="3595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SEISMIC DESIGN</a:t>
            </a:r>
          </a:p>
        </p:txBody>
      </p:sp>
      <p:pic>
        <p:nvPicPr>
          <p:cNvPr id="3" name="image41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79576" y="1484784"/>
            <a:ext cx="7704856" cy="424847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3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336" y="356157"/>
            <a:ext cx="22028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Slab </a:t>
            </a:r>
            <a:r>
              <a:rPr lang="en-US" sz="3200" dirty="0" smtClean="0"/>
              <a:t>design</a:t>
            </a:r>
            <a:r>
              <a:rPr lang="ar-SA" sz="3200" dirty="0" smtClean="0"/>
              <a:t>: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6" name="Picture 5" descr="C:\Users\Osaid Ayman\Desktop\G2pp\V1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1374367"/>
            <a:ext cx="5732145" cy="457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Osaid Ayman\Desktop\G2pp\V23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992" y="1374367"/>
            <a:ext cx="5732145" cy="45523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35360" y="844547"/>
            <a:ext cx="1080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Shear: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21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5" name="Picture 4" descr="C:\Users\Osaid Ayman\Desktop\G2pp\M1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412776"/>
            <a:ext cx="5732145" cy="4584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Osaid Ayman\Desktop\G2pp\M22 26max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167" y="1412776"/>
            <a:ext cx="6023992" cy="45631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79376" y="476672"/>
            <a:ext cx="1208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Flexure: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705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4219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67513" y="476672"/>
            <a:ext cx="27804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Ground floor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9267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8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7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96"/>
            <a:ext cx="12192000" cy="687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23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055" y="303132"/>
            <a:ext cx="38218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Beams reinforcement:</a:t>
            </a: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061004"/>
              </p:ext>
            </p:extLst>
          </p:nvPr>
        </p:nvGraphicFramePr>
        <p:xfrm>
          <a:off x="191344" y="1102403"/>
          <a:ext cx="11665295" cy="4953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1193"/>
                <a:gridCol w="829788"/>
                <a:gridCol w="809856"/>
                <a:gridCol w="809856"/>
                <a:gridCol w="809856"/>
                <a:gridCol w="809856"/>
                <a:gridCol w="1881972"/>
                <a:gridCol w="1881972"/>
                <a:gridCol w="854966"/>
                <a:gridCol w="1047990"/>
                <a:gridCol w="1047990"/>
              </a:tblGrid>
              <a:tr h="4426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Group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SPAN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A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C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G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Al in the middle                         of the beam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Stirrups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600" baseline="0" dirty="0" smtClean="0">
                          <a:effectLst/>
                        </a:rPr>
                        <a:t>  </a:t>
                      </a:r>
                      <a:r>
                        <a:rPr lang="en-US" sz="1600" dirty="0" smtClean="0">
                          <a:effectLst/>
                        </a:rPr>
                        <a:t>B1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600" baseline="0" dirty="0" smtClean="0">
                          <a:effectLst/>
                        </a:rPr>
                        <a:t>  </a:t>
                      </a:r>
                      <a:r>
                        <a:rPr lang="en-US" sz="1600" dirty="0" smtClean="0">
                          <a:effectLst/>
                        </a:rPr>
                        <a:t>B2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25cm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25cm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25cm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   B3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25cm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600" baseline="0" dirty="0" smtClean="0">
                          <a:effectLst/>
                        </a:rPr>
                        <a:t>  </a:t>
                      </a:r>
                      <a:r>
                        <a:rPr lang="en-US" sz="1600" dirty="0" smtClean="0">
                          <a:effectLst/>
                        </a:rPr>
                        <a:t>B4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25cm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25cm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25cm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row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600" baseline="0" dirty="0" smtClean="0">
                          <a:effectLst/>
                        </a:rPr>
                        <a:t>   </a:t>
                      </a:r>
                      <a:r>
                        <a:rPr lang="en-US" sz="1600" dirty="0" smtClean="0">
                          <a:effectLst/>
                        </a:rPr>
                        <a:t>B5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25cm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25cm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25cm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25cm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 Ø10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   B6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3Ø18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600" baseline="0" dirty="0" smtClean="0">
                          <a:effectLst/>
                        </a:rPr>
                        <a:t>  </a:t>
                      </a:r>
                      <a:r>
                        <a:rPr lang="en-US" sz="1600" dirty="0" smtClean="0">
                          <a:effectLst/>
                        </a:rPr>
                        <a:t>B7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 Ø10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  <a:tr h="242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3Ø20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 Ø12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20cm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 Ø10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102" marR="4010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026592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39214" y="908720"/>
            <a:ext cx="3542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Beams layout F1,F2 and F3</a:t>
            </a:r>
            <a:endParaRPr lang="en-US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91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1952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5" y="1700808"/>
            <a:ext cx="12159275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729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29818" y="369495"/>
            <a:ext cx="41857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Columns </a:t>
            </a:r>
            <a:r>
              <a:rPr lang="en-US" sz="3200" dirty="0"/>
              <a:t>reinforcement: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954426"/>
              </p:ext>
            </p:extLst>
          </p:nvPr>
        </p:nvGraphicFramePr>
        <p:xfrm>
          <a:off x="119336" y="926080"/>
          <a:ext cx="11953328" cy="51501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1565"/>
                <a:gridCol w="2290748"/>
                <a:gridCol w="2290748"/>
                <a:gridCol w="1501956"/>
                <a:gridCol w="1501956"/>
                <a:gridCol w="772502"/>
                <a:gridCol w="1036596"/>
                <a:gridCol w="917257"/>
              </a:tblGrid>
              <a:tr h="3974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           Group No</a:t>
                      </a:r>
                      <a:r>
                        <a:rPr lang="en-US" sz="1100" dirty="0" smtClean="0">
                          <a:effectLst/>
                        </a:rPr>
                        <a:t>.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Floor No.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Dimension mm</a:t>
                      </a:r>
                      <a:r>
                        <a:rPr lang="en-US" sz="1100" baseline="300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Height 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No. of bars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S</a:t>
                      </a:r>
                      <a:r>
                        <a:rPr lang="en-US" sz="1100" baseline="-25000" dirty="0" smtClean="0"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S</a:t>
                      </a:r>
                      <a:r>
                        <a:rPr lang="en-US" sz="1100" baseline="-25000">
                          <a:effectLst/>
                        </a:rPr>
                        <a:t>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Ties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100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    </a:t>
                      </a:r>
                      <a:r>
                        <a:rPr lang="en-US" sz="1100" dirty="0">
                          <a:effectLst/>
                        </a:rPr>
                        <a:t>C1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G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400×300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4.4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10Ø18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F1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400×300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5.1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10Ø18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F2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400×300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10Ø18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400×300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10Ø18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     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    </a:t>
                      </a:r>
                      <a:r>
                        <a:rPr lang="en-US" sz="1100" dirty="0" smtClean="0">
                          <a:effectLst/>
                        </a:rPr>
                        <a:t>  </a:t>
                      </a:r>
                      <a:r>
                        <a:rPr lang="en-US" sz="1100" dirty="0">
                          <a:effectLst/>
                        </a:rPr>
                        <a:t>C2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400×300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4.4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10Ø14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400×300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5.1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10Ø14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400×300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10Ø14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400×300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10Ø14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baseline="0" dirty="0" smtClean="0">
                          <a:effectLst/>
                        </a:rPr>
                        <a:t>   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en-US" sz="1100" dirty="0">
                          <a:effectLst/>
                        </a:rPr>
                        <a:t>C3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400×400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4.4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12Ø16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400×400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5.1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12Ø16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400×400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3.5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12Ø16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400×400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3.5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12Ø16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   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    </a:t>
                      </a:r>
                      <a:r>
                        <a:rPr lang="en-US" sz="1100" dirty="0">
                          <a:effectLst/>
                        </a:rPr>
                        <a:t>C4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400×400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4.4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12Ø22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F1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400×400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5.1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12Ø22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400×400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3.5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12Ø22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400×400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3.5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12Ø22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 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C5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400×400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4.4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12Ø14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400×400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5.1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12Ø14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400×400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12Ø14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400×400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12Ø14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 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C6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500×500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4.4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12Ø16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500×500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5.1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12Ø16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500×500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12Ø16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 Ø 10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  <a:tr h="1987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F3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500×500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12Ø16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100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1 Ø 10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8343" marR="2834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595135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816" y="378281"/>
            <a:ext cx="2332554" cy="57321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1344" y="548680"/>
            <a:ext cx="4248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 key of columns: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352064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67548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55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"/>
            <a:ext cx="12214314" cy="684278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19536" y="404664"/>
            <a:ext cx="32816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,2</a:t>
            </a:r>
            <a:r>
              <a:rPr lang="en-US" sz="3200" baseline="30000" dirty="0" smtClean="0"/>
              <a:t>nd</a:t>
            </a:r>
            <a:r>
              <a:rPr lang="en-US" sz="3200" dirty="0" smtClean="0"/>
              <a:t> and 3</a:t>
            </a:r>
            <a:r>
              <a:rPr lang="en-US" sz="3200" baseline="30000" dirty="0" smtClean="0"/>
              <a:t>rd</a:t>
            </a:r>
            <a:r>
              <a:rPr lang="en-US" sz="3200" dirty="0" smtClean="0"/>
              <a:t> floor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9378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1328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62" y="2104571"/>
            <a:ext cx="12205726" cy="24482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114" y="4409728"/>
            <a:ext cx="1221066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36089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02" y="0"/>
            <a:ext cx="5618246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4" y="0"/>
            <a:ext cx="6600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88400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" y="0"/>
            <a:ext cx="379093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997" y="-4260"/>
            <a:ext cx="4032448" cy="68432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445" y="-13760"/>
            <a:ext cx="4373555" cy="686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2042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9336" y="383701"/>
            <a:ext cx="3910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Shear wall reinforcement: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2131"/>
            <a:ext cx="12192000" cy="19624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4555"/>
            <a:ext cx="12192000" cy="18862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0" y="4650768"/>
            <a:ext cx="12192000" cy="185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3122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7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2471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9336" y="404664"/>
            <a:ext cx="29626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Mat reinforcement:</a:t>
            </a:r>
            <a:endParaRPr lang="en-US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263" y="47068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Picture 10253" descr="Mat m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2" y="927884"/>
            <a:ext cx="5734050" cy="437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95400" y="5419854"/>
            <a:ext cx="331236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 bmk="_Toc482268667">
                <a:ln>
                  <a:noFill/>
                </a:ln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Moment m11 top in X-direction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53386" y="466424"/>
            <a:ext cx="5794464" cy="432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6" name="Picture 10254" descr="Mat m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596" y="922799"/>
            <a:ext cx="6254084" cy="440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083196" y="5424594"/>
            <a:ext cx="579446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US" altLang="en-US" sz="1600" b="0" i="0" u="none" strike="noStrike" cap="none" normalizeH="0" baseline="0" dirty="0" smtClean="0" bmk="">
                <a:ln>
                  <a:noFill/>
                </a:ln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ig. </a:t>
            </a:r>
            <a:r>
              <a:rPr kumimoji="0" lang="en-US" altLang="en-US" sz="1600" b="0" i="0" u="none" strike="noStrike" cap="none" normalizeH="0" baseline="0" dirty="0" smtClean="0" bmk="_Toc482268668">
                <a:ln>
                  <a:noFill/>
                </a:ln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‎6.29 M22 top in Y-direction.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50535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 descr="C:\Users\Osaid Ayman\Desktop\G2pp\Mat bot  m1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8" y="-12948"/>
            <a:ext cx="6138935" cy="52197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Osaid Ayman\Desktop\G2pp\Mat bot m2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513" y="-12948"/>
            <a:ext cx="6023992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6960096" y="5520074"/>
            <a:ext cx="3578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dirty="0" smtClean="0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</a:t>
            </a:r>
            <a:r>
              <a:rPr lang="en-US" dirty="0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m11 bottom  in Y-direction.</a:t>
            </a:r>
            <a:endParaRPr lang="en-US" sz="12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70739" y="5461287"/>
            <a:ext cx="358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dirty="0" smtClean="0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Moment </a:t>
            </a:r>
            <a:r>
              <a:rPr lang="en-US" dirty="0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m22  bottom  in </a:t>
            </a:r>
            <a:r>
              <a:rPr lang="en-US" dirty="0" smtClean="0">
                <a:solidFill>
                  <a:srgbClr val="44546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x-direction</a:t>
            </a:r>
            <a:endParaRPr lang="en-US" sz="12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57775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5936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8"/>
            <a:ext cx="12162589" cy="685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8318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7368" y="476672"/>
            <a:ext cx="3292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Stairs  </a:t>
            </a:r>
            <a:r>
              <a:rPr lang="en-US" sz="2800" dirty="0"/>
              <a:t>reinforcement: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999892"/>
            <a:ext cx="11076652" cy="502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610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3358102"/>
              </p:ext>
            </p:extLst>
          </p:nvPr>
        </p:nvGraphicFramePr>
        <p:xfrm>
          <a:off x="335360" y="1268760"/>
          <a:ext cx="11017224" cy="471506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59654"/>
                <a:gridCol w="2748958"/>
                <a:gridCol w="2740399"/>
                <a:gridCol w="2768213"/>
              </a:tblGrid>
              <a:tr h="788422">
                <a:tc>
                  <a:txBody>
                    <a:bodyPr/>
                    <a:lstStyle/>
                    <a:p>
                      <a:pPr marL="194310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4310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Floor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1750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17500" lvl="0" indent="0" algn="ctr" defTabSz="914400" rtl="0" eaLnBrk="1" fontAlgn="auto" latinLnBrk="0" hangingPunct="1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Function</a:t>
                      </a:r>
                      <a:endParaRPr lang="en-US" sz="1800" dirty="0" smtClean="0"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marL="320040" marR="31750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498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498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Area </a:t>
                      </a:r>
                      <a:r>
                        <a:rPr lang="en-US" sz="1800" dirty="0"/>
                        <a:t>(m2)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990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990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Height(m</a:t>
                      </a:r>
                      <a:r>
                        <a:rPr lang="en-US" sz="1800" dirty="0"/>
                        <a:t>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88422">
                <a:tc>
                  <a:txBody>
                    <a:bodyPr/>
                    <a:lstStyle/>
                    <a:p>
                      <a:pPr marL="193675" marR="192405" algn="ctr"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3675" marR="192405" algn="ctr"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3675" marR="192405" algn="ctr"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Basement </a:t>
                      </a:r>
                      <a:r>
                        <a:rPr lang="en-US" sz="1800" dirty="0"/>
                        <a:t>(B1)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16865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16865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16865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Parking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2440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2440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2440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1922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8630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4.40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76655">
                <a:tc>
                  <a:txBody>
                    <a:bodyPr/>
                    <a:lstStyle/>
                    <a:p>
                      <a:pPr marL="194945" marR="19240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4945" marR="19240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Ground </a:t>
                      </a:r>
                      <a:r>
                        <a:rPr lang="en-US" sz="1800" dirty="0"/>
                        <a:t>floor (GF)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1750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1750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1750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Shops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244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244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244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1922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86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5.10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76655">
                <a:tc>
                  <a:txBody>
                    <a:bodyPr/>
                    <a:lstStyle/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First </a:t>
                      </a:r>
                      <a:r>
                        <a:rPr lang="en-US" sz="1800" dirty="0"/>
                        <a:t>floor (F1)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/>
                        <a:t>Offices&amp;Shops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1916.3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3.50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76655">
                <a:tc>
                  <a:txBody>
                    <a:bodyPr/>
                    <a:lstStyle/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Second </a:t>
                      </a:r>
                      <a:r>
                        <a:rPr lang="en-US" sz="1800" dirty="0"/>
                        <a:t>floor (F2)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Offices&amp; Shops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1923.2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3.50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73713">
                <a:tc>
                  <a:txBody>
                    <a:bodyPr/>
                    <a:lstStyle/>
                    <a:p>
                      <a:pPr marL="194945" marR="19177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4945" marR="19177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4945" marR="19177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Third </a:t>
                      </a:r>
                      <a:r>
                        <a:rPr lang="en-US" sz="1800" dirty="0"/>
                        <a:t>floor(F3)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/>
                        <a:t>offices&amp;Shops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1923.2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3.50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0074" y="404664"/>
            <a:ext cx="6275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Floors, functions areas and heights</a:t>
            </a:r>
            <a:endParaRPr lang="en-US" sz="32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2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36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33768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719736" y="2564904"/>
            <a:ext cx="40490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Thank You ^^</a:t>
            </a:r>
            <a:endParaRPr lang="en-US" sz="5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3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51384" y="404664"/>
            <a:ext cx="11377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This project consists of three blocks that are shown in figure  and the structural system used for whole project is two way solid slab.</a:t>
            </a:r>
            <a:endParaRPr lang="ar-JO" sz="2400" dirty="0"/>
          </a:p>
        </p:txBody>
      </p:sp>
      <p:pic>
        <p:nvPicPr>
          <p:cNvPr id="3" name="Picture 11" descr="E:\Graduation Project 29-11-2016\PS\block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12192000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55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</TotalTime>
  <Words>2359</Words>
  <Application>Microsoft Office PowerPoint</Application>
  <PresentationFormat>Custom</PresentationFormat>
  <Paragraphs>1209</Paragraphs>
  <Slides>81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NewsPrint</vt:lpstr>
      <vt:lpstr>PowerPoint Presentation</vt:lpstr>
      <vt:lpstr>Outline 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The bearing capacity of the soil in the region of the mall is estimated to be (180) kN/m2.</vt:lpstr>
      <vt:lpstr>PowerPoint Presentation</vt:lpstr>
      <vt:lpstr>PowerPoint Presentation</vt:lpstr>
      <vt:lpstr>PowerPoint Presentation</vt:lpstr>
      <vt:lpstr>PowerPoint Presentation</vt:lpstr>
      <vt:lpstr>Hazard map of Israel:</vt:lpstr>
      <vt:lpstr>    Load combinations:   According to the "ACI 318-2011 and ASCE7-10, the load factors that are used in the analysis and design are:   </vt:lpstr>
      <vt:lpstr>Computer programs:  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our project we have mat footing and we design it by safe program.</vt:lpstr>
      <vt:lpstr>In our project we used  mat footing and it is designed using safe program.  Do we really need a mat?  If the ratio Area of footing &gt;= 55% × Area of building , mat is needed  </vt:lpstr>
      <vt:lpstr>PowerPoint Presentation</vt:lpstr>
      <vt:lpstr>   Bearing capacity of soil: The maximum soil pressure is less than 180 so it is OK</vt:lpstr>
      <vt:lpstr>  Deflection check: The allowable relative deflection is less than 10 mm so this check is OK. </vt:lpstr>
      <vt:lpstr>            Shear capacity check(punching):  the maximum ratio is less than 1 so the dimension of mat foundation is ok.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Horizon</dc:creator>
  <cp:lastModifiedBy>Horizon</cp:lastModifiedBy>
  <cp:revision>132</cp:revision>
  <dcterms:created xsi:type="dcterms:W3CDTF">2017-05-21T08:22:19Z</dcterms:created>
  <dcterms:modified xsi:type="dcterms:W3CDTF">2017-06-01T08:04:25Z</dcterms:modified>
</cp:coreProperties>
</file>