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24"/>
  </p:notesMasterIdLst>
  <p:sldIdLst>
    <p:sldId id="256" r:id="rId2"/>
    <p:sldId id="258" r:id="rId3"/>
    <p:sldId id="259" r:id="rId4"/>
    <p:sldId id="260" r:id="rId5"/>
    <p:sldId id="261" r:id="rId6"/>
    <p:sldId id="262" r:id="rId7"/>
    <p:sldId id="264" r:id="rId8"/>
    <p:sldId id="265" r:id="rId9"/>
    <p:sldId id="268" r:id="rId10"/>
    <p:sldId id="266" r:id="rId11"/>
    <p:sldId id="267" r:id="rId12"/>
    <p:sldId id="273" r:id="rId13"/>
    <p:sldId id="269" r:id="rId14"/>
    <p:sldId id="274" r:id="rId15"/>
    <p:sldId id="272" r:id="rId16"/>
    <p:sldId id="275" r:id="rId17"/>
    <p:sldId id="270" r:id="rId18"/>
    <p:sldId id="276" r:id="rId19"/>
    <p:sldId id="278" r:id="rId20"/>
    <p:sldId id="277" r:id="rId21"/>
    <p:sldId id="279" r:id="rId22"/>
    <p:sldId id="280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588" autoAdjust="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TPR</c:v>
                </c:pt>
              </c:strCache>
            </c:strRef>
          </c:tx>
          <c:invertIfNegative val="0"/>
          <c:cat>
            <c:strRef>
              <c:f>Sheet1!$A$2:$A$9</c:f>
              <c:strCache>
                <c:ptCount val="8"/>
                <c:pt idx="0">
                  <c:v>Dickens</c:v>
                </c:pt>
                <c:pt idx="1">
                  <c:v>Eliot</c:v>
                </c:pt>
                <c:pt idx="3">
                  <c:v>Dickens</c:v>
                </c:pt>
                <c:pt idx="4">
                  <c:v>Thackeray</c:v>
                </c:pt>
                <c:pt idx="6">
                  <c:v>Eliot</c:v>
                </c:pt>
                <c:pt idx="7">
                  <c:v>Thackeray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1</c:v>
                </c:pt>
                <c:pt idx="1">
                  <c:v>0.57099999999999995</c:v>
                </c:pt>
                <c:pt idx="3">
                  <c:v>0.9</c:v>
                </c:pt>
                <c:pt idx="4">
                  <c:v>0.88900000000000001</c:v>
                </c:pt>
                <c:pt idx="6">
                  <c:v>0.85699999999999998</c:v>
                </c:pt>
                <c:pt idx="7">
                  <c:v>0.66700000000000004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597-47C8-8D91-42103CB54BB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FPR</c:v>
                </c:pt>
              </c:strCache>
            </c:strRef>
          </c:tx>
          <c:invertIfNegative val="0"/>
          <c:cat>
            <c:strRef>
              <c:f>Sheet1!$A$2:$A$9</c:f>
              <c:strCache>
                <c:ptCount val="8"/>
                <c:pt idx="0">
                  <c:v>Dickens</c:v>
                </c:pt>
                <c:pt idx="1">
                  <c:v>Eliot</c:v>
                </c:pt>
                <c:pt idx="3">
                  <c:v>Dickens</c:v>
                </c:pt>
                <c:pt idx="4">
                  <c:v>Thackeray</c:v>
                </c:pt>
                <c:pt idx="6">
                  <c:v>Eliot</c:v>
                </c:pt>
                <c:pt idx="7">
                  <c:v>Thackeray</c:v>
                </c:pt>
              </c:strCache>
            </c:strRef>
          </c:cat>
          <c:val>
            <c:numRef>
              <c:f>Sheet1!$C$2:$C$9</c:f>
              <c:numCache>
                <c:formatCode>General</c:formatCode>
                <c:ptCount val="8"/>
                <c:pt idx="0">
                  <c:v>0.42899999999999999</c:v>
                </c:pt>
                <c:pt idx="1">
                  <c:v>0</c:v>
                </c:pt>
                <c:pt idx="3">
                  <c:v>0.111</c:v>
                </c:pt>
                <c:pt idx="4">
                  <c:v>0.1</c:v>
                </c:pt>
                <c:pt idx="6">
                  <c:v>0.33300000000000002</c:v>
                </c:pt>
                <c:pt idx="7">
                  <c:v>0.14299999999999999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597-47C8-8D91-42103CB54BB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9606656"/>
        <c:axId val="49610112"/>
      </c:barChart>
      <c:catAx>
        <c:axId val="4960665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49610112"/>
        <c:crosses val="autoZero"/>
        <c:auto val="1"/>
        <c:lblAlgn val="ctr"/>
        <c:lblOffset val="100"/>
        <c:noMultiLvlLbl val="0"/>
      </c:catAx>
      <c:valAx>
        <c:axId val="496101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4960665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C92EE7-FA25-4933-8813-12B8EF5CE22F}" type="datetimeFigureOut">
              <a:rPr lang="en-US" smtClean="0"/>
              <a:t>7/24/2019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8AF9A6-5BCB-4794-A6D3-9CF87835B2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7147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During the time of their publication (Oct 1787 – Aug 1788), their authors‘ identities were not widely revealed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AF9A6-5BCB-4794-A6D3-9CF87835B2D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7357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7DFCA-3551-418A-8097-5DD27B8628CF}" type="datetimeFigureOut">
              <a:rPr lang="en-US" smtClean="0"/>
              <a:t>7/24/2019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9E316-024F-411B-A57C-AC2CE96F5D6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7DFCA-3551-418A-8097-5DD27B8628CF}" type="datetimeFigureOut">
              <a:rPr lang="en-US" smtClean="0"/>
              <a:t>7/24/2019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9E316-024F-411B-A57C-AC2CE96F5D6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7DFCA-3551-418A-8097-5DD27B8628CF}" type="datetimeFigureOut">
              <a:rPr lang="en-US" smtClean="0"/>
              <a:t>7/24/2019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9E316-024F-411B-A57C-AC2CE96F5D6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7DFCA-3551-418A-8097-5DD27B8628CF}" type="datetimeFigureOut">
              <a:rPr lang="en-US" smtClean="0"/>
              <a:t>7/24/2019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9E316-024F-411B-A57C-AC2CE96F5D6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7DFCA-3551-418A-8097-5DD27B8628CF}" type="datetimeFigureOut">
              <a:rPr lang="en-US" smtClean="0"/>
              <a:t>7/24/2019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9E316-024F-411B-A57C-AC2CE96F5D6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7DFCA-3551-418A-8097-5DD27B8628CF}" type="datetimeFigureOut">
              <a:rPr lang="en-US" smtClean="0"/>
              <a:t>7/24/2019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9E316-024F-411B-A57C-AC2CE96F5D6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7DFCA-3551-418A-8097-5DD27B8628CF}" type="datetimeFigureOut">
              <a:rPr lang="en-US" smtClean="0"/>
              <a:t>7/24/2019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9E316-024F-411B-A57C-AC2CE96F5D67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7DFCA-3551-418A-8097-5DD27B8628CF}" type="datetimeFigureOut">
              <a:rPr lang="en-US" smtClean="0"/>
              <a:t>7/24/2019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9E316-024F-411B-A57C-AC2CE96F5D6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7DFCA-3551-418A-8097-5DD27B8628CF}" type="datetimeFigureOut">
              <a:rPr lang="en-US" smtClean="0"/>
              <a:t>7/24/2019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9E316-024F-411B-A57C-AC2CE96F5D6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7DFCA-3551-418A-8097-5DD27B8628CF}" type="datetimeFigureOut">
              <a:rPr lang="en-US" smtClean="0"/>
              <a:t>7/24/2019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9E316-024F-411B-A57C-AC2CE96F5D6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7DFCA-3551-418A-8097-5DD27B8628CF}" type="datetimeFigureOut">
              <a:rPr lang="en-US" smtClean="0"/>
              <a:t>7/24/2019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9E316-024F-411B-A57C-AC2CE96F5D6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A47DFCA-3551-418A-8097-5DD27B8628CF}" type="datetimeFigureOut">
              <a:rPr lang="en-US" smtClean="0"/>
              <a:t>7/24/2019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419E316-024F-411B-A57C-AC2CE96F5D67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Authorship </a:t>
            </a:r>
            <a:r>
              <a:rPr lang="en-US" dirty="0" smtClean="0"/>
              <a:t>Identification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4169736"/>
          </a:xfrm>
        </p:spPr>
        <p:txBody>
          <a:bodyPr/>
          <a:lstStyle/>
          <a:p>
            <a:pPr marL="0" lvl="0">
              <a:spcBef>
                <a:spcPts val="0"/>
              </a:spcBef>
              <a:buClr>
                <a:srgbClr val="000000"/>
              </a:buClr>
              <a:buSzPts val="1100"/>
            </a:pPr>
            <a:endParaRPr lang="en-GB" dirty="0" smtClean="0"/>
          </a:p>
          <a:p>
            <a:pPr marL="0" lvl="0">
              <a:spcBef>
                <a:spcPts val="0"/>
              </a:spcBef>
              <a:buClr>
                <a:srgbClr val="000000"/>
              </a:buClr>
              <a:buSzPts val="1100"/>
            </a:pPr>
            <a:r>
              <a:rPr lang="en-GB" dirty="0"/>
              <a:t>B</a:t>
            </a:r>
            <a:r>
              <a:rPr lang="en-GB" dirty="0" smtClean="0"/>
              <a:t>y</a:t>
            </a:r>
            <a:r>
              <a:rPr lang="en-GB" dirty="0"/>
              <a:t>: </a:t>
            </a:r>
            <a:r>
              <a:rPr lang="en-GB" dirty="0" err="1" smtClean="0"/>
              <a:t>Shadi</a:t>
            </a:r>
            <a:r>
              <a:rPr lang="en-GB" dirty="0" smtClean="0"/>
              <a:t> </a:t>
            </a:r>
            <a:r>
              <a:rPr lang="en-GB" dirty="0" err="1" smtClean="0"/>
              <a:t>Asmar</a:t>
            </a:r>
            <a:r>
              <a:rPr lang="en-GB" dirty="0" smtClean="0"/>
              <a:t> &amp; </a:t>
            </a:r>
            <a:r>
              <a:rPr lang="en-GB" dirty="0"/>
              <a:t>Mohammad </a:t>
            </a:r>
            <a:r>
              <a:rPr lang="en-GB" dirty="0" smtClean="0"/>
              <a:t>Barakat</a:t>
            </a:r>
          </a:p>
          <a:p>
            <a:pPr marL="0" lvl="0">
              <a:spcBef>
                <a:spcPts val="0"/>
              </a:spcBef>
            </a:pPr>
            <a:r>
              <a:rPr lang="en-GB" dirty="0" smtClean="0"/>
              <a:t>Supervisors: </a:t>
            </a:r>
            <a:r>
              <a:rPr lang="en-GB" dirty="0" err="1" smtClean="0"/>
              <a:t>Loai</a:t>
            </a:r>
            <a:r>
              <a:rPr lang="en-GB" dirty="0" smtClean="0"/>
              <a:t> </a:t>
            </a:r>
            <a:r>
              <a:rPr lang="en-GB" dirty="0" err="1" smtClean="0"/>
              <a:t>Malhis</a:t>
            </a:r>
            <a:endParaRPr lang="en-GB" dirty="0" smtClean="0"/>
          </a:p>
          <a:p>
            <a:endParaRPr lang="en-US" dirty="0"/>
          </a:p>
          <a:p>
            <a:pPr marL="484632" indent="-457200">
              <a:buFont typeface="Arial" pitchFamily="34" charset="0"/>
              <a:buChar char="•"/>
            </a:pPr>
            <a:endParaRPr lang="en-US" dirty="0" smtClean="0"/>
          </a:p>
          <a:p>
            <a:pPr marL="484632" indent="-457200">
              <a:buFont typeface="Arial" pitchFamily="34" charset="0"/>
              <a:buChar char="•"/>
            </a:pPr>
            <a:endParaRPr lang="en-US" dirty="0" smtClean="0"/>
          </a:p>
          <a:p>
            <a:pPr marL="484632" indent="-457200"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9086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Author Identification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84632" indent="-457200">
              <a:buFont typeface="Arial" pitchFamily="34" charset="0"/>
              <a:buChar char="•"/>
            </a:pPr>
            <a:r>
              <a:rPr lang="en-US" dirty="0"/>
              <a:t>Presented with writing sample (txt, articles, email, </a:t>
            </a:r>
            <a:r>
              <a:rPr lang="en-US" dirty="0" smtClean="0"/>
              <a:t>blogs,…)</a:t>
            </a:r>
            <a:endParaRPr lang="en-US" dirty="0"/>
          </a:p>
          <a:p>
            <a:pPr marL="484632" indent="-457200">
              <a:buFont typeface="Arial" pitchFamily="34" charset="0"/>
              <a:buChar char="•"/>
            </a:pPr>
            <a:r>
              <a:rPr lang="en-US" dirty="0"/>
              <a:t>Determine who wrote </a:t>
            </a:r>
            <a:r>
              <a:rPr lang="en-US" dirty="0" smtClean="0"/>
              <a:t>them</a:t>
            </a:r>
          </a:p>
          <a:p>
            <a:pPr marL="484632" indent="-457200">
              <a:buFont typeface="Arial" pitchFamily="34" charset="0"/>
              <a:buChar char="•"/>
            </a:pPr>
            <a:r>
              <a:rPr lang="en-US" dirty="0" smtClean="0"/>
              <a:t>Examples:</a:t>
            </a:r>
          </a:p>
          <a:p>
            <a:pPr marL="758952" lvl="1" indent="-457200">
              <a:buFont typeface="Arial" pitchFamily="34" charset="0"/>
              <a:buChar char="•"/>
            </a:pPr>
            <a:r>
              <a:rPr lang="en-US" dirty="0" smtClean="0"/>
              <a:t>Who wrote the Federalist Papers</a:t>
            </a:r>
          </a:p>
          <a:p>
            <a:pPr marL="758952" lvl="1" indent="-457200">
              <a:buFont typeface="Arial" pitchFamily="34" charset="0"/>
              <a:buChar char="•"/>
            </a:pPr>
            <a:r>
              <a:rPr lang="en-US" dirty="0" smtClean="0"/>
              <a:t>Who wrote Edward III</a:t>
            </a:r>
          </a:p>
          <a:p>
            <a:pPr marL="301752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265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Sample Data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5608" y="2514600"/>
            <a:ext cx="7305675" cy="16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928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Goals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Given works by an author will I be able to verify that the specific document(s) is written by that author or not.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8996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Methods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Authors:	</a:t>
            </a:r>
          </a:p>
          <a:p>
            <a:pPr lvl="1"/>
            <a:r>
              <a:rPr lang="en-US" dirty="0" smtClean="0"/>
              <a:t>Charles Dickens</a:t>
            </a:r>
          </a:p>
          <a:p>
            <a:pPr lvl="1"/>
            <a:r>
              <a:rPr lang="en-US" dirty="0" smtClean="0"/>
              <a:t>George Eliot</a:t>
            </a:r>
          </a:p>
          <a:p>
            <a:pPr lvl="1"/>
            <a:r>
              <a:rPr lang="en-US" dirty="0" smtClean="0"/>
              <a:t>William Makepeace Thackeray</a:t>
            </a:r>
          </a:p>
          <a:p>
            <a:pPr lvl="1"/>
            <a:r>
              <a:rPr lang="en-US" dirty="0" smtClean="0"/>
              <a:t>- At least 10 books per authors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All from same time period.</a:t>
            </a:r>
          </a:p>
          <a:p>
            <a:pPr lvl="1"/>
            <a:r>
              <a:rPr lang="en-US" dirty="0" smtClean="0"/>
              <a:t>Why?	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259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Methods -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For Authorship </a:t>
            </a:r>
            <a:r>
              <a:rPr lang="en-US" dirty="0" smtClean="0"/>
              <a:t>Identification </a:t>
            </a:r>
            <a:endParaRPr lang="en-US" dirty="0" smtClean="0"/>
          </a:p>
          <a:p>
            <a:pPr marL="82296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Focused on Binary Classification</a:t>
            </a:r>
          </a:p>
          <a:p>
            <a:pPr lvl="2"/>
            <a:r>
              <a:rPr lang="en-US" dirty="0" smtClean="0"/>
              <a:t>Word </a:t>
            </a:r>
            <a:r>
              <a:rPr lang="en-US" dirty="0"/>
              <a:t>Frequency </a:t>
            </a:r>
            <a:endParaRPr lang="en-US" dirty="0" smtClean="0"/>
          </a:p>
          <a:p>
            <a:pPr marL="658368" lvl="2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Clustering </a:t>
            </a:r>
          </a:p>
          <a:p>
            <a:pPr lvl="2"/>
            <a:r>
              <a:rPr lang="en-US" dirty="0" smtClean="0"/>
              <a:t>K-means</a:t>
            </a:r>
          </a:p>
          <a:p>
            <a:pPr marL="658368" lvl="2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264457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Methods – Tools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Preprocessing of data</a:t>
            </a:r>
          </a:p>
          <a:p>
            <a:r>
              <a:rPr lang="en-US" dirty="0" smtClean="0"/>
              <a:t>Remove common words using with </a:t>
            </a:r>
            <a:r>
              <a:rPr lang="en-US" dirty="0" err="1" smtClean="0"/>
              <a:t>stopList</a:t>
            </a:r>
            <a:endParaRPr lang="en-US" dirty="0" smtClean="0"/>
          </a:p>
          <a:p>
            <a:r>
              <a:rPr lang="en-US" dirty="0" smtClean="0"/>
              <a:t>Stemming – reduce derived words to base or root</a:t>
            </a:r>
          </a:p>
          <a:p>
            <a:pPr lvl="1"/>
            <a:r>
              <a:rPr lang="en-US" dirty="0" smtClean="0"/>
              <a:t>Cornell University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5285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Classifier &amp; Testing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Implemented training and testing set</a:t>
            </a:r>
          </a:p>
          <a:p>
            <a:pPr lvl="1"/>
            <a:r>
              <a:rPr lang="en-US" dirty="0" smtClean="0"/>
              <a:t>~70% for training </a:t>
            </a:r>
          </a:p>
          <a:p>
            <a:pPr lvl="1"/>
            <a:r>
              <a:rPr lang="en-US" dirty="0" smtClean="0"/>
              <a:t>~30% for testing </a:t>
            </a:r>
          </a:p>
          <a:p>
            <a:pPr lvl="2"/>
            <a:r>
              <a:rPr lang="en-US" dirty="0"/>
              <a:t>Cross Validation</a:t>
            </a:r>
          </a:p>
          <a:p>
            <a:pPr lvl="2"/>
            <a:r>
              <a:rPr lang="en-US" dirty="0" err="1"/>
              <a:t>Naives</a:t>
            </a:r>
            <a:r>
              <a:rPr lang="en-US" dirty="0"/>
              <a:t> Bayes </a:t>
            </a:r>
            <a:endParaRPr lang="en-US" dirty="0" smtClean="0"/>
          </a:p>
          <a:p>
            <a:pPr marL="402336" lvl="1" indent="0">
              <a:buNone/>
            </a:pPr>
            <a:r>
              <a:rPr lang="en-US" dirty="0" smtClean="0"/>
              <a:t>Each Test contain ~ 3000 attributes </a:t>
            </a:r>
          </a:p>
          <a:p>
            <a:pPr marL="402336" lvl="1" indent="0">
              <a:buNone/>
            </a:pPr>
            <a:r>
              <a:rPr lang="en-US" dirty="0"/>
              <a:t>	</a:t>
            </a:r>
            <a:endParaRPr lang="en-US" dirty="0" smtClean="0"/>
          </a:p>
          <a:p>
            <a:pPr marL="402336" lvl="1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517242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Classifer</a:t>
            </a:r>
            <a:r>
              <a:rPr lang="en-US" dirty="0" smtClean="0"/>
              <a:t>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Confusion Matrix</a:t>
            </a:r>
          </a:p>
          <a:p>
            <a:endParaRPr lang="en-US" dirty="0" smtClean="0"/>
          </a:p>
          <a:p>
            <a:r>
              <a:rPr lang="en-US" dirty="0" smtClean="0"/>
              <a:t>TP Rate</a:t>
            </a:r>
          </a:p>
          <a:p>
            <a:r>
              <a:rPr lang="en-US" dirty="0" smtClean="0"/>
              <a:t>FP Rate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2627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Classifier - Testing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Data Set</a:t>
            </a:r>
          </a:p>
          <a:p>
            <a:pPr lvl="1"/>
            <a:r>
              <a:rPr lang="en-US" dirty="0" smtClean="0"/>
              <a:t>Comparison between pairs of authors</a:t>
            </a:r>
          </a:p>
          <a:p>
            <a:pPr lvl="1"/>
            <a:endParaRPr lang="en-US" dirty="0" smtClean="0"/>
          </a:p>
          <a:p>
            <a:pPr lvl="2"/>
            <a:r>
              <a:rPr lang="en-US" dirty="0" smtClean="0"/>
              <a:t>Charles Dickens &amp; George Eliot</a:t>
            </a:r>
          </a:p>
          <a:p>
            <a:pPr lvl="2"/>
            <a:endParaRPr lang="en-US" dirty="0" smtClean="0"/>
          </a:p>
          <a:p>
            <a:pPr lvl="2"/>
            <a:r>
              <a:rPr lang="en-US" dirty="0" smtClean="0"/>
              <a:t>Charles Dickens &amp; William Makepeace Thackeray</a:t>
            </a:r>
          </a:p>
          <a:p>
            <a:pPr lvl="2"/>
            <a:endParaRPr lang="en-US" dirty="0" smtClean="0"/>
          </a:p>
          <a:p>
            <a:pPr lvl="2"/>
            <a:r>
              <a:rPr lang="en-US" dirty="0" smtClean="0"/>
              <a:t>George Eliot &amp; Charles Dickens</a:t>
            </a:r>
          </a:p>
          <a:p>
            <a:pPr lvl="2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25291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Classifer</a:t>
            </a:r>
            <a:r>
              <a:rPr lang="en-US" dirty="0" smtClean="0"/>
              <a:t> – Testing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After Preprocess </a:t>
            </a:r>
          </a:p>
          <a:p>
            <a:pPr lvl="1"/>
            <a:r>
              <a:rPr lang="en-US" dirty="0" smtClean="0"/>
              <a:t>Applied TF*IDF for baseline</a:t>
            </a:r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Normalize Document Length</a:t>
            </a:r>
          </a:p>
          <a:p>
            <a:pPr lvl="2"/>
            <a:r>
              <a:rPr lang="en-US" dirty="0" smtClean="0"/>
              <a:t>Longer Document may contain higher frequency of same word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9862" y="2560235"/>
            <a:ext cx="3724275" cy="88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8736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Classifer</a:t>
            </a:r>
            <a:r>
              <a:rPr lang="en-US" dirty="0" smtClean="0"/>
              <a:t> – Performed Task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219200"/>
            <a:ext cx="7866888" cy="5029200"/>
          </a:xfrm>
        </p:spPr>
        <p:txBody>
          <a:bodyPr/>
          <a:lstStyle/>
          <a:p>
            <a:pPr marL="82296" indent="0">
              <a:buNone/>
            </a:pPr>
            <a:r>
              <a:rPr lang="en-US" dirty="0" smtClean="0"/>
              <a:t>Cross Validation N=10</a:t>
            </a:r>
          </a:p>
          <a:p>
            <a:pPr lvl="1"/>
            <a:r>
              <a:rPr lang="en-US" dirty="0" err="1" smtClean="0"/>
              <a:t>Classifer</a:t>
            </a:r>
            <a:r>
              <a:rPr lang="en-US" dirty="0" smtClean="0"/>
              <a:t>: Naïve Bayes</a:t>
            </a:r>
          </a:p>
          <a:p>
            <a:pPr lvl="2"/>
            <a:r>
              <a:rPr lang="en-US" dirty="0" smtClean="0"/>
              <a:t>3000 attributes</a:t>
            </a:r>
            <a:endParaRPr lang="en-US" dirty="0"/>
          </a:p>
          <a:p>
            <a:pPr lvl="1"/>
            <a:r>
              <a:rPr lang="en-US" dirty="0" smtClean="0"/>
              <a:t>Train the Dataset and perform on </a:t>
            </a:r>
            <a:r>
              <a:rPr lang="en-US" dirty="0"/>
              <a:t>T</a:t>
            </a:r>
            <a:r>
              <a:rPr lang="en-US" dirty="0" smtClean="0"/>
              <a:t>est Data</a:t>
            </a:r>
          </a:p>
          <a:p>
            <a:pPr marL="402336" lvl="1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Retest Using Attribute Selection in </a:t>
            </a:r>
            <a:r>
              <a:rPr lang="en-US" dirty="0" err="1" smtClean="0"/>
              <a:t>Weka</a:t>
            </a:r>
            <a:endParaRPr lang="en-US" dirty="0" smtClean="0"/>
          </a:p>
          <a:p>
            <a:pPr lvl="2"/>
            <a:r>
              <a:rPr lang="en-US" dirty="0" smtClean="0"/>
              <a:t>Test using top 500 attributes</a:t>
            </a:r>
          </a:p>
          <a:p>
            <a:pPr lvl="2"/>
            <a:r>
              <a:rPr lang="en-US" dirty="0" smtClean="0"/>
              <a:t>Train the Dataset and perform on Test Data </a:t>
            </a:r>
          </a:p>
          <a:p>
            <a:pPr lvl="2"/>
            <a:endParaRPr lang="en-US" dirty="0"/>
          </a:p>
          <a:p>
            <a:pPr lvl="2"/>
            <a:endParaRPr lang="en-US" dirty="0" smtClean="0"/>
          </a:p>
          <a:p>
            <a:pPr marL="923544" lvl="3" indent="0">
              <a:buNone/>
            </a:pPr>
            <a:endParaRPr lang="en-US" dirty="0" smtClean="0"/>
          </a:p>
          <a:p>
            <a:pPr marL="658368" lvl="2" indent="0">
              <a:buNone/>
            </a:pPr>
            <a:endParaRPr lang="en-US" dirty="0" smtClean="0"/>
          </a:p>
          <a:p>
            <a:pPr marL="402336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5471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TPR = TP/(TP + FN)</a:t>
            </a:r>
          </a:p>
          <a:p>
            <a:pPr marL="612648" lvl="2" indent="-283464">
              <a:spcBef>
                <a:spcPts val="600"/>
              </a:spcBef>
              <a:buSzPct val="80000"/>
              <a:buFont typeface="Wingdings 2"/>
              <a:buChar char=""/>
            </a:pPr>
            <a:r>
              <a:rPr lang="en-US" dirty="0"/>
              <a:t>Is the fraction of positive example predicted correctly by the model</a:t>
            </a:r>
          </a:p>
          <a:p>
            <a:endParaRPr lang="en-US" dirty="0" smtClean="0"/>
          </a:p>
          <a:p>
            <a:r>
              <a:rPr lang="en-US" dirty="0" smtClean="0"/>
              <a:t>FPR = FP/(TN + FP)</a:t>
            </a:r>
          </a:p>
          <a:p>
            <a:pPr lvl="1"/>
            <a:r>
              <a:rPr lang="en-US" dirty="0" smtClean="0"/>
              <a:t>The fraction of negative example predicted as positive class</a:t>
            </a:r>
          </a:p>
        </p:txBody>
      </p:sp>
    </p:spTree>
    <p:extLst>
      <p:ext uri="{BB962C8B-B14F-4D97-AF65-F5344CB8AC3E}">
        <p14:creationId xmlns:p14="http://schemas.microsoft.com/office/powerpoint/2010/main" val="3492116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295400"/>
            <a:ext cx="7498080" cy="5410200"/>
          </a:xfrm>
        </p:spPr>
        <p:txBody>
          <a:bodyPr>
            <a:normAutofit fontScale="47500" lnSpcReduction="20000"/>
          </a:bodyPr>
          <a:lstStyle/>
          <a:p>
            <a:r>
              <a:rPr lang="en-US" b="1" dirty="0"/>
              <a:t>Time taken to build model: 0.27 seconds</a:t>
            </a:r>
            <a:endParaRPr lang="en-US" dirty="0"/>
          </a:p>
          <a:p>
            <a:r>
              <a:rPr lang="en-US" b="1" dirty="0"/>
              <a:t>=== Stratified cross-validation ===</a:t>
            </a:r>
            <a:endParaRPr lang="en-US" dirty="0"/>
          </a:p>
          <a:p>
            <a:r>
              <a:rPr lang="en-US" b="1" dirty="0"/>
              <a:t>=== Summary ===</a:t>
            </a:r>
            <a:endParaRPr lang="en-US" dirty="0"/>
          </a:p>
          <a:p>
            <a:r>
              <a:rPr lang="en-US" b="1" dirty="0"/>
              <a:t>Correctly Classified Instances          12               70.5882 %</a:t>
            </a:r>
            <a:endParaRPr lang="en-US" dirty="0"/>
          </a:p>
          <a:p>
            <a:r>
              <a:rPr lang="en-US" b="1" dirty="0"/>
              <a:t>Incorrectly Classified Instances         5               29.4118 %</a:t>
            </a:r>
            <a:endParaRPr lang="en-US" dirty="0"/>
          </a:p>
          <a:p>
            <a:r>
              <a:rPr lang="en-US" b="1" dirty="0"/>
              <a:t>Kappa statistic                         </a:t>
            </a:r>
            <a:r>
              <a:rPr lang="en-US" b="1" dirty="0" smtClean="0"/>
              <a:t>	     </a:t>
            </a:r>
            <a:r>
              <a:rPr lang="en-US" b="1" dirty="0"/>
              <a:t>0.3511</a:t>
            </a:r>
            <a:endParaRPr lang="en-US" dirty="0"/>
          </a:p>
          <a:p>
            <a:r>
              <a:rPr lang="en-US" b="1" dirty="0"/>
              <a:t>Mean absolute error                      0.2941</a:t>
            </a:r>
            <a:endParaRPr lang="en-US" dirty="0"/>
          </a:p>
          <a:p>
            <a:r>
              <a:rPr lang="en-US" b="1" dirty="0"/>
              <a:t>Root mean squared error              </a:t>
            </a:r>
            <a:r>
              <a:rPr lang="en-US" b="1" dirty="0" smtClean="0"/>
              <a:t>0.5423</a:t>
            </a:r>
            <a:endParaRPr lang="en-US" dirty="0"/>
          </a:p>
          <a:p>
            <a:r>
              <a:rPr lang="en-US" b="1" dirty="0"/>
              <a:t>Relative absolute error                 60      %</a:t>
            </a:r>
            <a:endParaRPr lang="en-US" dirty="0"/>
          </a:p>
          <a:p>
            <a:r>
              <a:rPr lang="en-US" b="1" dirty="0"/>
              <a:t>Root relative squared error            109.0883 %</a:t>
            </a:r>
            <a:endParaRPr lang="en-US" dirty="0"/>
          </a:p>
          <a:p>
            <a:r>
              <a:rPr lang="en-US" b="1" dirty="0"/>
              <a:t>Total Number of Instances               17     </a:t>
            </a:r>
            <a:endParaRPr lang="en-US" dirty="0"/>
          </a:p>
          <a:p>
            <a:r>
              <a:rPr lang="en-US" b="1" dirty="0"/>
              <a:t>=== Detailed Accuracy By Class ===</a:t>
            </a:r>
            <a:endParaRPr lang="en-US" dirty="0"/>
          </a:p>
          <a:p>
            <a:r>
              <a:rPr lang="en-US" b="1" dirty="0"/>
              <a:t>               TP Rate   FP Rate   Precision   Recall  F-Measure   ROC Area  Class</a:t>
            </a:r>
            <a:endParaRPr lang="en-US" dirty="0"/>
          </a:p>
          <a:p>
            <a:r>
              <a:rPr lang="en-US" b="1" dirty="0"/>
              <a:t>                 0.9       0.571      0.692     0.9       0.783      0.664    CD</a:t>
            </a:r>
            <a:endParaRPr lang="en-US" dirty="0"/>
          </a:p>
          <a:p>
            <a:r>
              <a:rPr lang="en-US" b="1" dirty="0"/>
              <a:t>                 0.429     0.1        0.75      0.429     0.545      0.664    GE</a:t>
            </a:r>
            <a:endParaRPr lang="en-US" dirty="0"/>
          </a:p>
          <a:p>
            <a:r>
              <a:rPr lang="en-US" b="1" dirty="0"/>
              <a:t>Weighted Avg.    0.706     0.377      0.716     0.706     0.685      0.664</a:t>
            </a:r>
            <a:endParaRPr lang="en-US" dirty="0"/>
          </a:p>
          <a:p>
            <a:r>
              <a:rPr lang="en-US" b="1" dirty="0"/>
              <a:t>=== Confusion Matrix ===</a:t>
            </a:r>
            <a:endParaRPr lang="en-US" dirty="0"/>
          </a:p>
          <a:p>
            <a:r>
              <a:rPr lang="en-US" b="1" dirty="0"/>
              <a:t> a b   &lt;-- classified as</a:t>
            </a:r>
            <a:endParaRPr lang="en-US" dirty="0"/>
          </a:p>
          <a:p>
            <a:r>
              <a:rPr lang="en-US" b="1" dirty="0"/>
              <a:t> 9 1 | a = CD</a:t>
            </a:r>
            <a:endParaRPr lang="en-US" dirty="0"/>
          </a:p>
          <a:p>
            <a:r>
              <a:rPr lang="en-US" b="1" dirty="0"/>
              <a:t> 4 3 | b = GE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7825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410200"/>
          </a:xfrm>
        </p:spPr>
        <p:txBody>
          <a:bodyPr>
            <a:normAutofit fontScale="47500" lnSpcReduction="20000"/>
          </a:bodyPr>
          <a:lstStyle/>
          <a:p>
            <a:r>
              <a:rPr lang="en-US" b="1" dirty="0"/>
              <a:t>Time taken to build model: 0.8 seconds</a:t>
            </a:r>
            <a:endParaRPr lang="en-US" dirty="0"/>
          </a:p>
          <a:p>
            <a:r>
              <a:rPr lang="en-US" b="1" dirty="0"/>
              <a:t>=== Stratified cross-validation ===</a:t>
            </a:r>
            <a:endParaRPr lang="en-US" dirty="0"/>
          </a:p>
          <a:p>
            <a:r>
              <a:rPr lang="en-US" b="1" dirty="0"/>
              <a:t>=== Summary ===</a:t>
            </a:r>
            <a:endParaRPr lang="en-US" dirty="0"/>
          </a:p>
          <a:p>
            <a:r>
              <a:rPr lang="en-US" b="1" dirty="0"/>
              <a:t>Correctly Classified Instances          14               82.3529 %</a:t>
            </a:r>
            <a:endParaRPr lang="en-US" dirty="0"/>
          </a:p>
          <a:p>
            <a:r>
              <a:rPr lang="en-US" b="1" dirty="0"/>
              <a:t>Incorrectly Classified Instances         3               17.6471 %</a:t>
            </a:r>
            <a:endParaRPr lang="en-US" dirty="0"/>
          </a:p>
          <a:p>
            <a:r>
              <a:rPr lang="en-US" b="1" dirty="0"/>
              <a:t>Kappa statistic                                     0.6107</a:t>
            </a:r>
            <a:endParaRPr lang="en-US" dirty="0"/>
          </a:p>
          <a:p>
            <a:r>
              <a:rPr lang="en-US" b="1" dirty="0"/>
              <a:t>Mean absolute error                          0.1765</a:t>
            </a:r>
            <a:endParaRPr lang="en-US" dirty="0"/>
          </a:p>
          <a:p>
            <a:r>
              <a:rPr lang="en-US" b="1" dirty="0"/>
              <a:t>Root mean squared error                  0.4201</a:t>
            </a:r>
            <a:endParaRPr lang="en-US" dirty="0"/>
          </a:p>
          <a:p>
            <a:r>
              <a:rPr lang="en-US" b="1" dirty="0"/>
              <a:t>Relative absolute error                     36      %</a:t>
            </a:r>
            <a:endParaRPr lang="en-US" dirty="0"/>
          </a:p>
          <a:p>
            <a:r>
              <a:rPr lang="en-US" b="1" dirty="0"/>
              <a:t>Root relative squared error             84.4994 %</a:t>
            </a:r>
            <a:endParaRPr lang="en-US" dirty="0"/>
          </a:p>
          <a:p>
            <a:r>
              <a:rPr lang="en-US" b="1" dirty="0"/>
              <a:t>Total Number of Instances               17     </a:t>
            </a:r>
            <a:endParaRPr lang="en-US" dirty="0"/>
          </a:p>
          <a:p>
            <a:r>
              <a:rPr lang="en-US" b="1" dirty="0"/>
              <a:t>=== Detailed Accuracy By Class ===</a:t>
            </a:r>
            <a:endParaRPr lang="en-US" dirty="0"/>
          </a:p>
          <a:p>
            <a:r>
              <a:rPr lang="en-US" b="1" dirty="0"/>
              <a:t>               TP Rate   FP Rate   Precision   Recall  F-Measure   ROC Area  Class</a:t>
            </a:r>
            <a:endParaRPr lang="en-US" dirty="0"/>
          </a:p>
          <a:p>
            <a:r>
              <a:rPr lang="en-US" b="1" dirty="0"/>
              <a:t>                    1           0.429        0.769          1            0.87             0.786        CD</a:t>
            </a:r>
            <a:endParaRPr lang="en-US" dirty="0"/>
          </a:p>
          <a:p>
            <a:r>
              <a:rPr lang="en-US" b="1" dirty="0"/>
              <a:t>                 0.571          0                1            0.571      0.727           0.786       GE</a:t>
            </a:r>
            <a:endParaRPr lang="en-US" dirty="0"/>
          </a:p>
          <a:p>
            <a:r>
              <a:rPr lang="en-US" b="1" dirty="0"/>
              <a:t>Weighted Avg.    0.824     0.252      0.864     0.824     0.811      0.786</a:t>
            </a:r>
            <a:endParaRPr lang="en-US" dirty="0"/>
          </a:p>
          <a:p>
            <a:r>
              <a:rPr lang="en-US" b="1" dirty="0"/>
              <a:t>=== Confusion Matrix ===</a:t>
            </a:r>
            <a:endParaRPr lang="en-US" dirty="0"/>
          </a:p>
          <a:p>
            <a:r>
              <a:rPr lang="en-US" b="1" dirty="0"/>
              <a:t>  a  b   &lt;-- classified as</a:t>
            </a:r>
            <a:endParaRPr lang="en-US" dirty="0"/>
          </a:p>
          <a:p>
            <a:r>
              <a:rPr lang="en-US" b="1" dirty="0"/>
              <a:t> 10  0 |  a = CD</a:t>
            </a:r>
            <a:endParaRPr lang="en-US" dirty="0"/>
          </a:p>
          <a:p>
            <a:r>
              <a:rPr lang="en-US" b="1" dirty="0"/>
              <a:t>  3  4 |  b = GE</a:t>
            </a:r>
            <a:endParaRPr lang="en-US" dirty="0"/>
          </a:p>
          <a:p>
            <a:pPr marL="82296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9977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Results – Training &amp; Testing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 b="1" dirty="0"/>
              <a:t>=== Re-evaluation on test set ===</a:t>
            </a:r>
            <a:endParaRPr lang="en-US" dirty="0"/>
          </a:p>
          <a:p>
            <a:r>
              <a:rPr lang="en-US" b="1" dirty="0"/>
              <a:t>=== Summary ===</a:t>
            </a:r>
            <a:endParaRPr lang="en-US" dirty="0"/>
          </a:p>
          <a:p>
            <a:r>
              <a:rPr lang="en-US" b="1" dirty="0"/>
              <a:t>Correctly Classified Instances           6                85.7143 %</a:t>
            </a:r>
            <a:endParaRPr lang="en-US" dirty="0"/>
          </a:p>
          <a:p>
            <a:r>
              <a:rPr lang="en-US" b="1" dirty="0"/>
              <a:t>Incorrectly Classified Instances         1               14.2857 %</a:t>
            </a:r>
            <a:endParaRPr lang="en-US" dirty="0"/>
          </a:p>
          <a:p>
            <a:r>
              <a:rPr lang="en-US" b="1" dirty="0"/>
              <a:t>Kappa statistic                                 0.6957</a:t>
            </a:r>
            <a:endParaRPr lang="en-US" dirty="0"/>
          </a:p>
          <a:p>
            <a:r>
              <a:rPr lang="en-US" b="1" dirty="0"/>
              <a:t>Mean absolute error                      0.1429</a:t>
            </a:r>
            <a:endParaRPr lang="en-US" dirty="0"/>
          </a:p>
          <a:p>
            <a:r>
              <a:rPr lang="en-US" b="1" dirty="0"/>
              <a:t>Root mean squared error               0.378 </a:t>
            </a:r>
            <a:endParaRPr lang="en-US" dirty="0"/>
          </a:p>
          <a:p>
            <a:r>
              <a:rPr lang="en-US" b="1" dirty="0"/>
              <a:t>Total Number of Instances                7     </a:t>
            </a:r>
            <a:endParaRPr lang="en-US" dirty="0"/>
          </a:p>
          <a:p>
            <a:r>
              <a:rPr lang="en-US" b="1" dirty="0"/>
              <a:t>=== Detailed Accuracy By Class ===</a:t>
            </a:r>
            <a:endParaRPr lang="en-US" dirty="0"/>
          </a:p>
          <a:p>
            <a:r>
              <a:rPr lang="en-US" b="1" dirty="0"/>
              <a:t>               TP Rate   FP Rate   Precision   Recall  F-Measure   ROC Area  Class</a:t>
            </a:r>
            <a:endParaRPr lang="en-US" dirty="0"/>
          </a:p>
          <a:p>
            <a:r>
              <a:rPr lang="en-US" b="1" dirty="0"/>
              <a:t>                 1              0.333           0.8            1          0.889           0.833         CD</a:t>
            </a:r>
            <a:endParaRPr lang="en-US" dirty="0"/>
          </a:p>
          <a:p>
            <a:r>
              <a:rPr lang="en-US" b="1" dirty="0"/>
              <a:t>                 0.667         0                   1           0.667      0.8             0.833         GE</a:t>
            </a:r>
            <a:endParaRPr lang="en-US" dirty="0"/>
          </a:p>
          <a:p>
            <a:r>
              <a:rPr lang="en-US" b="1" dirty="0"/>
              <a:t>Weighted Avg.    0.857     0.19       0.886     0.857     0.851      0.833</a:t>
            </a:r>
            <a:endParaRPr lang="en-US" dirty="0"/>
          </a:p>
          <a:p>
            <a:r>
              <a:rPr lang="en-US" b="1" dirty="0"/>
              <a:t>=== Confusion Matrix ===</a:t>
            </a:r>
            <a:endParaRPr lang="en-US" dirty="0"/>
          </a:p>
          <a:p>
            <a:r>
              <a:rPr lang="en-US" b="1" dirty="0"/>
              <a:t> a b   &lt;-- classified as</a:t>
            </a:r>
            <a:endParaRPr lang="en-US" dirty="0"/>
          </a:p>
          <a:p>
            <a:r>
              <a:rPr lang="en-US" b="1" dirty="0"/>
              <a:t> 4 0 | a = CD</a:t>
            </a:r>
            <a:endParaRPr lang="en-US" dirty="0"/>
          </a:p>
          <a:p>
            <a:r>
              <a:rPr lang="en-US" b="1" dirty="0"/>
              <a:t> 1 2 | b = GE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6668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Results - </a:t>
            </a:r>
            <a:r>
              <a:rPr lang="en-US" dirty="0" err="1" smtClean="0"/>
              <a:t>Naives</a:t>
            </a:r>
            <a:r>
              <a:rPr lang="en-US" dirty="0" smtClean="0"/>
              <a:t> Bayes </a:t>
            </a:r>
            <a:endParaRPr lang="en-US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8810338"/>
              </p:ext>
            </p:extLst>
          </p:nvPr>
        </p:nvGraphicFramePr>
        <p:xfrm>
          <a:off x="762000" y="1219200"/>
          <a:ext cx="8153400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24525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Clustering  K-means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Test on author pairs</a:t>
            </a:r>
          </a:p>
          <a:p>
            <a:r>
              <a:rPr lang="en-US" dirty="0"/>
              <a:t> </a:t>
            </a:r>
            <a:r>
              <a:rPr lang="en-US" dirty="0" smtClean="0"/>
              <a:t>Selected &lt; 15 attributes </a:t>
            </a:r>
          </a:p>
          <a:p>
            <a:r>
              <a:rPr lang="en-US" dirty="0"/>
              <a:t> </a:t>
            </a:r>
            <a:r>
              <a:rPr lang="en-US" dirty="0" smtClean="0"/>
              <a:t>K = 2 (2 authors)</a:t>
            </a:r>
          </a:p>
          <a:p>
            <a:r>
              <a:rPr lang="en-US" dirty="0"/>
              <a:t> </a:t>
            </a:r>
            <a:r>
              <a:rPr lang="en-US" dirty="0" smtClean="0"/>
              <a:t>From the attributes I chose 2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5426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Clustering  K-means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en-US" b="1" dirty="0"/>
              <a:t> Cluster#</a:t>
            </a:r>
            <a:endParaRPr lang="en-US" dirty="0"/>
          </a:p>
          <a:p>
            <a:r>
              <a:rPr lang="en-US" b="1" dirty="0"/>
              <a:t>Attribute    Full Data          0          1</a:t>
            </a:r>
            <a:endParaRPr lang="en-US" dirty="0"/>
          </a:p>
          <a:p>
            <a:r>
              <a:rPr lang="en-US" b="1" dirty="0"/>
              <a:t>                  (19)       (13)        (6)</a:t>
            </a:r>
            <a:endParaRPr lang="en-US" dirty="0"/>
          </a:p>
          <a:p>
            <a:r>
              <a:rPr lang="en-US" b="1" dirty="0"/>
              <a:t>============================================</a:t>
            </a:r>
            <a:endParaRPr lang="en-US" dirty="0"/>
          </a:p>
          <a:p>
            <a:r>
              <a:rPr lang="en-US" b="1" dirty="0"/>
              <a:t>abroad          0.1032     0.0889     0.1343</a:t>
            </a:r>
            <a:endParaRPr lang="en-US" dirty="0"/>
          </a:p>
          <a:p>
            <a:r>
              <a:rPr lang="en-US" b="1" dirty="0"/>
              <a:t>absurd          0.0749      0.067     0.0919</a:t>
            </a:r>
            <a:endParaRPr lang="en-US" dirty="0"/>
          </a:p>
          <a:p>
            <a:r>
              <a:rPr lang="en-US" b="1" dirty="0"/>
              <a:t>accord           0.1207     0.0992     0.1671</a:t>
            </a:r>
            <a:endParaRPr lang="en-US" dirty="0"/>
          </a:p>
          <a:p>
            <a:r>
              <a:rPr lang="en-US" b="1" dirty="0" err="1"/>
              <a:t>confes</a:t>
            </a:r>
            <a:r>
              <a:rPr lang="en-US" b="1" dirty="0"/>
              <a:t>           0.1166      0.092       0.17</a:t>
            </a:r>
            <a:endParaRPr lang="en-US" dirty="0"/>
          </a:p>
          <a:p>
            <a:r>
              <a:rPr lang="en-US" b="1" dirty="0" err="1"/>
              <a:t>confus</a:t>
            </a:r>
            <a:r>
              <a:rPr lang="en-US" b="1" dirty="0"/>
              <a:t>           0.1705     0.2134     0.0776</a:t>
            </a:r>
            <a:endParaRPr lang="en-US" dirty="0"/>
          </a:p>
          <a:p>
            <a:r>
              <a:rPr lang="en-US" b="1" dirty="0" err="1"/>
              <a:t>embrac</a:t>
            </a:r>
            <a:r>
              <a:rPr lang="en-US" b="1" dirty="0"/>
              <a:t>          0.0829     0.0777     0.0942</a:t>
            </a:r>
            <a:endParaRPr lang="en-US" dirty="0"/>
          </a:p>
          <a:p>
            <a:r>
              <a:rPr lang="en-US" b="1" dirty="0" err="1"/>
              <a:t>england</a:t>
            </a:r>
            <a:r>
              <a:rPr lang="en-US" b="1" dirty="0"/>
              <a:t>         0.1239     0.0958     0.1846</a:t>
            </a:r>
            <a:endParaRPr lang="en-US" dirty="0"/>
          </a:p>
          <a:p>
            <a:r>
              <a:rPr lang="en-US" b="1" dirty="0" err="1"/>
              <a:t>enorm</a:t>
            </a:r>
            <a:r>
              <a:rPr lang="en-US" b="1" dirty="0"/>
              <a:t>            0.0778     0.0611      0.114</a:t>
            </a:r>
            <a:endParaRPr lang="en-US" dirty="0"/>
          </a:p>
          <a:p>
            <a:r>
              <a:rPr lang="en-US" b="1" dirty="0"/>
              <a:t>report            0.0839     0.0744     0.1044</a:t>
            </a:r>
            <a:endParaRPr lang="en-US" dirty="0"/>
          </a:p>
          <a:p>
            <a:r>
              <a:rPr lang="en-US" b="1" dirty="0" err="1"/>
              <a:t>reput</a:t>
            </a:r>
            <a:r>
              <a:rPr lang="en-US" b="1" dirty="0"/>
              <a:t>              0.0832      0.073     0.1054</a:t>
            </a:r>
            <a:endParaRPr lang="en-US" dirty="0"/>
          </a:p>
          <a:p>
            <a:r>
              <a:rPr lang="en-US" b="1" dirty="0" err="1"/>
              <a:t>restor</a:t>
            </a:r>
            <a:r>
              <a:rPr lang="en-US" b="1" dirty="0"/>
              <a:t>             0.0912     0.0947     0.0834</a:t>
            </a:r>
            <a:endParaRPr lang="en-US" dirty="0"/>
          </a:p>
          <a:p>
            <a:r>
              <a:rPr lang="en-US" b="1" dirty="0" err="1"/>
              <a:t>sal</a:t>
            </a:r>
            <a:r>
              <a:rPr lang="en-US" b="1" dirty="0"/>
              <a:t>                   0.0907     0.0809      0.112</a:t>
            </a:r>
            <a:endParaRPr lang="en-US" dirty="0"/>
          </a:p>
          <a:p>
            <a:r>
              <a:rPr lang="en-US" b="1" dirty="0"/>
              <a:t>school             0.1074     0.0877       0.15</a:t>
            </a:r>
            <a:endParaRPr lang="en-US" dirty="0"/>
          </a:p>
          <a:p>
            <a:r>
              <a:rPr lang="en-US" b="1" dirty="0"/>
              <a:t>seal                  0.0756      0.066     0.0964</a:t>
            </a:r>
            <a:endParaRPr lang="en-US" dirty="0"/>
          </a:p>
          <a:p>
            <a:r>
              <a:rPr lang="en-US" b="1" dirty="0"/>
              <a:t>worn                0.085     0.0853     0.0841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7370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Clustering K-means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b="1" dirty="0" err="1"/>
              <a:t>kMeans</a:t>
            </a:r>
            <a:endParaRPr lang="en-US" dirty="0"/>
          </a:p>
          <a:p>
            <a:r>
              <a:rPr lang="en-US" b="1" dirty="0"/>
              <a:t>======</a:t>
            </a:r>
            <a:endParaRPr lang="en-US" dirty="0"/>
          </a:p>
          <a:p>
            <a:r>
              <a:rPr lang="en-US" b="1" dirty="0"/>
              <a:t>Number of iterations: 6</a:t>
            </a:r>
            <a:endParaRPr lang="en-US" dirty="0"/>
          </a:p>
          <a:p>
            <a:r>
              <a:rPr lang="en-US" b="1" dirty="0"/>
              <a:t>Within cluster sum of squared errors: 10.743242464527551</a:t>
            </a:r>
            <a:endParaRPr lang="en-US" dirty="0"/>
          </a:p>
          <a:p>
            <a:r>
              <a:rPr lang="en-US" b="1" dirty="0" smtClean="0"/>
              <a:t>=== </a:t>
            </a:r>
            <a:r>
              <a:rPr lang="en-US" b="1" dirty="0"/>
              <a:t>Model and evaluation on training set ===</a:t>
            </a:r>
            <a:endParaRPr lang="en-US" dirty="0"/>
          </a:p>
          <a:p>
            <a:r>
              <a:rPr lang="en-US" b="1" dirty="0"/>
              <a:t>Clustered Instances</a:t>
            </a:r>
            <a:endParaRPr lang="en-US" dirty="0"/>
          </a:p>
          <a:p>
            <a:r>
              <a:rPr lang="en-US" b="1" dirty="0"/>
              <a:t>0      13 ( 68%)</a:t>
            </a:r>
            <a:endParaRPr lang="en-US" dirty="0"/>
          </a:p>
          <a:p>
            <a:r>
              <a:rPr lang="en-US" b="1" dirty="0"/>
              <a:t>1       6 ( 32%)</a:t>
            </a:r>
            <a:endParaRPr lang="en-US" dirty="0"/>
          </a:p>
          <a:p>
            <a:r>
              <a:rPr lang="en-US" b="1" dirty="0"/>
              <a:t>Class attribute: @@class@@</a:t>
            </a:r>
            <a:endParaRPr lang="en-US" dirty="0"/>
          </a:p>
          <a:p>
            <a:r>
              <a:rPr lang="en-US" b="1" dirty="0"/>
              <a:t>Classes to Clusters:</a:t>
            </a:r>
            <a:endParaRPr lang="en-US" dirty="0"/>
          </a:p>
          <a:p>
            <a:r>
              <a:rPr lang="en-US" b="1" dirty="0"/>
              <a:t>  0  1  &lt;-- assigned to cluster</a:t>
            </a:r>
            <a:endParaRPr lang="en-US" dirty="0"/>
          </a:p>
          <a:p>
            <a:r>
              <a:rPr lang="en-US" b="1" dirty="0"/>
              <a:t> 10  0 | CD</a:t>
            </a:r>
            <a:endParaRPr lang="en-US" dirty="0"/>
          </a:p>
          <a:p>
            <a:r>
              <a:rPr lang="en-US" b="1" dirty="0"/>
              <a:t>  3  6 | WT</a:t>
            </a:r>
            <a:endParaRPr lang="en-US" dirty="0"/>
          </a:p>
          <a:p>
            <a:r>
              <a:rPr lang="en-US" b="1" dirty="0"/>
              <a:t>Cluster 0 &lt;-- CD</a:t>
            </a:r>
            <a:endParaRPr lang="en-US" dirty="0"/>
          </a:p>
          <a:p>
            <a:r>
              <a:rPr lang="en-US" b="1" dirty="0"/>
              <a:t>Cluster 1 &lt;-- WT</a:t>
            </a:r>
            <a:endParaRPr lang="en-US" dirty="0"/>
          </a:p>
          <a:p>
            <a:r>
              <a:rPr lang="en-US" b="1" dirty="0"/>
              <a:t>Incorrectly clustered instances :	3.0	 15.7895 %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1850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600200"/>
            <a:ext cx="6934200" cy="4495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65027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Word Frequency can be use in authorship verification. </a:t>
            </a:r>
          </a:p>
          <a:p>
            <a:r>
              <a:rPr lang="en-US" dirty="0" smtClean="0"/>
              <a:t>Using select attributes with high frequency may be use for clustering but does present high intra and inter class similarity (quality clusters)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2124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582</TotalTime>
  <Words>773</Words>
  <Application>Microsoft Office PowerPoint</Application>
  <PresentationFormat>On-screen Show (4:3)</PresentationFormat>
  <Paragraphs>196</Paragraphs>
  <Slides>22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Calibri</vt:lpstr>
      <vt:lpstr>Gill Sans MT</vt:lpstr>
      <vt:lpstr>Verdana</vt:lpstr>
      <vt:lpstr>Wingdings 2</vt:lpstr>
      <vt:lpstr>Solstice</vt:lpstr>
      <vt:lpstr>Authorship Identification</vt:lpstr>
      <vt:lpstr>Author Identification </vt:lpstr>
      <vt:lpstr>Sample Data </vt:lpstr>
      <vt:lpstr>Goals </vt:lpstr>
      <vt:lpstr>Methods</vt:lpstr>
      <vt:lpstr>Methods - </vt:lpstr>
      <vt:lpstr>Methods – Tools</vt:lpstr>
      <vt:lpstr>Classifier &amp; Testing</vt:lpstr>
      <vt:lpstr>Classifer Analysis</vt:lpstr>
      <vt:lpstr>Classifier - Testing</vt:lpstr>
      <vt:lpstr>Classifer – Testing </vt:lpstr>
      <vt:lpstr>Classifer – Performed Task</vt:lpstr>
      <vt:lpstr>Results</vt:lpstr>
      <vt:lpstr>Results </vt:lpstr>
      <vt:lpstr>Results </vt:lpstr>
      <vt:lpstr>Results – Training &amp; Testing </vt:lpstr>
      <vt:lpstr>Results - Naives Bayes </vt:lpstr>
      <vt:lpstr>Clustering  K-means</vt:lpstr>
      <vt:lpstr>Clustering  K-means</vt:lpstr>
      <vt:lpstr>Clustering K-means</vt:lpstr>
      <vt:lpstr>PowerPoint Presentation</vt:lpstr>
      <vt:lpstr>Conclusion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Authorship Attribution</dc:title>
  <dc:creator>Chris</dc:creator>
  <cp:lastModifiedBy>Mohammad Barakat</cp:lastModifiedBy>
  <cp:revision>29</cp:revision>
  <dcterms:created xsi:type="dcterms:W3CDTF">2012-04-26T06:25:41Z</dcterms:created>
  <dcterms:modified xsi:type="dcterms:W3CDTF">2019-07-24T19:07:39Z</dcterms:modified>
</cp:coreProperties>
</file>