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media/image3.svg" ContentType="image/svg+xml"/>
  <Override PartName="/ppt/media/image66.svg" ContentType="image/svg+xml"/>
  <Override PartName="/ppt/media/image68.svg" ContentType="image/svg+xml"/>
  <Override PartName="/ppt/media/image70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8"/>
  </p:notesMasterIdLst>
  <p:sldIdLst>
    <p:sldId id="256" r:id="rId3"/>
    <p:sldId id="257" r:id="rId4"/>
    <p:sldId id="258" r:id="rId5"/>
    <p:sldId id="259" r:id="rId6"/>
    <p:sldId id="260" r:id="rId7"/>
    <p:sldId id="306" r:id="rId8"/>
    <p:sldId id="307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5" r:id="rId17"/>
    <p:sldId id="276" r:id="rId18"/>
    <p:sldId id="277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11" r:id="rId30"/>
    <p:sldId id="312" r:id="rId31"/>
    <p:sldId id="308" r:id="rId32"/>
    <p:sldId id="309" r:id="rId33"/>
    <p:sldId id="313" r:id="rId34"/>
    <p:sldId id="314" r:id="rId35"/>
    <p:sldId id="315" r:id="rId36"/>
    <p:sldId id="290" r:id="rId37"/>
    <p:sldId id="282" r:id="rId38"/>
    <p:sldId id="283" r:id="rId39"/>
    <p:sldId id="310" r:id="rId40"/>
    <p:sldId id="286" r:id="rId41"/>
    <p:sldId id="287" r:id="rId42"/>
    <p:sldId id="288" r:id="rId43"/>
    <p:sldId id="289" r:id="rId44"/>
    <p:sldId id="291" r:id="rId45"/>
    <p:sldId id="292" r:id="rId46"/>
    <p:sldId id="293" r:id="rId47"/>
  </p:sldIdLst>
  <p:sldSz cx="18288000" cy="10287000"/>
  <p:notesSz cx="6858000" cy="9144000"/>
  <p:embeddedFontLst>
    <p:embeddedFont>
      <p:font typeface="Poppins" panose="00000500000000000000"/>
      <p:regular r:id="rId52"/>
    </p:embeddedFont>
    <p:embeddedFont>
      <p:font typeface="Poppins Bold" panose="00000800000000000000"/>
      <p:bold r:id="rId53"/>
    </p:embeddedFont>
    <p:embeddedFont>
      <p:font typeface="Open Sans Bold"/>
      <p:bold r:id="rId54"/>
    </p:embeddedFont>
    <p:embeddedFont>
      <p:font typeface="Calibri" panose="020F0502020204030204" charset="0"/>
      <p:regular r:id="rId55"/>
      <p:bold r:id="rId56"/>
      <p:italic r:id="rId57"/>
      <p:boldItalic r:id="rId58"/>
    </p:embeddedFont>
    <p:embeddedFont>
      <p:font typeface="Canva Sans" panose="020B0503030501040103"/>
      <p:regular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9" Type="http://schemas.openxmlformats.org/officeDocument/2006/relationships/font" Target="fonts/font8.fntdata"/><Relationship Id="rId58" Type="http://schemas.openxmlformats.org/officeDocument/2006/relationships/font" Target="fonts/font7.fntdata"/><Relationship Id="rId57" Type="http://schemas.openxmlformats.org/officeDocument/2006/relationships/font" Target="fonts/font6.fntdata"/><Relationship Id="rId56" Type="http://schemas.openxmlformats.org/officeDocument/2006/relationships/font" Target="fonts/font5.fntdata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3.xml"/><Relationship Id="rId49" Type="http://schemas.openxmlformats.org/officeDocument/2006/relationships/presProps" Target="presProps.xml"/><Relationship Id="rId48" Type="http://schemas.openxmlformats.org/officeDocument/2006/relationships/notesMaster" Target="notesMasters/notesMaster1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044000" y="591608"/>
            <a:ext cx="16200000" cy="1188000"/>
          </a:xfrm>
        </p:spPr>
        <p:txBody>
          <a:bodyPr lIns="0" tIns="0" rIns="0" bIns="0"/>
          <a:lstStyle>
            <a:lvl1pPr algn="ctr" fontAlgn="base">
              <a:defRPr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en-US"/>
              <a:t>Date Area</a:t>
            </a:r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2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3.png"/><Relationship Id="rId8" Type="http://schemas.openxmlformats.org/officeDocument/2006/relationships/image" Target="../media/image72.jpeg"/><Relationship Id="rId7" Type="http://schemas.openxmlformats.org/officeDocument/2006/relationships/image" Target="../media/image71.png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8.svg"/><Relationship Id="rId3" Type="http://schemas.openxmlformats.org/officeDocument/2006/relationships/image" Target="../media/image67.png"/><Relationship Id="rId2" Type="http://schemas.openxmlformats.org/officeDocument/2006/relationships/image" Target="../media/image66.sv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76.png"/><Relationship Id="rId11" Type="http://schemas.openxmlformats.org/officeDocument/2006/relationships/image" Target="../media/image75.png"/><Relationship Id="rId10" Type="http://schemas.openxmlformats.org/officeDocument/2006/relationships/image" Target="../media/image74.jpeg"/><Relationship Id="rId1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3534210"/>
            <a:ext cx="8562706" cy="2126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585"/>
              </a:lnSpc>
              <a:spcBef>
                <a:spcPct val="0"/>
              </a:spcBef>
            </a:pPr>
            <a:r>
              <a:rPr lang="en-US" sz="11845">
                <a:solidFill>
                  <a:srgbClr val="1F2020"/>
                </a:solidFill>
                <a:latin typeface="Poppins" panose="00000500000000000000"/>
              </a:rPr>
              <a:t>DropPal</a:t>
            </a:r>
            <a:endParaRPr lang="en-US" sz="11845">
              <a:solidFill>
                <a:srgbClr val="1F2020"/>
              </a:solidFill>
              <a:latin typeface="Poppins" panose="0000050000000000000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43940" y="5517515"/>
            <a:ext cx="10721975" cy="897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000"/>
              </a:lnSpc>
              <a:spcBef>
                <a:spcPct val="0"/>
              </a:spcBef>
            </a:pPr>
            <a:r>
              <a:rPr lang="en-US" altLang="en-GB" sz="5000">
                <a:solidFill>
                  <a:srgbClr val="335ACF"/>
                </a:solidFill>
                <a:latin typeface="Poppins Bold" panose="00000800000000000000"/>
              </a:rPr>
              <a:t>Your Local E-commerce Solution</a:t>
            </a:r>
            <a:endParaRPr lang="en-US" altLang="en-GB" sz="5000">
              <a:solidFill>
                <a:srgbClr val="335ACF"/>
              </a:solidFill>
              <a:latin typeface="Poppins Bold" panose="0000080000000000000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927286" y="7468868"/>
            <a:ext cx="2003612" cy="247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5"/>
              </a:lnSpc>
              <a:spcBef>
                <a:spcPct val="0"/>
              </a:spcBef>
            </a:pPr>
            <a:r>
              <a:rPr lang="en-US" sz="1470">
                <a:solidFill>
                  <a:srgbClr val="FFFFFF"/>
                </a:solidFill>
                <a:latin typeface="Open Sans Bold"/>
              </a:rPr>
              <a:t>Explore Now</a:t>
            </a:r>
            <a:endParaRPr lang="en-US" sz="147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12283440" y="28575"/>
            <a:ext cx="6004560" cy="103200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noAutofit/>
          </a:bodyPr>
          <a:p>
            <a:endParaRPr lang="en-GB" altLang="en-US"/>
          </a:p>
        </p:txBody>
      </p:sp>
      <p:pic>
        <p:nvPicPr>
          <p:cNvPr id="9" name="Picture 8" descr="DropPal_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60480" y="571500"/>
            <a:ext cx="6827520" cy="837692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8700" y="952500"/>
            <a:ext cx="6885980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Customer Orders 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7" name="Picture 6" descr="customer_orders_mai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2095500"/>
            <a:ext cx="4130040" cy="74434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 descr="customer_order_details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095500"/>
            <a:ext cx="4130675" cy="74434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customer_order_details_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2400" y="2095500"/>
            <a:ext cx="4130040" cy="74428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8700" y="952500"/>
            <a:ext cx="11286411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My profile, Personal Information &amp; My Address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7" name="Picture 6" descr="customer_profile_mai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" y="2400300"/>
            <a:ext cx="2940685" cy="73812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 descr="customer_edit_profi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400935"/>
            <a:ext cx="3192780" cy="73799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customer_personal_inf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01570"/>
            <a:ext cx="3183890" cy="73799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 descr="customer_add_add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0680" y="2401570"/>
            <a:ext cx="3283585" cy="738060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1" name="Picture 10" descr="customer_map_picker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3000" y="2400300"/>
            <a:ext cx="2788920" cy="738060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11" descr="customer_address_mai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16200" y="2400300"/>
            <a:ext cx="2870200" cy="73812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8700" y="952500"/>
            <a:ext cx="8148400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Payment Method &amp; Change Password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7" name="Picture 6" descr="customer_add_paymen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1866900"/>
            <a:ext cx="4329430" cy="78359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 descr="customer_payment_mai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867535"/>
            <a:ext cx="4315460" cy="783526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customer_change_passwor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00" y="1868170"/>
            <a:ext cx="4315460" cy="78346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457200" y="1181100"/>
            <a:ext cx="9441815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altLang="en-GB" sz="3000">
                <a:solidFill>
                  <a:srgbClr val="1F2020"/>
                </a:solidFill>
                <a:latin typeface="Poppins" panose="00000500000000000000"/>
              </a:rPr>
              <a:t>Support &amp; Setting</a:t>
            </a:r>
            <a:endParaRPr lang="en-US" altLang="en-GB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8" name="Picture 7" descr="customer_about_p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2705735"/>
            <a:ext cx="3491230" cy="640778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customer_contact_u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2705735"/>
            <a:ext cx="3490595" cy="64084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 descr="customer_currency_setting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800" y="2705735"/>
            <a:ext cx="3491230" cy="64071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1" name="Picture 10" descr="customer_help_cente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6795" y="2705100"/>
            <a:ext cx="3535680" cy="640905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11" descr="customer_language_setting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2475" y="2706370"/>
            <a:ext cx="3535045" cy="640778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8700" y="952500"/>
            <a:ext cx="7811770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altLang="en-GB" sz="3000">
                <a:solidFill>
                  <a:srgbClr val="1F2020"/>
                </a:solidFill>
                <a:latin typeface="Poppins" panose="00000500000000000000"/>
              </a:rPr>
              <a:t>Chatting System And Notification</a:t>
            </a:r>
            <a:endParaRPr lang="en-US" altLang="en-GB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7" name="Picture 6" descr="customer_sending_mess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2247900"/>
            <a:ext cx="3277235" cy="68052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 descr="merchant_receiving_repl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247900"/>
            <a:ext cx="11323955" cy="680466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customer_notification_setting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4720" y="2247900"/>
            <a:ext cx="3299460" cy="68052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3807511"/>
            <a:ext cx="18288000" cy="2446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080"/>
              </a:lnSpc>
            </a:pPr>
            <a:r>
              <a:rPr lang="en-US" sz="16305">
                <a:solidFill>
                  <a:srgbClr val="1F2020"/>
                </a:solidFill>
                <a:latin typeface="Poppins Bold" panose="00000800000000000000"/>
              </a:rPr>
              <a:t>Merchant Side</a:t>
            </a:r>
            <a:endParaRPr lang="en-US" sz="16305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028700" y="504825"/>
            <a:ext cx="10022840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Merchant Dashboard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8" name="Picture 7" descr="merchant_dashboard_sideba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2238375"/>
            <a:ext cx="3433445" cy="699389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merchant_dashboard_overvie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600" y="2239010"/>
            <a:ext cx="3429000" cy="699325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 descr="merchant_dashboard_cont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238375"/>
            <a:ext cx="3432810" cy="699389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8700" y="504825"/>
            <a:ext cx="6405245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Orders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7" name="Picture 6" descr="merchant_orders_mai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5425" y="1798320"/>
            <a:ext cx="15187295" cy="74498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order_detail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1200" y="2095500"/>
            <a:ext cx="14592300" cy="69113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shipping_statu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0" y="2095500"/>
            <a:ext cx="14561820" cy="68961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id="12" name="Freeform 3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id="13" name="TextBox 4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4" name="TextBox 5"/>
          <p:cNvSpPr txBox="1"/>
          <p:nvPr/>
        </p:nvSpPr>
        <p:spPr>
          <a:xfrm>
            <a:off x="1028700" y="847725"/>
            <a:ext cx="8562706" cy="1095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 u="sng">
                <a:solidFill>
                  <a:srgbClr val="1F2020"/>
                </a:solidFill>
                <a:latin typeface="Poppins Bold" panose="00000800000000000000"/>
              </a:rPr>
              <a:t>Table Of Contents:</a:t>
            </a:r>
            <a:endParaRPr lang="en-US" sz="6000" u="sng">
              <a:solidFill>
                <a:srgbClr val="1F2020"/>
              </a:solidFill>
              <a:latin typeface="Poppins Bold" panose="00000800000000000000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1927286" y="4629983"/>
            <a:ext cx="2003612" cy="247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2055"/>
              </a:lnSpc>
              <a:spcBef>
                <a:spcPct val="0"/>
              </a:spcBef>
            </a:pPr>
            <a:r>
              <a:rPr lang="en-US" sz="1470">
                <a:solidFill>
                  <a:srgbClr val="FFFFFF"/>
                </a:solidFill>
                <a:latin typeface="Open Sans Bold"/>
              </a:rPr>
              <a:t>Explore Now</a:t>
            </a:r>
            <a:endParaRPr lang="en-US" sz="147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754380" y="2400300"/>
            <a:ext cx="13000990" cy="7567930"/>
          </a:xfrm>
          <a:prstGeom prst="rect">
            <a:avLst/>
          </a:prstGeom>
        </p:spPr>
        <p:txBody>
          <a:bodyPr lIns="0" tIns="0" rIns="0" bIns="0" rtlCol="0" anchor="t">
            <a:noAutofit/>
            <a:scene3d>
              <a:camera prst="orthographicFront"/>
              <a:lightRig rig="threePt" dir="t"/>
            </a:scene3d>
          </a:bodyPr>
          <a:p>
            <a:pPr marL="0" lvl="1" indent="-647700" algn="l">
              <a:lnSpc>
                <a:spcPts val="8400"/>
              </a:lnSpc>
              <a:buClrTx/>
              <a:buSzTx/>
              <a:buFont typeface="Arial" panose="020B0604020202020204"/>
              <a:buChar char="•"/>
            </a:pPr>
            <a:r>
              <a:rPr 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ppins" panose="00000500000000000000"/>
              </a:rPr>
              <a:t> Introduction</a:t>
            </a: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  <a:sym typeface="+mn-ea"/>
            </a:endParaRPr>
          </a:p>
          <a:p>
            <a:pPr marL="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ppins" panose="00000500000000000000"/>
                <a:sym typeface="+mn-ea"/>
              </a:rPr>
              <a:t>Features</a:t>
            </a: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  <a:sym typeface="+mn-ea"/>
            </a:endParaRPr>
          </a:p>
          <a:p>
            <a:pPr marL="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6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ppins" panose="00000500000000000000"/>
                <a:sym typeface="+mn-ea"/>
              </a:rPr>
              <a:t>Technologies</a:t>
            </a: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  <a:sym typeface="+mn-ea"/>
            </a:endParaRPr>
          </a:p>
          <a:p>
            <a:pPr marL="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oppins" panose="00000500000000000000"/>
                <a:sym typeface="+mn-ea"/>
              </a:rPr>
              <a:t>Future Work</a:t>
            </a: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</a:endParaRPr>
          </a:p>
          <a:p>
            <a:pPr marL="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</a:endParaRPr>
          </a:p>
          <a:p>
            <a:pPr marL="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</a:endParaRPr>
          </a:p>
          <a:p>
            <a:pPr marL="1295400" lvl="1" indent="-647700" algn="l">
              <a:lnSpc>
                <a:spcPts val="8400"/>
              </a:lnSpc>
              <a:spcBef>
                <a:spcPct val="0"/>
              </a:spcBef>
              <a:buFont typeface="Arial" panose="020B0604020202020204"/>
              <a:buChar char="•"/>
            </a:pPr>
            <a:endParaRPr 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oppins" panose="0000050000000000000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status_histor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019300"/>
            <a:ext cx="14531340" cy="68961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vendor_not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171700"/>
            <a:ext cx="14561820" cy="69494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SubOrders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suborder_details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2247900"/>
            <a:ext cx="14569440" cy="69113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SubOrders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suborder_details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2171700"/>
            <a:ext cx="14523720" cy="684276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Categorys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4" name="Picture 3" descr="merchant_add_categor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2247900"/>
            <a:ext cx="14569440" cy="68351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Add Product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3" name="Picture 2" descr="merchant_add_produc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2019300"/>
            <a:ext cx="14561820" cy="684276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Edit Product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5" name="Picture 4" descr="merchant_edit_produc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9800" y="2095500"/>
            <a:ext cx="14554200" cy="68199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merchant_product_vie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1190" y="2324100"/>
            <a:ext cx="14485620" cy="69494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Text Box 2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Products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2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Customers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2" name="Picture 1" descr="merchant_customers_mai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095500"/>
            <a:ext cx="14531340" cy="68732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2"/>
          <p:cNvSpPr txBox="1"/>
          <p:nvPr/>
        </p:nvSpPr>
        <p:spPr>
          <a:xfrm>
            <a:off x="838200" y="800100"/>
            <a:ext cx="42748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Customers Details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2" name="Picture 1" descr="merchant_customer_detail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2095500"/>
            <a:ext cx="14592300" cy="69113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90600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5"/>
              </a:lnSpc>
            </a:pPr>
            <a:r>
              <a:rPr lang="en-US" sz="4560" u="sng">
                <a:solidFill>
                  <a:srgbClr val="1F2020"/>
                </a:solidFill>
                <a:latin typeface="Poppins Bold" panose="00000800000000000000"/>
              </a:rPr>
              <a:t>Introduction</a:t>
            </a:r>
            <a:endParaRPr lang="en-US" sz="4560" u="sng">
              <a:solidFill>
                <a:srgbClr val="1F2020"/>
              </a:solidFill>
              <a:latin typeface="Poppins Bold" panose="0000080000000000000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45820" y="2313940"/>
            <a:ext cx="17213580" cy="6711950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Overview of DropPal: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1295400" lvl="2" indent="-431800" algn="l">
              <a:lnSpc>
                <a:spcPts val="4200"/>
              </a:lnSpc>
              <a:buClrTx/>
              <a:buSzTx/>
              <a:buFont typeface="Arial" panose="020B0604020202020204"/>
              <a:buChar char="⚬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The DropPal e-commerce platform is a comprehensive graduation project that revolutionizes how merchants establish their online presence and sell products to customers. The platform offers merchants two flexible options: they can either list and sell their products directly through the main DropPal application, or utilize our innovative app generation service to create their own customized e-commerce applications.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Key Features: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1295400" lvl="2" indent="-43180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⚬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Multi-Merchants platform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1295400" lvl="2" indent="-43180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⚬"/>
            </a:pPr>
            <a:r>
              <a:rPr lang="en-US" altLang="en-GB" sz="3000">
                <a:solidFill>
                  <a:srgbClr val="1F2020"/>
                </a:solidFill>
                <a:latin typeface="Poppins" panose="00000500000000000000"/>
              </a:rPr>
              <a:t>Generate your own store</a:t>
            </a:r>
            <a:endParaRPr lang="en-US" altLang="en-GB" sz="3000">
              <a:solidFill>
                <a:srgbClr val="1F2020"/>
              </a:solidFill>
              <a:latin typeface="Poppins" panose="00000500000000000000"/>
            </a:endParaRPr>
          </a:p>
          <a:p>
            <a:pPr marL="1295400" lvl="2" indent="-43180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⚬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Customizable store designs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2"/>
          <p:cNvSpPr txBox="1"/>
          <p:nvPr/>
        </p:nvSpPr>
        <p:spPr>
          <a:xfrm>
            <a:off x="0" y="3807511"/>
            <a:ext cx="18288000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17790"/>
              </a:lnSpc>
            </a:pPr>
            <a:r>
              <a:rPr lang="en-US" sz="12700">
                <a:solidFill>
                  <a:srgbClr val="1F2020"/>
                </a:solidFill>
                <a:latin typeface="Poppins Bold" panose="00000800000000000000"/>
              </a:rPr>
              <a:t>Generate your store</a:t>
            </a:r>
            <a:endParaRPr lang="en-US" sz="12700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1866900"/>
            <a:ext cx="3379470" cy="68687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Picture 2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866900"/>
            <a:ext cx="3379470" cy="68694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" name="Picture 3" descr="1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0065" y="1866265"/>
            <a:ext cx="3380105" cy="68694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92200" y="1866900"/>
            <a:ext cx="3384550" cy="68694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1714500"/>
            <a:ext cx="3325495" cy="65665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Picture 2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714500"/>
            <a:ext cx="3325495" cy="65665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" name="Picture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200" y="1713865"/>
            <a:ext cx="3324860" cy="65671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67765" y="1714500"/>
            <a:ext cx="3329305" cy="65659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generated_app_hom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1800" y="1943100"/>
            <a:ext cx="12166600" cy="63703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Text Box 2"/>
          <p:cNvSpPr txBox="1"/>
          <p:nvPr/>
        </p:nvSpPr>
        <p:spPr>
          <a:xfrm>
            <a:off x="838200" y="800100"/>
            <a:ext cx="7455535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Home Page For Generated store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generated_app_dashboar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2324100"/>
            <a:ext cx="12824460" cy="60350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Text Box 2"/>
          <p:cNvSpPr txBox="1"/>
          <p:nvPr/>
        </p:nvSpPr>
        <p:spPr>
          <a:xfrm>
            <a:off x="838200" y="800100"/>
            <a:ext cx="8580120" cy="647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Admin Dashboard For Generated store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562734" y="1974966"/>
            <a:ext cx="2592046" cy="2592046"/>
          </a:xfrm>
          <a:custGeom>
            <a:avLst/>
            <a:gdLst/>
            <a:ahLst/>
            <a:cxnLst/>
            <a:rect l="l" t="t" r="r" b="b"/>
            <a:pathLst>
              <a:path w="2592046" h="2592046">
                <a:moveTo>
                  <a:pt x="0" y="0"/>
                </a:moveTo>
                <a:lnTo>
                  <a:pt x="2592046" y="0"/>
                </a:lnTo>
                <a:lnTo>
                  <a:pt x="2592046" y="2592045"/>
                </a:lnTo>
                <a:lnTo>
                  <a:pt x="0" y="2592045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352674" y="3619707"/>
            <a:ext cx="2242376" cy="2242376"/>
          </a:xfrm>
          <a:custGeom>
            <a:avLst/>
            <a:gdLst/>
            <a:ahLst/>
            <a:cxnLst/>
            <a:rect l="l" t="t" r="r" b="b"/>
            <a:pathLst>
              <a:path w="2242376" h="2242376">
                <a:moveTo>
                  <a:pt x="0" y="0"/>
                </a:moveTo>
                <a:lnTo>
                  <a:pt x="2242376" y="0"/>
                </a:lnTo>
                <a:lnTo>
                  <a:pt x="2242376" y="2242376"/>
                </a:lnTo>
                <a:lnTo>
                  <a:pt x="0" y="22423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276590" y="4991100"/>
            <a:ext cx="2377440" cy="3066415"/>
          </a:xfrm>
          <a:custGeom>
            <a:avLst/>
            <a:gdLst/>
            <a:ahLst/>
            <a:cxnLst/>
            <a:rect l="l" t="t" r="r" b="b"/>
            <a:pathLst>
              <a:path w="2377732" h="2377732">
                <a:moveTo>
                  <a:pt x="0" y="0"/>
                </a:moveTo>
                <a:lnTo>
                  <a:pt x="2377732" y="0"/>
                </a:lnTo>
                <a:lnTo>
                  <a:pt x="2377732" y="2377732"/>
                </a:lnTo>
                <a:lnTo>
                  <a:pt x="0" y="237773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028700" y="708569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5"/>
              </a:lnSpc>
            </a:pPr>
            <a:r>
              <a:rPr lang="en-US" sz="4560" u="sng">
                <a:solidFill>
                  <a:srgbClr val="1F2020"/>
                </a:solidFill>
                <a:latin typeface="Poppins Bold" panose="00000800000000000000"/>
              </a:rPr>
              <a:t>Technologies</a:t>
            </a:r>
            <a:endParaRPr lang="en-US" sz="4560" u="sng">
              <a:solidFill>
                <a:srgbClr val="1F2020"/>
              </a:solidFill>
              <a:latin typeface="Poppins Bold" panose="0000080000000000000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05209" y="1874895"/>
            <a:ext cx="6381600" cy="683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35"/>
              </a:lnSpc>
            </a:pPr>
            <a:r>
              <a:rPr lang="en-US" sz="4560">
                <a:solidFill>
                  <a:srgbClr val="1F2020"/>
                </a:solidFill>
                <a:latin typeface="Poppins" panose="00000500000000000000"/>
              </a:rPr>
              <a:t>Backend </a:t>
            </a:r>
            <a:endParaRPr lang="en-US" sz="4560">
              <a:solidFill>
                <a:srgbClr val="1F2020"/>
              </a:solidFill>
              <a:latin typeface="Poppins" panose="0000050000000000000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4068500" y="1874895"/>
            <a:ext cx="6381600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5"/>
              </a:lnSpc>
            </a:pPr>
            <a:r>
              <a:rPr lang="en-US" sz="4560">
                <a:solidFill>
                  <a:srgbClr val="1F2020"/>
                </a:solidFill>
                <a:latin typeface="Poppins" panose="00000500000000000000"/>
              </a:rPr>
              <a:t>Frontend</a:t>
            </a:r>
            <a:endParaRPr lang="en-US" sz="456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19" name="Picture 18" descr="PostgreSQL-0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3238500"/>
            <a:ext cx="2378710" cy="2150110"/>
          </a:xfrm>
          <a:prstGeom prst="rect">
            <a:avLst/>
          </a:prstGeom>
        </p:spPr>
      </p:pic>
      <p:sp>
        <p:nvSpPr>
          <p:cNvPr id="20" name="Text Box 19"/>
          <p:cNvSpPr txBox="1"/>
          <p:nvPr/>
        </p:nvSpPr>
        <p:spPr>
          <a:xfrm>
            <a:off x="7239000" y="1974215"/>
            <a:ext cx="4452620" cy="829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ctr">
              <a:buClrTx/>
              <a:buSzTx/>
              <a:buFontTx/>
            </a:pPr>
            <a:r>
              <a:rPr lang="en-US" sz="4560">
                <a:solidFill>
                  <a:srgbClr val="1F2020"/>
                </a:solidFill>
                <a:latin typeface="Poppins" panose="00000500000000000000"/>
                <a:sym typeface="+mn-ea"/>
              </a:rPr>
              <a:t>Datab</a:t>
            </a:r>
            <a:r>
              <a:rPr lang="en-US" sz="4560">
                <a:solidFill>
                  <a:srgbClr val="1F2020"/>
                </a:solidFill>
                <a:latin typeface="Poppins" panose="00000500000000000000"/>
                <a:sym typeface="+mn-ea"/>
              </a:rPr>
              <a:t>ase</a:t>
            </a:r>
            <a:endParaRPr lang="en-US" sz="4560">
              <a:solidFill>
                <a:srgbClr val="1F2020"/>
              </a:solidFill>
              <a:latin typeface="Poppins" panose="00000500000000000000"/>
              <a:sym typeface="+mn-ea"/>
            </a:endParaRPr>
          </a:p>
        </p:txBody>
      </p:sp>
      <p:pic>
        <p:nvPicPr>
          <p:cNvPr id="21" name="Picture 20" descr="OI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2600" y="5524500"/>
            <a:ext cx="4514850" cy="2114550"/>
          </a:xfrm>
          <a:prstGeom prst="rect">
            <a:avLst/>
          </a:prstGeom>
        </p:spPr>
      </p:pic>
      <p:pic>
        <p:nvPicPr>
          <p:cNvPr id="22" name="Picture 21" descr="OI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63600" y="2606675"/>
            <a:ext cx="3749040" cy="2435860"/>
          </a:xfrm>
          <a:prstGeom prst="rect">
            <a:avLst/>
          </a:prstGeom>
        </p:spPr>
      </p:pic>
      <p:pic>
        <p:nvPicPr>
          <p:cNvPr id="24" name="Picture 23" descr="OIP (2)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030200" y="6515100"/>
            <a:ext cx="4514850" cy="36480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258800" y="4457700"/>
            <a:ext cx="4476750" cy="2481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47620" y="7639050"/>
            <a:ext cx="28194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3807511"/>
            <a:ext cx="18288000" cy="24106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90"/>
              </a:lnSpc>
            </a:pPr>
            <a:r>
              <a:rPr lang="en-US" sz="15205">
                <a:solidFill>
                  <a:srgbClr val="1F2020"/>
                </a:solidFill>
                <a:latin typeface="Poppins Bold" panose="00000800000000000000"/>
              </a:rPr>
              <a:t>Localization</a:t>
            </a:r>
            <a:endParaRPr lang="en-US" sz="15205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nboarding_3_a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1736725"/>
            <a:ext cx="3667760" cy="702754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6" descr="login_screen_a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1935" y="1751330"/>
            <a:ext cx="3735070" cy="70129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 descr="signup_screen_a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3600" y="1736725"/>
            <a:ext cx="3754120" cy="70129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Picture 8" descr="start_screen_a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736725"/>
            <a:ext cx="3667760" cy="702691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Screenshot 2025-06-10 1149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910" y="1562100"/>
            <a:ext cx="3623945" cy="697420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Picture 2" descr="Screenshot 2025-06-10 1149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710" y="1562100"/>
            <a:ext cx="3624580" cy="697420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" name="Picture 3" descr="Screenshot 2025-06-10 1151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0510" y="1562735"/>
            <a:ext cx="3624580" cy="69735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3807511"/>
            <a:ext cx="18288000" cy="24106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90"/>
              </a:lnSpc>
            </a:pPr>
            <a:r>
              <a:rPr lang="en-US" sz="15205">
                <a:solidFill>
                  <a:srgbClr val="1F2020"/>
                </a:solidFill>
                <a:latin typeface="Poppins Bold" panose="00000800000000000000"/>
              </a:rPr>
              <a:t>Admin Dashboard</a:t>
            </a:r>
            <a:endParaRPr lang="en-US" sz="15205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73429" y="486649"/>
            <a:ext cx="274427" cy="260019"/>
          </a:xfrm>
          <a:custGeom>
            <a:avLst/>
            <a:gdLst/>
            <a:ahLst/>
            <a:cxnLst/>
            <a:rect l="l" t="t" r="r" b="b"/>
            <a:pathLst>
              <a:path w="274427" h="260019">
                <a:moveTo>
                  <a:pt x="0" y="0"/>
                </a:moveTo>
                <a:lnTo>
                  <a:pt x="274427" y="0"/>
                </a:lnTo>
                <a:lnTo>
                  <a:pt x="274427" y="260020"/>
                </a:lnTo>
                <a:lnTo>
                  <a:pt x="0" y="260020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8700" y="708569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5"/>
              </a:lnSpc>
            </a:pPr>
            <a:r>
              <a:rPr lang="en-US" sz="4560" u="sng">
                <a:solidFill>
                  <a:srgbClr val="1F2020"/>
                </a:solidFill>
                <a:latin typeface="Poppins Bold" panose="00000800000000000000"/>
              </a:rPr>
              <a:t>Featrues</a:t>
            </a:r>
            <a:endParaRPr lang="en-US" sz="4560" u="sng">
              <a:solidFill>
                <a:srgbClr val="1F2020"/>
              </a:solidFill>
              <a:latin typeface="Poppins Bold" panose="0000080000000000000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43000" y="1700530"/>
            <a:ext cx="4356735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Splash Screen 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13" name="Picture 12" descr="splash_scre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452370"/>
            <a:ext cx="3646170" cy="74809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7" name="Text Box 16"/>
          <p:cNvSpPr txBox="1"/>
          <p:nvPr/>
        </p:nvSpPr>
        <p:spPr>
          <a:xfrm>
            <a:off x="6629400" y="1790700"/>
            <a:ext cx="7588250" cy="538480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lvl="0" algn="l"/>
            <a:r>
              <a:rPr lang="en-US" sz="3000">
                <a:solidFill>
                  <a:srgbClr val="1F2020"/>
                </a:solidFill>
                <a:latin typeface="Poppins" panose="00000500000000000000"/>
                <a:sym typeface="+mn-ea"/>
              </a:rPr>
              <a:t>  </a:t>
            </a:r>
            <a:r>
              <a:rPr lang="en-US" sz="3000">
                <a:solidFill>
                  <a:srgbClr val="1F2020"/>
                </a:solidFill>
                <a:latin typeface="Poppins" panose="00000500000000000000"/>
                <a:sym typeface="+mn-ea"/>
              </a:rPr>
              <a:t>onboarding</a:t>
            </a:r>
            <a:endParaRPr lang="en-US" sz="3000">
              <a:solidFill>
                <a:srgbClr val="1F2020"/>
              </a:solidFill>
              <a:latin typeface="Poppins" panose="00000500000000000000"/>
              <a:sym typeface="+mn-ea"/>
            </a:endParaRPr>
          </a:p>
        </p:txBody>
      </p:sp>
      <p:pic>
        <p:nvPicPr>
          <p:cNvPr id="18" name="Picture 17" descr="onboarding_1_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9585" y="2458720"/>
            <a:ext cx="3697605" cy="747458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9" name="Picture 18" descr="onboarding_2_e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5600" y="2459355"/>
            <a:ext cx="3696970" cy="74358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0" name="Picture 19" descr="onboarding_3_e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12570" y="2458720"/>
            <a:ext cx="3675380" cy="74358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dmin_login_p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647700"/>
            <a:ext cx="17887950" cy="88201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dmin_main_dashboar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800100"/>
            <a:ext cx="18002250" cy="863917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dmin_user_managemen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" y="571500"/>
            <a:ext cx="18097500" cy="88392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708569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5"/>
              </a:lnSpc>
            </a:pPr>
            <a:r>
              <a:rPr lang="en-US" sz="4560" u="sng">
                <a:solidFill>
                  <a:srgbClr val="1F2020"/>
                </a:solidFill>
                <a:latin typeface="Poppins Bold" panose="00000800000000000000"/>
              </a:rPr>
              <a:t>Future Work</a:t>
            </a:r>
            <a:endParaRPr lang="en-US" sz="4560" u="sng">
              <a:solidFill>
                <a:srgbClr val="1F2020"/>
              </a:solidFill>
              <a:latin typeface="Poppins Bold" panose="0000080000000000000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28700" y="2109768"/>
            <a:ext cx="16230600" cy="3359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08355" lvl="1" indent="-403860" algn="l">
              <a:lnSpc>
                <a:spcPts val="5240"/>
              </a:lnSpc>
              <a:buFont typeface="Arial" panose="020B0604020202020204"/>
              <a:buChar char="•"/>
            </a:pPr>
            <a:r>
              <a:rPr lang="en-US" altLang="en-GB" sz="3745">
                <a:solidFill>
                  <a:srgbClr val="000000"/>
                </a:solidFill>
                <a:latin typeface="Canva Sans" panose="020B0503030501040103"/>
              </a:rPr>
              <a:t>Notification System</a:t>
            </a:r>
            <a:endParaRPr lang="en-US" altLang="en-GB" sz="3745">
              <a:solidFill>
                <a:srgbClr val="000000"/>
              </a:solidFill>
              <a:latin typeface="Canva Sans" panose="020B0503030501040103"/>
            </a:endParaRPr>
          </a:p>
          <a:p>
            <a:pPr marL="808355" lvl="1" indent="-403860" algn="l">
              <a:lnSpc>
                <a:spcPts val="5240"/>
              </a:lnSpc>
              <a:buFont typeface="Arial" panose="020B0604020202020204"/>
              <a:buChar char="•"/>
            </a:pPr>
            <a:r>
              <a:rPr lang="en-US" sz="3745">
                <a:solidFill>
                  <a:srgbClr val="000000"/>
                </a:solidFill>
                <a:latin typeface="Canva Sans" panose="020B0503030501040103"/>
              </a:rPr>
              <a:t>Payment System</a:t>
            </a:r>
            <a:endParaRPr lang="en-US" sz="3745">
              <a:solidFill>
                <a:srgbClr val="000000"/>
              </a:solidFill>
              <a:latin typeface="Canva Sans" panose="020B0503030501040103"/>
            </a:endParaRPr>
          </a:p>
          <a:p>
            <a:pPr marL="808355" lvl="1" indent="-403860" algn="l">
              <a:lnSpc>
                <a:spcPts val="5240"/>
              </a:lnSpc>
              <a:buFont typeface="Arial" panose="020B0604020202020204"/>
              <a:buChar char="•"/>
            </a:pPr>
            <a:r>
              <a:rPr lang="en-US" sz="3745">
                <a:solidFill>
                  <a:srgbClr val="000000"/>
                </a:solidFill>
                <a:latin typeface="Canva Sans" panose="020B0503030501040103"/>
              </a:rPr>
              <a:t>Enhance the UI of some pages.</a:t>
            </a:r>
            <a:endParaRPr lang="en-US" sz="3745">
              <a:solidFill>
                <a:srgbClr val="000000"/>
              </a:solidFill>
              <a:latin typeface="Canva Sans" panose="020B0503030501040103"/>
            </a:endParaRPr>
          </a:p>
          <a:p>
            <a:pPr marL="808355" lvl="1" indent="-403860" algn="l">
              <a:lnSpc>
                <a:spcPts val="5240"/>
              </a:lnSpc>
              <a:buFont typeface="Arial" panose="020B0604020202020204"/>
              <a:buChar char="•"/>
            </a:pPr>
            <a:r>
              <a:rPr lang="en-US" sz="3745">
                <a:solidFill>
                  <a:srgbClr val="000000"/>
                </a:solidFill>
                <a:latin typeface="Canva Sans" panose="020B0503030501040103"/>
              </a:rPr>
              <a:t>Enhance chat page.</a:t>
            </a:r>
            <a:endParaRPr lang="en-US" sz="3745">
              <a:solidFill>
                <a:srgbClr val="000000"/>
              </a:solidFill>
              <a:latin typeface="Canva Sans" panose="020B0503030501040103"/>
            </a:endParaRPr>
          </a:p>
          <a:p>
            <a:pPr marL="808355" lvl="1" indent="-403860" algn="l">
              <a:lnSpc>
                <a:spcPts val="524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745">
                <a:solidFill>
                  <a:srgbClr val="000000"/>
                </a:solidFill>
                <a:latin typeface="Canva Sans" panose="020B0503030501040103"/>
              </a:rPr>
              <a:t>Publish app to app store. </a:t>
            </a:r>
            <a:endParaRPr lang="en-US" sz="3745">
              <a:solidFill>
                <a:srgbClr val="000000"/>
              </a:solidFill>
              <a:latin typeface="Canva Sans" panose="020B0503030501040103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823093" y="3671863"/>
            <a:ext cx="14641815" cy="2543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770"/>
              </a:lnSpc>
              <a:spcBef>
                <a:spcPct val="0"/>
              </a:spcBef>
            </a:pPr>
            <a:r>
              <a:rPr lang="en-US" sz="14120">
                <a:solidFill>
                  <a:srgbClr val="335ACF"/>
                </a:solidFill>
                <a:latin typeface="Poppins Bold" panose="00000800000000000000"/>
              </a:rPr>
              <a:t>Any Questions?</a:t>
            </a:r>
            <a:endParaRPr lang="en-US" sz="14120">
              <a:solidFill>
                <a:srgbClr val="335ACF"/>
              </a:solidFill>
              <a:latin typeface="Poppins Bold" panose="0000080000000000000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927286" y="7468868"/>
            <a:ext cx="2003612" cy="247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5"/>
              </a:lnSpc>
              <a:spcBef>
                <a:spcPct val="0"/>
              </a:spcBef>
            </a:pPr>
            <a:r>
              <a:rPr lang="en-US" sz="1470">
                <a:solidFill>
                  <a:srgbClr val="FFFFFF"/>
                </a:solidFill>
                <a:latin typeface="Open Sans Bold"/>
              </a:rPr>
              <a:t>Explore Now</a:t>
            </a:r>
            <a:endParaRPr lang="en-US" sz="1470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491509"/>
            <a:ext cx="16230600" cy="2688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85"/>
              </a:lnSpc>
              <a:spcBef>
                <a:spcPct val="0"/>
              </a:spcBef>
            </a:pPr>
            <a:r>
              <a:rPr lang="en-US" sz="14920">
                <a:solidFill>
                  <a:srgbClr val="335ACF"/>
                </a:solidFill>
                <a:latin typeface="Poppins Bold" panose="00000800000000000000"/>
              </a:rPr>
              <a:t>Thank you for </a:t>
            </a:r>
            <a:endParaRPr lang="en-US" sz="14920">
              <a:solidFill>
                <a:srgbClr val="335ACF"/>
              </a:solidFill>
              <a:latin typeface="Poppins Bold" panose="00000800000000000000"/>
            </a:endParaRPr>
          </a:p>
        </p:txBody>
      </p:sp>
      <p:grpSp>
        <p:nvGrpSpPr>
          <p:cNvPr id="3" name="Group 3"/>
          <p:cNvGrpSpPr/>
          <p:nvPr/>
        </p:nvGrpSpPr>
        <p:grpSpPr>
          <a:xfrm rot="0">
            <a:off x="0" y="5958311"/>
            <a:ext cx="18288000" cy="4328689"/>
            <a:chOff x="0" y="0"/>
            <a:chExt cx="4816593" cy="114006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1140066"/>
            </a:xfrm>
            <a:custGeom>
              <a:avLst/>
              <a:gdLst/>
              <a:ahLst/>
              <a:cxnLst/>
              <a:rect l="l" t="t" r="r" b="b"/>
              <a:pathLst>
                <a:path w="4816592" h="1140066">
                  <a:moveTo>
                    <a:pt x="0" y="0"/>
                  </a:moveTo>
                  <a:lnTo>
                    <a:pt x="4816592" y="0"/>
                  </a:lnTo>
                  <a:lnTo>
                    <a:pt x="4816592" y="1140066"/>
                  </a:lnTo>
                  <a:lnTo>
                    <a:pt x="0" y="1140066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816593" cy="1178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0" y="5539211"/>
            <a:ext cx="18288000" cy="2688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85"/>
              </a:lnSpc>
              <a:spcBef>
                <a:spcPct val="0"/>
              </a:spcBef>
            </a:pPr>
            <a:r>
              <a:rPr lang="en-US" sz="14920">
                <a:solidFill>
                  <a:srgbClr val="FFFFFF"/>
                </a:solidFill>
                <a:latin typeface="Poppins Bold" panose="00000800000000000000"/>
              </a:rPr>
              <a:t>Listening</a:t>
            </a:r>
            <a:endParaRPr lang="en-US" sz="14920">
              <a:solidFill>
                <a:srgbClr val="FFFFFF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28700" y="952500"/>
            <a:ext cx="12266176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Start Page &amp; Login &amp; Sign Up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9" name="Picture 8" descr="start_screen_e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2121535"/>
            <a:ext cx="3913505" cy="69583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 descr="login_screen_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2121535"/>
            <a:ext cx="3912870" cy="69576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1" name="Picture 10" descr="signup_screen_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0" y="2122170"/>
            <a:ext cx="3913505" cy="69576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0" y="3807511"/>
            <a:ext cx="18288000" cy="2446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19080"/>
              </a:lnSpc>
            </a:pPr>
            <a:r>
              <a:rPr lang="en-US" sz="16305">
                <a:solidFill>
                  <a:srgbClr val="1F2020"/>
                </a:solidFill>
                <a:latin typeface="Poppins Bold" panose="00000800000000000000"/>
              </a:rPr>
              <a:t>Guest Side</a:t>
            </a:r>
            <a:endParaRPr lang="en-US" sz="16305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6"/>
          <p:cNvSpPr txBox="1"/>
          <p:nvPr/>
        </p:nvSpPr>
        <p:spPr>
          <a:xfrm>
            <a:off x="1028700" y="952500"/>
            <a:ext cx="6885980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Guest views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4" name="Picture 3" descr="guest_product_detail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44400" y="2096135"/>
            <a:ext cx="3695065" cy="668591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 descr="guest_main_vie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095500"/>
            <a:ext cx="3982085" cy="66865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6" descr="Screenshot 2025-06-10 1145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2095500"/>
            <a:ext cx="3982720" cy="668591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3807511"/>
            <a:ext cx="18288000" cy="2446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080"/>
              </a:lnSpc>
            </a:pPr>
            <a:r>
              <a:rPr lang="en-US" sz="16305">
                <a:solidFill>
                  <a:srgbClr val="1F2020"/>
                </a:solidFill>
                <a:latin typeface="Poppins Bold" panose="00000800000000000000"/>
              </a:rPr>
              <a:t>Customer Side</a:t>
            </a:r>
            <a:endParaRPr lang="en-US" sz="16305">
              <a:solidFill>
                <a:srgbClr val="1F2020"/>
              </a:solidFill>
              <a:latin typeface="Poppins Bold" panose="0000080000000000000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609600" y="1028700"/>
            <a:ext cx="6619240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spcBef>
                <a:spcPct val="0"/>
              </a:spcBef>
              <a:buFont typeface="Arial" panose="020B0604020202020204"/>
              <a:buChar char="•"/>
            </a:pPr>
            <a:r>
              <a:rPr lang="en-US" sz="3000">
                <a:solidFill>
                  <a:srgbClr val="1F2020"/>
                </a:solidFill>
                <a:latin typeface="Poppins" panose="00000500000000000000"/>
              </a:rPr>
              <a:t>Customer Home page</a:t>
            </a:r>
            <a:endParaRPr lang="en-US" sz="3000">
              <a:solidFill>
                <a:srgbClr val="1F2020"/>
              </a:solidFill>
              <a:latin typeface="Poppins" panose="00000500000000000000"/>
            </a:endParaRPr>
          </a:p>
        </p:txBody>
      </p:sp>
      <p:pic>
        <p:nvPicPr>
          <p:cNvPr id="6" name="Picture 5" descr="customer_home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2162175"/>
            <a:ext cx="3382645" cy="739965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" name="Picture 6" descr="customer_home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445" y="2162810"/>
            <a:ext cx="3383915" cy="739838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8" name="Picture 7" descr="customer_c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9555" y="2162810"/>
            <a:ext cx="3378835" cy="739838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9" name="Picture 8" descr="customer_wishlis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5640" y="2171700"/>
            <a:ext cx="3383915" cy="738949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" name="Picture 9" descr="customer_chat_butto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360" y="2162175"/>
            <a:ext cx="3383280" cy="739965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1415</Words>
  <Application>WPS Presentation</Application>
  <PresentationFormat>On-screen Show (4:3)</PresentationFormat>
  <Paragraphs>122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7" baseType="lpstr">
      <vt:lpstr>Arial</vt:lpstr>
      <vt:lpstr>SimSun</vt:lpstr>
      <vt:lpstr>Wingdings</vt:lpstr>
      <vt:lpstr>Poppins</vt:lpstr>
      <vt:lpstr>Poppins Bold</vt:lpstr>
      <vt:lpstr>Open Sans Bold</vt:lpstr>
      <vt:lpstr>Arial</vt:lpstr>
      <vt:lpstr>Calibri</vt:lpstr>
      <vt:lpstr>Microsoft YaHei</vt:lpstr>
      <vt:lpstr>Arial Unicode MS</vt:lpstr>
      <vt:lpstr>Canva Sans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MatjarCom</dc:title>
  <dc:creator/>
  <cp:lastModifiedBy>ibrahim asad</cp:lastModifiedBy>
  <cp:revision>8</cp:revision>
  <dcterms:created xsi:type="dcterms:W3CDTF">2006-08-16T00:00:00Z</dcterms:created>
  <dcterms:modified xsi:type="dcterms:W3CDTF">2025-06-19T10:26:02Z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A59B075E76894757AF58CF181F62DC82_12</vt:lpwstr>
  </property>
  <property fmtid="{D5CDD505-2E9C-101B-9397-08002B2CF9AE}" pid="3" name="KSOProductBuildVer">
    <vt:lpwstr>2057-12.2.0.21183</vt:lpwstr>
  </property>
</Properties>
</file>