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8" r:id="rId5"/>
    <p:sldId id="266" r:id="rId6"/>
    <p:sldId id="267" r:id="rId7"/>
    <p:sldId id="259" r:id="rId8"/>
    <p:sldId id="260" r:id="rId9"/>
    <p:sldId id="265" r:id="rId10"/>
    <p:sldId id="261" r:id="rId11"/>
    <p:sldId id="262" r:id="rId12"/>
    <p:sldId id="263" r:id="rId13"/>
    <p:sldId id="264"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9C6B"/>
    <a:srgbClr val="23A1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71" autoAdjust="0"/>
    <p:restoredTop sz="94660"/>
  </p:normalViewPr>
  <p:slideViewPr>
    <p:cSldViewPr snapToGrid="0">
      <p:cViewPr varScale="1">
        <p:scale>
          <a:sx n="73" d="100"/>
          <a:sy n="73" d="100"/>
        </p:scale>
        <p:origin x="618"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6/8/2021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6/8/2021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6/8/2021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6/8/2021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6/8/2021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6/8/2021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6/8/2021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6/8/2021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6/8/2021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E2B8F-1140-4B8E-8E1F-3C10BC2BAC34}"/>
              </a:ext>
            </a:extLst>
          </p:cNvPr>
          <p:cNvSpPr>
            <a:spLocks noGrp="1"/>
          </p:cNvSpPr>
          <p:nvPr>
            <p:ph type="ctrTitle"/>
          </p:nvPr>
        </p:nvSpPr>
        <p:spPr>
          <a:xfrm>
            <a:off x="1915127" y="370472"/>
            <a:ext cx="8361229" cy="2098226"/>
          </a:xfrm>
        </p:spPr>
        <p:txBody>
          <a:bodyPr/>
          <a:lstStyle/>
          <a:p>
            <a:r>
              <a:rPr lang="en-US" b="1" dirty="0">
                <a:effectLst>
                  <a:outerShdw blurRad="38100" dist="38100" dir="2700000" algn="tl">
                    <a:srgbClr val="000000">
                      <a:alpha val="43137"/>
                    </a:srgbClr>
                  </a:outerShdw>
                </a:effectLst>
              </a:rPr>
              <a:t>Smart Home</a:t>
            </a:r>
          </a:p>
        </p:txBody>
      </p:sp>
      <p:sp>
        <p:nvSpPr>
          <p:cNvPr id="3" name="Subtitle 2">
            <a:extLst>
              <a:ext uri="{FF2B5EF4-FFF2-40B4-BE49-F238E27FC236}">
                <a16:creationId xmlns:a16="http://schemas.microsoft.com/office/drawing/2014/main" id="{83679216-C42C-4B2B-AD9B-2097AF9CC02A}"/>
              </a:ext>
            </a:extLst>
          </p:cNvPr>
          <p:cNvSpPr>
            <a:spLocks noGrp="1"/>
          </p:cNvSpPr>
          <p:nvPr>
            <p:ph type="subTitle" idx="1"/>
          </p:nvPr>
        </p:nvSpPr>
        <p:spPr>
          <a:xfrm>
            <a:off x="2573889" y="2885881"/>
            <a:ext cx="6831673" cy="2613771"/>
          </a:xfrm>
        </p:spPr>
        <p:txBody>
          <a:bodyPr>
            <a:normAutofit fontScale="92500" lnSpcReduction="10000"/>
          </a:bodyPr>
          <a:lstStyle/>
          <a:p>
            <a:pPr marL="0" marR="0" lvl="0" indent="0" algn="l" rtl="0">
              <a:spcBef>
                <a:spcPts val="0"/>
              </a:spcBef>
              <a:spcAft>
                <a:spcPts val="0"/>
              </a:spcAft>
              <a:buNone/>
            </a:pPr>
            <a:r>
              <a:rPr lang="en-US" sz="2800" b="1" i="0" u="none" strike="noStrike" cap="none" dirty="0">
                <a:solidFill>
                  <a:srgbClr val="5A9C6B"/>
                </a:solidFill>
                <a:latin typeface="Arial"/>
                <a:ea typeface="Arial"/>
                <a:cs typeface="Arial"/>
                <a:sym typeface="Arial"/>
              </a:rPr>
              <a:t>Presented by</a:t>
            </a:r>
            <a:r>
              <a:rPr lang="en-US" sz="2800" b="1" i="0" u="none" strike="noStrike" cap="none" dirty="0" smtClean="0">
                <a:solidFill>
                  <a:srgbClr val="5A9C6B"/>
                </a:solidFill>
                <a:latin typeface="Arial"/>
                <a:ea typeface="Arial"/>
                <a:cs typeface="Arial"/>
                <a:sym typeface="Arial"/>
              </a:rPr>
              <a:t>:-</a:t>
            </a:r>
            <a:endParaRPr lang="en-US" sz="2800" b="1" i="0" u="none" strike="noStrike" cap="none" dirty="0">
              <a:solidFill>
                <a:srgbClr val="5A9C6B"/>
              </a:solidFill>
              <a:latin typeface="Arial"/>
              <a:ea typeface="Arial"/>
              <a:cs typeface="Arial"/>
              <a:sym typeface="Arial"/>
            </a:endParaRPr>
          </a:p>
          <a:p>
            <a:pPr marL="0" marR="0" lvl="0" indent="0" algn="l" rtl="0">
              <a:spcBef>
                <a:spcPts val="0"/>
              </a:spcBef>
              <a:spcAft>
                <a:spcPts val="0"/>
              </a:spcAft>
              <a:buNone/>
            </a:pPr>
            <a:r>
              <a:rPr lang="en-US" sz="2400" b="1" i="0" u="none" strike="noStrike" cap="none" dirty="0" err="1">
                <a:solidFill>
                  <a:schemeClr val="accent6">
                    <a:lumMod val="75000"/>
                  </a:schemeClr>
                </a:solidFill>
                <a:latin typeface="Arial"/>
                <a:ea typeface="Arial"/>
                <a:cs typeface="Arial"/>
                <a:sym typeface="Arial"/>
              </a:rPr>
              <a:t>Aseel</a:t>
            </a:r>
            <a:r>
              <a:rPr lang="en-US" sz="2400" b="1" i="0" u="none" strike="noStrike" cap="none" dirty="0">
                <a:solidFill>
                  <a:schemeClr val="accent6">
                    <a:lumMod val="75000"/>
                  </a:schemeClr>
                </a:solidFill>
                <a:latin typeface="Arial"/>
                <a:ea typeface="Arial"/>
                <a:cs typeface="Arial"/>
                <a:sym typeface="Arial"/>
              </a:rPr>
              <a:t> </a:t>
            </a:r>
            <a:r>
              <a:rPr lang="en-US" sz="2400" b="1" i="0" u="none" strike="noStrike" cap="none" dirty="0" err="1" smtClean="0">
                <a:solidFill>
                  <a:schemeClr val="accent6">
                    <a:lumMod val="75000"/>
                  </a:schemeClr>
                </a:solidFill>
                <a:latin typeface="Arial"/>
                <a:ea typeface="Arial"/>
                <a:cs typeface="Arial"/>
                <a:sym typeface="Arial"/>
              </a:rPr>
              <a:t>Fuad</a:t>
            </a:r>
            <a:r>
              <a:rPr lang="en-US" sz="2400" b="1" i="0" u="none" strike="noStrike" cap="none" dirty="0" smtClean="0">
                <a:solidFill>
                  <a:schemeClr val="accent6">
                    <a:lumMod val="75000"/>
                  </a:schemeClr>
                </a:solidFill>
                <a:latin typeface="Arial"/>
                <a:ea typeface="Arial"/>
                <a:cs typeface="Arial"/>
                <a:sym typeface="Arial"/>
              </a:rPr>
              <a:t> </a:t>
            </a:r>
            <a:r>
              <a:rPr lang="en-US" sz="2400" b="1" i="0" u="none" strike="noStrike" cap="none" dirty="0" err="1" smtClean="0">
                <a:solidFill>
                  <a:schemeClr val="accent6">
                    <a:lumMod val="75000"/>
                  </a:schemeClr>
                </a:solidFill>
                <a:latin typeface="Arial"/>
                <a:ea typeface="Arial"/>
                <a:cs typeface="Arial"/>
                <a:sym typeface="Arial"/>
              </a:rPr>
              <a:t>Khaseeb</a:t>
            </a:r>
            <a:endParaRPr lang="en-US" sz="2400" b="1" i="0" u="none" strike="noStrike" cap="none" dirty="0">
              <a:solidFill>
                <a:schemeClr val="accent6">
                  <a:lumMod val="75000"/>
                </a:schemeClr>
              </a:solidFill>
              <a:latin typeface="Arial"/>
              <a:ea typeface="Arial"/>
              <a:cs typeface="Arial"/>
              <a:sym typeface="Arial"/>
            </a:endParaRPr>
          </a:p>
          <a:p>
            <a:pPr marL="0" marR="0" lvl="0" indent="0" algn="l" rtl="0">
              <a:spcBef>
                <a:spcPts val="0"/>
              </a:spcBef>
              <a:spcAft>
                <a:spcPts val="0"/>
              </a:spcAft>
              <a:buNone/>
            </a:pPr>
            <a:r>
              <a:rPr lang="en-US" b="1" dirty="0" smtClean="0">
                <a:solidFill>
                  <a:schemeClr val="accent6">
                    <a:lumMod val="75000"/>
                  </a:schemeClr>
                </a:solidFill>
              </a:rPr>
              <a:t>Noor </a:t>
            </a:r>
            <a:r>
              <a:rPr lang="en-US" b="1" dirty="0" err="1" smtClean="0">
                <a:solidFill>
                  <a:schemeClr val="accent6">
                    <a:lumMod val="75000"/>
                  </a:schemeClr>
                </a:solidFill>
              </a:rPr>
              <a:t>Fathallah</a:t>
            </a:r>
            <a:r>
              <a:rPr lang="en-US" b="1" dirty="0" smtClean="0">
                <a:solidFill>
                  <a:schemeClr val="accent6">
                    <a:lumMod val="75000"/>
                  </a:schemeClr>
                </a:solidFill>
              </a:rPr>
              <a:t> </a:t>
            </a:r>
            <a:r>
              <a:rPr lang="en-US" b="1" dirty="0" err="1" smtClean="0">
                <a:solidFill>
                  <a:schemeClr val="accent6">
                    <a:lumMod val="75000"/>
                  </a:schemeClr>
                </a:solidFill>
              </a:rPr>
              <a:t>Deek</a:t>
            </a:r>
            <a:endParaRPr lang="en-US" b="1" dirty="0">
              <a:solidFill>
                <a:schemeClr val="accent6">
                  <a:lumMod val="75000"/>
                </a:schemeClr>
              </a:solidFill>
            </a:endParaRPr>
          </a:p>
          <a:p>
            <a:pPr marL="0" marR="0" lvl="0" indent="0" algn="l" rtl="0">
              <a:spcBef>
                <a:spcPts val="0"/>
              </a:spcBef>
              <a:spcAft>
                <a:spcPts val="0"/>
              </a:spcAft>
              <a:buNone/>
            </a:pPr>
            <a:endParaRPr lang="en-US" sz="2000" b="1" i="0" u="none" strike="noStrike" cap="none" dirty="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endParaRPr lang="en-US" sz="2400" b="1" i="0" u="none" strike="noStrike" cap="none" dirty="0">
              <a:solidFill>
                <a:schemeClr val="accent6">
                  <a:lumMod val="75000"/>
                </a:schemeClr>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2800" b="1" i="0" u="none" strike="noStrike" cap="none" dirty="0">
                <a:solidFill>
                  <a:srgbClr val="5A9C6B"/>
                </a:solidFill>
                <a:latin typeface="Arial"/>
                <a:ea typeface="Arial"/>
                <a:cs typeface="Arial"/>
                <a:sym typeface="Arial"/>
              </a:rPr>
              <a:t>Supervisor</a:t>
            </a:r>
            <a:r>
              <a:rPr lang="en-US" sz="2800" b="1" i="0" u="none" strike="noStrike" cap="none" dirty="0" smtClean="0">
                <a:solidFill>
                  <a:srgbClr val="5A9C6B"/>
                </a:solidFill>
                <a:latin typeface="Arial"/>
                <a:ea typeface="Arial"/>
                <a:cs typeface="Arial"/>
                <a:sym typeface="Arial"/>
              </a:rPr>
              <a:t>:-</a:t>
            </a:r>
            <a:endParaRPr lang="en-US" b="1" dirty="0">
              <a:solidFill>
                <a:srgbClr val="5A9C6B"/>
              </a:solidFill>
            </a:endParaRPr>
          </a:p>
          <a:p>
            <a:pPr algn="l"/>
            <a:r>
              <a:rPr lang="en-US" b="1" dirty="0" err="1" smtClean="0">
                <a:solidFill>
                  <a:schemeClr val="accent6">
                    <a:lumMod val="75000"/>
                  </a:schemeClr>
                </a:solidFill>
              </a:rPr>
              <a:t>Dr.mohannad</a:t>
            </a:r>
            <a:r>
              <a:rPr lang="en-US" b="1" dirty="0" smtClean="0">
                <a:solidFill>
                  <a:schemeClr val="accent6">
                    <a:lumMod val="75000"/>
                  </a:schemeClr>
                </a:solidFill>
              </a:rPr>
              <a:t> al-</a:t>
            </a:r>
            <a:r>
              <a:rPr lang="en-US" b="1" dirty="0" err="1" smtClean="0">
                <a:solidFill>
                  <a:schemeClr val="accent6">
                    <a:lumMod val="75000"/>
                  </a:schemeClr>
                </a:solidFill>
              </a:rPr>
              <a:t>jabi</a:t>
            </a:r>
            <a:endParaRPr lang="en-US" b="1" dirty="0">
              <a:solidFill>
                <a:schemeClr val="accent6">
                  <a:lumMod val="75000"/>
                </a:schemeClr>
              </a:solidFill>
            </a:endParaRPr>
          </a:p>
        </p:txBody>
      </p:sp>
    </p:spTree>
    <p:extLst>
      <p:ext uri="{BB962C8B-B14F-4D97-AF65-F5344CB8AC3E}">
        <p14:creationId xmlns:p14="http://schemas.microsoft.com/office/powerpoint/2010/main" val="2423221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30E3B-BF29-45C9-B715-0BDFDCDD324F}"/>
              </a:ext>
            </a:extLst>
          </p:cNvPr>
          <p:cNvSpPr>
            <a:spLocks noGrp="1"/>
          </p:cNvSpPr>
          <p:nvPr>
            <p:ph type="title"/>
          </p:nvPr>
        </p:nvSpPr>
        <p:spPr/>
        <p:txBody>
          <a:bodyPr/>
          <a:lstStyle/>
          <a:p>
            <a:pPr algn="ctr"/>
            <a:r>
              <a:rPr lang="en-US" sz="4400" b="1" dirty="0">
                <a:solidFill>
                  <a:schemeClr val="tx1"/>
                </a:solidFill>
                <a:effectLst>
                  <a:outerShdw blurRad="38100" dist="38100" dir="2700000" algn="tl">
                    <a:srgbClr val="000000">
                      <a:alpha val="43137"/>
                    </a:srgbClr>
                  </a:outerShdw>
                </a:effectLst>
                <a:latin typeface="Arial Black"/>
                <a:ea typeface="Arial Black"/>
                <a:cs typeface="Arial Black"/>
                <a:sym typeface="Arial Black"/>
              </a:rPr>
              <a:t>Constrains</a:t>
            </a:r>
            <a:br>
              <a:rPr lang="en-US" sz="4400" b="1" dirty="0">
                <a:solidFill>
                  <a:schemeClr val="tx1"/>
                </a:solidFill>
                <a:effectLst>
                  <a:outerShdw blurRad="38100" dist="38100" dir="2700000" algn="tl">
                    <a:srgbClr val="000000">
                      <a:alpha val="43137"/>
                    </a:srgbClr>
                  </a:outerShdw>
                </a:effectLst>
                <a:latin typeface="Arial Black"/>
                <a:ea typeface="Arial Black"/>
                <a:cs typeface="Arial Black"/>
                <a:sym typeface="Arial Black"/>
              </a:rPr>
            </a:br>
            <a:endParaRPr lang="en-US" dirty="0">
              <a:solidFill>
                <a:schemeClr val="tx1"/>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14B02FAB-F3E1-438E-8FB5-470FA72646D5}"/>
              </a:ext>
            </a:extLst>
          </p:cNvPr>
          <p:cNvSpPr>
            <a:spLocks noGrp="1"/>
          </p:cNvSpPr>
          <p:nvPr>
            <p:ph idx="1"/>
          </p:nvPr>
        </p:nvSpPr>
        <p:spPr>
          <a:xfrm>
            <a:off x="1172308" y="1781908"/>
            <a:ext cx="9601200" cy="4267199"/>
          </a:xfrm>
        </p:spPr>
        <p:txBody>
          <a:bodyPr>
            <a:normAutofit fontScale="85000" lnSpcReduction="20000"/>
          </a:bodyPr>
          <a:lstStyle/>
          <a:p>
            <a:pPr marL="0" marR="0">
              <a:lnSpc>
                <a:spcPct val="107000"/>
              </a:lnSpc>
              <a:spcBef>
                <a:spcPts val="0"/>
              </a:spcBef>
              <a:spcAft>
                <a:spcPts val="0"/>
              </a:spcAft>
            </a:pPr>
            <a:r>
              <a:rPr lang="en-US" sz="3100" b="1" dirty="0">
                <a:solidFill>
                  <a:schemeClr val="tx1"/>
                </a:solidFill>
                <a:effectLst/>
                <a:latin typeface="CMBX12"/>
                <a:ea typeface="Calibri" panose="020F0502020204030204" pitchFamily="34" charset="0"/>
                <a:cs typeface="Arial" panose="020B0604020202020204" pitchFamily="34" charset="0"/>
              </a:rPr>
              <a:t>Hardware problem:</a:t>
            </a:r>
            <a:endParaRPr lang="en-US" sz="3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0"/>
              </a:spcAft>
              <a:buNone/>
            </a:pPr>
            <a:r>
              <a:rPr lang="en-US" sz="3100" b="1" dirty="0">
                <a:solidFill>
                  <a:schemeClr val="accent6">
                    <a:lumMod val="75000"/>
                  </a:schemeClr>
                </a:solidFill>
                <a:effectLst/>
                <a:latin typeface="CMBX12"/>
                <a:ea typeface="Calibri" panose="020F0502020204030204" pitchFamily="34" charset="0"/>
                <a:cs typeface="Arial" panose="020B0604020202020204" pitchFamily="34" charset="0"/>
              </a:rPr>
              <a:t>When we wired the circuit, the GND side of each block was wired alone with the power supply, the problem was that the GND must be unified between the parts, the Node MCU and the power supply.</a:t>
            </a:r>
            <a:endParaRPr lang="en-US" sz="3100" b="1" dirty="0">
              <a:solidFill>
                <a:schemeClr val="accent6">
                  <a:lumMod val="75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0"/>
              </a:spcAft>
              <a:buNone/>
            </a:pPr>
            <a:r>
              <a:rPr lang="en-US" sz="3100" b="1" dirty="0">
                <a:solidFill>
                  <a:schemeClr val="accent6">
                    <a:lumMod val="75000"/>
                  </a:schemeClr>
                </a:solidFill>
                <a:effectLst/>
                <a:latin typeface="CMBX12"/>
                <a:ea typeface="Calibri" panose="020F0502020204030204" pitchFamily="34" charset="0"/>
                <a:cs typeface="Arial" panose="020B0604020202020204" pitchFamily="34" charset="0"/>
              </a:rPr>
              <a:t> </a:t>
            </a:r>
            <a:endParaRPr lang="en-US" sz="3100" b="1" dirty="0">
              <a:solidFill>
                <a:schemeClr val="accent6">
                  <a:lumMod val="75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3100" b="1" dirty="0">
                <a:solidFill>
                  <a:schemeClr val="tx1"/>
                </a:solidFill>
                <a:effectLst/>
                <a:latin typeface="CMBX12"/>
                <a:ea typeface="Calibri" panose="020F0502020204030204" pitchFamily="34" charset="0"/>
                <a:cs typeface="Arial" panose="020B0604020202020204" pitchFamily="34" charset="0"/>
              </a:rPr>
              <a:t>Software Problem:</a:t>
            </a:r>
            <a:endParaRPr lang="en-US" sz="3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0"/>
              </a:spcAft>
              <a:buNone/>
            </a:pPr>
            <a:r>
              <a:rPr lang="en-US" sz="3100" b="1" dirty="0">
                <a:solidFill>
                  <a:schemeClr val="accent6">
                    <a:lumMod val="75000"/>
                  </a:schemeClr>
                </a:solidFill>
                <a:effectLst/>
                <a:latin typeface="CMBX12"/>
                <a:ea typeface="Calibri" panose="020F0502020204030204" pitchFamily="34" charset="0"/>
                <a:cs typeface="Arial" panose="020B0604020202020204" pitchFamily="34" charset="0"/>
              </a:rPr>
              <a:t>We encountered a problem when programming the Theft button to reconcile and distinguish between two things. When the </a:t>
            </a:r>
            <a:r>
              <a:rPr lang="en-US" sz="3100" b="1" dirty="0">
                <a:solidFill>
                  <a:srgbClr val="0070C0"/>
                </a:solidFill>
                <a:effectLst/>
                <a:latin typeface="CMBX12"/>
                <a:ea typeface="Calibri" panose="020F0502020204030204" pitchFamily="34" charset="0"/>
                <a:cs typeface="Arial" panose="020B0604020202020204" pitchFamily="34" charset="0"/>
              </a:rPr>
              <a:t>off</a:t>
            </a:r>
            <a:r>
              <a:rPr lang="en-US" sz="3100" b="1" dirty="0">
                <a:solidFill>
                  <a:schemeClr val="accent6">
                    <a:lumMod val="75000"/>
                  </a:schemeClr>
                </a:solidFill>
                <a:effectLst/>
                <a:latin typeface="CMBX12"/>
                <a:ea typeface="Calibri" panose="020F0502020204030204" pitchFamily="34" charset="0"/>
                <a:cs typeface="Arial" panose="020B0604020202020204" pitchFamily="34" charset="0"/>
              </a:rPr>
              <a:t> button is </a:t>
            </a:r>
            <a:r>
              <a:rPr lang="en-US" sz="3100" b="1" dirty="0">
                <a:solidFill>
                  <a:srgbClr val="0070C0"/>
                </a:solidFill>
                <a:effectLst/>
                <a:latin typeface="CMBX12"/>
                <a:ea typeface="Calibri" panose="020F0502020204030204" pitchFamily="34" charset="0"/>
                <a:cs typeface="Arial" panose="020B0604020202020204" pitchFamily="34" charset="0"/>
              </a:rPr>
              <a:t>on</a:t>
            </a:r>
            <a:r>
              <a:rPr lang="en-US" sz="3100" b="1" dirty="0">
                <a:solidFill>
                  <a:schemeClr val="accent6">
                    <a:lumMod val="75000"/>
                  </a:schemeClr>
                </a:solidFill>
                <a:effectLst/>
                <a:latin typeface="CMBX12"/>
                <a:ea typeface="Calibri" panose="020F0502020204030204" pitchFamily="34" charset="0"/>
                <a:cs typeface="Arial" panose="020B0604020202020204" pitchFamily="34" charset="0"/>
              </a:rPr>
              <a:t> a specific command related to lighting must work, and when it is On a movement related command in the event of theft must work</a:t>
            </a:r>
            <a:r>
              <a:rPr lang="en-US" sz="2800" b="1" dirty="0">
                <a:solidFill>
                  <a:schemeClr val="accent6">
                    <a:lumMod val="75000"/>
                  </a:schemeClr>
                </a:solidFill>
                <a:effectLst/>
                <a:latin typeface="CMBX12"/>
                <a:ea typeface="Calibri" panose="020F0502020204030204" pitchFamily="34" charset="0"/>
                <a:cs typeface="Arial" panose="020B0604020202020204" pitchFamily="34" charset="0"/>
              </a:rPr>
              <a:t>.</a:t>
            </a:r>
            <a:endParaRPr lang="en-US" sz="2800" b="1" dirty="0">
              <a:solidFill>
                <a:schemeClr val="accent6">
                  <a:lumMod val="75000"/>
                </a:schemeClr>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238680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A42CE-D3D1-4653-B567-F843D6257253}"/>
              </a:ext>
            </a:extLst>
          </p:cNvPr>
          <p:cNvSpPr>
            <a:spLocks noGrp="1"/>
          </p:cNvSpPr>
          <p:nvPr>
            <p:ph type="title"/>
          </p:nvPr>
        </p:nvSpPr>
        <p:spPr>
          <a:xfrm>
            <a:off x="1260581" y="498231"/>
            <a:ext cx="9601200" cy="1485900"/>
          </a:xfrm>
        </p:spPr>
        <p:txBody>
          <a:bodyPr/>
          <a:lstStyle/>
          <a:p>
            <a:pPr algn="ctr"/>
            <a:r>
              <a:rPr lang="en-US" sz="4800" b="1" dirty="0">
                <a:solidFill>
                  <a:schemeClr val="tx1"/>
                </a:solidFill>
                <a:effectLst>
                  <a:outerShdw blurRad="38100" dist="38100" dir="2700000" algn="tl">
                    <a:srgbClr val="000000">
                      <a:alpha val="43137"/>
                    </a:srgbClr>
                  </a:outerShdw>
                </a:effectLst>
                <a:latin typeface="Arial"/>
                <a:ea typeface="Arial"/>
                <a:cs typeface="Arial"/>
                <a:sym typeface="Arial"/>
              </a:rPr>
              <a:t>Conclusion</a:t>
            </a:r>
            <a:r>
              <a:rPr lang="en-US" sz="4400" b="1" dirty="0">
                <a:solidFill>
                  <a:srgbClr val="953734"/>
                </a:solidFill>
                <a:latin typeface="Calibri"/>
                <a:ea typeface="Calibri"/>
                <a:cs typeface="Calibri"/>
                <a:sym typeface="Calibri"/>
              </a:rPr>
              <a:t/>
            </a:r>
            <a:br>
              <a:rPr lang="en-US" sz="4400" b="1" dirty="0">
                <a:solidFill>
                  <a:srgbClr val="953734"/>
                </a:solidFill>
                <a:latin typeface="Calibri"/>
                <a:ea typeface="Calibri"/>
                <a:cs typeface="Calibri"/>
                <a:sym typeface="Calibri"/>
              </a:rPr>
            </a:br>
            <a:endParaRPr lang="en-US" dirty="0"/>
          </a:p>
        </p:txBody>
      </p:sp>
      <p:sp>
        <p:nvSpPr>
          <p:cNvPr id="3" name="Content Placeholder 2">
            <a:extLst>
              <a:ext uri="{FF2B5EF4-FFF2-40B4-BE49-F238E27FC236}">
                <a16:creationId xmlns:a16="http://schemas.microsoft.com/office/drawing/2014/main" id="{FB492267-BD59-4EB6-8ABD-DF9BFE39E74F}"/>
              </a:ext>
            </a:extLst>
          </p:cNvPr>
          <p:cNvSpPr>
            <a:spLocks noGrp="1"/>
          </p:cNvSpPr>
          <p:nvPr>
            <p:ph idx="1"/>
          </p:nvPr>
        </p:nvSpPr>
        <p:spPr>
          <a:xfrm>
            <a:off x="1312984" y="1477108"/>
            <a:ext cx="9601200" cy="4287078"/>
          </a:xfrm>
        </p:spPr>
        <p:txBody>
          <a:bodyPr/>
          <a:lstStyle/>
          <a:p>
            <a:pPr marL="0" indent="0">
              <a:buNone/>
            </a:pPr>
            <a:r>
              <a:rPr lang="en-US" sz="2800" b="1" dirty="0">
                <a:solidFill>
                  <a:schemeClr val="accent6">
                    <a:lumMod val="50000"/>
                  </a:schemeClr>
                </a:solidFill>
                <a:effectLst/>
                <a:latin typeface="Calibri" panose="020F0502020204030204" pitchFamily="34" charset="0"/>
                <a:ea typeface="Calibri" panose="020F0502020204030204" pitchFamily="34" charset="0"/>
                <a:cs typeface="Arial" panose="020B0604020202020204" pitchFamily="34" charset="0"/>
              </a:rPr>
              <a:t>In conclusion, our project benefits the provision of protection for homes, as well as alerting in the event of a fire or attempts to steal homes, so an alarm sounds, and a phone call is made to a family member,  ​so that the owner of the house is reassured while he is outside his home</a:t>
            </a:r>
          </a:p>
          <a:p>
            <a:pPr marL="0" indent="0">
              <a:buNone/>
            </a:pPr>
            <a:endParaRPr lang="en-US" sz="3200" b="1" dirty="0">
              <a:solidFill>
                <a:schemeClr val="accent6">
                  <a:lumMod val="50000"/>
                </a:schemeClr>
              </a:solidFill>
            </a:endParaRPr>
          </a:p>
          <a:p>
            <a:pPr marL="0" indent="0">
              <a:buNone/>
            </a:pPr>
            <a:endParaRPr lang="en-US" dirty="0"/>
          </a:p>
        </p:txBody>
      </p:sp>
      <p:pic>
        <p:nvPicPr>
          <p:cNvPr id="4" name="Picture 3">
            <a:extLst>
              <a:ext uri="{FF2B5EF4-FFF2-40B4-BE49-F238E27FC236}">
                <a16:creationId xmlns:a16="http://schemas.microsoft.com/office/drawing/2014/main" id="{71A710C6-ED50-4315-ADA7-DDA30ADE4B35}"/>
              </a:ext>
            </a:extLst>
          </p:cNvPr>
          <p:cNvPicPr/>
          <p:nvPr/>
        </p:nvPicPr>
        <p:blipFill>
          <a:blip r:embed="rId2">
            <a:extLst>
              <a:ext uri="{28A0092B-C50C-407E-A947-70E740481C1C}">
                <a14:useLocalDpi xmlns:a14="http://schemas.microsoft.com/office/drawing/2010/main" val="0"/>
              </a:ext>
            </a:extLst>
          </a:blip>
          <a:stretch>
            <a:fillRect/>
          </a:stretch>
        </p:blipFill>
        <p:spPr>
          <a:xfrm>
            <a:off x="6471138" y="3552093"/>
            <a:ext cx="4339579" cy="3006969"/>
          </a:xfrm>
          <a:prstGeom prst="rect">
            <a:avLst/>
          </a:prstGeom>
        </p:spPr>
      </p:pic>
    </p:spTree>
    <p:extLst>
      <p:ext uri="{BB962C8B-B14F-4D97-AF65-F5344CB8AC3E}">
        <p14:creationId xmlns:p14="http://schemas.microsoft.com/office/powerpoint/2010/main" val="1752585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6DF6A-E196-4C8D-A79F-67C4C571FFF0}"/>
              </a:ext>
            </a:extLst>
          </p:cNvPr>
          <p:cNvSpPr>
            <a:spLocks noGrp="1"/>
          </p:cNvSpPr>
          <p:nvPr>
            <p:ph type="title"/>
          </p:nvPr>
        </p:nvSpPr>
        <p:spPr/>
        <p:txBody>
          <a:bodyPr/>
          <a:lstStyle/>
          <a:p>
            <a:pPr algn="ctr"/>
            <a:r>
              <a:rPr lang="en-US" sz="4400" b="1" dirty="0">
                <a:solidFill>
                  <a:schemeClr val="tx1"/>
                </a:solidFill>
                <a:effectLst>
                  <a:outerShdw blurRad="38100" dist="38100" dir="2700000" algn="tl">
                    <a:srgbClr val="000000">
                      <a:alpha val="43137"/>
                    </a:srgbClr>
                  </a:outerShdw>
                </a:effectLst>
                <a:latin typeface="Arial Black"/>
                <a:ea typeface="Arial Black"/>
                <a:cs typeface="Arial Black"/>
                <a:sym typeface="Arial Black"/>
              </a:rPr>
              <a:t>Future Work</a:t>
            </a:r>
            <a:br>
              <a:rPr lang="en-US" sz="4400" b="1" dirty="0">
                <a:solidFill>
                  <a:schemeClr val="tx1"/>
                </a:solidFill>
                <a:effectLst>
                  <a:outerShdw blurRad="38100" dist="38100" dir="2700000" algn="tl">
                    <a:srgbClr val="000000">
                      <a:alpha val="43137"/>
                    </a:srgbClr>
                  </a:outerShdw>
                </a:effectLst>
                <a:latin typeface="Arial Black"/>
                <a:ea typeface="Arial Black"/>
                <a:cs typeface="Arial Black"/>
                <a:sym typeface="Arial Black"/>
              </a:rPr>
            </a:br>
            <a:endParaRPr lang="en-US" dirty="0">
              <a:solidFill>
                <a:schemeClr val="tx1"/>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C82B5A38-83E4-449B-8C81-4AC1D2A43406}"/>
              </a:ext>
            </a:extLst>
          </p:cNvPr>
          <p:cNvSpPr>
            <a:spLocks noGrp="1"/>
          </p:cNvSpPr>
          <p:nvPr>
            <p:ph idx="1"/>
          </p:nvPr>
        </p:nvSpPr>
        <p:spPr/>
        <p:txBody>
          <a:bodyPr>
            <a:normAutofit/>
          </a:bodyPr>
          <a:lstStyle/>
          <a:p>
            <a:r>
              <a:rPr lang="en-US" sz="3600" b="1" dirty="0">
                <a:solidFill>
                  <a:schemeClr val="accent6">
                    <a:lumMod val="50000"/>
                  </a:schemeClr>
                </a:solidFill>
              </a:rPr>
              <a:t>In the future, we can use a special sensor to detect a gas </a:t>
            </a:r>
            <a:r>
              <a:rPr lang="en-US" sz="3600" b="1" dirty="0" smtClean="0">
                <a:solidFill>
                  <a:schemeClr val="accent6">
                    <a:lumMod val="50000"/>
                  </a:schemeClr>
                </a:solidFill>
              </a:rPr>
              <a:t>leak</a:t>
            </a:r>
          </a:p>
          <a:p>
            <a:endParaRPr lang="en-US" sz="3600" b="1" dirty="0">
              <a:solidFill>
                <a:schemeClr val="accent6">
                  <a:lumMod val="50000"/>
                </a:schemeClr>
              </a:solidFill>
            </a:endParaRPr>
          </a:p>
          <a:p>
            <a:r>
              <a:rPr lang="en-US" sz="3600" b="1" dirty="0">
                <a:solidFill>
                  <a:schemeClr val="accent6">
                    <a:lumMod val="50000"/>
                  </a:schemeClr>
                </a:solidFill>
              </a:rPr>
              <a:t>Controlling closing and opening windows</a:t>
            </a:r>
          </a:p>
        </p:txBody>
      </p:sp>
    </p:spTree>
    <p:extLst>
      <p:ext uri="{BB962C8B-B14F-4D97-AF65-F5344CB8AC3E}">
        <p14:creationId xmlns:p14="http://schemas.microsoft.com/office/powerpoint/2010/main" val="271303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B33E60-DA4D-4D1F-ABC4-B206155A7BF2}"/>
              </a:ext>
            </a:extLst>
          </p:cNvPr>
          <p:cNvSpPr>
            <a:spLocks noGrp="1"/>
          </p:cNvSpPr>
          <p:nvPr>
            <p:ph idx="1"/>
          </p:nvPr>
        </p:nvSpPr>
        <p:spPr>
          <a:xfrm>
            <a:off x="703386" y="1289536"/>
            <a:ext cx="11488614" cy="2619853"/>
          </a:xfrm>
        </p:spPr>
        <p:txBody>
          <a:bodyPr>
            <a:normAutofit fontScale="55000" lnSpcReduction="20000"/>
          </a:bodyPr>
          <a:lstStyle/>
          <a:p>
            <a:pPr algn="ctr"/>
            <a:endParaRPr lang="ar-JO" dirty="0"/>
          </a:p>
          <a:p>
            <a:pPr algn="ctr"/>
            <a:endParaRPr lang="ar-JO" dirty="0"/>
          </a:p>
          <a:p>
            <a:pPr algn="ctr"/>
            <a:endParaRPr lang="ar-JO" dirty="0"/>
          </a:p>
          <a:p>
            <a:pPr algn="ctr"/>
            <a:endParaRPr lang="ar-JO" dirty="0"/>
          </a:p>
          <a:p>
            <a:pPr algn="ctr"/>
            <a:endParaRPr lang="ar-JO" dirty="0"/>
          </a:p>
          <a:p>
            <a:pPr marL="0" indent="0" algn="ctr">
              <a:buNone/>
            </a:pPr>
            <a:endParaRPr lang="ar-JO" dirty="0"/>
          </a:p>
          <a:p>
            <a:pPr marL="0" indent="0" algn="ctr">
              <a:buNone/>
            </a:pPr>
            <a:r>
              <a:rPr lang="en-US" sz="13100" b="1" dirty="0">
                <a:solidFill>
                  <a:schemeClr val="accent6">
                    <a:lumMod val="75000"/>
                  </a:schemeClr>
                </a:solidFill>
                <a:effectLst>
                  <a:outerShdw blurRad="38100" dist="38100" dir="2700000" algn="tl">
                    <a:srgbClr val="000000">
                      <a:alpha val="43137"/>
                    </a:srgbClr>
                  </a:outerShdw>
                </a:effectLst>
              </a:rPr>
              <a:t>Thank you</a:t>
            </a:r>
          </a:p>
        </p:txBody>
      </p:sp>
    </p:spTree>
    <p:extLst>
      <p:ext uri="{BB962C8B-B14F-4D97-AF65-F5344CB8AC3E}">
        <p14:creationId xmlns:p14="http://schemas.microsoft.com/office/powerpoint/2010/main" val="1483247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104EB-7F0B-44F6-BCB4-132F1CFA5AB1}"/>
              </a:ext>
            </a:extLst>
          </p:cNvPr>
          <p:cNvSpPr>
            <a:spLocks noGrp="1"/>
          </p:cNvSpPr>
          <p:nvPr>
            <p:ph type="title"/>
          </p:nvPr>
        </p:nvSpPr>
        <p:spPr>
          <a:xfrm>
            <a:off x="1359877" y="322385"/>
            <a:ext cx="9601200" cy="1485900"/>
          </a:xfrm>
        </p:spPr>
        <p:txBody>
          <a:bodyPr/>
          <a:lstStyle/>
          <a:p>
            <a:pPr algn="ctr"/>
            <a:r>
              <a:rPr lang="en-US" sz="5400" b="1" dirty="0">
                <a:effectLst>
                  <a:outerShdw blurRad="38100" dist="38100" dir="2700000" algn="tl">
                    <a:srgbClr val="000000">
                      <a:alpha val="43137"/>
                    </a:srgbClr>
                  </a:outerShdw>
                </a:effectLst>
              </a:rPr>
              <a:t>Outline</a:t>
            </a:r>
            <a:endParaRPr lang="en-US" b="1"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D5E6AC33-641E-4D5F-9BF6-D752780DAA76}"/>
              </a:ext>
            </a:extLst>
          </p:cNvPr>
          <p:cNvSpPr>
            <a:spLocks noGrp="1"/>
          </p:cNvSpPr>
          <p:nvPr>
            <p:ph idx="1"/>
          </p:nvPr>
        </p:nvSpPr>
        <p:spPr>
          <a:xfrm>
            <a:off x="1336431" y="1652954"/>
            <a:ext cx="9601200" cy="3581400"/>
          </a:xfrm>
        </p:spPr>
        <p:txBody>
          <a:bodyPr>
            <a:normAutofit fontScale="92500" lnSpcReduction="20000"/>
          </a:bodyPr>
          <a:lstStyle/>
          <a:p>
            <a:pPr marL="285750" indent="-285750">
              <a:spcBef>
                <a:spcPts val="0"/>
              </a:spcBef>
              <a:spcAft>
                <a:spcPts val="0"/>
              </a:spcAft>
              <a:buClr>
                <a:schemeClr val="dk1"/>
              </a:buClr>
              <a:buSzPts val="4000"/>
              <a:buFont typeface="Noto Sans Symbols"/>
              <a:buChar char="▪"/>
            </a:pPr>
            <a:r>
              <a:rPr lang="en-US" sz="4000" b="1" dirty="0" smtClean="0">
                <a:solidFill>
                  <a:schemeClr val="accent6">
                    <a:lumMod val="75000"/>
                  </a:schemeClr>
                </a:solidFill>
                <a:latin typeface="Arial" panose="020B0604020202020204" pitchFamily="34" charset="0"/>
                <a:cs typeface="Arial" panose="020B0604020202020204" pitchFamily="34" charset="0"/>
              </a:rPr>
              <a:t>Objective </a:t>
            </a:r>
            <a:r>
              <a:rPr lang="en-US" sz="4000" b="1" dirty="0">
                <a:solidFill>
                  <a:schemeClr val="accent6">
                    <a:lumMod val="75000"/>
                  </a:schemeClr>
                </a:solidFill>
                <a:latin typeface="Arial" panose="020B0604020202020204" pitchFamily="34" charset="0"/>
                <a:cs typeface="Arial" panose="020B0604020202020204" pitchFamily="34" charset="0"/>
              </a:rPr>
              <a:t>of the </a:t>
            </a:r>
            <a:r>
              <a:rPr lang="en-US" sz="4000" b="1" dirty="0" smtClean="0">
                <a:solidFill>
                  <a:schemeClr val="accent6">
                    <a:lumMod val="75000"/>
                  </a:schemeClr>
                </a:solidFill>
                <a:latin typeface="Arial" panose="020B0604020202020204" pitchFamily="34" charset="0"/>
                <a:cs typeface="Arial" panose="020B0604020202020204" pitchFamily="34" charset="0"/>
              </a:rPr>
              <a:t>project.</a:t>
            </a:r>
            <a:endParaRPr lang="en-US" sz="4000" b="1" dirty="0" smtClean="0">
              <a:solidFill>
                <a:schemeClr val="accent6">
                  <a:lumMod val="75000"/>
                </a:schemeClr>
              </a:solidFill>
              <a:latin typeface="Arial" panose="020B0604020202020204" pitchFamily="34" charset="0"/>
              <a:ea typeface="Arial"/>
              <a:cs typeface="Arial" panose="020B0604020202020204" pitchFamily="34" charset="0"/>
              <a:sym typeface="Arial"/>
            </a:endParaRPr>
          </a:p>
          <a:p>
            <a:pPr marL="285750" indent="-285750">
              <a:spcBef>
                <a:spcPts val="0"/>
              </a:spcBef>
              <a:spcAft>
                <a:spcPts val="0"/>
              </a:spcAft>
              <a:buClr>
                <a:schemeClr val="dk1"/>
              </a:buClr>
              <a:buSzPts val="4000"/>
              <a:buFont typeface="Noto Sans Symbols"/>
              <a:buChar char="▪"/>
            </a:pPr>
            <a:r>
              <a:rPr lang="en-US" sz="4000" b="1" dirty="0" smtClean="0">
                <a:solidFill>
                  <a:schemeClr val="accent6">
                    <a:lumMod val="75000"/>
                  </a:schemeClr>
                </a:solidFill>
                <a:latin typeface="Arial"/>
                <a:ea typeface="Arial"/>
                <a:cs typeface="Arial"/>
                <a:sym typeface="Arial"/>
              </a:rPr>
              <a:t>Main </a:t>
            </a:r>
            <a:r>
              <a:rPr lang="en-US" sz="4000" b="1" dirty="0">
                <a:solidFill>
                  <a:schemeClr val="accent6">
                    <a:lumMod val="75000"/>
                  </a:schemeClr>
                </a:solidFill>
                <a:latin typeface="Arial"/>
                <a:ea typeface="Arial"/>
                <a:cs typeface="Arial"/>
                <a:sym typeface="Arial"/>
              </a:rPr>
              <a:t>Features</a:t>
            </a:r>
            <a:r>
              <a:rPr lang="en-US" sz="4000" b="1" dirty="0" smtClean="0">
                <a:solidFill>
                  <a:schemeClr val="accent6">
                    <a:lumMod val="75000"/>
                  </a:schemeClr>
                </a:solidFill>
                <a:latin typeface="Arial"/>
                <a:ea typeface="Arial"/>
                <a:cs typeface="Arial"/>
                <a:sym typeface="Arial"/>
              </a:rPr>
              <a:t>.</a:t>
            </a:r>
          </a:p>
          <a:p>
            <a:pPr marL="285750" indent="-285750">
              <a:spcBef>
                <a:spcPts val="0"/>
              </a:spcBef>
              <a:spcAft>
                <a:spcPts val="0"/>
              </a:spcAft>
              <a:buClr>
                <a:schemeClr val="dk1"/>
              </a:buClr>
              <a:buSzPts val="4000"/>
              <a:buFont typeface="Noto Sans Symbols"/>
              <a:buChar char="▪"/>
            </a:pPr>
            <a:r>
              <a:rPr lang="en-US" sz="4000" b="1" dirty="0">
                <a:solidFill>
                  <a:schemeClr val="accent6">
                    <a:lumMod val="75000"/>
                  </a:schemeClr>
                </a:solidFill>
                <a:latin typeface="Arial" panose="020B0604020202020204" pitchFamily="34" charset="0"/>
                <a:cs typeface="Arial" panose="020B0604020202020204" pitchFamily="34" charset="0"/>
              </a:rPr>
              <a:t>Literature </a:t>
            </a:r>
            <a:r>
              <a:rPr lang="en-US" sz="4000" b="1" dirty="0" smtClean="0">
                <a:solidFill>
                  <a:schemeClr val="accent6">
                    <a:lumMod val="75000"/>
                  </a:schemeClr>
                </a:solidFill>
                <a:latin typeface="Arial" panose="020B0604020202020204" pitchFamily="34" charset="0"/>
                <a:cs typeface="Arial" panose="020B0604020202020204" pitchFamily="34" charset="0"/>
              </a:rPr>
              <a:t>Review.</a:t>
            </a:r>
          </a:p>
          <a:p>
            <a:pPr marL="285750" indent="-285750">
              <a:spcBef>
                <a:spcPts val="0"/>
              </a:spcBef>
              <a:spcAft>
                <a:spcPts val="0"/>
              </a:spcAft>
              <a:buClr>
                <a:schemeClr val="dk1"/>
              </a:buClr>
              <a:buSzPts val="4000"/>
              <a:buFont typeface="Noto Sans Symbols"/>
              <a:buChar char="▪"/>
            </a:pPr>
            <a:r>
              <a:rPr lang="en-US" sz="4000" b="1" i="0" u="none" strike="noStrike" cap="none" dirty="0" smtClean="0">
                <a:solidFill>
                  <a:schemeClr val="accent6">
                    <a:lumMod val="75000"/>
                  </a:schemeClr>
                </a:solidFill>
                <a:latin typeface="Arial" panose="020B0604020202020204" pitchFamily="34" charset="0"/>
                <a:ea typeface="Arial"/>
                <a:cs typeface="Arial" panose="020B0604020202020204" pitchFamily="34" charset="0"/>
                <a:sym typeface="Arial"/>
              </a:rPr>
              <a:t>System Model .</a:t>
            </a:r>
          </a:p>
          <a:p>
            <a:pPr marL="285750" marR="0" lvl="0" indent="-285750" algn="l" rtl="0">
              <a:spcBef>
                <a:spcPts val="0"/>
              </a:spcBef>
              <a:spcAft>
                <a:spcPts val="0"/>
              </a:spcAft>
              <a:buClr>
                <a:schemeClr val="dk1"/>
              </a:buClr>
              <a:buSzPts val="4000"/>
              <a:buFont typeface="Noto Sans Symbols"/>
              <a:buChar char="▪"/>
            </a:pPr>
            <a:r>
              <a:rPr lang="en-US" sz="4000" b="1" i="0" u="none" strike="noStrike" cap="none" dirty="0" smtClean="0">
                <a:solidFill>
                  <a:schemeClr val="accent6">
                    <a:lumMod val="75000"/>
                  </a:schemeClr>
                </a:solidFill>
                <a:latin typeface="Arial"/>
                <a:ea typeface="Arial"/>
                <a:cs typeface="Arial"/>
                <a:sym typeface="Arial"/>
              </a:rPr>
              <a:t>Tools.</a:t>
            </a:r>
            <a:endParaRPr lang="en-US" sz="4000" b="1" i="0" u="none" strike="noStrike" cap="none" dirty="0">
              <a:solidFill>
                <a:schemeClr val="accent6">
                  <a:lumMod val="75000"/>
                </a:schemeClr>
              </a:solidFill>
              <a:latin typeface="Arial"/>
              <a:ea typeface="Arial"/>
              <a:cs typeface="Arial"/>
              <a:sym typeface="Arial"/>
            </a:endParaRPr>
          </a:p>
          <a:p>
            <a:pPr marL="285750" marR="0" lvl="0" indent="-285750" algn="l" rtl="0">
              <a:spcBef>
                <a:spcPts val="0"/>
              </a:spcBef>
              <a:spcAft>
                <a:spcPts val="0"/>
              </a:spcAft>
              <a:buClr>
                <a:schemeClr val="dk1"/>
              </a:buClr>
              <a:buSzPts val="4000"/>
              <a:buFont typeface="Noto Sans Symbols"/>
              <a:buChar char="▪"/>
            </a:pPr>
            <a:r>
              <a:rPr lang="en-US" sz="4000" b="1" i="0" u="none" strike="noStrike" cap="none" dirty="0">
                <a:solidFill>
                  <a:schemeClr val="accent6">
                    <a:lumMod val="75000"/>
                  </a:schemeClr>
                </a:solidFill>
                <a:latin typeface="Arial"/>
                <a:ea typeface="Arial"/>
                <a:cs typeface="Arial"/>
                <a:sym typeface="Arial"/>
              </a:rPr>
              <a:t>Constrains.</a:t>
            </a:r>
            <a:endParaRPr lang="en-US" sz="4000" b="1" dirty="0">
              <a:solidFill>
                <a:schemeClr val="accent6">
                  <a:lumMod val="75000"/>
                </a:schemeClr>
              </a:solidFill>
            </a:endParaRPr>
          </a:p>
          <a:p>
            <a:pPr marL="285750" marR="0" lvl="0" indent="-285750" algn="l" rtl="0">
              <a:spcBef>
                <a:spcPts val="0"/>
              </a:spcBef>
              <a:spcAft>
                <a:spcPts val="0"/>
              </a:spcAft>
              <a:buClr>
                <a:schemeClr val="dk1"/>
              </a:buClr>
              <a:buSzPts val="4000"/>
              <a:buFont typeface="Noto Sans Symbols"/>
              <a:buChar char="▪"/>
            </a:pPr>
            <a:r>
              <a:rPr lang="en-US" sz="4000" b="1" i="0" u="none" strike="noStrike" cap="none" dirty="0">
                <a:solidFill>
                  <a:schemeClr val="accent6">
                    <a:lumMod val="75000"/>
                  </a:schemeClr>
                </a:solidFill>
                <a:latin typeface="Arial"/>
                <a:ea typeface="Arial"/>
                <a:cs typeface="Arial"/>
                <a:sym typeface="Arial"/>
              </a:rPr>
              <a:t>Conclusion.</a:t>
            </a:r>
            <a:endParaRPr lang="en-US" sz="4000" b="1" dirty="0">
              <a:solidFill>
                <a:schemeClr val="accent6">
                  <a:lumMod val="75000"/>
                </a:schemeClr>
              </a:solidFill>
            </a:endParaRPr>
          </a:p>
          <a:p>
            <a:pPr marL="285750" marR="0" lvl="0" indent="-285750" algn="l" rtl="0">
              <a:spcBef>
                <a:spcPts val="0"/>
              </a:spcBef>
              <a:spcAft>
                <a:spcPts val="0"/>
              </a:spcAft>
              <a:buClr>
                <a:schemeClr val="dk1"/>
              </a:buClr>
              <a:buSzPts val="4000"/>
              <a:buFont typeface="Noto Sans Symbols"/>
              <a:buChar char="▪"/>
            </a:pPr>
            <a:r>
              <a:rPr lang="en-US" sz="4000" b="1" i="0" u="none" strike="noStrike" cap="none" dirty="0">
                <a:solidFill>
                  <a:schemeClr val="accent6">
                    <a:lumMod val="75000"/>
                  </a:schemeClr>
                </a:solidFill>
                <a:latin typeface="Arial"/>
                <a:ea typeface="Arial"/>
                <a:cs typeface="Arial"/>
                <a:sym typeface="Arial"/>
              </a:rPr>
              <a:t>Future Work</a:t>
            </a:r>
            <a:r>
              <a:rPr lang="en-US" sz="4000" b="1" i="0" u="none" strike="noStrike" cap="none" dirty="0" smtClean="0">
                <a:solidFill>
                  <a:schemeClr val="accent6">
                    <a:lumMod val="75000"/>
                  </a:schemeClr>
                </a:solidFill>
                <a:latin typeface="Arial"/>
                <a:ea typeface="Arial"/>
                <a:cs typeface="Arial"/>
                <a:sym typeface="Arial"/>
              </a:rPr>
              <a:t>.</a:t>
            </a:r>
            <a:endParaRPr lang="en-US" sz="4000" b="1" i="0" u="none" strike="noStrike" cap="none" dirty="0">
              <a:solidFill>
                <a:schemeClr val="accent6">
                  <a:lumMod val="75000"/>
                </a:schemeClr>
              </a:solidFill>
              <a:latin typeface="Arial"/>
              <a:ea typeface="Arial"/>
              <a:cs typeface="Arial"/>
              <a:sym typeface="Arial"/>
            </a:endParaRPr>
          </a:p>
        </p:txBody>
      </p:sp>
    </p:spTree>
    <p:extLst>
      <p:ext uri="{BB962C8B-B14F-4D97-AF65-F5344CB8AC3E}">
        <p14:creationId xmlns:p14="http://schemas.microsoft.com/office/powerpoint/2010/main" val="1710778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2B29F-4716-418A-B126-A184FC1B49ED}"/>
              </a:ext>
            </a:extLst>
          </p:cNvPr>
          <p:cNvSpPr>
            <a:spLocks noGrp="1"/>
          </p:cNvSpPr>
          <p:nvPr>
            <p:ph type="title"/>
          </p:nvPr>
        </p:nvSpPr>
        <p:spPr/>
        <p:txBody>
          <a:bodyPr/>
          <a:lstStyle/>
          <a:p>
            <a:r>
              <a:rPr lang="en-US" b="1" dirty="0">
                <a:solidFill>
                  <a:schemeClr val="tx1"/>
                </a:solidFill>
                <a:effectLst>
                  <a:outerShdw blurRad="38100" dist="38100" dir="2700000" algn="tl">
                    <a:srgbClr val="000000">
                      <a:alpha val="43137"/>
                    </a:srgbClr>
                  </a:outerShdw>
                </a:effectLst>
              </a:rPr>
              <a:t>objective of the project</a:t>
            </a:r>
            <a:r>
              <a:rPr lang="en-US" sz="4400" b="1" i="0" u="none" strike="noStrike" cap="none" dirty="0">
                <a:solidFill>
                  <a:schemeClr val="tx1"/>
                </a:solidFill>
                <a:effectLst>
                  <a:outerShdw blurRad="38100" dist="38100" dir="2700000" algn="tl">
                    <a:srgbClr val="000000">
                      <a:alpha val="43137"/>
                    </a:srgbClr>
                  </a:outerShdw>
                </a:effectLst>
                <a:latin typeface="Arial"/>
                <a:ea typeface="Arial"/>
                <a:cs typeface="Arial"/>
                <a:sym typeface="Arial"/>
              </a:rPr>
              <a:t/>
            </a:r>
            <a:br>
              <a:rPr lang="en-US" sz="4400" b="1" i="0" u="none" strike="noStrike" cap="none" dirty="0">
                <a:solidFill>
                  <a:schemeClr val="tx1"/>
                </a:solidFill>
                <a:effectLst>
                  <a:outerShdw blurRad="38100" dist="38100" dir="2700000" algn="tl">
                    <a:srgbClr val="000000">
                      <a:alpha val="43137"/>
                    </a:srgbClr>
                  </a:outerShdw>
                </a:effectLst>
                <a:latin typeface="Arial"/>
                <a:ea typeface="Arial"/>
                <a:cs typeface="Arial"/>
                <a:sym typeface="Arial"/>
              </a:rPr>
            </a:br>
            <a:endParaRPr lang="en-US" dirty="0">
              <a:solidFill>
                <a:schemeClr val="tx1"/>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FC31BDD-1947-489E-ADDF-011E957964C3}"/>
              </a:ext>
            </a:extLst>
          </p:cNvPr>
          <p:cNvSpPr>
            <a:spLocks noGrp="1"/>
          </p:cNvSpPr>
          <p:nvPr>
            <p:ph idx="1"/>
          </p:nvPr>
        </p:nvSpPr>
        <p:spPr/>
        <p:txBody>
          <a:bodyPr>
            <a:normAutofit/>
          </a:bodyPr>
          <a:lstStyle/>
          <a:p>
            <a:r>
              <a:rPr lang="en-US" sz="3600" b="1" dirty="0">
                <a:solidFill>
                  <a:schemeClr val="accent6">
                    <a:lumMod val="75000"/>
                  </a:schemeClr>
                </a:solidFill>
              </a:rPr>
              <a:t>The main objective of the project is to provide protection, safety and rationalization of </a:t>
            </a:r>
            <a:r>
              <a:rPr lang="en-US" sz="3600" b="1" dirty="0">
                <a:solidFill>
                  <a:schemeClr val="accent6">
                    <a:lumMod val="75000"/>
                  </a:schemeClr>
                </a:solidFill>
              </a:rPr>
              <a:t>electricity</a:t>
            </a:r>
            <a:r>
              <a:rPr lang="en-US" sz="3600" b="1" dirty="0">
                <a:solidFill>
                  <a:schemeClr val="accent6">
                    <a:lumMod val="75000"/>
                  </a:schemeClr>
                </a:solidFill>
              </a:rPr>
              <a:t> </a:t>
            </a:r>
            <a:r>
              <a:rPr lang="en-US" sz="3600" b="1" dirty="0" smtClean="0">
                <a:solidFill>
                  <a:schemeClr val="accent6">
                    <a:lumMod val="75000"/>
                  </a:schemeClr>
                </a:solidFill>
              </a:rPr>
              <a:t>consumption</a:t>
            </a:r>
          </a:p>
          <a:p>
            <a:pPr marL="0" indent="0">
              <a:buNone/>
            </a:pPr>
            <a:endParaRPr lang="en-US" sz="3600" b="1" dirty="0" smtClean="0">
              <a:solidFill>
                <a:schemeClr val="accent6">
                  <a:lumMod val="75000"/>
                </a:schemeClr>
              </a:solidFill>
            </a:endParaRPr>
          </a:p>
          <a:p>
            <a:pPr marL="0" indent="0">
              <a:buNone/>
            </a:pPr>
            <a:endParaRPr lang="en-US" sz="3600" b="1" dirty="0" smtClean="0">
              <a:solidFill>
                <a:schemeClr val="accent6">
                  <a:lumMod val="75000"/>
                </a:schemeClr>
              </a:solidFill>
            </a:endParaRPr>
          </a:p>
          <a:p>
            <a:endParaRPr lang="en-US" sz="3600" b="1" dirty="0" smtClean="0">
              <a:solidFill>
                <a:schemeClr val="accent6">
                  <a:lumMod val="75000"/>
                </a:schemeClr>
              </a:solidFill>
            </a:endParaRPr>
          </a:p>
          <a:p>
            <a:endParaRPr lang="en-US" sz="3600" b="1" dirty="0">
              <a:solidFill>
                <a:schemeClr val="accent6">
                  <a:lumMod val="75000"/>
                </a:schemeClr>
              </a:solidFill>
            </a:endParaRPr>
          </a:p>
        </p:txBody>
      </p:sp>
    </p:spTree>
    <p:extLst>
      <p:ext uri="{BB962C8B-B14F-4D97-AF65-F5344CB8AC3E}">
        <p14:creationId xmlns:p14="http://schemas.microsoft.com/office/powerpoint/2010/main" val="4137884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effectLst>
                  <a:outerShdw blurRad="38100" dist="38100" dir="2700000" algn="tl">
                    <a:srgbClr val="000000">
                      <a:alpha val="43137"/>
                    </a:srgbClr>
                  </a:outerShdw>
                </a:effectLst>
                <a:latin typeface="Arial"/>
                <a:ea typeface="Arial"/>
                <a:cs typeface="Arial"/>
                <a:sym typeface="Arial"/>
              </a:rPr>
              <a:t>Main </a:t>
            </a:r>
            <a:r>
              <a:rPr lang="en-US" b="1" dirty="0" smtClean="0">
                <a:solidFill>
                  <a:schemeClr val="tx1"/>
                </a:solidFill>
                <a:effectLst>
                  <a:outerShdw blurRad="38100" dist="38100" dir="2700000" algn="tl">
                    <a:srgbClr val="000000">
                      <a:alpha val="43137"/>
                    </a:srgbClr>
                  </a:outerShdw>
                </a:effectLst>
                <a:latin typeface="Arial"/>
                <a:ea typeface="Arial"/>
                <a:cs typeface="Arial"/>
                <a:sym typeface="Arial"/>
              </a:rPr>
              <a:t>Features</a:t>
            </a:r>
            <a:endParaRPr lang="en-US" dirty="0"/>
          </a:p>
        </p:txBody>
      </p:sp>
      <p:sp>
        <p:nvSpPr>
          <p:cNvPr id="3" name="Content Placeholder 2"/>
          <p:cNvSpPr>
            <a:spLocks noGrp="1"/>
          </p:cNvSpPr>
          <p:nvPr>
            <p:ph idx="1"/>
          </p:nvPr>
        </p:nvSpPr>
        <p:spPr/>
        <p:txBody>
          <a:bodyPr>
            <a:normAutofit/>
          </a:bodyPr>
          <a:lstStyle/>
          <a:p>
            <a:r>
              <a:rPr lang="en-US" sz="2800" b="1" dirty="0">
                <a:solidFill>
                  <a:schemeClr val="accent6">
                    <a:lumMod val="75000"/>
                  </a:schemeClr>
                </a:solidFill>
              </a:rPr>
              <a:t>We use Mobile </a:t>
            </a:r>
            <a:r>
              <a:rPr lang="en-US" sz="2800" b="1" dirty="0">
                <a:solidFill>
                  <a:schemeClr val="accent6">
                    <a:lumMod val="75000"/>
                  </a:schemeClr>
                </a:solidFill>
              </a:rPr>
              <a:t>application </a:t>
            </a:r>
            <a:r>
              <a:rPr lang="en-US" sz="2800" b="1" dirty="0">
                <a:solidFill>
                  <a:schemeClr val="accent6">
                    <a:lumMod val="75000"/>
                  </a:schemeClr>
                </a:solidFill>
              </a:rPr>
              <a:t> to control </a:t>
            </a:r>
            <a:r>
              <a:rPr lang="en-US" sz="2800" b="1" dirty="0">
                <a:solidFill>
                  <a:schemeClr val="accent6">
                    <a:lumMod val="75000"/>
                  </a:schemeClr>
                </a:solidFill>
              </a:rPr>
              <a:t>many things in home like fan, door lock, water pump and </a:t>
            </a:r>
            <a:r>
              <a:rPr lang="en-US" sz="2800" b="1" dirty="0">
                <a:solidFill>
                  <a:schemeClr val="accent6">
                    <a:lumMod val="75000"/>
                  </a:schemeClr>
                </a:solidFill>
              </a:rPr>
              <a:t>led.</a:t>
            </a:r>
            <a:endParaRPr lang="en-US" sz="2800" b="1" dirty="0">
              <a:solidFill>
                <a:schemeClr val="accent6">
                  <a:lumMod val="75000"/>
                </a:schemeClr>
              </a:solidFill>
            </a:endParaRPr>
          </a:p>
          <a:p>
            <a:r>
              <a:rPr lang="en-US" sz="2800" b="1" dirty="0">
                <a:solidFill>
                  <a:schemeClr val="accent6">
                    <a:lumMod val="75000"/>
                  </a:schemeClr>
                </a:solidFill>
              </a:rPr>
              <a:t>The application also alerts home owners in the event of a fire or theft</a:t>
            </a:r>
            <a:r>
              <a:rPr lang="en-US" sz="2800" b="1" dirty="0">
                <a:solidFill>
                  <a:schemeClr val="accent6">
                    <a:lumMod val="75000"/>
                  </a:schemeClr>
                </a:solidFill>
              </a:rPr>
              <a:t>.</a:t>
            </a:r>
          </a:p>
          <a:p>
            <a:r>
              <a:rPr lang="en-US" sz="2800" b="1" dirty="0">
                <a:solidFill>
                  <a:schemeClr val="accent6">
                    <a:lumMod val="75000"/>
                  </a:schemeClr>
                </a:solidFill>
              </a:rPr>
              <a:t>The app shows temperature and humidity.</a:t>
            </a:r>
          </a:p>
        </p:txBody>
      </p:sp>
    </p:spTree>
    <p:extLst>
      <p:ext uri="{BB962C8B-B14F-4D97-AF65-F5344CB8AC3E}">
        <p14:creationId xmlns:p14="http://schemas.microsoft.com/office/powerpoint/2010/main" val="250300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Literature Review</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99062" y="2171700"/>
            <a:ext cx="9601200" cy="3581400"/>
          </a:xfrm>
        </p:spPr>
        <p:txBody>
          <a:bodyPr/>
          <a:lstStyle/>
          <a:p>
            <a:pPr marL="0" indent="0">
              <a:buNone/>
            </a:pPr>
            <a:r>
              <a:rPr lang="en-US" sz="3200" b="1" dirty="0" smtClean="0"/>
              <a:t>Node MCU                   </a:t>
            </a:r>
            <a:r>
              <a:rPr lang="en-US" sz="3200" b="1" dirty="0" smtClean="0">
                <a:solidFill>
                  <a:srgbClr val="FF0000"/>
                </a:solidFill>
              </a:rPr>
              <a:t>VS</a:t>
            </a:r>
            <a:r>
              <a:rPr lang="en-US" sz="3200" b="1" dirty="0" smtClean="0"/>
              <a:t>                        (Arduino + </a:t>
            </a:r>
            <a:r>
              <a:rPr lang="en-US" sz="3200" b="1" dirty="0" err="1" smtClean="0"/>
              <a:t>wifi</a:t>
            </a:r>
            <a:r>
              <a:rPr lang="en-US" sz="3200" b="1" dirty="0" smtClean="0"/>
              <a:t>)</a:t>
            </a:r>
          </a:p>
          <a:p>
            <a:pPr marL="0" indent="0">
              <a:buNone/>
            </a:pPr>
            <a:r>
              <a:rPr lang="en-US" sz="3200" b="1" dirty="0" smtClean="0"/>
              <a:t>Node MCU                   </a:t>
            </a:r>
            <a:r>
              <a:rPr lang="en-US" sz="3200" b="1" dirty="0" smtClean="0">
                <a:solidFill>
                  <a:srgbClr val="FF0000"/>
                </a:solidFill>
              </a:rPr>
              <a:t>VS </a:t>
            </a:r>
            <a:r>
              <a:rPr lang="en-US" sz="3200" b="1" dirty="0" smtClean="0"/>
              <a:t>             (Arduino + Bluetooth)</a:t>
            </a:r>
          </a:p>
          <a:p>
            <a:pPr marL="0" indent="0">
              <a:buNone/>
            </a:pPr>
            <a:endParaRPr lang="en-US" dirty="0"/>
          </a:p>
        </p:txBody>
      </p:sp>
    </p:spTree>
    <p:extLst>
      <p:ext uri="{BB962C8B-B14F-4D97-AF65-F5344CB8AC3E}">
        <p14:creationId xmlns:p14="http://schemas.microsoft.com/office/powerpoint/2010/main" val="720730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System Model</a:t>
            </a:r>
            <a:endParaRPr lang="en-US"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36020" y="1562343"/>
            <a:ext cx="3244540" cy="4093873"/>
          </a:xfrm>
          <a:prstGeom prst="rect">
            <a:avLst/>
          </a:prstGeom>
        </p:spPr>
      </p:pic>
      <p:pic>
        <p:nvPicPr>
          <p:cNvPr id="5" name="Picture 4"/>
          <p:cNvPicPr>
            <a:picLocks noChangeAspect="1"/>
          </p:cNvPicPr>
          <p:nvPr/>
        </p:nvPicPr>
        <p:blipFill>
          <a:blip r:embed="rId3"/>
          <a:stretch>
            <a:fillRect/>
          </a:stretch>
        </p:blipFill>
        <p:spPr>
          <a:xfrm>
            <a:off x="5499222" y="2586061"/>
            <a:ext cx="1345955" cy="1314835"/>
          </a:xfrm>
          <a:prstGeom prst="rect">
            <a:avLst/>
          </a:prstGeom>
        </p:spPr>
      </p:pic>
      <p:pic>
        <p:nvPicPr>
          <p:cNvPr id="6" name="Picture 5"/>
          <p:cNvPicPr>
            <a:picLocks noChangeAspect="1"/>
          </p:cNvPicPr>
          <p:nvPr/>
        </p:nvPicPr>
        <p:blipFill>
          <a:blip r:embed="rId4"/>
          <a:stretch>
            <a:fillRect/>
          </a:stretch>
        </p:blipFill>
        <p:spPr>
          <a:xfrm>
            <a:off x="8643810" y="1562344"/>
            <a:ext cx="2603310" cy="4263690"/>
          </a:xfrm>
          <a:prstGeom prst="rect">
            <a:avLst/>
          </a:prstGeom>
        </p:spPr>
      </p:pic>
    </p:spTree>
    <p:extLst>
      <p:ext uri="{BB962C8B-B14F-4D97-AF65-F5344CB8AC3E}">
        <p14:creationId xmlns:p14="http://schemas.microsoft.com/office/powerpoint/2010/main" val="2973905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FB1AF-0716-459D-B6A1-5D33D2C636CB}"/>
              </a:ext>
            </a:extLst>
          </p:cNvPr>
          <p:cNvSpPr>
            <a:spLocks noGrp="1"/>
          </p:cNvSpPr>
          <p:nvPr>
            <p:ph type="title"/>
          </p:nvPr>
        </p:nvSpPr>
        <p:spPr>
          <a:xfrm>
            <a:off x="1164173" y="186000"/>
            <a:ext cx="9601200" cy="1485900"/>
          </a:xfrm>
        </p:spPr>
        <p:txBody>
          <a:bodyPr/>
          <a:lstStyle/>
          <a:p>
            <a:pPr algn="ctr"/>
            <a:r>
              <a:rPr lang="en-US" sz="4400" b="1" dirty="0">
                <a:solidFill>
                  <a:schemeClr val="tx1"/>
                </a:solidFill>
                <a:effectLst>
                  <a:outerShdw blurRad="38100" dist="38100" dir="2700000" algn="tl">
                    <a:srgbClr val="000000">
                      <a:alpha val="43137"/>
                    </a:srgbClr>
                  </a:outerShdw>
                </a:effectLst>
                <a:latin typeface="Arial"/>
                <a:ea typeface="Arial"/>
                <a:cs typeface="Arial"/>
                <a:sym typeface="Arial"/>
              </a:rPr>
              <a:t>Tools</a:t>
            </a:r>
            <a:br>
              <a:rPr lang="en-US" sz="4400" b="1" dirty="0">
                <a:solidFill>
                  <a:schemeClr val="tx1"/>
                </a:solidFill>
                <a:effectLst>
                  <a:outerShdw blurRad="38100" dist="38100" dir="2700000" algn="tl">
                    <a:srgbClr val="000000">
                      <a:alpha val="43137"/>
                    </a:srgbClr>
                  </a:outerShdw>
                </a:effectLst>
                <a:latin typeface="Arial"/>
                <a:ea typeface="Arial"/>
                <a:cs typeface="Arial"/>
                <a:sym typeface="Arial"/>
              </a:rPr>
            </a:br>
            <a:endParaRPr lang="en-US" dirty="0">
              <a:solidFill>
                <a:schemeClr val="tx1"/>
              </a:solidFill>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2A91B7E3-954F-441B-AAC3-608455ECD395}"/>
              </a:ext>
            </a:extLst>
          </p:cNvPr>
          <p:cNvPicPr/>
          <p:nvPr/>
        </p:nvPicPr>
        <p:blipFill>
          <a:blip r:embed="rId2">
            <a:extLst>
              <a:ext uri="{28A0092B-C50C-407E-A947-70E740481C1C}">
                <a14:useLocalDpi xmlns:a14="http://schemas.microsoft.com/office/drawing/2010/main" val="0"/>
              </a:ext>
            </a:extLst>
          </a:blip>
          <a:stretch>
            <a:fillRect/>
          </a:stretch>
        </p:blipFill>
        <p:spPr>
          <a:xfrm>
            <a:off x="1003231" y="1149627"/>
            <a:ext cx="2495344" cy="1765024"/>
          </a:xfrm>
          <a:prstGeom prst="rect">
            <a:avLst/>
          </a:prstGeom>
        </p:spPr>
      </p:pic>
      <p:sp>
        <p:nvSpPr>
          <p:cNvPr id="5" name="Oval 4">
            <a:extLst>
              <a:ext uri="{FF2B5EF4-FFF2-40B4-BE49-F238E27FC236}">
                <a16:creationId xmlns:a16="http://schemas.microsoft.com/office/drawing/2014/main" id="{2F7A4AC2-4AA7-4957-B22B-96555E5EBA03}"/>
              </a:ext>
            </a:extLst>
          </p:cNvPr>
          <p:cNvSpPr/>
          <p:nvPr/>
        </p:nvSpPr>
        <p:spPr>
          <a:xfrm>
            <a:off x="1170256" y="3096039"/>
            <a:ext cx="2097778" cy="66592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6">
                    <a:lumMod val="50000"/>
                  </a:schemeClr>
                </a:solidFill>
              </a:rPr>
              <a:t>Door lock</a:t>
            </a:r>
          </a:p>
        </p:txBody>
      </p:sp>
      <p:sp>
        <p:nvSpPr>
          <p:cNvPr id="7" name="Oval 6">
            <a:extLst>
              <a:ext uri="{FF2B5EF4-FFF2-40B4-BE49-F238E27FC236}">
                <a16:creationId xmlns:a16="http://schemas.microsoft.com/office/drawing/2014/main" id="{E9BF5E49-3171-4642-AAFB-6CBA3285608C}"/>
              </a:ext>
            </a:extLst>
          </p:cNvPr>
          <p:cNvSpPr/>
          <p:nvPr/>
        </p:nvSpPr>
        <p:spPr>
          <a:xfrm>
            <a:off x="4905945" y="3096039"/>
            <a:ext cx="2097778" cy="66592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6">
                    <a:lumMod val="50000"/>
                  </a:schemeClr>
                </a:solidFill>
              </a:rPr>
              <a:t>Fan</a:t>
            </a:r>
            <a:endParaRPr lang="en-US" b="1" dirty="0">
              <a:solidFill>
                <a:schemeClr val="accent6">
                  <a:lumMod val="50000"/>
                </a:schemeClr>
              </a:solidFill>
            </a:endParaRPr>
          </a:p>
        </p:txBody>
      </p:sp>
      <p:pic>
        <p:nvPicPr>
          <p:cNvPr id="8" name="Picture 7">
            <a:extLst>
              <a:ext uri="{FF2B5EF4-FFF2-40B4-BE49-F238E27FC236}">
                <a16:creationId xmlns:a16="http://schemas.microsoft.com/office/drawing/2014/main" id="{7418A416-8AF4-4F60-906C-1E686A3CDAB4}"/>
              </a:ext>
            </a:extLst>
          </p:cNvPr>
          <p:cNvPicPr/>
          <p:nvPr/>
        </p:nvPicPr>
        <p:blipFill>
          <a:blip r:embed="rId3">
            <a:extLst>
              <a:ext uri="{28A0092B-C50C-407E-A947-70E740481C1C}">
                <a14:useLocalDpi xmlns:a14="http://schemas.microsoft.com/office/drawing/2010/main" val="0"/>
              </a:ext>
            </a:extLst>
          </a:blip>
          <a:stretch>
            <a:fillRect/>
          </a:stretch>
        </p:blipFill>
        <p:spPr>
          <a:xfrm>
            <a:off x="8411093" y="1148800"/>
            <a:ext cx="3090447" cy="1765024"/>
          </a:xfrm>
          <a:prstGeom prst="rect">
            <a:avLst/>
          </a:prstGeom>
        </p:spPr>
      </p:pic>
      <p:sp>
        <p:nvSpPr>
          <p:cNvPr id="10" name="Oval 9">
            <a:extLst>
              <a:ext uri="{FF2B5EF4-FFF2-40B4-BE49-F238E27FC236}">
                <a16:creationId xmlns:a16="http://schemas.microsoft.com/office/drawing/2014/main" id="{C356C4D3-189E-4A02-B3DD-E24344879223}"/>
              </a:ext>
            </a:extLst>
          </p:cNvPr>
          <p:cNvSpPr/>
          <p:nvPr/>
        </p:nvSpPr>
        <p:spPr>
          <a:xfrm>
            <a:off x="8907427" y="3089776"/>
            <a:ext cx="2097778" cy="66592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6">
                    <a:lumMod val="50000"/>
                  </a:schemeClr>
                </a:solidFill>
              </a:rPr>
              <a:t>Water pump</a:t>
            </a:r>
          </a:p>
        </p:txBody>
      </p:sp>
      <p:pic>
        <p:nvPicPr>
          <p:cNvPr id="11" name="Picture 10">
            <a:extLst>
              <a:ext uri="{FF2B5EF4-FFF2-40B4-BE49-F238E27FC236}">
                <a16:creationId xmlns:a16="http://schemas.microsoft.com/office/drawing/2014/main" id="{362B0BF0-6D08-4A15-8AD9-76B75450B48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003230" y="4193375"/>
            <a:ext cx="2495345" cy="1491808"/>
          </a:xfrm>
          <a:prstGeom prst="rect">
            <a:avLst/>
          </a:prstGeom>
        </p:spPr>
      </p:pic>
      <p:sp>
        <p:nvSpPr>
          <p:cNvPr id="12" name="Oval 11">
            <a:extLst>
              <a:ext uri="{FF2B5EF4-FFF2-40B4-BE49-F238E27FC236}">
                <a16:creationId xmlns:a16="http://schemas.microsoft.com/office/drawing/2014/main" id="{7D1FB60D-CCAD-4A7F-9C12-BB2DB09F10A3}"/>
              </a:ext>
            </a:extLst>
          </p:cNvPr>
          <p:cNvSpPr/>
          <p:nvPr/>
        </p:nvSpPr>
        <p:spPr>
          <a:xfrm>
            <a:off x="1164173" y="6019689"/>
            <a:ext cx="2097778" cy="66592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6">
                    <a:lumMod val="50000"/>
                  </a:schemeClr>
                </a:solidFill>
              </a:rPr>
              <a:t>Led</a:t>
            </a:r>
            <a:endParaRPr lang="en-US" b="1" dirty="0">
              <a:solidFill>
                <a:schemeClr val="accent6">
                  <a:lumMod val="50000"/>
                </a:schemeClr>
              </a:solidFill>
            </a:endParaRPr>
          </a:p>
        </p:txBody>
      </p:sp>
      <p:pic>
        <p:nvPicPr>
          <p:cNvPr id="13" name="Picture 12">
            <a:extLst>
              <a:ext uri="{FF2B5EF4-FFF2-40B4-BE49-F238E27FC236}">
                <a16:creationId xmlns:a16="http://schemas.microsoft.com/office/drawing/2014/main" id="{F80E9945-B586-4F18-86B4-4E0F024D4446}"/>
              </a:ext>
            </a:extLst>
          </p:cNvPr>
          <p:cNvPicPr/>
          <p:nvPr/>
        </p:nvPicPr>
        <p:blipFill>
          <a:blip r:embed="rId5">
            <a:extLst>
              <a:ext uri="{28A0092B-C50C-407E-A947-70E740481C1C}">
                <a14:useLocalDpi xmlns:a14="http://schemas.microsoft.com/office/drawing/2010/main" val="0"/>
              </a:ext>
            </a:extLst>
          </a:blip>
          <a:stretch>
            <a:fillRect/>
          </a:stretch>
        </p:blipFill>
        <p:spPr>
          <a:xfrm>
            <a:off x="4475870" y="4193375"/>
            <a:ext cx="2957926" cy="1485900"/>
          </a:xfrm>
          <a:prstGeom prst="rect">
            <a:avLst/>
          </a:prstGeom>
        </p:spPr>
      </p:pic>
      <p:sp>
        <p:nvSpPr>
          <p:cNvPr id="14" name="Oval 13">
            <a:extLst>
              <a:ext uri="{FF2B5EF4-FFF2-40B4-BE49-F238E27FC236}">
                <a16:creationId xmlns:a16="http://schemas.microsoft.com/office/drawing/2014/main" id="{88719186-65B0-4069-8157-E254EE6C0B78}"/>
              </a:ext>
            </a:extLst>
          </p:cNvPr>
          <p:cNvSpPr/>
          <p:nvPr/>
        </p:nvSpPr>
        <p:spPr>
          <a:xfrm>
            <a:off x="4905944" y="6019689"/>
            <a:ext cx="2097778" cy="66592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6">
                    <a:lumMod val="50000"/>
                  </a:schemeClr>
                </a:solidFill>
              </a:rPr>
              <a:t>Relay</a:t>
            </a:r>
            <a:endParaRPr lang="en-US" b="1" dirty="0">
              <a:solidFill>
                <a:schemeClr val="accent6">
                  <a:lumMod val="50000"/>
                </a:schemeClr>
              </a:solidFill>
            </a:endParaRPr>
          </a:p>
        </p:txBody>
      </p:sp>
      <p:pic>
        <p:nvPicPr>
          <p:cNvPr id="15" name="Picture 14">
            <a:extLst>
              <a:ext uri="{FF2B5EF4-FFF2-40B4-BE49-F238E27FC236}">
                <a16:creationId xmlns:a16="http://schemas.microsoft.com/office/drawing/2014/main" id="{C347977F-77CD-4B63-934F-E87845F1C999}"/>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8411092" y="4193376"/>
            <a:ext cx="3090446" cy="1485899"/>
          </a:xfrm>
          <a:prstGeom prst="rect">
            <a:avLst/>
          </a:prstGeom>
        </p:spPr>
      </p:pic>
      <p:sp>
        <p:nvSpPr>
          <p:cNvPr id="16" name="Oval 15">
            <a:extLst>
              <a:ext uri="{FF2B5EF4-FFF2-40B4-BE49-F238E27FC236}">
                <a16:creationId xmlns:a16="http://schemas.microsoft.com/office/drawing/2014/main" id="{67BA1978-2202-40AC-8DA3-B4F44A3D44D7}"/>
              </a:ext>
            </a:extLst>
          </p:cNvPr>
          <p:cNvSpPr/>
          <p:nvPr/>
        </p:nvSpPr>
        <p:spPr>
          <a:xfrm>
            <a:off x="8907426" y="6019689"/>
            <a:ext cx="2097778" cy="66592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6">
                    <a:lumMod val="50000"/>
                  </a:schemeClr>
                </a:solidFill>
              </a:rPr>
              <a:t>DHT</a:t>
            </a:r>
            <a:endParaRPr lang="en-US" b="1" dirty="0">
              <a:solidFill>
                <a:schemeClr val="accent6">
                  <a:lumMod val="50000"/>
                </a:schemeClr>
              </a:solidFill>
            </a:endParaRPr>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11002" y="1148800"/>
            <a:ext cx="2292720" cy="1765024"/>
          </a:xfrm>
          <a:prstGeom prst="rect">
            <a:avLst/>
          </a:prstGeom>
        </p:spPr>
      </p:pic>
    </p:spTree>
    <p:extLst>
      <p:ext uri="{BB962C8B-B14F-4D97-AF65-F5344CB8AC3E}">
        <p14:creationId xmlns:p14="http://schemas.microsoft.com/office/powerpoint/2010/main" val="1519134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FB1AF-0716-459D-B6A1-5D33D2C636CB}"/>
              </a:ext>
            </a:extLst>
          </p:cNvPr>
          <p:cNvSpPr>
            <a:spLocks noGrp="1"/>
          </p:cNvSpPr>
          <p:nvPr>
            <p:ph type="title"/>
          </p:nvPr>
        </p:nvSpPr>
        <p:spPr>
          <a:xfrm>
            <a:off x="1164173" y="186000"/>
            <a:ext cx="9601200" cy="1485900"/>
          </a:xfrm>
        </p:spPr>
        <p:txBody>
          <a:bodyPr/>
          <a:lstStyle/>
          <a:p>
            <a:pPr algn="ctr"/>
            <a:r>
              <a:rPr lang="en-US" sz="4400" b="1" dirty="0">
                <a:solidFill>
                  <a:schemeClr val="tx1"/>
                </a:solidFill>
                <a:effectLst>
                  <a:outerShdw blurRad="38100" dist="38100" dir="2700000" algn="tl">
                    <a:srgbClr val="000000">
                      <a:alpha val="43137"/>
                    </a:srgbClr>
                  </a:outerShdw>
                </a:effectLst>
                <a:latin typeface="Arial"/>
                <a:ea typeface="Arial"/>
                <a:cs typeface="Arial"/>
                <a:sym typeface="Arial"/>
              </a:rPr>
              <a:t>Tools</a:t>
            </a:r>
            <a:r>
              <a:rPr lang="en-US" sz="4400" b="1" dirty="0">
                <a:solidFill>
                  <a:srgbClr val="953734"/>
                </a:solidFill>
                <a:latin typeface="Arial"/>
                <a:ea typeface="Arial"/>
                <a:cs typeface="Arial"/>
                <a:sym typeface="Arial"/>
              </a:rPr>
              <a:t/>
            </a:r>
            <a:br>
              <a:rPr lang="en-US" sz="4400" b="1" dirty="0">
                <a:solidFill>
                  <a:srgbClr val="953734"/>
                </a:solidFill>
                <a:latin typeface="Arial"/>
                <a:ea typeface="Arial"/>
                <a:cs typeface="Arial"/>
                <a:sym typeface="Arial"/>
              </a:rPr>
            </a:br>
            <a:endParaRPr lang="en-US" dirty="0"/>
          </a:p>
        </p:txBody>
      </p:sp>
      <p:sp>
        <p:nvSpPr>
          <p:cNvPr id="5" name="Oval 4">
            <a:extLst>
              <a:ext uri="{FF2B5EF4-FFF2-40B4-BE49-F238E27FC236}">
                <a16:creationId xmlns:a16="http://schemas.microsoft.com/office/drawing/2014/main" id="{2F7A4AC2-4AA7-4957-B22B-96555E5EBA03}"/>
              </a:ext>
            </a:extLst>
          </p:cNvPr>
          <p:cNvSpPr/>
          <p:nvPr/>
        </p:nvSpPr>
        <p:spPr>
          <a:xfrm>
            <a:off x="1170256" y="3096039"/>
            <a:ext cx="2097778" cy="66592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6">
                    <a:lumMod val="50000"/>
                  </a:schemeClr>
                </a:solidFill>
              </a:rPr>
              <a:t>GSM</a:t>
            </a:r>
            <a:endParaRPr lang="en-US" b="1" dirty="0">
              <a:solidFill>
                <a:schemeClr val="accent6">
                  <a:lumMod val="50000"/>
                </a:schemeClr>
              </a:solidFill>
            </a:endParaRPr>
          </a:p>
        </p:txBody>
      </p:sp>
      <p:sp>
        <p:nvSpPr>
          <p:cNvPr id="7" name="Oval 6">
            <a:extLst>
              <a:ext uri="{FF2B5EF4-FFF2-40B4-BE49-F238E27FC236}">
                <a16:creationId xmlns:a16="http://schemas.microsoft.com/office/drawing/2014/main" id="{E9BF5E49-3171-4642-AAFB-6CBA3285608C}"/>
              </a:ext>
            </a:extLst>
          </p:cNvPr>
          <p:cNvSpPr/>
          <p:nvPr/>
        </p:nvSpPr>
        <p:spPr>
          <a:xfrm>
            <a:off x="4905944" y="3096039"/>
            <a:ext cx="2197221" cy="66592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lumMod val="50000"/>
                  </a:schemeClr>
                </a:solidFill>
              </a:rPr>
              <a:t>Flame Sensor</a:t>
            </a:r>
          </a:p>
        </p:txBody>
      </p:sp>
      <p:sp>
        <p:nvSpPr>
          <p:cNvPr id="10" name="Oval 9">
            <a:extLst>
              <a:ext uri="{FF2B5EF4-FFF2-40B4-BE49-F238E27FC236}">
                <a16:creationId xmlns:a16="http://schemas.microsoft.com/office/drawing/2014/main" id="{C356C4D3-189E-4A02-B3DD-E24344879223}"/>
              </a:ext>
            </a:extLst>
          </p:cNvPr>
          <p:cNvSpPr/>
          <p:nvPr/>
        </p:nvSpPr>
        <p:spPr>
          <a:xfrm>
            <a:off x="8907427" y="3089776"/>
            <a:ext cx="2097778" cy="66592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lumMod val="50000"/>
                  </a:schemeClr>
                </a:solidFill>
              </a:rPr>
              <a:t>Power Supply</a:t>
            </a:r>
          </a:p>
        </p:txBody>
      </p:sp>
      <p:sp>
        <p:nvSpPr>
          <p:cNvPr id="12" name="Oval 11">
            <a:extLst>
              <a:ext uri="{FF2B5EF4-FFF2-40B4-BE49-F238E27FC236}">
                <a16:creationId xmlns:a16="http://schemas.microsoft.com/office/drawing/2014/main" id="{7D1FB60D-CCAD-4A7F-9C12-BB2DB09F10A3}"/>
              </a:ext>
            </a:extLst>
          </p:cNvPr>
          <p:cNvSpPr/>
          <p:nvPr/>
        </p:nvSpPr>
        <p:spPr>
          <a:xfrm>
            <a:off x="1311858" y="6097021"/>
            <a:ext cx="2097778" cy="66592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6">
                    <a:lumMod val="50000"/>
                  </a:schemeClr>
                </a:solidFill>
              </a:rPr>
              <a:t>Node MCU</a:t>
            </a:r>
            <a:endParaRPr lang="en-US" b="1" dirty="0">
              <a:solidFill>
                <a:schemeClr val="accent6">
                  <a:lumMod val="50000"/>
                </a:schemeClr>
              </a:solidFill>
            </a:endParaRPr>
          </a:p>
        </p:txBody>
      </p:sp>
      <p:sp>
        <p:nvSpPr>
          <p:cNvPr id="14" name="Oval 13">
            <a:extLst>
              <a:ext uri="{FF2B5EF4-FFF2-40B4-BE49-F238E27FC236}">
                <a16:creationId xmlns:a16="http://schemas.microsoft.com/office/drawing/2014/main" id="{88719186-65B0-4069-8157-E254EE6C0B78}"/>
              </a:ext>
            </a:extLst>
          </p:cNvPr>
          <p:cNvSpPr/>
          <p:nvPr/>
        </p:nvSpPr>
        <p:spPr>
          <a:xfrm>
            <a:off x="4905944" y="6019689"/>
            <a:ext cx="2097778" cy="66592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6">
                    <a:lumMod val="50000"/>
                  </a:schemeClr>
                </a:solidFill>
              </a:rPr>
              <a:t>Resistor</a:t>
            </a:r>
            <a:endParaRPr lang="en-US" b="1" dirty="0">
              <a:solidFill>
                <a:schemeClr val="accent6">
                  <a:lumMod val="50000"/>
                </a:schemeClr>
              </a:solidFill>
            </a:endParaRPr>
          </a:p>
        </p:txBody>
      </p:sp>
      <p:sp>
        <p:nvSpPr>
          <p:cNvPr id="16" name="Oval 15">
            <a:extLst>
              <a:ext uri="{FF2B5EF4-FFF2-40B4-BE49-F238E27FC236}">
                <a16:creationId xmlns:a16="http://schemas.microsoft.com/office/drawing/2014/main" id="{67BA1978-2202-40AC-8DA3-B4F44A3D44D7}"/>
              </a:ext>
            </a:extLst>
          </p:cNvPr>
          <p:cNvSpPr/>
          <p:nvPr/>
        </p:nvSpPr>
        <p:spPr>
          <a:xfrm>
            <a:off x="8907426" y="6019689"/>
            <a:ext cx="2097778" cy="66592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6">
                    <a:lumMod val="50000"/>
                  </a:schemeClr>
                </a:solidFill>
              </a:rPr>
              <a:t>PIR</a:t>
            </a:r>
            <a:endParaRPr lang="en-US" b="1" dirty="0">
              <a:solidFill>
                <a:schemeClr val="accent6">
                  <a:lumMod val="50000"/>
                </a:schemeClr>
              </a:solidFill>
            </a:endParaRPr>
          </a:p>
        </p:txBody>
      </p:sp>
      <p:pic>
        <p:nvPicPr>
          <p:cNvPr id="18" name="Picture 17">
            <a:extLst>
              <a:ext uri="{FF2B5EF4-FFF2-40B4-BE49-F238E27FC236}">
                <a16:creationId xmlns:a16="http://schemas.microsoft.com/office/drawing/2014/main" id="{6F8D7F93-9921-45C0-9E77-8A1A7379D928}"/>
              </a:ext>
            </a:extLst>
          </p:cNvPr>
          <p:cNvPicPr/>
          <p:nvPr/>
        </p:nvPicPr>
        <p:blipFill>
          <a:blip r:embed="rId2">
            <a:extLst>
              <a:ext uri="{28A0092B-C50C-407E-A947-70E740481C1C}">
                <a14:useLocalDpi xmlns:a14="http://schemas.microsoft.com/office/drawing/2010/main" val="0"/>
              </a:ext>
            </a:extLst>
          </a:blip>
          <a:stretch>
            <a:fillRect/>
          </a:stretch>
        </p:blipFill>
        <p:spPr>
          <a:xfrm>
            <a:off x="4475870" y="1148801"/>
            <a:ext cx="2957926" cy="1765024"/>
          </a:xfrm>
          <a:prstGeom prst="rect">
            <a:avLst/>
          </a:prstGeom>
        </p:spPr>
      </p:pic>
      <p:pic>
        <p:nvPicPr>
          <p:cNvPr id="19" name="Picture 18">
            <a:extLst>
              <a:ext uri="{FF2B5EF4-FFF2-40B4-BE49-F238E27FC236}">
                <a16:creationId xmlns:a16="http://schemas.microsoft.com/office/drawing/2014/main" id="{18867412-096D-470C-A7AB-FEB708583C37}"/>
              </a:ext>
            </a:extLst>
          </p:cNvPr>
          <p:cNvPicPr/>
          <p:nvPr/>
        </p:nvPicPr>
        <p:blipFill>
          <a:blip r:embed="rId3">
            <a:extLst>
              <a:ext uri="{28A0092B-C50C-407E-A947-70E740481C1C}">
                <a14:useLocalDpi xmlns:a14="http://schemas.microsoft.com/office/drawing/2010/main" val="0"/>
              </a:ext>
            </a:extLst>
          </a:blip>
          <a:stretch>
            <a:fillRect/>
          </a:stretch>
        </p:blipFill>
        <p:spPr>
          <a:xfrm>
            <a:off x="8411091" y="1148802"/>
            <a:ext cx="3090446" cy="1765023"/>
          </a:xfrm>
          <a:prstGeom prst="rect">
            <a:avLst/>
          </a:prstGeom>
        </p:spPr>
      </p:pic>
      <p:pic>
        <p:nvPicPr>
          <p:cNvPr id="22" name="Picture 21">
            <a:extLst>
              <a:ext uri="{FF2B5EF4-FFF2-40B4-BE49-F238E27FC236}">
                <a16:creationId xmlns:a16="http://schemas.microsoft.com/office/drawing/2014/main" id="{421444F8-EA49-46B8-9BED-512ADF6D0B0C}"/>
              </a:ext>
            </a:extLst>
          </p:cNvPr>
          <p:cNvPicPr/>
          <p:nvPr/>
        </p:nvPicPr>
        <p:blipFill>
          <a:blip r:embed="rId4">
            <a:extLst>
              <a:ext uri="{28A0092B-C50C-407E-A947-70E740481C1C}">
                <a14:useLocalDpi xmlns:a14="http://schemas.microsoft.com/office/drawing/2010/main" val="0"/>
              </a:ext>
            </a:extLst>
          </a:blip>
          <a:stretch>
            <a:fillRect/>
          </a:stretch>
        </p:blipFill>
        <p:spPr>
          <a:xfrm>
            <a:off x="8411091" y="4149784"/>
            <a:ext cx="3090447" cy="155941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25883" y="3929628"/>
            <a:ext cx="1057898" cy="1983266"/>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3230" y="1148801"/>
            <a:ext cx="2406406" cy="1783836"/>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64173" y="3934332"/>
            <a:ext cx="3005729" cy="1990318"/>
          </a:xfrm>
          <a:prstGeom prst="rect">
            <a:avLst/>
          </a:prstGeom>
        </p:spPr>
      </p:pic>
    </p:spTree>
    <p:extLst>
      <p:ext uri="{BB962C8B-B14F-4D97-AF65-F5344CB8AC3E}">
        <p14:creationId xmlns:p14="http://schemas.microsoft.com/office/powerpoint/2010/main" val="2813794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Arial" panose="020B0604020202020204" pitchFamily="34" charset="0"/>
                <a:cs typeface="Arial" panose="020B0604020202020204" pitchFamily="34" charset="0"/>
              </a:rPr>
              <a:t>Tools</a:t>
            </a:r>
            <a:endParaRPr lang="en-US"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89581" y="1750421"/>
            <a:ext cx="1728948" cy="2862943"/>
          </a:xfrm>
        </p:spPr>
      </p:pic>
      <p:sp>
        <p:nvSpPr>
          <p:cNvPr id="5" name="Oval 4">
            <a:extLst>
              <a:ext uri="{FF2B5EF4-FFF2-40B4-BE49-F238E27FC236}">
                <a16:creationId xmlns:a16="http://schemas.microsoft.com/office/drawing/2014/main" id="{7D1FB60D-CCAD-4A7F-9C12-BB2DB09F10A3}"/>
              </a:ext>
            </a:extLst>
          </p:cNvPr>
          <p:cNvSpPr/>
          <p:nvPr/>
        </p:nvSpPr>
        <p:spPr>
          <a:xfrm>
            <a:off x="2389581" y="5012063"/>
            <a:ext cx="2097778" cy="66592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accent6">
                    <a:lumMod val="50000"/>
                  </a:schemeClr>
                </a:solidFill>
              </a:rPr>
              <a:t>Regulator</a:t>
            </a:r>
            <a:endParaRPr lang="en-US" b="1" dirty="0">
              <a:solidFill>
                <a:schemeClr val="accent6">
                  <a:lumMod val="50000"/>
                </a:schemeClr>
              </a:solidFill>
            </a:endParaRPr>
          </a:p>
        </p:txBody>
      </p:sp>
      <p:sp>
        <p:nvSpPr>
          <p:cNvPr id="6" name="Oval 5">
            <a:extLst>
              <a:ext uri="{FF2B5EF4-FFF2-40B4-BE49-F238E27FC236}">
                <a16:creationId xmlns:a16="http://schemas.microsoft.com/office/drawing/2014/main" id="{7D1FB60D-CCAD-4A7F-9C12-BB2DB09F10A3}"/>
              </a:ext>
            </a:extLst>
          </p:cNvPr>
          <p:cNvSpPr/>
          <p:nvPr/>
        </p:nvSpPr>
        <p:spPr>
          <a:xfrm>
            <a:off x="6850509" y="5117307"/>
            <a:ext cx="2097778" cy="66592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lumMod val="50000"/>
                  </a:schemeClr>
                </a:solidFill>
              </a:rPr>
              <a:t>Wires</a:t>
            </a:r>
            <a:endParaRPr lang="en-US" b="1" dirty="0">
              <a:solidFill>
                <a:schemeClr val="accent6">
                  <a:lumMod val="50000"/>
                </a:schemeClr>
              </a:solidFill>
            </a:endParaRPr>
          </a:p>
        </p:txBody>
      </p:sp>
      <p:pic>
        <p:nvPicPr>
          <p:cNvPr id="1026" name="Picture 2" descr="https://lh4.googleusercontent.com/2p--GR5fNIcsinBoxPMqCS-i8GG8tD4v-8m2bnIXBrqNCmSzosxncT4BPLndtEZX0MaJYDxz0NwokrEe1TgTDY1vAeAiybRIjx00kn6WiNSk2M8GhxOpauI1zf0folCOopqfbX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7476" y="1843661"/>
            <a:ext cx="3423844" cy="2697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3030407"/>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{F0945160-125F-40EB-86ED-CD1D1D3BFD86}tf10001105</Template>
  <TotalTime>88</TotalTime>
  <Words>337</Words>
  <Application>Microsoft Office PowerPoint</Application>
  <PresentationFormat>Widescreen</PresentationFormat>
  <Paragraphs>65</Paragraphs>
  <Slides>13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Arial Black</vt:lpstr>
      <vt:lpstr>Calibri</vt:lpstr>
      <vt:lpstr>CMBX12</vt:lpstr>
      <vt:lpstr>Franklin Gothic Book</vt:lpstr>
      <vt:lpstr>Noto Sans Symbols</vt:lpstr>
      <vt:lpstr>Tahoma</vt:lpstr>
      <vt:lpstr>Twentieth Century</vt:lpstr>
      <vt:lpstr>Crop</vt:lpstr>
      <vt:lpstr>Smart Home</vt:lpstr>
      <vt:lpstr>Outline</vt:lpstr>
      <vt:lpstr>objective of the project </vt:lpstr>
      <vt:lpstr>Main Features</vt:lpstr>
      <vt:lpstr>Literature Review</vt:lpstr>
      <vt:lpstr>System Model</vt:lpstr>
      <vt:lpstr>Tools </vt:lpstr>
      <vt:lpstr>Tools </vt:lpstr>
      <vt:lpstr>Tools</vt:lpstr>
      <vt:lpstr>Constrains </vt:lpstr>
      <vt:lpstr>Conclusion </vt:lpstr>
      <vt:lpstr>Future Work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Home</dc:title>
  <dc:creator>Aseel Khaseeb</dc:creator>
  <cp:lastModifiedBy>Etab Whedi</cp:lastModifiedBy>
  <cp:revision>44</cp:revision>
  <dcterms:created xsi:type="dcterms:W3CDTF">2021-06-05T16:50:49Z</dcterms:created>
  <dcterms:modified xsi:type="dcterms:W3CDTF">2021-06-08T20:12:36Z</dcterms:modified>
</cp:coreProperties>
</file>