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2" roundtripDataSignature="AMtx7mh8OWw89V0zvHy8e4xnt8LtLtxF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d7ba6b6659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d7ba6b6659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d7ba6b6659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d7ba6b6659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d7ba6b6659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d7ba6b6659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d7ba6b6659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d7ba6b6659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d7ba6b6659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d7ba6b6659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d7ba6b6659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d7ba6b6659_0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d7ba6b6659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d7ba6b6659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d7ba6b6659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d7d9fd7f3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d7d9fd7f3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d7d9fd7f3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d7d9fd7f30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d7d9fd7f30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d7d9fd7f30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/>
          <p:nvPr>
            <p:ph type="ctrTitle"/>
          </p:nvPr>
        </p:nvSpPr>
        <p:spPr>
          <a:xfrm>
            <a:off x="2590800" y="739291"/>
            <a:ext cx="6113537" cy="152705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D67F58"/>
              </a:buClr>
              <a:buSzPts val="3600"/>
              <a:buFont typeface="Calibri"/>
              <a:buNone/>
              <a:defRPr sz="3600">
                <a:solidFill>
                  <a:srgbClr val="D67F5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3"/>
          <p:cNvSpPr txBox="1"/>
          <p:nvPr>
            <p:ph idx="1" type="subTitle"/>
          </p:nvPr>
        </p:nvSpPr>
        <p:spPr>
          <a:xfrm>
            <a:off x="2578600" y="3335274"/>
            <a:ext cx="6108200" cy="1068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0" i="0" sz="2800">
                <a:solidFill>
                  <a:schemeClr val="lt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9" name="Google Shape;19;p1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2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22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6" name="Google Shape;76;p2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 rot="5400000">
            <a:off x="5463778" y="1371601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2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E:\websites\free-power-point-templates\2012\logos.png" id="91" name="Google Shape;91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 txBox="1"/>
          <p:nvPr>
            <p:ph type="title"/>
          </p:nvPr>
        </p:nvSpPr>
        <p:spPr>
          <a:xfrm>
            <a:off x="440730" y="281175"/>
            <a:ext cx="8246070" cy="89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4"/>
          <p:cNvSpPr txBox="1"/>
          <p:nvPr>
            <p:ph idx="1" type="body"/>
          </p:nvPr>
        </p:nvSpPr>
        <p:spPr>
          <a:xfrm>
            <a:off x="440730" y="1655520"/>
            <a:ext cx="8246070" cy="3091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 txBox="1"/>
          <p:nvPr>
            <p:ph type="title"/>
          </p:nvPr>
        </p:nvSpPr>
        <p:spPr>
          <a:xfrm>
            <a:off x="2281426" y="460824"/>
            <a:ext cx="6421041" cy="7635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D67F58"/>
              </a:buClr>
              <a:buSzPts val="3600"/>
              <a:buFont typeface="Calibri"/>
              <a:buNone/>
              <a:defRPr sz="3600">
                <a:solidFill>
                  <a:srgbClr val="D67F5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5"/>
          <p:cNvSpPr txBox="1"/>
          <p:nvPr>
            <p:ph idx="1" type="body"/>
          </p:nvPr>
        </p:nvSpPr>
        <p:spPr>
          <a:xfrm>
            <a:off x="2281425" y="1323749"/>
            <a:ext cx="6421041" cy="3344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>
                <a:solidFill>
                  <a:schemeClr val="lt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>
                <a:solidFill>
                  <a:schemeClr val="lt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>
                <a:solidFill>
                  <a:schemeClr val="lt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>
                <a:solidFill>
                  <a:schemeClr val="lt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7"/>
          <p:cNvSpPr txBox="1"/>
          <p:nvPr>
            <p:ph type="title"/>
          </p:nvPr>
        </p:nvSpPr>
        <p:spPr>
          <a:xfrm>
            <a:off x="536879" y="343447"/>
            <a:ext cx="8076896" cy="9028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7"/>
          <p:cNvSpPr txBox="1"/>
          <p:nvPr>
            <p:ph idx="1" type="body"/>
          </p:nvPr>
        </p:nvSpPr>
        <p:spPr>
          <a:xfrm>
            <a:off x="536879" y="1808224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17"/>
          <p:cNvSpPr txBox="1"/>
          <p:nvPr>
            <p:ph idx="2" type="body"/>
          </p:nvPr>
        </p:nvSpPr>
        <p:spPr>
          <a:xfrm>
            <a:off x="536879" y="2280621"/>
            <a:ext cx="4040188" cy="2276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solidFill>
                  <a:schemeClr val="dk1"/>
                </a:solidFill>
              </a:defRPr>
            </a:lvl1pPr>
            <a:lvl2pPr indent="-355600" lvl="1" marL="9144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>
                <a:solidFill>
                  <a:schemeClr val="dk1"/>
                </a:solidFill>
              </a:defRPr>
            </a:lvl2pPr>
            <a:lvl3pPr indent="-342900" lvl="2" marL="137160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</a:defRPr>
            </a:lvl3pPr>
            <a:lvl4pPr indent="-330200" lvl="3" marL="182880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>
                <a:solidFill>
                  <a:schemeClr val="dk1"/>
                </a:solidFill>
              </a:defRPr>
            </a:lvl4pPr>
            <a:lvl5pPr indent="-330200" lvl="4" marL="228600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>
                <a:solidFill>
                  <a:schemeClr val="dk1"/>
                </a:solidFill>
              </a:defRPr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3" name="Google Shape;43;p17"/>
          <p:cNvSpPr txBox="1"/>
          <p:nvPr>
            <p:ph idx="3" type="body"/>
          </p:nvPr>
        </p:nvSpPr>
        <p:spPr>
          <a:xfrm>
            <a:off x="4572000" y="1808224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17"/>
          <p:cNvSpPr txBox="1"/>
          <p:nvPr>
            <p:ph idx="4" type="body"/>
          </p:nvPr>
        </p:nvSpPr>
        <p:spPr>
          <a:xfrm>
            <a:off x="4572000" y="2280621"/>
            <a:ext cx="4041775" cy="2276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solidFill>
                  <a:schemeClr val="dk1"/>
                </a:solidFill>
              </a:defRPr>
            </a:lvl1pPr>
            <a:lvl2pPr indent="-355600" lvl="1" marL="9144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>
                <a:solidFill>
                  <a:schemeClr val="dk1"/>
                </a:solidFill>
              </a:defRPr>
            </a:lvl2pPr>
            <a:lvl3pPr indent="-342900" lvl="2" marL="137160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</a:defRPr>
            </a:lvl3pPr>
            <a:lvl4pPr indent="-330200" lvl="3" marL="182880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>
                <a:solidFill>
                  <a:schemeClr val="dk1"/>
                </a:solidFill>
              </a:defRPr>
            </a:lvl4pPr>
            <a:lvl5pPr indent="-330200" lvl="4" marL="228600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>
                <a:solidFill>
                  <a:schemeClr val="dk1"/>
                </a:solidFill>
              </a:defRPr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5" name="Google Shape;45;p1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8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1" name="Google Shape;51;p1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7" name="Google Shape;57;p19"/>
          <p:cNvSpPr txBox="1"/>
          <p:nvPr>
            <p:ph idx="2" type="body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8" name="Google Shape;58;p1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8" name="Google Shape;68;p21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2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7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2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2"/>
          <p:cNvSpPr txBox="1"/>
          <p:nvPr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This presentation uses a free template provided by FPPT.com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www.free-power-point-templates.com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g"/><Relationship Id="rId4" Type="http://schemas.openxmlformats.org/officeDocument/2006/relationships/image" Target="../media/image2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jpg"/><Relationship Id="rId4" Type="http://schemas.openxmlformats.org/officeDocument/2006/relationships/image" Target="../media/image2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jpg"/><Relationship Id="rId4" Type="http://schemas.openxmlformats.org/officeDocument/2006/relationships/image" Target="../media/image2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jpg"/><Relationship Id="rId4" Type="http://schemas.openxmlformats.org/officeDocument/2006/relationships/image" Target="../media/image2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8.png"/><Relationship Id="rId5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gif"/><Relationship Id="rId4" Type="http://schemas.openxmlformats.org/officeDocument/2006/relationships/image" Target="../media/image3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jpg"/><Relationship Id="rId4" Type="http://schemas.openxmlformats.org/officeDocument/2006/relationships/image" Target="../media/image1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/>
          <p:nvPr>
            <p:ph type="ctrTitle"/>
          </p:nvPr>
        </p:nvSpPr>
        <p:spPr>
          <a:xfrm>
            <a:off x="2590800" y="739291"/>
            <a:ext cx="6113537" cy="152705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D67F58"/>
              </a:buClr>
              <a:buSzPts val="3600"/>
              <a:buFont typeface="Calibri"/>
              <a:buNone/>
            </a:pPr>
            <a:r>
              <a:rPr lang="en-US"/>
              <a:t>Sales Expert</a:t>
            </a:r>
            <a:br>
              <a:rPr lang="en-US"/>
            </a:br>
            <a:r>
              <a:rPr lang="en-US"/>
              <a:t> System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"/>
          <p:cNvSpPr txBox="1"/>
          <p:nvPr>
            <p:ph type="title"/>
          </p:nvPr>
        </p:nvSpPr>
        <p:spPr>
          <a:xfrm>
            <a:off x="296260" y="281175"/>
            <a:ext cx="8076896" cy="9028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Achievements </a:t>
            </a:r>
            <a:endParaRPr/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3">
            <a:alphaModFix/>
          </a:blip>
          <a:srcRect b="8519" l="0" r="0" t="0"/>
          <a:stretch/>
        </p:blipFill>
        <p:spPr>
          <a:xfrm>
            <a:off x="2044129" y="1166733"/>
            <a:ext cx="4581134" cy="3971892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9"/>
          <p:cNvSpPr/>
          <p:nvPr/>
        </p:nvSpPr>
        <p:spPr>
          <a:xfrm>
            <a:off x="3997896" y="3141211"/>
            <a:ext cx="564000" cy="365100"/>
          </a:xfrm>
          <a:prstGeom prst="diagStripe">
            <a:avLst>
              <a:gd fmla="val 50000" name="adj"/>
            </a:avLst>
          </a:prstGeom>
          <a:gradFill>
            <a:gsLst>
              <a:gs pos="0">
                <a:srgbClr val="759336"/>
              </a:gs>
              <a:gs pos="80000">
                <a:srgbClr val="99C247"/>
              </a:gs>
              <a:gs pos="100000">
                <a:srgbClr val="9BC545"/>
              </a:gs>
            </a:gsLst>
            <a:lin ang="16200000" scaled="0"/>
          </a:gradFill>
          <a:ln cap="flat" cmpd="sng" w="9525">
            <a:solidFill>
              <a:srgbClr val="97B85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9"/>
          <p:cNvSpPr/>
          <p:nvPr/>
        </p:nvSpPr>
        <p:spPr>
          <a:xfrm>
            <a:off x="3620507" y="2049434"/>
            <a:ext cx="377400" cy="369300"/>
          </a:xfrm>
          <a:prstGeom prst="diagStripe">
            <a:avLst>
              <a:gd fmla="val 50000" name="adj"/>
            </a:avLst>
          </a:prstGeom>
          <a:gradFill>
            <a:gsLst>
              <a:gs pos="0">
                <a:srgbClr val="759336"/>
              </a:gs>
              <a:gs pos="80000">
                <a:srgbClr val="99C247"/>
              </a:gs>
              <a:gs pos="100000">
                <a:srgbClr val="9BC545"/>
              </a:gs>
            </a:gsLst>
            <a:lin ang="16200000" scaled="0"/>
          </a:gradFill>
          <a:ln cap="flat" cmpd="sng" w="9525">
            <a:solidFill>
              <a:srgbClr val="97B85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9"/>
          <p:cNvSpPr/>
          <p:nvPr/>
        </p:nvSpPr>
        <p:spPr>
          <a:xfrm>
            <a:off x="4926459" y="2049425"/>
            <a:ext cx="377400" cy="464100"/>
          </a:xfrm>
          <a:prstGeom prst="diagStripe">
            <a:avLst>
              <a:gd fmla="val 50000" name="adj"/>
            </a:avLst>
          </a:prstGeom>
          <a:gradFill>
            <a:gsLst>
              <a:gs pos="0">
                <a:srgbClr val="759336"/>
              </a:gs>
              <a:gs pos="80000">
                <a:srgbClr val="99C247"/>
              </a:gs>
              <a:gs pos="100000">
                <a:srgbClr val="9BC545"/>
              </a:gs>
            </a:gsLst>
            <a:lin ang="16200000" scaled="0"/>
          </a:gradFill>
          <a:ln cap="flat" cmpd="sng" w="9525">
            <a:solidFill>
              <a:srgbClr val="97B85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9"/>
          <p:cNvSpPr/>
          <p:nvPr/>
        </p:nvSpPr>
        <p:spPr>
          <a:xfrm>
            <a:off x="4410303" y="3790986"/>
            <a:ext cx="564000" cy="365100"/>
          </a:xfrm>
          <a:prstGeom prst="diagStripe">
            <a:avLst>
              <a:gd fmla="val 50000" name="adj"/>
            </a:avLst>
          </a:prstGeom>
          <a:gradFill>
            <a:gsLst>
              <a:gs pos="0">
                <a:srgbClr val="759336"/>
              </a:gs>
              <a:gs pos="80000">
                <a:srgbClr val="99C247"/>
              </a:gs>
              <a:gs pos="100000">
                <a:srgbClr val="9BC545"/>
              </a:gs>
            </a:gsLst>
            <a:lin ang="16200000" scaled="0"/>
          </a:gradFill>
          <a:ln cap="flat" cmpd="sng" w="9525">
            <a:solidFill>
              <a:srgbClr val="97B85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9"/>
          <p:cNvSpPr/>
          <p:nvPr/>
        </p:nvSpPr>
        <p:spPr>
          <a:xfrm>
            <a:off x="5100275" y="3141207"/>
            <a:ext cx="564000" cy="365100"/>
          </a:xfrm>
          <a:prstGeom prst="diagStripe">
            <a:avLst>
              <a:gd fmla="val 50000" name="adj"/>
            </a:avLst>
          </a:prstGeom>
          <a:gradFill>
            <a:gsLst>
              <a:gs pos="0">
                <a:srgbClr val="759336"/>
              </a:gs>
              <a:gs pos="80000">
                <a:srgbClr val="99C247"/>
              </a:gs>
              <a:gs pos="100000">
                <a:srgbClr val="9BC545"/>
              </a:gs>
            </a:gsLst>
            <a:lin ang="16198662" scaled="0"/>
          </a:gradFill>
          <a:ln cap="flat" cmpd="sng" w="9525">
            <a:solidFill>
              <a:srgbClr val="BD4B48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9"/>
          <p:cNvSpPr/>
          <p:nvPr/>
        </p:nvSpPr>
        <p:spPr>
          <a:xfrm>
            <a:off x="2966675" y="3141244"/>
            <a:ext cx="564000" cy="365100"/>
          </a:xfrm>
          <a:prstGeom prst="diagStripe">
            <a:avLst>
              <a:gd fmla="val 50000" name="adj"/>
            </a:avLst>
          </a:prstGeom>
          <a:gradFill>
            <a:gsLst>
              <a:gs pos="0">
                <a:srgbClr val="759336"/>
              </a:gs>
              <a:gs pos="80000">
                <a:srgbClr val="99C247"/>
              </a:gs>
              <a:gs pos="100000">
                <a:srgbClr val="9BC545"/>
              </a:gs>
            </a:gsLst>
            <a:lin ang="16198662" scaled="0"/>
          </a:gradFill>
          <a:ln cap="flat" cmpd="sng" w="9525">
            <a:solidFill>
              <a:srgbClr val="BD4B48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d7ba6b6659_0_10"/>
          <p:cNvSpPr txBox="1"/>
          <p:nvPr>
            <p:ph type="title"/>
          </p:nvPr>
        </p:nvSpPr>
        <p:spPr>
          <a:xfrm>
            <a:off x="440730" y="281175"/>
            <a:ext cx="8246100" cy="899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Achievements</a:t>
            </a:r>
            <a:endParaRPr/>
          </a:p>
        </p:txBody>
      </p:sp>
      <p:sp>
        <p:nvSpPr>
          <p:cNvPr id="187" name="Google Shape;187;gd7ba6b6659_0_10"/>
          <p:cNvSpPr txBox="1"/>
          <p:nvPr>
            <p:ph idx="1" type="body"/>
          </p:nvPr>
        </p:nvSpPr>
        <p:spPr>
          <a:xfrm>
            <a:off x="-135075" y="1392375"/>
            <a:ext cx="3106800" cy="3720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317500" lvl="0" marL="3429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Obtain Explicit Knowledge from documents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Extract  implicit Knowledge from expert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Categorize Knowledge and convert it  into a form that the Corvid can understand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8" name="Google Shape;188;gd7ba6b6659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2100" y="1472338"/>
            <a:ext cx="6241900" cy="345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d7ba6b6659_0_18"/>
          <p:cNvSpPr txBox="1"/>
          <p:nvPr>
            <p:ph type="title"/>
          </p:nvPr>
        </p:nvSpPr>
        <p:spPr>
          <a:xfrm>
            <a:off x="440730" y="281175"/>
            <a:ext cx="8246100" cy="899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Achievements</a:t>
            </a:r>
            <a:endParaRPr/>
          </a:p>
        </p:txBody>
      </p:sp>
      <p:sp>
        <p:nvSpPr>
          <p:cNvPr id="195" name="Google Shape;195;gd7ba6b6659_0_18"/>
          <p:cNvSpPr txBox="1"/>
          <p:nvPr>
            <p:ph idx="1" type="body"/>
          </p:nvPr>
        </p:nvSpPr>
        <p:spPr>
          <a:xfrm>
            <a:off x="-52275" y="1484050"/>
            <a:ext cx="9196200" cy="162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Insert product information(Name and specification ) in database (Excel sheets )</a:t>
            </a:r>
            <a:endParaRPr/>
          </a:p>
        </p:txBody>
      </p:sp>
      <p:pic>
        <p:nvPicPr>
          <p:cNvPr id="196" name="Google Shape;196;gd7ba6b6659_0_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5350" y="2053475"/>
            <a:ext cx="4862176" cy="309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gd7ba6b6659_0_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46350" y="2195400"/>
            <a:ext cx="4181700" cy="2948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d7ba6b6659_0_24"/>
          <p:cNvSpPr txBox="1"/>
          <p:nvPr>
            <p:ph type="title"/>
          </p:nvPr>
        </p:nvSpPr>
        <p:spPr>
          <a:xfrm>
            <a:off x="440730" y="281175"/>
            <a:ext cx="8246100" cy="899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Achievements</a:t>
            </a:r>
            <a:endParaRPr/>
          </a:p>
        </p:txBody>
      </p:sp>
      <p:sp>
        <p:nvSpPr>
          <p:cNvPr id="204" name="Google Shape;204;gd7ba6b6659_0_24"/>
          <p:cNvSpPr txBox="1"/>
          <p:nvPr>
            <p:ph idx="1" type="body"/>
          </p:nvPr>
        </p:nvSpPr>
        <p:spPr>
          <a:xfrm>
            <a:off x="0" y="1444325"/>
            <a:ext cx="9199800" cy="813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Build Knowledge base(Logic Block that store rules)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SzPts val="2000"/>
              <a:buChar char="•"/>
            </a:pPr>
            <a:r>
              <a:rPr lang="en-US" sz="2175">
                <a:latin typeface="Arial"/>
                <a:ea typeface="Arial"/>
                <a:cs typeface="Arial"/>
                <a:sym typeface="Arial"/>
              </a:rPr>
              <a:t>Procedures (command leads inference engine )</a:t>
            </a:r>
            <a:endParaRPr/>
          </a:p>
        </p:txBody>
      </p:sp>
      <p:pic>
        <p:nvPicPr>
          <p:cNvPr id="205" name="Google Shape;205;gd7ba6b6659_0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58225"/>
            <a:ext cx="5258500" cy="288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gd7ba6b6659_0_24"/>
          <p:cNvPicPr preferRelativeResize="0"/>
          <p:nvPr/>
        </p:nvPicPr>
        <p:blipFill rotWithShape="1">
          <a:blip r:embed="rId4">
            <a:alphaModFix/>
          </a:blip>
          <a:srcRect b="0" l="20552" r="0" t="0"/>
          <a:stretch/>
        </p:blipFill>
        <p:spPr>
          <a:xfrm>
            <a:off x="5363050" y="2258225"/>
            <a:ext cx="3836748" cy="280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d7ba6b6659_0_30"/>
          <p:cNvSpPr txBox="1"/>
          <p:nvPr>
            <p:ph type="title"/>
          </p:nvPr>
        </p:nvSpPr>
        <p:spPr>
          <a:xfrm>
            <a:off x="440730" y="281175"/>
            <a:ext cx="8246100" cy="899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Achievements</a:t>
            </a:r>
            <a:endParaRPr/>
          </a:p>
        </p:txBody>
      </p:sp>
      <p:sp>
        <p:nvSpPr>
          <p:cNvPr id="213" name="Google Shape;213;gd7ba6b6659_0_30"/>
          <p:cNvSpPr txBox="1"/>
          <p:nvPr>
            <p:ph idx="1" type="body"/>
          </p:nvPr>
        </p:nvSpPr>
        <p:spPr>
          <a:xfrm>
            <a:off x="167275" y="735450"/>
            <a:ext cx="8447100" cy="1836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Standalone </a:t>
            </a:r>
            <a:r>
              <a:rPr lang="en-US" sz="2000">
                <a:latin typeface="Arial"/>
                <a:ea typeface="Arial"/>
                <a:cs typeface="Arial"/>
                <a:sym typeface="Arial"/>
              </a:rPr>
              <a:t>Website for Expert System </a:t>
            </a:r>
            <a:endParaRPr/>
          </a:p>
        </p:txBody>
      </p:sp>
      <p:pic>
        <p:nvPicPr>
          <p:cNvPr id="214" name="Google Shape;214;gd7ba6b6659_0_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8550" y="1902675"/>
            <a:ext cx="5343048" cy="3293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gd7ba6b6659_0_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56825" y="2090850"/>
            <a:ext cx="3805376" cy="310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d7ba6b6659_0_36"/>
          <p:cNvSpPr txBox="1"/>
          <p:nvPr>
            <p:ph type="title"/>
          </p:nvPr>
        </p:nvSpPr>
        <p:spPr>
          <a:xfrm>
            <a:off x="440730" y="281175"/>
            <a:ext cx="8246100" cy="899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Achievements</a:t>
            </a:r>
            <a:endParaRPr/>
          </a:p>
        </p:txBody>
      </p:sp>
      <p:sp>
        <p:nvSpPr>
          <p:cNvPr id="222" name="Google Shape;222;gd7ba6b6659_0_36"/>
          <p:cNvSpPr txBox="1"/>
          <p:nvPr>
            <p:ph idx="1" type="body"/>
          </p:nvPr>
        </p:nvSpPr>
        <p:spPr>
          <a:xfrm>
            <a:off x="134100" y="1457050"/>
            <a:ext cx="8875800" cy="633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Report with result of Expert System with Recommendations</a:t>
            </a:r>
            <a:endParaRPr/>
          </a:p>
        </p:txBody>
      </p:sp>
      <p:pic>
        <p:nvPicPr>
          <p:cNvPr id="223" name="Google Shape;223;gd7ba6b6659_0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243350"/>
            <a:ext cx="4879468" cy="274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gd7ba6b6659_0_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4275" y="2243350"/>
            <a:ext cx="3807324" cy="29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1"/>
          <p:cNvSpPr txBox="1"/>
          <p:nvPr>
            <p:ph type="title"/>
          </p:nvPr>
        </p:nvSpPr>
        <p:spPr>
          <a:xfrm>
            <a:off x="2281425" y="2877160"/>
            <a:ext cx="3809390" cy="11626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lang="en-US"/>
              <a:t>Thank you</a:t>
            </a:r>
            <a:br>
              <a:rPr b="1" lang="en-US"/>
            </a:br>
            <a:r>
              <a:rPr b="1" lang="en-US"/>
              <a:t>Any Question?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/>
          <p:nvPr>
            <p:ph type="title"/>
          </p:nvPr>
        </p:nvSpPr>
        <p:spPr>
          <a:xfrm>
            <a:off x="3503065" y="271394"/>
            <a:ext cx="4114800" cy="89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Details </a:t>
            </a:r>
            <a:endParaRPr/>
          </a:p>
        </p:txBody>
      </p:sp>
      <p:pic>
        <p:nvPicPr>
          <p:cNvPr id="102" name="Google Shape;10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06899"/>
            <a:ext cx="2892245" cy="252594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"/>
          <p:cNvSpPr/>
          <p:nvPr/>
        </p:nvSpPr>
        <p:spPr>
          <a:xfrm>
            <a:off x="440731" y="3688122"/>
            <a:ext cx="2071280" cy="457049"/>
          </a:xfrm>
          <a:prstGeom prst="frame">
            <a:avLst>
              <a:gd fmla="val 12500" name="adj1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Masa Younes</a:t>
            </a:r>
            <a:endParaRPr/>
          </a:p>
        </p:txBody>
      </p:sp>
      <p:sp>
        <p:nvSpPr>
          <p:cNvPr id="104" name="Google Shape;104;p2"/>
          <p:cNvSpPr/>
          <p:nvPr/>
        </p:nvSpPr>
        <p:spPr>
          <a:xfrm>
            <a:off x="2892245" y="3688122"/>
            <a:ext cx="2441145" cy="457047"/>
          </a:xfrm>
          <a:prstGeom prst="frame">
            <a:avLst>
              <a:gd fmla="val 12500" name="adj1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Yasmeen Marmash </a:t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1572149" y="4633267"/>
            <a:ext cx="3108044" cy="457047"/>
          </a:xfrm>
          <a:prstGeom prst="frame">
            <a:avLst>
              <a:gd fmla="val 12500" name="adj1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 Ahmad Shraideh</a:t>
            </a:r>
            <a:endParaRPr/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94457" y="1659332"/>
            <a:ext cx="4460903" cy="2973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 txBox="1"/>
          <p:nvPr>
            <p:ph type="title"/>
          </p:nvPr>
        </p:nvSpPr>
        <p:spPr>
          <a:xfrm>
            <a:off x="440730" y="281175"/>
            <a:ext cx="8246070" cy="89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Overview</a:t>
            </a:r>
            <a:endParaRPr/>
          </a:p>
        </p:txBody>
      </p:sp>
      <p:sp>
        <p:nvSpPr>
          <p:cNvPr id="112" name="Google Shape;112;p3"/>
          <p:cNvSpPr txBox="1"/>
          <p:nvPr>
            <p:ph idx="1" type="body"/>
          </p:nvPr>
        </p:nvSpPr>
        <p:spPr>
          <a:xfrm>
            <a:off x="387946" y="2005322"/>
            <a:ext cx="4436681" cy="25959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AI application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Developed to store expert knowledge and don’t rely on him in every sale transaction accurse.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13" name="Google Shape;11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30115" y="2266340"/>
            <a:ext cx="3368034" cy="273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3"/>
          <p:cNvSpPr txBox="1"/>
          <p:nvPr/>
        </p:nvSpPr>
        <p:spPr>
          <a:xfrm>
            <a:off x="1365195" y="1520858"/>
            <a:ext cx="565008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Sales Expert system 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3"/>
          <p:cNvSpPr txBox="1"/>
          <p:nvPr/>
        </p:nvSpPr>
        <p:spPr>
          <a:xfrm>
            <a:off x="1970890" y="4066299"/>
            <a:ext cx="458794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Tool we use </a:t>
            </a:r>
            <a:endParaRPr/>
          </a:p>
        </p:txBody>
      </p:sp>
      <p:sp>
        <p:nvSpPr>
          <p:cNvPr id="116" name="Google Shape;116;p3"/>
          <p:cNvSpPr/>
          <p:nvPr/>
        </p:nvSpPr>
        <p:spPr>
          <a:xfrm>
            <a:off x="3286456" y="4044578"/>
            <a:ext cx="978408" cy="484632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C86C1F"/>
              </a:gs>
              <a:gs pos="80000">
                <a:srgbClr val="FF8E29"/>
              </a:gs>
              <a:gs pos="100000">
                <a:srgbClr val="FF8D25"/>
              </a:gs>
            </a:gsLst>
            <a:lin ang="16200000" scaled="0"/>
          </a:gradFill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/>
          <p:nvPr>
            <p:ph type="title"/>
          </p:nvPr>
        </p:nvSpPr>
        <p:spPr>
          <a:xfrm>
            <a:off x="2281426" y="460824"/>
            <a:ext cx="6421041" cy="7635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D67F58"/>
              </a:buClr>
              <a:buSzPts val="3600"/>
              <a:buFont typeface="Calibri"/>
              <a:buNone/>
            </a:pPr>
            <a:r>
              <a:rPr lang="en-US"/>
              <a:t>Sbitany Problem Sales E-S Solve</a:t>
            </a:r>
            <a:endParaRPr/>
          </a:p>
        </p:txBody>
      </p:sp>
      <p:sp>
        <p:nvSpPr>
          <p:cNvPr id="122" name="Google Shape;122;p4"/>
          <p:cNvSpPr txBox="1"/>
          <p:nvPr>
            <p:ph idx="1" type="body"/>
          </p:nvPr>
        </p:nvSpPr>
        <p:spPr>
          <a:xfrm>
            <a:off x="2281425" y="1323749"/>
            <a:ext cx="6421041" cy="3344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Branches Joint &amp; Team Joint 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Sales person not know about his section only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Always asking the expert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/>
          <p:nvPr>
            <p:ph type="title"/>
          </p:nvPr>
        </p:nvSpPr>
        <p:spPr>
          <a:xfrm>
            <a:off x="2892245" y="281175"/>
            <a:ext cx="4581150" cy="89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Goals</a:t>
            </a:r>
            <a:endParaRPr/>
          </a:p>
        </p:txBody>
      </p:sp>
      <p:sp>
        <p:nvSpPr>
          <p:cNvPr id="128" name="Google Shape;128;p5"/>
          <p:cNvSpPr txBox="1"/>
          <p:nvPr>
            <p:ph idx="1" type="body"/>
          </p:nvPr>
        </p:nvSpPr>
        <p:spPr>
          <a:xfrm>
            <a:off x="440730" y="1655520"/>
            <a:ext cx="8246070" cy="3091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2" marL="1143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Not reliance on expert .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Assisting sales team .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Predicting  best product and advising customers.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Justifying the conclusion.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Suggesting alternative options. 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"/>
          <p:cNvSpPr txBox="1"/>
          <p:nvPr>
            <p:ph type="title"/>
          </p:nvPr>
        </p:nvSpPr>
        <p:spPr>
          <a:xfrm>
            <a:off x="4724704" y="205979"/>
            <a:ext cx="4275741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>
                <a:solidFill>
                  <a:schemeClr val="lt1"/>
                </a:solidFill>
              </a:rPr>
              <a:t>Problem in Building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4" name="Google Shape;134;p6"/>
          <p:cNvSpPr txBox="1"/>
          <p:nvPr/>
        </p:nvSpPr>
        <p:spPr>
          <a:xfrm>
            <a:off x="1" y="1714500"/>
            <a:ext cx="7167986" cy="2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7500"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sz="4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6"/>
          <p:cNvSpPr txBox="1"/>
          <p:nvPr/>
        </p:nvSpPr>
        <p:spPr>
          <a:xfrm>
            <a:off x="1" y="1808225"/>
            <a:ext cx="5030114" cy="1374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47500" lnSpcReduction="20000"/>
          </a:bodyPr>
          <a:lstStyle/>
          <a:p>
            <a:pPr indent="-721995" lvl="0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the Knowledge directly and easily from expert.</a:t>
            </a:r>
            <a:endParaRPr/>
          </a:p>
          <a:p>
            <a:pPr indent="-721995" lvl="0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Sbitany Website disability.</a:t>
            </a:r>
            <a:endParaRPr/>
          </a:p>
          <a:p>
            <a:pPr indent="-721995" lvl="0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central database </a:t>
            </a:r>
            <a:endParaRPr/>
          </a:p>
          <a:p>
            <a:pPr indent="-589280" lvl="0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Google Shape;13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04263" y="1582370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92977" y="3250465"/>
            <a:ext cx="2857501" cy="1960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2660" y="3444214"/>
            <a:ext cx="4578689" cy="14966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/>
          <p:nvPr>
            <p:ph type="title"/>
          </p:nvPr>
        </p:nvSpPr>
        <p:spPr>
          <a:xfrm>
            <a:off x="4877410" y="205979"/>
            <a:ext cx="380939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>
                <a:solidFill>
                  <a:schemeClr val="lt1"/>
                </a:solidFill>
              </a:rPr>
              <a:t>Problem in Tools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44" name="Google Shape;14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1285" y="2386255"/>
            <a:ext cx="142875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7"/>
          <p:cNvSpPr/>
          <p:nvPr/>
        </p:nvSpPr>
        <p:spPr>
          <a:xfrm>
            <a:off x="463035" y="3910255"/>
            <a:ext cx="1527000" cy="8385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AutoNum type="arabicPeriod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Days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AutoNum type="arabicPeriod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Nodes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5682" y="2469880"/>
            <a:ext cx="199042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7"/>
          <p:cNvSpPr/>
          <p:nvPr/>
        </p:nvSpPr>
        <p:spPr>
          <a:xfrm>
            <a:off x="3085645" y="3910255"/>
            <a:ext cx="1990500" cy="10410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AutoNum type="arabicPeriod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Device setting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AutoNum type="arabicPeriod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Storge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AutoNum type="arabicPeriod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Paid</a:t>
            </a:r>
            <a:endParaRPr/>
          </a:p>
        </p:txBody>
      </p:sp>
      <p:pic>
        <p:nvPicPr>
          <p:cNvPr id="148" name="Google Shape;148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11723" y="2469880"/>
            <a:ext cx="2888305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7"/>
          <p:cNvSpPr/>
          <p:nvPr/>
        </p:nvSpPr>
        <p:spPr>
          <a:xfrm>
            <a:off x="6011685" y="3910255"/>
            <a:ext cx="2888400" cy="10410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AutoNum type="arabicPeriod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Inference  Engine.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AutoNum type="arabicPeriod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Meta Rule.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AutoNum type="arabicPeriod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Editable User Interface.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7"/>
          <p:cNvSpPr txBox="1"/>
          <p:nvPr>
            <p:ph type="title"/>
          </p:nvPr>
        </p:nvSpPr>
        <p:spPr>
          <a:xfrm>
            <a:off x="-83625" y="1457550"/>
            <a:ext cx="9144000" cy="8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0"/>
              <a:buFont typeface="Calibri"/>
              <a:buNone/>
            </a:pPr>
            <a:r>
              <a:rPr b="1" lang="en-US" sz="2600"/>
              <a:t>Main problem</a:t>
            </a:r>
            <a:r>
              <a:rPr lang="en-US" sz="2000"/>
              <a:t> : </a:t>
            </a:r>
            <a:r>
              <a:rPr lang="en-US" sz="2400"/>
              <a:t>All Expert system Software are paid and expensive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d7d9fd7f30_0_0"/>
          <p:cNvSpPr txBox="1"/>
          <p:nvPr>
            <p:ph type="title"/>
          </p:nvPr>
        </p:nvSpPr>
        <p:spPr>
          <a:xfrm>
            <a:off x="440730" y="281175"/>
            <a:ext cx="8246100" cy="899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Solution </a:t>
            </a:r>
            <a:endParaRPr/>
          </a:p>
        </p:txBody>
      </p:sp>
      <p:sp>
        <p:nvSpPr>
          <p:cNvPr id="157" name="Google Shape;157;gd7d9fd7f30_0_0"/>
          <p:cNvSpPr txBox="1"/>
          <p:nvPr/>
        </p:nvSpPr>
        <p:spPr>
          <a:xfrm>
            <a:off x="664956" y="1532680"/>
            <a:ext cx="73248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Single Project for each product.</a:t>
            </a:r>
            <a:endParaRPr/>
          </a:p>
        </p:txBody>
      </p:sp>
      <p:pic>
        <p:nvPicPr>
          <p:cNvPr id="158" name="Google Shape;158;gd7d9fd7f30_0_0"/>
          <p:cNvPicPr preferRelativeResize="0"/>
          <p:nvPr/>
        </p:nvPicPr>
        <p:blipFill rotWithShape="1">
          <a:blip r:embed="rId3">
            <a:alphaModFix/>
          </a:blip>
          <a:srcRect b="13309" l="0" r="0" t="16267"/>
          <a:stretch/>
        </p:blipFill>
        <p:spPr>
          <a:xfrm>
            <a:off x="5286375" y="9125"/>
            <a:ext cx="3857626" cy="14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gd7d9fd7f30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950" y="2237225"/>
            <a:ext cx="8733724" cy="2854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d7d9fd7f30_0_7"/>
          <p:cNvSpPr txBox="1"/>
          <p:nvPr>
            <p:ph type="title"/>
          </p:nvPr>
        </p:nvSpPr>
        <p:spPr>
          <a:xfrm>
            <a:off x="440730" y="281175"/>
            <a:ext cx="8246100" cy="899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Solution </a:t>
            </a:r>
            <a:endParaRPr/>
          </a:p>
        </p:txBody>
      </p:sp>
      <p:sp>
        <p:nvSpPr>
          <p:cNvPr id="166" name="Google Shape;166;gd7d9fd7f30_0_7"/>
          <p:cNvSpPr txBox="1"/>
          <p:nvPr/>
        </p:nvSpPr>
        <p:spPr>
          <a:xfrm>
            <a:off x="846800" y="1541145"/>
            <a:ext cx="70152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2500"/>
          </a:bodyPr>
          <a:lstStyle/>
          <a:p>
            <a:pPr indent="-897255" lvl="0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Stand alone web server Tomcat.</a:t>
            </a:r>
            <a:endParaRPr/>
          </a:p>
        </p:txBody>
      </p:sp>
      <p:pic>
        <p:nvPicPr>
          <p:cNvPr id="167" name="Google Shape;167;gd7d9fd7f30_0_7"/>
          <p:cNvPicPr preferRelativeResize="0"/>
          <p:nvPr/>
        </p:nvPicPr>
        <p:blipFill rotWithShape="1">
          <a:blip r:embed="rId3">
            <a:alphaModFix/>
          </a:blip>
          <a:srcRect b="13309" l="0" r="0" t="16267"/>
          <a:stretch/>
        </p:blipFill>
        <p:spPr>
          <a:xfrm>
            <a:off x="5286375" y="9125"/>
            <a:ext cx="3857626" cy="14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d7d9fd7f30_0_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450" y="2477950"/>
            <a:ext cx="8530676" cy="2534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2017-08-01T15:40:51Z</dcterms:created>
</cp:coreProperties>
</file>