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52"/>
  </p:notesMasterIdLst>
  <p:handoutMasterIdLst>
    <p:handoutMasterId r:id="rId53"/>
  </p:handoutMasterIdLst>
  <p:sldIdLst>
    <p:sldId id="340" r:id="rId3"/>
    <p:sldId id="333" r:id="rId4"/>
    <p:sldId id="341" r:id="rId5"/>
    <p:sldId id="342" r:id="rId6"/>
    <p:sldId id="34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44" r:id="rId15"/>
    <p:sldId id="345" r:id="rId16"/>
    <p:sldId id="282" r:id="rId17"/>
    <p:sldId id="346" r:id="rId18"/>
    <p:sldId id="347" r:id="rId19"/>
    <p:sldId id="348" r:id="rId20"/>
    <p:sldId id="361" r:id="rId21"/>
    <p:sldId id="362" r:id="rId22"/>
    <p:sldId id="349" r:id="rId23"/>
    <p:sldId id="350" r:id="rId24"/>
    <p:sldId id="363" r:id="rId25"/>
    <p:sldId id="351" r:id="rId26"/>
    <p:sldId id="352" r:id="rId27"/>
    <p:sldId id="364" r:id="rId28"/>
    <p:sldId id="368" r:id="rId29"/>
    <p:sldId id="376" r:id="rId30"/>
    <p:sldId id="377" r:id="rId31"/>
    <p:sldId id="378" r:id="rId32"/>
    <p:sldId id="379" r:id="rId33"/>
    <p:sldId id="380" r:id="rId34"/>
    <p:sldId id="381" r:id="rId35"/>
    <p:sldId id="382" r:id="rId36"/>
    <p:sldId id="383" r:id="rId37"/>
    <p:sldId id="384" r:id="rId38"/>
    <p:sldId id="385" r:id="rId39"/>
    <p:sldId id="386" r:id="rId40"/>
    <p:sldId id="387" r:id="rId41"/>
    <p:sldId id="388" r:id="rId42"/>
    <p:sldId id="389" r:id="rId43"/>
    <p:sldId id="390" r:id="rId44"/>
    <p:sldId id="391" r:id="rId45"/>
    <p:sldId id="392" r:id="rId46"/>
    <p:sldId id="393" r:id="rId47"/>
    <p:sldId id="394" r:id="rId48"/>
    <p:sldId id="395" r:id="rId49"/>
    <p:sldId id="396" r:id="rId50"/>
    <p:sldId id="397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A94E"/>
    <a:srgbClr val="F8C78C"/>
    <a:srgbClr val="F2992E"/>
    <a:srgbClr val="FFB7DB"/>
    <a:srgbClr val="660033"/>
    <a:srgbClr val="FF61B0"/>
    <a:srgbClr val="FF9BCD"/>
    <a:srgbClr val="FF79BC"/>
    <a:srgbClr val="E2BCC9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3023" autoAdjust="0"/>
  </p:normalViewPr>
  <p:slideViewPr>
    <p:cSldViewPr snapToGrid="0">
      <p:cViewPr varScale="1">
        <p:scale>
          <a:sx n="80" d="100"/>
          <a:sy n="80" d="100"/>
        </p:scale>
        <p:origin x="48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CC9CC7-A487-4FF2-8202-9C38E8B2E5E7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</dgm:pt>
    <dgm:pt modelId="{F7B62F1C-2EEB-4824-A7C7-71970FF3BE7D}">
      <dgm:prSet phldrT="[Text]" custT="1"/>
      <dgm:spPr>
        <a:solidFill>
          <a:srgbClr val="66FF66"/>
        </a:solidFill>
      </dgm:spPr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5F4F6FF5-6C6F-4222-ABCE-DB71027DB6CB}" type="parTrans" cxnId="{A486B4A4-8DA8-4C86-9FD5-7CC3E83A4B85}">
      <dgm:prSet/>
      <dgm:spPr/>
      <dgm:t>
        <a:bodyPr/>
        <a:lstStyle/>
        <a:p>
          <a:endParaRPr lang="en-US"/>
        </a:p>
      </dgm:t>
    </dgm:pt>
    <dgm:pt modelId="{F9BD0ABB-195C-4A9D-A19F-BFD9DCD3F05A}" type="sibTrans" cxnId="{A486B4A4-8DA8-4C86-9FD5-7CC3E83A4B85}">
      <dgm:prSet/>
      <dgm:spPr/>
      <dgm:t>
        <a:bodyPr/>
        <a:lstStyle/>
        <a:p>
          <a:endParaRPr lang="en-US"/>
        </a:p>
      </dgm:t>
    </dgm:pt>
    <dgm:pt modelId="{4A878287-5413-446A-822D-BACF5B0DD7DD}">
      <dgm:prSet phldrT="[Text]" custT="1"/>
      <dgm:spPr>
        <a:solidFill>
          <a:srgbClr val="FFFF66"/>
        </a:solidFill>
      </dgm:spPr>
      <dgm:t>
        <a:bodyPr/>
        <a:lstStyle/>
        <a:p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sz="2000" baseline="-25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=1.55</a:t>
          </a:r>
          <a:endParaRPr lang="en-US" sz="2000" dirty="0">
            <a:solidFill>
              <a:schemeClr val="tx1"/>
            </a:solidFill>
          </a:endParaRPr>
        </a:p>
      </dgm:t>
    </dgm:pt>
    <dgm:pt modelId="{EFF214FE-6538-4CDD-A169-C06BFF3DF138}" type="parTrans" cxnId="{8CAE8840-49AC-45C7-BDC5-149DBFE4538D}">
      <dgm:prSet/>
      <dgm:spPr/>
      <dgm:t>
        <a:bodyPr/>
        <a:lstStyle/>
        <a:p>
          <a:endParaRPr lang="en-US"/>
        </a:p>
      </dgm:t>
    </dgm:pt>
    <dgm:pt modelId="{5C78D2A7-EFA8-4261-9E7B-DC41C299FB30}" type="sibTrans" cxnId="{8CAE8840-49AC-45C7-BDC5-149DBFE4538D}">
      <dgm:prSet/>
      <dgm:spPr/>
      <dgm:t>
        <a:bodyPr/>
        <a:lstStyle/>
        <a:p>
          <a:endParaRPr lang="en-US"/>
        </a:p>
      </dgm:t>
    </dgm:pt>
    <dgm:pt modelId="{674BDA3A-2B14-456E-9EE9-8B743AF644F9}">
      <dgm:prSet phldrT="[Text]" custT="1"/>
      <dgm:spPr>
        <a:solidFill>
          <a:srgbClr val="FF9966"/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24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M1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= </a:t>
          </a:r>
          <a:r>
            <a:rPr lang="en-US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sz="2400" baseline="-25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x S</a:t>
          </a:r>
          <a:r>
            <a:rPr lang="en-US" sz="24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0.3875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2AA810-43DA-4994-B0FE-0088E81A0230}" type="parTrans" cxnId="{3FD18890-3AB0-404F-9BC6-685FB3F87DFD}">
      <dgm:prSet/>
      <dgm:spPr/>
      <dgm:t>
        <a:bodyPr/>
        <a:lstStyle/>
        <a:p>
          <a:endParaRPr lang="en-US"/>
        </a:p>
      </dgm:t>
    </dgm:pt>
    <dgm:pt modelId="{72D01BC6-E707-4434-865B-9E972EBC84E9}" type="sibTrans" cxnId="{3FD18890-3AB0-404F-9BC6-685FB3F87DFD}">
      <dgm:prSet/>
      <dgm:spPr/>
      <dgm:t>
        <a:bodyPr/>
        <a:lstStyle/>
        <a:p>
          <a:endParaRPr lang="en-US"/>
        </a:p>
      </dgm:t>
    </dgm:pt>
    <dgm:pt modelId="{2B1F1399-20A2-4D4A-9446-A7EE18030859}">
      <dgm:prSet phldrT="[Text]" custT="1"/>
      <dgm:spPr>
        <a:solidFill>
          <a:srgbClr val="66FFFF"/>
        </a:solidFill>
      </dgm:spPr>
      <dgm:t>
        <a:bodyPr/>
        <a:lstStyle/>
        <a:p>
          <a:r>
            <a:rPr lang="en-US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30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D1</a:t>
          </a:r>
          <a:r>
            <a:rPr lang="en-US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S</a:t>
          </a:r>
          <a:r>
            <a:rPr lang="en-US" sz="30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M1 </a:t>
          </a:r>
          <a:r>
            <a:rPr lang="en-US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</a:t>
          </a:r>
          <a:r>
            <a:rPr lang="en-US" sz="3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0.3875</a:t>
          </a:r>
          <a:endParaRPr lang="en-US" sz="3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74F0E0-3E0B-4195-B864-DDC9ACD80CE5}" type="parTrans" cxnId="{6EE4980C-183D-4CED-AB4C-2E0F1DCD4CBD}">
      <dgm:prSet/>
      <dgm:spPr/>
      <dgm:t>
        <a:bodyPr/>
        <a:lstStyle/>
        <a:p>
          <a:endParaRPr lang="en-US"/>
        </a:p>
      </dgm:t>
    </dgm:pt>
    <dgm:pt modelId="{A5BC9551-10B0-40A0-B20B-B0A0E1538172}" type="sibTrans" cxnId="{6EE4980C-183D-4CED-AB4C-2E0F1DCD4CBD}">
      <dgm:prSet/>
      <dgm:spPr/>
      <dgm:t>
        <a:bodyPr/>
        <a:lstStyle/>
        <a:p>
          <a:endParaRPr lang="en-US"/>
        </a:p>
      </dgm:t>
    </dgm:pt>
    <dgm:pt modelId="{74D4BDD3-DD57-465E-A546-3AC3127F1312}" type="pres">
      <dgm:prSet presAssocID="{29CC9CC7-A487-4FF2-8202-9C38E8B2E5E7}" presName="Name0" presStyleCnt="0">
        <dgm:presLayoutVars>
          <dgm:dir/>
          <dgm:animLvl val="lvl"/>
          <dgm:resizeHandles val="exact"/>
        </dgm:presLayoutVars>
      </dgm:prSet>
      <dgm:spPr/>
    </dgm:pt>
    <dgm:pt modelId="{4F302331-36A0-42A6-89C7-775C1DBBBD60}" type="pres">
      <dgm:prSet presAssocID="{F7B62F1C-2EEB-4824-A7C7-71970FF3BE7D}" presName="parTxOnly" presStyleLbl="node1" presStyleIdx="0" presStyleCnt="4" custScaleX="45501" custScaleY="681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41AB8A-03CA-42D0-9A43-CB07B4A77138}" type="pres">
      <dgm:prSet presAssocID="{F9BD0ABB-195C-4A9D-A19F-BFD9DCD3F05A}" presName="parTxOnlySpace" presStyleCnt="0"/>
      <dgm:spPr/>
    </dgm:pt>
    <dgm:pt modelId="{1BE1D83F-946D-4FFE-B49C-3EA0282F3519}" type="pres">
      <dgm:prSet presAssocID="{4A878287-5413-446A-822D-BACF5B0DD7DD}" presName="parTxOnly" presStyleLbl="node1" presStyleIdx="1" presStyleCnt="4" custScaleX="48632" custScaleY="68085" custLinFactNeighborX="-5921" custLinFactNeighborY="-16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841BD0-466D-4824-94C9-27CCD6EB1965}" type="pres">
      <dgm:prSet presAssocID="{5C78D2A7-EFA8-4261-9E7B-DC41C299FB30}" presName="parTxOnlySpace" presStyleCnt="0"/>
      <dgm:spPr/>
    </dgm:pt>
    <dgm:pt modelId="{B105D9FC-4B5E-49CF-9284-D3FCC30ADA01}" type="pres">
      <dgm:prSet presAssocID="{674BDA3A-2B14-456E-9EE9-8B743AF644F9}" presName="parTxOnly" presStyleLbl="node1" presStyleIdx="2" presStyleCnt="4" custScaleX="90088" custScaleY="681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7F4568-4556-4823-873B-DE2D42F78956}" type="pres">
      <dgm:prSet presAssocID="{72D01BC6-E707-4434-865B-9E972EBC84E9}" presName="parTxOnlySpace" presStyleCnt="0"/>
      <dgm:spPr/>
    </dgm:pt>
    <dgm:pt modelId="{714A32E1-9BE8-4A94-A9C3-3412A40573EA}" type="pres">
      <dgm:prSet presAssocID="{2B1F1399-20A2-4D4A-9446-A7EE18030859}" presName="parTxOnly" presStyleLbl="node1" presStyleIdx="3" presStyleCnt="4" custScaleX="90088" custScaleY="681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D18890-3AB0-404F-9BC6-685FB3F87DFD}" srcId="{29CC9CC7-A487-4FF2-8202-9C38E8B2E5E7}" destId="{674BDA3A-2B14-456E-9EE9-8B743AF644F9}" srcOrd="2" destOrd="0" parTransId="{042AA810-43DA-4994-B0FE-0088E81A0230}" sibTransId="{72D01BC6-E707-4434-865B-9E972EBC84E9}"/>
    <dgm:cxn modelId="{AB4BDBF2-5B7A-469D-B65A-BA6032D56E4B}" type="presOf" srcId="{674BDA3A-2B14-456E-9EE9-8B743AF644F9}" destId="{B105D9FC-4B5E-49CF-9284-D3FCC30ADA01}" srcOrd="0" destOrd="0" presId="urn:microsoft.com/office/officeart/2005/8/layout/chevron1"/>
    <dgm:cxn modelId="{A486B4A4-8DA8-4C86-9FD5-7CC3E83A4B85}" srcId="{29CC9CC7-A487-4FF2-8202-9C38E8B2E5E7}" destId="{F7B62F1C-2EEB-4824-A7C7-71970FF3BE7D}" srcOrd="0" destOrd="0" parTransId="{5F4F6FF5-6C6F-4222-ABCE-DB71027DB6CB}" sibTransId="{F9BD0ABB-195C-4A9D-A19F-BFD9DCD3F05A}"/>
    <dgm:cxn modelId="{8CAE8840-49AC-45C7-BDC5-149DBFE4538D}" srcId="{29CC9CC7-A487-4FF2-8202-9C38E8B2E5E7}" destId="{4A878287-5413-446A-822D-BACF5B0DD7DD}" srcOrd="1" destOrd="0" parTransId="{EFF214FE-6538-4CDD-A169-C06BFF3DF138}" sibTransId="{5C78D2A7-EFA8-4261-9E7B-DC41C299FB30}"/>
    <dgm:cxn modelId="{DE078C9B-0D7A-40A4-9134-8D9FDBEF192F}" type="presOf" srcId="{29CC9CC7-A487-4FF2-8202-9C38E8B2E5E7}" destId="{74D4BDD3-DD57-465E-A546-3AC3127F1312}" srcOrd="0" destOrd="0" presId="urn:microsoft.com/office/officeart/2005/8/layout/chevron1"/>
    <dgm:cxn modelId="{E50E41DD-8B98-4385-8411-6004DC351AEE}" type="presOf" srcId="{F7B62F1C-2EEB-4824-A7C7-71970FF3BE7D}" destId="{4F302331-36A0-42A6-89C7-775C1DBBBD60}" srcOrd="0" destOrd="0" presId="urn:microsoft.com/office/officeart/2005/8/layout/chevron1"/>
    <dgm:cxn modelId="{6EE4980C-183D-4CED-AB4C-2E0F1DCD4CBD}" srcId="{29CC9CC7-A487-4FF2-8202-9C38E8B2E5E7}" destId="{2B1F1399-20A2-4D4A-9446-A7EE18030859}" srcOrd="3" destOrd="0" parTransId="{F574F0E0-3E0B-4195-B864-DDC9ACD80CE5}" sibTransId="{A5BC9551-10B0-40A0-B20B-B0A0E1538172}"/>
    <dgm:cxn modelId="{75DDE79F-5FDB-4DD1-8B6A-70A00C1E62B3}" type="presOf" srcId="{2B1F1399-20A2-4D4A-9446-A7EE18030859}" destId="{714A32E1-9BE8-4A94-A9C3-3412A40573EA}" srcOrd="0" destOrd="0" presId="urn:microsoft.com/office/officeart/2005/8/layout/chevron1"/>
    <dgm:cxn modelId="{2A7E747D-2405-421F-BAAB-2899EBC1E4D9}" type="presOf" srcId="{4A878287-5413-446A-822D-BACF5B0DD7DD}" destId="{1BE1D83F-946D-4FFE-B49C-3EA0282F3519}" srcOrd="0" destOrd="0" presId="urn:microsoft.com/office/officeart/2005/8/layout/chevron1"/>
    <dgm:cxn modelId="{A574DEEA-3A63-4941-B517-1AB37BF81BEC}" type="presParOf" srcId="{74D4BDD3-DD57-465E-A546-3AC3127F1312}" destId="{4F302331-36A0-42A6-89C7-775C1DBBBD60}" srcOrd="0" destOrd="0" presId="urn:microsoft.com/office/officeart/2005/8/layout/chevron1"/>
    <dgm:cxn modelId="{E6AAAAAD-E4C2-4196-8EC2-BCB2EF74C9EF}" type="presParOf" srcId="{74D4BDD3-DD57-465E-A546-3AC3127F1312}" destId="{3041AB8A-03CA-42D0-9A43-CB07B4A77138}" srcOrd="1" destOrd="0" presId="urn:microsoft.com/office/officeart/2005/8/layout/chevron1"/>
    <dgm:cxn modelId="{95E4F221-4B17-4449-B933-C0E51DF2C7CE}" type="presParOf" srcId="{74D4BDD3-DD57-465E-A546-3AC3127F1312}" destId="{1BE1D83F-946D-4FFE-B49C-3EA0282F3519}" srcOrd="2" destOrd="0" presId="urn:microsoft.com/office/officeart/2005/8/layout/chevron1"/>
    <dgm:cxn modelId="{C49238BB-D4E4-4407-8662-FF147F15D885}" type="presParOf" srcId="{74D4BDD3-DD57-465E-A546-3AC3127F1312}" destId="{C3841BD0-466D-4824-94C9-27CCD6EB1965}" srcOrd="3" destOrd="0" presId="urn:microsoft.com/office/officeart/2005/8/layout/chevron1"/>
    <dgm:cxn modelId="{6D0A8583-80BD-43AA-A145-144DE3C3D96F}" type="presParOf" srcId="{74D4BDD3-DD57-465E-A546-3AC3127F1312}" destId="{B105D9FC-4B5E-49CF-9284-D3FCC30ADA01}" srcOrd="4" destOrd="0" presId="urn:microsoft.com/office/officeart/2005/8/layout/chevron1"/>
    <dgm:cxn modelId="{25B5D2A3-9AFD-459F-B58B-32A26F4593FC}" type="presParOf" srcId="{74D4BDD3-DD57-465E-A546-3AC3127F1312}" destId="{4D7F4568-4556-4823-873B-DE2D42F78956}" srcOrd="5" destOrd="0" presId="urn:microsoft.com/office/officeart/2005/8/layout/chevron1"/>
    <dgm:cxn modelId="{9EF47506-1BCE-4F46-A91C-89458893A4BA}" type="presParOf" srcId="{74D4BDD3-DD57-465E-A546-3AC3127F1312}" destId="{714A32E1-9BE8-4A94-A9C3-3412A40573EA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CC9CC7-A487-4FF2-8202-9C38E8B2E5E7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</dgm:pt>
    <dgm:pt modelId="{F7B62F1C-2EEB-4824-A7C7-71970FF3BE7D}">
      <dgm:prSet phldrT="[Text]" custT="1"/>
      <dgm:spPr>
        <a:solidFill>
          <a:srgbClr val="FF9999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20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=0.5</a:t>
          </a:r>
          <a:endParaRPr lang="en-US" sz="2000" dirty="0">
            <a:solidFill>
              <a:schemeClr val="tx1"/>
            </a:solidFill>
          </a:endParaRPr>
        </a:p>
      </dgm:t>
    </dgm:pt>
    <dgm:pt modelId="{5F4F6FF5-6C6F-4222-ABCE-DB71027DB6CB}" type="parTrans" cxnId="{A486B4A4-8DA8-4C86-9FD5-7CC3E83A4B85}">
      <dgm:prSet/>
      <dgm:spPr/>
      <dgm:t>
        <a:bodyPr/>
        <a:lstStyle/>
        <a:p>
          <a:endParaRPr lang="en-US"/>
        </a:p>
      </dgm:t>
    </dgm:pt>
    <dgm:pt modelId="{F9BD0ABB-195C-4A9D-A19F-BFD9DCD3F05A}" type="sibTrans" cxnId="{A486B4A4-8DA8-4C86-9FD5-7CC3E83A4B85}">
      <dgm:prSet/>
      <dgm:spPr/>
      <dgm:t>
        <a:bodyPr/>
        <a:lstStyle/>
        <a:p>
          <a:endParaRPr lang="en-US"/>
        </a:p>
      </dgm:t>
    </dgm:pt>
    <dgm:pt modelId="{4A878287-5413-446A-822D-BACF5B0DD7DD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sz="2000" baseline="-25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=1.2</a:t>
          </a:r>
          <a:endParaRPr lang="en-US" sz="2000" dirty="0">
            <a:solidFill>
              <a:schemeClr val="tx1"/>
            </a:solidFill>
          </a:endParaRPr>
        </a:p>
      </dgm:t>
    </dgm:pt>
    <dgm:pt modelId="{EFF214FE-6538-4CDD-A169-C06BFF3DF138}" type="parTrans" cxnId="{8CAE8840-49AC-45C7-BDC5-149DBFE4538D}">
      <dgm:prSet/>
      <dgm:spPr/>
      <dgm:t>
        <a:bodyPr/>
        <a:lstStyle/>
        <a:p>
          <a:endParaRPr lang="en-US"/>
        </a:p>
      </dgm:t>
    </dgm:pt>
    <dgm:pt modelId="{5C78D2A7-EFA8-4261-9E7B-DC41C299FB30}" type="sibTrans" cxnId="{8CAE8840-49AC-45C7-BDC5-149DBFE4538D}">
      <dgm:prSet/>
      <dgm:spPr/>
      <dgm:t>
        <a:bodyPr/>
        <a:lstStyle/>
        <a:p>
          <a:endParaRPr lang="en-US"/>
        </a:p>
      </dgm:t>
    </dgm:pt>
    <dgm:pt modelId="{674BDA3A-2B14-456E-9EE9-8B743AF644F9}">
      <dgm:prSet phldrT="[Text]" custT="1"/>
      <dgm:spPr>
        <a:solidFill>
          <a:srgbClr val="A7A6E4"/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24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MS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= </a:t>
          </a:r>
          <a:r>
            <a:rPr lang="en-US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sz="2400" baseline="-25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x S</a:t>
          </a:r>
          <a:r>
            <a:rPr lang="en-US" sz="24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 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0.6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2AA810-43DA-4994-B0FE-0088E81A0230}" type="parTrans" cxnId="{3FD18890-3AB0-404F-9BC6-685FB3F87DFD}">
      <dgm:prSet/>
      <dgm:spPr/>
      <dgm:t>
        <a:bodyPr/>
        <a:lstStyle/>
        <a:p>
          <a:endParaRPr lang="en-US"/>
        </a:p>
      </dgm:t>
    </dgm:pt>
    <dgm:pt modelId="{72D01BC6-E707-4434-865B-9E972EBC84E9}" type="sibTrans" cxnId="{3FD18890-3AB0-404F-9BC6-685FB3F87DFD}">
      <dgm:prSet/>
      <dgm:spPr/>
      <dgm:t>
        <a:bodyPr/>
        <a:lstStyle/>
        <a:p>
          <a:endParaRPr lang="en-US"/>
        </a:p>
      </dgm:t>
    </dgm:pt>
    <dgm:pt modelId="{2B1F1399-20A2-4D4A-9446-A7EE18030859}">
      <dgm:prSet phldrT="[Text]" custT="1"/>
      <dgm:spPr/>
      <dgm:t>
        <a:bodyPr/>
        <a:lstStyle/>
        <a:p>
          <a:r>
            <a: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3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DS</a:t>
          </a:r>
          <a:r>
            <a: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S</a:t>
          </a:r>
          <a:r>
            <a:rPr lang="en-US" sz="3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MS </a:t>
          </a:r>
          <a:r>
            <a: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</a:t>
          </a:r>
          <a:r>
            <a: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0.6</a:t>
          </a:r>
          <a:endParaRPr lang="en-US" sz="3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74F0E0-3E0B-4195-B864-DDC9ACD80CE5}" type="parTrans" cxnId="{6EE4980C-183D-4CED-AB4C-2E0F1DCD4CBD}">
      <dgm:prSet/>
      <dgm:spPr/>
      <dgm:t>
        <a:bodyPr/>
        <a:lstStyle/>
        <a:p>
          <a:endParaRPr lang="en-US"/>
        </a:p>
      </dgm:t>
    </dgm:pt>
    <dgm:pt modelId="{A5BC9551-10B0-40A0-B20B-B0A0E1538172}" type="sibTrans" cxnId="{6EE4980C-183D-4CED-AB4C-2E0F1DCD4CBD}">
      <dgm:prSet/>
      <dgm:spPr/>
      <dgm:t>
        <a:bodyPr/>
        <a:lstStyle/>
        <a:p>
          <a:endParaRPr lang="en-US"/>
        </a:p>
      </dgm:t>
    </dgm:pt>
    <dgm:pt modelId="{74D4BDD3-DD57-465E-A546-3AC3127F1312}" type="pres">
      <dgm:prSet presAssocID="{29CC9CC7-A487-4FF2-8202-9C38E8B2E5E7}" presName="Name0" presStyleCnt="0">
        <dgm:presLayoutVars>
          <dgm:dir/>
          <dgm:animLvl val="lvl"/>
          <dgm:resizeHandles val="exact"/>
        </dgm:presLayoutVars>
      </dgm:prSet>
      <dgm:spPr/>
    </dgm:pt>
    <dgm:pt modelId="{4F302331-36A0-42A6-89C7-775C1DBBBD60}" type="pres">
      <dgm:prSet presAssocID="{F7B62F1C-2EEB-4824-A7C7-71970FF3BE7D}" presName="parTxOnly" presStyleLbl="node1" presStyleIdx="0" presStyleCnt="4" custScaleX="45501" custScaleY="681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41AB8A-03CA-42D0-9A43-CB07B4A77138}" type="pres">
      <dgm:prSet presAssocID="{F9BD0ABB-195C-4A9D-A19F-BFD9DCD3F05A}" presName="parTxOnlySpace" presStyleCnt="0"/>
      <dgm:spPr/>
    </dgm:pt>
    <dgm:pt modelId="{1BE1D83F-946D-4FFE-B49C-3EA0282F3519}" type="pres">
      <dgm:prSet presAssocID="{4A878287-5413-446A-822D-BACF5B0DD7DD}" presName="parTxOnly" presStyleLbl="node1" presStyleIdx="1" presStyleCnt="4" custScaleX="48632" custScaleY="68085" custLinFactNeighborX="-5921" custLinFactNeighborY="-16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841BD0-466D-4824-94C9-27CCD6EB1965}" type="pres">
      <dgm:prSet presAssocID="{5C78D2A7-EFA8-4261-9E7B-DC41C299FB30}" presName="parTxOnlySpace" presStyleCnt="0"/>
      <dgm:spPr/>
    </dgm:pt>
    <dgm:pt modelId="{B105D9FC-4B5E-49CF-9284-D3FCC30ADA01}" type="pres">
      <dgm:prSet presAssocID="{674BDA3A-2B14-456E-9EE9-8B743AF644F9}" presName="parTxOnly" presStyleLbl="node1" presStyleIdx="2" presStyleCnt="4" custScaleX="90088" custScaleY="681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7F4568-4556-4823-873B-DE2D42F78956}" type="pres">
      <dgm:prSet presAssocID="{72D01BC6-E707-4434-865B-9E972EBC84E9}" presName="parTxOnlySpace" presStyleCnt="0"/>
      <dgm:spPr/>
    </dgm:pt>
    <dgm:pt modelId="{714A32E1-9BE8-4A94-A9C3-3412A40573EA}" type="pres">
      <dgm:prSet presAssocID="{2B1F1399-20A2-4D4A-9446-A7EE18030859}" presName="parTxOnly" presStyleLbl="node1" presStyleIdx="3" presStyleCnt="4" custScaleX="90088" custScaleY="681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0B70A6-DC4B-4FD3-ADB4-FB14C408C469}" type="presOf" srcId="{F7B62F1C-2EEB-4824-A7C7-71970FF3BE7D}" destId="{4F302331-36A0-42A6-89C7-775C1DBBBD60}" srcOrd="0" destOrd="0" presId="urn:microsoft.com/office/officeart/2005/8/layout/chevron1"/>
    <dgm:cxn modelId="{08D5D423-738D-44F7-B915-0EE17B45F0D9}" type="presOf" srcId="{4A878287-5413-446A-822D-BACF5B0DD7DD}" destId="{1BE1D83F-946D-4FFE-B49C-3EA0282F3519}" srcOrd="0" destOrd="0" presId="urn:microsoft.com/office/officeart/2005/8/layout/chevron1"/>
    <dgm:cxn modelId="{8CAE8840-49AC-45C7-BDC5-149DBFE4538D}" srcId="{29CC9CC7-A487-4FF2-8202-9C38E8B2E5E7}" destId="{4A878287-5413-446A-822D-BACF5B0DD7DD}" srcOrd="1" destOrd="0" parTransId="{EFF214FE-6538-4CDD-A169-C06BFF3DF138}" sibTransId="{5C78D2A7-EFA8-4261-9E7B-DC41C299FB30}"/>
    <dgm:cxn modelId="{A486B4A4-8DA8-4C86-9FD5-7CC3E83A4B85}" srcId="{29CC9CC7-A487-4FF2-8202-9C38E8B2E5E7}" destId="{F7B62F1C-2EEB-4824-A7C7-71970FF3BE7D}" srcOrd="0" destOrd="0" parTransId="{5F4F6FF5-6C6F-4222-ABCE-DB71027DB6CB}" sibTransId="{F9BD0ABB-195C-4A9D-A19F-BFD9DCD3F05A}"/>
    <dgm:cxn modelId="{ED214DDD-0D00-4A92-B3C2-16C690F9C17F}" type="presOf" srcId="{29CC9CC7-A487-4FF2-8202-9C38E8B2E5E7}" destId="{74D4BDD3-DD57-465E-A546-3AC3127F1312}" srcOrd="0" destOrd="0" presId="urn:microsoft.com/office/officeart/2005/8/layout/chevron1"/>
    <dgm:cxn modelId="{903B58FF-AF57-42D1-89BF-E9018FF28C23}" type="presOf" srcId="{2B1F1399-20A2-4D4A-9446-A7EE18030859}" destId="{714A32E1-9BE8-4A94-A9C3-3412A40573EA}" srcOrd="0" destOrd="0" presId="urn:microsoft.com/office/officeart/2005/8/layout/chevron1"/>
    <dgm:cxn modelId="{3FD18890-3AB0-404F-9BC6-685FB3F87DFD}" srcId="{29CC9CC7-A487-4FF2-8202-9C38E8B2E5E7}" destId="{674BDA3A-2B14-456E-9EE9-8B743AF644F9}" srcOrd="2" destOrd="0" parTransId="{042AA810-43DA-4994-B0FE-0088E81A0230}" sibTransId="{72D01BC6-E707-4434-865B-9E972EBC84E9}"/>
    <dgm:cxn modelId="{C57F42CF-63D7-40B6-8F05-E6F935BEFECC}" type="presOf" srcId="{674BDA3A-2B14-456E-9EE9-8B743AF644F9}" destId="{B105D9FC-4B5E-49CF-9284-D3FCC30ADA01}" srcOrd="0" destOrd="0" presId="urn:microsoft.com/office/officeart/2005/8/layout/chevron1"/>
    <dgm:cxn modelId="{6EE4980C-183D-4CED-AB4C-2E0F1DCD4CBD}" srcId="{29CC9CC7-A487-4FF2-8202-9C38E8B2E5E7}" destId="{2B1F1399-20A2-4D4A-9446-A7EE18030859}" srcOrd="3" destOrd="0" parTransId="{F574F0E0-3E0B-4195-B864-DDC9ACD80CE5}" sibTransId="{A5BC9551-10B0-40A0-B20B-B0A0E1538172}"/>
    <dgm:cxn modelId="{6383164C-A7E9-4F61-8A93-C27EA7E8BB75}" type="presParOf" srcId="{74D4BDD3-DD57-465E-A546-3AC3127F1312}" destId="{4F302331-36A0-42A6-89C7-775C1DBBBD60}" srcOrd="0" destOrd="0" presId="urn:microsoft.com/office/officeart/2005/8/layout/chevron1"/>
    <dgm:cxn modelId="{08DDAAFF-46B6-47D5-AB52-9E0F945210FE}" type="presParOf" srcId="{74D4BDD3-DD57-465E-A546-3AC3127F1312}" destId="{3041AB8A-03CA-42D0-9A43-CB07B4A77138}" srcOrd="1" destOrd="0" presId="urn:microsoft.com/office/officeart/2005/8/layout/chevron1"/>
    <dgm:cxn modelId="{0BBEDC1E-0651-4A96-AA18-1BDA8F61E3E8}" type="presParOf" srcId="{74D4BDD3-DD57-465E-A546-3AC3127F1312}" destId="{1BE1D83F-946D-4FFE-B49C-3EA0282F3519}" srcOrd="2" destOrd="0" presId="urn:microsoft.com/office/officeart/2005/8/layout/chevron1"/>
    <dgm:cxn modelId="{B094224A-6DEA-47E1-93AE-8045C3673B6F}" type="presParOf" srcId="{74D4BDD3-DD57-465E-A546-3AC3127F1312}" destId="{C3841BD0-466D-4824-94C9-27CCD6EB1965}" srcOrd="3" destOrd="0" presId="urn:microsoft.com/office/officeart/2005/8/layout/chevron1"/>
    <dgm:cxn modelId="{126E66BC-0A56-40C1-828A-CA63109C44F2}" type="presParOf" srcId="{74D4BDD3-DD57-465E-A546-3AC3127F1312}" destId="{B105D9FC-4B5E-49CF-9284-D3FCC30ADA01}" srcOrd="4" destOrd="0" presId="urn:microsoft.com/office/officeart/2005/8/layout/chevron1"/>
    <dgm:cxn modelId="{D716D9FB-3A32-42EA-9A13-2C30C2008B72}" type="presParOf" srcId="{74D4BDD3-DD57-465E-A546-3AC3127F1312}" destId="{4D7F4568-4556-4823-873B-DE2D42F78956}" srcOrd="5" destOrd="0" presId="urn:microsoft.com/office/officeart/2005/8/layout/chevron1"/>
    <dgm:cxn modelId="{C7BDECBA-C286-4FF9-AADE-14682F7A37F1}" type="presParOf" srcId="{74D4BDD3-DD57-465E-A546-3AC3127F1312}" destId="{714A32E1-9BE8-4A94-A9C3-3412A40573EA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B29DD9-592F-4FE7-9B21-6AA0050E511C}" type="doc">
      <dgm:prSet loTypeId="urn:microsoft.com/office/officeart/2005/8/layout/cycle2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1C0B651-D3EC-42BB-AD21-A7E7D468D1D9}">
      <dgm:prSet phldrT="[Text]" custT="1"/>
      <dgm:spPr>
        <a:solidFill>
          <a:srgbClr val="EECD64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Compatibility</a:t>
          </a: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36C133-D4EF-4ACB-A804-159C51AD6CD5}" type="parTrans" cxnId="{2AD2FB0D-9C72-4CA9-937E-3F9C1E939511}">
      <dgm:prSet/>
      <dgm:spPr/>
      <dgm:t>
        <a:bodyPr/>
        <a:lstStyle/>
        <a:p>
          <a:endParaRPr lang="en-US"/>
        </a:p>
      </dgm:t>
    </dgm:pt>
    <dgm:pt modelId="{7289616F-9523-4FA5-A767-59C95E890F96}" type="sibTrans" cxnId="{2AD2FB0D-9C72-4CA9-937E-3F9C1E939511}">
      <dgm:prSet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2E158497-F0A2-4130-AD82-872475835EC3}">
      <dgm:prSet phldrT="[Text]" custT="1"/>
      <dgm:spPr>
        <a:solidFill>
          <a:srgbClr val="A3E973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Equilibrium</a:t>
          </a:r>
          <a:r>
            <a:rPr lang="en-US" sz="2100" dirty="0" smtClean="0"/>
            <a:t> </a:t>
          </a:r>
          <a:endParaRPr lang="en-US" sz="2100" dirty="0"/>
        </a:p>
      </dgm:t>
    </dgm:pt>
    <dgm:pt modelId="{ADFCE6ED-26C5-4D1D-A057-33F7A48305C8}" type="parTrans" cxnId="{C8CAAA6D-D1FE-4982-95AC-BFA14F7300EB}">
      <dgm:prSet/>
      <dgm:spPr/>
      <dgm:t>
        <a:bodyPr/>
        <a:lstStyle/>
        <a:p>
          <a:endParaRPr lang="en-US"/>
        </a:p>
      </dgm:t>
    </dgm:pt>
    <dgm:pt modelId="{6F2DB150-68E9-4D4A-B12C-2043B9752A0E}" type="sibTrans" cxnId="{C8CAAA6D-D1FE-4982-95AC-BFA14F7300EB}">
      <dgm:prSet/>
      <dgm:spPr/>
      <dgm:t>
        <a:bodyPr/>
        <a:lstStyle/>
        <a:p>
          <a:endParaRPr lang="en-US"/>
        </a:p>
      </dgm:t>
    </dgm:pt>
    <dgm:pt modelId="{C4C26EE0-E3B7-4F28-A6A0-751A08ABF4AA}">
      <dgm:prSet phldrT="[Text]" custT="1"/>
      <dgm:spPr>
        <a:solidFill>
          <a:srgbClr val="6CE29C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Stress - Strain</a:t>
          </a:r>
          <a:endParaRPr lang="en-US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D96630-B353-4B01-B7E5-019A06B5EED4}" type="parTrans" cxnId="{D4DD4FC5-F42A-499E-AD1A-01F9FA8282FD}">
      <dgm:prSet/>
      <dgm:spPr/>
      <dgm:t>
        <a:bodyPr/>
        <a:lstStyle/>
        <a:p>
          <a:endParaRPr lang="en-US"/>
        </a:p>
      </dgm:t>
    </dgm:pt>
    <dgm:pt modelId="{00A19ACD-8558-4316-A42C-011837D62052}" type="sibTrans" cxnId="{D4DD4FC5-F42A-499E-AD1A-01F9FA8282FD}">
      <dgm:prSet/>
      <dgm:spPr/>
      <dgm:t>
        <a:bodyPr/>
        <a:lstStyle/>
        <a:p>
          <a:endParaRPr lang="en-US"/>
        </a:p>
      </dgm:t>
    </dgm:pt>
    <dgm:pt modelId="{DF7C428A-10DF-4AF6-AD40-38AA6C274BC5}">
      <dgm:prSet phldrT="[Text]" custT="1"/>
      <dgm:spPr>
        <a:solidFill>
          <a:srgbClr val="9795DF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</a:t>
          </a:r>
          <a:endParaRPr lang="en-US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953A25-5441-4373-A950-8AA2E4B3DE7A}" type="parTrans" cxnId="{B04EC647-CD8E-411D-AFFE-F8A3B920B0D5}">
      <dgm:prSet/>
      <dgm:spPr/>
      <dgm:t>
        <a:bodyPr/>
        <a:lstStyle/>
        <a:p>
          <a:endParaRPr lang="en-US"/>
        </a:p>
      </dgm:t>
    </dgm:pt>
    <dgm:pt modelId="{08BCE061-9526-4162-B384-A684C16C509E}" type="sibTrans" cxnId="{B04EC647-CD8E-411D-AFFE-F8A3B920B0D5}">
      <dgm:prSet/>
      <dgm:spPr/>
      <dgm:t>
        <a:bodyPr/>
        <a:lstStyle/>
        <a:p>
          <a:endParaRPr lang="en-US"/>
        </a:p>
      </dgm:t>
    </dgm:pt>
    <dgm:pt modelId="{311856DC-4D8B-49FA-BEF4-411F4979449E}">
      <dgm:prSet phldrT="[Text]" custT="1"/>
      <dgm:spPr>
        <a:solidFill>
          <a:srgbClr val="D5A6DE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Serviceability  </a:t>
          </a: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467CB1-C062-47DC-AB14-79868A21CC64}" type="parTrans" cxnId="{45AE0D7D-AFA1-43C8-BE3B-743E5F9E42C4}">
      <dgm:prSet/>
      <dgm:spPr/>
      <dgm:t>
        <a:bodyPr/>
        <a:lstStyle/>
        <a:p>
          <a:endParaRPr lang="en-US"/>
        </a:p>
      </dgm:t>
    </dgm:pt>
    <dgm:pt modelId="{410C9FEB-24FF-4262-976B-61D8C002B2A8}" type="sibTrans" cxnId="{45AE0D7D-AFA1-43C8-BE3B-743E5F9E42C4}">
      <dgm:prSet/>
      <dgm:spPr/>
      <dgm:t>
        <a:bodyPr/>
        <a:lstStyle/>
        <a:p>
          <a:endParaRPr lang="en-US"/>
        </a:p>
      </dgm:t>
    </dgm:pt>
    <dgm:pt modelId="{AD0DC366-38A4-4846-9E72-761C66241E2D}">
      <dgm:prSet phldrT="[Text]" custT="1"/>
      <dgm:spPr>
        <a:solidFill>
          <a:srgbClr val="E1B9C6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Stability</a:t>
          </a: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533148-7960-4419-AB96-DAEC499E51A6}" type="parTrans" cxnId="{8683DECE-1A0A-4CA3-8E93-251145193B9B}">
      <dgm:prSet/>
      <dgm:spPr/>
      <dgm:t>
        <a:bodyPr/>
        <a:lstStyle/>
        <a:p>
          <a:endParaRPr lang="en-US"/>
        </a:p>
      </dgm:t>
    </dgm:pt>
    <dgm:pt modelId="{1FC831AE-F87C-485C-98C8-274455024F76}" type="sibTrans" cxnId="{8683DECE-1A0A-4CA3-8E93-251145193B9B}">
      <dgm:prSet/>
      <dgm:spPr/>
      <dgm:t>
        <a:bodyPr/>
        <a:lstStyle/>
        <a:p>
          <a:endParaRPr lang="en-US"/>
        </a:p>
      </dgm:t>
    </dgm:pt>
    <dgm:pt modelId="{A285D818-2C82-4663-A707-71EC453CEABE}">
      <dgm:prSet phldrT="[Text]" custT="1"/>
      <dgm:spPr>
        <a:solidFill>
          <a:srgbClr val="94D3E4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Period</a:t>
          </a: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89FBF2-053D-4A9E-8F83-72F7BCC304F7}" type="sibTrans" cxnId="{3FE4CB3D-DD44-4BEA-9129-11C67B35971C}">
      <dgm:prSet/>
      <dgm:spPr/>
      <dgm:t>
        <a:bodyPr/>
        <a:lstStyle/>
        <a:p>
          <a:endParaRPr lang="en-US"/>
        </a:p>
      </dgm:t>
    </dgm:pt>
    <dgm:pt modelId="{35CEF0B7-9026-48C0-BEFF-1E5550571A8F}" type="parTrans" cxnId="{3FE4CB3D-DD44-4BEA-9129-11C67B35971C}">
      <dgm:prSet/>
      <dgm:spPr/>
      <dgm:t>
        <a:bodyPr/>
        <a:lstStyle/>
        <a:p>
          <a:endParaRPr lang="en-US"/>
        </a:p>
      </dgm:t>
    </dgm:pt>
    <dgm:pt modelId="{84DED838-D5C0-4A93-9E33-A1E3A95DFD7A}" type="pres">
      <dgm:prSet presAssocID="{EEB29DD9-592F-4FE7-9B21-6AA0050E51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F35F18-90DF-4B67-8E31-6544087CB0C6}" type="pres">
      <dgm:prSet presAssocID="{A1C0B651-D3EC-42BB-AD21-A7E7D468D1D9}" presName="node" presStyleLbl="node1" presStyleIdx="0" presStyleCnt="7" custScaleX="166642" custScaleY="72453" custRadScaleRad="117509" custRadScaleInc="7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F0E2BF-CD52-47F5-A174-AF644A19E293}" type="pres">
      <dgm:prSet presAssocID="{7289616F-9523-4FA5-A767-59C95E890F96}" presName="sibTrans" presStyleLbl="sibTrans2D1" presStyleIdx="0" presStyleCnt="7"/>
      <dgm:spPr/>
      <dgm:t>
        <a:bodyPr/>
        <a:lstStyle/>
        <a:p>
          <a:endParaRPr lang="en-US"/>
        </a:p>
      </dgm:t>
    </dgm:pt>
    <dgm:pt modelId="{704AFD00-D756-4ED7-9FA8-FBCB05DCC912}" type="pres">
      <dgm:prSet presAssocID="{7289616F-9523-4FA5-A767-59C95E890F96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4DE13356-077D-4DCA-B78E-29CB2D67AE1D}" type="pres">
      <dgm:prSet presAssocID="{2E158497-F0A2-4130-AD82-872475835EC3}" presName="node" presStyleLbl="node1" presStyleIdx="1" presStyleCnt="7" custScaleX="166642" custScaleY="72453" custRadScaleRad="136311" custRadScaleInc="288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F90ED7-AC9C-4549-9791-4AB9DBCB8BE5}" type="pres">
      <dgm:prSet presAssocID="{6F2DB150-68E9-4D4A-B12C-2043B9752A0E}" presName="sibTrans" presStyleLbl="sibTrans2D1" presStyleIdx="1" presStyleCnt="7"/>
      <dgm:spPr/>
      <dgm:t>
        <a:bodyPr/>
        <a:lstStyle/>
        <a:p>
          <a:endParaRPr lang="en-US"/>
        </a:p>
      </dgm:t>
    </dgm:pt>
    <dgm:pt modelId="{644FB92E-7C4B-4BA8-AECE-60467B935C7A}" type="pres">
      <dgm:prSet presAssocID="{6F2DB150-68E9-4D4A-B12C-2043B9752A0E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70ADA929-9E79-45F1-9972-9037C4C11966}" type="pres">
      <dgm:prSet presAssocID="{C4C26EE0-E3B7-4F28-A6A0-751A08ABF4AA}" presName="node" presStyleLbl="node1" presStyleIdx="2" presStyleCnt="7" custScaleX="166642" custScaleY="72453" custRadScaleRad="126151" custRadScaleInc="-263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E468C-FA18-4238-86C0-A8BFA308FC60}" type="pres">
      <dgm:prSet presAssocID="{00A19ACD-8558-4316-A42C-011837D62052}" presName="sibTrans" presStyleLbl="sibTrans2D1" presStyleIdx="2" presStyleCnt="7"/>
      <dgm:spPr/>
      <dgm:t>
        <a:bodyPr/>
        <a:lstStyle/>
        <a:p>
          <a:endParaRPr lang="en-US"/>
        </a:p>
      </dgm:t>
    </dgm:pt>
    <dgm:pt modelId="{52DE3444-B9F8-4778-9D1D-1CF792AF0DE5}" type="pres">
      <dgm:prSet presAssocID="{00A19ACD-8558-4316-A42C-011837D62052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68C13815-8422-43C0-9903-58CA4B5D6DFF}" type="pres">
      <dgm:prSet presAssocID="{A285D818-2C82-4663-A707-71EC453CEABE}" presName="node" presStyleLbl="node1" presStyleIdx="3" presStyleCnt="7" custScaleX="166642" custScaleY="72453" custRadScaleRad="126919" custRadScaleInc="-51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A38EB-D459-42BE-B165-D2DDEE670C70}" type="pres">
      <dgm:prSet presAssocID="{3F89FBF2-053D-4A9E-8F83-72F7BCC304F7}" presName="sibTrans" presStyleLbl="sibTrans2D1" presStyleIdx="3" presStyleCnt="7" custLinFactNeighborX="3175" custLinFactNeighborY="52853"/>
      <dgm:spPr/>
      <dgm:t>
        <a:bodyPr/>
        <a:lstStyle/>
        <a:p>
          <a:endParaRPr lang="en-US"/>
        </a:p>
      </dgm:t>
    </dgm:pt>
    <dgm:pt modelId="{705A2D43-8E7B-4A98-B0C3-9A5FCDA15D7F}" type="pres">
      <dgm:prSet presAssocID="{3F89FBF2-053D-4A9E-8F83-72F7BCC304F7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8299B01F-AA21-4431-8196-9F568DD48584}" type="pres">
      <dgm:prSet presAssocID="{DF7C428A-10DF-4AF6-AD40-38AA6C274BC5}" presName="node" presStyleLbl="node1" presStyleIdx="4" presStyleCnt="7" custScaleX="166642" custScaleY="72453" custRadScaleRad="131231" custRadScaleInc="687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32B2FB-D7F9-4E32-A220-50E21173128B}" type="pres">
      <dgm:prSet presAssocID="{08BCE061-9526-4162-B384-A684C16C509E}" presName="sibTrans" presStyleLbl="sibTrans2D1" presStyleIdx="4" presStyleCnt="7"/>
      <dgm:spPr/>
      <dgm:t>
        <a:bodyPr/>
        <a:lstStyle/>
        <a:p>
          <a:endParaRPr lang="en-US"/>
        </a:p>
      </dgm:t>
    </dgm:pt>
    <dgm:pt modelId="{DE478C00-D31E-452C-AFA3-5B0D1338A777}" type="pres">
      <dgm:prSet presAssocID="{08BCE061-9526-4162-B384-A684C16C509E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B4E71DE0-4FEE-4F24-A6D8-FD70539CB53D}" type="pres">
      <dgm:prSet presAssocID="{311856DC-4D8B-49FA-BEF4-411F4979449E}" presName="node" presStyleLbl="node1" presStyleIdx="5" presStyleCnt="7" custScaleX="166642" custScaleY="72453" custRadScaleRad="119344" custRadScaleInc="319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3D4FB7-156E-4A2A-94CF-D35A9301C89F}" type="pres">
      <dgm:prSet presAssocID="{410C9FEB-24FF-4262-976B-61D8C002B2A8}" presName="sibTrans" presStyleLbl="sibTrans2D1" presStyleIdx="5" presStyleCnt="7"/>
      <dgm:spPr/>
      <dgm:t>
        <a:bodyPr/>
        <a:lstStyle/>
        <a:p>
          <a:endParaRPr lang="en-US"/>
        </a:p>
      </dgm:t>
    </dgm:pt>
    <dgm:pt modelId="{51B1F91D-11CB-4356-8F23-D0905F97F726}" type="pres">
      <dgm:prSet presAssocID="{410C9FEB-24FF-4262-976B-61D8C002B2A8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2B115200-3F6F-4F72-BE2F-177623C78ECD}" type="pres">
      <dgm:prSet presAssocID="{AD0DC366-38A4-4846-9E72-761C66241E2D}" presName="node" presStyleLbl="node1" presStyleIdx="6" presStyleCnt="7" custScaleX="166642" custScaleY="72453" custRadScaleRad="140418" custRadScaleInc="-32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5BA6F1-3DAA-45D2-BF56-30660A51769C}" type="pres">
      <dgm:prSet presAssocID="{1FC831AE-F87C-485C-98C8-274455024F76}" presName="sibTrans" presStyleLbl="sibTrans2D1" presStyleIdx="6" presStyleCnt="7"/>
      <dgm:spPr/>
      <dgm:t>
        <a:bodyPr/>
        <a:lstStyle/>
        <a:p>
          <a:endParaRPr lang="en-US"/>
        </a:p>
      </dgm:t>
    </dgm:pt>
    <dgm:pt modelId="{F493B5C3-095C-4D45-9462-F1BAB1FE02B7}" type="pres">
      <dgm:prSet presAssocID="{1FC831AE-F87C-485C-98C8-274455024F76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56EFECC7-B959-4127-A3E7-EA6FA6553523}" type="presOf" srcId="{6F2DB150-68E9-4D4A-B12C-2043B9752A0E}" destId="{644FB92E-7C4B-4BA8-AECE-60467B935C7A}" srcOrd="1" destOrd="0" presId="urn:microsoft.com/office/officeart/2005/8/layout/cycle2"/>
    <dgm:cxn modelId="{9AFB1163-45DE-4FE0-9915-F49B32BA667D}" type="presOf" srcId="{AD0DC366-38A4-4846-9E72-761C66241E2D}" destId="{2B115200-3F6F-4F72-BE2F-177623C78ECD}" srcOrd="0" destOrd="0" presId="urn:microsoft.com/office/officeart/2005/8/layout/cycle2"/>
    <dgm:cxn modelId="{D4DD4FC5-F42A-499E-AD1A-01F9FA8282FD}" srcId="{EEB29DD9-592F-4FE7-9B21-6AA0050E511C}" destId="{C4C26EE0-E3B7-4F28-A6A0-751A08ABF4AA}" srcOrd="2" destOrd="0" parTransId="{0BD96630-B353-4B01-B7E5-019A06B5EED4}" sibTransId="{00A19ACD-8558-4316-A42C-011837D62052}"/>
    <dgm:cxn modelId="{014083A6-226A-4D6A-B13F-804255B50059}" type="presOf" srcId="{A1C0B651-D3EC-42BB-AD21-A7E7D468D1D9}" destId="{E4F35F18-90DF-4B67-8E31-6544087CB0C6}" srcOrd="0" destOrd="0" presId="urn:microsoft.com/office/officeart/2005/8/layout/cycle2"/>
    <dgm:cxn modelId="{F9997331-06BF-4A8F-B252-8DA19FDABA7A}" type="presOf" srcId="{3F89FBF2-053D-4A9E-8F83-72F7BCC304F7}" destId="{705A2D43-8E7B-4A98-B0C3-9A5FCDA15D7F}" srcOrd="1" destOrd="0" presId="urn:microsoft.com/office/officeart/2005/8/layout/cycle2"/>
    <dgm:cxn modelId="{FD8EF201-665A-413F-A35F-11A8BAC0883F}" type="presOf" srcId="{7289616F-9523-4FA5-A767-59C95E890F96}" destId="{B8F0E2BF-CD52-47F5-A174-AF644A19E293}" srcOrd="0" destOrd="0" presId="urn:microsoft.com/office/officeart/2005/8/layout/cycle2"/>
    <dgm:cxn modelId="{EFBD1A5C-96AB-4294-A1A7-B7FEDE69C421}" type="presOf" srcId="{410C9FEB-24FF-4262-976B-61D8C002B2A8}" destId="{51B1F91D-11CB-4356-8F23-D0905F97F726}" srcOrd="1" destOrd="0" presId="urn:microsoft.com/office/officeart/2005/8/layout/cycle2"/>
    <dgm:cxn modelId="{37FF92E0-7C02-4D47-8ADC-D67AE1AB68C0}" type="presOf" srcId="{410C9FEB-24FF-4262-976B-61D8C002B2A8}" destId="{353D4FB7-156E-4A2A-94CF-D35A9301C89F}" srcOrd="0" destOrd="0" presId="urn:microsoft.com/office/officeart/2005/8/layout/cycle2"/>
    <dgm:cxn modelId="{0CAA2C76-89D0-45C1-8ED4-E97BC06201BA}" type="presOf" srcId="{00A19ACD-8558-4316-A42C-011837D62052}" destId="{8C2E468C-FA18-4238-86C0-A8BFA308FC60}" srcOrd="0" destOrd="0" presId="urn:microsoft.com/office/officeart/2005/8/layout/cycle2"/>
    <dgm:cxn modelId="{45AE0D7D-AFA1-43C8-BE3B-743E5F9E42C4}" srcId="{EEB29DD9-592F-4FE7-9B21-6AA0050E511C}" destId="{311856DC-4D8B-49FA-BEF4-411F4979449E}" srcOrd="5" destOrd="0" parTransId="{61467CB1-C062-47DC-AB14-79868A21CC64}" sibTransId="{410C9FEB-24FF-4262-976B-61D8C002B2A8}"/>
    <dgm:cxn modelId="{8683DECE-1A0A-4CA3-8E93-251145193B9B}" srcId="{EEB29DD9-592F-4FE7-9B21-6AA0050E511C}" destId="{AD0DC366-38A4-4846-9E72-761C66241E2D}" srcOrd="6" destOrd="0" parTransId="{4E533148-7960-4419-AB96-DAEC499E51A6}" sibTransId="{1FC831AE-F87C-485C-98C8-274455024F76}"/>
    <dgm:cxn modelId="{9FFB7282-2BC0-4E4C-B2E7-ADE2989DED9D}" type="presOf" srcId="{00A19ACD-8558-4316-A42C-011837D62052}" destId="{52DE3444-B9F8-4778-9D1D-1CF792AF0DE5}" srcOrd="1" destOrd="0" presId="urn:microsoft.com/office/officeart/2005/8/layout/cycle2"/>
    <dgm:cxn modelId="{2AD2FB0D-9C72-4CA9-937E-3F9C1E939511}" srcId="{EEB29DD9-592F-4FE7-9B21-6AA0050E511C}" destId="{A1C0B651-D3EC-42BB-AD21-A7E7D468D1D9}" srcOrd="0" destOrd="0" parTransId="{1836C133-D4EF-4ACB-A804-159C51AD6CD5}" sibTransId="{7289616F-9523-4FA5-A767-59C95E890F96}"/>
    <dgm:cxn modelId="{C8CAAA6D-D1FE-4982-95AC-BFA14F7300EB}" srcId="{EEB29DD9-592F-4FE7-9B21-6AA0050E511C}" destId="{2E158497-F0A2-4130-AD82-872475835EC3}" srcOrd="1" destOrd="0" parTransId="{ADFCE6ED-26C5-4D1D-A057-33F7A48305C8}" sibTransId="{6F2DB150-68E9-4D4A-B12C-2043B9752A0E}"/>
    <dgm:cxn modelId="{79DC8226-9DB2-41A9-B390-397EAA0CAA80}" type="presOf" srcId="{08BCE061-9526-4162-B384-A684C16C509E}" destId="{DE478C00-D31E-452C-AFA3-5B0D1338A777}" srcOrd="1" destOrd="0" presId="urn:microsoft.com/office/officeart/2005/8/layout/cycle2"/>
    <dgm:cxn modelId="{37C8E948-E1B2-4694-8D40-EB3538BF30F8}" type="presOf" srcId="{1FC831AE-F87C-485C-98C8-274455024F76}" destId="{F493B5C3-095C-4D45-9462-F1BAB1FE02B7}" srcOrd="1" destOrd="0" presId="urn:microsoft.com/office/officeart/2005/8/layout/cycle2"/>
    <dgm:cxn modelId="{BDBF518F-0EDC-423C-855B-9567241A74F3}" type="presOf" srcId="{311856DC-4D8B-49FA-BEF4-411F4979449E}" destId="{B4E71DE0-4FEE-4F24-A6D8-FD70539CB53D}" srcOrd="0" destOrd="0" presId="urn:microsoft.com/office/officeart/2005/8/layout/cycle2"/>
    <dgm:cxn modelId="{2872155E-B368-4ACA-8EE9-331B0C6B7E0E}" type="presOf" srcId="{08BCE061-9526-4162-B384-A684C16C509E}" destId="{0C32B2FB-D7F9-4E32-A220-50E21173128B}" srcOrd="0" destOrd="0" presId="urn:microsoft.com/office/officeart/2005/8/layout/cycle2"/>
    <dgm:cxn modelId="{1826FEFC-C5B8-4539-8A8A-EBA2189B5EEA}" type="presOf" srcId="{A285D818-2C82-4663-A707-71EC453CEABE}" destId="{68C13815-8422-43C0-9903-58CA4B5D6DFF}" srcOrd="0" destOrd="0" presId="urn:microsoft.com/office/officeart/2005/8/layout/cycle2"/>
    <dgm:cxn modelId="{2D9E2C27-03DB-40E4-B944-CDA03EA3E53B}" type="presOf" srcId="{6F2DB150-68E9-4D4A-B12C-2043B9752A0E}" destId="{E2F90ED7-AC9C-4549-9791-4AB9DBCB8BE5}" srcOrd="0" destOrd="0" presId="urn:microsoft.com/office/officeart/2005/8/layout/cycle2"/>
    <dgm:cxn modelId="{F6C0476F-7797-4856-9802-5DA18D46DBB2}" type="presOf" srcId="{EEB29DD9-592F-4FE7-9B21-6AA0050E511C}" destId="{84DED838-D5C0-4A93-9E33-A1E3A95DFD7A}" srcOrd="0" destOrd="0" presId="urn:microsoft.com/office/officeart/2005/8/layout/cycle2"/>
    <dgm:cxn modelId="{E6DFE384-55D0-4134-A5C7-C2061CC13388}" type="presOf" srcId="{C4C26EE0-E3B7-4F28-A6A0-751A08ABF4AA}" destId="{70ADA929-9E79-45F1-9972-9037C4C11966}" srcOrd="0" destOrd="0" presId="urn:microsoft.com/office/officeart/2005/8/layout/cycle2"/>
    <dgm:cxn modelId="{35FEBD9E-77E4-4E9F-91FA-DD74D8178434}" type="presOf" srcId="{3F89FBF2-053D-4A9E-8F83-72F7BCC304F7}" destId="{195A38EB-D459-42BE-B165-D2DDEE670C70}" srcOrd="0" destOrd="0" presId="urn:microsoft.com/office/officeart/2005/8/layout/cycle2"/>
    <dgm:cxn modelId="{9F73B75A-A481-4FC1-9A12-700FC76C067E}" type="presOf" srcId="{DF7C428A-10DF-4AF6-AD40-38AA6C274BC5}" destId="{8299B01F-AA21-4431-8196-9F568DD48584}" srcOrd="0" destOrd="0" presId="urn:microsoft.com/office/officeart/2005/8/layout/cycle2"/>
    <dgm:cxn modelId="{5A8BD214-9FCE-4141-84B8-2D83F01B38EF}" type="presOf" srcId="{2E158497-F0A2-4130-AD82-872475835EC3}" destId="{4DE13356-077D-4DCA-B78E-29CB2D67AE1D}" srcOrd="0" destOrd="0" presId="urn:microsoft.com/office/officeart/2005/8/layout/cycle2"/>
    <dgm:cxn modelId="{3FE4CB3D-DD44-4BEA-9129-11C67B35971C}" srcId="{EEB29DD9-592F-4FE7-9B21-6AA0050E511C}" destId="{A285D818-2C82-4663-A707-71EC453CEABE}" srcOrd="3" destOrd="0" parTransId="{35CEF0B7-9026-48C0-BEFF-1E5550571A8F}" sibTransId="{3F89FBF2-053D-4A9E-8F83-72F7BCC304F7}"/>
    <dgm:cxn modelId="{7B94AFE7-3870-484B-992A-D8066D66A386}" type="presOf" srcId="{7289616F-9523-4FA5-A767-59C95E890F96}" destId="{704AFD00-D756-4ED7-9FA8-FBCB05DCC912}" srcOrd="1" destOrd="0" presId="urn:microsoft.com/office/officeart/2005/8/layout/cycle2"/>
    <dgm:cxn modelId="{4245E44B-1851-420A-96D7-D33DA7E84847}" type="presOf" srcId="{1FC831AE-F87C-485C-98C8-274455024F76}" destId="{005BA6F1-3DAA-45D2-BF56-30660A51769C}" srcOrd="0" destOrd="0" presId="urn:microsoft.com/office/officeart/2005/8/layout/cycle2"/>
    <dgm:cxn modelId="{B04EC647-CD8E-411D-AFFE-F8A3B920B0D5}" srcId="{EEB29DD9-592F-4FE7-9B21-6AA0050E511C}" destId="{DF7C428A-10DF-4AF6-AD40-38AA6C274BC5}" srcOrd="4" destOrd="0" parTransId="{C7953A25-5441-4373-A950-8AA2E4B3DE7A}" sibTransId="{08BCE061-9526-4162-B384-A684C16C509E}"/>
    <dgm:cxn modelId="{87BFB893-20F5-4B98-8C9D-9F7B8493DFC0}" type="presParOf" srcId="{84DED838-D5C0-4A93-9E33-A1E3A95DFD7A}" destId="{E4F35F18-90DF-4B67-8E31-6544087CB0C6}" srcOrd="0" destOrd="0" presId="urn:microsoft.com/office/officeart/2005/8/layout/cycle2"/>
    <dgm:cxn modelId="{D8F8BA24-3C4E-491E-9C88-5A2B6717C506}" type="presParOf" srcId="{84DED838-D5C0-4A93-9E33-A1E3A95DFD7A}" destId="{B8F0E2BF-CD52-47F5-A174-AF644A19E293}" srcOrd="1" destOrd="0" presId="urn:microsoft.com/office/officeart/2005/8/layout/cycle2"/>
    <dgm:cxn modelId="{2DBDD9B8-96C9-4C87-B35B-CAC8ECA09241}" type="presParOf" srcId="{B8F0E2BF-CD52-47F5-A174-AF644A19E293}" destId="{704AFD00-D756-4ED7-9FA8-FBCB05DCC912}" srcOrd="0" destOrd="0" presId="urn:microsoft.com/office/officeart/2005/8/layout/cycle2"/>
    <dgm:cxn modelId="{D028753B-75B0-4A3A-9136-21B2CD393ADE}" type="presParOf" srcId="{84DED838-D5C0-4A93-9E33-A1E3A95DFD7A}" destId="{4DE13356-077D-4DCA-B78E-29CB2D67AE1D}" srcOrd="2" destOrd="0" presId="urn:microsoft.com/office/officeart/2005/8/layout/cycle2"/>
    <dgm:cxn modelId="{B157279C-3BE9-4A89-A0B1-77F54CD00847}" type="presParOf" srcId="{84DED838-D5C0-4A93-9E33-A1E3A95DFD7A}" destId="{E2F90ED7-AC9C-4549-9791-4AB9DBCB8BE5}" srcOrd="3" destOrd="0" presId="urn:microsoft.com/office/officeart/2005/8/layout/cycle2"/>
    <dgm:cxn modelId="{45F07A69-865C-45BD-B34F-A3F48D57289F}" type="presParOf" srcId="{E2F90ED7-AC9C-4549-9791-4AB9DBCB8BE5}" destId="{644FB92E-7C4B-4BA8-AECE-60467B935C7A}" srcOrd="0" destOrd="0" presId="urn:microsoft.com/office/officeart/2005/8/layout/cycle2"/>
    <dgm:cxn modelId="{C3BF6BA7-3497-46EF-90C4-4B884C9E9D8E}" type="presParOf" srcId="{84DED838-D5C0-4A93-9E33-A1E3A95DFD7A}" destId="{70ADA929-9E79-45F1-9972-9037C4C11966}" srcOrd="4" destOrd="0" presId="urn:microsoft.com/office/officeart/2005/8/layout/cycle2"/>
    <dgm:cxn modelId="{E1881286-5121-4C9A-88D7-6A084823AA99}" type="presParOf" srcId="{84DED838-D5C0-4A93-9E33-A1E3A95DFD7A}" destId="{8C2E468C-FA18-4238-86C0-A8BFA308FC60}" srcOrd="5" destOrd="0" presId="urn:microsoft.com/office/officeart/2005/8/layout/cycle2"/>
    <dgm:cxn modelId="{F9502E66-102F-477E-BF5C-BA6BFE1A2DA1}" type="presParOf" srcId="{8C2E468C-FA18-4238-86C0-A8BFA308FC60}" destId="{52DE3444-B9F8-4778-9D1D-1CF792AF0DE5}" srcOrd="0" destOrd="0" presId="urn:microsoft.com/office/officeart/2005/8/layout/cycle2"/>
    <dgm:cxn modelId="{194BF653-3086-4AB7-82EA-DB24FB8AA932}" type="presParOf" srcId="{84DED838-D5C0-4A93-9E33-A1E3A95DFD7A}" destId="{68C13815-8422-43C0-9903-58CA4B5D6DFF}" srcOrd="6" destOrd="0" presId="urn:microsoft.com/office/officeart/2005/8/layout/cycle2"/>
    <dgm:cxn modelId="{CC9B03C8-674F-4A81-AA58-76D17A4496A8}" type="presParOf" srcId="{84DED838-D5C0-4A93-9E33-A1E3A95DFD7A}" destId="{195A38EB-D459-42BE-B165-D2DDEE670C70}" srcOrd="7" destOrd="0" presId="urn:microsoft.com/office/officeart/2005/8/layout/cycle2"/>
    <dgm:cxn modelId="{15FEFB05-713B-466F-9380-8C2FAC4F48BA}" type="presParOf" srcId="{195A38EB-D459-42BE-B165-D2DDEE670C70}" destId="{705A2D43-8E7B-4A98-B0C3-9A5FCDA15D7F}" srcOrd="0" destOrd="0" presId="urn:microsoft.com/office/officeart/2005/8/layout/cycle2"/>
    <dgm:cxn modelId="{4909DE99-AA0D-427B-943A-4E3C035F977E}" type="presParOf" srcId="{84DED838-D5C0-4A93-9E33-A1E3A95DFD7A}" destId="{8299B01F-AA21-4431-8196-9F568DD48584}" srcOrd="8" destOrd="0" presId="urn:microsoft.com/office/officeart/2005/8/layout/cycle2"/>
    <dgm:cxn modelId="{1B01ACED-F9AA-403A-B08F-A936B0765698}" type="presParOf" srcId="{84DED838-D5C0-4A93-9E33-A1E3A95DFD7A}" destId="{0C32B2FB-D7F9-4E32-A220-50E21173128B}" srcOrd="9" destOrd="0" presId="urn:microsoft.com/office/officeart/2005/8/layout/cycle2"/>
    <dgm:cxn modelId="{6BE2D59E-7970-4AD2-9CE7-1F45D43D8C5C}" type="presParOf" srcId="{0C32B2FB-D7F9-4E32-A220-50E21173128B}" destId="{DE478C00-D31E-452C-AFA3-5B0D1338A777}" srcOrd="0" destOrd="0" presId="urn:microsoft.com/office/officeart/2005/8/layout/cycle2"/>
    <dgm:cxn modelId="{D547767E-B9F3-41CB-AE72-A26C733655EE}" type="presParOf" srcId="{84DED838-D5C0-4A93-9E33-A1E3A95DFD7A}" destId="{B4E71DE0-4FEE-4F24-A6D8-FD70539CB53D}" srcOrd="10" destOrd="0" presId="urn:microsoft.com/office/officeart/2005/8/layout/cycle2"/>
    <dgm:cxn modelId="{2089EDDC-DA31-48EA-AE89-C18951578894}" type="presParOf" srcId="{84DED838-D5C0-4A93-9E33-A1E3A95DFD7A}" destId="{353D4FB7-156E-4A2A-94CF-D35A9301C89F}" srcOrd="11" destOrd="0" presId="urn:microsoft.com/office/officeart/2005/8/layout/cycle2"/>
    <dgm:cxn modelId="{0A723210-3EC5-4F01-A9AE-0BE219534BD7}" type="presParOf" srcId="{353D4FB7-156E-4A2A-94CF-D35A9301C89F}" destId="{51B1F91D-11CB-4356-8F23-D0905F97F726}" srcOrd="0" destOrd="0" presId="urn:microsoft.com/office/officeart/2005/8/layout/cycle2"/>
    <dgm:cxn modelId="{EA4C9972-D015-4ACA-B9BE-DFEF24F0AC1F}" type="presParOf" srcId="{84DED838-D5C0-4A93-9E33-A1E3A95DFD7A}" destId="{2B115200-3F6F-4F72-BE2F-177623C78ECD}" srcOrd="12" destOrd="0" presId="urn:microsoft.com/office/officeart/2005/8/layout/cycle2"/>
    <dgm:cxn modelId="{D391E875-8778-4D4A-9265-DBAFD6DE729C}" type="presParOf" srcId="{84DED838-D5C0-4A93-9E33-A1E3A95DFD7A}" destId="{005BA6F1-3DAA-45D2-BF56-30660A51769C}" srcOrd="13" destOrd="0" presId="urn:microsoft.com/office/officeart/2005/8/layout/cycle2"/>
    <dgm:cxn modelId="{D89CD55F-A02D-4915-9773-266E47F9CEBF}" type="presParOf" srcId="{005BA6F1-3DAA-45D2-BF56-30660A51769C}" destId="{F493B5C3-095C-4D45-9462-F1BAB1FE02B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302331-36A0-42A6-89C7-775C1DBBBD60}">
      <dsp:nvSpPr>
        <dsp:cNvPr id="0" name=""/>
        <dsp:cNvSpPr/>
      </dsp:nvSpPr>
      <dsp:spPr>
        <a:xfrm>
          <a:off x="1966" y="421170"/>
          <a:ext cx="2171966" cy="1300783"/>
        </a:xfrm>
        <a:prstGeom prst="chevron">
          <a:avLst/>
        </a:prstGeom>
        <a:solidFill>
          <a:srgbClr val="66FF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chemeClr val="tx1"/>
            </a:solidFill>
          </a:endParaRPr>
        </a:p>
      </dsp:txBody>
      <dsp:txXfrm>
        <a:off x="652358" y="421170"/>
        <a:ext cx="871183" cy="1300783"/>
      </dsp:txXfrm>
    </dsp:sp>
    <dsp:sp modelId="{1BE1D83F-946D-4FFE-B49C-3EA0282F3519}">
      <dsp:nvSpPr>
        <dsp:cNvPr id="0" name=""/>
        <dsp:cNvSpPr/>
      </dsp:nvSpPr>
      <dsp:spPr>
        <a:xfrm>
          <a:off x="1668325" y="390209"/>
          <a:ext cx="2321423" cy="1300001"/>
        </a:xfrm>
        <a:prstGeom prst="chevron">
          <a:avLst/>
        </a:prstGeom>
        <a:solidFill>
          <a:srgbClr val="FFFF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sz="2000" kern="1200" baseline="-25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=1.55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318326" y="390209"/>
        <a:ext cx="1021422" cy="1300001"/>
      </dsp:txXfrm>
    </dsp:sp>
    <dsp:sp modelId="{B105D9FC-4B5E-49CF-9284-D3FCC30ADA01}">
      <dsp:nvSpPr>
        <dsp:cNvPr id="0" name=""/>
        <dsp:cNvSpPr/>
      </dsp:nvSpPr>
      <dsp:spPr>
        <a:xfrm>
          <a:off x="3540667" y="421141"/>
          <a:ext cx="4300304" cy="1300841"/>
        </a:xfrm>
        <a:prstGeom prst="chevron">
          <a:avLst/>
        </a:prstGeom>
        <a:solidFill>
          <a:srgbClr val="FF99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2400" kern="1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M1</a:t>
          </a: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= </a:t>
          </a:r>
          <a:r>
            <a:rPr lang="en-US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sz="2400" kern="1200" baseline="-25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x S</a:t>
          </a:r>
          <a:r>
            <a:rPr lang="en-US" sz="2400" kern="1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</a:t>
          </a: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0.3875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91088" y="421141"/>
        <a:ext cx="2999463" cy="1300841"/>
      </dsp:txXfrm>
    </dsp:sp>
    <dsp:sp modelId="{714A32E1-9BE8-4A94-A9C3-3412A40573EA}">
      <dsp:nvSpPr>
        <dsp:cNvPr id="0" name=""/>
        <dsp:cNvSpPr/>
      </dsp:nvSpPr>
      <dsp:spPr>
        <a:xfrm>
          <a:off x="7363627" y="421141"/>
          <a:ext cx="4300304" cy="1300841"/>
        </a:xfrm>
        <a:prstGeom prst="chevron">
          <a:avLst/>
        </a:prstGeom>
        <a:solidFill>
          <a:srgbClr val="66F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40005" rIns="40005" bIns="40005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3000" kern="1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D1</a:t>
          </a:r>
          <a:r>
            <a:rPr lang="en-US" sz="3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S</a:t>
          </a:r>
          <a:r>
            <a:rPr lang="en-US" sz="3000" kern="1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M1 </a:t>
          </a:r>
          <a:r>
            <a:rPr lang="en-US" sz="3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</a:t>
          </a:r>
          <a:r>
            <a:rPr lang="en-US" sz="3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0.3875</a:t>
          </a:r>
          <a:endParaRPr lang="en-US" sz="3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14048" y="421141"/>
        <a:ext cx="2999463" cy="13008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302331-36A0-42A6-89C7-775C1DBBBD60}">
      <dsp:nvSpPr>
        <dsp:cNvPr id="0" name=""/>
        <dsp:cNvSpPr/>
      </dsp:nvSpPr>
      <dsp:spPr>
        <a:xfrm>
          <a:off x="1966" y="421170"/>
          <a:ext cx="2171966" cy="1300783"/>
        </a:xfrm>
        <a:prstGeom prst="chevron">
          <a:avLst/>
        </a:prstGeom>
        <a:solidFill>
          <a:srgbClr val="FF99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2000" kern="1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=0.5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652358" y="421170"/>
        <a:ext cx="871183" cy="1300783"/>
      </dsp:txXfrm>
    </dsp:sp>
    <dsp:sp modelId="{1BE1D83F-946D-4FFE-B49C-3EA0282F3519}">
      <dsp:nvSpPr>
        <dsp:cNvPr id="0" name=""/>
        <dsp:cNvSpPr/>
      </dsp:nvSpPr>
      <dsp:spPr>
        <a:xfrm>
          <a:off x="1668325" y="390209"/>
          <a:ext cx="2321423" cy="1300001"/>
        </a:xfrm>
        <a:prstGeom prst="chevron">
          <a:avLst/>
        </a:prstGeom>
        <a:solidFill>
          <a:schemeClr val="accent3">
            <a:hueOff val="5865114"/>
            <a:satOff val="-13363"/>
            <a:lumOff val="53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sz="2000" kern="1200" baseline="-25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=1.2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318326" y="390209"/>
        <a:ext cx="1021422" cy="1300001"/>
      </dsp:txXfrm>
    </dsp:sp>
    <dsp:sp modelId="{B105D9FC-4B5E-49CF-9284-D3FCC30ADA01}">
      <dsp:nvSpPr>
        <dsp:cNvPr id="0" name=""/>
        <dsp:cNvSpPr/>
      </dsp:nvSpPr>
      <dsp:spPr>
        <a:xfrm>
          <a:off x="3540667" y="421141"/>
          <a:ext cx="4300304" cy="1300841"/>
        </a:xfrm>
        <a:prstGeom prst="chevron">
          <a:avLst/>
        </a:prstGeom>
        <a:solidFill>
          <a:srgbClr val="A7A6E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2400" kern="1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MS</a:t>
          </a: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= </a:t>
          </a:r>
          <a:r>
            <a:rPr lang="en-US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sz="2400" kern="1200" baseline="-25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x S</a:t>
          </a:r>
          <a:r>
            <a:rPr lang="en-US" sz="2400" kern="1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 </a:t>
          </a: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0.6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91088" y="421141"/>
        <a:ext cx="2999463" cy="1300841"/>
      </dsp:txXfrm>
    </dsp:sp>
    <dsp:sp modelId="{714A32E1-9BE8-4A94-A9C3-3412A40573EA}">
      <dsp:nvSpPr>
        <dsp:cNvPr id="0" name=""/>
        <dsp:cNvSpPr/>
      </dsp:nvSpPr>
      <dsp:spPr>
        <a:xfrm>
          <a:off x="7363627" y="421141"/>
          <a:ext cx="4300304" cy="1300841"/>
        </a:xfrm>
        <a:prstGeom prst="chevron">
          <a:avLst/>
        </a:prstGeom>
        <a:solidFill>
          <a:schemeClr val="accent3">
            <a:hueOff val="17595342"/>
            <a:satOff val="-40088"/>
            <a:lumOff val="160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3200" kern="1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DS</a:t>
          </a:r>
          <a:r>
            <a:rPr lang="en-US" sz="3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S</a:t>
          </a:r>
          <a:r>
            <a:rPr lang="en-US" sz="3200" kern="120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MS </a:t>
          </a:r>
          <a:r>
            <a:rPr lang="en-US" sz="3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= </a:t>
          </a:r>
          <a:r>
            <a:rPr lang="en-US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0.6</a:t>
          </a:r>
          <a:endParaRPr lang="en-US" sz="3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14048" y="421141"/>
        <a:ext cx="2999463" cy="13008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35F18-90DF-4B67-8E31-6544087CB0C6}">
      <dsp:nvSpPr>
        <dsp:cNvPr id="0" name=""/>
        <dsp:cNvSpPr/>
      </dsp:nvSpPr>
      <dsp:spPr>
        <a:xfrm>
          <a:off x="3590017" y="0"/>
          <a:ext cx="2201639" cy="957234"/>
        </a:xfrm>
        <a:prstGeom prst="ellipse">
          <a:avLst/>
        </a:prstGeom>
        <a:solidFill>
          <a:srgbClr val="EECD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Compatibility</a:t>
          </a: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12440" y="140184"/>
        <a:ext cx="1556793" cy="676866"/>
      </dsp:txXfrm>
    </dsp:sp>
    <dsp:sp modelId="{B8F0E2BF-CD52-47F5-A174-AF644A19E293}">
      <dsp:nvSpPr>
        <dsp:cNvPr id="0" name=""/>
        <dsp:cNvSpPr/>
      </dsp:nvSpPr>
      <dsp:spPr>
        <a:xfrm rot="1178607">
          <a:off x="5735825" y="724429"/>
          <a:ext cx="536592" cy="445898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739717" y="791125"/>
        <a:ext cx="402823" cy="267538"/>
      </dsp:txXfrm>
    </dsp:sp>
    <dsp:sp modelId="{4DE13356-077D-4DCA-B78E-29CB2D67AE1D}">
      <dsp:nvSpPr>
        <dsp:cNvPr id="0" name=""/>
        <dsp:cNvSpPr/>
      </dsp:nvSpPr>
      <dsp:spPr>
        <a:xfrm>
          <a:off x="6245191" y="947734"/>
          <a:ext cx="2201639" cy="957234"/>
        </a:xfrm>
        <a:prstGeom prst="ellipse">
          <a:avLst/>
        </a:prstGeom>
        <a:solidFill>
          <a:srgbClr val="A3E97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Equilibrium</a:t>
          </a:r>
          <a:r>
            <a:rPr lang="en-US" sz="2100" kern="1200" dirty="0" smtClean="0"/>
            <a:t> </a:t>
          </a:r>
          <a:endParaRPr lang="en-US" sz="2100" kern="1200" dirty="0"/>
        </a:p>
      </dsp:txBody>
      <dsp:txXfrm>
        <a:off x="6567614" y="1087918"/>
        <a:ext cx="1556793" cy="676866"/>
      </dsp:txXfrm>
    </dsp:sp>
    <dsp:sp modelId="{E2F90ED7-AC9C-4549-9791-4AB9DBCB8BE5}">
      <dsp:nvSpPr>
        <dsp:cNvPr id="0" name=""/>
        <dsp:cNvSpPr/>
      </dsp:nvSpPr>
      <dsp:spPr>
        <a:xfrm rot="5041177">
          <a:off x="7189182" y="2146897"/>
          <a:ext cx="511335" cy="4458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932557"/>
            <a:satOff val="-6681"/>
            <a:lumOff val="26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7249098" y="2169557"/>
        <a:ext cx="377566" cy="267538"/>
      </dsp:txXfrm>
    </dsp:sp>
    <dsp:sp modelId="{70ADA929-9E79-45F1-9972-9037C4C11966}">
      <dsp:nvSpPr>
        <dsp:cNvPr id="0" name=""/>
        <dsp:cNvSpPr/>
      </dsp:nvSpPr>
      <dsp:spPr>
        <a:xfrm>
          <a:off x="6445884" y="2863511"/>
          <a:ext cx="2201639" cy="957234"/>
        </a:xfrm>
        <a:prstGeom prst="ellipse">
          <a:avLst/>
        </a:prstGeom>
        <a:solidFill>
          <a:srgbClr val="6CE29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Stress - Strain</a:t>
          </a:r>
          <a:endParaRPr lang="en-US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68307" y="3003695"/>
        <a:ext cx="1556793" cy="676866"/>
      </dsp:txXfrm>
    </dsp:sp>
    <dsp:sp modelId="{8C2E468C-FA18-4238-86C0-A8BFA308FC60}">
      <dsp:nvSpPr>
        <dsp:cNvPr id="0" name=""/>
        <dsp:cNvSpPr/>
      </dsp:nvSpPr>
      <dsp:spPr>
        <a:xfrm rot="7168345">
          <a:off x="6754384" y="4028028"/>
          <a:ext cx="557389" cy="4458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865114"/>
            <a:satOff val="-13363"/>
            <a:lumOff val="53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6854176" y="4058979"/>
        <a:ext cx="423620" cy="267538"/>
      </dsp:txXfrm>
    </dsp:sp>
    <dsp:sp modelId="{68C13815-8422-43C0-9903-58CA4B5D6DFF}">
      <dsp:nvSpPr>
        <dsp:cNvPr id="0" name=""/>
        <dsp:cNvSpPr/>
      </dsp:nvSpPr>
      <dsp:spPr>
        <a:xfrm>
          <a:off x="5403111" y="4708677"/>
          <a:ext cx="2201639" cy="957234"/>
        </a:xfrm>
        <a:prstGeom prst="ellipse">
          <a:avLst/>
        </a:prstGeom>
        <a:solidFill>
          <a:srgbClr val="94D3E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Period</a:t>
          </a: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25534" y="4848861"/>
        <a:ext cx="1556793" cy="676866"/>
      </dsp:txXfrm>
    </dsp:sp>
    <dsp:sp modelId="{195A38EB-D459-42BE-B165-D2DDEE670C70}">
      <dsp:nvSpPr>
        <dsp:cNvPr id="0" name=""/>
        <dsp:cNvSpPr/>
      </dsp:nvSpPr>
      <dsp:spPr>
        <a:xfrm rot="10800000">
          <a:off x="4170953" y="5200016"/>
          <a:ext cx="890709" cy="4458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8797671"/>
            <a:satOff val="-20044"/>
            <a:lumOff val="804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4304722" y="5289196"/>
        <a:ext cx="756940" cy="267538"/>
      </dsp:txXfrm>
    </dsp:sp>
    <dsp:sp modelId="{8299B01F-AA21-4431-8196-9F568DD48584}">
      <dsp:nvSpPr>
        <dsp:cNvPr id="0" name=""/>
        <dsp:cNvSpPr/>
      </dsp:nvSpPr>
      <dsp:spPr>
        <a:xfrm>
          <a:off x="1520887" y="4708677"/>
          <a:ext cx="2201639" cy="957234"/>
        </a:xfrm>
        <a:prstGeom prst="ellipse">
          <a:avLst/>
        </a:prstGeom>
        <a:solidFill>
          <a:srgbClr val="9795D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</a:t>
          </a:r>
          <a:endParaRPr lang="en-US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43310" y="4848861"/>
        <a:ext cx="1556793" cy="676866"/>
      </dsp:txXfrm>
    </dsp:sp>
    <dsp:sp modelId="{0C32B2FB-D7F9-4E32-A220-50E21173128B}">
      <dsp:nvSpPr>
        <dsp:cNvPr id="0" name=""/>
        <dsp:cNvSpPr/>
      </dsp:nvSpPr>
      <dsp:spPr>
        <a:xfrm rot="15070992">
          <a:off x="2022665" y="4014085"/>
          <a:ext cx="550471" cy="4458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730229"/>
            <a:satOff val="-26725"/>
            <a:lumOff val="1072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2111123" y="4166575"/>
        <a:ext cx="416702" cy="267538"/>
      </dsp:txXfrm>
    </dsp:sp>
    <dsp:sp modelId="{B4E71DE0-4FEE-4F24-A6D8-FD70539CB53D}">
      <dsp:nvSpPr>
        <dsp:cNvPr id="0" name=""/>
        <dsp:cNvSpPr/>
      </dsp:nvSpPr>
      <dsp:spPr>
        <a:xfrm>
          <a:off x="863225" y="2778664"/>
          <a:ext cx="2201639" cy="957234"/>
        </a:xfrm>
        <a:prstGeom prst="ellipse">
          <a:avLst/>
        </a:prstGeom>
        <a:solidFill>
          <a:srgbClr val="D5A6D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Serviceability  </a:t>
          </a: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85648" y="2918848"/>
        <a:ext cx="1556793" cy="676866"/>
      </dsp:txXfrm>
    </dsp:sp>
    <dsp:sp modelId="{353D4FB7-156E-4A2A-94CF-D35A9301C89F}">
      <dsp:nvSpPr>
        <dsp:cNvPr id="0" name=""/>
        <dsp:cNvSpPr/>
      </dsp:nvSpPr>
      <dsp:spPr>
        <a:xfrm rot="16093856">
          <a:off x="1704510" y="2131970"/>
          <a:ext cx="463329" cy="4458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4662785"/>
            <a:satOff val="-33407"/>
            <a:lumOff val="134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1773459" y="2288003"/>
        <a:ext cx="329560" cy="267538"/>
      </dsp:txXfrm>
    </dsp:sp>
    <dsp:sp modelId="{2B115200-3F6F-4F72-BE2F-177623C78ECD}">
      <dsp:nvSpPr>
        <dsp:cNvPr id="0" name=""/>
        <dsp:cNvSpPr/>
      </dsp:nvSpPr>
      <dsp:spPr>
        <a:xfrm>
          <a:off x="806675" y="947727"/>
          <a:ext cx="2201639" cy="957234"/>
        </a:xfrm>
        <a:prstGeom prst="ellipse">
          <a:avLst/>
        </a:prstGeom>
        <a:solidFill>
          <a:srgbClr val="E1B9C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Stability</a:t>
          </a: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9098" y="1087911"/>
        <a:ext cx="1556793" cy="676866"/>
      </dsp:txXfrm>
    </dsp:sp>
    <dsp:sp modelId="{005BA6F1-3DAA-45D2-BF56-30660A51769C}">
      <dsp:nvSpPr>
        <dsp:cNvPr id="0" name=""/>
        <dsp:cNvSpPr/>
      </dsp:nvSpPr>
      <dsp:spPr>
        <a:xfrm rot="20471778">
          <a:off x="2989479" y="734894"/>
          <a:ext cx="587873" cy="4458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7595342"/>
            <a:satOff val="-40088"/>
            <a:lumOff val="160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993049" y="845633"/>
        <a:ext cx="454104" cy="267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C4F39-274E-474B-951D-4EF842B6D3E2}" type="datetimeFigureOut">
              <a:rPr lang="en-US" smtClean="0"/>
              <a:t>12/22/2016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D30E2-05A2-47EB-8FBD-42D143891F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684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4BD91-9045-4FDD-B60E-D3C4965E6380}" type="datetimeFigureOut">
              <a:rPr lang="en-US" smtClean="0"/>
              <a:t>12/22/2016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BC6E7-BC75-4E45-80F6-3B292C9D145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0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8E1D8-2D04-47F4-BC1A-FEECD632C5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2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43F71F-68E8-4D0A-8534-20E5ABEA367B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92135" y="2887530"/>
            <a:ext cx="9038813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226482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521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08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03641" y="2893004"/>
            <a:ext cx="5523744" cy="923330"/>
            <a:chOff x="1815339" y="1496875"/>
            <a:chExt cx="552374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224081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 flipV="1">
              <a:off x="6164660" y="752995"/>
              <a:ext cx="1" cy="2348844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41323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orient="horz" pos="386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563446" y="1526967"/>
            <a:ext cx="9038813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8832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563446" y="2887579"/>
            <a:ext cx="9038813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248141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CD1C-6B01-49D5-BAB0-A96931C61095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569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0EBB-BA08-4AF0-A04F-0A67C6C8912B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0920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435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44368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240280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947595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240280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7243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937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9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A8DD-70C1-46B6-8910-0CC5F5D265E2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08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2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07A035-E320-458B-A227-2406549707E9}" type="datetime1">
              <a:rPr lang="en-US" smtClean="0"/>
              <a:t>12/22/2016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0" y="2248348"/>
            <a:ext cx="10327340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93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1296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7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0.png"/><Relationship Id="rId5" Type="http://schemas.openxmlformats.org/officeDocument/2006/relationships/image" Target="../media/image370.png"/><Relationship Id="rId4" Type="http://schemas.openxmlformats.org/officeDocument/2006/relationships/image" Target="../media/image3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54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9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88140"/>
            <a:ext cx="7467600" cy="20859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Seismic Design Of Ahmad Odeh Hotel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body" sz="half" idx="2"/>
          </p:nvPr>
        </p:nvSpPr>
        <p:spPr>
          <a:xfrm>
            <a:off x="0" y="2174115"/>
            <a:ext cx="6538972" cy="2266880"/>
          </a:xfrm>
        </p:spPr>
        <p:txBody>
          <a:bodyPr anchor="ctr">
            <a:noAutofit/>
          </a:bodyPr>
          <a:lstStyle/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  -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Yasmeen Bsharat</a:t>
            </a:r>
          </a:p>
          <a:p>
            <a:pPr algn="l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Abeer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Saleh            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591175" y="88141"/>
            <a:ext cx="6391277" cy="6619733"/>
            <a:chOff x="5591175" y="88141"/>
            <a:chExt cx="6391277" cy="6619733"/>
          </a:xfrm>
          <a:blipFill>
            <a:blip r:embed="rId2">
              <a:alphaModFix amt="80000"/>
            </a:blip>
            <a:stretch>
              <a:fillRect/>
            </a:stretch>
          </a:blipFill>
        </p:grpSpPr>
        <p:sp>
          <p:nvSpPr>
            <p:cNvPr id="7" name="Rectangle 6"/>
            <p:cNvSpPr/>
            <p:nvPr/>
          </p:nvSpPr>
          <p:spPr>
            <a:xfrm>
              <a:off x="7467600" y="88141"/>
              <a:ext cx="4514852" cy="2085975"/>
            </a:xfrm>
            <a:prstGeom prst="rect">
              <a:avLst/>
            </a:prstGeom>
            <a:grpFill/>
            <a:ln>
              <a:solidFill>
                <a:srgbClr val="898688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553200" y="2355020"/>
              <a:ext cx="5429251" cy="2085975"/>
            </a:xfrm>
            <a:prstGeom prst="rect">
              <a:avLst/>
            </a:prstGeom>
            <a:grpFill/>
            <a:ln>
              <a:solidFill>
                <a:srgbClr val="898688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591175" y="4621899"/>
              <a:ext cx="6391276" cy="2085975"/>
            </a:xfrm>
            <a:prstGeom prst="rect">
              <a:avLst/>
            </a:prstGeom>
            <a:grpFill/>
            <a:ln>
              <a:solidFill>
                <a:srgbClr val="898688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22" name="Curved Connector 21"/>
          <p:cNvCxnSpPr/>
          <p:nvPr/>
        </p:nvCxnSpPr>
        <p:spPr>
          <a:xfrm>
            <a:off x="0" y="1524000"/>
            <a:ext cx="6538971" cy="889745"/>
          </a:xfrm>
          <a:prstGeom prst="curvedConnector3">
            <a:avLst>
              <a:gd name="adj1" fmla="val 44902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Curved Connector 37"/>
          <p:cNvCxnSpPr/>
          <p:nvPr/>
        </p:nvCxnSpPr>
        <p:spPr>
          <a:xfrm>
            <a:off x="-14230" y="5839523"/>
            <a:ext cx="5591175" cy="868351"/>
          </a:xfrm>
          <a:prstGeom prst="curvedConnector3">
            <a:avLst>
              <a:gd name="adj1" fmla="val 50000"/>
            </a:avLst>
          </a:prstGeom>
          <a:ln w="635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" y="4446490"/>
            <a:ext cx="5715000" cy="15081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 of: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Abdul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Razzaq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Touqan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671149" y="6237934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2016-2017</a:t>
            </a:r>
          </a:p>
        </p:txBody>
      </p:sp>
    </p:spTree>
    <p:extLst>
      <p:ext uri="{BB962C8B-B14F-4D97-AF65-F5344CB8AC3E}">
        <p14:creationId xmlns:p14="http://schemas.microsoft.com/office/powerpoint/2010/main" val="231711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4655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642049" y="75338"/>
            <a:ext cx="53527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Parameters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931487" y="1257554"/>
            <a:ext cx="654563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/>
              <a:t>Spectral </a:t>
            </a:r>
            <a:r>
              <a:rPr lang="en-US" sz="2400" dirty="0"/>
              <a:t>response acceleration </a:t>
            </a:r>
            <a:r>
              <a:rPr lang="en-US" sz="2400" dirty="0" smtClean="0"/>
              <a:t>parameters. S</a:t>
            </a:r>
            <a:r>
              <a:rPr lang="en-US" sz="2400" baseline="-25000" dirty="0" smtClean="0"/>
              <a:t>DS</a:t>
            </a:r>
            <a:r>
              <a:rPr lang="en-US" sz="2400" dirty="0" smtClean="0"/>
              <a:t> , S</a:t>
            </a:r>
            <a:r>
              <a:rPr lang="en-US" sz="2400" baseline="-25000" dirty="0" smtClean="0"/>
              <a:t>D1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73268" y="1289464"/>
            <a:ext cx="358219" cy="357138"/>
          </a:xfrm>
          <a:prstGeom prst="ellipse">
            <a:avLst/>
          </a:prstGeom>
          <a:solidFill>
            <a:srgbClr val="D6009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Terminator 7"/>
          <p:cNvSpPr/>
          <p:nvPr/>
        </p:nvSpPr>
        <p:spPr>
          <a:xfrm>
            <a:off x="0" y="1751129"/>
            <a:ext cx="8856353" cy="45719"/>
          </a:xfrm>
          <a:prstGeom prst="flowChartTerminator">
            <a:avLst/>
          </a:prstGeom>
          <a:gradFill>
            <a:gsLst>
              <a:gs pos="23000">
                <a:srgbClr val="EBE2E7"/>
              </a:gs>
              <a:gs pos="99000">
                <a:srgbClr val="FF9966"/>
              </a:gs>
              <a:gs pos="99000">
                <a:srgbClr val="FF9966"/>
              </a:gs>
              <a:gs pos="88000">
                <a:srgbClr val="D60093"/>
              </a:gs>
              <a:gs pos="69000">
                <a:srgbClr val="D60093"/>
              </a:gs>
              <a:gs pos="100000">
                <a:srgbClr val="D6009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9861357"/>
              </p:ext>
            </p:extLst>
          </p:nvPr>
        </p:nvGraphicFramePr>
        <p:xfrm>
          <a:off x="526101" y="4248150"/>
          <a:ext cx="11665899" cy="2143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253068696"/>
              </p:ext>
            </p:extLst>
          </p:nvPr>
        </p:nvGraphicFramePr>
        <p:xfrm>
          <a:off x="516575" y="2152650"/>
          <a:ext cx="11665899" cy="2143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Rectangle 5"/>
          <p:cNvSpPr/>
          <p:nvPr/>
        </p:nvSpPr>
        <p:spPr>
          <a:xfrm>
            <a:off x="1185999" y="5120759"/>
            <a:ext cx="1005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=0.25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13343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4655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642049" y="75338"/>
            <a:ext cx="53527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Parameters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-449638" y="1237200"/>
            <a:ext cx="654563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Category (D)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73268" y="1289464"/>
            <a:ext cx="358219" cy="357138"/>
          </a:xfrm>
          <a:prstGeom prst="ellipse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Terminator 10"/>
          <p:cNvSpPr/>
          <p:nvPr/>
        </p:nvSpPr>
        <p:spPr>
          <a:xfrm>
            <a:off x="0" y="1709872"/>
            <a:ext cx="6810375" cy="45720"/>
          </a:xfrm>
          <a:prstGeom prst="flowChartTerminator">
            <a:avLst/>
          </a:prstGeom>
          <a:gradFill>
            <a:gsLst>
              <a:gs pos="16000">
                <a:srgbClr val="EBE2E7"/>
              </a:gs>
              <a:gs pos="99000">
                <a:srgbClr val="FF9966"/>
              </a:gs>
              <a:gs pos="89608">
                <a:srgbClr val="00B0F0"/>
              </a:gs>
              <a:gs pos="100000">
                <a:srgbClr val="00B0F0"/>
              </a:gs>
              <a:gs pos="83000">
                <a:srgbClr val="00B0F0"/>
              </a:gs>
              <a:gs pos="10000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2528887"/>
            <a:ext cx="8991600" cy="41243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5725" y="1993798"/>
            <a:ext cx="6096000" cy="12890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category is determined based on:</a:t>
            </a:r>
          </a:p>
          <a:p>
            <a:pPr lvl="0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Risk category</a:t>
            </a:r>
          </a:p>
          <a:p>
            <a:pPr lvl="0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Values of S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D1.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954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47936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585024" y="151538"/>
            <a:ext cx="45042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 Type</a:t>
            </a:r>
            <a:endParaRPr lang="en-US" sz="3600" dirty="0"/>
          </a:p>
        </p:txBody>
      </p:sp>
      <p:sp>
        <p:nvSpPr>
          <p:cNvPr id="6" name="Flowchart: Terminator 5"/>
          <p:cNvSpPr/>
          <p:nvPr/>
        </p:nvSpPr>
        <p:spPr>
          <a:xfrm>
            <a:off x="0" y="1624664"/>
            <a:ext cx="10591800" cy="47625"/>
          </a:xfrm>
          <a:prstGeom prst="flowChartTerminator">
            <a:avLst/>
          </a:prstGeom>
          <a:gradFill>
            <a:gsLst>
              <a:gs pos="71000">
                <a:srgbClr val="FF0066"/>
              </a:gs>
              <a:gs pos="16000">
                <a:srgbClr val="EBE2E7"/>
              </a:gs>
              <a:gs pos="100000">
                <a:srgbClr val="FF0066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8835" y="1101444"/>
            <a:ext cx="7861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frame system (special concrete shear walls).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1928239"/>
            <a:ext cx="8732345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051558" y="2201804"/>
                <a:ext cx="6096000" cy="267765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R=6</a:t>
                </a:r>
                <a:endParaRPr lang="en-US" sz="2800" b="1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𝜴</m:t>
                        </m:r>
                      </m:e>
                      <m:sub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2.5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Cd=5</a:t>
                </a:r>
                <a:endPara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558" y="2201804"/>
                <a:ext cx="6096000" cy="2677656"/>
              </a:xfrm>
              <a:prstGeom prst="rect">
                <a:avLst/>
              </a:prstGeom>
              <a:blipFill rotWithShape="0">
                <a:blip r:embed="rId3"/>
                <a:stretch>
                  <a:fillRect l="-2000" b="-6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/>
          <p:cNvSpPr/>
          <p:nvPr/>
        </p:nvSpPr>
        <p:spPr>
          <a:xfrm>
            <a:off x="870583" y="2650770"/>
            <a:ext cx="180975" cy="209550"/>
          </a:xfrm>
          <a:prstGeom prst="ellipse">
            <a:avLst/>
          </a:prstGeom>
          <a:solidFill>
            <a:srgbClr val="FF006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870583" y="3549704"/>
            <a:ext cx="180975" cy="209550"/>
          </a:xfrm>
          <a:prstGeom prst="ellipse">
            <a:avLst/>
          </a:prstGeom>
          <a:solidFill>
            <a:srgbClr val="FF006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870583" y="4360093"/>
            <a:ext cx="180975" cy="209550"/>
          </a:xfrm>
          <a:prstGeom prst="ellipse">
            <a:avLst/>
          </a:prstGeom>
          <a:solidFill>
            <a:srgbClr val="FF006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739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1718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379655" y="211236"/>
            <a:ext cx="39549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 </a:t>
            </a:r>
            <a:endParaRPr lang="en-US" sz="36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438150" y="1806934"/>
            <a:ext cx="7029448" cy="868779"/>
            <a:chOff x="628650" y="2426059"/>
            <a:chExt cx="7029448" cy="868779"/>
          </a:xfrm>
        </p:grpSpPr>
        <p:grpSp>
          <p:nvGrpSpPr>
            <p:cNvPr id="57" name="Group 56"/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60" name="Flowchart: Terminator 59"/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33CC33"/>
                  </a:gs>
                  <a:gs pos="100000">
                    <a:srgbClr val="33CC3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rgbClr val="33CC33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8" name="Rectangle 57"/>
            <p:cNvSpPr/>
            <p:nvPr/>
          </p:nvSpPr>
          <p:spPr>
            <a:xfrm>
              <a:off x="1802147" y="2426059"/>
              <a:ext cx="7922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1.4D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64845" y="2604644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1</a:t>
              </a:r>
              <a:endParaRPr lang="en-US" sz="32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38150" y="2912874"/>
            <a:ext cx="7029449" cy="849603"/>
            <a:chOff x="622935" y="4102513"/>
            <a:chExt cx="7029449" cy="849603"/>
          </a:xfrm>
        </p:grpSpPr>
        <p:grpSp>
          <p:nvGrpSpPr>
            <p:cNvPr id="63" name="Group 62"/>
            <p:cNvGrpSpPr/>
            <p:nvPr/>
          </p:nvGrpSpPr>
          <p:grpSpPr>
            <a:xfrm>
              <a:off x="622935" y="4220596"/>
              <a:ext cx="7029449" cy="731520"/>
              <a:chOff x="1413510" y="2302891"/>
              <a:chExt cx="7029449" cy="731520"/>
            </a:xfrm>
          </p:grpSpPr>
          <p:sp>
            <p:nvSpPr>
              <p:cNvPr id="66" name="Flowchart: Terminator 65"/>
              <p:cNvSpPr/>
              <p:nvPr/>
            </p:nvSpPr>
            <p:spPr>
              <a:xfrm>
                <a:off x="1632584" y="2612422"/>
                <a:ext cx="6810375" cy="4572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99000">
                    <a:srgbClr val="FF9966"/>
                  </a:gs>
                  <a:gs pos="100000">
                    <a:srgbClr val="FF9966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413510" y="2302891"/>
                <a:ext cx="731520" cy="731520"/>
              </a:xfrm>
              <a:prstGeom prst="ellipse">
                <a:avLst/>
              </a:prstGeom>
              <a:solidFill>
                <a:srgbClr val="FF9966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4" name="Rectangle 63"/>
            <p:cNvSpPr/>
            <p:nvPr/>
          </p:nvSpPr>
          <p:spPr>
            <a:xfrm>
              <a:off x="1796432" y="4102513"/>
              <a:ext cx="16914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1.2D + 1.6L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59130" y="4260600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2</a:t>
              </a:r>
              <a:endParaRPr lang="en-US" sz="3200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74345" y="4039314"/>
            <a:ext cx="7029450" cy="804386"/>
            <a:chOff x="628650" y="5805008"/>
            <a:chExt cx="7029450" cy="804386"/>
          </a:xfrm>
        </p:grpSpPr>
        <p:grpSp>
          <p:nvGrpSpPr>
            <p:cNvPr id="69" name="Group 68"/>
            <p:cNvGrpSpPr/>
            <p:nvPr/>
          </p:nvGrpSpPr>
          <p:grpSpPr>
            <a:xfrm>
              <a:off x="628650" y="5877874"/>
              <a:ext cx="7029450" cy="731520"/>
              <a:chOff x="1419225" y="2290114"/>
              <a:chExt cx="7029450" cy="731520"/>
            </a:xfrm>
          </p:grpSpPr>
          <p:sp>
            <p:nvSpPr>
              <p:cNvPr id="72" name="Flowchart: Terminator 71"/>
              <p:cNvSpPr/>
              <p:nvPr/>
            </p:nvSpPr>
            <p:spPr>
              <a:xfrm>
                <a:off x="1638300" y="2651527"/>
                <a:ext cx="6810375" cy="4572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89608">
                    <a:srgbClr val="00B0F0"/>
                  </a:gs>
                  <a:gs pos="100000">
                    <a:srgbClr val="00B0F0"/>
                  </a:gs>
                  <a:gs pos="83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1419225" y="2290114"/>
                <a:ext cx="731520" cy="73152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0" name="Rectangle 69"/>
            <p:cNvSpPr/>
            <p:nvPr/>
          </p:nvSpPr>
          <p:spPr>
            <a:xfrm>
              <a:off x="1765952" y="5805008"/>
              <a:ext cx="25793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1.2D + 1.0L + 1.0E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84865" y="5897013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3</a:t>
              </a:r>
              <a:endParaRPr lang="en-US" sz="3200" dirty="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74345" y="5092338"/>
            <a:ext cx="7029450" cy="797721"/>
            <a:chOff x="628650" y="5811673"/>
            <a:chExt cx="7029450" cy="797721"/>
          </a:xfrm>
        </p:grpSpPr>
        <p:grpSp>
          <p:nvGrpSpPr>
            <p:cNvPr id="75" name="Group 74"/>
            <p:cNvGrpSpPr/>
            <p:nvPr/>
          </p:nvGrpSpPr>
          <p:grpSpPr>
            <a:xfrm>
              <a:off x="628650" y="5877874"/>
              <a:ext cx="7029450" cy="731520"/>
              <a:chOff x="1419225" y="2290114"/>
              <a:chExt cx="7029450" cy="731520"/>
            </a:xfrm>
          </p:grpSpPr>
          <p:sp>
            <p:nvSpPr>
              <p:cNvPr id="78" name="Flowchart: Terminator 77"/>
              <p:cNvSpPr/>
              <p:nvPr/>
            </p:nvSpPr>
            <p:spPr>
              <a:xfrm>
                <a:off x="1638300" y="2651527"/>
                <a:ext cx="6810375" cy="4572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89608">
                    <a:srgbClr val="FF6699"/>
                  </a:gs>
                  <a:gs pos="100000">
                    <a:srgbClr val="00B0F0"/>
                  </a:gs>
                  <a:gs pos="83000">
                    <a:srgbClr val="FF6699"/>
                  </a:gs>
                  <a:gs pos="100000">
                    <a:srgbClr val="FF6699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1419225" y="2290114"/>
                <a:ext cx="731520" cy="731520"/>
              </a:xfrm>
              <a:prstGeom prst="ellipse">
                <a:avLst/>
              </a:prstGeom>
              <a:solidFill>
                <a:srgbClr val="FF6699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6" name="Rectangle 75"/>
            <p:cNvSpPr/>
            <p:nvPr/>
          </p:nvSpPr>
          <p:spPr>
            <a:xfrm>
              <a:off x="1765952" y="5811673"/>
              <a:ext cx="16914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0.9D + 1.0E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84865" y="5897013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4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8052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67000" y="-4632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urved Connector 4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0234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35" y="1275488"/>
            <a:ext cx="4928230" cy="5486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437" y="1275488"/>
            <a:ext cx="499996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610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3780" y="2229298"/>
            <a:ext cx="10327340" cy="387781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500230" y="-10866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27590119"/>
              </p:ext>
            </p:extLst>
          </p:nvPr>
        </p:nvGraphicFramePr>
        <p:xfrm>
          <a:off x="1340921" y="802950"/>
          <a:ext cx="9362544" cy="5665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Oval 8"/>
          <p:cNvSpPr/>
          <p:nvPr/>
        </p:nvSpPr>
        <p:spPr>
          <a:xfrm>
            <a:off x="5181600" y="2876731"/>
            <a:ext cx="1828800" cy="1828800"/>
          </a:xfrm>
          <a:prstGeom prst="ellipse">
            <a:avLst/>
          </a:prstGeom>
          <a:solidFill>
            <a:srgbClr val="FF66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3437189"/>
            <a:ext cx="18288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8288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863725" y="2228850"/>
            <a:ext cx="10328275" cy="38782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F3DD95"/>
              </a:gs>
              <a:gs pos="100000">
                <a:srgbClr val="EECD6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6429" y="905766"/>
            <a:ext cx="302167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/>
              <a:t>              </a:t>
            </a:r>
            <a:r>
              <a:rPr lang="en-US" sz="2400" dirty="0" smtClean="0"/>
              <a:t>Compatibility </a:t>
            </a:r>
            <a:endParaRPr lang="en-US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159" y="1653381"/>
            <a:ext cx="4471147" cy="5029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6089" y="1653381"/>
            <a:ext cx="4220127" cy="5029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6089" y="1358106"/>
            <a:ext cx="41910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69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863725" y="2228850"/>
            <a:ext cx="10328275" cy="38782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6E58F"/>
              </a:gs>
              <a:gs pos="100000">
                <a:srgbClr val="A3DF7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6430" y="905766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/>
              <a:t>  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908535"/>
              </p:ext>
            </p:extLst>
          </p:nvPr>
        </p:nvGraphicFramePr>
        <p:xfrm>
          <a:off x="1863725" y="2373249"/>
          <a:ext cx="8229600" cy="38130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4560"/>
                <a:gridCol w="2011680"/>
                <a:gridCol w="2011680"/>
                <a:gridCol w="2011680"/>
              </a:tblGrid>
              <a:tr h="64008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TABLE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 Base Reactions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7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Load 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</a:t>
                      </a:r>
                      <a:endParaRPr lang="en-US" sz="20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Manually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%Difference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Dead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26006.31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26198.64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Live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9155.35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9140.70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8792.16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8778.05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0.16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Wall </a:t>
                      </a: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7809.89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7881.30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5453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99EBBA"/>
              </a:gs>
              <a:gs pos="100000">
                <a:srgbClr val="6CE29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9451" y="904562"/>
            <a:ext cx="422005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 – Strain (For Slab)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605" y="2150968"/>
            <a:ext cx="5980201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55702" y="2898316"/>
                <a:ext cx="6096000" cy="315278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ETABS: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𝑀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28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81</m:t>
                        </m:r>
                      </m:num>
                      <m:den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 i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i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0">
                        <a:latin typeface="Cambria Math" panose="02040503050406030204" pitchFamily="18" charset="0"/>
                      </a:rPr>
                      <m:t>76</m:t>
                    </m:r>
                    <m:r>
                      <a:rPr lang="en-US" sz="2000" i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6.3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𝑘𝑁.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𝑚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Hand: </a:t>
                </a:r>
                <a:endParaRPr lang="en-US" sz="20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𝑀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0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Wu</m:t>
                            </m:r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000" b="0" i="0" dirty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  <m:r>
                              <m:rPr>
                                <m:nor/>
                              </m:rPr>
                              <a:rPr lang="en-US" sz="2000" b="0" i="0" dirty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  <m:r>
                              <m:rPr>
                                <m:nor/>
                              </m:rPr>
                              <a:rPr lang="en-US" sz="2000" b="0" i="0" dirty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3.2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6.4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𝑘𝑁.𝑚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Error = 1.5 % &lt;10% then OK.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702" y="2898316"/>
                <a:ext cx="6096000" cy="3152786"/>
              </a:xfrm>
              <a:prstGeom prst="rect">
                <a:avLst/>
              </a:prstGeom>
              <a:blipFill rotWithShape="0">
                <a:blip r:embed="rId3"/>
                <a:stretch>
                  <a:fillRect l="-1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/>
          <p:cNvSpPr/>
          <p:nvPr/>
        </p:nvSpPr>
        <p:spPr>
          <a:xfrm>
            <a:off x="49098" y="2322547"/>
            <a:ext cx="5619330" cy="45719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99EBBA"/>
              </a:gs>
              <a:gs pos="100000">
                <a:srgbClr val="6CE29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1950913"/>
            <a:ext cx="6292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check on story five (5) at elevation 18.7 for live load.</a:t>
            </a:r>
          </a:p>
        </p:txBody>
      </p:sp>
    </p:spTree>
    <p:extLst>
      <p:ext uri="{BB962C8B-B14F-4D97-AF65-F5344CB8AC3E}">
        <p14:creationId xmlns:p14="http://schemas.microsoft.com/office/powerpoint/2010/main" val="14670234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99EBBA"/>
              </a:gs>
              <a:gs pos="100000">
                <a:srgbClr val="6CE29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9451" y="904562"/>
            <a:ext cx="445433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 – Strain (For Beam)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82804" y="3096114"/>
                <a:ext cx="6096000" cy="315945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ETABS: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𝑀33=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58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73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78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22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45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69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114.165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𝑘𝑁.𝑚 </a:t>
                </a:r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Hand: </a:t>
                </a:r>
                <a:endParaRPr lang="en-US" sz="20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𝑀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0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Wu</m:t>
                            </m:r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000" b="0" i="0" dirty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  <m:r>
                              <m:rPr>
                                <m:nor/>
                              </m:rPr>
                              <a:rPr lang="en-US" sz="2000" b="0" i="0" dirty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  <m:r>
                              <m:rPr>
                                <m:nor/>
                              </m:rPr>
                              <a:rPr lang="en-US" sz="2000" b="0" i="0" dirty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3.55</m:t>
                            </m:r>
                            <m:r>
                              <m:rPr>
                                <m:nor/>
                              </m:rPr>
                              <a:rPr lang="en-US" sz="2000" b="0" i="0" dirty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  <m:r>
                              <m:rPr>
                                <m:nor/>
                              </m:rPr>
                              <a:rPr lang="en-US" sz="2000" b="0" i="0" dirty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7.25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116.623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𝑘𝑁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.𝑚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Error =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2.15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&lt;10% then OK.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04" y="3096114"/>
                <a:ext cx="6096000" cy="3159455"/>
              </a:xfrm>
              <a:prstGeom prst="rect">
                <a:avLst/>
              </a:prstGeom>
              <a:blipFill rotWithShape="0">
                <a:blip r:embed="rId2"/>
                <a:stretch>
                  <a:fillRect l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/>
          <p:cNvSpPr/>
          <p:nvPr/>
        </p:nvSpPr>
        <p:spPr>
          <a:xfrm>
            <a:off x="49098" y="2322547"/>
            <a:ext cx="5619330" cy="45719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99EBBA"/>
              </a:gs>
              <a:gs pos="100000">
                <a:srgbClr val="6CE29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9098" y="1937814"/>
            <a:ext cx="39821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check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beam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B4)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story 6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2" y="1983052"/>
            <a:ext cx="6951945" cy="457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8080" y="2523095"/>
            <a:ext cx="31406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span to be checked L=7.25m</a:t>
            </a:r>
          </a:p>
        </p:txBody>
      </p:sp>
    </p:spTree>
    <p:extLst>
      <p:ext uri="{BB962C8B-B14F-4D97-AF65-F5344CB8AC3E}">
        <p14:creationId xmlns:p14="http://schemas.microsoft.com/office/powerpoint/2010/main" val="31866856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729892" y="130330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Outline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36186" y="1740888"/>
            <a:ext cx="4883827" cy="4760141"/>
          </a:xfrm>
          <a:prstGeom prst="ellipse">
            <a:avLst/>
          </a:prstGeom>
          <a:blipFill>
            <a:blip r:embed="rId3">
              <a:alphaModFix amt="80000"/>
            </a:blip>
            <a:stretch>
              <a:fillRect/>
            </a:stretch>
          </a:blipFill>
          <a:ln>
            <a:solidFill>
              <a:srgbClr val="EAE0DB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4588552" y="1283084"/>
            <a:ext cx="5295130" cy="610139"/>
            <a:chOff x="4588552" y="1283084"/>
            <a:chExt cx="5295130" cy="610139"/>
          </a:xfrm>
        </p:grpSpPr>
        <p:sp>
          <p:nvSpPr>
            <p:cNvPr id="21" name="Flowchart: Delay 20"/>
            <p:cNvSpPr/>
            <p:nvPr/>
          </p:nvSpPr>
          <p:spPr>
            <a:xfrm>
              <a:off x="4743834" y="1312384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588552" y="1283084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80001" y="1384097"/>
              <a:ext cx="29357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Project description.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235637" y="1892946"/>
            <a:ext cx="5295130" cy="610139"/>
            <a:chOff x="5235637" y="1892946"/>
            <a:chExt cx="5295130" cy="610139"/>
          </a:xfrm>
        </p:grpSpPr>
        <p:sp>
          <p:nvSpPr>
            <p:cNvPr id="22" name="Flowchart: Delay 21"/>
            <p:cNvSpPr/>
            <p:nvPr/>
          </p:nvSpPr>
          <p:spPr>
            <a:xfrm>
              <a:off x="5390919" y="1922246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5235637" y="1892946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03817" y="1995014"/>
              <a:ext cx="363130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Seismic Design Parameters 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619852" y="2501742"/>
            <a:ext cx="5295130" cy="610139"/>
            <a:chOff x="5619852" y="2501742"/>
            <a:chExt cx="5295130" cy="610139"/>
          </a:xfrm>
        </p:grpSpPr>
        <p:sp>
          <p:nvSpPr>
            <p:cNvPr id="24" name="Flowchart: Delay 23"/>
            <p:cNvSpPr/>
            <p:nvPr/>
          </p:nvSpPr>
          <p:spPr>
            <a:xfrm>
              <a:off x="5775134" y="2531042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5619852" y="2501742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98808" y="2609711"/>
              <a:ext cx="35006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System Type.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67430" y="3109147"/>
            <a:ext cx="5295130" cy="610139"/>
            <a:chOff x="5867430" y="3109147"/>
            <a:chExt cx="5295130" cy="610139"/>
          </a:xfrm>
        </p:grpSpPr>
        <p:sp>
          <p:nvSpPr>
            <p:cNvPr id="26" name="Flowchart: Delay 25"/>
            <p:cNvSpPr/>
            <p:nvPr/>
          </p:nvSpPr>
          <p:spPr>
            <a:xfrm>
              <a:off x="6022712" y="3138447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5867430" y="3109147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11912" y="3201846"/>
              <a:ext cx="35004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4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Model.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951499" y="3722277"/>
            <a:ext cx="5295130" cy="610139"/>
            <a:chOff x="5951499" y="3722277"/>
            <a:chExt cx="5295130" cy="610139"/>
          </a:xfrm>
        </p:grpSpPr>
        <p:sp>
          <p:nvSpPr>
            <p:cNvPr id="28" name="Flowchart: Delay 27"/>
            <p:cNvSpPr/>
            <p:nvPr/>
          </p:nvSpPr>
          <p:spPr>
            <a:xfrm>
              <a:off x="6106781" y="3751577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951499" y="3722277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22713" y="3817573"/>
              <a:ext cx="301241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5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Model Check.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867430" y="4374221"/>
            <a:ext cx="5295130" cy="610139"/>
            <a:chOff x="5867430" y="4374221"/>
            <a:chExt cx="5295130" cy="610139"/>
          </a:xfrm>
        </p:grpSpPr>
        <p:sp>
          <p:nvSpPr>
            <p:cNvPr id="30" name="Flowchart: Delay 29"/>
            <p:cNvSpPr/>
            <p:nvPr/>
          </p:nvSpPr>
          <p:spPr>
            <a:xfrm>
              <a:off x="6022712" y="4403521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867430" y="4374221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22712" y="4462801"/>
              <a:ext cx="318610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       Slabs &amp; Beams.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619852" y="4976565"/>
            <a:ext cx="5295130" cy="610139"/>
            <a:chOff x="5619852" y="4976565"/>
            <a:chExt cx="5295130" cy="610139"/>
          </a:xfrm>
        </p:grpSpPr>
        <p:sp>
          <p:nvSpPr>
            <p:cNvPr id="32" name="Flowchart: Delay 31"/>
            <p:cNvSpPr/>
            <p:nvPr/>
          </p:nvSpPr>
          <p:spPr>
            <a:xfrm>
              <a:off x="5775134" y="5005865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19852" y="4976565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83137" y="5086198"/>
              <a:ext cx="365247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Special Shear Walls Design.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235637" y="5600450"/>
            <a:ext cx="5295130" cy="610139"/>
            <a:chOff x="5235637" y="5600450"/>
            <a:chExt cx="5295130" cy="610139"/>
          </a:xfrm>
        </p:grpSpPr>
        <p:sp>
          <p:nvSpPr>
            <p:cNvPr id="34" name="Flowchart: Delay 33"/>
            <p:cNvSpPr/>
            <p:nvPr/>
          </p:nvSpPr>
          <p:spPr>
            <a:xfrm>
              <a:off x="5390919" y="5629750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5235637" y="5600450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03818" y="5705464"/>
              <a:ext cx="436209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Special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Boundary Element Design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78997" y="6195960"/>
            <a:ext cx="5295130" cy="610139"/>
            <a:chOff x="4578997" y="6195960"/>
            <a:chExt cx="5295130" cy="610139"/>
          </a:xfrm>
        </p:grpSpPr>
        <p:sp>
          <p:nvSpPr>
            <p:cNvPr id="36" name="Flowchart: Delay 35"/>
            <p:cNvSpPr/>
            <p:nvPr/>
          </p:nvSpPr>
          <p:spPr>
            <a:xfrm>
              <a:off x="4734279" y="6225260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4578997" y="6195960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65526" y="6305593"/>
              <a:ext cx="25122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Footings Design.</a:t>
              </a:r>
              <a:endParaRPr lang="en-US" sz="2000" dirty="0"/>
            </a:p>
          </p:txBody>
        </p:sp>
      </p:grpSp>
      <p:cxnSp>
        <p:nvCxnSpPr>
          <p:cNvPr id="41" name="Curved Connector 40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24219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09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99EBBA"/>
              </a:gs>
              <a:gs pos="100000">
                <a:srgbClr val="6CE29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1731" y="921100"/>
            <a:ext cx="480669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 – Strain (For Column)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82804" y="3096114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ETABS: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80.16 kN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Hand: </a:t>
            </a:r>
            <a:endParaRPr lang="en-US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L.L*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𝐴 = 3*26.2=78.6 𝑘𝑁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1.9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&lt;10% then OK.</a:t>
            </a:r>
          </a:p>
          <a:p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9098" y="2322547"/>
            <a:ext cx="5619330" cy="45719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99EBBA"/>
              </a:gs>
              <a:gs pos="100000">
                <a:srgbClr val="6CE29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9098" y="1937814"/>
            <a:ext cx="41969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check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column (P6)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story 6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8300" y="1999590"/>
            <a:ext cx="6536086" cy="457200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9414144" y="3657600"/>
            <a:ext cx="625205" cy="6279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0884" y="2506557"/>
            <a:ext cx="26378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Tributary area= 26.2 m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8274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ACDDEA"/>
              </a:gs>
              <a:gs pos="100000">
                <a:srgbClr val="94D3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8140" y="914243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0931963"/>
                  </p:ext>
                </p:extLst>
              </p:nvPr>
            </p:nvGraphicFramePr>
            <p:xfrm>
              <a:off x="5987133" y="1899068"/>
              <a:ext cx="5932345" cy="44805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31520"/>
                    <a:gridCol w="731520"/>
                    <a:gridCol w="822960"/>
                    <a:gridCol w="934323"/>
                    <a:gridCol w="883222"/>
                    <a:gridCol w="914400"/>
                    <a:gridCol w="914400"/>
                  </a:tblGrid>
                  <a:tr h="82296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Story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Area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</a:t>
                          </a:r>
                          <a:r>
                            <a:rPr lang="en-US" sz="1400" b="1" baseline="30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SID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/m</a:t>
                          </a:r>
                          <a:r>
                            <a:rPr lang="en-US" sz="1400" b="1" baseline="30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 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Mass (M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(Ton)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Force (F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(KN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M*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b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  <m:sup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F*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oMath>
                          </a14:m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296.09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623.2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296.09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0.000224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0.177654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189.3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484.3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189.3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0.001748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0.35967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273.94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617.9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273.94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0.007569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0.95879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640.4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0.036023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2.018175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607.4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0.000607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0.26909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607.4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0.094906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3.363625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300.9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365.3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300.9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0.078938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4.42323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</a:tr>
                  <a:tr h="457200"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 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kern="120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0.220016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11.57023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0931963"/>
                  </p:ext>
                </p:extLst>
              </p:nvPr>
            </p:nvGraphicFramePr>
            <p:xfrm>
              <a:off x="5987133" y="1899068"/>
              <a:ext cx="5932345" cy="44805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31520"/>
                    <a:gridCol w="731520"/>
                    <a:gridCol w="822960"/>
                    <a:gridCol w="934323"/>
                    <a:gridCol w="883222"/>
                    <a:gridCol w="914400"/>
                    <a:gridCol w="914400"/>
                  </a:tblGrid>
                  <a:tr h="82296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Story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Area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</a:t>
                          </a:r>
                          <a:r>
                            <a:rPr lang="en-US" sz="1400" b="1" baseline="30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SID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/m</a:t>
                          </a:r>
                          <a:r>
                            <a:rPr lang="en-US" sz="1400" b="1" baseline="30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 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Mass (M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(Ton)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Force (F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(KN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450000" t="-2963" r="-100667" b="-44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50000" t="-2963" r="-667" b="-447407"/>
                          </a:stretch>
                        </a:blip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296.09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623.2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296.09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0.000224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0.177654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189.3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484.3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189.3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0.001748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0.35967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273.94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617.9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273.94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0.007569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0.95879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640.4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0.036023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2.018175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607.4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0.000607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0.26909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607.4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269.09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0.094906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3.363625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7EFF5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300.9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365.3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300.9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0.078938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4.42323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CE3EE"/>
                        </a:solidFill>
                      </a:tcPr>
                    </a:tc>
                  </a:tr>
                  <a:tr h="457200"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 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kern="120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0.220016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11.57023</a:t>
                          </a:r>
                        </a:p>
                      </a:txBody>
                      <a:tcPr marL="7620" marR="7620" marT="7620" marB="0" anchor="ctr">
                        <a:lnL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24768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ED7E6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79171" y="2899130"/>
                <a:ext cx="6096000" cy="189455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Applying a 1kN/m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force in (X-Direction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Thus, Period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𝟐𝟐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57</m:t>
                            </m:r>
                          </m:den>
                        </m:f>
                      </m:e>
                    </m:rad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0.866sec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864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866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864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....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OK.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171" y="2899130"/>
                <a:ext cx="6096000" cy="1894558"/>
              </a:xfrm>
              <a:prstGeom prst="rect">
                <a:avLst/>
              </a:prstGeom>
              <a:blipFill rotWithShape="0">
                <a:blip r:embed="rId3"/>
                <a:stretch>
                  <a:fillRect l="-900" b="-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lowchart: Terminator 4"/>
          <p:cNvSpPr/>
          <p:nvPr/>
        </p:nvSpPr>
        <p:spPr>
          <a:xfrm flipV="1">
            <a:off x="142875" y="2528321"/>
            <a:ext cx="4549317" cy="45719"/>
          </a:xfrm>
          <a:prstGeom prst="flowChartTerminator">
            <a:avLst/>
          </a:prstGeom>
          <a:solidFill>
            <a:srgbClr val="9ED7E6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2804" y="2071806"/>
            <a:ext cx="40270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By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(Rayleigh Method):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279171" y="5004734"/>
                <a:ext cx="1970796" cy="410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Check if T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≤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u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171" y="5004734"/>
                <a:ext cx="1970796" cy="410882"/>
              </a:xfrm>
              <a:prstGeom prst="rect">
                <a:avLst/>
              </a:prstGeom>
              <a:blipFill rotWithShape="0">
                <a:blip r:embed="rId4"/>
                <a:stretch>
                  <a:fillRect l="-2786" t="-4478" b="-17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lowchart: Terminator 11"/>
          <p:cNvSpPr/>
          <p:nvPr/>
        </p:nvSpPr>
        <p:spPr>
          <a:xfrm flipV="1">
            <a:off x="142874" y="5415616"/>
            <a:ext cx="4549317" cy="45719"/>
          </a:xfrm>
          <a:prstGeom prst="flowChartTerminator">
            <a:avLst/>
          </a:prstGeom>
          <a:solidFill>
            <a:srgbClr val="9ED7E6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79171" y="5555365"/>
            <a:ext cx="10902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baseline="30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x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69469" y="5555365"/>
            <a:ext cx="2912977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0.0488*28.3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0.75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 0.599 sec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251809" y="6128108"/>
                <a:ext cx="4629601" cy="3906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 (0.864)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839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but its acceptable   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809" y="6128108"/>
                <a:ext cx="4629601" cy="390684"/>
              </a:xfrm>
              <a:prstGeom prst="rect">
                <a:avLst/>
              </a:prstGeom>
              <a:blipFill rotWithShape="0">
                <a:blip r:embed="rId5"/>
                <a:stretch>
                  <a:fillRect l="-1053" t="-3125" r="-263" b="-23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93254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914243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</a:t>
            </a:r>
            <a:endParaRPr lang="en-US" sz="2400" dirty="0"/>
          </a:p>
        </p:txBody>
      </p:sp>
      <p:pic>
        <p:nvPicPr>
          <p:cNvPr id="9" name="صورة 10"/>
          <p:cNvPicPr/>
          <p:nvPr/>
        </p:nvPicPr>
        <p:blipFill>
          <a:blip r:embed="rId2"/>
          <a:stretch>
            <a:fillRect/>
          </a:stretch>
        </p:blipFill>
        <p:spPr>
          <a:xfrm>
            <a:off x="5693110" y="1881981"/>
            <a:ext cx="6126480" cy="457200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76200" y="2309349"/>
            <a:ext cx="4844592" cy="45719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8970" y="2622906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6</a:t>
            </a:r>
          </a:p>
          <a:p>
            <a:pPr>
              <a:lnSpc>
                <a:spcPct val="20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1.25 </a:t>
            </a:r>
          </a:p>
          <a:p>
            <a:pPr lvl="0">
              <a:lnSpc>
                <a:spcPct val="200000"/>
              </a:lnSpc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0.6</a:t>
            </a:r>
          </a:p>
          <a:p>
            <a:pPr lvl="0">
              <a:lnSpc>
                <a:spcPct val="200000"/>
              </a:lnSpc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D1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0.3875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" y="1907754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Equivalent Static Force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6479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914243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</a:t>
            </a:r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0" y="2309349"/>
            <a:ext cx="4920792" cy="5366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2804" y="1907754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of Base shear using IBC2015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348904" y="3613675"/>
                <a:ext cx="6096000" cy="168103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Cs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45</m:t>
                    </m:r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094</m:t>
                    </m:r>
                  </m:oMath>
                </a14:m>
                <a:endPara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40870.12 kN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 0.094*40870.12 = 3841.79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endPara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904" y="3613675"/>
                <a:ext cx="6096000" cy="1681038"/>
              </a:xfrm>
              <a:prstGeom prst="rect">
                <a:avLst/>
              </a:prstGeom>
              <a:blipFill rotWithShape="0">
                <a:blip r:embed="rId2"/>
                <a:stretch>
                  <a:fillRect l="-1000"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/>
          <p:cNvGrpSpPr/>
          <p:nvPr/>
        </p:nvGrpSpPr>
        <p:grpSpPr>
          <a:xfrm>
            <a:off x="4707594" y="2478695"/>
            <a:ext cx="7229474" cy="1171575"/>
            <a:chOff x="4707594" y="2478695"/>
            <a:chExt cx="7229474" cy="1171575"/>
          </a:xfrm>
        </p:grpSpPr>
        <p:grpSp>
          <p:nvGrpSpPr>
            <p:cNvPr id="23" name="Group 22"/>
            <p:cNvGrpSpPr/>
            <p:nvPr/>
          </p:nvGrpSpPr>
          <p:grpSpPr>
            <a:xfrm>
              <a:off x="4707594" y="2478695"/>
              <a:ext cx="5382413" cy="1171575"/>
              <a:chOff x="5536269" y="2571750"/>
              <a:chExt cx="5382413" cy="1171575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536269" y="2571750"/>
                <a:ext cx="5382413" cy="1171575"/>
                <a:chOff x="5250519" y="3162300"/>
                <a:chExt cx="5382413" cy="1171575"/>
              </a:xfrm>
            </p:grpSpPr>
            <p:sp>
              <p:nvSpPr>
                <p:cNvPr id="13" name="Rounded Rectangle 12"/>
                <p:cNvSpPr/>
                <p:nvPr/>
              </p:nvSpPr>
              <p:spPr>
                <a:xfrm>
                  <a:off x="9137507" y="3343275"/>
                  <a:ext cx="1495425" cy="990600"/>
                </a:xfrm>
                <a:prstGeom prst="roundRect">
                  <a:avLst/>
                </a:prstGeom>
                <a:solidFill>
                  <a:srgbClr val="C1FFFF"/>
                </a:solidFill>
                <a:ln>
                  <a:noFill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Rounded Rectangle 13"/>
                <p:cNvSpPr/>
                <p:nvPr/>
              </p:nvSpPr>
              <p:spPr>
                <a:xfrm>
                  <a:off x="8956532" y="3162300"/>
                  <a:ext cx="1495425" cy="990600"/>
                </a:xfrm>
                <a:prstGeom prst="roundRect">
                  <a:avLst/>
                </a:prstGeom>
                <a:solidFill>
                  <a:srgbClr val="66FFFF"/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" name="Rounded Rectangle 14"/>
                <p:cNvSpPr/>
                <p:nvPr/>
              </p:nvSpPr>
              <p:spPr>
                <a:xfrm>
                  <a:off x="7288869" y="3343275"/>
                  <a:ext cx="1495425" cy="990600"/>
                </a:xfrm>
                <a:prstGeom prst="roundRect">
                  <a:avLst/>
                </a:prstGeom>
                <a:solidFill>
                  <a:srgbClr val="B9FFB9"/>
                </a:solidFill>
                <a:ln>
                  <a:noFill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" name="Rounded Rectangle 15"/>
                <p:cNvSpPr/>
                <p:nvPr/>
              </p:nvSpPr>
              <p:spPr>
                <a:xfrm>
                  <a:off x="7107894" y="3162300"/>
                  <a:ext cx="1495425" cy="990600"/>
                </a:xfrm>
                <a:prstGeom prst="roundRect">
                  <a:avLst/>
                </a:prstGeom>
                <a:solidFill>
                  <a:srgbClr val="66FF66"/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" name="Rounded Rectangle 16"/>
                <p:cNvSpPr/>
                <p:nvPr/>
              </p:nvSpPr>
              <p:spPr>
                <a:xfrm>
                  <a:off x="5431494" y="3343275"/>
                  <a:ext cx="1495425" cy="990600"/>
                </a:xfrm>
                <a:prstGeom prst="roundRect">
                  <a:avLst/>
                </a:prstGeom>
                <a:solidFill>
                  <a:srgbClr val="FFC1C1"/>
                </a:solidFill>
                <a:ln>
                  <a:noFill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" name="Rounded Rectangle 17"/>
                <p:cNvSpPr/>
                <p:nvPr/>
              </p:nvSpPr>
              <p:spPr>
                <a:xfrm>
                  <a:off x="5250519" y="3162300"/>
                  <a:ext cx="1495425" cy="990600"/>
                </a:xfrm>
                <a:prstGeom prst="roundRect">
                  <a:avLst/>
                </a:prstGeom>
                <a:solidFill>
                  <a:srgbClr val="FF9999"/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0" name="Rectangle 19"/>
              <p:cNvSpPr/>
              <p:nvPr/>
            </p:nvSpPr>
            <p:spPr>
              <a:xfrm>
                <a:off x="5559535" y="2807874"/>
                <a:ext cx="1443024" cy="5078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0.864sec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Rectangle 20"/>
                  <p:cNvSpPr/>
                  <p:nvPr/>
                </p:nvSpPr>
                <p:spPr>
                  <a:xfrm>
                    <a:off x="7393644" y="2832752"/>
                    <a:ext cx="1624227" cy="45807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°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129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𝑠𝑒𝑐</m:t>
                        </m:r>
                      </m:oMath>
                    </a14:m>
                    <a:r>
                      <a: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21" name="Rectangle 2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93644" y="2832752"/>
                    <a:ext cx="1624227" cy="458074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b="-131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Rectangle 21"/>
                  <p:cNvSpPr/>
                  <p:nvPr/>
                </p:nvSpPr>
                <p:spPr>
                  <a:xfrm>
                    <a:off x="9190109" y="2807874"/>
                    <a:ext cx="1640193" cy="45807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645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𝑠𝑒𝑐</m:t>
                        </m:r>
                      </m:oMath>
                    </a14:m>
                    <a:r>
                      <a: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22" name="Rectangle 2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90109" y="2807874"/>
                    <a:ext cx="1640193" cy="458074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4" name="Rounded Rectangle 23"/>
            <p:cNvSpPr/>
            <p:nvPr/>
          </p:nvSpPr>
          <p:spPr>
            <a:xfrm>
              <a:off x="10441643" y="2659670"/>
              <a:ext cx="1495425" cy="990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60668" y="2478695"/>
              <a:ext cx="1495425" cy="990600"/>
            </a:xfrm>
            <a:prstGeom prst="roundRect">
              <a:avLst/>
            </a:prstGeom>
            <a:solidFill>
              <a:srgbClr val="CD8DA2"/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10441643" y="2730366"/>
                  <a:ext cx="1224759" cy="45807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𝑠𝑒𝑐</m:t>
                      </m:r>
                    </m:oMath>
                  </a14:m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41643" y="2730366"/>
                  <a:ext cx="1224759" cy="45807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1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Chevron 29"/>
          <p:cNvSpPr/>
          <p:nvPr/>
        </p:nvSpPr>
        <p:spPr>
          <a:xfrm rot="5400000">
            <a:off x="7956740" y="3187186"/>
            <a:ext cx="616881" cy="1905000"/>
          </a:xfrm>
          <a:prstGeom prst="chevron">
            <a:avLst/>
          </a:prstGeom>
          <a:solidFill>
            <a:srgbClr val="9A98E5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Chevron 30"/>
          <p:cNvSpPr/>
          <p:nvPr/>
        </p:nvSpPr>
        <p:spPr>
          <a:xfrm rot="5400000">
            <a:off x="7956740" y="3671386"/>
            <a:ext cx="616881" cy="1905000"/>
          </a:xfrm>
          <a:prstGeom prst="chevron">
            <a:avLst/>
          </a:prstGeom>
          <a:solidFill>
            <a:srgbClr val="CAC6E9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ounded Rectangle 31"/>
              <p:cNvSpPr/>
              <p:nvPr/>
            </p:nvSpPr>
            <p:spPr>
              <a:xfrm>
                <a:off x="6564969" y="5185952"/>
                <a:ext cx="3525038" cy="1157152"/>
              </a:xfrm>
              <a:prstGeom prst="roundRect">
                <a:avLst/>
              </a:prstGeom>
              <a:solidFill>
                <a:srgbClr val="CAC6E9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Since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3875</m:t>
                        </m:r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864</m:t>
                        </m:r>
                      </m:den>
                    </m:f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45</m:t>
                    </m:r>
                  </m:oMath>
                </a14:m>
                <a:endParaRPr 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Rounded 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4969" y="5185952"/>
                <a:ext cx="3525038" cy="1157152"/>
              </a:xfrm>
              <a:prstGeom prst="round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/>
          <p:cNvSpPr/>
          <p:nvPr/>
        </p:nvSpPr>
        <p:spPr>
          <a:xfrm>
            <a:off x="1208579" y="3043634"/>
            <a:ext cx="105830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V=Cs*W</a:t>
            </a:r>
          </a:p>
        </p:txBody>
      </p:sp>
      <p:sp>
        <p:nvSpPr>
          <p:cNvPr id="34" name="Rounded Rectangle 33"/>
          <p:cNvSpPr/>
          <p:nvPr/>
        </p:nvSpPr>
        <p:spPr>
          <a:xfrm flipV="1">
            <a:off x="248443" y="3493019"/>
            <a:ext cx="4036878" cy="51029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48443" y="2596358"/>
            <a:ext cx="113364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Hand: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Rectangle 35"/>
              <p:cNvSpPr/>
              <p:nvPr/>
            </p:nvSpPr>
            <p:spPr>
              <a:xfrm>
                <a:off x="282804" y="5773149"/>
                <a:ext cx="6096000" cy="9233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 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ETABS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3834.2624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Error % = </a:t>
                </a:r>
                <a14:m>
                  <m:oMath xmlns:m="http://schemas.openxmlformats.org/officeDocument/2006/math">
                    <m:r>
                      <a:rPr lang="en-US" i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% 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OK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04" y="5773149"/>
                <a:ext cx="6096000" cy="923330"/>
              </a:xfrm>
              <a:prstGeom prst="rect">
                <a:avLst/>
              </a:prstGeom>
              <a:blipFill rotWithShape="0">
                <a:blip r:embed="rId7"/>
                <a:stretch>
                  <a:fillRect l="-800"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248443" y="5294713"/>
            <a:ext cx="15191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ETABS:</a:t>
            </a:r>
          </a:p>
        </p:txBody>
      </p:sp>
    </p:spTree>
    <p:extLst>
      <p:ext uri="{BB962C8B-B14F-4D97-AF65-F5344CB8AC3E}">
        <p14:creationId xmlns:p14="http://schemas.microsoft.com/office/powerpoint/2010/main" val="7752245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DCB6E4"/>
              </a:gs>
              <a:gs pos="100000">
                <a:srgbClr val="D5A6DE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1024" y="914243"/>
            <a:ext cx="348192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Serviceability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جدول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0316751"/>
                  </p:ext>
                </p:extLst>
              </p:nvPr>
            </p:nvGraphicFramePr>
            <p:xfrm>
              <a:off x="7314033" y="2091717"/>
              <a:ext cx="4572000" cy="382452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14400"/>
                    <a:gridCol w="914400"/>
                    <a:gridCol w="914400"/>
                    <a:gridCol w="914400"/>
                    <a:gridCol w="914400"/>
                  </a:tblGrid>
                  <a:tr h="54521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Load </a:t>
                          </a: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Case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𝛅</m:t>
                                  </m:r>
                                </m:e>
                                <m:sub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𝐱</m:t>
                                  </m:r>
                                </m:sub>
                              </m:sSub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𝛅</m:t>
                                  </m:r>
                                </m:e>
                                <m:sub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𝐱</m:t>
                                  </m:r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Story8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 dirty="0">
                              <a:effectLst/>
                            </a:rPr>
                            <a:t>3.2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RS-X Max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20.8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Story7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 dirty="0">
                              <a:effectLst/>
                            </a:rPr>
                            <a:t>3.2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RS-X Max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19.6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Story6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3.2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RS-X Max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21.2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Story5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3.2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RS-X Max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21.6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5.2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RS-X Max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33.6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78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2.7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RS-X Max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12.8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40.5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2.95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RS-X Max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12.4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44.25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4.65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RS-X Max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2.8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69.75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جدول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0316751"/>
                  </p:ext>
                </p:extLst>
              </p:nvPr>
            </p:nvGraphicFramePr>
            <p:xfrm>
              <a:off x="7314033" y="2091717"/>
              <a:ext cx="4572000" cy="382452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14400"/>
                    <a:gridCol w="914400"/>
                    <a:gridCol w="914400"/>
                    <a:gridCol w="914400"/>
                    <a:gridCol w="914400"/>
                  </a:tblGrid>
                  <a:tr h="54521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Load </a:t>
                          </a: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Case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5104" marR="65104" marT="0" marB="0" anchor="ctr">
                        <a:blipFill rotWithShape="0">
                          <a:blip r:embed="rId2"/>
                          <a:stretch>
                            <a:fillRect l="-301333" t="-1111" r="-102667" b="-6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5104" marR="65104" marT="0" marB="0" anchor="ctr">
                        <a:blipFill rotWithShape="0">
                          <a:blip r:embed="rId2"/>
                          <a:stretch>
                            <a:fillRect l="-401333" t="-1111" r="-2667" b="-611111"/>
                          </a:stretch>
                        </a:blip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Story8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 dirty="0">
                              <a:effectLst/>
                            </a:rPr>
                            <a:t>3.2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RS-X Max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20.8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Story7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 dirty="0">
                              <a:effectLst/>
                            </a:rPr>
                            <a:t>3.2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RS-X Max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19.6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Story6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3.2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RS-X Max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21.2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Story5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3.2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RS-X Max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21.6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5.2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RS-X Max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33.6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78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2.7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RS-X Max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12.8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40.5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2.95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RS-X Max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12.4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44.25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6CAEC"/>
                        </a:solidFill>
                      </a:tcPr>
                    </a:tc>
                  </a:tr>
                  <a:tr h="4099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D6A8D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effectLst/>
                            </a:rPr>
                            <a:t>4.65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RS-X Max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2.8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69.75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rgbClr val="EDD7F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2803880"/>
                <a:ext cx="6096000" cy="9233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𝐱</m:t>
                        </m:r>
                      </m:sub>
                    </m:sSub>
                  </m:oMath>
                </a14:m>
                <a:r>
                  <a:rPr lang="en-US" b="1" dirty="0"/>
                  <a:t> should be less than allowable story drift,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b="1" dirty="0"/>
                  <a:t> .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03880"/>
                <a:ext cx="6096000" cy="923330"/>
              </a:xfrm>
              <a:prstGeom prst="rect">
                <a:avLst/>
              </a:prstGeom>
              <a:blipFill rotWithShape="0">
                <a:blip r:embed="rId3"/>
                <a:stretch>
                  <a:fillRect t="-3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492681" y="1936329"/>
                <a:ext cx="1358385" cy="5827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0">
                            <a:latin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2000" b="1" i="0">
                            <a:latin typeface="Cambria Math" panose="02040503050406030204" pitchFamily="18" charset="0"/>
                          </a:rPr>
                          <m:t>𝐱</m:t>
                        </m:r>
                      </m:sub>
                    </m:sSub>
                    <m:r>
                      <a:rPr lang="en-US" sz="2000" b="1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𝐂</m:t>
                            </m:r>
                          </m:e>
                          <m:sub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𝐝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𝛅</m:t>
                            </m:r>
                          </m:e>
                          <m:sub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𝐱𝐞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  <m:sub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𝐞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b="1" dirty="0"/>
                  <a:t>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2681" y="1936329"/>
                <a:ext cx="1358385" cy="58272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/>
          <p:cNvSpPr/>
          <p:nvPr/>
        </p:nvSpPr>
        <p:spPr>
          <a:xfrm>
            <a:off x="282804" y="2527340"/>
            <a:ext cx="4637988" cy="99886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DCB6E4"/>
              </a:gs>
              <a:gs pos="100000">
                <a:srgbClr val="D5A6DE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" y="3265545"/>
            <a:ext cx="7148513" cy="25351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1437" y="6077724"/>
                <a:ext cx="45404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𝛅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𝐱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is less than allowable story drift,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... Ok</a:t>
                </a:r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37" y="6077724"/>
                <a:ext cx="4540410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9836" r="-134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40420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E6C4CF"/>
              </a:gs>
              <a:gs pos="100000">
                <a:srgbClr val="E1B9C6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2925" y="914243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0921446"/>
                  </p:ext>
                </p:extLst>
              </p:nvPr>
            </p:nvGraphicFramePr>
            <p:xfrm>
              <a:off x="6081992" y="2231913"/>
              <a:ext cx="5815854" cy="42184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69309"/>
                    <a:gridCol w="969309"/>
                    <a:gridCol w="969309"/>
                    <a:gridCol w="969309"/>
                    <a:gridCol w="969309"/>
                    <a:gridCol w="969309"/>
                  </a:tblGrid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mm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𝐏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kN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mm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𝐕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kN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𝛉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Story8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3200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1107.88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20.8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234.23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0.008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Story7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3200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6482.30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19.6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867.17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0.011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Story6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3200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16153.12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21.2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1846.46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0.014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Story5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3200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25952.58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21.6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2279.90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0.019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5200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36488.77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33.6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2793.55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0.021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2700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44573.09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12.8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3082.77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0.017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2950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53416.88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12.4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3258.64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0.017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4650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63918.91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2.8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3320.00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0.003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0921446"/>
                  </p:ext>
                </p:extLst>
              </p:nvPr>
            </p:nvGraphicFramePr>
            <p:xfrm>
              <a:off x="6081992" y="2231913"/>
              <a:ext cx="5815854" cy="420192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69309"/>
                    <a:gridCol w="969309"/>
                    <a:gridCol w="969309"/>
                    <a:gridCol w="969309"/>
                    <a:gridCol w="969309"/>
                    <a:gridCol w="969309"/>
                  </a:tblGrid>
                  <a:tr h="54432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mm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99375" t="-6742" r="-300625" b="-6820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01258" t="-6742" r="-202516" b="-6820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401258" t="-6742" r="-102516" b="-6820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501258" t="-6742" r="-2516" b="-682022"/>
                          </a:stretch>
                        </a:blip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Story8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3200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1107.88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20.8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234.23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0.008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Story7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3200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6482.30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19.6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867.17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0.011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Story6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3200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16153.12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21.2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1846.46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0.014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Story5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3200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25952.58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21.6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2279.90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0.019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5200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36488.77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33.6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2793.55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0.021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2700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44573.09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12.8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3082.77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0.017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2950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53416.88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12.4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3258.64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0.017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8D0D9"/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1BAC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4650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63918.91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2.8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3320.00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0.003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EFDDE4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282804" y="2956555"/>
                <a:ext cx="6096000" cy="18812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25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𝑜𝑘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means that the P – delta effect can be disregarded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04" y="2956555"/>
                <a:ext cx="6096000" cy="1881221"/>
              </a:xfrm>
              <a:prstGeom prst="rect">
                <a:avLst/>
              </a:prstGeom>
              <a:blipFill rotWithShape="0">
                <a:blip r:embed="rId3"/>
                <a:stretch>
                  <a:fillRect l="-1000" b="-4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/>
          <p:cNvSpPr/>
          <p:nvPr/>
        </p:nvSpPr>
        <p:spPr>
          <a:xfrm>
            <a:off x="282804" y="2507335"/>
            <a:ext cx="4637988" cy="139070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E6C4CF"/>
              </a:gs>
              <a:gs pos="100000">
                <a:srgbClr val="E1B9C6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78954" y="1746352"/>
                <a:ext cx="1950021" cy="7604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000" b="1" i="0">
                        <a:latin typeface="Cambria Math" panose="02040503050406030204" pitchFamily="18" charset="0"/>
                      </a:rPr>
                      <m:t>𝛉</m:t>
                    </m:r>
                    <m:r>
                      <a:rPr lang="en-US" sz="2000" b="1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𝐏</m:t>
                            </m:r>
                          </m:e>
                          <m:sub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𝐱</m:t>
                            </m:r>
                          </m:sub>
                        </m:sSub>
                        <m:r>
                          <a:rPr lang="en-US" sz="2000" b="1" i="0">
                            <a:latin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  <m:sub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𝐞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𝐕</m:t>
                            </m:r>
                          </m:e>
                          <m:sub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𝐱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𝐡</m:t>
                            </m:r>
                          </m:e>
                          <m:sub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𝐬𝐱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𝐂</m:t>
                            </m:r>
                          </m:e>
                          <m:sub>
                            <m:r>
                              <a:rPr lang="en-US" sz="2000" b="1" i="0">
                                <a:latin typeface="Cambria Math" panose="02040503050406030204" pitchFamily="18" charset="0"/>
                              </a:rPr>
                              <m:t>𝐝</m:t>
                            </m:r>
                          </m:sub>
                        </m:sSub>
                      </m:den>
                    </m:f>
                    <m:r>
                      <a:rPr lang="en-US" sz="2000" b="1" i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1" i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2000" b="1" dirty="0"/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954" y="1746352"/>
                <a:ext cx="1950021" cy="76040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59968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C285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9933FF"/>
          </a:solidFill>
          <a:ln>
            <a:solidFill>
              <a:srgbClr val="6900D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30861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1"/>
          <a:stretch/>
        </p:blipFill>
        <p:spPr bwMode="auto">
          <a:xfrm>
            <a:off x="5614464" y="1988859"/>
            <a:ext cx="6400800" cy="457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365289" y="2335867"/>
            <a:ext cx="47625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way Solid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in Y-direction</a:t>
            </a:r>
          </a:p>
          <a:p>
            <a:pPr>
              <a:lnSpc>
                <a:spcPct val="200000"/>
              </a:lnSpc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200mm.</a:t>
            </a:r>
          </a:p>
        </p:txBody>
      </p:sp>
    </p:spTree>
    <p:extLst>
      <p:ext uri="{BB962C8B-B14F-4D97-AF65-F5344CB8AC3E}">
        <p14:creationId xmlns:p14="http://schemas.microsoft.com/office/powerpoint/2010/main" val="4628884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FFB9BB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FF7C80"/>
          </a:solidFill>
          <a:ln>
            <a:solidFill>
              <a:srgbClr val="FF4347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30861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Design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gular Pentagon 2"/>
          <p:cNvSpPr/>
          <p:nvPr/>
        </p:nvSpPr>
        <p:spPr>
          <a:xfrm>
            <a:off x="666259" y="2317401"/>
            <a:ext cx="361950" cy="323850"/>
          </a:xfrm>
          <a:prstGeom prst="pentagon">
            <a:avLst/>
          </a:prstGeom>
          <a:solidFill>
            <a:srgbClr val="FF7C80"/>
          </a:solidFill>
          <a:ln>
            <a:solidFill>
              <a:srgbClr val="FF4347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214353" y="2279271"/>
            <a:ext cx="6096000" cy="40011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The Beam For Flexure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0975" y="2785905"/>
            <a:ext cx="11830050" cy="96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from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load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combinations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notice that 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M</a:t>
            </a:r>
            <a:r>
              <a:rPr lang="en-US" sz="2000" u="sng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occurring due to (1.2D+L+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combination, where 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M</a:t>
            </a:r>
            <a:r>
              <a:rPr lang="en-US" sz="2000" u="sng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occurring due to (1.2D+1.6L) combination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473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CC6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47FFA3"/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437669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 Shear Wall Design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23506" y="2084666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47FFA3"/>
            </a:solidFill>
            <a:ln>
              <a:solidFill>
                <a:srgbClr val="00542A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 selected wall (W1) in the 6</a:t>
              </a:r>
              <a:r>
                <a:rPr lang="en-US" sz="2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floor to be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designed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2" name="Picture 254"/>
          <p:cNvPicPr/>
          <p:nvPr/>
        </p:nvPicPr>
        <p:blipFill rotWithShape="1">
          <a:blip r:embed="rId2"/>
          <a:srcRect l="4363" t="9713" r="3830" b="5608"/>
          <a:stretch/>
        </p:blipFill>
        <p:spPr bwMode="auto">
          <a:xfrm>
            <a:off x="2496000" y="2646223"/>
            <a:ext cx="7200000" cy="396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9048300" y="3209924"/>
            <a:ext cx="647700" cy="12382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7529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CC6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47FFA3"/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437669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 Shear Wall Design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23506" y="2084664"/>
            <a:ext cx="6544166" cy="413511"/>
            <a:chOff x="666259" y="2290487"/>
            <a:chExt cx="6544166" cy="39032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47FFA3"/>
            </a:solidFill>
            <a:ln>
              <a:solidFill>
                <a:srgbClr val="00542A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1114425" y="2290487"/>
                  <a:ext cx="6096000" cy="390327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r>
                    <a:rPr 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Check shear </a:t>
                  </a:r>
                  <a:r>
                    <a:rPr lang="en-US" sz="2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walls </a:t>
                  </a:r>
                  <a:r>
                    <a:rPr 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for </a:t>
                  </a:r>
                  <a:r>
                    <a:rPr lang="en-US" sz="2000" u="sng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out plane shear </a:t>
                  </a:r>
                  <a:r>
                    <a:rPr lang="en-US" sz="2000" u="sng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force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u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a14:m>
                  <a:r>
                    <a:rPr lang="en-US" sz="2000" u="sng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</a:t>
                  </a:r>
                  <a:endParaRPr lang="en-US" sz="2000" u="sng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4425" y="2290487"/>
                  <a:ext cx="6096000" cy="390327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000" t="-8824" b="-2205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23506" y="2797435"/>
                <a:ext cx="6096000" cy="195175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75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75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32</m:t>
                        </m:r>
                      </m:e>
                    </m:rad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200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40</m:t>
                            </m:r>
                          </m:e>
                        </m:d>
                        <m:r>
                          <a:rPr lang="en-US">
                            <a:latin typeface="Cambria Math" panose="02040503050406030204" pitchFamily="18" charset="0"/>
                          </a:rPr>
                          <m:t>4100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463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9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kN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u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16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kN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u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≪</m:t>
                    </m:r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Thus, no need for out plane shear reinforcement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506" y="2797435"/>
                <a:ext cx="6096000" cy="1951753"/>
              </a:xfrm>
              <a:prstGeom prst="rect">
                <a:avLst/>
              </a:prstGeom>
              <a:blipFill rotWithShape="0">
                <a:blip r:embed="rId3"/>
                <a:stretch>
                  <a:fillRect l="-900" b="-3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7495785"/>
                  </p:ext>
                </p:extLst>
              </p:nvPr>
            </p:nvGraphicFramePr>
            <p:xfrm>
              <a:off x="7906870" y="1924610"/>
              <a:ext cx="3482788" cy="463923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70697"/>
                    <a:gridCol w="870697"/>
                    <a:gridCol w="870697"/>
                    <a:gridCol w="870697"/>
                  </a:tblGrid>
                  <a:tr h="81868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Shear name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Length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</m:e>
                                <m:sub>
                                  <m:r>
                                    <a:rPr lang="en-US" sz="15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𝐰</m:t>
                                  </m:r>
                                </m:sub>
                              </m:sSub>
                              <m:r>
                                <a:rPr lang="en-US" sz="15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m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5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𝐕</m:t>
                                    </m:r>
                                  </m:e>
                                  <m:sub>
                                    <m:r>
                                      <a:rPr lang="en-US" sz="15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𝐮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kN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sSub>
                                  <m:sSubPr>
                                    <m:ctrlPr>
                                      <a:rPr lang="en-US" sz="15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𝐕</m:t>
                                    </m:r>
                                  </m:e>
                                  <m:sub>
                                    <m:r>
                                      <a:rPr lang="en-US" sz="15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𝐜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kN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16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463.9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W2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16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463.9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W3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128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158.4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W4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2.25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19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254.6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W5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2.25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254.6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W6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6.25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133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707.1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W7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2.25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16.3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254.6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W8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6.25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74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707.1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W9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6.25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114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707.1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W10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4.7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78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531.7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W11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27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271.5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W12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10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429.9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W13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429.9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W14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2.9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33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328.1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7495785"/>
                  </p:ext>
                </p:extLst>
              </p:nvPr>
            </p:nvGraphicFramePr>
            <p:xfrm>
              <a:off x="7906870" y="1924610"/>
              <a:ext cx="3482788" cy="463923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70697"/>
                    <a:gridCol w="870697"/>
                    <a:gridCol w="870697"/>
                    <a:gridCol w="870697"/>
                  </a:tblGrid>
                  <a:tr h="81868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Shear name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4"/>
                          <a:stretch>
                            <a:fillRect l="-100699" t="-1493" r="-200699" b="-4798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4"/>
                          <a:stretch>
                            <a:fillRect l="-200699" t="-1493" r="-100699" b="-4798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4"/>
                          <a:stretch>
                            <a:fillRect l="-300699" t="-1493" r="-699" b="-479851"/>
                          </a:stretch>
                        </a:blip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16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463.9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W2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16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463.9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W3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128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158.4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W4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2.25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19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254.6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W5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2.25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254.6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W6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6.25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133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707.1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W7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2.25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16.3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254.6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W8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6.25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74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707.1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W9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6.25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114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707.1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W10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4.7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78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531.7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W11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27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271.5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W12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10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429.9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W13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429.9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A4E6C5"/>
                        </a:solidFill>
                      </a:tcPr>
                    </a:tc>
                  </a:tr>
                  <a:tr h="2728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W14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2.9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33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328.1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3931" marR="63931" marT="0" marB="0" anchor="ctr">
                        <a:lnL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542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2F2E2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Rectangle 7"/>
          <p:cNvSpPr/>
          <p:nvPr/>
        </p:nvSpPr>
        <p:spPr>
          <a:xfrm>
            <a:off x="7905750" y="2724150"/>
            <a:ext cx="3495675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6432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311658" y="1640238"/>
            <a:ext cx="11944350" cy="5057647"/>
            <a:chOff x="247650" y="1742016"/>
            <a:chExt cx="11944350" cy="5057647"/>
          </a:xfrm>
        </p:grpSpPr>
        <p:sp>
          <p:nvSpPr>
            <p:cNvPr id="33" name="Rectangle 32"/>
            <p:cNvSpPr/>
            <p:nvPr/>
          </p:nvSpPr>
          <p:spPr>
            <a:xfrm>
              <a:off x="942014" y="5193028"/>
              <a:ext cx="11188518" cy="696128"/>
            </a:xfrm>
            <a:prstGeom prst="rect">
              <a:avLst/>
            </a:prstGeom>
            <a:gradFill flip="none" rotWithShape="1">
              <a:gsLst>
                <a:gs pos="16000">
                  <a:srgbClr val="EBE2E7"/>
                </a:gs>
                <a:gs pos="79000">
                  <a:srgbClr val="3BB377"/>
                </a:gs>
                <a:gs pos="100000">
                  <a:srgbClr val="1E5C3D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buFont typeface="Wingdings" pitchFamily="2" charset="2"/>
                <a:buChar char="Ø"/>
              </a:pPr>
              <a:endParaRPr lang="en-US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47650" y="3686321"/>
              <a:ext cx="11944350" cy="1241799"/>
            </a:xfrm>
            <a:prstGeom prst="rect">
              <a:avLst/>
            </a:prstGeom>
            <a:gradFill flip="none" rotWithShape="1">
              <a:gsLst>
                <a:gs pos="22000">
                  <a:srgbClr val="EBE2E7"/>
                </a:gs>
                <a:gs pos="68000">
                  <a:srgbClr val="FF8BB2"/>
                </a:gs>
                <a:gs pos="100000">
                  <a:srgbClr val="FF297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42014" y="1742016"/>
              <a:ext cx="11249985" cy="1241799"/>
            </a:xfrm>
            <a:prstGeom prst="rect">
              <a:avLst/>
            </a:prstGeom>
            <a:gradFill flip="none" rotWithShape="1">
              <a:gsLst>
                <a:gs pos="0">
                  <a:srgbClr val="EBE2E7"/>
                </a:gs>
                <a:gs pos="50018">
                  <a:srgbClr val="C5DFA5"/>
                </a:gs>
                <a:gs pos="89000">
                  <a:srgbClr val="92D050"/>
                </a:gs>
                <a:gs pos="100000">
                  <a:srgbClr val="588824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16910" y="6103535"/>
              <a:ext cx="11713622" cy="696128"/>
            </a:xfrm>
            <a:prstGeom prst="rect">
              <a:avLst/>
            </a:prstGeom>
            <a:gradFill flip="none" rotWithShape="1">
              <a:gsLst>
                <a:gs pos="12000">
                  <a:srgbClr val="EBE2E7"/>
                </a:gs>
                <a:gs pos="64000">
                  <a:srgbClr val="FF9966"/>
                </a:gs>
                <a:gs pos="100000">
                  <a:srgbClr val="FF742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" name="Curved Connector 3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43203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754243" y="165144"/>
            <a:ext cx="44904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Project Description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90657" y="436524"/>
            <a:ext cx="4729101" cy="6363139"/>
            <a:chOff x="125153" y="467930"/>
            <a:chExt cx="4729101" cy="6363139"/>
          </a:xfrm>
        </p:grpSpPr>
        <p:grpSp>
          <p:nvGrpSpPr>
            <p:cNvPr id="26" name="Group 25"/>
            <p:cNvGrpSpPr/>
            <p:nvPr/>
          </p:nvGrpSpPr>
          <p:grpSpPr>
            <a:xfrm>
              <a:off x="168423" y="467930"/>
              <a:ext cx="4685831" cy="5478420"/>
              <a:chOff x="21704" y="1013243"/>
              <a:chExt cx="4685831" cy="5478420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685479" y="5015381"/>
                <a:ext cx="2087572" cy="1476282"/>
              </a:xfrm>
              <a:prstGeom prst="roundRect">
                <a:avLst/>
              </a:prstGeom>
              <a:solidFill>
                <a:srgbClr val="339966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3368859" y="1013243"/>
                <a:ext cx="864747" cy="762000"/>
              </a:xfrm>
              <a:prstGeom prst="roundRect">
                <a:avLst/>
              </a:prstGeom>
              <a:solidFill>
                <a:srgbClr val="5AA4EE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21704" y="3874143"/>
                <a:ext cx="2039151" cy="1799586"/>
              </a:xfrm>
              <a:prstGeom prst="roundRect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728844" y="2099296"/>
                <a:ext cx="2252481" cy="2152739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50800" dist="50800" dir="5400000" algn="ctr" rotWithShape="0">
                  <a:srgbClr val="AA8F88"/>
                </a:outerShdw>
              </a:effectLst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838567" y="3409950"/>
                <a:ext cx="3868968" cy="2171206"/>
              </a:xfrm>
              <a:prstGeom prst="roundRect">
                <a:avLst/>
              </a:prstGeom>
              <a:blipFill dpi="0" rotWithShape="1">
                <a:blip r:embed="rId2"/>
                <a:srcRect/>
                <a:stretch>
                  <a:fillRect/>
                </a:stretch>
              </a:blip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1818262" y="1335950"/>
                <a:ext cx="2296538" cy="1981427"/>
              </a:xfrm>
              <a:prstGeom prst="roundRect">
                <a:avLst/>
              </a:prstGeom>
              <a:blipFill dpi="0" rotWithShape="1">
                <a:blip r:embed="rId3"/>
                <a:srcRect/>
                <a:stretch>
                  <a:fillRect t="-10000"/>
                </a:stretch>
              </a:blip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1" name="Rounded Rectangle 30"/>
            <p:cNvSpPr/>
            <p:nvPr/>
          </p:nvSpPr>
          <p:spPr>
            <a:xfrm>
              <a:off x="125153" y="5433864"/>
              <a:ext cx="1575506" cy="1397205"/>
            </a:xfrm>
            <a:prstGeom prst="roundRect">
              <a:avLst/>
            </a:prstGeom>
            <a:solidFill>
              <a:srgbClr val="FF9966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810983" y="2162861"/>
            <a:ext cx="7166578" cy="4535024"/>
            <a:chOff x="4810983" y="2162861"/>
            <a:chExt cx="7166578" cy="4535024"/>
          </a:xfrm>
        </p:grpSpPr>
        <p:sp>
          <p:nvSpPr>
            <p:cNvPr id="6" name="Rectangle 5"/>
            <p:cNvSpPr/>
            <p:nvPr/>
          </p:nvSpPr>
          <p:spPr>
            <a:xfrm>
              <a:off x="4810983" y="2162861"/>
              <a:ext cx="653714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Ahmad Odeh Hotel is located in Beat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Wazan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Nablus. </a:t>
              </a:r>
              <a:endParaRPr lang="en-US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920706" y="3733579"/>
              <a:ext cx="7056855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Its consists of two blocks separated by seismic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joints.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Block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and Block B consist of six floors and a basement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920705" y="6199222"/>
              <a:ext cx="7056855" cy="498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 design block A.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10983" y="5339880"/>
              <a:ext cx="359746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Total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Building Area = 5400.97m²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763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7353888" y="2249218"/>
            <a:ext cx="4638087" cy="3028950"/>
          </a:xfrm>
          <a:prstGeom prst="roundRect">
            <a:avLst/>
          </a:prstGeom>
          <a:solidFill>
            <a:srgbClr val="89DFB4"/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CC6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47FFA3"/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437669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 Shear Wall Design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23506" y="2084666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47FFA3"/>
            </a:solidFill>
            <a:ln>
              <a:solidFill>
                <a:srgbClr val="00542A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shear wall for </a:t>
              </a:r>
              <a:r>
                <a:rPr lang="en-US" sz="20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plane shear force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23505" y="2797435"/>
                <a:ext cx="7134619" cy="40941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Check whether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u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083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u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in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plane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697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kN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4100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820000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083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083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820000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32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385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u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697</m:t>
                    </m:r>
                    <m:r>
                      <a:rPr lang="en-US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>
                        <a:latin typeface="Cambria Math" panose="02040503050406030204" pitchFamily="18" charset="0"/>
                      </a:rPr>
                      <m:t>385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kN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Thus, we need minimum reinforcement ratio,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0025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50000"/>
                  </a:lnSpc>
                </a:pPr>
                <a:r>
                  <a:rPr lang="en-US" dirty="0">
                    <a:latin typeface="Cambria Math" panose="02040503050406030204" pitchFamily="18" charset="0"/>
                  </a:rPr>
                  <a:t>Minimum reinforcement </a:t>
                </a:r>
                <a:r>
                  <a:rPr lang="en-US" dirty="0" smtClean="0">
                    <a:latin typeface="Cambria Math" panose="02040503050406030204" pitchFamily="18" charset="0"/>
                  </a:rPr>
                  <a:t>per </a:t>
                </a:r>
                <a:r>
                  <a:rPr lang="en-US" dirty="0">
                    <a:latin typeface="Cambria Math" panose="02040503050406030204" pitchFamily="18" charset="0"/>
                  </a:rPr>
                  <a:t>meter of wall is: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thickness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0025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200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500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505" y="2797435"/>
                <a:ext cx="7134619" cy="4094134"/>
              </a:xfrm>
              <a:prstGeom prst="rect">
                <a:avLst/>
              </a:prstGeom>
              <a:blipFill rotWithShape="0">
                <a:blip r:embed="rId2"/>
                <a:stretch>
                  <a:fillRect l="-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7534275" y="2797435"/>
                <a:ext cx="6096000" cy="198227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12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 bars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113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Spacing (S)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113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452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450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s=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450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4275" y="2797435"/>
                <a:ext cx="6096000" cy="1982274"/>
              </a:xfrm>
              <a:prstGeom prst="rect">
                <a:avLst/>
              </a:prstGeom>
              <a:blipFill rotWithShape="0">
                <a:blip r:embed="rId3"/>
                <a:stretch>
                  <a:fillRect l="-900"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hevron 18"/>
          <p:cNvSpPr/>
          <p:nvPr/>
        </p:nvSpPr>
        <p:spPr>
          <a:xfrm>
            <a:off x="6278252" y="2825946"/>
            <a:ext cx="616881" cy="1905000"/>
          </a:xfrm>
          <a:prstGeom prst="chevron">
            <a:avLst/>
          </a:prstGeom>
          <a:solidFill>
            <a:srgbClr val="4DCF8E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6685308" y="2825946"/>
            <a:ext cx="616881" cy="1905000"/>
          </a:xfrm>
          <a:prstGeom prst="chevron">
            <a:avLst/>
          </a:prstGeom>
          <a:solidFill>
            <a:srgbClr val="A4E6C5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37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71131" y="728782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CC6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412914" y="207439"/>
            <a:ext cx="963890" cy="1046376"/>
          </a:xfrm>
          <a:prstGeom prst="pentagon">
            <a:avLst/>
          </a:prstGeom>
          <a:solidFill>
            <a:srgbClr val="47FFA3"/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338222" y="729688"/>
            <a:ext cx="437669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 Shear Wall Design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99681" y="1475116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47FFA3"/>
            </a:solidFill>
            <a:ln>
              <a:solidFill>
                <a:srgbClr val="00542A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the wall for </a:t>
              </a:r>
              <a:r>
                <a:rPr lang="en-US" sz="20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flexure and axial forces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7805260"/>
                  </p:ext>
                </p:extLst>
              </p:nvPr>
            </p:nvGraphicFramePr>
            <p:xfrm>
              <a:off x="1323520" y="2000301"/>
              <a:ext cx="9231087" cy="126187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88707"/>
                    <a:gridCol w="1009765"/>
                    <a:gridCol w="1217194"/>
                    <a:gridCol w="972913"/>
                    <a:gridCol w="999236"/>
                    <a:gridCol w="1010818"/>
                    <a:gridCol w="1010818"/>
                    <a:gridCol w="1010818"/>
                    <a:gridCol w="1010818"/>
                  </a:tblGrid>
                  <a:tr h="4387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Shear name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Length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kN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𝐌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𝐮</m:t>
                                    </m:r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𝝆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𝐀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𝐬</m:t>
                                    </m:r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𝐦𝐢𝐧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mm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No. of bars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Spacing (S)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mm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</a:tr>
                  <a:tr h="24567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W1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4.1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1207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698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0.0025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2050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12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20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200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7805260"/>
                  </p:ext>
                </p:extLst>
              </p:nvPr>
            </p:nvGraphicFramePr>
            <p:xfrm>
              <a:off x="1323520" y="2000301"/>
              <a:ext cx="9231087" cy="124333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88707"/>
                    <a:gridCol w="1009765"/>
                    <a:gridCol w="1217194"/>
                    <a:gridCol w="972913"/>
                    <a:gridCol w="999236"/>
                    <a:gridCol w="1010818"/>
                    <a:gridCol w="1010818"/>
                    <a:gridCol w="1010818"/>
                    <a:gridCol w="1010818"/>
                  </a:tblGrid>
                  <a:tr h="9278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Shear name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Length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2026" marR="52026" marT="0" marB="0" anchor="ctr">
                        <a:blipFill rotWithShape="0">
                          <a:blip r:embed="rId2"/>
                          <a:stretch>
                            <a:fillRect l="-164500" t="-5882" r="-495500" b="-477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2026" marR="52026" marT="0" marB="0" anchor="ctr">
                        <a:blipFill rotWithShape="0">
                          <a:blip r:embed="rId2"/>
                          <a:stretch>
                            <a:fillRect l="-332704" t="-5882" r="-523270" b="-477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2026" marR="52026" marT="0" marB="0" anchor="ctr">
                        <a:blipFill rotWithShape="0">
                          <a:blip r:embed="rId2"/>
                          <a:stretch>
                            <a:fillRect l="-419512" t="-5882" r="-407317" b="-477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2026" marR="52026" marT="0" marB="0" anchor="ctr">
                        <a:blipFill rotWithShape="0">
                          <a:blip r:embed="rId2"/>
                          <a:stretch>
                            <a:fillRect l="-513253" t="-5882" r="-302410" b="-477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2026" marR="52026" marT="0" marB="0" anchor="ctr">
                        <a:blipFill rotWithShape="0">
                          <a:blip r:embed="rId2"/>
                          <a:stretch>
                            <a:fillRect l="-613253" t="-5882" r="-202410" b="-477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No. of bars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Spacing (S)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mm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</a:tr>
                  <a:tr h="3154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W1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4DCF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4.1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1207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698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0.0025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2050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12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20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200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2026" marR="52026" marT="0" marB="0" anchor="ctr">
                        <a:solidFill>
                          <a:srgbClr val="A4E6C5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6" name="Group 15"/>
          <p:cNvGrpSpPr/>
          <p:nvPr/>
        </p:nvGrpSpPr>
        <p:grpSpPr>
          <a:xfrm>
            <a:off x="599681" y="3742066"/>
            <a:ext cx="6544166" cy="400110"/>
            <a:chOff x="666259" y="2290487"/>
            <a:chExt cx="6544166" cy="377677"/>
          </a:xfrm>
        </p:grpSpPr>
        <p:sp>
          <p:nvSpPr>
            <p:cNvPr id="18" name="Regular Pentagon 17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47FFA3"/>
            </a:solidFill>
            <a:ln>
              <a:solidFill>
                <a:srgbClr val="00542A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for ETABS</a:t>
              </a:r>
            </a:p>
          </p:txBody>
        </p:sp>
      </p:grpSp>
      <p:pic>
        <p:nvPicPr>
          <p:cNvPr id="20" name="Picture 9"/>
          <p:cNvPicPr/>
          <p:nvPr/>
        </p:nvPicPr>
        <p:blipFill rotWithShape="1">
          <a:blip r:embed="rId3"/>
          <a:srcRect t="7712"/>
          <a:stretch/>
        </p:blipFill>
        <p:spPr>
          <a:xfrm>
            <a:off x="6546476" y="3429000"/>
            <a:ext cx="5524500" cy="33222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12914" y="4455242"/>
            <a:ext cx="4786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/>
                <a:ea typeface="Calibri"/>
              </a:rPr>
              <a:t>As you see the point within the curve, so it’s ok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68096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52081" y="778573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CC6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93864" y="257230"/>
            <a:ext cx="963890" cy="1046376"/>
          </a:xfrm>
          <a:prstGeom prst="pentagon">
            <a:avLst/>
          </a:prstGeom>
          <a:solidFill>
            <a:srgbClr val="47FFA3"/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319172" y="779479"/>
            <a:ext cx="437669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 Shear Wall Design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52081" y="1587752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47FFA3"/>
            </a:solidFill>
            <a:ln>
              <a:solidFill>
                <a:srgbClr val="00542A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Reinforcement detailing for shear wall  (W1) </a:t>
              </a:r>
            </a:p>
          </p:txBody>
        </p:sp>
      </p:grpSp>
      <p:pic>
        <p:nvPicPr>
          <p:cNvPr id="13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56" y="2272008"/>
            <a:ext cx="4600575" cy="4371975"/>
          </a:xfrm>
          <a:prstGeom prst="rect">
            <a:avLst/>
          </a:prstGeom>
        </p:spPr>
      </p:pic>
      <p:pic>
        <p:nvPicPr>
          <p:cNvPr id="16" name="صورة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0300" y="3536950"/>
            <a:ext cx="6908800" cy="234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700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5" y="1275487"/>
            <a:ext cx="6963169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66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5B9DFF"/>
          </a:solidFill>
          <a:ln>
            <a:solidFill>
              <a:srgbClr val="002C6C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6" y="1276393"/>
            <a:ext cx="518640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Boundary element Design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23506" y="2084666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if we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need to design a special boundary element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47649" y="2797435"/>
                <a:ext cx="6124575" cy="16157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maximum compressive stress in the wall greater than 0.2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Thus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we need to design a special boundary element for wall.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Maximum compressive stress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49" y="2797435"/>
                <a:ext cx="6124575" cy="1615763"/>
              </a:xfrm>
              <a:prstGeom prst="rect">
                <a:avLst/>
              </a:prstGeom>
              <a:blipFill rotWithShape="0">
                <a:blip r:embed="rId2"/>
                <a:stretch>
                  <a:fillRect l="-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1099968"/>
                  </p:ext>
                </p:extLst>
              </p:nvPr>
            </p:nvGraphicFramePr>
            <p:xfrm>
              <a:off x="8024132" y="1927663"/>
              <a:ext cx="3222170" cy="462553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82527"/>
                    <a:gridCol w="782527"/>
                    <a:gridCol w="782527"/>
                    <a:gridCol w="874589"/>
                  </a:tblGrid>
                  <a:tr h="57819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Shear name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5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5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r>
                                      <a:rPr lang="en-US" sz="15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5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𝒎𝒂𝒙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smtClean="0">
                              <a:solidFill>
                                <a:schemeClr val="tx1"/>
                              </a:solidFill>
                              <a:effectLst/>
                            </a:rPr>
                            <a:t>0.2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5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5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𝐟</m:t>
                                  </m:r>
                                </m:e>
                                <m:sub>
                                  <m:r>
                                    <a:rPr lang="en-US" sz="15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𝐜</m:t>
                                  </m:r>
                                </m:sub>
                                <m:sup>
                                  <m:r>
                                    <a:rPr lang="en-US" sz="15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oMath>
                          </a14:m>
                          <a:endParaRPr lang="en-US" sz="15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Need / not need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2.72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W2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2.32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W3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6.61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  <a:highlight>
                                <a:srgbClr val="FFFF00"/>
                              </a:highlight>
                            </a:rPr>
                            <a:t>Need</a:t>
                          </a:r>
                          <a:r>
                            <a:rPr lang="en-US" sz="1500" dirty="0">
                              <a:effectLst/>
                            </a:rPr>
                            <a:t> 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W4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2.72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W5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1.51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W6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7.38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  <a:highlight>
                                <a:srgbClr val="FFFF00"/>
                              </a:highlight>
                            </a:rPr>
                            <a:t>Need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W7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3.50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W8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7.09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  <a:highlight>
                                <a:srgbClr val="FFFF00"/>
                              </a:highlight>
                            </a:rPr>
                            <a:t>Need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W9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6.73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  <a:highlight>
                                <a:srgbClr val="FFFF00"/>
                              </a:highlight>
                            </a:rPr>
                            <a:t>Need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W10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3.98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W11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3.12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W12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2.77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W13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2.50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W14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3.12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1099968"/>
                  </p:ext>
                </p:extLst>
              </p:nvPr>
            </p:nvGraphicFramePr>
            <p:xfrm>
              <a:off x="8024132" y="1927663"/>
              <a:ext cx="3222170" cy="462553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82527"/>
                    <a:gridCol w="782527"/>
                    <a:gridCol w="782527"/>
                    <a:gridCol w="874589"/>
                  </a:tblGrid>
                  <a:tr h="57819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Shear name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00000" t="-1053" r="-211628" b="-714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01563" t="-1053" r="-113281" b="-714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Need / not need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2.72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W2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2.32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W3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6.61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  <a:highlight>
                                <a:srgbClr val="FFFF00"/>
                              </a:highlight>
                            </a:rPr>
                            <a:t>Need</a:t>
                          </a:r>
                          <a:r>
                            <a:rPr lang="en-US" sz="1500" dirty="0">
                              <a:effectLst/>
                            </a:rPr>
                            <a:t> 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W4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2.72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W5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1.51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W6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7.38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  <a:highlight>
                                <a:srgbClr val="FFFF00"/>
                              </a:highlight>
                            </a:rPr>
                            <a:t>Need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W7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3.50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W8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7.09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  <a:highlight>
                                <a:srgbClr val="FFFF00"/>
                              </a:highlight>
                            </a:rPr>
                            <a:t>Need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W9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6.73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  <a:highlight>
                                <a:srgbClr val="FFFF00"/>
                              </a:highlight>
                            </a:rPr>
                            <a:t>Need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W10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3.98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W11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3.12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6.4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W12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2.77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W13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2.50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C3FF"/>
                        </a:solidFill>
                      </a:tcPr>
                    </a:tc>
                  </a:tr>
                  <a:tr h="28909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solidFill>
                                <a:schemeClr val="tx1"/>
                              </a:solidFill>
                              <a:effectLst/>
                            </a:rPr>
                            <a:t>W14</a:t>
                          </a:r>
                          <a:endParaRPr lang="en-US" sz="15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DA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3.12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>
                              <a:effectLst/>
                            </a:rPr>
                            <a:t>6.4</a:t>
                          </a:r>
                          <a:endParaRPr lang="en-US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Not</a:t>
                          </a:r>
                          <a:endParaRPr lang="en-US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679" marR="59679" marT="0" marB="0" anchor="ctr">
                        <a:lnL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F2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DCFF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62842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5" y="1275487"/>
            <a:ext cx="6963169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66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5B9DFF"/>
          </a:solidFill>
          <a:ln>
            <a:solidFill>
              <a:srgbClr val="002C6C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6" y="1276393"/>
            <a:ext cx="518640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Boundary element Design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23506" y="2084660"/>
            <a:ext cx="6963168" cy="400110"/>
            <a:chOff x="666259" y="2290487"/>
            <a:chExt cx="6963168" cy="377678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515002" cy="3776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 selected wall (W6) in the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basement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floor to be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designed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2" name="Picture 254"/>
          <p:cNvPicPr/>
          <p:nvPr/>
        </p:nvPicPr>
        <p:blipFill rotWithShape="1">
          <a:blip r:embed="rId2"/>
          <a:srcRect l="4363" t="9713" r="3830" b="5608"/>
          <a:stretch/>
        </p:blipFill>
        <p:spPr bwMode="auto">
          <a:xfrm>
            <a:off x="2496000" y="2768910"/>
            <a:ext cx="7200000" cy="396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5038724" y="2768003"/>
            <a:ext cx="466725" cy="1708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9552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5" y="876758"/>
            <a:ext cx="6963169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66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205089" y="-117260"/>
            <a:ext cx="10342562" cy="1200151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355415"/>
            <a:ext cx="963890" cy="1046376"/>
          </a:xfrm>
          <a:prstGeom prst="pentagon">
            <a:avLst/>
          </a:prstGeom>
          <a:solidFill>
            <a:srgbClr val="5B9DFF"/>
          </a:solidFill>
          <a:ln>
            <a:solidFill>
              <a:srgbClr val="002C6C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6" y="877664"/>
            <a:ext cx="518640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Boundary element Design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23506" y="1685931"/>
            <a:ext cx="7858518" cy="400110"/>
            <a:chOff x="666259" y="2290487"/>
            <a:chExt cx="7858518" cy="377678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4" y="2290487"/>
              <a:ext cx="7410353" cy="3776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Calculate distance from extreme compression fiber to neutral axis (c) 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533946" y="2247230"/>
            <a:ext cx="5153229" cy="4410745"/>
            <a:chOff x="6533946" y="2247230"/>
            <a:chExt cx="5153229" cy="4410745"/>
          </a:xfrm>
        </p:grpSpPr>
        <p:grpSp>
          <p:nvGrpSpPr>
            <p:cNvPr id="11" name="Group 10"/>
            <p:cNvGrpSpPr/>
            <p:nvPr/>
          </p:nvGrpSpPr>
          <p:grpSpPr>
            <a:xfrm>
              <a:off x="6533946" y="2247230"/>
              <a:ext cx="5153229" cy="3438673"/>
              <a:chOff x="6533946" y="2247230"/>
              <a:chExt cx="5153229" cy="3438673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6533946" y="2247230"/>
                <a:ext cx="5153229" cy="2907785"/>
                <a:chOff x="6533946" y="2552712"/>
                <a:chExt cx="5153229" cy="2907785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6533946" y="2552712"/>
                  <a:ext cx="5153229" cy="2907785"/>
                  <a:chOff x="4681708" y="2478695"/>
                  <a:chExt cx="5153229" cy="2907785"/>
                </a:xfrm>
              </p:grpSpPr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4681708" y="2478695"/>
                    <a:ext cx="5153229" cy="1069435"/>
                    <a:chOff x="5510383" y="2571750"/>
                    <a:chExt cx="5153229" cy="1069435"/>
                  </a:xfrm>
                </p:grpSpPr>
                <p:grpSp>
                  <p:nvGrpSpPr>
                    <p:cNvPr id="22" name="Group 21"/>
                    <p:cNvGrpSpPr/>
                    <p:nvPr/>
                  </p:nvGrpSpPr>
                  <p:grpSpPr>
                    <a:xfrm>
                      <a:off x="5536269" y="2571750"/>
                      <a:ext cx="5127343" cy="1069435"/>
                      <a:chOff x="5250519" y="3162300"/>
                      <a:chExt cx="5127343" cy="1069435"/>
                    </a:xfrm>
                  </p:grpSpPr>
                  <p:sp>
                    <p:nvSpPr>
                      <p:cNvPr id="26" name="Rounded Rectangle 25"/>
                      <p:cNvSpPr/>
                      <p:nvPr/>
                    </p:nvSpPr>
                    <p:spPr>
                      <a:xfrm>
                        <a:off x="9137507" y="3343275"/>
                        <a:ext cx="1240355" cy="888460"/>
                      </a:xfrm>
                      <a:prstGeom prst="roundRect">
                        <a:avLst/>
                      </a:prstGeom>
                      <a:solidFill>
                        <a:srgbClr val="E2BCC9"/>
                      </a:solidFill>
                      <a:ln>
                        <a:noFill/>
                      </a:ln>
                    </p:spPr>
                    <p:style>
                      <a:lnRef idx="3">
                        <a:schemeClr val="lt1"/>
                      </a:lnRef>
                      <a:fillRef idx="1">
                        <a:schemeClr val="accent3"/>
                      </a:fillRef>
                      <a:effectRef idx="1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27" name="Rounded Rectangle 26"/>
                      <p:cNvSpPr/>
                      <p:nvPr/>
                    </p:nvSpPr>
                    <p:spPr>
                      <a:xfrm>
                        <a:off x="8956532" y="3162300"/>
                        <a:ext cx="1240355" cy="888460"/>
                      </a:xfrm>
                      <a:prstGeom prst="roundRect">
                        <a:avLst/>
                      </a:prstGeom>
                      <a:solidFill>
                        <a:srgbClr val="C47690"/>
                      </a:solidFill>
                    </p:spPr>
                    <p:style>
                      <a:lnRef idx="3">
                        <a:schemeClr val="lt1"/>
                      </a:lnRef>
                      <a:fillRef idx="1">
                        <a:schemeClr val="accent3"/>
                      </a:fillRef>
                      <a:effectRef idx="1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28" name="Rounded Rectangle 27"/>
                      <p:cNvSpPr/>
                      <p:nvPr/>
                    </p:nvSpPr>
                    <p:spPr>
                      <a:xfrm>
                        <a:off x="7288869" y="3343275"/>
                        <a:ext cx="1240355" cy="888460"/>
                      </a:xfrm>
                      <a:prstGeom prst="roundRect">
                        <a:avLst/>
                      </a:prstGeom>
                      <a:solidFill>
                        <a:srgbClr val="B9FFB9"/>
                      </a:solidFill>
                      <a:ln>
                        <a:noFill/>
                      </a:ln>
                    </p:spPr>
                    <p:style>
                      <a:lnRef idx="3">
                        <a:schemeClr val="lt1"/>
                      </a:lnRef>
                      <a:fillRef idx="1">
                        <a:schemeClr val="accent3"/>
                      </a:fillRef>
                      <a:effectRef idx="1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29" name="Rounded Rectangle 28"/>
                      <p:cNvSpPr/>
                      <p:nvPr/>
                    </p:nvSpPr>
                    <p:spPr>
                      <a:xfrm>
                        <a:off x="7107894" y="3162300"/>
                        <a:ext cx="1240355" cy="888460"/>
                      </a:xfrm>
                      <a:prstGeom prst="roundRect">
                        <a:avLst/>
                      </a:prstGeom>
                      <a:solidFill>
                        <a:srgbClr val="66FF66"/>
                      </a:solidFill>
                    </p:spPr>
                    <p:style>
                      <a:lnRef idx="3">
                        <a:schemeClr val="lt1"/>
                      </a:lnRef>
                      <a:fillRef idx="1">
                        <a:schemeClr val="accent3"/>
                      </a:fillRef>
                      <a:effectRef idx="1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30" name="Rounded Rectangle 29"/>
                      <p:cNvSpPr/>
                      <p:nvPr/>
                    </p:nvSpPr>
                    <p:spPr>
                      <a:xfrm>
                        <a:off x="5431494" y="3343275"/>
                        <a:ext cx="1240355" cy="888460"/>
                      </a:xfrm>
                      <a:prstGeom prst="roundRect">
                        <a:avLst/>
                      </a:prstGeom>
                      <a:solidFill>
                        <a:srgbClr val="FFC1C1"/>
                      </a:solidFill>
                      <a:ln>
                        <a:noFill/>
                      </a:ln>
                    </p:spPr>
                    <p:style>
                      <a:lnRef idx="3">
                        <a:schemeClr val="lt1"/>
                      </a:lnRef>
                      <a:fillRef idx="1">
                        <a:schemeClr val="accent3"/>
                      </a:fillRef>
                      <a:effectRef idx="1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31" name="Rounded Rectangle 30"/>
                      <p:cNvSpPr/>
                      <p:nvPr/>
                    </p:nvSpPr>
                    <p:spPr>
                      <a:xfrm>
                        <a:off x="5250519" y="3162300"/>
                        <a:ext cx="1240355" cy="888460"/>
                      </a:xfrm>
                      <a:prstGeom prst="roundRect">
                        <a:avLst/>
                      </a:prstGeom>
                      <a:solidFill>
                        <a:srgbClr val="FF9999"/>
                      </a:solidFill>
                    </p:spPr>
                    <p:style>
                      <a:lnRef idx="3">
                        <a:schemeClr val="lt1"/>
                      </a:lnRef>
                      <a:fillRef idx="1">
                        <a:schemeClr val="accent3"/>
                      </a:fillRef>
                      <a:effectRef idx="1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3" name="Rectangle 22"/>
                        <p:cNvSpPr/>
                        <p:nvPr/>
                      </p:nvSpPr>
                      <p:spPr>
                        <a:xfrm>
                          <a:off x="5510383" y="2733558"/>
                          <a:ext cx="1393523" cy="463397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lvl="0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3" name="Rectangle 2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510383" y="2733558"/>
                          <a:ext cx="1393523" cy="463397"/>
                        </a:xfrm>
                        <a:prstGeom prst="rect">
                          <a:avLst/>
                        </a:prstGeom>
                        <a:blipFill rotWithShape="0">
                          <a:blip r:embed="rId2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4" name="Rectangle 23"/>
                        <p:cNvSpPr/>
                        <p:nvPr/>
                      </p:nvSpPr>
                      <p:spPr>
                        <a:xfrm>
                          <a:off x="7331214" y="2752725"/>
                          <a:ext cx="1473545" cy="463397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4" name="Rectangle 2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31214" y="2752725"/>
                          <a:ext cx="1473545" cy="463397"/>
                        </a:xfrm>
                        <a:prstGeom prst="rect">
                          <a:avLst/>
                        </a:prstGeom>
                        <a:blipFill rotWithShape="0">
                          <a:blip r:embed="rId3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5" name="Rectangle 24"/>
                        <p:cNvSpPr/>
                        <p:nvPr/>
                      </p:nvSpPr>
                      <p:spPr>
                        <a:xfrm>
                          <a:off x="9178373" y="2827623"/>
                          <a:ext cx="1408899" cy="369332"/>
                        </a:xfrm>
                        <a:prstGeom prst="rect">
                          <a:avLst/>
                        </a:prstGeom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45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25" name="Rectangle 24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9178373" y="2827623"/>
                          <a:ext cx="1408899" cy="369332"/>
                        </a:xfrm>
                        <a:prstGeom prst="rect">
                          <a:avLst/>
                        </a:prstGeom>
                        <a:blipFill rotWithShape="0">
                          <a:blip r:embed="rId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sp>
                <p:nvSpPr>
                  <p:cNvPr id="32" name="Chevron 31"/>
                  <p:cNvSpPr/>
                  <p:nvPr/>
                </p:nvSpPr>
                <p:spPr>
                  <a:xfrm rot="5400000">
                    <a:off x="6951782" y="3052313"/>
                    <a:ext cx="466727" cy="1493584"/>
                  </a:xfrm>
                  <a:prstGeom prst="chevron">
                    <a:avLst/>
                  </a:prstGeom>
                  <a:solidFill>
                    <a:srgbClr val="76A4F3"/>
                  </a:solidFill>
                  <a:ln>
                    <a:noFill/>
                  </a:ln>
                </p:spPr>
                <p:style>
                  <a:lnRef idx="3">
                    <a:schemeClr val="lt1"/>
                  </a:lnRef>
                  <a:fillRef idx="1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" name="Rounded Rectangle 33"/>
                  <p:cNvSpPr/>
                  <p:nvPr/>
                </p:nvSpPr>
                <p:spPr>
                  <a:xfrm>
                    <a:off x="5422626" y="4145547"/>
                    <a:ext cx="3525038" cy="1240933"/>
                  </a:xfrm>
                  <a:prstGeom prst="roundRect">
                    <a:avLst/>
                  </a:prstGeom>
                  <a:solidFill>
                    <a:srgbClr val="CFD3EA"/>
                  </a:solidFill>
                  <a:ln>
                    <a:noFill/>
                  </a:ln>
                </p:spPr>
                <p:style>
                  <a:lnRef idx="3">
                    <a:schemeClr val="lt1"/>
                  </a:lnRef>
                  <a:fillRef idx="1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50000"/>
                      </a:lnSpc>
                    </a:pPr>
                    <a:endParaRPr lang="en-US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" name="Rectangle 7"/>
                    <p:cNvSpPr/>
                    <p:nvPr/>
                  </p:nvSpPr>
                  <p:spPr>
                    <a:xfrm>
                      <a:off x="7360984" y="4338469"/>
                      <a:ext cx="3409940" cy="1106713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000337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005</m:t>
                            </m:r>
                          </m:oMath>
                        </m:oMathPara>
                      </a14:m>
                      <a:endParaRPr lang="en-US" dirty="0"/>
                    </a:p>
                    <a:p>
                      <a:pPr algn="ctr"/>
                      <a:r>
                        <a:rPr lang="en-US" dirty="0"/>
                        <a:t>Use </a:t>
                      </a:r>
                      <a14:m>
                        <m:oMath xmlns:m="http://schemas.openxmlformats.org/officeDocument/2006/math"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005</m:t>
                          </m:r>
                        </m:oMath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8" name="Rectangle 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360984" y="4338469"/>
                      <a:ext cx="3409940" cy="1106713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35" name="Chevron 34"/>
              <p:cNvSpPr/>
              <p:nvPr/>
            </p:nvSpPr>
            <p:spPr>
              <a:xfrm rot="5400000">
                <a:off x="8804020" y="4705748"/>
                <a:ext cx="466727" cy="1493584"/>
              </a:xfrm>
              <a:prstGeom prst="chevron">
                <a:avLst/>
              </a:prstGeom>
              <a:solidFill>
                <a:srgbClr val="76A4F3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277180" y="5776818"/>
              <a:ext cx="3525038" cy="881157"/>
              <a:chOff x="7277180" y="5776818"/>
              <a:chExt cx="3525038" cy="881157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7277180" y="5776818"/>
                <a:ext cx="3525038" cy="881157"/>
              </a:xfrm>
              <a:prstGeom prst="roundRect">
                <a:avLst/>
              </a:prstGeom>
              <a:solidFill>
                <a:srgbClr val="CFD3EA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Rectangle 36"/>
                  <p:cNvSpPr/>
                  <p:nvPr/>
                </p:nvSpPr>
                <p:spPr>
                  <a:xfrm>
                    <a:off x="7857065" y="5955017"/>
                    <a:ext cx="2417778" cy="60638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25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600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45</m:t>
                                    </m:r>
                                  </m:den>
                                </m:f>
                              </m:e>
                            </m:d>
                          </m:den>
                        </m:f>
                        <m:r>
                          <a:rPr lang="en-US"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a14:m>
                    <a:r>
                      <a:rPr lang="en-US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37" name="Rectangle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57065" y="5955017"/>
                    <a:ext cx="2417778" cy="606384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7"/>
              <p:cNvSpPr/>
              <p:nvPr/>
            </p:nvSpPr>
            <p:spPr>
              <a:xfrm>
                <a:off x="365289" y="5316572"/>
                <a:ext cx="561634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find (c) using ETABS and its equal 1.39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…ok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289" y="5316572"/>
                <a:ext cx="5616346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97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2472258" y="2416689"/>
                <a:ext cx="1732831" cy="7048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600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2258" y="2416689"/>
                <a:ext cx="1732831" cy="70480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ounded Rectangle 41"/>
          <p:cNvSpPr/>
          <p:nvPr/>
        </p:nvSpPr>
        <p:spPr>
          <a:xfrm>
            <a:off x="1237834" y="3247130"/>
            <a:ext cx="4637988" cy="139070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100000">
                <a:srgbClr val="5B9DFF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2648708" y="3617019"/>
                <a:ext cx="1379930" cy="6655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005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708" y="3617019"/>
                <a:ext cx="1379930" cy="66556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97410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5" y="1275487"/>
            <a:ext cx="6963169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66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5B9DFF"/>
          </a:solidFill>
          <a:ln>
            <a:solidFill>
              <a:srgbClr val="002C6C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6" y="1276393"/>
            <a:ext cx="518640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Boundary element Design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23506" y="2084666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Find the dimensions of special boundary element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47234" y="2797435"/>
                <a:ext cx="6096000" cy="21428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= max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e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num>
                              <m:den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eqArr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775</m:t>
                            </m:r>
                          </m:e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eqArr>
                        <m:r>
                          <a:rPr lang="en-US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Use b=0.4m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234" y="2797435"/>
                <a:ext cx="6096000" cy="2142831"/>
              </a:xfrm>
              <a:prstGeom prst="rect">
                <a:avLst/>
              </a:prstGeom>
              <a:blipFill rotWithShape="0">
                <a:blip r:embed="rId2"/>
                <a:stretch>
                  <a:fillRect l="-900" b="-3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/>
          <p:cNvSpPr/>
          <p:nvPr/>
        </p:nvSpPr>
        <p:spPr>
          <a:xfrm>
            <a:off x="623690" y="3467101"/>
            <a:ext cx="199630" cy="209550"/>
          </a:xfrm>
          <a:prstGeom prst="ellipse">
            <a:avLst/>
          </a:prstGeom>
          <a:solidFill>
            <a:srgbClr val="5B9DFF"/>
          </a:solidFill>
          <a:ln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23690" y="4191001"/>
            <a:ext cx="199630" cy="209550"/>
          </a:xfrm>
          <a:prstGeom prst="ellipse">
            <a:avLst/>
          </a:prstGeom>
          <a:solidFill>
            <a:srgbClr val="5B9DFF"/>
          </a:solidFill>
          <a:ln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46"/>
          <p:cNvPicPr/>
          <p:nvPr/>
        </p:nvPicPr>
        <p:blipFill>
          <a:blip r:embed="rId3"/>
          <a:stretch>
            <a:fillRect/>
          </a:stretch>
        </p:blipFill>
        <p:spPr>
          <a:xfrm>
            <a:off x="4700810" y="4191001"/>
            <a:ext cx="684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750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390523" y="524438"/>
            <a:ext cx="7321385" cy="1046376"/>
            <a:chOff x="365289" y="754144"/>
            <a:chExt cx="7321385" cy="1046376"/>
          </a:xfrm>
        </p:grpSpPr>
        <p:sp>
          <p:nvSpPr>
            <p:cNvPr id="15" name="Rectangle 14"/>
            <p:cNvSpPr/>
            <p:nvPr/>
          </p:nvSpPr>
          <p:spPr>
            <a:xfrm>
              <a:off x="723505" y="1275487"/>
              <a:ext cx="6963169" cy="525033"/>
            </a:xfrm>
            <a:prstGeom prst="rect">
              <a:avLst/>
            </a:prstGeom>
            <a:gradFill flip="none" rotWithShape="1">
              <a:gsLst>
                <a:gs pos="13000">
                  <a:srgbClr val="EBE2E7"/>
                </a:gs>
                <a:gs pos="100000">
                  <a:srgbClr val="0066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gular Pentagon 13"/>
            <p:cNvSpPr/>
            <p:nvPr/>
          </p:nvSpPr>
          <p:spPr>
            <a:xfrm>
              <a:off x="365289" y="754144"/>
              <a:ext cx="963890" cy="1046376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90596" y="1276393"/>
              <a:ext cx="518640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Special Boundary element Design 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48740" y="1854960"/>
            <a:ext cx="3772294" cy="400110"/>
            <a:chOff x="666259" y="2290487"/>
            <a:chExt cx="3772294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3324128" cy="3776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Longitudinal reinforcement </a:t>
              </a:r>
              <a:endParaRPr lang="ar-JO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1254598" y="2539216"/>
            <a:ext cx="199630" cy="209550"/>
          </a:xfrm>
          <a:prstGeom prst="ellipse">
            <a:avLst/>
          </a:prstGeom>
          <a:solidFill>
            <a:srgbClr val="5B9DFF"/>
          </a:solidFill>
          <a:ln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39580" y="2459325"/>
            <a:ext cx="49245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reinforcement for the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 of the wall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90522" y="3032912"/>
                <a:ext cx="7000877" cy="21123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u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1160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&gt; </a:t>
                </a:r>
                <a14:m>
                  <m:oMath xmlns:m="http://schemas.openxmlformats.org/officeDocument/2006/math">
                    <m:r>
                      <a:rPr lang="en-US" i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083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cv</m:t>
                        </m:r>
                      </m:sub>
                    </m:sSub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λ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  <m:sup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=586.9kN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0025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w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w</m:t>
                            </m:r>
                          </m:sub>
                        </m:sSub>
                      </m:den>
                    </m:f>
                    <m:r>
                      <a:rPr lang="en-US" i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0025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0025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200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25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1000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3125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m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𝐔𝐬𝐞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𝟐𝟖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∅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𝟏𝟐</m:t>
                          </m:r>
                        </m:e>
                      </m:d>
                    </m:oMath>
                  </m:oMathPara>
                </a14:m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22" y="3032912"/>
                <a:ext cx="7000877" cy="2112373"/>
              </a:xfrm>
              <a:prstGeom prst="rect">
                <a:avLst/>
              </a:prstGeom>
              <a:blipFill rotWithShape="0">
                <a:blip r:embed="rId2"/>
                <a:stretch>
                  <a:fillRect l="-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/>
          <p:cNvSpPr/>
          <p:nvPr/>
        </p:nvSpPr>
        <p:spPr>
          <a:xfrm>
            <a:off x="1251256" y="5429431"/>
            <a:ext cx="199630" cy="209550"/>
          </a:xfrm>
          <a:prstGeom prst="ellipse">
            <a:avLst/>
          </a:prstGeom>
          <a:solidFill>
            <a:srgbClr val="5B9DFF"/>
          </a:solidFill>
          <a:ln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536238" y="5349540"/>
            <a:ext cx="5545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reinforcement for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boundary element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90523" y="5908125"/>
                <a:ext cx="8724900" cy="9092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Reinforce the special boundary element as special column with minimum area of steel.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3200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(Use 14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𝟏𝟒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23" y="5908125"/>
                <a:ext cx="8724900" cy="909223"/>
              </a:xfrm>
              <a:prstGeom prst="rect">
                <a:avLst/>
              </a:prstGeom>
              <a:blipFill rotWithShape="0">
                <a:blip r:embed="rId3"/>
                <a:stretch>
                  <a:fillRect l="-559" b="-8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40652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390523" y="524438"/>
            <a:ext cx="7321385" cy="1046376"/>
            <a:chOff x="365289" y="754144"/>
            <a:chExt cx="7321385" cy="1046376"/>
          </a:xfrm>
        </p:grpSpPr>
        <p:sp>
          <p:nvSpPr>
            <p:cNvPr id="15" name="Rectangle 14"/>
            <p:cNvSpPr/>
            <p:nvPr/>
          </p:nvSpPr>
          <p:spPr>
            <a:xfrm>
              <a:off x="723505" y="1275487"/>
              <a:ext cx="6963169" cy="525033"/>
            </a:xfrm>
            <a:prstGeom prst="rect">
              <a:avLst/>
            </a:prstGeom>
            <a:gradFill flip="none" rotWithShape="1">
              <a:gsLst>
                <a:gs pos="13000">
                  <a:srgbClr val="EBE2E7"/>
                </a:gs>
                <a:gs pos="100000">
                  <a:srgbClr val="0066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gular Pentagon 13"/>
            <p:cNvSpPr/>
            <p:nvPr/>
          </p:nvSpPr>
          <p:spPr>
            <a:xfrm>
              <a:off x="365289" y="754144"/>
              <a:ext cx="963890" cy="1046376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90596" y="1276393"/>
              <a:ext cx="518640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Special Boundary element Design 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48740" y="1854960"/>
            <a:ext cx="3436761" cy="400110"/>
            <a:chOff x="666259" y="2290487"/>
            <a:chExt cx="3772294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3324128" cy="3776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Transverse reinforcement</a:t>
              </a:r>
              <a:endParaRPr lang="ar-JO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1254598" y="2539216"/>
            <a:ext cx="199630" cy="209550"/>
          </a:xfrm>
          <a:prstGeom prst="ellipse">
            <a:avLst/>
          </a:prstGeom>
          <a:solidFill>
            <a:srgbClr val="5B9DFF"/>
          </a:solidFill>
          <a:ln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39580" y="2459325"/>
            <a:ext cx="4696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for the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 of the wall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90522" y="3032912"/>
                <a:ext cx="7000877" cy="33164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u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1160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&gt;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083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cv</m:t>
                        </m:r>
                      </m:sub>
                    </m:sSub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λ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=586.9kN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0025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𝑖𝑐𝑘𝑛𝑒𝑠𝑠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0025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Spacing (S)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113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452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450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12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@ 450mm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22" y="3032912"/>
                <a:ext cx="7000877" cy="3316421"/>
              </a:xfrm>
              <a:prstGeom prst="rect">
                <a:avLst/>
              </a:prstGeom>
              <a:blipFill rotWithShape="0">
                <a:blip r:embed="rId2"/>
                <a:stretch>
                  <a:fillRect l="-697" b="-5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39237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390523" y="524438"/>
            <a:ext cx="7321385" cy="1046376"/>
            <a:chOff x="365289" y="754144"/>
            <a:chExt cx="7321385" cy="1046376"/>
          </a:xfrm>
        </p:grpSpPr>
        <p:sp>
          <p:nvSpPr>
            <p:cNvPr id="15" name="Rectangle 14"/>
            <p:cNvSpPr/>
            <p:nvPr/>
          </p:nvSpPr>
          <p:spPr>
            <a:xfrm>
              <a:off x="723505" y="1275487"/>
              <a:ext cx="6963169" cy="525033"/>
            </a:xfrm>
            <a:prstGeom prst="rect">
              <a:avLst/>
            </a:prstGeom>
            <a:gradFill flip="none" rotWithShape="1">
              <a:gsLst>
                <a:gs pos="13000">
                  <a:srgbClr val="EBE2E7"/>
                </a:gs>
                <a:gs pos="100000">
                  <a:srgbClr val="0066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gular Pentagon 13"/>
            <p:cNvSpPr/>
            <p:nvPr/>
          </p:nvSpPr>
          <p:spPr>
            <a:xfrm>
              <a:off x="365289" y="754144"/>
              <a:ext cx="963890" cy="1046376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90596" y="1276393"/>
              <a:ext cx="518640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Special Boundary element Design 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48740" y="1854960"/>
            <a:ext cx="3436761" cy="400110"/>
            <a:chOff x="666259" y="2290487"/>
            <a:chExt cx="3772294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3324128" cy="3776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Transverse reinforcement</a:t>
              </a:r>
              <a:endParaRPr lang="ar-JO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23091" y="2539216"/>
            <a:ext cx="5571879" cy="369332"/>
            <a:chOff x="1169246" y="5219441"/>
            <a:chExt cx="5571879" cy="369332"/>
          </a:xfrm>
        </p:grpSpPr>
        <p:sp>
          <p:nvSpPr>
            <p:cNvPr id="20" name="Oval 19"/>
            <p:cNvSpPr/>
            <p:nvPr/>
          </p:nvSpPr>
          <p:spPr>
            <a:xfrm>
              <a:off x="1169246" y="5299332"/>
              <a:ext cx="199630" cy="209550"/>
            </a:xfrm>
            <a:prstGeom prst="ellipse">
              <a:avLst/>
            </a:prstGeom>
            <a:solidFill>
              <a:srgbClr val="5B9DFF"/>
            </a:solidFill>
            <a:ln>
              <a:solidFill>
                <a:srgbClr val="002060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454228" y="5219441"/>
              <a:ext cx="52868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Transverse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reinforcement for </a:t>
              </a:r>
              <a:r>
                <a:rPr lang="en-US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special boundary element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473861" y="5113610"/>
                <a:ext cx="5221109" cy="16308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𝑚𝑎𝑥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num>
                                  <m:den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27</m:t>
                                    </m:r>
                                  </m:den>
                                </m:f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32</m:t>
                                </m:r>
                              </m:num>
                              <m:den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420</m:t>
                                </m:r>
                              </m:den>
                            </m:f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0042</m:t>
                            </m:r>
                          </m:e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09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32</m:t>
                                </m:r>
                              </m:num>
                              <m:den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420</m:t>
                                </m:r>
                              </m:den>
                            </m:f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007</m:t>
                            </m:r>
                          </m:e>
                        </m:eqArr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𝟎𝟎𝟕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3861" y="5113610"/>
                <a:ext cx="5221109" cy="16308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44"/>
          <p:cNvPicPr/>
          <p:nvPr/>
        </p:nvPicPr>
        <p:blipFill rotWithShape="1">
          <a:blip r:embed="rId3"/>
          <a:srcRect l="4479" r="1934" b="4410"/>
          <a:stretch/>
        </p:blipFill>
        <p:spPr bwMode="auto">
          <a:xfrm>
            <a:off x="7497397" y="2388360"/>
            <a:ext cx="4023995" cy="33165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شكل بيضاوي 1"/>
          <p:cNvSpPr/>
          <p:nvPr/>
        </p:nvSpPr>
        <p:spPr>
          <a:xfrm>
            <a:off x="7629524" y="3716438"/>
            <a:ext cx="1582058" cy="508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1949521" y="3000633"/>
                <a:ext cx="3238066" cy="143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𝑚𝑎𝑥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𝐟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𝐜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09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𝐟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𝐜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9521" y="3000633"/>
                <a:ext cx="3238066" cy="143161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90523" y="4457083"/>
                <a:ext cx="6096000" cy="95718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a* b = 0.8*0.4 = 0.32 mm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∗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27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23" y="4457083"/>
                <a:ext cx="6096000" cy="957185"/>
              </a:xfrm>
              <a:prstGeom prst="rect">
                <a:avLst/>
              </a:prstGeom>
              <a:blipFill rotWithShape="0">
                <a:blip r:embed="rId5"/>
                <a:stretch>
                  <a:fillRect b="-4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75686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67000" y="-4632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Codes Used in This Project</a:t>
            </a:r>
          </a:p>
        </p:txBody>
      </p:sp>
      <p:cxnSp>
        <p:nvCxnSpPr>
          <p:cNvPr id="5" name="Curved Connector 4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0234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99881" y="1153828"/>
            <a:ext cx="6255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Codes used in this project are the following :</a:t>
            </a:r>
            <a:endParaRPr lang="en-US" sz="24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628650" y="2065693"/>
            <a:ext cx="7029450" cy="1005840"/>
            <a:chOff x="628650" y="2065693"/>
            <a:chExt cx="7029450" cy="1005840"/>
          </a:xfrm>
        </p:grpSpPr>
        <p:grpSp>
          <p:nvGrpSpPr>
            <p:cNvPr id="15" name="Group 14"/>
            <p:cNvGrpSpPr/>
            <p:nvPr/>
          </p:nvGrpSpPr>
          <p:grpSpPr>
            <a:xfrm>
              <a:off x="628650" y="2065693"/>
              <a:ext cx="7029450" cy="1005840"/>
              <a:chOff x="1419225" y="1818043"/>
              <a:chExt cx="7029450" cy="1005840"/>
            </a:xfrm>
          </p:grpSpPr>
          <p:sp>
            <p:nvSpPr>
              <p:cNvPr id="11" name="Flowchart: Terminator 10"/>
              <p:cNvSpPr/>
              <p:nvPr/>
            </p:nvSpPr>
            <p:spPr>
              <a:xfrm>
                <a:off x="1638300" y="2651527"/>
                <a:ext cx="6810375" cy="14817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33CC33"/>
                  </a:gs>
                  <a:gs pos="100000">
                    <a:srgbClr val="33CC3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419225" y="1818043"/>
                <a:ext cx="1005840" cy="1005840"/>
              </a:xfrm>
              <a:prstGeom prst="ellipse">
                <a:avLst/>
              </a:prstGeom>
              <a:solidFill>
                <a:srgbClr val="33CC33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1765532" y="2447607"/>
              <a:ext cx="46794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ACI 318-14 (American Concrete Institute).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7720" y="2262942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1</a:t>
              </a:r>
              <a:endParaRPr lang="en-US" sz="3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8650" y="3735748"/>
            <a:ext cx="7029450" cy="1005840"/>
            <a:chOff x="628650" y="3735748"/>
            <a:chExt cx="7029450" cy="1005840"/>
          </a:xfrm>
        </p:grpSpPr>
        <p:grpSp>
          <p:nvGrpSpPr>
            <p:cNvPr id="16" name="Group 15"/>
            <p:cNvGrpSpPr/>
            <p:nvPr/>
          </p:nvGrpSpPr>
          <p:grpSpPr>
            <a:xfrm>
              <a:off x="628650" y="3735748"/>
              <a:ext cx="7029450" cy="1005840"/>
              <a:chOff x="1419225" y="1818043"/>
              <a:chExt cx="7029450" cy="1005840"/>
            </a:xfrm>
          </p:grpSpPr>
          <p:sp>
            <p:nvSpPr>
              <p:cNvPr id="17" name="Flowchart: Terminator 16"/>
              <p:cNvSpPr/>
              <p:nvPr/>
            </p:nvSpPr>
            <p:spPr>
              <a:xfrm>
                <a:off x="1638300" y="2651527"/>
                <a:ext cx="6810375" cy="14817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99000">
                    <a:srgbClr val="FF9966"/>
                  </a:gs>
                  <a:gs pos="100000">
                    <a:srgbClr val="FF9966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419225" y="1818043"/>
                <a:ext cx="1005840" cy="1005840"/>
              </a:xfrm>
              <a:prstGeom prst="ellipse">
                <a:avLst/>
              </a:prstGeom>
              <a:solidFill>
                <a:srgbClr val="FF9966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1765532" y="4159885"/>
              <a:ext cx="436048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IBC2015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(International Building Code).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7720" y="3913654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2</a:t>
              </a:r>
              <a:endParaRPr lang="en-US" sz="3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8650" y="5405803"/>
            <a:ext cx="7029450" cy="1005840"/>
            <a:chOff x="628650" y="5405803"/>
            <a:chExt cx="7029450" cy="1005840"/>
          </a:xfrm>
        </p:grpSpPr>
        <p:grpSp>
          <p:nvGrpSpPr>
            <p:cNvPr id="19" name="Group 18"/>
            <p:cNvGrpSpPr/>
            <p:nvPr/>
          </p:nvGrpSpPr>
          <p:grpSpPr>
            <a:xfrm>
              <a:off x="628650" y="5405803"/>
              <a:ext cx="7029450" cy="1005840"/>
              <a:chOff x="1419225" y="1818043"/>
              <a:chExt cx="7029450" cy="1005840"/>
            </a:xfrm>
          </p:grpSpPr>
          <p:sp>
            <p:nvSpPr>
              <p:cNvPr id="20" name="Flowchart: Terminator 19"/>
              <p:cNvSpPr/>
              <p:nvPr/>
            </p:nvSpPr>
            <p:spPr>
              <a:xfrm>
                <a:off x="1638300" y="2651527"/>
                <a:ext cx="6810375" cy="14817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89608">
                    <a:srgbClr val="00B0F0"/>
                  </a:gs>
                  <a:gs pos="100000">
                    <a:srgbClr val="00B0F0"/>
                  </a:gs>
                  <a:gs pos="83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419225" y="1818043"/>
                <a:ext cx="1005840" cy="100584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1765952" y="5830708"/>
              <a:ext cx="18662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ASCE-7 (2010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7720" y="5606318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3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88777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390523" y="524438"/>
            <a:ext cx="7321385" cy="1046376"/>
            <a:chOff x="365289" y="754144"/>
            <a:chExt cx="7321385" cy="1046376"/>
          </a:xfrm>
        </p:grpSpPr>
        <p:sp>
          <p:nvSpPr>
            <p:cNvPr id="15" name="Rectangle 14"/>
            <p:cNvSpPr/>
            <p:nvPr/>
          </p:nvSpPr>
          <p:spPr>
            <a:xfrm>
              <a:off x="723505" y="1275487"/>
              <a:ext cx="6963169" cy="525033"/>
            </a:xfrm>
            <a:prstGeom prst="rect">
              <a:avLst/>
            </a:prstGeom>
            <a:gradFill flip="none" rotWithShape="1">
              <a:gsLst>
                <a:gs pos="13000">
                  <a:srgbClr val="EBE2E7"/>
                </a:gs>
                <a:gs pos="100000">
                  <a:srgbClr val="0066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gular Pentagon 13"/>
            <p:cNvSpPr/>
            <p:nvPr/>
          </p:nvSpPr>
          <p:spPr>
            <a:xfrm>
              <a:off x="365289" y="754144"/>
              <a:ext cx="963890" cy="1046376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90596" y="1276393"/>
              <a:ext cx="518640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Special Boundary element Design 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48740" y="1854960"/>
            <a:ext cx="3436761" cy="400110"/>
            <a:chOff x="666259" y="2290487"/>
            <a:chExt cx="3772294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3324128" cy="3776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Transverse reinforcement</a:t>
              </a:r>
              <a:endParaRPr lang="ar-JO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23091" y="2539216"/>
            <a:ext cx="5571879" cy="369332"/>
            <a:chOff x="1169246" y="5219441"/>
            <a:chExt cx="5571879" cy="369332"/>
          </a:xfrm>
        </p:grpSpPr>
        <p:sp>
          <p:nvSpPr>
            <p:cNvPr id="20" name="Oval 19"/>
            <p:cNvSpPr/>
            <p:nvPr/>
          </p:nvSpPr>
          <p:spPr>
            <a:xfrm>
              <a:off x="1169246" y="5299332"/>
              <a:ext cx="199630" cy="209550"/>
            </a:xfrm>
            <a:prstGeom prst="ellipse">
              <a:avLst/>
            </a:prstGeom>
            <a:solidFill>
              <a:srgbClr val="5B9DFF"/>
            </a:solidFill>
            <a:ln>
              <a:solidFill>
                <a:srgbClr val="002060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454228" y="5219441"/>
              <a:ext cx="52868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Transverse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reinforcement for </a:t>
              </a:r>
              <a:r>
                <a:rPr lang="en-US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special boundary element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94182" y="4611220"/>
                <a:ext cx="6096000" cy="244682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100mm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0.009*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0.007*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>
                        <a:latin typeface="Cambria Math" panose="02040503050406030204" pitchFamily="18" charset="0"/>
                      </a:rPr>
                      <m:t>760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=532mm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stirrup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𝟏𝟐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(6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legs)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0.007*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0.007*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>
                        <a:latin typeface="Cambria Math" panose="02040503050406030204" pitchFamily="18" charset="0"/>
                      </a:rPr>
                      <m:t>360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=252mm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stirrup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𝟏𝟐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(3 legs)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182" y="4611220"/>
                <a:ext cx="6096000" cy="2446824"/>
              </a:xfrm>
              <a:prstGeom prst="rect">
                <a:avLst/>
              </a:prstGeom>
              <a:blipFill rotWithShape="0">
                <a:blip r:embed="rId2"/>
                <a:stretch>
                  <a:fillRect l="-9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84619" y="3182853"/>
            <a:ext cx="6610351" cy="1457799"/>
            <a:chOff x="390523" y="3192694"/>
            <a:chExt cx="6610351" cy="1457799"/>
          </a:xfrm>
        </p:grpSpPr>
        <p:sp>
          <p:nvSpPr>
            <p:cNvPr id="7" name="Rounded Rectangle 6"/>
            <p:cNvSpPr/>
            <p:nvPr/>
          </p:nvSpPr>
          <p:spPr>
            <a:xfrm>
              <a:off x="390523" y="3192694"/>
              <a:ext cx="5800727" cy="1457799"/>
            </a:xfrm>
            <a:prstGeom prst="roundRect">
              <a:avLst/>
            </a:prstGeom>
            <a:solidFill>
              <a:srgbClr val="FF9BCD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495299" y="3370149"/>
                  <a:ext cx="6505575" cy="107266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</a:t>
                  </a:r>
                  <a:r>
                    <a:rPr lang="en-US" sz="1600" baseline="-25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max</a:t>
                  </a:r>
                  <a:r>
                    <a:rPr lang="en-US" sz="16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Min </a:t>
                  </a:r>
                  <a14:m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type m:val="lin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𝑙𝑒𝑎𝑠𝑡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boundary</m:t>
                                  </m:r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element</m:t>
                                  </m:r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𝑑𝑖𝑚𝑖𝑛𝑠𝑖𝑜𝑛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f>
                                <m:fPr>
                                  <m:type m:val="lin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+(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350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150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a14:m>
                  <a:endPara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299" y="3370149"/>
                  <a:ext cx="6505575" cy="107266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46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Chevron 11"/>
          <p:cNvSpPr/>
          <p:nvPr/>
        </p:nvSpPr>
        <p:spPr>
          <a:xfrm>
            <a:off x="6015355" y="3237160"/>
            <a:ext cx="460858" cy="1338641"/>
          </a:xfrm>
          <a:prstGeom prst="chevron">
            <a:avLst/>
          </a:prstGeom>
          <a:solidFill>
            <a:srgbClr val="FF61B0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934711" y="3177582"/>
            <a:ext cx="5149368" cy="1457799"/>
            <a:chOff x="6737833" y="3177582"/>
            <a:chExt cx="5149368" cy="1457799"/>
          </a:xfrm>
        </p:grpSpPr>
        <p:sp>
          <p:nvSpPr>
            <p:cNvPr id="26" name="Rounded Rectangle 25"/>
            <p:cNvSpPr/>
            <p:nvPr/>
          </p:nvSpPr>
          <p:spPr>
            <a:xfrm>
              <a:off x="6737833" y="3177582"/>
              <a:ext cx="5149368" cy="1457799"/>
            </a:xfrm>
            <a:prstGeom prst="roundRect">
              <a:avLst/>
            </a:prstGeom>
            <a:solidFill>
              <a:srgbClr val="FF9BCD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6846864" y="3370149"/>
                  <a:ext cx="4853508" cy="10111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/>
                    <a:t>S</a:t>
                  </a:r>
                  <a:r>
                    <a:rPr lang="en-US" sz="1600" baseline="-25000" dirty="0" err="1"/>
                    <a:t>max</a:t>
                  </a:r>
                  <a:r>
                    <a:rPr lang="en-US" sz="1600" baseline="-25000" dirty="0"/>
                    <a:t> </a:t>
                  </a:r>
                  <a:r>
                    <a:rPr lang="en-US" sz="1600" dirty="0"/>
                    <a:t>= Min </a:t>
                  </a:r>
                  <a14:m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type m:val="lin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400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𝟏𝟎𝟎</m:t>
                              </m:r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84</m:t>
                              </m:r>
                            </m:e>
                            <m:e>
                              <m:f>
                                <m:fPr>
                                  <m:type m:val="lin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+(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350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144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168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150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6864" y="3370149"/>
                  <a:ext cx="4853508" cy="1011111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6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Chevron 26"/>
          <p:cNvSpPr/>
          <p:nvPr/>
        </p:nvSpPr>
        <p:spPr>
          <a:xfrm>
            <a:off x="6339199" y="3227320"/>
            <a:ext cx="460858" cy="1338641"/>
          </a:xfrm>
          <a:prstGeom prst="chevron">
            <a:avLst/>
          </a:prstGeom>
          <a:solidFill>
            <a:srgbClr val="FFB7DB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8" name="Picture 246"/>
          <p:cNvPicPr/>
          <p:nvPr/>
        </p:nvPicPr>
        <p:blipFill>
          <a:blip r:embed="rId5"/>
          <a:stretch>
            <a:fillRect/>
          </a:stretch>
        </p:blipFill>
        <p:spPr>
          <a:xfrm>
            <a:off x="5683279" y="4884733"/>
            <a:ext cx="64008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944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85405" y="1012972"/>
            <a:ext cx="6963169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66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5B9DFF"/>
          </a:solidFill>
          <a:ln>
            <a:solidFill>
              <a:srgbClr val="002C6C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52496" y="1013878"/>
            <a:ext cx="518640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Boundary element Design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85406" y="1822151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5B9DFF"/>
            </a:solidFill>
            <a:ln>
              <a:solidFill>
                <a:srgbClr val="002C6C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Reinforcement detailing for shear wall  (W6) </a:t>
              </a:r>
            </a:p>
          </p:txBody>
        </p:sp>
      </p:grpSp>
      <p:pic>
        <p:nvPicPr>
          <p:cNvPr id="19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338733"/>
            <a:ext cx="5933152" cy="4371975"/>
          </a:xfrm>
          <a:prstGeom prst="rect">
            <a:avLst/>
          </a:prstGeom>
        </p:spPr>
      </p:pic>
      <p:pic>
        <p:nvPicPr>
          <p:cNvPr id="20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86434"/>
            <a:ext cx="6006896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2997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5406" y="1822151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if we need to use mat foundation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27188" y="2534920"/>
                <a:ext cx="10296819" cy="30542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𝐴𝑟𝑒𝑎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𝑖𝑠𝑜𝑙𝑎𝑡𝑒𝑑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𝑓𝑜𝑜𝑡𝑖𝑛𝑔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&gt;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𝑎𝑟𝑒𝑎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𝑏𝑢𝑙𝑖𝑑𝑖𝑛𝑔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Thus, we need to use mat foundation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,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𝑖𝑠𝑜𝑙𝑎𝑡𝑒𝑑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US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𝑎𝑙𝑙</m:t>
                                </m:r>
                              </m:sub>
                            </m:sSub>
                          </m:den>
                        </m:f>
                      </m:e>
                    </m:nary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ETABS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=51919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𝑏𝑎𝑠𝑚𝑒𝑛𝑡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296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09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 ,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𝑖𝑠𝑜𝑙𝑎𝑡𝑒𝑑</m:t>
                                  </m:r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= 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51919</m:t>
                                  </m:r>
                                </m:num>
                                <m:den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270</m:t>
                                  </m:r>
                                </m:den>
                              </m:f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= 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192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296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09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178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eqArr>
                        </m:e>
                      </m:nary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88" y="2534920"/>
                <a:ext cx="10296819" cy="3054298"/>
              </a:xfrm>
              <a:prstGeom prst="rect">
                <a:avLst/>
              </a:prstGeom>
              <a:blipFill rotWithShape="0">
                <a:blip r:embed="rId2"/>
                <a:stretch>
                  <a:fillRect l="-3316" t="-11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04098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5406" y="1774466"/>
            <a:ext cx="6544166" cy="447797"/>
            <a:chOff x="666259" y="2245474"/>
            <a:chExt cx="6544166" cy="422690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245474"/>
              <a:ext cx="361950" cy="323850"/>
            </a:xfrm>
            <a:prstGeom prst="pentagon">
              <a:avLst/>
            </a:prstGeom>
            <a:solidFill>
              <a:srgbClr val="F4A94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if we need to use mat foundation 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327189" y="2293583"/>
            <a:ext cx="10296819" cy="2120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we assume that, we have single footings and wall footings and checks if it is suitable.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draw calculated dimensions of footings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AutoCAD,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recognize that assumed footings type not suitable in our structure. 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Therefore, we used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5"/>
          <p:cNvPicPr/>
          <p:nvPr/>
        </p:nvPicPr>
        <p:blipFill>
          <a:blip r:embed="rId2"/>
          <a:stretch>
            <a:fillRect/>
          </a:stretch>
        </p:blipFill>
        <p:spPr>
          <a:xfrm>
            <a:off x="5149306" y="3248894"/>
            <a:ext cx="6752408" cy="349598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gular Pentagon 12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3701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27189" y="2635103"/>
            <a:ext cx="6096000" cy="873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plan view of mat foundation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used h = 1200mm</a:t>
            </a:r>
          </a:p>
        </p:txBody>
      </p:sp>
      <p:pic>
        <p:nvPicPr>
          <p:cNvPr id="12" name="صورة 6" descr="https://fb-s-c-a.akamaihd.net/h-ak-xfl1/v/t34.0-12/15310400_1707727069555397_409559301_n.png?oh=8778ccefafad6b9b65a7d1aa84275565&amp;oe=58441349&amp;__gda__=1480865701_453071ea3e8fd3e9f9d51262086e1be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" t="3748" r="5016" b="5394"/>
          <a:stretch/>
        </p:blipFill>
        <p:spPr bwMode="auto">
          <a:xfrm>
            <a:off x="5540417" y="2362119"/>
            <a:ext cx="6237727" cy="43440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gular Pentagon 10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1586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5406" y="1822151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for deflection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327189" y="2534920"/>
            <a:ext cx="416664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displacement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foundation is10mm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displacement of the footings joints is shown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approximant equal 10mm… ok</a:t>
            </a:r>
          </a:p>
        </p:txBody>
      </p:sp>
      <p:pic>
        <p:nvPicPr>
          <p:cNvPr id="12" name="Picture 22"/>
          <p:cNvPicPr/>
          <p:nvPr/>
        </p:nvPicPr>
        <p:blipFill>
          <a:blip r:embed="rId2"/>
          <a:stretch>
            <a:fillRect/>
          </a:stretch>
        </p:blipFill>
        <p:spPr>
          <a:xfrm>
            <a:off x="4251490" y="2222261"/>
            <a:ext cx="7779656" cy="403669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gular Pentagon 15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3248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5406" y="1822151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for stress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27188" y="2534920"/>
                <a:ext cx="4612457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Bearing capacity of the soil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𝑎𝑙𝑙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=270 kN/m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maximum stress is shown in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figure and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is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less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than 270 kN/m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262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m:rPr>
                        <m:nor/>
                      </m:rPr>
                      <a: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  <m:r>
                      <m:rPr>
                        <m:nor/>
                      </m:rPr>
                      <a: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US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𝑎𝑙𝑙𝑜𝑤𝑎𝑏𝑙𝑒</m:t>
                        </m:r>
                      </m:sub>
                    </m:sSub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OK</m:t>
                    </m:r>
                  </m:oMath>
                </a14:m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88" y="2534920"/>
                <a:ext cx="4612457" cy="1754326"/>
              </a:xfrm>
              <a:prstGeom prst="rect">
                <a:avLst/>
              </a:prstGeom>
              <a:blipFill rotWithShape="0">
                <a:blip r:embed="rId2"/>
                <a:stretch>
                  <a:fillRect l="-1190" r="-1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9"/>
          <p:cNvPicPr/>
          <p:nvPr/>
        </p:nvPicPr>
        <p:blipFill>
          <a:blip r:embed="rId3"/>
          <a:stretch>
            <a:fillRect/>
          </a:stretch>
        </p:blipFill>
        <p:spPr>
          <a:xfrm>
            <a:off x="5222450" y="2506407"/>
            <a:ext cx="6633029" cy="382011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gular Pentagon 15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6175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5406" y="1822151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punching shear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133572" y="2506407"/>
                <a:ext cx="2218236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∅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𝐶𝑝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∅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rad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°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3572" y="2506407"/>
                <a:ext cx="2218236" cy="6127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12"/>
          <p:cNvSpPr/>
          <p:nvPr/>
        </p:nvSpPr>
        <p:spPr>
          <a:xfrm>
            <a:off x="327189" y="3119139"/>
            <a:ext cx="4637988" cy="139070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5256602"/>
                  </p:ext>
                </p:extLst>
              </p:nvPr>
            </p:nvGraphicFramePr>
            <p:xfrm>
              <a:off x="1748972" y="3528506"/>
              <a:ext cx="8694056" cy="281864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27033"/>
                    <a:gridCol w="1576263"/>
                    <a:gridCol w="1550254"/>
                    <a:gridCol w="2201380"/>
                    <a:gridCol w="919563"/>
                    <a:gridCol w="919563"/>
                  </a:tblGrid>
                  <a:tr h="252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Column name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Column dimensions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(cm)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Ultimate shear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e>
                                  <m:sub>
                                    <m:r>
                                      <a:rPr lang="en-US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°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(mm)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𝑪𝒑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(kN)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</a:tr>
                  <a:tr h="252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P6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60*60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4325.3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4(600+1125) = 6900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9507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Ok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</a:tr>
                  <a:tr h="252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P12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55*55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2436.3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2(1112.5)+1675 = 3900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5374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Ok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</a:tr>
                  <a:tr h="252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S12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45*45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950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2*1012.5 = 2025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2790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Ok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6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5256602"/>
                  </p:ext>
                </p:extLst>
              </p:nvPr>
            </p:nvGraphicFramePr>
            <p:xfrm>
              <a:off x="1748972" y="3528506"/>
              <a:ext cx="8694056" cy="281864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27033"/>
                    <a:gridCol w="1576263"/>
                    <a:gridCol w="1550254"/>
                    <a:gridCol w="2201380"/>
                    <a:gridCol w="919563"/>
                    <a:gridCol w="919563"/>
                  </a:tblGrid>
                  <a:tr h="11504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Column name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Column dimensions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(cm)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Ultimate shear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211326" t="-4762" r="-84530" b="-158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746358" t="-4762" r="-102649" b="-158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</a:tr>
                  <a:tr h="67291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P6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60*60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4325.3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4(600+1125) = 6900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9507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Ok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</a:tr>
                  <a:tr h="67291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P12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55*55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2436.3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2(1112.5)+1675 = 3900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5374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Ok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</a:tr>
                  <a:tr h="32239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S12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2992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45*45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950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2*1012.5 = 2025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2790</a:t>
                          </a:r>
                          <a:endParaRPr lang="en-US" sz="20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Ok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F8C78C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8" name="Rectangle 17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gular Pentagon 18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9099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5406" y="1822151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for wide beam shear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27189" y="2547125"/>
                <a:ext cx="9184456" cy="33054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Shear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values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was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found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by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making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column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strip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in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each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direction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. </m:t>
                      </m:r>
                    </m:oMath>
                  </m:oMathPara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From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column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strip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in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−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direction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Vu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1257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at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distanc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d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1125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mm</m:t>
                      </m:r>
                      <m:r>
                        <m:rPr>
                          <m:nor/>
                        </m:rPr>
                        <a:rPr lang="en-US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from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face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column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 strip width = 2m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Wide beam shear capacity of column strip =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75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24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2000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1125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1378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kN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Capacity is greater than ultimate. Thus, it is ok </a:t>
                </a:r>
              </a:p>
              <a:p>
                <a:pPr lvl="0"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the same for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column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strip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in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− 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direction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89" y="2547125"/>
                <a:ext cx="9184456" cy="3305457"/>
              </a:xfrm>
              <a:prstGeom prst="rect">
                <a:avLst/>
              </a:prstGeom>
              <a:blipFill rotWithShape="0">
                <a:blip r:embed="rId2"/>
                <a:stretch>
                  <a:fillRect l="-598" b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gular Pentagon 11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7973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5406" y="1822151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for flexure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27189" y="2222261"/>
                <a:ext cx="8314441" cy="9204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X-direction,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both bottom and top reinforcement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Y-direction,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both bottom and top reinforcement.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89" y="2222261"/>
                <a:ext cx="8314441" cy="920445"/>
              </a:xfrm>
              <a:prstGeom prst="rect">
                <a:avLst/>
              </a:prstGeom>
              <a:blipFill rotWithShape="0">
                <a:blip r:embed="rId2"/>
                <a:stretch>
                  <a:fillRect l="-660" b="-7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862" y="3290694"/>
            <a:ext cx="10582275" cy="3429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gular Pentagon 15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6845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2000" y="159526"/>
            <a:ext cx="23369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  <a:endParaRPr lang="en-US" sz="36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-71438" y="320037"/>
            <a:ext cx="3424238" cy="6263240"/>
            <a:chOff x="-71438" y="320037"/>
            <a:chExt cx="3424238" cy="6263240"/>
          </a:xfrm>
        </p:grpSpPr>
        <p:grpSp>
          <p:nvGrpSpPr>
            <p:cNvPr id="26" name="Group 25"/>
            <p:cNvGrpSpPr/>
            <p:nvPr/>
          </p:nvGrpSpPr>
          <p:grpSpPr>
            <a:xfrm>
              <a:off x="762000" y="320037"/>
              <a:ext cx="1828800" cy="2428875"/>
              <a:chOff x="762000" y="523875"/>
              <a:chExt cx="1828800" cy="2428875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762000" y="523875"/>
                <a:ext cx="1828800" cy="1828800"/>
                <a:chOff x="762000" y="523875"/>
                <a:chExt cx="1828800" cy="1828800"/>
              </a:xfrm>
            </p:grpSpPr>
            <p:sp>
              <p:nvSpPr>
                <p:cNvPr id="6" name="Oval 5"/>
                <p:cNvSpPr/>
                <p:nvPr/>
              </p:nvSpPr>
              <p:spPr>
                <a:xfrm>
                  <a:off x="762000" y="523875"/>
                  <a:ext cx="1828800" cy="1828800"/>
                </a:xfrm>
                <a:prstGeom prst="ellipse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Box 8"/>
                    <p:cNvSpPr txBox="1"/>
                    <p:nvPr/>
                  </p:nvSpPr>
                  <p:spPr>
                    <a:xfrm>
                      <a:off x="762000" y="871548"/>
                      <a:ext cx="1828800" cy="113345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 anchor="ctr" anchorCtr="1">
                      <a:spAutoFit/>
                    </a:bodyPr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</a:t>
                      </a:r>
                      <a14:m>
                        <m:oMath xmlns:m="http://schemas.openxmlformats.org/officeDocument/2006/math"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𝑘𝑁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a14:m>
                      <a:r>
                        <a:rPr lang="en-US" sz="2400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Box 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62000" y="871548"/>
                      <a:ext cx="1828800" cy="1133452"/>
                    </a:xfrm>
                    <a:prstGeom prst="rect">
                      <a:avLst/>
                    </a:prstGeom>
                    <a:blipFill rotWithShape="0">
                      <a:blip r:embed="rId2"/>
                      <a:stretch>
                        <a:fillRect b="-9730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" name="Chevron 9"/>
              <p:cNvSpPr/>
              <p:nvPr/>
            </p:nvSpPr>
            <p:spPr>
              <a:xfrm rot="5400000">
                <a:off x="1376362" y="2224088"/>
                <a:ext cx="600075" cy="857250"/>
              </a:xfrm>
              <a:prstGeom prst="chevron">
                <a:avLst/>
              </a:prstGeom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-71438" y="2800350"/>
              <a:ext cx="3424238" cy="3782927"/>
              <a:chOff x="-111919" y="3199725"/>
              <a:chExt cx="3424238" cy="3782927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-111919" y="3199725"/>
                <a:ext cx="3424238" cy="873188"/>
                <a:chOff x="-111919" y="3199725"/>
                <a:chExt cx="3424238" cy="873188"/>
              </a:xfrm>
            </p:grpSpPr>
            <p:sp>
              <p:nvSpPr>
                <p:cNvPr id="11" name="Pentagon 10"/>
                <p:cNvSpPr/>
                <p:nvPr/>
              </p:nvSpPr>
              <p:spPr>
                <a:xfrm rot="10800000">
                  <a:off x="0" y="3251009"/>
                  <a:ext cx="3152774" cy="792654"/>
                </a:xfrm>
                <a:prstGeom prst="homePlate">
                  <a:avLst/>
                </a:prstGeom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-111919" y="3199725"/>
                      <a:ext cx="3424238" cy="873188"/>
                    </a:xfrm>
                    <a:prstGeom prst="rect">
                      <a:avLst/>
                    </a:prstGeom>
                  </p:spPr>
                  <p:txBody>
                    <a:bodyPr wrap="square" anchor="ctr">
                      <a:spAutoFit/>
                    </a:bodyPr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rooms and Corridors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(4.79 </a:t>
                      </a:r>
                      <a14:m>
                        <m:oMath xmlns:m="http://schemas.openxmlformats.org/officeDocument/2006/math"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𝑘𝑁</m:t>
                          </m:r>
                          <m:r>
                            <a:rPr lang="en-US" b="0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a14:m>
                      <a:r>
                        <a:rPr lang="en-US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2" name="Rectangle 1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111919" y="3199725"/>
                      <a:ext cx="3424238" cy="873188"/>
                    </a:xfrm>
                    <a:prstGeom prst="rect">
                      <a:avLst/>
                    </a:prstGeom>
                    <a:blipFill rotWithShape="0">
                      <a:blip r:embed="rId3"/>
                      <a:stretch>
                        <a:fillRect b="-763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4" name="Group 13"/>
              <p:cNvGrpSpPr/>
              <p:nvPr/>
            </p:nvGrpSpPr>
            <p:grpSpPr>
              <a:xfrm>
                <a:off x="-111919" y="4192556"/>
                <a:ext cx="3424238" cy="873188"/>
                <a:chOff x="-135732" y="3210742"/>
                <a:chExt cx="3424238" cy="873188"/>
              </a:xfrm>
            </p:grpSpPr>
            <p:sp>
              <p:nvSpPr>
                <p:cNvPr id="15" name="Pentagon 14"/>
                <p:cNvSpPr/>
                <p:nvPr/>
              </p:nvSpPr>
              <p:spPr>
                <a:xfrm rot="10800000">
                  <a:off x="0" y="3251009"/>
                  <a:ext cx="3152774" cy="792654"/>
                </a:xfrm>
                <a:prstGeom prst="homePlate">
                  <a:avLst/>
                </a:prstGeom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" name="Rectangle 15"/>
                    <p:cNvSpPr/>
                    <p:nvPr/>
                  </p:nvSpPr>
                  <p:spPr>
                    <a:xfrm>
                      <a:off x="-135732" y="3210742"/>
                      <a:ext cx="3424238" cy="873188"/>
                    </a:xfrm>
                    <a:prstGeom prst="rect">
                      <a:avLst/>
                    </a:prstGeom>
                  </p:spPr>
                  <p:txBody>
                    <a:bodyPr wrap="square" anchor="ctr">
                      <a:spAutoFit/>
                    </a:bodyPr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Private  rooms and Corridors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(1.92 </a:t>
                      </a:r>
                      <a14:m>
                        <m:oMath xmlns:m="http://schemas.openxmlformats.org/officeDocument/2006/math"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𝑘𝑁</m:t>
                          </m:r>
                          <m:r>
                            <a:rPr lang="en-US" b="0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a14:m>
                      <a:r>
                        <a:rPr lang="en-US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6" name="Rectangle 1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135732" y="3210742"/>
                      <a:ext cx="3424238" cy="873188"/>
                    </a:xfrm>
                    <a:prstGeom prst="rect">
                      <a:avLst/>
                    </a:prstGeom>
                    <a:blipFill rotWithShape="0">
                      <a:blip r:embed="rId4"/>
                      <a:stretch>
                        <a:fillRect r="-1246" b="-839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8" name="Group 17"/>
              <p:cNvGrpSpPr/>
              <p:nvPr/>
            </p:nvGrpSpPr>
            <p:grpSpPr>
              <a:xfrm>
                <a:off x="-111919" y="5110743"/>
                <a:ext cx="3288506" cy="873188"/>
                <a:chOff x="-135732" y="3170475"/>
                <a:chExt cx="3288506" cy="873188"/>
              </a:xfrm>
            </p:grpSpPr>
            <p:sp>
              <p:nvSpPr>
                <p:cNvPr id="19" name="Pentagon 18"/>
                <p:cNvSpPr/>
                <p:nvPr/>
              </p:nvSpPr>
              <p:spPr>
                <a:xfrm rot="10800000">
                  <a:off x="0" y="3251009"/>
                  <a:ext cx="3152774" cy="792654"/>
                </a:xfrm>
                <a:prstGeom prst="homePlate">
                  <a:avLst/>
                </a:prstGeom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Rectangle 19"/>
                    <p:cNvSpPr/>
                    <p:nvPr/>
                  </p:nvSpPr>
                  <p:spPr>
                    <a:xfrm>
                      <a:off x="-135732" y="3170475"/>
                      <a:ext cx="3288506" cy="873188"/>
                    </a:xfrm>
                    <a:prstGeom prst="rect">
                      <a:avLst/>
                    </a:prstGeom>
                  </p:spPr>
                  <p:txBody>
                    <a:bodyPr wrap="square" anchor="ctr">
                      <a:spAutoFit/>
                    </a:bodyPr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</a:p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(2.4 </a:t>
                      </a:r>
                      <a14:m>
                        <m:oMath xmlns:m="http://schemas.openxmlformats.org/officeDocument/2006/math"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𝑘𝑁</m:t>
                          </m:r>
                          <m:r>
                            <a:rPr lang="en-US" b="0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a14:m>
                      <a:r>
                        <a:rPr lang="en-US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0" name="Rectangle 1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135732" y="3170475"/>
                      <a:ext cx="3288506" cy="873188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 b="-769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1" name="Group 20"/>
              <p:cNvGrpSpPr/>
              <p:nvPr/>
            </p:nvGrpSpPr>
            <p:grpSpPr>
              <a:xfrm>
                <a:off x="-111919" y="6109464"/>
                <a:ext cx="3288506" cy="873188"/>
                <a:chOff x="-135732" y="3210742"/>
                <a:chExt cx="3288506" cy="873188"/>
              </a:xfrm>
            </p:grpSpPr>
            <p:sp>
              <p:nvSpPr>
                <p:cNvPr id="22" name="Pentagon 21"/>
                <p:cNvSpPr/>
                <p:nvPr/>
              </p:nvSpPr>
              <p:spPr>
                <a:xfrm rot="10800000">
                  <a:off x="0" y="3251009"/>
                  <a:ext cx="3152774" cy="792654"/>
                </a:xfrm>
                <a:prstGeom prst="homePlate">
                  <a:avLst/>
                </a:prstGeom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135732" y="3210742"/>
                      <a:ext cx="3288506" cy="873188"/>
                    </a:xfrm>
                    <a:prstGeom prst="rect">
                      <a:avLst/>
                    </a:prstGeom>
                  </p:spPr>
                  <p:txBody>
                    <a:bodyPr wrap="square" anchor="ctr">
                      <a:spAutoFit/>
                    </a:bodyPr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Restaurant </a:t>
                      </a:r>
                    </a:p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(4.79 </a:t>
                      </a:r>
                      <a14:m>
                        <m:oMath xmlns:m="http://schemas.openxmlformats.org/officeDocument/2006/math"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𝑘𝑁</m:t>
                          </m:r>
                          <m:r>
                            <a:rPr lang="en-US" b="0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a14:m>
                      <a:r>
                        <a:rPr lang="en-US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Rectangle 2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135732" y="3210742"/>
                      <a:ext cx="3288506" cy="873188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 b="-769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57" name="Group 56"/>
          <p:cNvGrpSpPr/>
          <p:nvPr/>
        </p:nvGrpSpPr>
        <p:grpSpPr>
          <a:xfrm>
            <a:off x="3838574" y="534402"/>
            <a:ext cx="2834640" cy="6100956"/>
            <a:chOff x="3838574" y="534402"/>
            <a:chExt cx="2834640" cy="6100956"/>
          </a:xfrm>
        </p:grpSpPr>
        <p:grpSp>
          <p:nvGrpSpPr>
            <p:cNvPr id="30" name="Group 29"/>
            <p:cNvGrpSpPr/>
            <p:nvPr/>
          </p:nvGrpSpPr>
          <p:grpSpPr>
            <a:xfrm>
              <a:off x="3838574" y="534402"/>
              <a:ext cx="2834640" cy="3475647"/>
              <a:chOff x="3838574" y="534402"/>
              <a:chExt cx="2834640" cy="3475647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3838574" y="534402"/>
                <a:ext cx="2834640" cy="2834640"/>
                <a:chOff x="4114800" y="1238250"/>
                <a:chExt cx="2834640" cy="2834640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4114800" y="1238250"/>
                  <a:ext cx="2834640" cy="2834640"/>
                </a:xfrm>
                <a:prstGeom prst="ellipse">
                  <a:avLst/>
                </a:prstGeom>
                <a:solidFill>
                  <a:srgbClr val="68CE9B"/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4231481" y="1843177"/>
                      <a:ext cx="2609850" cy="175432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 anchor="ctr" anchorCtr="1">
                      <a:spAutoFit/>
                    </a:bodyPr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 Impose Dead Load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</a:t>
                      </a:r>
                      <a14:m>
                        <m:oMath xmlns:m="http://schemas.openxmlformats.org/officeDocument/2006/math"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𝑘𝑁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a14:m>
                      <a:r>
                        <a:rPr lang="en-US" sz="2400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TextBox 2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231481" y="1843177"/>
                      <a:ext cx="2609850" cy="1754326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 l="-3271" r="-6075" b="-3819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9" name="Chevron 28"/>
              <p:cNvSpPr/>
              <p:nvPr/>
            </p:nvSpPr>
            <p:spPr>
              <a:xfrm rot="5400000">
                <a:off x="4890134" y="2958489"/>
                <a:ext cx="731520" cy="1371600"/>
              </a:xfrm>
              <a:prstGeom prst="chevron">
                <a:avLst/>
              </a:prstGeom>
              <a:solidFill>
                <a:srgbClr val="68CE9B"/>
              </a:solidFill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4123851" y="4229775"/>
              <a:ext cx="2224320" cy="2405583"/>
              <a:chOff x="4169571" y="4537986"/>
              <a:chExt cx="2224320" cy="2405583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4209337" y="4537986"/>
                <a:ext cx="2184554" cy="507832"/>
                <a:chOff x="968219" y="3382402"/>
                <a:chExt cx="2184554" cy="507832"/>
              </a:xfrm>
            </p:grpSpPr>
            <p:sp>
              <p:nvSpPr>
                <p:cNvPr id="43" name="Pentagon 42"/>
                <p:cNvSpPr/>
                <p:nvPr/>
              </p:nvSpPr>
              <p:spPr>
                <a:xfrm rot="10800000">
                  <a:off x="1019652" y="3382402"/>
                  <a:ext cx="2133121" cy="507831"/>
                </a:xfrm>
                <a:prstGeom prst="homePlate">
                  <a:avLst/>
                </a:prstGeom>
                <a:gradFill>
                  <a:gsLst>
                    <a:gs pos="0">
                      <a:srgbClr val="BDE9D3"/>
                    </a:gs>
                    <a:gs pos="50000">
                      <a:srgbClr val="68CE9B"/>
                    </a:gs>
                    <a:gs pos="100000">
                      <a:srgbClr val="68CE9B"/>
                    </a:gs>
                  </a:gsLst>
                  <a:lin ang="5400000" scaled="0"/>
                </a:gradFill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968219" y="3432160"/>
                  <a:ext cx="1884042" cy="458074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marL="457200" algn="ctr">
                    <a:lnSpc>
                      <a:spcPct val="150000"/>
                    </a:lnSpc>
                    <a:spcAft>
                      <a:spcPts val="0"/>
                    </a:spcAft>
                  </a:pPr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Tiles</a:t>
                  </a:r>
                  <a:endPara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5" name="Group 44"/>
              <p:cNvGrpSpPr/>
              <p:nvPr/>
            </p:nvGrpSpPr>
            <p:grpSpPr>
              <a:xfrm>
                <a:off x="4169571" y="5170570"/>
                <a:ext cx="2224320" cy="507831"/>
                <a:chOff x="928453" y="3382402"/>
                <a:chExt cx="2224320" cy="507831"/>
              </a:xfrm>
            </p:grpSpPr>
            <p:sp>
              <p:nvSpPr>
                <p:cNvPr id="46" name="Pentagon 45"/>
                <p:cNvSpPr/>
                <p:nvPr/>
              </p:nvSpPr>
              <p:spPr>
                <a:xfrm rot="10800000">
                  <a:off x="1019652" y="3382402"/>
                  <a:ext cx="2133121" cy="507831"/>
                </a:xfrm>
                <a:prstGeom prst="homePlate">
                  <a:avLst/>
                </a:prstGeom>
                <a:gradFill>
                  <a:gsLst>
                    <a:gs pos="0">
                      <a:srgbClr val="BDE9D3"/>
                    </a:gs>
                    <a:gs pos="50000">
                      <a:srgbClr val="68CE9B"/>
                    </a:gs>
                    <a:gs pos="100000">
                      <a:srgbClr val="68CE9B"/>
                    </a:gs>
                  </a:gsLst>
                </a:gradFill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928453" y="3407281"/>
                  <a:ext cx="2184554" cy="458074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marL="457200" algn="ctr">
                    <a:lnSpc>
                      <a:spcPct val="150000"/>
                    </a:lnSpc>
                    <a:spcAft>
                      <a:spcPts val="0"/>
                    </a:spcAft>
                  </a:pPr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Mortar &amp; Filling</a:t>
                  </a:r>
                  <a:endPara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4260768" y="5778275"/>
                <a:ext cx="2133123" cy="532710"/>
                <a:chOff x="1019650" y="3357523"/>
                <a:chExt cx="2133123" cy="532710"/>
              </a:xfrm>
            </p:grpSpPr>
            <p:sp>
              <p:nvSpPr>
                <p:cNvPr id="49" name="Pentagon 48"/>
                <p:cNvSpPr/>
                <p:nvPr/>
              </p:nvSpPr>
              <p:spPr>
                <a:xfrm rot="10800000">
                  <a:off x="1019652" y="3382402"/>
                  <a:ext cx="2133121" cy="507831"/>
                </a:xfrm>
                <a:prstGeom prst="homePlate">
                  <a:avLst/>
                </a:prstGeom>
                <a:gradFill>
                  <a:gsLst>
                    <a:gs pos="0">
                      <a:srgbClr val="BDE9D3"/>
                    </a:gs>
                    <a:gs pos="50000">
                      <a:srgbClr val="68CE9B"/>
                    </a:gs>
                    <a:gs pos="100000">
                      <a:srgbClr val="68CE9B"/>
                    </a:gs>
                  </a:gsLst>
                </a:gradFill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1019650" y="3357523"/>
                  <a:ext cx="1884042" cy="507831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marL="457200" algn="ctr">
                    <a:lnSpc>
                      <a:spcPct val="150000"/>
                    </a:lnSpc>
                    <a:spcAft>
                      <a:spcPts val="0"/>
                    </a:spcAft>
                  </a:pPr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Plaster</a:t>
                  </a:r>
                  <a:endPara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4260770" y="6435738"/>
                <a:ext cx="2133121" cy="507831"/>
                <a:chOff x="1019652" y="3382402"/>
                <a:chExt cx="2133121" cy="507831"/>
              </a:xfrm>
            </p:grpSpPr>
            <p:sp>
              <p:nvSpPr>
                <p:cNvPr id="52" name="Pentagon 51"/>
                <p:cNvSpPr/>
                <p:nvPr/>
              </p:nvSpPr>
              <p:spPr>
                <a:xfrm rot="10800000">
                  <a:off x="1019652" y="3382402"/>
                  <a:ext cx="2133121" cy="507831"/>
                </a:xfrm>
                <a:prstGeom prst="homePlate">
                  <a:avLst/>
                </a:prstGeom>
                <a:gradFill>
                  <a:gsLst>
                    <a:gs pos="0">
                      <a:srgbClr val="BDE9D3"/>
                    </a:gs>
                    <a:gs pos="50000">
                      <a:srgbClr val="68CE9B"/>
                    </a:gs>
                    <a:gs pos="100000">
                      <a:srgbClr val="68CE9B"/>
                    </a:gs>
                  </a:gsLst>
                </a:gradFill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1078709" y="3407280"/>
                  <a:ext cx="1884042" cy="458074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marL="457200" algn="ctr">
                    <a:lnSpc>
                      <a:spcPct val="150000"/>
                    </a:lnSpc>
                    <a:spcAft>
                      <a:spcPts val="0"/>
                    </a:spcAft>
                  </a:pPr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Partitions </a:t>
                  </a:r>
                  <a:endPara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58" name="Group 57"/>
          <p:cNvGrpSpPr/>
          <p:nvPr/>
        </p:nvGrpSpPr>
        <p:grpSpPr>
          <a:xfrm>
            <a:off x="7782399" y="1668662"/>
            <a:ext cx="3657600" cy="3657600"/>
            <a:chOff x="7782399" y="1668662"/>
            <a:chExt cx="3657600" cy="3657600"/>
          </a:xfrm>
        </p:grpSpPr>
        <p:sp>
          <p:nvSpPr>
            <p:cNvPr id="8" name="Oval 7"/>
            <p:cNvSpPr/>
            <p:nvPr/>
          </p:nvSpPr>
          <p:spPr>
            <a:xfrm>
              <a:off x="7782399" y="1668662"/>
              <a:ext cx="3657600" cy="3657600"/>
            </a:xfrm>
            <a:prstGeom prst="ellipse">
              <a:avLst/>
            </a:prstGeom>
            <a:solidFill>
              <a:srgbClr val="FF9966"/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8318895" y="2930737"/>
                  <a:ext cx="2609850" cy="113345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 anchor="ctr" anchorCtr="1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sz="2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Slab Own Weight (5</a:t>
                  </a:r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𝑘𝑁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US" sz="2400" dirty="0" smtClean="0"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)</a:t>
                  </a:r>
                  <a:endPara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8895" y="2930737"/>
                  <a:ext cx="2609850" cy="113345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r="-1636" b="-914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6197568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4655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642049" y="75338"/>
            <a:ext cx="53527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Parameters </a:t>
            </a:r>
            <a:endParaRPr lang="en-US" sz="3600" dirty="0"/>
          </a:p>
        </p:txBody>
      </p:sp>
      <p:sp>
        <p:nvSpPr>
          <p:cNvPr id="59" name="Flowchart: Terminator 58"/>
          <p:cNvSpPr/>
          <p:nvPr/>
        </p:nvSpPr>
        <p:spPr>
          <a:xfrm>
            <a:off x="0" y="1637097"/>
            <a:ext cx="6810375" cy="45719"/>
          </a:xfrm>
          <a:prstGeom prst="flowChartTerminator">
            <a:avLst/>
          </a:prstGeom>
          <a:gradFill>
            <a:gsLst>
              <a:gs pos="16000">
                <a:srgbClr val="EBE2E7"/>
              </a:gs>
              <a:gs pos="99000">
                <a:srgbClr val="33CC33"/>
              </a:gs>
              <a:gs pos="100000">
                <a:srgbClr val="33CC3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9876" y="1153828"/>
            <a:ext cx="28563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 Category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44717" y="1193746"/>
            <a:ext cx="358219" cy="357138"/>
          </a:xfrm>
          <a:prstGeom prst="ellipse">
            <a:avLst/>
          </a:prstGeom>
          <a:solidFill>
            <a:srgbClr val="51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6782" y="2098762"/>
            <a:ext cx="7103279" cy="457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28625" y="2098762"/>
            <a:ext cx="3971925" cy="45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31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4655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642049" y="75338"/>
            <a:ext cx="53527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Parameters </a:t>
            </a:r>
            <a:endParaRPr lang="en-US" sz="3600" dirty="0"/>
          </a:p>
        </p:txBody>
      </p:sp>
      <p:sp>
        <p:nvSpPr>
          <p:cNvPr id="59" name="Flowchart: Terminator 58"/>
          <p:cNvSpPr/>
          <p:nvPr/>
        </p:nvSpPr>
        <p:spPr>
          <a:xfrm>
            <a:off x="0" y="1637097"/>
            <a:ext cx="6810375" cy="45719"/>
          </a:xfrm>
          <a:prstGeom prst="flowChartTerminator">
            <a:avLst/>
          </a:prstGeom>
          <a:gradFill>
            <a:gsLst>
              <a:gs pos="94000">
                <a:srgbClr val="00FF99"/>
              </a:gs>
              <a:gs pos="73000">
                <a:srgbClr val="00FF99"/>
              </a:gs>
              <a:gs pos="16000">
                <a:srgbClr val="EBE2E7"/>
              </a:gs>
              <a:gs pos="99000">
                <a:srgbClr val="33CC33"/>
              </a:gs>
              <a:gs pos="100000">
                <a:srgbClr val="00FF99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50561" y="1174181"/>
            <a:ext cx="28563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Factor, 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92342" y="1206091"/>
            <a:ext cx="358219" cy="357138"/>
          </a:xfrm>
          <a:prstGeom prst="ellipse">
            <a:avLst/>
          </a:prstGeom>
          <a:solidFill>
            <a:srgbClr val="00FF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412"/>
          <a:stretch/>
        </p:blipFill>
        <p:spPr>
          <a:xfrm>
            <a:off x="1822323" y="1804954"/>
            <a:ext cx="8401050" cy="2388877"/>
          </a:xfrm>
          <a:prstGeom prst="rect">
            <a:avLst/>
          </a:prstGeom>
        </p:spPr>
      </p:pic>
      <p:sp>
        <p:nvSpPr>
          <p:cNvPr id="8" name="Flowchart: Terminator 7"/>
          <p:cNvSpPr/>
          <p:nvPr/>
        </p:nvSpPr>
        <p:spPr>
          <a:xfrm>
            <a:off x="0" y="4746975"/>
            <a:ext cx="6810375" cy="45719"/>
          </a:xfrm>
          <a:prstGeom prst="flowChartTerminator">
            <a:avLst/>
          </a:prstGeom>
          <a:gradFill>
            <a:gsLst>
              <a:gs pos="98000">
                <a:srgbClr val="FFFF00"/>
              </a:gs>
              <a:gs pos="24000">
                <a:srgbClr val="EBE2E7"/>
              </a:gs>
              <a:gs pos="76590">
                <a:srgbClr val="FFFF8B"/>
              </a:gs>
              <a:gs pos="44000">
                <a:srgbClr val="FFFF00"/>
              </a:gs>
              <a:gs pos="99000">
                <a:srgbClr val="FF9966"/>
              </a:gs>
              <a:gs pos="99000">
                <a:srgbClr val="FF9966"/>
              </a:gs>
              <a:gs pos="100000">
                <a:srgbClr val="FFFF0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5929" y="4315969"/>
            <a:ext cx="28563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Class (C)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92342" y="4315969"/>
            <a:ext cx="358219" cy="357138"/>
          </a:xfrm>
          <a:prstGeom prst="ellipse">
            <a:avLst/>
          </a:prstGeom>
          <a:solidFill>
            <a:srgbClr val="FFFF1E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47879"/>
          <a:stretch/>
        </p:blipFill>
        <p:spPr>
          <a:xfrm>
            <a:off x="1336548" y="4899772"/>
            <a:ext cx="9372600" cy="179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847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4655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642049" y="75338"/>
            <a:ext cx="53527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Parameters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017212" y="924179"/>
            <a:ext cx="324046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Zone Factor, Z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658993" y="956089"/>
            <a:ext cx="358219" cy="357138"/>
          </a:xfrm>
          <a:prstGeom prst="ellipse">
            <a:avLst/>
          </a:prstGeom>
          <a:solidFill>
            <a:srgbClr val="FDA275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Terminator 7"/>
          <p:cNvSpPr/>
          <p:nvPr/>
        </p:nvSpPr>
        <p:spPr>
          <a:xfrm>
            <a:off x="1897" y="1412700"/>
            <a:ext cx="6810375" cy="45720"/>
          </a:xfrm>
          <a:prstGeom prst="flowChartTerminator">
            <a:avLst/>
          </a:prstGeom>
          <a:gradFill>
            <a:gsLst>
              <a:gs pos="16000">
                <a:srgbClr val="EBE2E7"/>
              </a:gs>
              <a:gs pos="99000">
                <a:srgbClr val="FF9966"/>
              </a:gs>
              <a:gs pos="99000">
                <a:srgbClr val="FF9966"/>
              </a:gs>
              <a:gs pos="100000">
                <a:srgbClr val="FF9966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93" y="2461736"/>
            <a:ext cx="3162558" cy="4114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58993" y="1458420"/>
            <a:ext cx="31625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bg1">
                  <a:lumMod val="50000"/>
                </a:schemeClr>
              </a:buCl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Zone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Nablus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2B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Clr>
                <a:schemeClr val="bg1">
                  <a:lumMod val="50000"/>
                </a:schemeClr>
              </a:buClr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(Z)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</a:t>
            </a:r>
            <a:r>
              <a:rPr lang="ar-J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990975" y="3538061"/>
            <a:ext cx="1828800" cy="1828800"/>
          </a:xfrm>
          <a:prstGeom prst="ellipse">
            <a:avLst/>
          </a:prstGeom>
          <a:solidFill>
            <a:srgbClr val="ECC85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0999" y="4196090"/>
            <a:ext cx="145104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= 0.20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642048" y="3180605"/>
            <a:ext cx="810747" cy="5769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597000" y="5157887"/>
            <a:ext cx="956200" cy="3718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556448" y="2182185"/>
            <a:ext cx="5486400" cy="1828800"/>
          </a:xfrm>
          <a:prstGeom prst="ellipse">
            <a:avLst/>
          </a:prstGeom>
          <a:solidFill>
            <a:srgbClr val="FF99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6556448" y="4747736"/>
            <a:ext cx="5486400" cy="1828800"/>
          </a:xfrm>
          <a:prstGeom prst="ellipse">
            <a:avLst/>
          </a:prstGeom>
          <a:solidFill>
            <a:srgbClr val="00CC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341868" y="5431303"/>
            <a:ext cx="4581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1.25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 = 1.25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0.2 =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278355" y="2865752"/>
            <a:ext cx="3818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 = 2.5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0.2 =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2779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4655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642049" y="75338"/>
            <a:ext cx="53527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Parameters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017212" y="924179"/>
            <a:ext cx="324046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Coefficients,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658993" y="956089"/>
            <a:ext cx="358219" cy="357138"/>
          </a:xfrm>
          <a:prstGeom prst="ellipse">
            <a:avLst/>
          </a:prstGeom>
          <a:solidFill>
            <a:srgbClr val="D6009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Terminator 7"/>
          <p:cNvSpPr/>
          <p:nvPr/>
        </p:nvSpPr>
        <p:spPr>
          <a:xfrm>
            <a:off x="1897" y="1412700"/>
            <a:ext cx="6810375" cy="45720"/>
          </a:xfrm>
          <a:prstGeom prst="flowChartTerminator">
            <a:avLst/>
          </a:prstGeom>
          <a:gradFill>
            <a:gsLst>
              <a:gs pos="23000">
                <a:srgbClr val="EBE2E7"/>
              </a:gs>
              <a:gs pos="99000">
                <a:srgbClr val="FF9966"/>
              </a:gs>
              <a:gs pos="99000">
                <a:srgbClr val="FF9966"/>
              </a:gs>
              <a:gs pos="88000">
                <a:srgbClr val="D60093"/>
              </a:gs>
              <a:gs pos="69000">
                <a:srgbClr val="D60093"/>
              </a:gs>
              <a:gs pos="100000">
                <a:srgbClr val="D6009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51" y="1717292"/>
            <a:ext cx="8714267" cy="2377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951" y="4279517"/>
            <a:ext cx="8714232" cy="246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7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for project post-morte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  <a:ln>
          <a:solidFill>
            <a:schemeClr val="accent1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for project post-mortem" id="{42F01CCD-FDAC-4DB9-99AB-456DC36F8B8C}" vid="{1808E04F-CF50-4371-A088-91C77318EA90}"/>
    </a:ext>
  </a:extLst>
</a:theme>
</file>

<file path=ppt/theme/theme2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32B37FA-28CB-46C6-A9E3-5E4526C1B1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project post-mortem</Template>
  <TotalTime>0</TotalTime>
  <Words>1664</Words>
  <Application>Microsoft Office PowerPoint</Application>
  <PresentationFormat>Widescreen</PresentationFormat>
  <Paragraphs>703</Paragraphs>
  <Slides>49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7" baseType="lpstr">
      <vt:lpstr>Aparajita</vt:lpstr>
      <vt:lpstr>Arial</vt:lpstr>
      <vt:lpstr>Calibri</vt:lpstr>
      <vt:lpstr>Cambria</vt:lpstr>
      <vt:lpstr>Cambria Math</vt:lpstr>
      <vt:lpstr>Times New Roman</vt:lpstr>
      <vt:lpstr>Wingdings</vt:lpstr>
      <vt:lpstr>Presentation for project post-mortem</vt:lpstr>
      <vt:lpstr>PowerPoint Presentation</vt:lpstr>
      <vt:lpstr>PowerPoint Presentation</vt:lpstr>
      <vt:lpstr>PowerPoint Presentation</vt:lpstr>
      <vt:lpstr>The Codes Used in This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ETABS Model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2015-12-04T17:14:20Z</dcterms:created>
  <dcterms:modified xsi:type="dcterms:W3CDTF">2016-12-23T16:36:39Z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TC034605419991</vt:lpwstr>
  </property>
</Properties>
</file>