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313" r:id="rId22"/>
    <p:sldId id="277" r:id="rId23"/>
    <p:sldId id="278" r:id="rId24"/>
    <p:sldId id="279" r:id="rId25"/>
    <p:sldId id="328" r:id="rId26"/>
    <p:sldId id="281" r:id="rId27"/>
    <p:sldId id="282" r:id="rId28"/>
    <p:sldId id="283" r:id="rId29"/>
    <p:sldId id="286" r:id="rId30"/>
    <p:sldId id="285" r:id="rId31"/>
    <p:sldId id="302" r:id="rId32"/>
    <p:sldId id="304" r:id="rId33"/>
    <p:sldId id="298" r:id="rId34"/>
    <p:sldId id="263" r:id="rId35"/>
    <p:sldId id="299" r:id="rId36"/>
    <p:sldId id="300" r:id="rId37"/>
    <p:sldId id="301" r:id="rId38"/>
    <p:sldId id="305" r:id="rId39"/>
    <p:sldId id="306" r:id="rId40"/>
    <p:sldId id="309" r:id="rId41"/>
    <p:sldId id="307" r:id="rId42"/>
    <p:sldId id="308" r:id="rId43"/>
    <p:sldId id="310" r:id="rId44"/>
    <p:sldId id="311" r:id="rId45"/>
    <p:sldId id="312" r:id="rId46"/>
    <p:sldId id="314" r:id="rId47"/>
    <p:sldId id="315" r:id="rId48"/>
    <p:sldId id="316" r:id="rId49"/>
    <p:sldId id="317" r:id="rId50"/>
    <p:sldId id="319" r:id="rId51"/>
    <p:sldId id="320" r:id="rId52"/>
    <p:sldId id="327" r:id="rId53"/>
    <p:sldId id="326" r:id="rId54"/>
    <p:sldId id="321" r:id="rId55"/>
    <p:sldId id="322" r:id="rId56"/>
    <p:sldId id="323" r:id="rId57"/>
    <p:sldId id="324" r:id="rId58"/>
    <p:sldId id="325" r:id="rId5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3/22/1438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3/22/1438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3/22/1438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3/22/1438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3/22/1438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3/22/1438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3/22/1438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3/22/1438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3/22/1438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3/22/1438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3/22/1438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4000" r="-4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3/22/1438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5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b="1" dirty="0" smtClean="0"/>
              <a:t>AQQABA SECONDRY SCHOOL Structural Design.</a:t>
            </a:r>
            <a:endParaRPr lang="ar-SA" dirty="0"/>
          </a:p>
        </p:txBody>
      </p:sp>
      <p:sp>
        <p:nvSpPr>
          <p:cNvPr id="3" name="عنوان فرعي 2"/>
          <p:cNvSpPr>
            <a:spLocks noGrp="1"/>
          </p:cNvSpPr>
          <p:nvPr>
            <p:ph type="subTitle" idx="1"/>
          </p:nvPr>
        </p:nvSpPr>
        <p:spPr>
          <a:xfrm>
            <a:off x="1357290" y="3643314"/>
            <a:ext cx="6400800" cy="2257444"/>
          </a:xfrm>
        </p:spPr>
        <p:txBody>
          <a:bodyPr>
            <a:normAutofit fontScale="92500" lnSpcReduction="10000"/>
          </a:bodyPr>
          <a:lstStyle/>
          <a:p>
            <a:r>
              <a:rPr lang="en-US" b="1" dirty="0" smtClean="0">
                <a:solidFill>
                  <a:schemeClr val="accent2">
                    <a:lumMod val="50000"/>
                  </a:schemeClr>
                </a:solidFill>
              </a:rPr>
              <a:t>Prepared By :</a:t>
            </a:r>
            <a:r>
              <a:rPr lang="en-US" b="1" dirty="0" smtClean="0"/>
              <a:t/>
            </a:r>
            <a:br>
              <a:rPr lang="en-US" b="1" dirty="0" smtClean="0"/>
            </a:br>
            <a:r>
              <a:rPr lang="en-US" b="1" dirty="0" err="1" smtClean="0"/>
              <a:t>Ameed</a:t>
            </a:r>
            <a:r>
              <a:rPr lang="en-US" b="1" dirty="0" smtClean="0"/>
              <a:t> </a:t>
            </a:r>
            <a:r>
              <a:rPr lang="en-US" b="1" dirty="0" err="1" smtClean="0"/>
              <a:t>Asmah</a:t>
            </a:r>
            <a:r>
              <a:rPr lang="en-US" b="1" dirty="0" smtClean="0"/>
              <a:t/>
            </a:r>
            <a:br>
              <a:rPr lang="en-US" b="1" dirty="0" smtClean="0"/>
            </a:br>
            <a:r>
              <a:rPr lang="en-US" b="1" dirty="0" err="1" smtClean="0"/>
              <a:t>Jameel</a:t>
            </a:r>
            <a:r>
              <a:rPr lang="en-US" b="1" dirty="0" smtClean="0"/>
              <a:t> </a:t>
            </a:r>
            <a:r>
              <a:rPr lang="en-US" b="1" dirty="0" err="1" smtClean="0"/>
              <a:t>Nabulsi</a:t>
            </a:r>
            <a:r>
              <a:rPr lang="en-US" b="1" dirty="0" smtClean="0"/>
              <a:t/>
            </a:r>
            <a:br>
              <a:rPr lang="en-US" b="1" dirty="0" smtClean="0"/>
            </a:br>
            <a:r>
              <a:rPr lang="en-US" b="1" dirty="0" err="1" smtClean="0"/>
              <a:t>Kamal</a:t>
            </a:r>
            <a:r>
              <a:rPr lang="en-US" b="1" dirty="0" smtClean="0"/>
              <a:t> </a:t>
            </a:r>
            <a:r>
              <a:rPr lang="en-US" b="1" dirty="0" err="1" smtClean="0"/>
              <a:t>Nouri</a:t>
            </a:r>
            <a:r>
              <a:rPr lang="en-US" b="1" dirty="0" smtClean="0"/>
              <a:t/>
            </a:r>
            <a:br>
              <a:rPr lang="en-US" b="1" dirty="0" smtClean="0"/>
            </a:br>
            <a:r>
              <a:rPr lang="en-US" b="1" dirty="0" err="1" smtClean="0"/>
              <a:t>Mo’men</a:t>
            </a:r>
            <a:r>
              <a:rPr lang="en-US" b="1" dirty="0" smtClean="0"/>
              <a:t> </a:t>
            </a:r>
            <a:r>
              <a:rPr lang="en-US" b="1" dirty="0" err="1" smtClean="0"/>
              <a:t>Hanbali</a:t>
            </a:r>
            <a:endParaRPr lang="en-US" b="1" dirty="0" smtClean="0"/>
          </a:p>
          <a:p>
            <a:endParaRPr lang="ar-SA" dirty="0"/>
          </a:p>
        </p:txBody>
      </p:sp>
      <p:sp>
        <p:nvSpPr>
          <p:cNvPr id="4" name="مستطيل 3"/>
          <p:cNvSpPr/>
          <p:nvPr/>
        </p:nvSpPr>
        <p:spPr>
          <a:xfrm>
            <a:off x="168701" y="214290"/>
            <a:ext cx="1883850" cy="369332"/>
          </a:xfrm>
          <a:prstGeom prst="rect">
            <a:avLst/>
          </a:prstGeom>
        </p:spPr>
        <p:txBody>
          <a:bodyPr wrap="none">
            <a:spAutoFit/>
          </a:bodyPr>
          <a:lstStyle/>
          <a:p>
            <a:pPr lvl="0" algn="ctr" rtl="0">
              <a:spcBef>
                <a:spcPct val="20000"/>
              </a:spcBef>
              <a:defRPr/>
            </a:pPr>
            <a:r>
              <a:rPr lang="en-US" b="1" dirty="0" smtClean="0">
                <a:solidFill>
                  <a:schemeClr val="accent2">
                    <a:lumMod val="50000"/>
                  </a:schemeClr>
                </a:solidFill>
              </a:rPr>
              <a:t>GP2 - 22/12/2016</a:t>
            </a:r>
            <a:endParaRPr lang="en-US" b="1" dirty="0">
              <a:solidFill>
                <a:schemeClr val="accent1">
                  <a:lumMod val="75000"/>
                </a:schemeClr>
              </a:solidFill>
            </a:endParaRPr>
          </a:p>
        </p:txBody>
      </p:sp>
      <p:pic>
        <p:nvPicPr>
          <p:cNvPr id="5" name="Picture 2" descr="C:\Users\KAREEM-JO\Desktop\Motto.png"/>
          <p:cNvPicPr>
            <a:picLocks noChangeAspect="1" noChangeArrowheads="1"/>
          </p:cNvPicPr>
          <p:nvPr/>
        </p:nvPicPr>
        <p:blipFill>
          <a:blip r:embed="rId2" cstate="print"/>
          <a:srcRect/>
          <a:stretch>
            <a:fillRect/>
          </a:stretch>
        </p:blipFill>
        <p:spPr bwMode="auto">
          <a:xfrm>
            <a:off x="3500430" y="142852"/>
            <a:ext cx="1946275" cy="1981200"/>
          </a:xfrm>
          <a:prstGeom prst="rect">
            <a:avLst/>
          </a:prstGeom>
          <a:noFill/>
        </p:spPr>
      </p:pic>
      <p:sp>
        <p:nvSpPr>
          <p:cNvPr id="6" name="Subtitle 4"/>
          <p:cNvSpPr txBox="1">
            <a:spLocks/>
          </p:cNvSpPr>
          <p:nvPr/>
        </p:nvSpPr>
        <p:spPr>
          <a:xfrm>
            <a:off x="1143024" y="5786454"/>
            <a:ext cx="6858000" cy="1348061"/>
          </a:xfrm>
          <a:prstGeom prst="rect">
            <a:avLst/>
          </a:prstGeom>
        </p:spPr>
        <p:txBody>
          <a:bodyPr vert="horz" wrap="square" lIns="91440" tIns="45720" rIns="91440" bIns="45720" rtlCol="0">
            <a:sp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1" i="0" u="none" strike="noStrike" kern="1200" cap="none" spc="0" normalizeH="0" baseline="0" noProof="0" dirty="0" smtClean="0">
                <a:ln>
                  <a:noFill/>
                </a:ln>
                <a:solidFill>
                  <a:schemeClr val="accent2">
                    <a:lumMod val="50000"/>
                  </a:schemeClr>
                </a:solidFill>
                <a:effectLst/>
                <a:uLnTx/>
                <a:uFillTx/>
                <a:latin typeface="+mn-lt"/>
                <a:ea typeface="+mn-ea"/>
                <a:cs typeface="+mn-cs"/>
              </a:rPr>
              <a:t>Submitted to :</a:t>
            </a:r>
          </a:p>
          <a:p>
            <a:pPr algn="ctr" rtl="0">
              <a:spcBef>
                <a:spcPct val="20000"/>
              </a:spcBef>
              <a:defRPr/>
            </a:pPr>
            <a:r>
              <a:rPr lang="en-US" sz="2400" b="1" dirty="0" smtClean="0">
                <a:solidFill>
                  <a:schemeClr val="accent1">
                    <a:lumMod val="75000"/>
                  </a:schemeClr>
                </a:solidFill>
              </a:rPr>
              <a:t>Eng. </a:t>
            </a:r>
            <a:r>
              <a:rPr lang="en-US" sz="2400" b="1" dirty="0" err="1" smtClean="0">
                <a:solidFill>
                  <a:schemeClr val="accent1">
                    <a:lumMod val="75000"/>
                  </a:schemeClr>
                </a:solidFill>
              </a:rPr>
              <a:t>Abbdulhakim</a:t>
            </a:r>
            <a:r>
              <a:rPr lang="en-US" sz="2400" b="1" dirty="0" smtClean="0">
                <a:solidFill>
                  <a:schemeClr val="accent1">
                    <a:lumMod val="75000"/>
                  </a:schemeClr>
                </a:solidFill>
              </a:rPr>
              <a:t> </a:t>
            </a:r>
            <a:r>
              <a:rPr lang="en-US" sz="2400" b="1" dirty="0" err="1" smtClean="0">
                <a:solidFill>
                  <a:schemeClr val="accent1">
                    <a:lumMod val="75000"/>
                  </a:schemeClr>
                </a:solidFill>
              </a:rPr>
              <a:t>Jawhari</a:t>
            </a:r>
            <a:endParaRPr lang="en-US" sz="2400" b="1" dirty="0" smtClean="0">
              <a:solidFill>
                <a:schemeClr val="accent1">
                  <a:lumMod val="75000"/>
                </a:schemeClr>
              </a:solidFill>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400" b="1"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School structural systems</a:t>
            </a:r>
            <a:endParaRPr lang="ar-SA" dirty="0"/>
          </a:p>
        </p:txBody>
      </p:sp>
      <p:sp>
        <p:nvSpPr>
          <p:cNvPr id="3" name="عنصر نائب للمحتوى 2"/>
          <p:cNvSpPr>
            <a:spLocks noGrp="1"/>
          </p:cNvSpPr>
          <p:nvPr>
            <p:ph idx="1"/>
          </p:nvPr>
        </p:nvSpPr>
        <p:spPr/>
        <p:txBody>
          <a:bodyPr/>
          <a:lstStyle/>
          <a:p>
            <a:pPr marL="514350" indent="-514350" algn="l" rtl="0">
              <a:buNone/>
            </a:pPr>
            <a:r>
              <a:rPr lang="en-US" dirty="0" smtClean="0"/>
              <a:t>2- composite system (H –section ) </a:t>
            </a:r>
          </a:p>
          <a:p>
            <a:pPr marL="514350" indent="-514350" algn="l" rtl="0">
              <a:buNone/>
            </a:pPr>
            <a:endParaRPr lang="ar-SA" dirty="0"/>
          </a:p>
        </p:txBody>
      </p:sp>
      <p:pic>
        <p:nvPicPr>
          <p:cNvPr id="4" name="صورة 3" descr="13046128_10206707065380679_889065207_n"/>
          <p:cNvPicPr/>
          <p:nvPr/>
        </p:nvPicPr>
        <p:blipFill>
          <a:blip r:embed="rId2">
            <a:extLst>
              <a:ext uri="{28A0092B-C50C-407E-A947-70E740481C1C}">
                <a14:useLocalDpi xmlns:a14="http://schemas.microsoft.com/office/drawing/2010/main" xmlns="" val="0"/>
              </a:ext>
            </a:extLst>
          </a:blip>
          <a:srcRect/>
          <a:stretch>
            <a:fillRect/>
          </a:stretch>
        </p:blipFill>
        <p:spPr bwMode="auto">
          <a:xfrm>
            <a:off x="857224" y="2571744"/>
            <a:ext cx="5638800" cy="288607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School structural systems</a:t>
            </a:r>
            <a:endParaRPr lang="ar-SA" dirty="0">
              <a:solidFill>
                <a:schemeClr val="tx2">
                  <a:lumMod val="75000"/>
                </a:schemeClr>
              </a:solidFill>
            </a:endParaRPr>
          </a:p>
        </p:txBody>
      </p:sp>
      <p:sp>
        <p:nvSpPr>
          <p:cNvPr id="3" name="عنصر نائب للمحتوى 2"/>
          <p:cNvSpPr>
            <a:spLocks noGrp="1"/>
          </p:cNvSpPr>
          <p:nvPr>
            <p:ph idx="1"/>
          </p:nvPr>
        </p:nvSpPr>
        <p:spPr/>
        <p:txBody>
          <a:bodyPr/>
          <a:lstStyle/>
          <a:p>
            <a:pPr algn="l" rtl="0">
              <a:buNone/>
            </a:pPr>
            <a:r>
              <a:rPr lang="en-US" dirty="0" smtClean="0"/>
              <a:t>3- Ribbed slab with hidden beams </a:t>
            </a:r>
          </a:p>
          <a:p>
            <a:pPr algn="l" rtl="0">
              <a:buNone/>
            </a:pPr>
            <a:r>
              <a:rPr lang="en-US" dirty="0" smtClean="0"/>
              <a:t>4- Ribbed slab with dropped  beams </a:t>
            </a:r>
            <a:endParaRPr lang="ar-SA" dirty="0"/>
          </a:p>
        </p:txBody>
      </p:sp>
      <p:pic>
        <p:nvPicPr>
          <p:cNvPr id="4" name="صورة 3" descr="Figure5"/>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000232" y="3071810"/>
            <a:ext cx="4276737" cy="297657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Materials</a:t>
            </a:r>
            <a:endParaRPr lang="ar-SA" dirty="0">
              <a:solidFill>
                <a:schemeClr val="tx2">
                  <a:lumMod val="75000"/>
                </a:schemeClr>
              </a:solidFill>
            </a:endParaRPr>
          </a:p>
        </p:txBody>
      </p:sp>
      <p:sp>
        <p:nvSpPr>
          <p:cNvPr id="6" name="Content Placeholder 2"/>
          <p:cNvSpPr>
            <a:spLocks noGrp="1"/>
          </p:cNvSpPr>
          <p:nvPr>
            <p:ph idx="1"/>
          </p:nvPr>
        </p:nvSpPr>
        <p:spPr>
          <a:xfrm>
            <a:off x="457200" y="1371600"/>
            <a:ext cx="8229600" cy="4525963"/>
          </a:xfrm>
        </p:spPr>
        <p:txBody>
          <a:bodyPr/>
          <a:lstStyle/>
          <a:p>
            <a:pPr marL="457200" indent="-457200" algn="l" rtl="0">
              <a:buFont typeface="+mj-lt"/>
              <a:buAutoNum type="arabicParenR"/>
            </a:pPr>
            <a:r>
              <a:rPr lang="en-US" sz="2800" dirty="0" smtClean="0">
                <a:solidFill>
                  <a:schemeClr val="accent2">
                    <a:lumMod val="50000"/>
                  </a:schemeClr>
                </a:solidFill>
              </a:rPr>
              <a:t>Concrete </a:t>
            </a:r>
            <a:r>
              <a:rPr lang="en-US" sz="2400" dirty="0" smtClean="0">
                <a:solidFill>
                  <a:schemeClr val="accent2">
                    <a:lumMod val="50000"/>
                  </a:schemeClr>
                </a:solidFill>
              </a:rPr>
              <a:t>structural material With:-</a:t>
            </a:r>
            <a:r>
              <a:rPr lang="en-US" sz="2600" dirty="0" smtClean="0">
                <a:solidFill>
                  <a:schemeClr val="accent2">
                    <a:lumMod val="50000"/>
                  </a:schemeClr>
                </a:solidFill>
              </a:rPr>
              <a:t/>
            </a:r>
            <a:br>
              <a:rPr lang="en-US" sz="2600" dirty="0" smtClean="0">
                <a:solidFill>
                  <a:schemeClr val="accent2">
                    <a:lumMod val="50000"/>
                  </a:schemeClr>
                </a:solidFill>
              </a:rPr>
            </a:br>
            <a:endParaRPr lang="en-US" sz="2600" dirty="0" smtClean="0">
              <a:solidFill>
                <a:schemeClr val="accent2">
                  <a:lumMod val="50000"/>
                </a:schemeClr>
              </a:solidFill>
            </a:endParaRPr>
          </a:p>
          <a:p>
            <a:pPr marL="914400" lvl="1" indent="-457200" algn="l" rtl="0">
              <a:buFont typeface="Wingdings" pitchFamily="2" charset="2"/>
              <a:buChar char="v"/>
            </a:pPr>
            <a:r>
              <a:rPr lang="en-US" sz="2400" dirty="0" smtClean="0">
                <a:solidFill>
                  <a:schemeClr val="accent2">
                    <a:lumMod val="50000"/>
                  </a:schemeClr>
                </a:solidFill>
              </a:rPr>
              <a:t>Used Compressive Strength (</a:t>
            </a:r>
            <a:r>
              <a:rPr lang="en-US" sz="2400" dirty="0" err="1" smtClean="0">
                <a:solidFill>
                  <a:schemeClr val="accent2">
                    <a:lumMod val="50000"/>
                  </a:schemeClr>
                </a:solidFill>
              </a:rPr>
              <a:t>fc</a:t>
            </a:r>
            <a:r>
              <a:rPr lang="en-US" sz="2400" dirty="0" smtClean="0">
                <a:solidFill>
                  <a:schemeClr val="accent2">
                    <a:lumMod val="50000"/>
                  </a:schemeClr>
                </a:solidFill>
              </a:rPr>
              <a:t>’) for Slabs, Beams, Columns and Footings is 28 </a:t>
            </a:r>
            <a:r>
              <a:rPr lang="en-US" sz="2400" dirty="0" err="1" smtClean="0">
                <a:solidFill>
                  <a:schemeClr val="accent2">
                    <a:lumMod val="50000"/>
                  </a:schemeClr>
                </a:solidFill>
              </a:rPr>
              <a:t>MPa</a:t>
            </a:r>
            <a:r>
              <a:rPr lang="en-US" sz="2400" dirty="0" smtClean="0">
                <a:solidFill>
                  <a:schemeClr val="accent2">
                    <a:lumMod val="50000"/>
                  </a:schemeClr>
                </a:solidFill>
              </a:rPr>
              <a:t>.</a:t>
            </a:r>
            <a:br>
              <a:rPr lang="en-US" sz="2400" dirty="0" smtClean="0">
                <a:solidFill>
                  <a:schemeClr val="accent2">
                    <a:lumMod val="50000"/>
                  </a:schemeClr>
                </a:solidFill>
              </a:rPr>
            </a:br>
            <a:endParaRPr lang="en-US" sz="2400" dirty="0" smtClean="0">
              <a:solidFill>
                <a:schemeClr val="accent2">
                  <a:lumMod val="50000"/>
                </a:schemeClr>
              </a:solidFill>
            </a:endParaRPr>
          </a:p>
          <a:p>
            <a:pPr marL="914400" lvl="1" indent="-457200" algn="l" rtl="0">
              <a:buFont typeface="Wingdings" pitchFamily="2" charset="2"/>
              <a:buChar char="v"/>
            </a:pPr>
            <a:r>
              <a:rPr lang="en-US" sz="2400" dirty="0" smtClean="0">
                <a:solidFill>
                  <a:schemeClr val="accent2">
                    <a:lumMod val="50000"/>
                  </a:schemeClr>
                </a:solidFill>
              </a:rPr>
              <a:t>Modulus of Elasticity = 24870 </a:t>
            </a:r>
            <a:r>
              <a:rPr lang="en-US" sz="2400" dirty="0" err="1" smtClean="0">
                <a:solidFill>
                  <a:schemeClr val="accent2">
                    <a:lumMod val="50000"/>
                  </a:schemeClr>
                </a:solidFill>
              </a:rPr>
              <a:t>MPa</a:t>
            </a:r>
            <a:r>
              <a:rPr lang="en-US" sz="2400" dirty="0" smtClean="0">
                <a:solidFill>
                  <a:schemeClr val="accent2">
                    <a:lumMod val="50000"/>
                  </a:schemeClr>
                </a:solidFill>
              </a:rPr>
              <a:t/>
            </a:r>
            <a:br>
              <a:rPr lang="en-US" sz="2400" dirty="0" smtClean="0">
                <a:solidFill>
                  <a:schemeClr val="accent2">
                    <a:lumMod val="50000"/>
                  </a:schemeClr>
                </a:solidFill>
              </a:rPr>
            </a:br>
            <a:endParaRPr lang="en-US" sz="2400" dirty="0" smtClean="0">
              <a:solidFill>
                <a:schemeClr val="accent2">
                  <a:lumMod val="50000"/>
                </a:schemeClr>
              </a:solidFill>
            </a:endParaRPr>
          </a:p>
          <a:p>
            <a:pPr marL="914400" lvl="1" indent="-457200" algn="l" rtl="0">
              <a:buFont typeface="Wingdings" pitchFamily="2" charset="2"/>
              <a:buChar char="v"/>
            </a:pPr>
            <a:r>
              <a:rPr lang="en-US" sz="2400" dirty="0" smtClean="0">
                <a:solidFill>
                  <a:schemeClr val="accent2">
                    <a:lumMod val="50000"/>
                  </a:schemeClr>
                </a:solidFill>
              </a:rPr>
              <a:t>Unit Weight for used Concrete is 25 </a:t>
            </a:r>
            <a:r>
              <a:rPr lang="en-US" sz="2400" dirty="0" err="1" smtClean="0">
                <a:solidFill>
                  <a:schemeClr val="accent2">
                    <a:lumMod val="50000"/>
                  </a:schemeClr>
                </a:solidFill>
              </a:rPr>
              <a:t>kN</a:t>
            </a:r>
            <a:r>
              <a:rPr lang="en-US" sz="2400" dirty="0" smtClean="0">
                <a:solidFill>
                  <a:schemeClr val="accent2">
                    <a:lumMod val="50000"/>
                  </a:schemeClr>
                </a:solidFill>
              </a:rPr>
              <a:t>/m</a:t>
            </a:r>
            <a:r>
              <a:rPr lang="en-US" sz="2400" baseline="30000" dirty="0" smtClean="0">
                <a:solidFill>
                  <a:schemeClr val="accent2">
                    <a:lumMod val="50000"/>
                  </a:schemeClr>
                </a:solidFill>
              </a:rPr>
              <a:t>3</a:t>
            </a:r>
          </a:p>
          <a:p>
            <a:pPr marL="457200" indent="-457200">
              <a:buNone/>
            </a:pP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Materials</a:t>
            </a:r>
            <a:endParaRPr lang="ar-SA" dirty="0"/>
          </a:p>
        </p:txBody>
      </p:sp>
      <p:sp>
        <p:nvSpPr>
          <p:cNvPr id="4" name="Content Placeholder 2"/>
          <p:cNvSpPr>
            <a:spLocks noGrp="1"/>
          </p:cNvSpPr>
          <p:nvPr>
            <p:ph idx="1"/>
          </p:nvPr>
        </p:nvSpPr>
        <p:spPr>
          <a:xfrm>
            <a:off x="642910" y="1857364"/>
            <a:ext cx="8229600" cy="4525963"/>
          </a:xfrm>
        </p:spPr>
        <p:txBody>
          <a:bodyPr/>
          <a:lstStyle/>
          <a:p>
            <a:pPr marL="514350" indent="-514350" algn="l" rtl="0">
              <a:buFont typeface="+mj-lt"/>
              <a:buAutoNum type="arabicParenR" startAt="2"/>
            </a:pPr>
            <a:r>
              <a:rPr lang="en-US" sz="2800" dirty="0" smtClean="0">
                <a:solidFill>
                  <a:schemeClr val="accent2">
                    <a:lumMod val="50000"/>
                  </a:schemeClr>
                </a:solidFill>
              </a:rPr>
              <a:t>Reinforcing Steel structural material that has :-</a:t>
            </a:r>
            <a:r>
              <a:rPr lang="en-US" sz="2600" dirty="0" smtClean="0">
                <a:solidFill>
                  <a:schemeClr val="accent2">
                    <a:lumMod val="50000"/>
                  </a:schemeClr>
                </a:solidFill>
              </a:rPr>
              <a:t/>
            </a:r>
            <a:br>
              <a:rPr lang="en-US" sz="2600" dirty="0" smtClean="0">
                <a:solidFill>
                  <a:schemeClr val="accent2">
                    <a:lumMod val="50000"/>
                  </a:schemeClr>
                </a:solidFill>
              </a:rPr>
            </a:br>
            <a:endParaRPr lang="en-US" sz="2600" dirty="0" smtClean="0">
              <a:solidFill>
                <a:schemeClr val="accent2">
                  <a:lumMod val="50000"/>
                </a:schemeClr>
              </a:solidFill>
            </a:endParaRPr>
          </a:p>
          <a:p>
            <a:pPr lvl="1" algn="l" rtl="0">
              <a:buFont typeface="Wingdings" pitchFamily="2" charset="2"/>
              <a:buChar char="v"/>
            </a:pPr>
            <a:r>
              <a:rPr lang="en-US" sz="2400" dirty="0" smtClean="0">
                <a:solidFill>
                  <a:schemeClr val="accent2">
                    <a:lumMod val="50000"/>
                  </a:schemeClr>
                </a:solidFill>
              </a:rPr>
              <a:t>Yielding Stress for used Steel is 420 </a:t>
            </a:r>
            <a:r>
              <a:rPr lang="en-US" sz="2400" dirty="0" err="1" smtClean="0">
                <a:solidFill>
                  <a:schemeClr val="accent2">
                    <a:lumMod val="50000"/>
                  </a:schemeClr>
                </a:solidFill>
              </a:rPr>
              <a:t>MPa</a:t>
            </a:r>
            <a:r>
              <a:rPr lang="en-US" sz="2400" dirty="0" smtClean="0">
                <a:solidFill>
                  <a:schemeClr val="accent2">
                    <a:lumMod val="50000"/>
                  </a:schemeClr>
                </a:solidFill>
              </a:rPr>
              <a:t/>
            </a:r>
            <a:br>
              <a:rPr lang="en-US" sz="2400" dirty="0" smtClean="0">
                <a:solidFill>
                  <a:schemeClr val="accent2">
                    <a:lumMod val="50000"/>
                  </a:schemeClr>
                </a:solidFill>
              </a:rPr>
            </a:br>
            <a:endParaRPr lang="en-US" sz="2400" dirty="0" smtClean="0">
              <a:solidFill>
                <a:schemeClr val="accent2">
                  <a:lumMod val="50000"/>
                </a:schemeClr>
              </a:solidFill>
            </a:endParaRPr>
          </a:p>
          <a:p>
            <a:pPr lvl="1" algn="l" rtl="0">
              <a:buFont typeface="Wingdings" pitchFamily="2" charset="2"/>
              <a:buChar char="v"/>
            </a:pPr>
            <a:r>
              <a:rPr lang="en-US" sz="2400" dirty="0" smtClean="0">
                <a:solidFill>
                  <a:schemeClr val="accent2">
                    <a:lumMod val="50000"/>
                  </a:schemeClr>
                </a:solidFill>
              </a:rPr>
              <a:t>Modulus of Elasticity is 200,000 </a:t>
            </a:r>
            <a:r>
              <a:rPr lang="en-US" sz="2400" dirty="0" err="1" smtClean="0">
                <a:solidFill>
                  <a:schemeClr val="accent2">
                    <a:lumMod val="50000"/>
                  </a:schemeClr>
                </a:solidFill>
              </a:rPr>
              <a:t>MPa</a:t>
            </a:r>
            <a:r>
              <a:rPr lang="en-US" sz="2400" dirty="0" smtClean="0">
                <a:solidFill>
                  <a:schemeClr val="accent2">
                    <a:lumMod val="50000"/>
                  </a:schemeClr>
                </a:solidFill>
              </a:rPr>
              <a:t> </a:t>
            </a:r>
            <a:br>
              <a:rPr lang="en-US" sz="2400" dirty="0" smtClean="0">
                <a:solidFill>
                  <a:schemeClr val="accent2">
                    <a:lumMod val="50000"/>
                  </a:schemeClr>
                </a:solidFill>
              </a:rPr>
            </a:br>
            <a:endParaRPr lang="en-US" sz="2400" dirty="0" smtClean="0">
              <a:solidFill>
                <a:schemeClr val="accent2">
                  <a:lumMod val="50000"/>
                </a:schemeClr>
              </a:solidFill>
            </a:endParaRPr>
          </a:p>
          <a:p>
            <a:pPr lvl="1" algn="l" rtl="0">
              <a:buFont typeface="Wingdings" pitchFamily="2" charset="2"/>
              <a:buChar char="v"/>
            </a:pPr>
            <a:r>
              <a:rPr lang="en-US" sz="2400" dirty="0" smtClean="0">
                <a:solidFill>
                  <a:schemeClr val="accent2">
                    <a:lumMod val="50000"/>
                  </a:schemeClr>
                </a:solidFill>
              </a:rPr>
              <a:t>Unit Weight (ɣ) is 77kN/m3</a:t>
            </a:r>
          </a:p>
          <a:p>
            <a:pPr algn="l" rtl="0"/>
            <a:endParaRPr lang="en-US"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Materials</a:t>
            </a:r>
            <a:endParaRPr lang="ar-SA" dirty="0"/>
          </a:p>
        </p:txBody>
      </p:sp>
      <p:sp>
        <p:nvSpPr>
          <p:cNvPr id="3" name="عنصر نائب للمحتوى 2"/>
          <p:cNvSpPr>
            <a:spLocks noGrp="1"/>
          </p:cNvSpPr>
          <p:nvPr>
            <p:ph idx="1"/>
          </p:nvPr>
        </p:nvSpPr>
        <p:spPr/>
        <p:txBody>
          <a:bodyPr/>
          <a:lstStyle/>
          <a:p>
            <a:pPr algn="l" rtl="0"/>
            <a:r>
              <a:rPr lang="en-US" dirty="0" smtClean="0">
                <a:solidFill>
                  <a:schemeClr val="accent2">
                    <a:lumMod val="50000"/>
                  </a:schemeClr>
                </a:solidFill>
              </a:rPr>
              <a:t>3) </a:t>
            </a:r>
            <a:r>
              <a:rPr lang="en-US" b="1" dirty="0" smtClean="0">
                <a:solidFill>
                  <a:schemeClr val="accent2">
                    <a:lumMod val="50000"/>
                  </a:schemeClr>
                </a:solidFill>
              </a:rPr>
              <a:t>Concrete Blocks </a:t>
            </a:r>
          </a:p>
          <a:p>
            <a:pPr algn="l" rtl="0">
              <a:buNone/>
            </a:pPr>
            <a:endParaRPr lang="en-US" dirty="0" smtClean="0">
              <a:solidFill>
                <a:schemeClr val="accent2">
                  <a:lumMod val="50000"/>
                </a:schemeClr>
              </a:solidFill>
            </a:endParaRPr>
          </a:p>
          <a:p>
            <a:pPr algn="l" rtl="0">
              <a:buNone/>
            </a:pPr>
            <a:r>
              <a:rPr lang="en-US" dirty="0" smtClean="0">
                <a:solidFill>
                  <a:schemeClr val="accent2">
                    <a:lumMod val="50000"/>
                  </a:schemeClr>
                </a:solidFill>
              </a:rPr>
              <a:t/>
            </a:r>
            <a:br>
              <a:rPr lang="en-US" dirty="0" smtClean="0">
                <a:solidFill>
                  <a:schemeClr val="accent2">
                    <a:lumMod val="50000"/>
                  </a:schemeClr>
                </a:solidFill>
              </a:rPr>
            </a:br>
            <a:r>
              <a:rPr lang="en-US" sz="2400" dirty="0" smtClean="0">
                <a:solidFill>
                  <a:schemeClr val="accent2">
                    <a:lumMod val="50000"/>
                  </a:schemeClr>
                </a:solidFill>
              </a:rPr>
              <a:t>they are non-structural elements composed of a mixture of cement, fine and coarse aggregates, casted in special forms to produce individual units that are used in building external masonry walls, internal partitions, ribbed slabs, and sometimes for the form work of foundations of the structure.</a:t>
            </a:r>
            <a:endParaRPr lang="ar-SA" sz="2400" dirty="0">
              <a:solidFill>
                <a:schemeClr val="accent2">
                  <a:lumMod val="50000"/>
                </a:schemeClr>
              </a:solidFill>
            </a:endParaRPr>
          </a:p>
        </p:txBody>
      </p:sp>
      <p:pic>
        <p:nvPicPr>
          <p:cNvPr id="4" name="Picture 2" descr="C:\Users\Admin\Desktop\GP images\hollow-block_06.jpg"/>
          <p:cNvPicPr>
            <a:picLocks noChangeAspect="1" noChangeArrowheads="1"/>
          </p:cNvPicPr>
          <p:nvPr/>
        </p:nvPicPr>
        <p:blipFill>
          <a:blip r:embed="rId2" cstate="print"/>
          <a:srcRect/>
          <a:stretch>
            <a:fillRect/>
          </a:stretch>
        </p:blipFill>
        <p:spPr bwMode="auto">
          <a:xfrm>
            <a:off x="5429256" y="1285860"/>
            <a:ext cx="2339975" cy="156451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Materials</a:t>
            </a:r>
            <a:endParaRPr lang="ar-SA" dirty="0"/>
          </a:p>
        </p:txBody>
      </p:sp>
      <p:sp>
        <p:nvSpPr>
          <p:cNvPr id="5" name="Content Placeholder 2"/>
          <p:cNvSpPr>
            <a:spLocks noGrp="1"/>
          </p:cNvSpPr>
          <p:nvPr>
            <p:ph idx="1"/>
          </p:nvPr>
        </p:nvSpPr>
        <p:spPr>
          <a:xfrm>
            <a:off x="457200" y="1600200"/>
            <a:ext cx="8229600" cy="4525963"/>
          </a:xfrm>
        </p:spPr>
        <p:txBody>
          <a:bodyPr>
            <a:normAutofit/>
          </a:bodyPr>
          <a:lstStyle/>
          <a:p>
            <a:pPr marL="514350" indent="-514350" algn="l" rtl="0">
              <a:buAutoNum type="arabicParenR" startAt="2"/>
            </a:pPr>
            <a:r>
              <a:rPr lang="en-US" sz="2600" dirty="0" smtClean="0">
                <a:solidFill>
                  <a:schemeClr val="accent2">
                    <a:lumMod val="50000"/>
                  </a:schemeClr>
                </a:solidFill>
              </a:rPr>
              <a:t>Building Stones:</a:t>
            </a:r>
          </a:p>
          <a:p>
            <a:pPr lvl="1" algn="l" rtl="0">
              <a:buFont typeface="Wingdings" pitchFamily="2" charset="2"/>
              <a:buChar char="v"/>
            </a:pPr>
            <a:r>
              <a:rPr lang="en-US" sz="2400" dirty="0" smtClean="0">
                <a:solidFill>
                  <a:schemeClr val="accent2">
                    <a:lumMod val="50000"/>
                  </a:schemeClr>
                </a:solidFill>
              </a:rPr>
              <a:t>non-structural material Used to cover the external walls, whether it’s a reinforced concrete shear wall, or a masonry wall made from concrete blocks that has an average  of density 2700 kg/m3</a:t>
            </a:r>
          </a:p>
          <a:p>
            <a:pPr lvl="1" algn="l" rtl="0">
              <a:buNone/>
            </a:pPr>
            <a:endParaRPr lang="en-US" sz="2400" dirty="0" smtClean="0">
              <a:solidFill>
                <a:schemeClr val="accent2">
                  <a:lumMod val="50000"/>
                </a:schemeClr>
              </a:solidFill>
            </a:endParaRPr>
          </a:p>
          <a:p>
            <a:pPr lvl="1" algn="l" rtl="0">
              <a:buFont typeface="Wingdings" pitchFamily="2" charset="2"/>
              <a:buChar char="v"/>
            </a:pPr>
            <a:r>
              <a:rPr lang="en-US" sz="2400" dirty="0" smtClean="0">
                <a:solidFill>
                  <a:schemeClr val="accent2">
                    <a:lumMod val="50000"/>
                  </a:schemeClr>
                </a:solidFill>
              </a:rPr>
              <a:t>The Three main shapes of the used stones are:</a:t>
            </a:r>
          </a:p>
          <a:p>
            <a:pPr marL="1257300" lvl="2" indent="-457200" algn="l" rtl="0">
              <a:buAutoNum type="arabicPeriod"/>
            </a:pPr>
            <a:r>
              <a:rPr lang="en-US" sz="2400" dirty="0" err="1" smtClean="0">
                <a:solidFill>
                  <a:schemeClr val="accent2">
                    <a:lumMod val="50000"/>
                  </a:schemeClr>
                </a:solidFill>
              </a:rPr>
              <a:t>Tobzeh</a:t>
            </a:r>
            <a:r>
              <a:rPr lang="en-US" sz="2400" dirty="0" smtClean="0">
                <a:solidFill>
                  <a:schemeClr val="accent2">
                    <a:lumMod val="50000"/>
                  </a:schemeClr>
                </a:solidFill>
              </a:rPr>
              <a:t> Stone</a:t>
            </a:r>
          </a:p>
          <a:p>
            <a:pPr marL="1257300" lvl="2" indent="-457200" algn="l" rtl="0">
              <a:buAutoNum type="arabicPeriod"/>
            </a:pPr>
            <a:r>
              <a:rPr lang="en-US" sz="2400" dirty="0" err="1" smtClean="0">
                <a:solidFill>
                  <a:schemeClr val="accent2">
                    <a:lumMod val="50000"/>
                  </a:schemeClr>
                </a:solidFill>
              </a:rPr>
              <a:t>Mufajjar</a:t>
            </a:r>
            <a:r>
              <a:rPr lang="en-US" sz="2400" dirty="0" smtClean="0">
                <a:solidFill>
                  <a:schemeClr val="accent2">
                    <a:lumMod val="50000"/>
                  </a:schemeClr>
                </a:solidFill>
              </a:rPr>
              <a:t> Stone</a:t>
            </a:r>
          </a:p>
          <a:p>
            <a:pPr marL="1257300" lvl="2" indent="-457200" algn="l" rtl="0">
              <a:buAutoNum type="arabicPeriod"/>
            </a:pPr>
            <a:r>
              <a:rPr lang="en-US" sz="2400" dirty="0" err="1" smtClean="0">
                <a:solidFill>
                  <a:schemeClr val="accent2">
                    <a:lumMod val="50000"/>
                  </a:schemeClr>
                </a:solidFill>
              </a:rPr>
              <a:t>Matabbeh</a:t>
            </a:r>
            <a:r>
              <a:rPr lang="en-US" sz="2400" dirty="0" smtClean="0">
                <a:solidFill>
                  <a:schemeClr val="accent2">
                    <a:lumMod val="50000"/>
                  </a:schemeClr>
                </a:solidFill>
              </a:rPr>
              <a:t> Stone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Materials</a:t>
            </a:r>
            <a:endParaRPr lang="ar-SA" dirty="0"/>
          </a:p>
        </p:txBody>
      </p:sp>
      <p:sp>
        <p:nvSpPr>
          <p:cNvPr id="4" name="Content Placeholder 2"/>
          <p:cNvSpPr>
            <a:spLocks noGrp="1"/>
          </p:cNvSpPr>
          <p:nvPr>
            <p:ph idx="1"/>
          </p:nvPr>
        </p:nvSpPr>
        <p:spPr>
          <a:xfrm>
            <a:off x="457200" y="1600200"/>
            <a:ext cx="8229600" cy="4525963"/>
          </a:xfrm>
        </p:spPr>
        <p:txBody>
          <a:bodyPr/>
          <a:lstStyle/>
          <a:p>
            <a:pPr marL="457200" indent="-457200" algn="l" rtl="0">
              <a:buNone/>
            </a:pPr>
            <a:r>
              <a:rPr lang="en-US" sz="2600" dirty="0" smtClean="0">
                <a:solidFill>
                  <a:schemeClr val="accent2">
                    <a:lumMod val="50000"/>
                  </a:schemeClr>
                </a:solidFill>
              </a:rPr>
              <a:t>3)    Cement Plaster:</a:t>
            </a:r>
          </a:p>
          <a:p>
            <a:pPr marL="857250" lvl="1" indent="-457200" algn="l" rtl="0">
              <a:buFont typeface="Wingdings" pitchFamily="2" charset="2"/>
              <a:buChar char="v"/>
            </a:pPr>
            <a:r>
              <a:rPr lang="en-US" sz="2400" dirty="0" smtClean="0">
                <a:solidFill>
                  <a:schemeClr val="accent2">
                    <a:lumMod val="50000"/>
                  </a:schemeClr>
                </a:solidFill>
              </a:rPr>
              <a:t>non-structural material used in the coating of internal partitions and external masonry walls, it consists of a mixture of Portland cement, sand, and water applied on the walls to achieve a smooth and flat surface, also to fix the defects</a:t>
            </a:r>
            <a:endParaRPr lang="en-US" dirty="0" smtClean="0">
              <a:solidFill>
                <a:schemeClr val="accent2">
                  <a:lumMod val="50000"/>
                </a:schemeClr>
              </a:solidFill>
            </a:endParaRPr>
          </a:p>
          <a:p>
            <a:pPr algn="l" rtl="0">
              <a:buNone/>
            </a:pPr>
            <a:r>
              <a:rPr lang="en-US" sz="2600" dirty="0" smtClean="0">
                <a:solidFill>
                  <a:schemeClr val="accent2">
                    <a:lumMod val="50000"/>
                  </a:schemeClr>
                </a:solidFill>
              </a:rPr>
              <a:t>4)    Tiles:</a:t>
            </a:r>
          </a:p>
          <a:p>
            <a:pPr lvl="1" algn="l" rtl="0">
              <a:buFont typeface="Wingdings" pitchFamily="2" charset="2"/>
              <a:buChar char="v"/>
            </a:pPr>
            <a:r>
              <a:rPr lang="en-US" sz="2400" dirty="0" smtClean="0">
                <a:solidFill>
                  <a:schemeClr val="accent2">
                    <a:lumMod val="50000"/>
                  </a:schemeClr>
                </a:solidFill>
              </a:rPr>
              <a:t>non-structural material that has and average of 2700 kg/m3 density  and 3 cm thickness</a:t>
            </a:r>
            <a:endParaRPr lang="en-US" dirty="0" smtClean="0">
              <a:solidFill>
                <a:schemeClr val="accent2">
                  <a:lumMod val="50000"/>
                </a:schemeClr>
              </a:solidFill>
            </a:endParaRPr>
          </a:p>
          <a:p>
            <a:endParaRPr lang="en-US"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Load Types</a:t>
            </a:r>
            <a:endParaRPr lang="ar-SA" dirty="0">
              <a:solidFill>
                <a:schemeClr val="tx2">
                  <a:lumMod val="75000"/>
                </a:schemeClr>
              </a:solidFill>
            </a:endParaRPr>
          </a:p>
        </p:txBody>
      </p:sp>
      <p:sp>
        <p:nvSpPr>
          <p:cNvPr id="3" name="عنصر نائب للمحتوى 2"/>
          <p:cNvSpPr>
            <a:spLocks noGrp="1"/>
          </p:cNvSpPr>
          <p:nvPr>
            <p:ph idx="1"/>
          </p:nvPr>
        </p:nvSpPr>
        <p:spPr>
          <a:xfrm>
            <a:off x="500034" y="1428736"/>
            <a:ext cx="8229600" cy="4525963"/>
          </a:xfrm>
        </p:spPr>
        <p:txBody>
          <a:bodyPr/>
          <a:lstStyle/>
          <a:p>
            <a:pPr algn="l" rtl="0">
              <a:buNone/>
            </a:pPr>
            <a:r>
              <a:rPr lang="en-US" dirty="0" smtClean="0"/>
              <a:t>1- Live load </a:t>
            </a:r>
            <a:endParaRPr lang="ar-SA" dirty="0"/>
          </a:p>
        </p:txBody>
      </p:sp>
      <p:pic>
        <p:nvPicPr>
          <p:cNvPr id="4" name="Picture 2" descr="C:\Users\Admin\Desktop\images\live-load.PNG"/>
          <p:cNvPicPr>
            <a:picLocks noChangeAspect="1" noChangeArrowheads="1"/>
          </p:cNvPicPr>
          <p:nvPr/>
        </p:nvPicPr>
        <p:blipFill>
          <a:blip r:embed="rId2" cstate="print"/>
          <a:srcRect/>
          <a:stretch>
            <a:fillRect/>
          </a:stretch>
        </p:blipFill>
        <p:spPr bwMode="auto">
          <a:xfrm>
            <a:off x="1285852" y="2071678"/>
            <a:ext cx="6863907" cy="417195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Load Types</a:t>
            </a:r>
            <a:endParaRPr lang="ar-SA" dirty="0"/>
          </a:p>
        </p:txBody>
      </p:sp>
      <p:sp>
        <p:nvSpPr>
          <p:cNvPr id="3" name="عنصر نائب للمحتوى 2"/>
          <p:cNvSpPr>
            <a:spLocks noGrp="1"/>
          </p:cNvSpPr>
          <p:nvPr>
            <p:ph idx="1"/>
          </p:nvPr>
        </p:nvSpPr>
        <p:spPr>
          <a:xfrm>
            <a:off x="457200" y="1600201"/>
            <a:ext cx="4329114" cy="685792"/>
          </a:xfrm>
        </p:spPr>
        <p:txBody>
          <a:bodyPr/>
          <a:lstStyle/>
          <a:p>
            <a:pPr algn="l" rtl="0">
              <a:buNone/>
            </a:pPr>
            <a:r>
              <a:rPr lang="en-US" dirty="0" smtClean="0"/>
              <a:t>2- </a:t>
            </a:r>
            <a:r>
              <a:rPr lang="en-US" dirty="0" smtClean="0">
                <a:solidFill>
                  <a:schemeClr val="tx2">
                    <a:lumMod val="75000"/>
                  </a:schemeClr>
                </a:solidFill>
              </a:rPr>
              <a:t>Dead Load </a:t>
            </a:r>
            <a:r>
              <a:rPr lang="en-US" dirty="0" smtClean="0"/>
              <a:t>:-</a:t>
            </a:r>
            <a:endParaRPr lang="ar-SA" dirty="0"/>
          </a:p>
        </p:txBody>
      </p:sp>
      <p:sp>
        <p:nvSpPr>
          <p:cNvPr id="4" name="عنصر نائب للمحتوى 2"/>
          <p:cNvSpPr txBox="1">
            <a:spLocks/>
          </p:cNvSpPr>
          <p:nvPr/>
        </p:nvSpPr>
        <p:spPr>
          <a:xfrm>
            <a:off x="714316" y="2214554"/>
            <a:ext cx="8429684" cy="4357718"/>
          </a:xfrm>
          <a:prstGeom prst="rect">
            <a:avLst/>
          </a:prstGeom>
        </p:spPr>
        <p:txBody>
          <a:bodyPr vert="horz" lIns="91440" tIns="45720" rIns="91440" bIns="45720" rtlCol="1">
            <a:normAutofit/>
          </a:bodyPr>
          <a:lstStyle/>
          <a:p>
            <a:pPr marL="342900" lvl="0" indent="-342900" algn="l" rtl="0">
              <a:spcBef>
                <a:spcPct val="20000"/>
              </a:spcBef>
              <a:buFont typeface="Arial" pitchFamily="34" charset="0"/>
              <a:buChar cha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Super imposed Load on slab:-</a:t>
            </a:r>
          </a:p>
          <a:p>
            <a:pPr lvl="0" algn="l" rtl="0">
              <a:spcBef>
                <a:spcPct val="20000"/>
              </a:spcBef>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a:r>
            <a:br>
              <a:rPr kumimoji="0" lang="en-US" sz="3200" b="0" i="0" u="none" strike="noStrike" kern="1200" cap="none" spc="0" normalizeH="0" baseline="0" noProof="0" dirty="0" smtClean="0">
                <a:ln>
                  <a:noFill/>
                </a:ln>
                <a:solidFill>
                  <a:schemeClr val="tx1"/>
                </a:solidFill>
                <a:effectLst/>
                <a:uLnTx/>
                <a:uFillTx/>
                <a:latin typeface="+mn-lt"/>
                <a:ea typeface="+mn-ea"/>
                <a:cs typeface="+mn-cs"/>
              </a:rPr>
            </a:br>
            <a:r>
              <a:rPr kumimoji="0" lang="en-US" sz="3200" b="0" i="0" u="none" strike="noStrike" kern="1200" cap="none" spc="0" normalizeH="0" baseline="0" noProof="0" dirty="0" smtClean="0">
                <a:ln>
                  <a:noFill/>
                </a:ln>
                <a:solidFill>
                  <a:schemeClr val="tx1"/>
                </a:solidFill>
                <a:effectLst/>
                <a:uLnTx/>
                <a:uFillTx/>
                <a:latin typeface="+mn-lt"/>
                <a:ea typeface="+mn-ea"/>
                <a:cs typeface="+mn-cs"/>
              </a:rPr>
              <a:t/>
            </a:r>
            <a:br>
              <a:rPr kumimoji="0" lang="en-US" sz="3200" b="0" i="0" u="none" strike="noStrike" kern="1200" cap="none" spc="0" normalizeH="0" baseline="0" noProof="0" dirty="0" smtClean="0">
                <a:ln>
                  <a:noFill/>
                </a:ln>
                <a:solidFill>
                  <a:schemeClr val="tx1"/>
                </a:solidFill>
                <a:effectLst/>
                <a:uLnTx/>
                <a:uFillTx/>
                <a:latin typeface="+mn-lt"/>
                <a:ea typeface="+mn-ea"/>
                <a:cs typeface="+mn-cs"/>
              </a:rPr>
            </a:br>
            <a:r>
              <a:rPr lang="en-US" sz="3200" b="1" dirty="0" smtClean="0"/>
              <a:t> </a:t>
            </a:r>
            <a:br>
              <a:rPr lang="en-US" sz="3200" b="1" dirty="0" smtClean="0"/>
            </a:b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ar-SA"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5" name="Picture 2" descr="C:\Users\Admin\Desktop\images\tile x-section.PNG"/>
          <p:cNvPicPr>
            <a:picLocks noChangeAspect="1" noChangeArrowheads="1"/>
          </p:cNvPicPr>
          <p:nvPr/>
        </p:nvPicPr>
        <p:blipFill>
          <a:blip r:embed="rId2" cstate="print"/>
          <a:srcRect/>
          <a:stretch>
            <a:fillRect/>
          </a:stretch>
        </p:blipFill>
        <p:spPr bwMode="auto">
          <a:xfrm>
            <a:off x="285720" y="4572008"/>
            <a:ext cx="5943600" cy="1768827"/>
          </a:xfrm>
          <a:prstGeom prst="rect">
            <a:avLst/>
          </a:prstGeom>
          <a:noFill/>
        </p:spPr>
      </p:pic>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57"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0" y="0"/>
            <a:ext cx="571500" cy="209550"/>
          </a:xfrm>
          <a:prstGeom prst="rect">
            <a:avLst/>
          </a:prstGeom>
          <a:noFill/>
        </p:spPr>
      </p:pic>
      <p:sp>
        <p:nvSpPr>
          <p:cNvPr id="2059" name="Rectangle 11"/>
          <p:cNvSpPr>
            <a:spLocks noChangeArrowheads="1"/>
          </p:cNvSpPr>
          <p:nvPr/>
        </p:nvSpPr>
        <p:spPr bwMode="auto">
          <a:xfrm>
            <a:off x="0" y="209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8" name="صورة 7"/>
          <p:cNvPicPr>
            <a:picLocks noChangeAspect="1"/>
          </p:cNvPicPr>
          <p:nvPr/>
        </p:nvPicPr>
        <p:blipFill>
          <a:blip r:embed="rId4"/>
          <a:stretch>
            <a:fillRect/>
          </a:stretch>
        </p:blipFill>
        <p:spPr>
          <a:xfrm>
            <a:off x="899591" y="2935296"/>
            <a:ext cx="6144785" cy="487345"/>
          </a:xfrm>
          <a:prstGeom prst="rect">
            <a:avLst/>
          </a:prstGeom>
        </p:spPr>
      </p:pic>
      <p:pic>
        <p:nvPicPr>
          <p:cNvPr id="9" name="صورة 8"/>
          <p:cNvPicPr>
            <a:picLocks noChangeAspect="1"/>
          </p:cNvPicPr>
          <p:nvPr/>
        </p:nvPicPr>
        <p:blipFill>
          <a:blip r:embed="rId5"/>
          <a:stretch>
            <a:fillRect/>
          </a:stretch>
        </p:blipFill>
        <p:spPr>
          <a:xfrm>
            <a:off x="1331640" y="3892549"/>
            <a:ext cx="5400600" cy="537616"/>
          </a:xfrm>
          <a:prstGeom prst="rect">
            <a:avLst/>
          </a:prstGeom>
        </p:spPr>
      </p:pic>
      <p:pic>
        <p:nvPicPr>
          <p:cNvPr id="10" name="صورة 9"/>
          <p:cNvPicPr>
            <a:picLocks noChangeAspect="1"/>
          </p:cNvPicPr>
          <p:nvPr/>
        </p:nvPicPr>
        <p:blipFill>
          <a:blip r:embed="rId6"/>
          <a:stretch>
            <a:fillRect/>
          </a:stretch>
        </p:blipFill>
        <p:spPr>
          <a:xfrm>
            <a:off x="7024350" y="2960609"/>
            <a:ext cx="1505882" cy="462032"/>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Load Types</a:t>
            </a:r>
            <a:endParaRPr lang="ar-SA" dirty="0"/>
          </a:p>
        </p:txBody>
      </p:sp>
      <p:sp>
        <p:nvSpPr>
          <p:cNvPr id="3" name="عنصر نائب للمحتوى 2"/>
          <p:cNvSpPr>
            <a:spLocks noGrp="1"/>
          </p:cNvSpPr>
          <p:nvPr>
            <p:ph idx="1"/>
          </p:nvPr>
        </p:nvSpPr>
        <p:spPr/>
        <p:txBody>
          <a:bodyPr/>
          <a:lstStyle/>
          <a:p>
            <a:pPr algn="l" rtl="0">
              <a:buNone/>
            </a:pPr>
            <a:r>
              <a:rPr lang="en-US" dirty="0" smtClean="0"/>
              <a:t>Load on walls (walls height is 3.7 m)</a:t>
            </a:r>
          </a:p>
          <a:p>
            <a:pPr marL="514350" indent="-514350" algn="l" rtl="0">
              <a:buFont typeface="+mj-lt"/>
              <a:buAutoNum type="arabicPeriod"/>
            </a:pPr>
            <a:r>
              <a:rPr lang="en-US" dirty="0" smtClean="0"/>
              <a:t>External walls</a:t>
            </a:r>
            <a:br>
              <a:rPr lang="en-US" dirty="0" smtClean="0"/>
            </a:br>
            <a:r>
              <a:rPr lang="en-US" dirty="0" smtClean="0"/>
              <a:t>                                                =</a:t>
            </a:r>
            <a:br>
              <a:rPr lang="en-US" dirty="0" smtClean="0"/>
            </a:br>
            <a:endParaRPr lang="en-US" dirty="0" smtClean="0"/>
          </a:p>
          <a:p>
            <a:pPr marL="514350" indent="-514350" algn="l" rtl="0">
              <a:buFont typeface="+mj-lt"/>
              <a:buAutoNum type="arabicPeriod"/>
            </a:pPr>
            <a:r>
              <a:rPr lang="en-US" dirty="0" smtClean="0"/>
              <a:t>Internal walls</a:t>
            </a:r>
            <a:br>
              <a:rPr lang="en-US" dirty="0" smtClean="0"/>
            </a:br>
            <a:r>
              <a:rPr lang="en-US" dirty="0" smtClean="0"/>
              <a:t>will be taken as line load = 9 KN/m</a:t>
            </a:r>
          </a:p>
          <a:p>
            <a:pPr marL="514350" indent="-514350" algn="l" rtl="0">
              <a:buNone/>
            </a:pPr>
            <a:endParaRPr lang="ar-SA" dirty="0"/>
          </a:p>
        </p:txBody>
      </p:sp>
      <p:sp>
        <p:nvSpPr>
          <p:cNvPr id="327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2771"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142976" y="2857496"/>
            <a:ext cx="4104438" cy="285752"/>
          </a:xfrm>
          <a:prstGeom prst="rect">
            <a:avLst/>
          </a:prstGeom>
          <a:noFill/>
        </p:spPr>
      </p:pic>
      <p:sp>
        <p:nvSpPr>
          <p:cNvPr id="327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2773"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799539" y="2857520"/>
            <a:ext cx="1558543" cy="35716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solidFill>
                  <a:schemeClr val="tx2">
                    <a:lumMod val="75000"/>
                  </a:schemeClr>
                </a:solidFill>
              </a:rPr>
              <a:t>3D Architectural Model of The Project</a:t>
            </a:r>
            <a:endParaRPr lang="en-US" dirty="0">
              <a:solidFill>
                <a:schemeClr val="tx2">
                  <a:lumMod val="75000"/>
                </a:schemeClr>
              </a:solidFill>
            </a:endParaRPr>
          </a:p>
        </p:txBody>
      </p:sp>
      <p:pic>
        <p:nvPicPr>
          <p:cNvPr id="5" name="Picture 376" descr="C:\Users\Kamal\Desktop\3D-aqqaba.PNG"/>
          <p:cNvPicPr>
            <a:picLocks noGrp="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000100" y="1785926"/>
            <a:ext cx="7072361" cy="3857651"/>
          </a:xfrm>
          <a:prstGeom prst="rect">
            <a:avLst/>
          </a:prstGeom>
          <a:noFill/>
          <a:ln>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Load Combinations</a:t>
            </a:r>
            <a:endParaRPr lang="ar-SA" dirty="0">
              <a:solidFill>
                <a:schemeClr val="tx2">
                  <a:lumMod val="75000"/>
                </a:schemeClr>
              </a:solidFill>
            </a:endParaRPr>
          </a:p>
        </p:txBody>
      </p:sp>
      <p:sp>
        <p:nvSpPr>
          <p:cNvPr id="4" name="Content Placeholder 2"/>
          <p:cNvSpPr>
            <a:spLocks noGrp="1"/>
          </p:cNvSpPr>
          <p:nvPr>
            <p:ph idx="1"/>
          </p:nvPr>
        </p:nvSpPr>
        <p:spPr>
          <a:xfrm>
            <a:off x="457200" y="1600200"/>
            <a:ext cx="8229600" cy="4525963"/>
          </a:xfrm>
        </p:spPr>
        <p:txBody>
          <a:bodyPr>
            <a:normAutofit/>
          </a:bodyPr>
          <a:lstStyle/>
          <a:p>
            <a:pPr algn="l" rtl="0">
              <a:buNone/>
            </a:pPr>
            <a:r>
              <a:rPr lang="en-US" b="1" dirty="0" smtClean="0">
                <a:solidFill>
                  <a:schemeClr val="accent4">
                    <a:lumMod val="50000"/>
                  </a:schemeClr>
                </a:solidFill>
              </a:rPr>
              <a:t>Using UBC 1997:</a:t>
            </a:r>
          </a:p>
          <a:p>
            <a:pPr algn="l" rtl="0">
              <a:buNone/>
            </a:pPr>
            <a:endParaRPr lang="en-US" dirty="0"/>
          </a:p>
        </p:txBody>
      </p:sp>
      <p:pic>
        <p:nvPicPr>
          <p:cNvPr id="5" name="Picture 2" descr="C:\Users\Kareem\Desktop\GP2 PRES IMG\UBC-Com.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28662" y="2571744"/>
            <a:ext cx="7356543" cy="314325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b="1" dirty="0" smtClean="0"/>
              <a:t>Earthquake Forces</a:t>
            </a:r>
            <a:endParaRPr lang="ar-SA" dirty="0"/>
          </a:p>
        </p:txBody>
      </p:sp>
      <p:sp>
        <p:nvSpPr>
          <p:cNvPr id="3" name="عنصر نائب للمحتوى 2"/>
          <p:cNvSpPr>
            <a:spLocks noGrp="1"/>
          </p:cNvSpPr>
          <p:nvPr>
            <p:ph idx="1"/>
          </p:nvPr>
        </p:nvSpPr>
        <p:spPr/>
        <p:txBody>
          <a:bodyPr/>
          <a:lstStyle/>
          <a:p>
            <a:pPr lvl="0" algn="l" rtl="0"/>
            <a:r>
              <a:rPr lang="en-US" sz="2400" dirty="0" smtClean="0"/>
              <a:t>Determine horizontal and vertical combination of earthquake effects:</a:t>
            </a:r>
          </a:p>
          <a:p>
            <a:pPr lvl="0" algn="l" rtl="0"/>
            <a:r>
              <a:rPr lang="en-US" sz="2400" dirty="0" smtClean="0"/>
              <a:t>horizontal and vertical combination of earthquake effects:-</a:t>
            </a:r>
          </a:p>
          <a:p>
            <a:pPr algn="l" rtl="0"/>
            <a:r>
              <a:rPr lang="en-US" sz="2400" dirty="0" smtClean="0"/>
              <a:t>E = ρ Eh + </a:t>
            </a:r>
            <a:r>
              <a:rPr lang="en-US" sz="2400" dirty="0" err="1" smtClean="0"/>
              <a:t>Ev</a:t>
            </a:r>
            <a:endParaRPr lang="en-US" sz="2400" dirty="0" smtClean="0"/>
          </a:p>
          <a:p>
            <a:pPr algn="l" rtl="0"/>
            <a:endParaRPr lang="en-US" sz="2400" dirty="0"/>
          </a:p>
          <a:p>
            <a:pPr algn="l" rtl="0"/>
            <a:endParaRPr lang="en-US" sz="2400" dirty="0" smtClean="0"/>
          </a:p>
          <a:p>
            <a:pPr algn="l" rtl="0"/>
            <a:r>
              <a:rPr lang="en-US" sz="2400" dirty="0" smtClean="0"/>
              <a:t>Eh</a:t>
            </a:r>
            <a:r>
              <a:rPr lang="en-US" sz="2400" baseline="-25000" dirty="0" smtClean="0"/>
              <a:t>1</a:t>
            </a:r>
            <a:r>
              <a:rPr lang="en-US" sz="2400" dirty="0" smtClean="0"/>
              <a:t> = Ex +0.3 </a:t>
            </a:r>
            <a:r>
              <a:rPr lang="en-US" sz="2400" dirty="0" err="1" smtClean="0"/>
              <a:t>Ey</a:t>
            </a:r>
            <a:endParaRPr lang="en-US" sz="2400" dirty="0" smtClean="0"/>
          </a:p>
          <a:p>
            <a:pPr algn="l" rtl="0"/>
            <a:r>
              <a:rPr lang="en-US" sz="2400" dirty="0" smtClean="0"/>
              <a:t>Eh</a:t>
            </a:r>
            <a:r>
              <a:rPr lang="en-US" sz="2400" baseline="-25000" dirty="0" smtClean="0"/>
              <a:t>2</a:t>
            </a:r>
            <a:r>
              <a:rPr lang="en-US" sz="2400" dirty="0" smtClean="0"/>
              <a:t> =0.3 Ex + </a:t>
            </a:r>
            <a:r>
              <a:rPr lang="en-US" sz="2400" dirty="0" err="1" smtClean="0"/>
              <a:t>Ey</a:t>
            </a:r>
            <a:endParaRPr lang="en-US" sz="2400" dirty="0" smtClean="0"/>
          </a:p>
          <a:p>
            <a:pPr algn="l" rtl="0"/>
            <a:endParaRPr lang="en-US" sz="2400" dirty="0" smtClean="0"/>
          </a:p>
          <a:p>
            <a:pPr algn="l" rtl="0"/>
            <a:r>
              <a:rPr lang="en-US" sz="2400" dirty="0" err="1" smtClean="0"/>
              <a:t>Ev</a:t>
            </a:r>
            <a:r>
              <a:rPr lang="en-US" sz="2400" dirty="0" smtClean="0"/>
              <a:t> = 0.5CaID</a:t>
            </a:r>
          </a:p>
          <a:p>
            <a:pPr algn="l" rtl="0"/>
            <a:endParaRPr lang="en-US" sz="2400" dirty="0" smtClean="0"/>
          </a:p>
          <a:p>
            <a:pPr algn="l" rtl="0"/>
            <a:endParaRPr lang="en-US" sz="2400" dirty="0" smtClean="0"/>
          </a:p>
          <a:p>
            <a:pPr algn="l" rtl="0"/>
            <a:endParaRPr lang="en-US" sz="2400" dirty="0" smtClean="0"/>
          </a:p>
          <a:p>
            <a:pPr algn="l" rtl="0"/>
            <a:endParaRPr lang="en-US" sz="2400" dirty="0" smtClean="0"/>
          </a:p>
          <a:p>
            <a:pPr algn="l" rtl="0"/>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Structural 3D Modeling (</a:t>
            </a:r>
            <a:r>
              <a:rPr lang="en-US" b="1" dirty="0" smtClean="0"/>
              <a:t>Block 1</a:t>
            </a:r>
            <a:r>
              <a:rPr lang="en-US" dirty="0" smtClean="0">
                <a:solidFill>
                  <a:schemeClr val="tx2">
                    <a:lumMod val="75000"/>
                  </a:schemeClr>
                </a:solidFill>
              </a:rPr>
              <a:t>) </a:t>
            </a:r>
            <a:endParaRPr lang="ar-SA" dirty="0">
              <a:solidFill>
                <a:schemeClr val="tx2">
                  <a:lumMod val="75000"/>
                </a:schemeClr>
              </a:solidFill>
            </a:endParaRPr>
          </a:p>
        </p:txBody>
      </p:sp>
      <p:sp>
        <p:nvSpPr>
          <p:cNvPr id="3" name="عنصر نائب للمحتوى 2"/>
          <p:cNvSpPr>
            <a:spLocks noGrp="1"/>
          </p:cNvSpPr>
          <p:nvPr>
            <p:ph idx="1"/>
          </p:nvPr>
        </p:nvSpPr>
        <p:spPr/>
        <p:txBody>
          <a:bodyPr/>
          <a:lstStyle/>
          <a:p>
            <a:pPr algn="l" rtl="0"/>
            <a:r>
              <a:rPr lang="en-US" dirty="0" smtClean="0">
                <a:solidFill>
                  <a:schemeClr val="accent2">
                    <a:lumMod val="75000"/>
                  </a:schemeClr>
                </a:solidFill>
              </a:rPr>
              <a:t>The structure is modeled using ETAPS 2015 program </a:t>
            </a:r>
          </a:p>
          <a:p>
            <a:pPr algn="l" rtl="0"/>
            <a:endParaRPr lang="en-US" dirty="0" smtClean="0">
              <a:solidFill>
                <a:schemeClr val="accent2">
                  <a:lumMod val="75000"/>
                </a:schemeClr>
              </a:solidFill>
            </a:endParaRPr>
          </a:p>
          <a:p>
            <a:pPr algn="l" rtl="0"/>
            <a:endParaRPr lang="ar-SA" dirty="0"/>
          </a:p>
        </p:txBody>
      </p:sp>
      <p:pic>
        <p:nvPicPr>
          <p:cNvPr id="5" name="صورة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771800" y="2438474"/>
            <a:ext cx="5472608" cy="3687689"/>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Structural 3D Modeling (</a:t>
            </a:r>
            <a:r>
              <a:rPr lang="en-US" b="1" dirty="0" smtClean="0"/>
              <a:t>Block 1</a:t>
            </a:r>
            <a:r>
              <a:rPr lang="en-US" dirty="0" smtClean="0">
                <a:solidFill>
                  <a:schemeClr val="tx2">
                    <a:lumMod val="75000"/>
                  </a:schemeClr>
                </a:solidFill>
              </a:rPr>
              <a:t>) </a:t>
            </a:r>
            <a:endParaRPr lang="ar-SA" dirty="0"/>
          </a:p>
        </p:txBody>
      </p:sp>
      <p:sp>
        <p:nvSpPr>
          <p:cNvPr id="4" name="Content Placeholder 2"/>
          <p:cNvSpPr>
            <a:spLocks noGrp="1"/>
          </p:cNvSpPr>
          <p:nvPr>
            <p:ph idx="1"/>
          </p:nvPr>
        </p:nvSpPr>
        <p:spPr>
          <a:xfrm>
            <a:off x="457200" y="1371600"/>
            <a:ext cx="8229600" cy="4525963"/>
          </a:xfrm>
        </p:spPr>
        <p:txBody>
          <a:bodyPr/>
          <a:lstStyle/>
          <a:p>
            <a:pPr marL="514350" indent="-514350" algn="l" rtl="0">
              <a:buNone/>
            </a:pPr>
            <a:r>
              <a:rPr lang="en-US" dirty="0" smtClean="0">
                <a:solidFill>
                  <a:schemeClr val="accent2">
                    <a:lumMod val="75000"/>
                  </a:schemeClr>
                </a:solidFill>
              </a:rPr>
              <a:t>         For The Beams             For The Columns</a:t>
            </a:r>
          </a:p>
          <a:p>
            <a:pPr marL="914400" lvl="1" indent="-514350" algn="l" rtl="0">
              <a:buNone/>
            </a:pPr>
            <a:r>
              <a:rPr lang="en-US" sz="2400" dirty="0" smtClean="0">
                <a:solidFill>
                  <a:schemeClr val="accent2">
                    <a:lumMod val="75000"/>
                  </a:schemeClr>
                </a:solidFill>
              </a:rPr>
              <a:t>   Stiffness Modifiers = 0.35        Stiffness Modifiers = 0.70</a:t>
            </a:r>
          </a:p>
          <a:p>
            <a:pPr marL="914400" lvl="1" indent="-514350" algn="l" rtl="0">
              <a:buNone/>
            </a:pPr>
            <a:r>
              <a:rPr lang="en-US" sz="2400" dirty="0" smtClean="0">
                <a:solidFill>
                  <a:schemeClr val="accent2">
                    <a:lumMod val="75000"/>
                  </a:schemeClr>
                </a:solidFill>
              </a:rPr>
              <a:t>                                                 </a:t>
            </a:r>
          </a:p>
          <a:p>
            <a:pPr marL="457200" indent="-457200" algn="l" rtl="0">
              <a:buNone/>
            </a:pPr>
            <a:endParaRPr lang="en-US" dirty="0" smtClean="0">
              <a:solidFill>
                <a:schemeClr val="accent2">
                  <a:lumMod val="75000"/>
                </a:schemeClr>
              </a:solidFill>
            </a:endParaRPr>
          </a:p>
          <a:p>
            <a:pPr marL="514350" indent="-514350" algn="l" rtl="0">
              <a:buNone/>
            </a:pPr>
            <a:r>
              <a:rPr lang="en-US" dirty="0" smtClean="0">
                <a:solidFill>
                  <a:schemeClr val="accent2">
                    <a:lumMod val="75000"/>
                  </a:schemeClr>
                </a:solidFill>
              </a:rPr>
              <a:t>                                              </a:t>
            </a:r>
            <a:endParaRPr lang="en-US" sz="2400" dirty="0" smtClean="0">
              <a:solidFill>
                <a:schemeClr val="accent2">
                  <a:lumMod val="75000"/>
                </a:schemeClr>
              </a:solidFill>
            </a:endParaRPr>
          </a:p>
        </p:txBody>
      </p:sp>
      <p:pic>
        <p:nvPicPr>
          <p:cNvPr id="3" name="صورة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932040" y="2514600"/>
            <a:ext cx="2936633" cy="3076473"/>
          </a:xfrm>
          <a:prstGeom prst="rect">
            <a:avLst/>
          </a:prstGeom>
        </p:spPr>
      </p:pic>
      <p:pic>
        <p:nvPicPr>
          <p:cNvPr id="7" name="صورة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259632" y="2514600"/>
            <a:ext cx="2978367" cy="3099787"/>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Structural 3D Modeling</a:t>
            </a:r>
            <a:endParaRPr lang="ar-SA" dirty="0">
              <a:solidFill>
                <a:schemeClr val="tx2">
                  <a:lumMod val="75000"/>
                </a:schemeClr>
              </a:solidFill>
            </a:endParaRPr>
          </a:p>
        </p:txBody>
      </p:sp>
      <p:sp>
        <p:nvSpPr>
          <p:cNvPr id="4" name="Content Placeholder 2"/>
          <p:cNvSpPr>
            <a:spLocks noGrp="1"/>
          </p:cNvSpPr>
          <p:nvPr>
            <p:ph idx="1"/>
          </p:nvPr>
        </p:nvSpPr>
        <p:spPr>
          <a:xfrm>
            <a:off x="457200" y="1371600"/>
            <a:ext cx="8229600" cy="4525963"/>
          </a:xfrm>
        </p:spPr>
        <p:txBody>
          <a:bodyPr/>
          <a:lstStyle/>
          <a:p>
            <a:pPr marL="514350" indent="-514350" algn="l" rtl="0">
              <a:buNone/>
            </a:pPr>
            <a:r>
              <a:rPr lang="en-US" dirty="0" smtClean="0">
                <a:solidFill>
                  <a:schemeClr val="accent2">
                    <a:lumMod val="75000"/>
                  </a:schemeClr>
                </a:solidFill>
              </a:rPr>
              <a:t>     For X-Direction slab represented as Ribbed    Slab</a:t>
            </a:r>
          </a:p>
          <a:p>
            <a:pPr marL="914400" lvl="1" indent="-514350" algn="l" rtl="0">
              <a:buNone/>
            </a:pPr>
            <a:r>
              <a:rPr lang="en-US" sz="2400" dirty="0" smtClean="0">
                <a:solidFill>
                  <a:schemeClr val="accent2">
                    <a:lumMod val="75000"/>
                  </a:schemeClr>
                </a:solidFill>
              </a:rPr>
              <a:t>                                                                           </a:t>
            </a:r>
          </a:p>
          <a:p>
            <a:pPr marL="457200" indent="-457200" algn="l" rtl="0">
              <a:buNone/>
            </a:pPr>
            <a:endParaRPr lang="en-US" dirty="0" smtClean="0">
              <a:solidFill>
                <a:schemeClr val="accent2">
                  <a:lumMod val="75000"/>
                </a:schemeClr>
              </a:solidFill>
            </a:endParaRPr>
          </a:p>
          <a:p>
            <a:pPr marL="514350" indent="-514350" algn="l" rtl="0">
              <a:buNone/>
            </a:pPr>
            <a:r>
              <a:rPr lang="en-US" dirty="0" smtClean="0">
                <a:solidFill>
                  <a:schemeClr val="accent2">
                    <a:lumMod val="75000"/>
                  </a:schemeClr>
                </a:solidFill>
              </a:rPr>
              <a:t>                                              </a:t>
            </a:r>
            <a:endParaRPr lang="en-US" sz="2400" dirty="0" smtClean="0">
              <a:solidFill>
                <a:schemeClr val="accent2">
                  <a:lumMod val="75000"/>
                </a:schemeClr>
              </a:solidFill>
            </a:endParaRPr>
          </a:p>
        </p:txBody>
      </p:sp>
      <p:pic>
        <p:nvPicPr>
          <p:cNvPr id="3" name="صورة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411760" y="2204864"/>
            <a:ext cx="3891493" cy="4309267"/>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solidFill>
                  <a:schemeClr val="tx2">
                    <a:lumMod val="75000"/>
                  </a:schemeClr>
                </a:solidFill>
              </a:rPr>
              <a:t>Structural 3D Modeling</a:t>
            </a:r>
            <a:endParaRPr lang="ar-SA" dirty="0"/>
          </a:p>
        </p:txBody>
      </p:sp>
      <p:sp>
        <p:nvSpPr>
          <p:cNvPr id="3" name="عنصر نائب للمحتوى 2"/>
          <p:cNvSpPr>
            <a:spLocks noGrp="1"/>
          </p:cNvSpPr>
          <p:nvPr>
            <p:ph idx="1"/>
          </p:nvPr>
        </p:nvSpPr>
        <p:spPr/>
        <p:txBody>
          <a:bodyPr>
            <a:normAutofit/>
          </a:bodyPr>
          <a:lstStyle/>
          <a:p>
            <a:pPr algn="l" rtl="0"/>
            <a:r>
              <a:rPr lang="en-US" sz="2400" dirty="0" smtClean="0"/>
              <a:t>Ribbed slab behave as beams </a:t>
            </a:r>
            <a:br>
              <a:rPr lang="en-US" sz="2400" dirty="0" smtClean="0"/>
            </a:br>
            <a:r>
              <a:rPr lang="en-US" sz="2400" dirty="0" smtClean="0"/>
              <a:t>so we have 0.35 modifier </a:t>
            </a:r>
            <a:endParaRPr lang="ar-SA" sz="2400" dirty="0"/>
          </a:p>
        </p:txBody>
      </p:sp>
      <p:pic>
        <p:nvPicPr>
          <p:cNvPr id="4" name="صورة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771800" y="2630759"/>
            <a:ext cx="3525775" cy="3677966"/>
          </a:xfrm>
          <a:prstGeom prst="rect">
            <a:avLst/>
          </a:prstGeom>
        </p:spPr>
      </p:pic>
    </p:spTree>
    <p:extLst>
      <p:ext uri="{BB962C8B-B14F-4D97-AF65-F5344CB8AC3E}">
        <p14:creationId xmlns:p14="http://schemas.microsoft.com/office/powerpoint/2010/main" xmlns="" val="32272604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Structural 3D Modeling</a:t>
            </a:r>
            <a:endParaRPr lang="ar-SA" dirty="0"/>
          </a:p>
        </p:txBody>
      </p:sp>
      <p:sp>
        <p:nvSpPr>
          <p:cNvPr id="4" name="Content Placeholder 2"/>
          <p:cNvSpPr>
            <a:spLocks noGrp="1"/>
          </p:cNvSpPr>
          <p:nvPr>
            <p:ph idx="1"/>
          </p:nvPr>
        </p:nvSpPr>
        <p:spPr/>
        <p:txBody>
          <a:bodyPr/>
          <a:lstStyle/>
          <a:p>
            <a:pPr marL="514350" indent="-514350" algn="l" rtl="0">
              <a:buNone/>
            </a:pPr>
            <a:r>
              <a:rPr lang="en-US" dirty="0" smtClean="0">
                <a:solidFill>
                  <a:schemeClr val="accent2">
                    <a:lumMod val="75000"/>
                  </a:schemeClr>
                </a:solidFill>
              </a:rPr>
              <a:t>         Shear wall with 20cm and 30cm thickness</a:t>
            </a:r>
            <a:br>
              <a:rPr lang="en-US" dirty="0" smtClean="0">
                <a:solidFill>
                  <a:schemeClr val="accent2">
                    <a:lumMod val="75000"/>
                  </a:schemeClr>
                </a:solidFill>
              </a:rPr>
            </a:br>
            <a:r>
              <a:rPr lang="en-US" dirty="0" smtClean="0">
                <a:solidFill>
                  <a:schemeClr val="accent2">
                    <a:lumMod val="75000"/>
                  </a:schemeClr>
                </a:solidFill>
              </a:rPr>
              <a:t>                       stiffness modifiers</a:t>
            </a:r>
            <a:endParaRPr lang="en-US" sz="2400" dirty="0" smtClean="0">
              <a:solidFill>
                <a:schemeClr val="accent2">
                  <a:lumMod val="75000"/>
                </a:schemeClr>
              </a:solidFill>
            </a:endParaRPr>
          </a:p>
          <a:p>
            <a:pPr marL="914400" lvl="1" indent="-514350" algn="l" rtl="0">
              <a:buNone/>
            </a:pPr>
            <a:r>
              <a:rPr lang="en-US" sz="2400" dirty="0" smtClean="0">
                <a:solidFill>
                  <a:schemeClr val="accent2">
                    <a:lumMod val="75000"/>
                  </a:schemeClr>
                </a:solidFill>
              </a:rPr>
              <a:t>                                                 </a:t>
            </a:r>
          </a:p>
          <a:p>
            <a:pPr marL="457200" indent="-457200" algn="l" rtl="0">
              <a:buNone/>
            </a:pPr>
            <a:endParaRPr lang="en-US" dirty="0" smtClean="0">
              <a:solidFill>
                <a:schemeClr val="accent2">
                  <a:lumMod val="75000"/>
                </a:schemeClr>
              </a:solidFill>
            </a:endParaRPr>
          </a:p>
          <a:p>
            <a:pPr marL="514350" indent="-514350" algn="l" rtl="0">
              <a:buNone/>
            </a:pPr>
            <a:r>
              <a:rPr lang="en-US" dirty="0" smtClean="0">
                <a:solidFill>
                  <a:schemeClr val="accent2">
                    <a:lumMod val="75000"/>
                  </a:schemeClr>
                </a:solidFill>
              </a:rPr>
              <a:t>                                              </a:t>
            </a:r>
            <a:endParaRPr lang="en-US" sz="2400" dirty="0" smtClean="0">
              <a:solidFill>
                <a:schemeClr val="accent2">
                  <a:lumMod val="75000"/>
                </a:schemeClr>
              </a:solidFill>
            </a:endParaRPr>
          </a:p>
        </p:txBody>
      </p:sp>
      <p:pic>
        <p:nvPicPr>
          <p:cNvPr id="6" name="صورة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131840" y="2725296"/>
            <a:ext cx="3268517" cy="3424161"/>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Verification of Structural Analysis</a:t>
            </a:r>
            <a:endParaRPr lang="ar-SA" dirty="0">
              <a:solidFill>
                <a:schemeClr val="tx2">
                  <a:lumMod val="75000"/>
                </a:schemeClr>
              </a:solidFill>
            </a:endParaRPr>
          </a:p>
        </p:txBody>
      </p:sp>
      <p:sp>
        <p:nvSpPr>
          <p:cNvPr id="4" name="Content Placeholder 2"/>
          <p:cNvSpPr>
            <a:spLocks noGrp="1"/>
          </p:cNvSpPr>
          <p:nvPr>
            <p:ph idx="1"/>
          </p:nvPr>
        </p:nvSpPr>
        <p:spPr>
          <a:xfrm>
            <a:off x="457200" y="1219200"/>
            <a:ext cx="8229600" cy="4525963"/>
          </a:xfrm>
        </p:spPr>
        <p:txBody>
          <a:bodyPr/>
          <a:lstStyle/>
          <a:p>
            <a:pPr marL="0" indent="0" algn="l" rtl="0">
              <a:buNone/>
            </a:pPr>
            <a:r>
              <a:rPr lang="en-US" sz="2600" dirty="0" smtClean="0">
                <a:solidFill>
                  <a:schemeClr val="accent2">
                    <a:lumMod val="75000"/>
                  </a:schemeClr>
                </a:solidFill>
              </a:rPr>
              <a:t>Compatibility Check :</a:t>
            </a:r>
          </a:p>
          <a:p>
            <a:pPr algn="l" rtl="0"/>
            <a:r>
              <a:rPr lang="en-US" sz="2400" dirty="0" smtClean="0">
                <a:solidFill>
                  <a:schemeClr val="accent2">
                    <a:lumMod val="75000"/>
                  </a:schemeClr>
                </a:solidFill>
              </a:rPr>
              <a:t>To make sure that all structural elements in 3-D structural model acting as one unit.</a:t>
            </a:r>
          </a:p>
          <a:p>
            <a:pPr algn="l" rtl="0">
              <a:buNone/>
            </a:pPr>
            <a:endParaRPr lang="en-US" sz="2400" dirty="0" smtClean="0">
              <a:solidFill>
                <a:schemeClr val="accent2">
                  <a:lumMod val="75000"/>
                </a:schemeClr>
              </a:solidFill>
            </a:endParaRPr>
          </a:p>
          <a:p>
            <a:pPr algn="l" rtl="0">
              <a:buNone/>
            </a:pPr>
            <a:endParaRPr lang="en-US" sz="2400" dirty="0" smtClean="0">
              <a:solidFill>
                <a:schemeClr val="accent6">
                  <a:lumMod val="75000"/>
                </a:schemeClr>
              </a:solidFill>
            </a:endParaRPr>
          </a:p>
          <a:p>
            <a:pPr marL="857250" lvl="1" indent="-457200">
              <a:buNone/>
            </a:pPr>
            <a:endParaRPr lang="en-US" sz="2400" dirty="0"/>
          </a:p>
        </p:txBody>
      </p:sp>
      <p:pic>
        <p:nvPicPr>
          <p:cNvPr id="5" name="Picture 42" descr="check compatibility"/>
          <p:cNvPicPr/>
          <p:nvPr/>
        </p:nvPicPr>
        <p:blipFill>
          <a:blip r:embed="rId2">
            <a:extLst>
              <a:ext uri="{28A0092B-C50C-407E-A947-70E740481C1C}">
                <a14:useLocalDpi xmlns:a14="http://schemas.microsoft.com/office/drawing/2010/main" xmlns="" val="0"/>
              </a:ext>
            </a:extLst>
          </a:blip>
          <a:srcRect/>
          <a:stretch>
            <a:fillRect/>
          </a:stretch>
        </p:blipFill>
        <p:spPr bwMode="auto">
          <a:xfrm>
            <a:off x="1142976" y="2714620"/>
            <a:ext cx="5943600" cy="3257550"/>
          </a:xfrm>
          <a:prstGeom prst="rect">
            <a:avLst/>
          </a:prstGeom>
          <a:noFill/>
          <a:ln>
            <a:noFill/>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Verification of Structural Analysis</a:t>
            </a:r>
            <a:endParaRPr lang="ar-SA" dirty="0"/>
          </a:p>
        </p:txBody>
      </p:sp>
      <p:sp>
        <p:nvSpPr>
          <p:cNvPr id="3" name="عنصر نائب للمحتوى 2"/>
          <p:cNvSpPr>
            <a:spLocks noGrp="1"/>
          </p:cNvSpPr>
          <p:nvPr>
            <p:ph idx="1"/>
          </p:nvPr>
        </p:nvSpPr>
        <p:spPr/>
        <p:txBody>
          <a:bodyPr/>
          <a:lstStyle/>
          <a:p>
            <a:pPr algn="l" rtl="0">
              <a:buNone/>
            </a:pPr>
            <a:r>
              <a:rPr lang="en-US" dirty="0" smtClean="0"/>
              <a:t>Sap results :-</a:t>
            </a:r>
          </a:p>
          <a:p>
            <a:pPr algn="l" rtl="0">
              <a:buNone/>
            </a:pPr>
            <a:endParaRPr lang="en-US" dirty="0" smtClean="0"/>
          </a:p>
          <a:p>
            <a:pPr algn="l" rtl="0">
              <a:buNone/>
            </a:pPr>
            <a:endParaRPr lang="en-US" dirty="0" smtClean="0"/>
          </a:p>
          <a:p>
            <a:pPr algn="l" rtl="0">
              <a:buNone/>
            </a:pPr>
            <a:endParaRPr lang="en-US" dirty="0" smtClean="0"/>
          </a:p>
          <a:p>
            <a:pPr algn="l" rtl="0">
              <a:buNone/>
            </a:pPr>
            <a:r>
              <a:rPr lang="en-US" dirty="0" smtClean="0"/>
              <a:t>Hand Calculations : </a:t>
            </a:r>
            <a:br>
              <a:rPr lang="en-US" dirty="0" smtClean="0"/>
            </a:br>
            <a:r>
              <a:rPr lang="en-US" dirty="0" smtClean="0"/>
              <a:t/>
            </a:r>
            <a:br>
              <a:rPr lang="en-US" dirty="0" smtClean="0"/>
            </a:br>
            <a:endParaRPr lang="ar-SA" dirty="0"/>
          </a:p>
        </p:txBody>
      </p:sp>
      <p:pic>
        <p:nvPicPr>
          <p:cNvPr id="4" name="Picture 4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1538" y="2143116"/>
            <a:ext cx="5619750" cy="1638300"/>
          </a:xfrm>
          <a:prstGeom prst="rect">
            <a:avLst/>
          </a:prstGeom>
          <a:noFill/>
          <a:ln>
            <a:noFill/>
          </a:ln>
        </p:spPr>
      </p:pic>
      <p:pic>
        <p:nvPicPr>
          <p:cNvPr id="5" name="Picture 39"/>
          <p:cNvPicPr/>
          <p:nvPr/>
        </p:nvPicPr>
        <p:blipFill>
          <a:blip r:embed="rId3">
            <a:extLst>
              <a:ext uri="{28A0092B-C50C-407E-A947-70E740481C1C}">
                <a14:useLocalDpi xmlns:a14="http://schemas.microsoft.com/office/drawing/2010/main" xmlns="" val="0"/>
              </a:ext>
            </a:extLst>
          </a:blip>
          <a:srcRect/>
          <a:stretch>
            <a:fillRect/>
          </a:stretch>
        </p:blipFill>
        <p:spPr bwMode="auto">
          <a:xfrm>
            <a:off x="1071538" y="4643446"/>
            <a:ext cx="5410200" cy="1600200"/>
          </a:xfrm>
          <a:prstGeom prst="rect">
            <a:avLst/>
          </a:prstGeom>
          <a:noFill/>
          <a:ln>
            <a:noFill/>
          </a:ln>
        </p:spPr>
      </p:pic>
      <p:sp>
        <p:nvSpPr>
          <p:cNvPr id="6" name="Content Placeholder 2"/>
          <p:cNvSpPr txBox="1">
            <a:spLocks/>
          </p:cNvSpPr>
          <p:nvPr/>
        </p:nvSpPr>
        <p:spPr>
          <a:xfrm>
            <a:off x="6500826" y="5143512"/>
            <a:ext cx="2571768" cy="785818"/>
          </a:xfrm>
          <a:prstGeom prst="rect">
            <a:avLst/>
          </a:prstGeom>
        </p:spPr>
        <p:txBody>
          <a:bodyPr vert="horz" lIns="91440" tIns="45720" rIns="91440" bIns="45720" rtlCol="1">
            <a:normAutofit/>
          </a:bodyPr>
          <a:lstStyle/>
          <a:p>
            <a:pPr marL="342900" lvl="0" indent="-342900" algn="l" rtl="0">
              <a:spcBef>
                <a:spcPct val="20000"/>
              </a:spcBef>
            </a:pPr>
            <a:r>
              <a:rPr kumimoji="0" lang="en-US" b="0" i="0" u="none" strike="noStrike" kern="1200" cap="none" spc="0" normalizeH="0" baseline="0" noProof="0" dirty="0" smtClean="0">
                <a:ln>
                  <a:noFill/>
                </a:ln>
                <a:solidFill>
                  <a:schemeClr val="accent2">
                    <a:lumMod val="75000"/>
                  </a:schemeClr>
                </a:solidFill>
                <a:effectLst/>
                <a:uLnTx/>
                <a:uFillTx/>
                <a:latin typeface="+mn-lt"/>
                <a:ea typeface="+mn-ea"/>
                <a:cs typeface="+mn-cs"/>
              </a:rPr>
              <a:t>The</a:t>
            </a:r>
            <a:r>
              <a:rPr kumimoji="0" lang="en-US" b="0" i="0" u="none" strike="noStrike" kern="1200" cap="none" spc="0" normalizeH="0" noProof="0" dirty="0" smtClean="0">
                <a:ln>
                  <a:noFill/>
                </a:ln>
                <a:solidFill>
                  <a:schemeClr val="accent2">
                    <a:lumMod val="75000"/>
                  </a:schemeClr>
                </a:solidFill>
                <a:effectLst/>
                <a:uLnTx/>
                <a:uFillTx/>
                <a:latin typeface="+mn-lt"/>
                <a:ea typeface="+mn-ea"/>
                <a:cs typeface="+mn-cs"/>
              </a:rPr>
              <a:t> difference</a:t>
            </a:r>
            <a:r>
              <a:rPr lang="en-US" dirty="0" smtClean="0">
                <a:solidFill>
                  <a:schemeClr val="accent2">
                    <a:lumMod val="75000"/>
                  </a:schemeClr>
                </a:solidFill>
              </a:rPr>
              <a:t> is</a:t>
            </a:r>
          </a:p>
          <a:p>
            <a:pPr marL="342900" lvl="0" indent="-342900" algn="l" rtl="0">
              <a:spcBef>
                <a:spcPct val="20000"/>
              </a:spcBef>
            </a:pPr>
            <a:r>
              <a:rPr lang="en-US" dirty="0" smtClean="0">
                <a:solidFill>
                  <a:schemeClr val="accent2">
                    <a:lumMod val="75000"/>
                  </a:schemeClr>
                </a:solidFill>
              </a:rPr>
              <a:t> less than 5 % </a:t>
            </a:r>
            <a:r>
              <a:rPr lang="en-US" dirty="0" smtClean="0">
                <a:solidFill>
                  <a:schemeClr val="accent2">
                    <a:lumMod val="75000"/>
                  </a:schemeClr>
                </a:solidFill>
                <a:sym typeface="Wingdings" pitchFamily="2" charset="2"/>
              </a:rPr>
              <a:t> Its OK</a:t>
            </a:r>
            <a:endParaRPr kumimoji="0" lang="en-US" b="0" i="0" u="none" strike="noStrike" kern="1200" cap="none" spc="0" normalizeH="0" baseline="0" noProof="0" dirty="0" smtClean="0">
              <a:ln>
                <a:noFill/>
              </a:ln>
              <a:solidFill>
                <a:schemeClr val="accent2">
                  <a:lumMod val="75000"/>
                </a:schemeClr>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400" b="0" i="0" u="none" strike="noStrike" kern="1200" cap="none" spc="0" normalizeH="0" baseline="0" noProof="0" dirty="0" smtClean="0">
              <a:ln>
                <a:noFill/>
              </a:ln>
              <a:solidFill>
                <a:schemeClr val="accent6">
                  <a:lumMod val="75000"/>
                </a:schemeClr>
              </a:solidFill>
              <a:effectLst/>
              <a:uLnTx/>
              <a:uFillTx/>
              <a:latin typeface="+mn-lt"/>
              <a:ea typeface="+mn-ea"/>
              <a:cs typeface="+mn-cs"/>
            </a:endParaRPr>
          </a:p>
          <a:p>
            <a:pPr marL="857250" marR="0" lvl="1" indent="-4572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Verification of Structural Analysis</a:t>
            </a:r>
            <a:endParaRPr lang="ar-SA" dirty="0"/>
          </a:p>
        </p:txBody>
      </p:sp>
      <p:sp>
        <p:nvSpPr>
          <p:cNvPr id="4" name="عنصر نائب للمحتوى 2"/>
          <p:cNvSpPr>
            <a:spLocks noGrp="1"/>
          </p:cNvSpPr>
          <p:nvPr>
            <p:ph idx="1"/>
          </p:nvPr>
        </p:nvSpPr>
        <p:spPr>
          <a:xfrm>
            <a:off x="457200" y="1600200"/>
            <a:ext cx="8229600" cy="4525963"/>
          </a:xfrm>
        </p:spPr>
        <p:txBody>
          <a:bodyPr/>
          <a:lstStyle/>
          <a:p>
            <a:pPr lvl="0" algn="l" rtl="0">
              <a:buFont typeface="Wingdings" pitchFamily="2" charset="2"/>
              <a:buChar char="v"/>
            </a:pPr>
            <a:r>
              <a:rPr lang="en-US" dirty="0" smtClean="0">
                <a:solidFill>
                  <a:schemeClr val="accent2">
                    <a:lumMod val="75000"/>
                  </a:schemeClr>
                </a:solidFill>
              </a:rPr>
              <a:t>Deflection :-</a:t>
            </a:r>
          </a:p>
          <a:p>
            <a:pPr algn="l" rtl="0"/>
            <a:r>
              <a:rPr lang="en-US" dirty="0" smtClean="0">
                <a:solidFill>
                  <a:schemeClr val="tx2">
                    <a:lumMod val="60000"/>
                    <a:lumOff val="40000"/>
                  </a:schemeClr>
                </a:solidFill>
              </a:rPr>
              <a:t>Allowable deflection             </a:t>
            </a:r>
            <a:r>
              <a:rPr lang="en-US" dirty="0" smtClean="0"/>
              <a:t/>
            </a:r>
            <a:br>
              <a:rPr lang="en-US" dirty="0" smtClean="0"/>
            </a:br>
            <a:r>
              <a:rPr lang="en-US" sz="1800" dirty="0" smtClean="0"/>
              <a:t>                        L = 2.4 m </a:t>
            </a:r>
          </a:p>
          <a:p>
            <a:pPr algn="l" rtl="0">
              <a:buNone/>
            </a:pPr>
            <a:r>
              <a:rPr lang="en-US" sz="1800" dirty="0" smtClean="0"/>
              <a:t>                               allowable =  2.4 / 240  =  10mm . </a:t>
            </a:r>
          </a:p>
          <a:p>
            <a:pPr algn="l" rtl="0">
              <a:buNone/>
            </a:pPr>
            <a:endParaRPr lang="ar-SA" dirty="0"/>
          </a:p>
        </p:txBody>
      </p:sp>
      <p:pic>
        <p:nvPicPr>
          <p:cNvPr id="5" name="Picture 33"/>
          <p:cNvPicPr/>
          <p:nvPr/>
        </p:nvPicPr>
        <p:blipFill>
          <a:blip r:embed="rId2">
            <a:extLst>
              <a:ext uri="{28A0092B-C50C-407E-A947-70E740481C1C}">
                <a14:useLocalDpi xmlns:a14="http://schemas.microsoft.com/office/drawing/2010/main" xmlns="" val="0"/>
              </a:ext>
            </a:extLst>
          </a:blip>
          <a:srcRect/>
          <a:stretch>
            <a:fillRect/>
          </a:stretch>
        </p:blipFill>
        <p:spPr bwMode="auto">
          <a:xfrm>
            <a:off x="571472" y="3500438"/>
            <a:ext cx="5943600" cy="2028825"/>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60000"/>
                    <a:lumOff val="40000"/>
                  </a:schemeClr>
                </a:solidFill>
              </a:rPr>
              <a:t>Project Description</a:t>
            </a: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lstStyle/>
          <a:p>
            <a:pPr algn="l" rtl="0"/>
            <a:r>
              <a:rPr lang="en-US" sz="2800" dirty="0" smtClean="0">
                <a:solidFill>
                  <a:schemeClr val="accent2">
                    <a:lumMod val="75000"/>
                  </a:schemeClr>
                </a:solidFill>
              </a:rPr>
              <a:t>The project is located in AQQABA</a:t>
            </a:r>
          </a:p>
          <a:p>
            <a:pPr algn="l" rtl="0"/>
            <a:r>
              <a:rPr lang="en-US" sz="2800" dirty="0" smtClean="0">
                <a:solidFill>
                  <a:schemeClr val="accent2">
                    <a:lumMod val="75000"/>
                  </a:schemeClr>
                </a:solidFill>
              </a:rPr>
              <a:t>The project consists of 2 blocks separated by seismic loads </a:t>
            </a:r>
          </a:p>
          <a:p>
            <a:pPr algn="l" rtl="0"/>
            <a:r>
              <a:rPr lang="en-US" sz="2800" dirty="0" smtClean="0">
                <a:solidFill>
                  <a:schemeClr val="accent2">
                    <a:lumMod val="75000"/>
                  </a:schemeClr>
                </a:solidFill>
              </a:rPr>
              <a:t>The project consists of Ground and First floor</a:t>
            </a:r>
          </a:p>
          <a:p>
            <a:pPr algn="l" rtl="0"/>
            <a:r>
              <a:rPr lang="en-US" sz="2800" dirty="0" smtClean="0">
                <a:solidFill>
                  <a:schemeClr val="accent2">
                    <a:lumMod val="75000"/>
                  </a:schemeClr>
                </a:solidFill>
              </a:rPr>
              <a:t>Total Area = 1543.30 m</a:t>
            </a:r>
            <a:r>
              <a:rPr lang="en-US" sz="2800" baseline="30000" dirty="0" smtClean="0">
                <a:solidFill>
                  <a:schemeClr val="accent2">
                    <a:lumMod val="75000"/>
                  </a:schemeClr>
                </a:solidFill>
              </a:rPr>
              <a:t>2</a:t>
            </a:r>
          </a:p>
          <a:p>
            <a:pPr algn="l" rtl="0"/>
            <a:r>
              <a:rPr lang="en-US" sz="2800" dirty="0" smtClean="0">
                <a:solidFill>
                  <a:schemeClr val="accent2">
                    <a:lumMod val="75000"/>
                  </a:schemeClr>
                </a:solidFill>
              </a:rPr>
              <a:t>Ground Floor Area = 635.40 m</a:t>
            </a:r>
            <a:r>
              <a:rPr lang="en-US" sz="2800" baseline="30000" dirty="0" smtClean="0">
                <a:solidFill>
                  <a:schemeClr val="accent2">
                    <a:lumMod val="75000"/>
                  </a:schemeClr>
                </a:solidFill>
              </a:rPr>
              <a:t>2</a:t>
            </a:r>
            <a:endParaRPr lang="en-US" sz="2800" dirty="0" smtClean="0">
              <a:solidFill>
                <a:schemeClr val="accent2">
                  <a:lumMod val="75000"/>
                </a:schemeClr>
              </a:solidFill>
            </a:endParaRPr>
          </a:p>
          <a:p>
            <a:pPr algn="l" rtl="0"/>
            <a:r>
              <a:rPr lang="en-US" sz="2800" dirty="0" smtClean="0">
                <a:solidFill>
                  <a:schemeClr val="accent2">
                    <a:lumMod val="75000"/>
                  </a:schemeClr>
                </a:solidFill>
              </a:rPr>
              <a:t>First Floor Area = 745.60 m</a:t>
            </a:r>
            <a:r>
              <a:rPr lang="en-US" sz="2800" baseline="30000" dirty="0" smtClean="0">
                <a:solidFill>
                  <a:schemeClr val="accent2">
                    <a:lumMod val="75000"/>
                  </a:schemeClr>
                </a:solidFill>
              </a:rPr>
              <a:t>2</a:t>
            </a:r>
          </a:p>
          <a:p>
            <a:pPr algn="l" rtl="0"/>
            <a:endParaRPr lang="en-US" baseline="30000" dirty="0" smtClean="0">
              <a:solidFill>
                <a:schemeClr val="accent2">
                  <a:lumMod val="75000"/>
                </a:schemeClr>
              </a:solidFill>
            </a:endParaRPr>
          </a:p>
          <a:p>
            <a:pPr algn="l" rtl="0"/>
            <a:endParaRPr lang="ar-SA"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Verification of Structural Analysis</a:t>
            </a:r>
            <a:endParaRPr lang="ar-SA" dirty="0"/>
          </a:p>
        </p:txBody>
      </p:sp>
      <p:sp>
        <p:nvSpPr>
          <p:cNvPr id="3" name="عنصر نائب للمحتوى 2"/>
          <p:cNvSpPr>
            <a:spLocks noGrp="1"/>
          </p:cNvSpPr>
          <p:nvPr>
            <p:ph idx="1"/>
          </p:nvPr>
        </p:nvSpPr>
        <p:spPr/>
        <p:txBody>
          <a:bodyPr/>
          <a:lstStyle/>
          <a:p>
            <a:pPr lvl="0" algn="l" rtl="0">
              <a:buFont typeface="Wingdings" pitchFamily="2" charset="2"/>
              <a:buChar char="v"/>
            </a:pPr>
            <a:r>
              <a:rPr lang="en-US" dirty="0" smtClean="0">
                <a:solidFill>
                  <a:schemeClr val="accent2">
                    <a:lumMod val="75000"/>
                  </a:schemeClr>
                </a:solidFill>
              </a:rPr>
              <a:t>Deflection :-</a:t>
            </a:r>
          </a:p>
          <a:p>
            <a:pPr algn="l" rtl="0">
              <a:buNone/>
            </a:pPr>
            <a:r>
              <a:rPr lang="en-US" sz="2000" dirty="0" smtClean="0"/>
              <a:t>Deflection long term = deflection middle panel - average deflection at support</a:t>
            </a:r>
          </a:p>
          <a:p>
            <a:pPr algn="l" rtl="0"/>
            <a:r>
              <a:rPr lang="en-US" sz="2000" dirty="0" smtClean="0"/>
              <a:t>Average deflection at support = 0.2</a:t>
            </a:r>
          </a:p>
          <a:p>
            <a:pPr algn="l" rtl="0"/>
            <a:r>
              <a:rPr lang="en-US" sz="2000" dirty="0" smtClean="0"/>
              <a:t>Deflection at middle panel = 5.8 mm. </a:t>
            </a:r>
          </a:p>
          <a:p>
            <a:pPr algn="l" rtl="0"/>
            <a:r>
              <a:rPr lang="en-US" sz="2000" dirty="0" smtClean="0"/>
              <a:t>Deflection of long term  =  5.8 -0.2 = 5.6 mm </a:t>
            </a:r>
            <a:br>
              <a:rPr lang="en-US" sz="2000" dirty="0" smtClean="0"/>
            </a:br>
            <a:r>
              <a:rPr lang="en-US" sz="2000" dirty="0" smtClean="0"/>
              <a:t/>
            </a:r>
            <a:br>
              <a:rPr lang="en-US" sz="2000" dirty="0" smtClean="0"/>
            </a:br>
            <a:r>
              <a:rPr lang="en-US" sz="2000" dirty="0" smtClean="0"/>
              <a:t>                                                </a:t>
            </a:r>
            <a:r>
              <a:rPr lang="en-US" sz="2000" dirty="0" smtClean="0">
                <a:solidFill>
                  <a:schemeClr val="accent2">
                    <a:lumMod val="75000"/>
                  </a:schemeClr>
                </a:solidFill>
                <a:sym typeface="Wingdings" pitchFamily="2" charset="2"/>
              </a:rPr>
              <a:t> Its OK</a:t>
            </a:r>
            <a:endParaRPr lang="en-US" sz="2000" dirty="0" smtClean="0">
              <a:solidFill>
                <a:schemeClr val="accent2">
                  <a:lumMod val="75000"/>
                </a:schemeClr>
              </a:solidFill>
            </a:endParaRPr>
          </a:p>
          <a:p>
            <a:pPr lvl="0" algn="l" rtl="0">
              <a:buNone/>
            </a:pPr>
            <a:endParaRPr lang="en-US" dirty="0" smtClean="0">
              <a:solidFill>
                <a:schemeClr val="accent2">
                  <a:lumMod val="75000"/>
                </a:schemeClr>
              </a:solidFill>
            </a:endParaRPr>
          </a:p>
          <a:p>
            <a:pPr algn="l" rtl="0"/>
            <a:endParaRPr lang="ar-S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rtl="0"/>
            <a:r>
              <a:rPr lang="en-US" b="1" dirty="0" smtClean="0"/>
              <a:t>Dynamic analysis according to UBC 97</a:t>
            </a:r>
            <a:br>
              <a:rPr lang="en-US" b="1" dirty="0" smtClean="0"/>
            </a:br>
            <a:endParaRPr lang="ar-SA" dirty="0"/>
          </a:p>
        </p:txBody>
      </p:sp>
      <p:sp>
        <p:nvSpPr>
          <p:cNvPr id="3" name="عنصر نائب للمحتوى 2"/>
          <p:cNvSpPr>
            <a:spLocks noGrp="1"/>
          </p:cNvSpPr>
          <p:nvPr>
            <p:ph idx="1"/>
          </p:nvPr>
        </p:nvSpPr>
        <p:spPr/>
        <p:txBody>
          <a:bodyPr>
            <a:normAutofit/>
          </a:bodyPr>
          <a:lstStyle/>
          <a:p>
            <a:pPr algn="l" rtl="0"/>
            <a:r>
              <a:rPr lang="en-US" sz="2000" dirty="0" smtClean="0"/>
              <a:t>comparison will be done between the periods (T) of the building, both manually using UBC97 code and by ETAB program from the modal response.</a:t>
            </a:r>
          </a:p>
          <a:p>
            <a:pPr algn="l" rtl="0"/>
            <a:r>
              <a:rPr lang="en-US" sz="2000" i="1" dirty="0" smtClean="0"/>
              <a:t>ETABS 2015</a:t>
            </a:r>
            <a:endParaRPr lang="en-US" sz="2000" dirty="0" smtClean="0"/>
          </a:p>
          <a:p>
            <a:pPr algn="l" rtl="0"/>
            <a:endParaRPr lang="en-US" sz="2000" dirty="0" smtClean="0"/>
          </a:p>
          <a:p>
            <a:pPr algn="l" rtl="0"/>
            <a:endParaRPr lang="en-US" sz="2000" dirty="0" smtClean="0"/>
          </a:p>
          <a:p>
            <a:pPr algn="l" rtl="0"/>
            <a:endParaRPr lang="en-US" sz="2000" dirty="0" smtClean="0"/>
          </a:p>
          <a:p>
            <a:pPr algn="l" rtl="0"/>
            <a:endParaRPr lang="en-US" sz="2000" dirty="0" smtClean="0"/>
          </a:p>
          <a:p>
            <a:pPr algn="l" rtl="0"/>
            <a:endParaRPr lang="en-US" sz="2000" dirty="0" smtClean="0"/>
          </a:p>
          <a:p>
            <a:pPr algn="l" rtl="0"/>
            <a:endParaRPr lang="en-US" sz="2000" dirty="0" smtClean="0"/>
          </a:p>
          <a:p>
            <a:pPr algn="l" rtl="0"/>
            <a:endParaRPr lang="en-US" sz="2000" dirty="0" smtClean="0"/>
          </a:p>
          <a:p>
            <a:pPr algn="l" rtl="0"/>
            <a:endParaRPr lang="ar-SA" sz="2000"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342900" cy="171450"/>
          </a:xfrm>
          <a:prstGeom prst="rect">
            <a:avLst/>
          </a:prstGeom>
          <a:noFill/>
        </p:spPr>
      </p:pic>
      <p:pic>
        <p:nvPicPr>
          <p:cNvPr id="9" name="Picture 1"/>
          <p:cNvPicPr/>
          <p:nvPr/>
        </p:nvPicPr>
        <p:blipFill>
          <a:blip r:embed="rId3">
            <a:extLst>
              <a:ext uri="{28A0092B-C50C-407E-A947-70E740481C1C}">
                <a14:useLocalDpi xmlns:a14="http://schemas.microsoft.com/office/drawing/2010/main" xmlns="" val="0"/>
              </a:ext>
            </a:extLst>
          </a:blip>
          <a:stretch>
            <a:fillRect/>
          </a:stretch>
        </p:blipFill>
        <p:spPr>
          <a:xfrm>
            <a:off x="1285852" y="3071810"/>
            <a:ext cx="5943600" cy="312420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28596" y="357166"/>
            <a:ext cx="8229600" cy="6072230"/>
          </a:xfrm>
        </p:spPr>
        <p:txBody>
          <a:bodyPr/>
          <a:lstStyle/>
          <a:p>
            <a:pPr algn="l" rtl="0"/>
            <a:r>
              <a:rPr lang="en-US" dirty="0" smtClean="0"/>
              <a:t>The Value from ETABS must be smaller than (1.3× T</a:t>
            </a:r>
            <a:r>
              <a:rPr lang="en-US" baseline="-25000" dirty="0" smtClean="0"/>
              <a:t> Method-A</a:t>
            </a:r>
            <a:r>
              <a:rPr lang="en-US" dirty="0" smtClean="0"/>
              <a:t>)</a:t>
            </a:r>
          </a:p>
          <a:p>
            <a:pPr algn="l" rtl="0"/>
            <a:endParaRPr lang="en-US" dirty="0" smtClean="0"/>
          </a:p>
          <a:p>
            <a:pPr algn="l" rtl="0"/>
            <a:endParaRPr lang="en-US" dirty="0" smtClean="0"/>
          </a:p>
          <a:p>
            <a:pPr algn="l" rtl="0"/>
            <a:endParaRPr lang="ar-SA" dirty="0"/>
          </a:p>
        </p:txBody>
      </p:sp>
      <p:pic>
        <p:nvPicPr>
          <p:cNvPr id="61444" name="Picture 4"/>
          <p:cNvPicPr>
            <a:picLocks noChangeAspect="1" noChangeArrowheads="1"/>
          </p:cNvPicPr>
          <p:nvPr/>
        </p:nvPicPr>
        <p:blipFill>
          <a:blip r:embed="rId2"/>
          <a:srcRect/>
          <a:stretch>
            <a:fillRect/>
          </a:stretch>
        </p:blipFill>
        <p:spPr bwMode="auto">
          <a:xfrm>
            <a:off x="1000100" y="1785926"/>
            <a:ext cx="2780855" cy="500066"/>
          </a:xfrm>
          <a:prstGeom prst="rect">
            <a:avLst/>
          </a:prstGeom>
          <a:noFill/>
          <a:ln w="9525">
            <a:noFill/>
            <a:miter lim="800000"/>
            <a:headEnd/>
            <a:tailEnd/>
          </a:ln>
          <a:effectLst/>
        </p:spPr>
      </p:pic>
      <p:pic>
        <p:nvPicPr>
          <p:cNvPr id="61445" name="Picture 5"/>
          <p:cNvPicPr>
            <a:picLocks noChangeAspect="1" noChangeArrowheads="1"/>
          </p:cNvPicPr>
          <p:nvPr/>
        </p:nvPicPr>
        <p:blipFill>
          <a:blip r:embed="rId3"/>
          <a:srcRect/>
          <a:stretch>
            <a:fillRect/>
          </a:stretch>
        </p:blipFill>
        <p:spPr bwMode="auto">
          <a:xfrm>
            <a:off x="785786" y="2714620"/>
            <a:ext cx="4314825" cy="26098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rtl="0"/>
            <a:r>
              <a:rPr lang="en-US" b="1" dirty="0" smtClean="0">
                <a:latin typeface="Tekton Pro" pitchFamily="34" charset="0"/>
              </a:rPr>
              <a:t>Seismic Zone Requirements (UBC-97)</a:t>
            </a:r>
            <a:endParaRPr lang="ar-SA" dirty="0"/>
          </a:p>
        </p:txBody>
      </p:sp>
      <p:sp>
        <p:nvSpPr>
          <p:cNvPr id="3" name="عنصر نائب للمحتوى 2"/>
          <p:cNvSpPr>
            <a:spLocks noGrp="1"/>
          </p:cNvSpPr>
          <p:nvPr>
            <p:ph idx="1"/>
          </p:nvPr>
        </p:nvSpPr>
        <p:spPr/>
        <p:txBody>
          <a:bodyPr/>
          <a:lstStyle/>
          <a:p>
            <a:pPr algn="l" rtl="0"/>
            <a:r>
              <a:rPr lang="en-US" sz="2400" b="1" dirty="0" smtClean="0">
                <a:solidFill>
                  <a:schemeClr val="accent2">
                    <a:lumMod val="50000"/>
                  </a:schemeClr>
                </a:solidFill>
                <a:latin typeface="Aparajita" pitchFamily="34" charset="0"/>
                <a:cs typeface="Aparajita" pitchFamily="34" charset="0"/>
              </a:rPr>
              <a:t>Seismic Zone Factor (Z) Map Prepared By An-</a:t>
            </a:r>
            <a:r>
              <a:rPr lang="en-US" sz="2400" b="1" dirty="0" err="1" smtClean="0">
                <a:solidFill>
                  <a:schemeClr val="accent2">
                    <a:lumMod val="50000"/>
                  </a:schemeClr>
                </a:solidFill>
                <a:latin typeface="Aparajita" pitchFamily="34" charset="0"/>
                <a:cs typeface="Aparajita" pitchFamily="34" charset="0"/>
              </a:rPr>
              <a:t>Najah</a:t>
            </a:r>
            <a:r>
              <a:rPr lang="en-US" sz="2400" b="1" dirty="0" smtClean="0">
                <a:solidFill>
                  <a:schemeClr val="accent2">
                    <a:lumMod val="50000"/>
                  </a:schemeClr>
                </a:solidFill>
                <a:latin typeface="Aparajita" pitchFamily="34" charset="0"/>
                <a:cs typeface="Aparajita" pitchFamily="34" charset="0"/>
              </a:rPr>
              <a:t> National University is used to determine the seismic zone for </a:t>
            </a:r>
            <a:r>
              <a:rPr lang="en-US" sz="2400" b="1" dirty="0" err="1" smtClean="0">
                <a:solidFill>
                  <a:schemeClr val="accent2">
                    <a:lumMod val="50000"/>
                  </a:schemeClr>
                </a:solidFill>
                <a:latin typeface="Aparajita" pitchFamily="34" charset="0"/>
                <a:cs typeface="Aparajita" pitchFamily="34" charset="0"/>
              </a:rPr>
              <a:t>Aqqaba</a:t>
            </a:r>
            <a:r>
              <a:rPr lang="en-US" sz="2400" b="1" dirty="0" smtClean="0">
                <a:solidFill>
                  <a:schemeClr val="accent2">
                    <a:lumMod val="50000"/>
                  </a:schemeClr>
                </a:solidFill>
                <a:latin typeface="Aparajita" pitchFamily="34" charset="0"/>
                <a:cs typeface="Aparajita" pitchFamily="34" charset="0"/>
              </a:rPr>
              <a:t>.</a:t>
            </a:r>
          </a:p>
          <a:p>
            <a:pPr algn="l" rtl="0"/>
            <a:endParaRPr lang="en-US" sz="2800" dirty="0" smtClean="0"/>
          </a:p>
          <a:p>
            <a:pPr algn="l" rtl="0"/>
            <a:endParaRPr lang="en-US" dirty="0" smtClean="0"/>
          </a:p>
          <a:p>
            <a:pPr algn="l" rtl="0"/>
            <a:r>
              <a:rPr lang="en-US" sz="2000" b="1" dirty="0" smtClean="0">
                <a:solidFill>
                  <a:schemeClr val="accent2">
                    <a:lumMod val="50000"/>
                  </a:schemeClr>
                </a:solidFill>
                <a:latin typeface="Aparajita" pitchFamily="34" charset="0"/>
                <a:cs typeface="Aparajita" pitchFamily="34" charset="0"/>
              </a:rPr>
              <a:t>we are in seismic zone 2B ( z = 0.2</a:t>
            </a:r>
            <a:r>
              <a:rPr lang="en-US" sz="2800" b="1" dirty="0" smtClean="0">
                <a:solidFill>
                  <a:schemeClr val="accent2">
                    <a:lumMod val="50000"/>
                  </a:schemeClr>
                </a:solidFill>
                <a:latin typeface="Aparajita" pitchFamily="34" charset="0"/>
                <a:cs typeface="Aparajita" pitchFamily="34" charset="0"/>
              </a:rPr>
              <a:t>) </a:t>
            </a:r>
            <a:endParaRPr lang="ar-SA" sz="2800" b="1" dirty="0" smtClean="0">
              <a:solidFill>
                <a:schemeClr val="accent2">
                  <a:lumMod val="50000"/>
                </a:schemeClr>
              </a:solidFill>
              <a:latin typeface="Aparajita" pitchFamily="34" charset="0"/>
              <a:cs typeface="Aparajita" pitchFamily="34" charset="0"/>
            </a:endParaRPr>
          </a:p>
        </p:txBody>
      </p:sp>
      <p:pic>
        <p:nvPicPr>
          <p:cNvPr id="4" name="Picture 4"/>
          <p:cNvPicPr/>
          <p:nvPr/>
        </p:nvPicPr>
        <p:blipFill>
          <a:blip r:embed="rId2">
            <a:extLst>
              <a:ext uri="{28A0092B-C50C-407E-A947-70E740481C1C}">
                <a14:useLocalDpi xmlns:a14="http://schemas.microsoft.com/office/drawing/2010/main" xmlns="" val="0"/>
              </a:ext>
            </a:extLst>
          </a:blip>
          <a:stretch>
            <a:fillRect/>
          </a:stretch>
        </p:blipFill>
        <p:spPr>
          <a:xfrm>
            <a:off x="5715008" y="2643182"/>
            <a:ext cx="2714644" cy="3552821"/>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tx2">
                    <a:lumMod val="75000"/>
                  </a:schemeClr>
                </a:solidFill>
              </a:rPr>
              <a:t>Soil classification</a:t>
            </a:r>
            <a:endParaRPr lang="ar-SA" dirty="0">
              <a:solidFill>
                <a:schemeClr val="tx2">
                  <a:lumMod val="75000"/>
                </a:schemeClr>
              </a:solidFill>
            </a:endParaRPr>
          </a:p>
        </p:txBody>
      </p:sp>
      <p:sp>
        <p:nvSpPr>
          <p:cNvPr id="3" name="عنصر نائب للمحتوى 2"/>
          <p:cNvSpPr>
            <a:spLocks noGrp="1"/>
          </p:cNvSpPr>
          <p:nvPr>
            <p:ph idx="1"/>
          </p:nvPr>
        </p:nvSpPr>
        <p:spPr/>
        <p:txBody>
          <a:bodyPr/>
          <a:lstStyle/>
          <a:p>
            <a:pPr algn="l" rtl="0"/>
            <a:r>
              <a:rPr lang="en-US" dirty="0" smtClean="0"/>
              <a:t>The Soil profile is found to be (SC).</a:t>
            </a:r>
          </a:p>
          <a:p>
            <a:pPr algn="l" rtl="0"/>
            <a:endParaRPr lang="ar-SA" dirty="0"/>
          </a:p>
        </p:txBody>
      </p:sp>
      <p:pic>
        <p:nvPicPr>
          <p:cNvPr id="5" name="Picture 4"/>
          <p:cNvPicPr>
            <a:picLocks noChangeAspect="1"/>
          </p:cNvPicPr>
          <p:nvPr/>
        </p:nvPicPr>
        <p:blipFill>
          <a:blip r:embed="rId2"/>
          <a:stretch>
            <a:fillRect/>
          </a:stretch>
        </p:blipFill>
        <p:spPr>
          <a:xfrm>
            <a:off x="700087" y="2228850"/>
            <a:ext cx="7743825" cy="3072358"/>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t>Seismic coefficients </a:t>
            </a:r>
            <a:r>
              <a:rPr lang="en-US" b="1" dirty="0" smtClean="0">
                <a:latin typeface="Tekton Pro" pitchFamily="34" charset="0"/>
              </a:rPr>
              <a:t>(UBC-97)</a:t>
            </a:r>
            <a:r>
              <a:rPr lang="en-US" dirty="0" smtClean="0"/>
              <a:t> </a:t>
            </a:r>
            <a:endParaRPr lang="ar-SA" dirty="0"/>
          </a:p>
        </p:txBody>
      </p:sp>
      <p:sp>
        <p:nvSpPr>
          <p:cNvPr id="3" name="عنصر نائب للمحتوى 2"/>
          <p:cNvSpPr>
            <a:spLocks noGrp="1"/>
          </p:cNvSpPr>
          <p:nvPr>
            <p:ph idx="1"/>
          </p:nvPr>
        </p:nvSpPr>
        <p:spPr/>
        <p:txBody>
          <a:bodyPr/>
          <a:lstStyle/>
          <a:p>
            <a:pPr algn="l" rtl="0"/>
            <a:r>
              <a:rPr lang="en-US" dirty="0" smtClean="0"/>
              <a:t>Seismic coefficients:</a:t>
            </a:r>
          </a:p>
          <a:p>
            <a:pPr algn="l" rtl="0">
              <a:buNone/>
            </a:pPr>
            <a:r>
              <a:rPr lang="en-US" dirty="0" smtClean="0"/>
              <a:t> </a:t>
            </a:r>
          </a:p>
          <a:p>
            <a:pPr algn="l" rtl="0"/>
            <a:r>
              <a:rPr lang="en-US" dirty="0" smtClean="0"/>
              <a:t>Ca = 0.24</a:t>
            </a:r>
          </a:p>
          <a:p>
            <a:pPr algn="l" rtl="0">
              <a:buNone/>
            </a:pPr>
            <a:endParaRPr lang="en-US" dirty="0" smtClean="0"/>
          </a:p>
          <a:p>
            <a:pPr algn="l" rtl="0">
              <a:buNone/>
            </a:pPr>
            <a:endParaRPr lang="en-US" dirty="0" smtClean="0"/>
          </a:p>
          <a:p>
            <a:pPr algn="l" rtl="0"/>
            <a:r>
              <a:rPr lang="en-US" dirty="0" err="1" smtClean="0"/>
              <a:t>Cv</a:t>
            </a:r>
            <a:r>
              <a:rPr lang="en-US" dirty="0" smtClean="0"/>
              <a:t> = 0.32</a:t>
            </a:r>
          </a:p>
          <a:p>
            <a:pPr algn="l" rtl="0"/>
            <a:endParaRPr lang="ar-SA" dirty="0"/>
          </a:p>
        </p:txBody>
      </p:sp>
      <p:pic>
        <p:nvPicPr>
          <p:cNvPr id="4" name="Picture 684" descr="C:\Users\Amjad\Desktop\ca.png"/>
          <p:cNvPicPr/>
          <p:nvPr/>
        </p:nvPicPr>
        <p:blipFill>
          <a:blip r:embed="rId2">
            <a:extLst>
              <a:ext uri="{28A0092B-C50C-407E-A947-70E740481C1C}">
                <a14:useLocalDpi xmlns:a14="http://schemas.microsoft.com/office/drawing/2010/main" xmlns="" val="0"/>
              </a:ext>
            </a:extLst>
          </a:blip>
          <a:srcRect/>
          <a:stretch>
            <a:fillRect/>
          </a:stretch>
        </p:blipFill>
        <p:spPr bwMode="auto">
          <a:xfrm>
            <a:off x="3428992" y="2643182"/>
            <a:ext cx="5124450" cy="1009650"/>
          </a:xfrm>
          <a:prstGeom prst="rect">
            <a:avLst/>
          </a:prstGeom>
          <a:noFill/>
          <a:ln>
            <a:noFill/>
          </a:ln>
        </p:spPr>
      </p:pic>
      <p:pic>
        <p:nvPicPr>
          <p:cNvPr id="5" name="Picture 685" descr="C:\Users\Amjad\Desktop\v.png"/>
          <p:cNvPicPr/>
          <p:nvPr/>
        </p:nvPicPr>
        <p:blipFill>
          <a:blip r:embed="rId3">
            <a:extLst>
              <a:ext uri="{28A0092B-C50C-407E-A947-70E740481C1C}">
                <a14:useLocalDpi xmlns:a14="http://schemas.microsoft.com/office/drawing/2010/main" xmlns="" val="0"/>
              </a:ext>
            </a:extLst>
          </a:blip>
          <a:srcRect/>
          <a:stretch>
            <a:fillRect/>
          </a:stretch>
        </p:blipFill>
        <p:spPr bwMode="auto">
          <a:xfrm>
            <a:off x="3428992" y="4429132"/>
            <a:ext cx="5057775" cy="1000125"/>
          </a:xfrm>
          <a:prstGeom prst="rect">
            <a:avLst/>
          </a:prstGeom>
          <a:noFill/>
          <a:ln>
            <a:noFill/>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t>Importance Factor </a:t>
            </a:r>
            <a:r>
              <a:rPr lang="en-US" b="1" dirty="0" smtClean="0">
                <a:latin typeface="Tekton Pro" pitchFamily="34" charset="0"/>
              </a:rPr>
              <a:t>(UBC-97)</a:t>
            </a:r>
            <a:r>
              <a:rPr lang="en-US" dirty="0" smtClean="0"/>
              <a:t> </a:t>
            </a:r>
            <a:endParaRPr lang="ar-SA" dirty="0"/>
          </a:p>
        </p:txBody>
      </p:sp>
      <p:sp>
        <p:nvSpPr>
          <p:cNvPr id="3" name="عنصر نائب للمحتوى 2"/>
          <p:cNvSpPr>
            <a:spLocks noGrp="1"/>
          </p:cNvSpPr>
          <p:nvPr>
            <p:ph idx="1"/>
          </p:nvPr>
        </p:nvSpPr>
        <p:spPr/>
        <p:txBody>
          <a:bodyPr/>
          <a:lstStyle/>
          <a:p>
            <a:pPr algn="l" rtl="0"/>
            <a:r>
              <a:rPr lang="en-US" dirty="0" smtClean="0"/>
              <a:t>I = 1.25 (essential building).</a:t>
            </a:r>
          </a:p>
          <a:p>
            <a:pPr algn="l" rtl="0"/>
            <a:endParaRPr lang="ar-SA" dirty="0"/>
          </a:p>
        </p:txBody>
      </p:sp>
      <p:pic>
        <p:nvPicPr>
          <p:cNvPr id="4" name="Picture 5"/>
          <p:cNvPicPr/>
          <p:nvPr/>
        </p:nvPicPr>
        <p:blipFill>
          <a:blip r:embed="rId2">
            <a:extLst>
              <a:ext uri="{28A0092B-C50C-407E-A947-70E740481C1C}">
                <a14:useLocalDpi xmlns:a14="http://schemas.microsoft.com/office/drawing/2010/main" xmlns="" val="0"/>
              </a:ext>
            </a:extLst>
          </a:blip>
          <a:stretch>
            <a:fillRect/>
          </a:stretch>
        </p:blipFill>
        <p:spPr>
          <a:xfrm>
            <a:off x="2357422" y="2571744"/>
            <a:ext cx="4638675" cy="342900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rtl="0"/>
            <a:r>
              <a:rPr lang="en-US" i="1" dirty="0" smtClean="0"/>
              <a:t>Design using Response spectrum</a:t>
            </a:r>
            <a:br>
              <a:rPr lang="en-US" i="1" dirty="0" smtClean="0"/>
            </a:br>
            <a:endParaRPr lang="ar-SA" dirty="0"/>
          </a:p>
        </p:txBody>
      </p:sp>
      <p:sp>
        <p:nvSpPr>
          <p:cNvPr id="3" name="عنصر نائب للمحتوى 2"/>
          <p:cNvSpPr>
            <a:spLocks noGrp="1"/>
          </p:cNvSpPr>
          <p:nvPr>
            <p:ph idx="1"/>
          </p:nvPr>
        </p:nvSpPr>
        <p:spPr/>
        <p:txBody>
          <a:bodyPr/>
          <a:lstStyle/>
          <a:p>
            <a:pPr lvl="0" algn="l" rtl="0"/>
            <a:r>
              <a:rPr lang="en-US" dirty="0" smtClean="0"/>
              <a:t>Modes and Periods                       </a:t>
            </a:r>
          </a:p>
          <a:p>
            <a:pPr lvl="0" algn="l" rtl="0">
              <a:buNone/>
            </a:pPr>
            <a:r>
              <a:rPr lang="en-US" dirty="0" smtClean="0"/>
              <a:t>                                                           </a:t>
            </a:r>
          </a:p>
          <a:p>
            <a:pPr algn="l" rtl="0"/>
            <a:endParaRPr lang="ar-SA" dirty="0"/>
          </a:p>
        </p:txBody>
      </p:sp>
      <p:pic>
        <p:nvPicPr>
          <p:cNvPr id="4" name="Picture 10"/>
          <p:cNvPicPr/>
          <p:nvPr/>
        </p:nvPicPr>
        <p:blipFill>
          <a:blip r:embed="rId2"/>
          <a:stretch>
            <a:fillRect/>
          </a:stretch>
        </p:blipFill>
        <p:spPr>
          <a:xfrm>
            <a:off x="1000100" y="2214554"/>
            <a:ext cx="4214842" cy="4143404"/>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lstStyle/>
          <a:p>
            <a:pPr algn="l" rtl="0"/>
            <a:r>
              <a:rPr lang="en-US" b="1" dirty="0" smtClean="0"/>
              <a:t>Response modification factor (R)</a:t>
            </a:r>
          </a:p>
          <a:p>
            <a:pPr algn="l" rtl="0"/>
            <a:endParaRPr lang="en-US" b="1" dirty="0" smtClean="0"/>
          </a:p>
          <a:p>
            <a:pPr algn="l" rtl="0"/>
            <a:endParaRPr lang="en-US" b="1" dirty="0" smtClean="0"/>
          </a:p>
          <a:p>
            <a:pPr algn="l" rtl="0"/>
            <a:endParaRPr lang="en-US" b="1" dirty="0" smtClean="0"/>
          </a:p>
          <a:p>
            <a:pPr algn="l" rtl="0"/>
            <a:endParaRPr lang="en-US" b="1" dirty="0" smtClean="0"/>
          </a:p>
          <a:p>
            <a:pPr algn="l" rtl="0"/>
            <a:endParaRPr lang="en-US" b="1" dirty="0" smtClean="0"/>
          </a:p>
          <a:p>
            <a:pPr algn="l" rtl="0"/>
            <a:endParaRPr lang="en-US" b="1" dirty="0" smtClean="0"/>
          </a:p>
          <a:p>
            <a:pPr algn="l" rtl="0"/>
            <a:r>
              <a:rPr lang="en-US" sz="2800" dirty="0" smtClean="0"/>
              <a:t>Response Modification Factor (R): = 5.5</a:t>
            </a:r>
          </a:p>
          <a:p>
            <a:pPr lvl="0" algn="l" rtl="0"/>
            <a:r>
              <a:rPr lang="en-US" sz="2800" dirty="0" smtClean="0"/>
              <a:t>Gravity acceleration g = 9.81 m/s</a:t>
            </a:r>
            <a:r>
              <a:rPr lang="en-US" sz="2800" baseline="30000" dirty="0" smtClean="0"/>
              <a:t>2</a:t>
            </a:r>
            <a:endParaRPr lang="en-US" sz="2800" dirty="0" smtClean="0"/>
          </a:p>
          <a:p>
            <a:pPr algn="l" rtl="0"/>
            <a:endParaRPr lang="en-US" b="1" dirty="0" smtClean="0"/>
          </a:p>
          <a:p>
            <a:pPr algn="l" rtl="0"/>
            <a:endParaRPr lang="ar-SA" dirty="0"/>
          </a:p>
        </p:txBody>
      </p:sp>
      <p:pic>
        <p:nvPicPr>
          <p:cNvPr id="4" name="Picture 25"/>
          <p:cNvPicPr/>
          <p:nvPr/>
        </p:nvPicPr>
        <p:blipFill>
          <a:blip r:embed="rId2">
            <a:extLst>
              <a:ext uri="{28A0092B-C50C-407E-A947-70E740481C1C}">
                <a14:useLocalDpi xmlns:a14="http://schemas.microsoft.com/office/drawing/2010/main" xmlns="" val="0"/>
              </a:ext>
            </a:extLst>
          </a:blip>
          <a:stretch>
            <a:fillRect/>
          </a:stretch>
        </p:blipFill>
        <p:spPr bwMode="auto">
          <a:xfrm>
            <a:off x="571472" y="1285860"/>
            <a:ext cx="4838700" cy="2876550"/>
          </a:xfrm>
          <a:prstGeom prst="rect">
            <a:avLst/>
          </a:prstGeom>
          <a:noFill/>
          <a:ln>
            <a:noFill/>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lstStyle/>
          <a:p>
            <a:pPr lvl="0" algn="l" rtl="0"/>
            <a:r>
              <a:rPr lang="en-US" b="1" dirty="0" smtClean="0"/>
              <a:t>Using response spectrum to determine the design base shear:</a:t>
            </a:r>
            <a:endParaRPr lang="en-US" dirty="0" smtClean="0"/>
          </a:p>
          <a:p>
            <a:pPr algn="l" rtl="0"/>
            <a:endParaRPr lang="ar-SA" dirty="0"/>
          </a:p>
        </p:txBody>
      </p:sp>
      <p:pic>
        <p:nvPicPr>
          <p:cNvPr id="62468" name="Picture 4"/>
          <p:cNvPicPr>
            <a:picLocks noChangeAspect="1" noChangeArrowheads="1"/>
          </p:cNvPicPr>
          <p:nvPr/>
        </p:nvPicPr>
        <p:blipFill>
          <a:blip r:embed="rId2"/>
          <a:srcRect/>
          <a:stretch>
            <a:fillRect/>
          </a:stretch>
        </p:blipFill>
        <p:spPr bwMode="auto">
          <a:xfrm>
            <a:off x="714348" y="1928802"/>
            <a:ext cx="4929222" cy="388938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accent1">
                    <a:lumMod val="75000"/>
                  </a:schemeClr>
                </a:solidFill>
              </a:rPr>
              <a:t>       Project Site Plan</a:t>
            </a:r>
            <a:endParaRPr lang="ar-SA" dirty="0">
              <a:solidFill>
                <a:schemeClr val="accent1">
                  <a:lumMod val="75000"/>
                </a:schemeClr>
              </a:solidFill>
            </a:endParaRPr>
          </a:p>
        </p:txBody>
      </p:sp>
      <p:pic>
        <p:nvPicPr>
          <p:cNvPr id="4" name="عنصر نائب للمحتوى 3" descr="final site plan 12-10.jpg"/>
          <p:cNvPicPr>
            <a:picLocks noGrp="1" noChangeAspect="1"/>
          </p:cNvPicPr>
          <p:nvPr>
            <p:ph idx="1"/>
          </p:nvPr>
        </p:nvPicPr>
        <p:blipFill>
          <a:blip r:embed="rId2"/>
          <a:stretch>
            <a:fillRect/>
          </a:stretch>
        </p:blipFill>
        <p:spPr>
          <a:xfrm>
            <a:off x="1214414" y="1214422"/>
            <a:ext cx="7500990" cy="5298948"/>
          </a:xfrm>
        </p:spPr>
      </p:pic>
      <p:sp>
        <p:nvSpPr>
          <p:cNvPr id="5" name="مستطيل 4"/>
          <p:cNvSpPr/>
          <p:nvPr/>
        </p:nvSpPr>
        <p:spPr>
          <a:xfrm>
            <a:off x="4646182" y="3643314"/>
            <a:ext cx="997388" cy="369332"/>
          </a:xfrm>
          <a:prstGeom prst="rect">
            <a:avLst/>
          </a:prstGeom>
        </p:spPr>
        <p:txBody>
          <a:bodyPr wrap="none">
            <a:spAutoFit/>
          </a:bodyPr>
          <a:lstStyle/>
          <a:p>
            <a:r>
              <a:rPr lang="en-US" dirty="0" smtClean="0"/>
              <a:t>Block (1)</a:t>
            </a:r>
            <a:endParaRPr lang="en-US" dirty="0"/>
          </a:p>
        </p:txBody>
      </p:sp>
      <p:sp>
        <p:nvSpPr>
          <p:cNvPr id="6" name="مستطيل 5"/>
          <p:cNvSpPr/>
          <p:nvPr/>
        </p:nvSpPr>
        <p:spPr>
          <a:xfrm rot="16200000">
            <a:off x="5534718" y="3463024"/>
            <a:ext cx="1285884" cy="646331"/>
          </a:xfrm>
          <a:prstGeom prst="rect">
            <a:avLst/>
          </a:prstGeom>
        </p:spPr>
        <p:txBody>
          <a:bodyPr wrap="square">
            <a:spAutoFit/>
          </a:bodyPr>
          <a:lstStyle/>
          <a:p>
            <a:r>
              <a:rPr lang="en-US" dirty="0" smtClean="0"/>
              <a:t> Block  (2)</a:t>
            </a:r>
            <a:br>
              <a:rPr lang="en-US" dirty="0" smtClean="0"/>
            </a:b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lstStyle/>
          <a:p>
            <a:pPr lvl="0" algn="l" rtl="0"/>
            <a:r>
              <a:rPr lang="en-US" sz="2400" dirty="0" smtClean="0"/>
              <a:t>Mass that included = mass of (Dead load + Superimposed dead load + 0.5Live load).</a:t>
            </a:r>
          </a:p>
          <a:p>
            <a:pPr lvl="0" algn="l" rtl="0"/>
            <a:endParaRPr lang="en-US" sz="2400" dirty="0" smtClean="0"/>
          </a:p>
          <a:p>
            <a:pPr algn="l" rtl="0"/>
            <a:endParaRPr lang="ar-SA" dirty="0"/>
          </a:p>
        </p:txBody>
      </p:sp>
      <p:pic>
        <p:nvPicPr>
          <p:cNvPr id="4" name="صورة 3"/>
          <p:cNvPicPr/>
          <p:nvPr/>
        </p:nvPicPr>
        <p:blipFill>
          <a:blip r:embed="rId2">
            <a:extLst>
              <a:ext uri="{28A0092B-C50C-407E-A947-70E740481C1C}">
                <a14:useLocalDpi xmlns:a14="http://schemas.microsoft.com/office/drawing/2010/main" xmlns="" val="0"/>
              </a:ext>
            </a:extLst>
          </a:blip>
          <a:stretch>
            <a:fillRect/>
          </a:stretch>
        </p:blipFill>
        <p:spPr>
          <a:xfrm>
            <a:off x="1571604" y="2214554"/>
            <a:ext cx="5657850" cy="243840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rtl="0"/>
            <a:r>
              <a:rPr lang="en-US" i="1" dirty="0" smtClean="0"/>
              <a:t>Response Spectrum Analysis on ETABS:</a:t>
            </a:r>
            <a:r>
              <a:rPr lang="en-US" dirty="0" smtClean="0"/>
              <a:t/>
            </a:r>
            <a:br>
              <a:rPr lang="en-US" dirty="0" smtClean="0"/>
            </a:br>
            <a:endParaRPr lang="ar-SA" dirty="0"/>
          </a:p>
        </p:txBody>
      </p:sp>
      <p:pic>
        <p:nvPicPr>
          <p:cNvPr id="4" name="Picture 672"/>
          <p:cNvPicPr/>
          <p:nvPr/>
        </p:nvPicPr>
        <p:blipFill>
          <a:blip r:embed="rId2">
            <a:extLst>
              <a:ext uri="{28A0092B-C50C-407E-A947-70E740481C1C}">
                <a14:useLocalDpi xmlns:a14="http://schemas.microsoft.com/office/drawing/2010/main" xmlns="" val="0"/>
              </a:ext>
            </a:extLst>
          </a:blip>
          <a:stretch>
            <a:fillRect/>
          </a:stretch>
        </p:blipFill>
        <p:spPr bwMode="auto">
          <a:xfrm>
            <a:off x="2043112" y="1416763"/>
            <a:ext cx="5057775" cy="4514850"/>
          </a:xfrm>
          <a:prstGeom prst="rect">
            <a:avLst/>
          </a:prstGeom>
          <a:noFill/>
          <a:ln>
            <a:noFill/>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lstStyle/>
          <a:p>
            <a:pPr lvl="0" algn="l" rtl="0"/>
            <a:r>
              <a:rPr lang="en-US" sz="2000" dirty="0" smtClean="0"/>
              <a:t>Define modal acceleration in X and Y according to (Eigen value).</a:t>
            </a:r>
          </a:p>
          <a:p>
            <a:pPr algn="l" rtl="0"/>
            <a:endParaRPr lang="ar-SA" dirty="0"/>
          </a:p>
        </p:txBody>
      </p:sp>
      <p:pic>
        <p:nvPicPr>
          <p:cNvPr id="4" name="Picture 674"/>
          <p:cNvPicPr/>
          <p:nvPr/>
        </p:nvPicPr>
        <p:blipFill>
          <a:blip r:embed="rId2"/>
          <a:stretch>
            <a:fillRect/>
          </a:stretch>
        </p:blipFill>
        <p:spPr>
          <a:xfrm>
            <a:off x="785786" y="1785926"/>
            <a:ext cx="3500462" cy="3587290"/>
          </a:xfrm>
          <a:prstGeom prst="rect">
            <a:avLst/>
          </a:prstGeom>
        </p:spPr>
      </p:pic>
      <p:pic>
        <p:nvPicPr>
          <p:cNvPr id="5" name="Picture 673"/>
          <p:cNvPicPr/>
          <p:nvPr/>
        </p:nvPicPr>
        <p:blipFill>
          <a:blip r:embed="rId3">
            <a:extLst>
              <a:ext uri="{28A0092B-C50C-407E-A947-70E740481C1C}">
                <a14:useLocalDpi xmlns:a14="http://schemas.microsoft.com/office/drawing/2010/main" xmlns="" val="0"/>
              </a:ext>
            </a:extLst>
          </a:blip>
          <a:stretch>
            <a:fillRect/>
          </a:stretch>
        </p:blipFill>
        <p:spPr>
          <a:xfrm>
            <a:off x="4786314" y="1785926"/>
            <a:ext cx="3429024" cy="3587290"/>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lstStyle/>
          <a:p>
            <a:pPr algn="l" rtl="0"/>
            <a:r>
              <a:rPr lang="en-US" dirty="0" smtClean="0"/>
              <a:t>Initial Base Shear</a:t>
            </a:r>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lvl="0" algn="l" rtl="0"/>
            <a:r>
              <a:rPr lang="en-GB" sz="2400" dirty="0" err="1" smtClean="0"/>
              <a:t>F</a:t>
            </a:r>
            <a:r>
              <a:rPr lang="en-GB" sz="2400" baseline="-25000" dirty="0" err="1" smtClean="0"/>
              <a:t>x</a:t>
            </a:r>
            <a:r>
              <a:rPr lang="en-GB" sz="2400" baseline="-25000" dirty="0" smtClean="0"/>
              <a:t> ETABS</a:t>
            </a:r>
            <a:r>
              <a:rPr lang="en-GB" sz="2400" dirty="0" smtClean="0"/>
              <a:t> = 897.17 KN.</a:t>
            </a:r>
            <a:endParaRPr lang="en-US" sz="2400" dirty="0" smtClean="0"/>
          </a:p>
          <a:p>
            <a:pPr lvl="0" algn="l" rtl="0"/>
            <a:r>
              <a:rPr lang="en-GB" sz="2400" dirty="0" err="1" smtClean="0"/>
              <a:t>F</a:t>
            </a:r>
            <a:r>
              <a:rPr lang="en-GB" sz="2400" baseline="-25000" dirty="0" err="1" smtClean="0"/>
              <a:t>y</a:t>
            </a:r>
            <a:r>
              <a:rPr lang="en-GB" sz="2400" baseline="-25000" dirty="0" smtClean="0"/>
              <a:t> ETABS</a:t>
            </a:r>
            <a:r>
              <a:rPr lang="en-GB" sz="2400" dirty="0" smtClean="0"/>
              <a:t> = 943.33 KN.</a:t>
            </a:r>
            <a:endParaRPr lang="en-US" sz="2400" dirty="0" smtClean="0"/>
          </a:p>
          <a:p>
            <a:pPr algn="l" rtl="0"/>
            <a:endParaRPr lang="ar-SA" dirty="0"/>
          </a:p>
        </p:txBody>
      </p:sp>
      <p:pic>
        <p:nvPicPr>
          <p:cNvPr id="4" name="Picture 677"/>
          <p:cNvPicPr/>
          <p:nvPr/>
        </p:nvPicPr>
        <p:blipFill>
          <a:blip r:embed="rId2"/>
          <a:stretch>
            <a:fillRect/>
          </a:stretch>
        </p:blipFill>
        <p:spPr>
          <a:xfrm>
            <a:off x="714348" y="1500174"/>
            <a:ext cx="5943600" cy="3098800"/>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lstStyle/>
          <a:p>
            <a:pPr algn="l" rtl="0"/>
            <a:r>
              <a:rPr lang="en-US" dirty="0" smtClean="0"/>
              <a:t>Modified scale factor for X</a:t>
            </a:r>
          </a:p>
          <a:p>
            <a:pPr algn="l" rtl="0"/>
            <a:endParaRPr lang="ar-SA" dirty="0"/>
          </a:p>
        </p:txBody>
      </p:sp>
      <p:pic>
        <p:nvPicPr>
          <p:cNvPr id="4" name="Picture 678"/>
          <p:cNvPicPr/>
          <p:nvPr/>
        </p:nvPicPr>
        <p:blipFill>
          <a:blip r:embed="rId2"/>
          <a:stretch>
            <a:fillRect/>
          </a:stretch>
        </p:blipFill>
        <p:spPr>
          <a:xfrm>
            <a:off x="571472" y="1714488"/>
            <a:ext cx="3643338" cy="3143272"/>
          </a:xfrm>
          <a:prstGeom prst="rect">
            <a:avLst/>
          </a:prstGeom>
        </p:spPr>
      </p:pic>
      <p:pic>
        <p:nvPicPr>
          <p:cNvPr id="5" name="Picture 680"/>
          <p:cNvPicPr/>
          <p:nvPr/>
        </p:nvPicPr>
        <p:blipFill>
          <a:blip r:embed="rId3"/>
          <a:stretch>
            <a:fillRect/>
          </a:stretch>
        </p:blipFill>
        <p:spPr>
          <a:xfrm>
            <a:off x="4714876" y="1785926"/>
            <a:ext cx="3357586" cy="3071834"/>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lstStyle/>
          <a:p>
            <a:pPr algn="l" rtl="0"/>
            <a:r>
              <a:rPr lang="en-US" dirty="0" smtClean="0"/>
              <a:t>Final Base Reaction</a:t>
            </a:r>
          </a:p>
          <a:p>
            <a:pPr algn="l" rtl="0"/>
            <a:endParaRPr lang="en-US" dirty="0" smtClean="0"/>
          </a:p>
          <a:p>
            <a:pPr algn="l" rtl="0"/>
            <a:endParaRPr lang="en-US" dirty="0" smtClean="0"/>
          </a:p>
          <a:p>
            <a:pPr algn="l" rtl="0"/>
            <a:endParaRPr lang="en-US" dirty="0" smtClean="0"/>
          </a:p>
          <a:p>
            <a:pPr algn="l" rtl="0"/>
            <a:endParaRPr lang="en-US" dirty="0" smtClean="0"/>
          </a:p>
          <a:p>
            <a:pPr algn="l" rtl="0"/>
            <a:endParaRPr lang="ar-SA" dirty="0"/>
          </a:p>
        </p:txBody>
      </p:sp>
      <p:pic>
        <p:nvPicPr>
          <p:cNvPr id="4" name="Picture 681"/>
          <p:cNvPicPr/>
          <p:nvPr/>
        </p:nvPicPr>
        <p:blipFill>
          <a:blip r:embed="rId2"/>
          <a:stretch>
            <a:fillRect/>
          </a:stretch>
        </p:blipFill>
        <p:spPr>
          <a:xfrm>
            <a:off x="642910" y="1428736"/>
            <a:ext cx="6286544" cy="1571636"/>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l" rtl="0"/>
            <a:r>
              <a:rPr lang="en-US" b="1" dirty="0" smtClean="0"/>
              <a:t>Limits of displacement:</a:t>
            </a:r>
            <a:r>
              <a:rPr lang="en-US" dirty="0" smtClean="0"/>
              <a:t/>
            </a:r>
            <a:br>
              <a:rPr lang="en-US" dirty="0" smtClean="0"/>
            </a:br>
            <a:endParaRPr lang="ar-SA" dirty="0"/>
          </a:p>
        </p:txBody>
      </p:sp>
      <p:pic>
        <p:nvPicPr>
          <p:cNvPr id="63490" name="Picture 2"/>
          <p:cNvPicPr>
            <a:picLocks noGrp="1" noChangeAspect="1" noChangeArrowheads="1"/>
          </p:cNvPicPr>
          <p:nvPr>
            <p:ph idx="1"/>
          </p:nvPr>
        </p:nvPicPr>
        <p:blipFill>
          <a:blip r:embed="rId2"/>
          <a:srcRect/>
          <a:stretch>
            <a:fillRect/>
          </a:stretch>
        </p:blipFill>
        <p:spPr bwMode="auto">
          <a:xfrm>
            <a:off x="642910" y="1643050"/>
            <a:ext cx="5357165" cy="34290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a:r>
              <a:rPr lang="en-US" b="1" dirty="0" smtClean="0"/>
              <a:t>Design of concrete structural elements</a:t>
            </a:r>
            <a:endParaRPr lang="en-US" b="1" dirty="0"/>
          </a:p>
        </p:txBody>
      </p:sp>
      <p:sp>
        <p:nvSpPr>
          <p:cNvPr id="3" name="عنصر نائب للمحتوى 2"/>
          <p:cNvSpPr>
            <a:spLocks noGrp="1"/>
          </p:cNvSpPr>
          <p:nvPr>
            <p:ph idx="1"/>
          </p:nvPr>
        </p:nvSpPr>
        <p:spPr/>
        <p:txBody>
          <a:bodyPr>
            <a:normAutofit fontScale="92500"/>
          </a:bodyPr>
          <a:lstStyle/>
          <a:p>
            <a:pPr marL="457200" indent="-457200" algn="l" rtl="0">
              <a:buClr>
                <a:schemeClr val="bg1">
                  <a:lumMod val="50000"/>
                </a:schemeClr>
              </a:buClr>
              <a:buFont typeface="+mj-lt"/>
              <a:buAutoNum type="arabicParenR"/>
            </a:pPr>
            <a:r>
              <a:rPr lang="en-US" sz="2750" b="1" dirty="0" smtClean="0">
                <a:solidFill>
                  <a:schemeClr val="accent2">
                    <a:lumMod val="50000"/>
                  </a:schemeClr>
                </a:solidFill>
                <a:latin typeface="Aparajita" pitchFamily="34" charset="0"/>
                <a:cs typeface="Aparajita" pitchFamily="34" charset="0"/>
              </a:rPr>
              <a:t>The code used for design and detailing is ACI 318-11 regarding seismic and gravity loads.</a:t>
            </a:r>
          </a:p>
          <a:p>
            <a:pPr marL="457200" indent="-457200" algn="l" rtl="0">
              <a:buClr>
                <a:schemeClr val="bg1">
                  <a:lumMod val="50000"/>
                </a:schemeClr>
              </a:buClr>
              <a:buFont typeface="+mj-lt"/>
              <a:buAutoNum type="arabicParenR"/>
            </a:pPr>
            <a:r>
              <a:rPr lang="en-US" sz="2750" b="1" dirty="0" smtClean="0">
                <a:solidFill>
                  <a:schemeClr val="accent2">
                    <a:lumMod val="50000"/>
                  </a:schemeClr>
                </a:solidFill>
                <a:latin typeface="Aparajita" pitchFamily="34" charset="0"/>
                <a:cs typeface="Aparajita" pitchFamily="34" charset="0"/>
              </a:rPr>
              <a:t>The structural system is Building Frame System with Special Shear Walls ( Intermediate Frames ).</a:t>
            </a:r>
          </a:p>
          <a:p>
            <a:pPr marL="457200" indent="-457200" algn="l" rtl="0">
              <a:buClr>
                <a:schemeClr val="bg1">
                  <a:lumMod val="50000"/>
                </a:schemeClr>
              </a:buClr>
              <a:buFont typeface="+mj-lt"/>
              <a:buAutoNum type="arabicParenR"/>
            </a:pPr>
            <a:r>
              <a:rPr lang="en-US" sz="2750" b="1" dirty="0" smtClean="0">
                <a:solidFill>
                  <a:schemeClr val="accent2">
                    <a:lumMod val="50000"/>
                  </a:schemeClr>
                </a:solidFill>
                <a:latin typeface="Aparajita" pitchFamily="34" charset="0"/>
                <a:cs typeface="Aparajita" pitchFamily="34" charset="0"/>
              </a:rPr>
              <a:t>Provisions were applied to all structural members including:</a:t>
            </a:r>
          </a:p>
          <a:p>
            <a:pPr marL="857250" lvl="1" indent="-457200" algn="l" rtl="0">
              <a:buClr>
                <a:schemeClr val="bg1">
                  <a:lumMod val="50000"/>
                </a:schemeClr>
              </a:buClr>
              <a:buFont typeface="Wingdings" pitchFamily="2" charset="2"/>
              <a:buChar char="Ø"/>
            </a:pPr>
            <a:r>
              <a:rPr lang="en-US" sz="2450" b="1" dirty="0" smtClean="0">
                <a:solidFill>
                  <a:schemeClr val="accent2">
                    <a:lumMod val="50000"/>
                  </a:schemeClr>
                </a:solidFill>
                <a:latin typeface="Aparajita" pitchFamily="34" charset="0"/>
                <a:cs typeface="Aparajita" pitchFamily="34" charset="0"/>
              </a:rPr>
              <a:t>Beams</a:t>
            </a:r>
          </a:p>
          <a:p>
            <a:pPr marL="857250" lvl="1" indent="-457200" algn="l" rtl="0">
              <a:buClr>
                <a:schemeClr val="bg1">
                  <a:lumMod val="50000"/>
                </a:schemeClr>
              </a:buClr>
              <a:buFont typeface="Wingdings" pitchFamily="2" charset="2"/>
              <a:buChar char="Ø"/>
            </a:pPr>
            <a:r>
              <a:rPr lang="en-US" sz="2450" b="1" dirty="0" smtClean="0">
                <a:solidFill>
                  <a:schemeClr val="accent2">
                    <a:lumMod val="50000"/>
                  </a:schemeClr>
                </a:solidFill>
                <a:latin typeface="Aparajita" pitchFamily="34" charset="0"/>
                <a:cs typeface="Aparajita" pitchFamily="34" charset="0"/>
              </a:rPr>
              <a:t>Slabs</a:t>
            </a:r>
          </a:p>
          <a:p>
            <a:pPr marL="857250" lvl="1" indent="-457200" algn="l" rtl="0">
              <a:buClr>
                <a:schemeClr val="bg1">
                  <a:lumMod val="50000"/>
                </a:schemeClr>
              </a:buClr>
              <a:buFont typeface="Wingdings" pitchFamily="2" charset="2"/>
              <a:buChar char="Ø"/>
            </a:pPr>
            <a:r>
              <a:rPr lang="en-US" sz="2450" b="1" dirty="0" smtClean="0">
                <a:solidFill>
                  <a:schemeClr val="accent2">
                    <a:lumMod val="50000"/>
                  </a:schemeClr>
                </a:solidFill>
                <a:latin typeface="Aparajita" pitchFamily="34" charset="0"/>
                <a:cs typeface="Aparajita" pitchFamily="34" charset="0"/>
              </a:rPr>
              <a:t>Shear Walls</a:t>
            </a:r>
          </a:p>
          <a:p>
            <a:pPr marL="857250" lvl="1" indent="-457200" algn="l" rtl="0">
              <a:buClr>
                <a:schemeClr val="bg1">
                  <a:lumMod val="50000"/>
                </a:schemeClr>
              </a:buClr>
              <a:buFont typeface="Wingdings" pitchFamily="2" charset="2"/>
              <a:buChar char="Ø"/>
            </a:pPr>
            <a:r>
              <a:rPr lang="en-US" sz="2450" b="1" dirty="0" smtClean="0">
                <a:solidFill>
                  <a:schemeClr val="accent2">
                    <a:lumMod val="50000"/>
                  </a:schemeClr>
                </a:solidFill>
                <a:latin typeface="Aparajita" pitchFamily="34" charset="0"/>
                <a:cs typeface="Aparajita" pitchFamily="34" charset="0"/>
              </a:rPr>
              <a:t>Foundations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rtl="0"/>
            <a:r>
              <a:rPr lang="en-US" b="1" dirty="0" smtClean="0"/>
              <a:t>Design of Intermediate</a:t>
            </a:r>
            <a:r>
              <a:rPr lang="en-US" b="1" dirty="0" smtClean="0">
                <a:solidFill>
                  <a:schemeClr val="accent4">
                    <a:lumMod val="50000"/>
                  </a:schemeClr>
                </a:solidFill>
                <a:latin typeface="Tahoma" pitchFamily="34" charset="0"/>
                <a:ea typeface="Tahoma" pitchFamily="34" charset="0"/>
                <a:cs typeface="Tahoma" pitchFamily="34" charset="0"/>
              </a:rPr>
              <a:t> </a:t>
            </a:r>
            <a:r>
              <a:rPr lang="en-US" b="1" dirty="0" smtClean="0"/>
              <a:t>Beam</a:t>
            </a:r>
            <a:br>
              <a:rPr lang="en-US" b="1" dirty="0" smtClean="0"/>
            </a:br>
            <a:endParaRPr lang="ar-SA" dirty="0"/>
          </a:p>
        </p:txBody>
      </p:sp>
      <p:pic>
        <p:nvPicPr>
          <p:cNvPr id="4" name="Picture 692" descr="C:\Users\Kamal\Desktop\shear.PNG"/>
          <p:cNvPicPr/>
          <p:nvPr/>
        </p:nvPicPr>
        <p:blipFill>
          <a:blip r:embed="rId2">
            <a:extLst>
              <a:ext uri="{28A0092B-C50C-407E-A947-70E740481C1C}">
                <a14:useLocalDpi xmlns:a14="http://schemas.microsoft.com/office/drawing/2010/main" xmlns="" val="0"/>
              </a:ext>
            </a:extLst>
          </a:blip>
          <a:srcRect/>
          <a:stretch>
            <a:fillRect/>
          </a:stretch>
        </p:blipFill>
        <p:spPr bwMode="auto">
          <a:xfrm>
            <a:off x="785786" y="1071546"/>
            <a:ext cx="5800725" cy="990600"/>
          </a:xfrm>
          <a:prstGeom prst="rect">
            <a:avLst/>
          </a:prstGeom>
          <a:noFill/>
          <a:ln>
            <a:noFill/>
          </a:ln>
        </p:spPr>
      </p:pic>
      <p:pic>
        <p:nvPicPr>
          <p:cNvPr id="6" name="Picture 5"/>
          <p:cNvPicPr>
            <a:picLocks noChangeAspect="1"/>
          </p:cNvPicPr>
          <p:nvPr/>
        </p:nvPicPr>
        <p:blipFill>
          <a:blip r:embed="rId3"/>
          <a:stretch>
            <a:fillRect/>
          </a:stretch>
        </p:blipFill>
        <p:spPr>
          <a:xfrm>
            <a:off x="800345" y="2420888"/>
            <a:ext cx="3790950" cy="3819525"/>
          </a:xfrm>
          <a:prstGeom prst="rect">
            <a:avLst/>
          </a:prstGeom>
        </p:spPr>
      </p:pic>
      <p:pic>
        <p:nvPicPr>
          <p:cNvPr id="7" name="Picture 6"/>
          <p:cNvPicPr>
            <a:picLocks noChangeAspect="1"/>
          </p:cNvPicPr>
          <p:nvPr/>
        </p:nvPicPr>
        <p:blipFill>
          <a:blip r:embed="rId4"/>
          <a:stretch>
            <a:fillRect/>
          </a:stretch>
        </p:blipFill>
        <p:spPr>
          <a:xfrm>
            <a:off x="4517544" y="4592588"/>
            <a:ext cx="4181475" cy="1647825"/>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rtl="0"/>
            <a:r>
              <a:rPr lang="en-US" b="1" dirty="0" smtClean="0"/>
              <a:t>Design of Intermediate</a:t>
            </a:r>
            <a:r>
              <a:rPr lang="en-US" b="1" dirty="0" smtClean="0">
                <a:solidFill>
                  <a:schemeClr val="accent4">
                    <a:lumMod val="50000"/>
                  </a:schemeClr>
                </a:solidFill>
                <a:latin typeface="Tahoma" pitchFamily="34" charset="0"/>
                <a:ea typeface="Tahoma" pitchFamily="34" charset="0"/>
                <a:cs typeface="Tahoma" pitchFamily="34" charset="0"/>
              </a:rPr>
              <a:t> </a:t>
            </a:r>
            <a:r>
              <a:rPr lang="en-US" b="1" dirty="0" smtClean="0"/>
              <a:t>Beam</a:t>
            </a:r>
            <a:br>
              <a:rPr lang="en-US" b="1" dirty="0" smtClean="0"/>
            </a:br>
            <a:endParaRPr lang="ar-SA" dirty="0"/>
          </a:p>
        </p:txBody>
      </p:sp>
      <p:pic>
        <p:nvPicPr>
          <p:cNvPr id="4" name="Picture 696" descr="C:\Users\Kamal\Desktop\negative moment.PNG"/>
          <p:cNvPicPr/>
          <p:nvPr/>
        </p:nvPicPr>
        <p:blipFill>
          <a:blip r:embed="rId2">
            <a:extLst>
              <a:ext uri="{28A0092B-C50C-407E-A947-70E740481C1C}">
                <a14:useLocalDpi xmlns:a14="http://schemas.microsoft.com/office/drawing/2010/main" xmlns="" val="0"/>
              </a:ext>
            </a:extLst>
          </a:blip>
          <a:srcRect/>
          <a:stretch>
            <a:fillRect/>
          </a:stretch>
        </p:blipFill>
        <p:spPr bwMode="auto">
          <a:xfrm>
            <a:off x="4214778" y="1571612"/>
            <a:ext cx="4929222" cy="714380"/>
          </a:xfrm>
          <a:prstGeom prst="rect">
            <a:avLst/>
          </a:prstGeom>
          <a:noFill/>
          <a:ln>
            <a:noFill/>
          </a:ln>
        </p:spPr>
      </p:pic>
      <p:pic>
        <p:nvPicPr>
          <p:cNvPr id="5" name="Picture 697" descr="C:\Users\Kamal\Desktop\positive moment.PNG"/>
          <p:cNvPicPr/>
          <p:nvPr/>
        </p:nvPicPr>
        <p:blipFill>
          <a:blip r:embed="rId3">
            <a:extLst>
              <a:ext uri="{28A0092B-C50C-407E-A947-70E740481C1C}">
                <a14:useLocalDpi xmlns:a14="http://schemas.microsoft.com/office/drawing/2010/main" xmlns="" val="0"/>
              </a:ext>
            </a:extLst>
          </a:blip>
          <a:srcRect/>
          <a:stretch>
            <a:fillRect/>
          </a:stretch>
        </p:blipFill>
        <p:spPr bwMode="auto">
          <a:xfrm>
            <a:off x="4214810" y="2428868"/>
            <a:ext cx="5143536" cy="642942"/>
          </a:xfrm>
          <a:prstGeom prst="rect">
            <a:avLst/>
          </a:prstGeom>
          <a:noFill/>
          <a:ln>
            <a:noFill/>
          </a:ln>
        </p:spPr>
      </p:pic>
      <p:pic>
        <p:nvPicPr>
          <p:cNvPr id="65538" name="Picture 2"/>
          <p:cNvPicPr>
            <a:picLocks noChangeAspect="1" noChangeArrowheads="1"/>
          </p:cNvPicPr>
          <p:nvPr/>
        </p:nvPicPr>
        <p:blipFill>
          <a:blip r:embed="rId4"/>
          <a:srcRect/>
          <a:stretch>
            <a:fillRect/>
          </a:stretch>
        </p:blipFill>
        <p:spPr bwMode="auto">
          <a:xfrm>
            <a:off x="428596" y="1214422"/>
            <a:ext cx="3714750" cy="40481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accent1">
                    <a:lumMod val="75000"/>
                  </a:schemeClr>
                </a:solidFill>
              </a:rPr>
              <a:t>Ground Architectural Plan</a:t>
            </a:r>
            <a:endParaRPr lang="ar-SA" dirty="0">
              <a:solidFill>
                <a:schemeClr val="accent1">
                  <a:lumMod val="75000"/>
                </a:schemeClr>
              </a:solidFill>
            </a:endParaRPr>
          </a:p>
        </p:txBody>
      </p:sp>
      <p:pic>
        <p:nvPicPr>
          <p:cNvPr id="4" name="Picture 361" descr="C:\Users\Kamal\Desktop\مشرووع التعريييييي\num 5.PNG"/>
          <p:cNvPicPr>
            <a:picLocks noGrp="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214414" y="1714488"/>
            <a:ext cx="7572428" cy="4376228"/>
          </a:xfrm>
          <a:prstGeom prst="rect">
            <a:avLst/>
          </a:prstGeom>
          <a:noFill/>
          <a:ln>
            <a:noFill/>
          </a:ln>
        </p:spPr>
      </p:pic>
      <p:sp>
        <p:nvSpPr>
          <p:cNvPr id="5" name="مستطيل 4"/>
          <p:cNvSpPr/>
          <p:nvPr/>
        </p:nvSpPr>
        <p:spPr>
          <a:xfrm>
            <a:off x="4000496" y="4000504"/>
            <a:ext cx="997388" cy="369332"/>
          </a:xfrm>
          <a:prstGeom prst="rect">
            <a:avLst/>
          </a:prstGeom>
        </p:spPr>
        <p:txBody>
          <a:bodyPr wrap="none">
            <a:spAutoFit/>
          </a:bodyPr>
          <a:lstStyle/>
          <a:p>
            <a:r>
              <a:rPr lang="en-US" dirty="0" smtClean="0"/>
              <a:t>Block (1)</a:t>
            </a:r>
            <a:endParaRPr lang="en-US" dirty="0"/>
          </a:p>
        </p:txBody>
      </p:sp>
      <p:sp>
        <p:nvSpPr>
          <p:cNvPr id="6" name="مستطيل 5"/>
          <p:cNvSpPr/>
          <p:nvPr/>
        </p:nvSpPr>
        <p:spPr>
          <a:xfrm rot="16200000">
            <a:off x="5466670" y="3748776"/>
            <a:ext cx="1285884" cy="646331"/>
          </a:xfrm>
          <a:prstGeom prst="rect">
            <a:avLst/>
          </a:prstGeom>
        </p:spPr>
        <p:txBody>
          <a:bodyPr wrap="square">
            <a:spAutoFit/>
          </a:bodyPr>
          <a:lstStyle/>
          <a:p>
            <a:r>
              <a:rPr lang="en-US" dirty="0" smtClean="0"/>
              <a:t> Block  (2)</a:t>
            </a:r>
            <a:br>
              <a:rPr lang="en-US" dirty="0" smtClean="0"/>
            </a:b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Details for a Beam_Column frame</a:t>
            </a:r>
            <a:endParaRPr lang="ar-SA" dirty="0"/>
          </a:p>
        </p:txBody>
      </p:sp>
      <p:pic>
        <p:nvPicPr>
          <p:cNvPr id="3" name="صورة 2"/>
          <p:cNvPicPr>
            <a:picLocks noChangeAspect="1"/>
          </p:cNvPicPr>
          <p:nvPr/>
        </p:nvPicPr>
        <p:blipFill>
          <a:blip r:embed="rId2"/>
          <a:stretch>
            <a:fillRect/>
          </a:stretch>
        </p:blipFill>
        <p:spPr>
          <a:xfrm>
            <a:off x="1187625" y="1417638"/>
            <a:ext cx="6912768" cy="4713808"/>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Details for a Beam</a:t>
            </a:r>
            <a:endParaRPr lang="ar-SA" dirty="0"/>
          </a:p>
        </p:txBody>
      </p:sp>
      <p:pic>
        <p:nvPicPr>
          <p:cNvPr id="3" name="صورة 2"/>
          <p:cNvPicPr>
            <a:picLocks noChangeAspect="1"/>
          </p:cNvPicPr>
          <p:nvPr/>
        </p:nvPicPr>
        <p:blipFill>
          <a:blip r:embed="rId2"/>
          <a:stretch>
            <a:fillRect/>
          </a:stretch>
        </p:blipFill>
        <p:spPr>
          <a:xfrm>
            <a:off x="490537" y="1600200"/>
            <a:ext cx="8162925" cy="3917032"/>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Details of Beam_Column Sections</a:t>
            </a:r>
            <a:endParaRPr lang="ar-SA" dirty="0"/>
          </a:p>
        </p:txBody>
      </p:sp>
      <p:pic>
        <p:nvPicPr>
          <p:cNvPr id="5" name="صورة 4"/>
          <p:cNvPicPr>
            <a:picLocks noChangeAspect="1"/>
          </p:cNvPicPr>
          <p:nvPr/>
        </p:nvPicPr>
        <p:blipFill>
          <a:blip r:embed="rId2"/>
          <a:stretch>
            <a:fillRect/>
          </a:stretch>
        </p:blipFill>
        <p:spPr>
          <a:xfrm>
            <a:off x="1331640" y="1571624"/>
            <a:ext cx="6408712" cy="4737695"/>
          </a:xfrm>
          <a:prstGeom prst="rect">
            <a:avLst/>
          </a:prstGeom>
        </p:spPr>
      </p:pic>
    </p:spTree>
    <p:extLst>
      <p:ext uri="{BB962C8B-B14F-4D97-AF65-F5344CB8AC3E}">
        <p14:creationId xmlns:p14="http://schemas.microsoft.com/office/powerpoint/2010/main" xmlns="" val="21351701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Details for a </a:t>
            </a:r>
            <a:r>
              <a:rPr lang="en-US" dirty="0" smtClean="0"/>
              <a:t>slab</a:t>
            </a:r>
            <a:endParaRPr lang="ar-SA" dirty="0"/>
          </a:p>
        </p:txBody>
      </p:sp>
      <p:pic>
        <p:nvPicPr>
          <p:cNvPr id="8" name="صورة 7"/>
          <p:cNvPicPr>
            <a:picLocks noChangeAspect="1"/>
          </p:cNvPicPr>
          <p:nvPr/>
        </p:nvPicPr>
        <p:blipFill>
          <a:blip r:embed="rId2"/>
          <a:stretch>
            <a:fillRect/>
          </a:stretch>
        </p:blipFill>
        <p:spPr>
          <a:xfrm>
            <a:off x="971600" y="1700808"/>
            <a:ext cx="1944216" cy="4176464"/>
          </a:xfrm>
          <a:prstGeom prst="rect">
            <a:avLst/>
          </a:prstGeom>
        </p:spPr>
      </p:pic>
      <p:pic>
        <p:nvPicPr>
          <p:cNvPr id="9" name="صورة 8"/>
          <p:cNvPicPr>
            <a:picLocks noChangeAspect="1"/>
          </p:cNvPicPr>
          <p:nvPr/>
        </p:nvPicPr>
        <p:blipFill>
          <a:blip r:embed="rId3"/>
          <a:stretch>
            <a:fillRect/>
          </a:stretch>
        </p:blipFill>
        <p:spPr>
          <a:xfrm>
            <a:off x="3635896" y="1669386"/>
            <a:ext cx="4824536" cy="3055758"/>
          </a:xfrm>
          <a:prstGeom prst="rect">
            <a:avLst/>
          </a:prstGeom>
        </p:spPr>
      </p:pic>
    </p:spTree>
    <p:extLst>
      <p:ext uri="{BB962C8B-B14F-4D97-AF65-F5344CB8AC3E}">
        <p14:creationId xmlns:p14="http://schemas.microsoft.com/office/powerpoint/2010/main" xmlns="" val="22332934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rtl="0"/>
            <a:r>
              <a:rPr lang="en-US" b="1" dirty="0" smtClean="0"/>
              <a:t>Design of Shear wall</a:t>
            </a:r>
            <a:br>
              <a:rPr lang="en-US" b="1" dirty="0" smtClean="0"/>
            </a:br>
            <a:endParaRPr lang="ar-SA" dirty="0"/>
          </a:p>
        </p:txBody>
      </p:sp>
      <p:pic>
        <p:nvPicPr>
          <p:cNvPr id="68610" name="Picture 2"/>
          <p:cNvPicPr>
            <a:picLocks noChangeAspect="1" noChangeArrowheads="1"/>
          </p:cNvPicPr>
          <p:nvPr/>
        </p:nvPicPr>
        <p:blipFill>
          <a:blip r:embed="rId2"/>
          <a:srcRect/>
          <a:stretch>
            <a:fillRect/>
          </a:stretch>
        </p:blipFill>
        <p:spPr bwMode="auto">
          <a:xfrm>
            <a:off x="571472" y="1285860"/>
            <a:ext cx="5543550" cy="3219450"/>
          </a:xfrm>
          <a:prstGeom prst="rect">
            <a:avLst/>
          </a:prstGeom>
          <a:noFill/>
          <a:ln w="9525">
            <a:noFill/>
            <a:miter lim="800000"/>
            <a:headEnd/>
            <a:tailEnd/>
          </a:ln>
          <a:effectLst/>
        </p:spPr>
      </p:pic>
      <p:pic>
        <p:nvPicPr>
          <p:cNvPr id="68611" name="Picture 3"/>
          <p:cNvPicPr>
            <a:picLocks noChangeAspect="1" noChangeArrowheads="1"/>
          </p:cNvPicPr>
          <p:nvPr/>
        </p:nvPicPr>
        <p:blipFill>
          <a:blip r:embed="rId3"/>
          <a:srcRect/>
          <a:stretch>
            <a:fillRect/>
          </a:stretch>
        </p:blipFill>
        <p:spPr bwMode="auto">
          <a:xfrm>
            <a:off x="857224" y="4572008"/>
            <a:ext cx="5181600" cy="1619250"/>
          </a:xfrm>
          <a:prstGeom prst="rect">
            <a:avLst/>
          </a:prstGeom>
          <a:noFill/>
          <a:ln w="9525">
            <a:noFill/>
            <a:miter lim="800000"/>
            <a:headEnd/>
            <a:tailEnd/>
          </a:ln>
          <a:effec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rtl="0"/>
            <a:r>
              <a:rPr lang="en-US" b="1" dirty="0" smtClean="0"/>
              <a:t>Design of Shear wall</a:t>
            </a:r>
            <a:br>
              <a:rPr lang="en-US" b="1" dirty="0" smtClean="0"/>
            </a:br>
            <a:endParaRPr lang="ar-SA" dirty="0"/>
          </a:p>
        </p:txBody>
      </p:sp>
      <p:pic>
        <p:nvPicPr>
          <p:cNvPr id="69634" name="Picture 2"/>
          <p:cNvPicPr>
            <a:picLocks noChangeAspect="1" noChangeArrowheads="1"/>
          </p:cNvPicPr>
          <p:nvPr/>
        </p:nvPicPr>
        <p:blipFill>
          <a:blip r:embed="rId2"/>
          <a:srcRect/>
          <a:stretch>
            <a:fillRect/>
          </a:stretch>
        </p:blipFill>
        <p:spPr bwMode="auto">
          <a:xfrm>
            <a:off x="428596" y="1214422"/>
            <a:ext cx="5314950" cy="1438275"/>
          </a:xfrm>
          <a:prstGeom prst="rect">
            <a:avLst/>
          </a:prstGeom>
          <a:noFill/>
          <a:ln w="9525">
            <a:noFill/>
            <a:miter lim="800000"/>
            <a:headEnd/>
            <a:tailEnd/>
          </a:ln>
          <a:effectLst/>
        </p:spPr>
      </p:pic>
      <p:pic>
        <p:nvPicPr>
          <p:cNvPr id="5" name="Picture 698" descr="C:\Users\Kamal\Desktop\CCCCCCCCCCCCCCCCCCCCCCC.PNG"/>
          <p:cNvPicPr/>
          <p:nvPr/>
        </p:nvPicPr>
        <p:blipFill>
          <a:blip r:embed="rId3">
            <a:extLst>
              <a:ext uri="{28A0092B-C50C-407E-A947-70E740481C1C}">
                <a14:useLocalDpi xmlns:a14="http://schemas.microsoft.com/office/drawing/2010/main" xmlns="" val="0"/>
              </a:ext>
            </a:extLst>
          </a:blip>
          <a:srcRect/>
          <a:stretch>
            <a:fillRect/>
          </a:stretch>
        </p:blipFill>
        <p:spPr bwMode="auto">
          <a:xfrm>
            <a:off x="785787" y="2643183"/>
            <a:ext cx="3429024" cy="2071702"/>
          </a:xfrm>
          <a:prstGeom prst="rect">
            <a:avLst/>
          </a:prstGeom>
          <a:noFill/>
          <a:ln>
            <a:noFill/>
          </a:ln>
        </p:spPr>
      </p:pic>
      <p:pic>
        <p:nvPicPr>
          <p:cNvPr id="69635" name="Picture 3"/>
          <p:cNvPicPr>
            <a:picLocks noChangeAspect="1" noChangeArrowheads="1"/>
          </p:cNvPicPr>
          <p:nvPr/>
        </p:nvPicPr>
        <p:blipFill>
          <a:blip r:embed="rId4"/>
          <a:srcRect/>
          <a:stretch>
            <a:fillRect/>
          </a:stretch>
        </p:blipFill>
        <p:spPr bwMode="auto">
          <a:xfrm>
            <a:off x="642910" y="4857760"/>
            <a:ext cx="5391150" cy="866775"/>
          </a:xfrm>
          <a:prstGeom prst="rect">
            <a:avLst/>
          </a:prstGeom>
          <a:noFill/>
          <a:ln w="9525">
            <a:noFill/>
            <a:miter lim="800000"/>
            <a:headEnd/>
            <a:tailEnd/>
          </a:ln>
          <a:effec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rtl="0"/>
            <a:r>
              <a:rPr lang="en-US" b="1" dirty="0" smtClean="0"/>
              <a:t>Design of Shear wall</a:t>
            </a:r>
            <a:br>
              <a:rPr lang="en-US" b="1" dirty="0" smtClean="0"/>
            </a:br>
            <a:endParaRPr lang="ar-SA" dirty="0"/>
          </a:p>
        </p:txBody>
      </p:sp>
      <p:pic>
        <p:nvPicPr>
          <p:cNvPr id="70658" name="Picture 2"/>
          <p:cNvPicPr>
            <a:picLocks noChangeAspect="1" noChangeArrowheads="1"/>
          </p:cNvPicPr>
          <p:nvPr/>
        </p:nvPicPr>
        <p:blipFill>
          <a:blip r:embed="rId2"/>
          <a:srcRect/>
          <a:stretch>
            <a:fillRect/>
          </a:stretch>
        </p:blipFill>
        <p:spPr bwMode="auto">
          <a:xfrm>
            <a:off x="714348" y="1000108"/>
            <a:ext cx="5514975" cy="4972050"/>
          </a:xfrm>
          <a:prstGeom prst="rect">
            <a:avLst/>
          </a:prstGeom>
          <a:noFill/>
          <a:ln w="9525">
            <a:noFill/>
            <a:miter lim="800000"/>
            <a:headEnd/>
            <a:tailEnd/>
          </a:ln>
          <a:effectLst/>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rtl="0"/>
            <a:r>
              <a:rPr lang="en-US" b="1" dirty="0" smtClean="0"/>
              <a:t>Details of Shear wall</a:t>
            </a:r>
            <a:br>
              <a:rPr lang="en-US" b="1" dirty="0" smtClean="0"/>
            </a:br>
            <a:endParaRPr lang="ar-SA" dirty="0"/>
          </a:p>
        </p:txBody>
      </p:sp>
      <p:pic>
        <p:nvPicPr>
          <p:cNvPr id="4" name="Picture 699" descr="C:\Users\Kamal\Desktop\det.PNG"/>
          <p:cNvPicPr/>
          <p:nvPr/>
        </p:nvPicPr>
        <p:blipFill>
          <a:blip r:embed="rId2">
            <a:extLst>
              <a:ext uri="{28A0092B-C50C-407E-A947-70E740481C1C}">
                <a14:useLocalDpi xmlns:a14="http://schemas.microsoft.com/office/drawing/2010/main" xmlns="" val="0"/>
              </a:ext>
            </a:extLst>
          </a:blip>
          <a:srcRect/>
          <a:stretch>
            <a:fillRect/>
          </a:stretch>
        </p:blipFill>
        <p:spPr bwMode="auto">
          <a:xfrm>
            <a:off x="2555776" y="1428588"/>
            <a:ext cx="3786214" cy="4000528"/>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rtl="0"/>
            <a:r>
              <a:rPr lang="en-US" b="1" dirty="0" smtClean="0"/>
              <a:t>Design of footing</a:t>
            </a:r>
            <a:br>
              <a:rPr lang="en-US" b="1" dirty="0" smtClean="0"/>
            </a:br>
            <a:endParaRPr lang="ar-SA" dirty="0"/>
          </a:p>
        </p:txBody>
      </p:sp>
      <p:sp>
        <p:nvSpPr>
          <p:cNvPr id="3" name="عنصر نائب للمحتوى 2"/>
          <p:cNvSpPr>
            <a:spLocks noGrp="1"/>
          </p:cNvSpPr>
          <p:nvPr>
            <p:ph idx="1"/>
          </p:nvPr>
        </p:nvSpPr>
        <p:spPr/>
        <p:txBody>
          <a:bodyPr/>
          <a:lstStyle/>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solidFill>
                  <a:schemeClr val="accent1">
                    <a:lumMod val="75000"/>
                  </a:schemeClr>
                </a:solidFill>
              </a:rPr>
              <a:t>First Floor Architectural Plan</a:t>
            </a:r>
            <a:endParaRPr lang="ar-SA" dirty="0">
              <a:solidFill>
                <a:schemeClr val="accent1">
                  <a:lumMod val="75000"/>
                </a:schemeClr>
              </a:solidFill>
            </a:endParaRPr>
          </a:p>
        </p:txBody>
      </p:sp>
      <p:pic>
        <p:nvPicPr>
          <p:cNvPr id="4" name="Picture 6" descr="C:\Users\Kamal\Desktop\مشرووع التعريييييي\num 6.PNG"/>
          <p:cNvPicPr>
            <a:picLocks noGrp="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214414" y="1785926"/>
            <a:ext cx="7072362" cy="4286280"/>
          </a:xfrm>
          <a:prstGeom prst="rect">
            <a:avLst/>
          </a:prstGeom>
          <a:noFill/>
          <a:ln>
            <a:noFill/>
          </a:ln>
        </p:spPr>
      </p:pic>
      <p:sp>
        <p:nvSpPr>
          <p:cNvPr id="5" name="مستطيل 4"/>
          <p:cNvSpPr/>
          <p:nvPr/>
        </p:nvSpPr>
        <p:spPr>
          <a:xfrm>
            <a:off x="3643306" y="4286256"/>
            <a:ext cx="997388" cy="369332"/>
          </a:xfrm>
          <a:prstGeom prst="rect">
            <a:avLst/>
          </a:prstGeom>
        </p:spPr>
        <p:txBody>
          <a:bodyPr wrap="none">
            <a:spAutoFit/>
          </a:bodyPr>
          <a:lstStyle/>
          <a:p>
            <a:r>
              <a:rPr lang="en-US" dirty="0" smtClean="0"/>
              <a:t>Block (1)</a:t>
            </a:r>
            <a:endParaRPr lang="en-US" dirty="0"/>
          </a:p>
        </p:txBody>
      </p:sp>
      <p:sp>
        <p:nvSpPr>
          <p:cNvPr id="6" name="مستطيل 5"/>
          <p:cNvSpPr/>
          <p:nvPr/>
        </p:nvSpPr>
        <p:spPr>
          <a:xfrm rot="16200000">
            <a:off x="5034652" y="4463156"/>
            <a:ext cx="1285884" cy="646331"/>
          </a:xfrm>
          <a:prstGeom prst="rect">
            <a:avLst/>
          </a:prstGeom>
        </p:spPr>
        <p:txBody>
          <a:bodyPr wrap="square">
            <a:spAutoFit/>
          </a:bodyPr>
          <a:lstStyle/>
          <a:p>
            <a:r>
              <a:rPr lang="en-US" dirty="0" smtClean="0"/>
              <a:t> Block  (2)</a:t>
            </a:r>
            <a:br>
              <a:rPr lang="en-US" dirty="0" smtClean="0"/>
            </a:b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rtl="0"/>
            <a:r>
              <a:rPr lang="en-US" dirty="0" smtClean="0">
                <a:solidFill>
                  <a:schemeClr val="accent1">
                    <a:lumMod val="75000"/>
                  </a:schemeClr>
                </a:solidFill>
              </a:rPr>
              <a:t>Objectives of Graduation Project (2)</a:t>
            </a:r>
            <a:endParaRPr lang="ar-SA" dirty="0">
              <a:solidFill>
                <a:schemeClr val="accent1">
                  <a:lumMod val="75000"/>
                </a:schemeClr>
              </a:solidFill>
            </a:endParaRPr>
          </a:p>
        </p:txBody>
      </p:sp>
      <p:sp>
        <p:nvSpPr>
          <p:cNvPr id="3" name="عنصر نائب للمحتوى 2"/>
          <p:cNvSpPr>
            <a:spLocks noGrp="1"/>
          </p:cNvSpPr>
          <p:nvPr>
            <p:ph idx="1"/>
          </p:nvPr>
        </p:nvSpPr>
        <p:spPr>
          <a:xfrm>
            <a:off x="428596" y="1643050"/>
            <a:ext cx="8229600" cy="4525963"/>
          </a:xfrm>
        </p:spPr>
        <p:txBody>
          <a:bodyPr/>
          <a:lstStyle/>
          <a:p>
            <a:pPr marL="514350" indent="-514350" algn="l" rtl="0">
              <a:buFont typeface="+mj-lt"/>
              <a:buAutoNum type="arabicPeriod"/>
            </a:pPr>
            <a:r>
              <a:rPr lang="en-US" sz="2800" dirty="0" smtClean="0">
                <a:solidFill>
                  <a:schemeClr val="accent2">
                    <a:lumMod val="75000"/>
                  </a:schemeClr>
                </a:solidFill>
              </a:rPr>
              <a:t>analyze and </a:t>
            </a:r>
            <a:r>
              <a:rPr lang="en-US" sz="2800" dirty="0" smtClean="0">
                <a:solidFill>
                  <a:schemeClr val="accent2">
                    <a:lumMod val="75000"/>
                  </a:schemeClr>
                </a:solidFill>
              </a:rPr>
              <a:t>design</a:t>
            </a:r>
            <a:r>
              <a:rPr lang="en-US" sz="2800" dirty="0" smtClean="0">
                <a:solidFill>
                  <a:schemeClr val="accent2">
                    <a:lumMod val="75000"/>
                  </a:schemeClr>
                </a:solidFill>
              </a:rPr>
              <a:t> </a:t>
            </a:r>
            <a:r>
              <a:rPr lang="en-US" sz="2800" dirty="0" smtClean="0">
                <a:solidFill>
                  <a:schemeClr val="accent2">
                    <a:lumMod val="75000"/>
                  </a:schemeClr>
                </a:solidFill>
              </a:rPr>
              <a:t>the structural members in each block.</a:t>
            </a:r>
          </a:p>
          <a:p>
            <a:pPr marL="514350" indent="-514350" algn="l" rtl="0">
              <a:buFont typeface="+mj-lt"/>
              <a:buAutoNum type="arabicPeriod"/>
            </a:pPr>
            <a:r>
              <a:rPr lang="en-US" sz="2800" dirty="0" smtClean="0">
                <a:solidFill>
                  <a:schemeClr val="accent2">
                    <a:lumMod val="75000"/>
                  </a:schemeClr>
                </a:solidFill>
              </a:rPr>
              <a:t>To build a 3D model using </a:t>
            </a:r>
            <a:r>
              <a:rPr lang="en-US" sz="2800" dirty="0" err="1" smtClean="0">
                <a:solidFill>
                  <a:schemeClr val="accent2">
                    <a:lumMod val="75000"/>
                  </a:schemeClr>
                </a:solidFill>
              </a:rPr>
              <a:t>Etabs</a:t>
            </a:r>
            <a:r>
              <a:rPr lang="en-US" sz="2800" dirty="0" smtClean="0">
                <a:solidFill>
                  <a:schemeClr val="accent2">
                    <a:lumMod val="75000"/>
                  </a:schemeClr>
                </a:solidFill>
              </a:rPr>
              <a:t> 2015 </a:t>
            </a:r>
            <a:r>
              <a:rPr lang="en-US" sz="2800" dirty="0" smtClean="0">
                <a:solidFill>
                  <a:schemeClr val="accent2">
                    <a:lumMod val="75000"/>
                  </a:schemeClr>
                </a:solidFill>
              </a:rPr>
              <a:t>for the project with the verification of the analysis</a:t>
            </a:r>
            <a:r>
              <a:rPr lang="en-US" sz="2800" dirty="0" smtClean="0">
                <a:solidFill>
                  <a:schemeClr val="accent2">
                    <a:lumMod val="75000"/>
                  </a:schemeClr>
                </a:solidFill>
              </a:rPr>
              <a:t>.</a:t>
            </a:r>
          </a:p>
          <a:p>
            <a:pPr marL="514350" indent="-514350" algn="l" rtl="0">
              <a:buFont typeface="+mj-lt"/>
              <a:buAutoNum type="arabicPeriod"/>
            </a:pPr>
            <a:r>
              <a:rPr lang="en-US" sz="2800" dirty="0" smtClean="0">
                <a:solidFill>
                  <a:schemeClr val="accent2">
                    <a:lumMod val="75000"/>
                  </a:schemeClr>
                </a:solidFill>
              </a:rPr>
              <a:t>Provide complete plans on details of building frames, foundations and shear wall. </a:t>
            </a:r>
          </a:p>
          <a:p>
            <a:pPr marL="514350" indent="-514350" algn="l" rtl="0">
              <a:buFont typeface="+mj-lt"/>
              <a:buAutoNum type="arabicPeriod"/>
            </a:pPr>
            <a:endParaRPr lang="en-US" sz="2800" dirty="0" smtClean="0">
              <a:solidFill>
                <a:schemeClr val="accent2">
                  <a:lumMod val="75000"/>
                </a:schemeClr>
              </a:solidFill>
            </a:endParaRPr>
          </a:p>
          <a:p>
            <a:pPr marL="514350" indent="-514350" algn="l" rtl="0">
              <a:buFont typeface="+mj-lt"/>
              <a:buAutoNum type="arabicPeriod"/>
            </a:pPr>
            <a:endParaRPr lang="en-US" dirty="0" smtClean="0"/>
          </a:p>
          <a:p>
            <a:pPr marL="514350" indent="-514350" algn="l" rtl="0">
              <a:buFont typeface="+mj-lt"/>
              <a:buAutoNum type="arabicPeriod"/>
            </a:pP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smtClean="0">
                <a:solidFill>
                  <a:schemeClr val="tx2">
                    <a:lumMod val="75000"/>
                  </a:schemeClr>
                </a:solidFill>
              </a:rPr>
              <a:t>School </a:t>
            </a:r>
            <a:r>
              <a:rPr lang="en-US" dirty="0" smtClean="0">
                <a:solidFill>
                  <a:schemeClr val="tx2">
                    <a:lumMod val="75000"/>
                  </a:schemeClr>
                </a:solidFill>
              </a:rPr>
              <a:t>Elevations</a:t>
            </a:r>
            <a:endParaRPr lang="ar-SA" dirty="0">
              <a:solidFill>
                <a:schemeClr val="tx2">
                  <a:lumMod val="75000"/>
                </a:schemeClr>
              </a:solidFill>
            </a:endParaRPr>
          </a:p>
        </p:txBody>
      </p:sp>
      <p:pic>
        <p:nvPicPr>
          <p:cNvPr id="9" name="Picture 372" descr="C:\Users\Kamal\Desktop\مشرووع التعريييييي\num 8.PNG"/>
          <p:cNvPicPr/>
          <p:nvPr/>
        </p:nvPicPr>
        <p:blipFill>
          <a:blip r:embed="rId2">
            <a:extLst>
              <a:ext uri="{28A0092B-C50C-407E-A947-70E740481C1C}">
                <a14:useLocalDpi xmlns:a14="http://schemas.microsoft.com/office/drawing/2010/main" xmlns="" val="0"/>
              </a:ext>
            </a:extLst>
          </a:blip>
          <a:srcRect/>
          <a:stretch>
            <a:fillRect/>
          </a:stretch>
        </p:blipFill>
        <p:spPr bwMode="auto">
          <a:xfrm>
            <a:off x="2071670" y="1214422"/>
            <a:ext cx="5274310" cy="1172210"/>
          </a:xfrm>
          <a:prstGeom prst="rect">
            <a:avLst/>
          </a:prstGeom>
          <a:noFill/>
          <a:ln>
            <a:noFill/>
          </a:ln>
        </p:spPr>
      </p:pic>
      <p:pic>
        <p:nvPicPr>
          <p:cNvPr id="10" name="Picture 370" descr="C:\Users\Kamal\Desktop\مشرووع التعريييييي\num 4.PNG"/>
          <p:cNvPicPr/>
          <p:nvPr/>
        </p:nvPicPr>
        <p:blipFill>
          <a:blip r:embed="rId3">
            <a:extLst>
              <a:ext uri="{28A0092B-C50C-407E-A947-70E740481C1C}">
                <a14:useLocalDpi xmlns:a14="http://schemas.microsoft.com/office/drawing/2010/main" xmlns="" val="0"/>
              </a:ext>
            </a:extLst>
          </a:blip>
          <a:srcRect/>
          <a:stretch>
            <a:fillRect/>
          </a:stretch>
        </p:blipFill>
        <p:spPr bwMode="auto">
          <a:xfrm rot="16200000">
            <a:off x="-1143040" y="3000373"/>
            <a:ext cx="4429158" cy="1143009"/>
          </a:xfrm>
          <a:prstGeom prst="rect">
            <a:avLst/>
          </a:prstGeom>
          <a:noFill/>
          <a:ln>
            <a:noFill/>
          </a:ln>
        </p:spPr>
      </p:pic>
      <p:pic>
        <p:nvPicPr>
          <p:cNvPr id="11" name="Picture 368" descr="C:\Users\Kamal\Desktop\مشرووع التعريييييي\num 3.PNG"/>
          <p:cNvPicPr/>
          <p:nvPr/>
        </p:nvPicPr>
        <p:blipFill>
          <a:blip r:embed="rId4">
            <a:extLst>
              <a:ext uri="{28A0092B-C50C-407E-A947-70E740481C1C}">
                <a14:useLocalDpi xmlns:a14="http://schemas.microsoft.com/office/drawing/2010/main" xmlns="" val="0"/>
              </a:ext>
            </a:extLst>
          </a:blip>
          <a:srcRect/>
          <a:stretch>
            <a:fillRect/>
          </a:stretch>
        </p:blipFill>
        <p:spPr bwMode="auto">
          <a:xfrm rot="5400000">
            <a:off x="6376211" y="3267863"/>
            <a:ext cx="4065917" cy="959167"/>
          </a:xfrm>
          <a:prstGeom prst="rect">
            <a:avLst/>
          </a:prstGeom>
          <a:noFill/>
          <a:ln>
            <a:noFill/>
          </a:ln>
        </p:spPr>
      </p:pic>
      <p:pic>
        <p:nvPicPr>
          <p:cNvPr id="12" name="Picture 374" descr="C:\Users\Kamal\Desktop\مشرووع التعريييييي\num 7.PNG"/>
          <p:cNvPicPr/>
          <p:nvPr/>
        </p:nvPicPr>
        <p:blipFill>
          <a:blip r:embed="rId5">
            <a:extLst>
              <a:ext uri="{28A0092B-C50C-407E-A947-70E740481C1C}">
                <a14:useLocalDpi xmlns:a14="http://schemas.microsoft.com/office/drawing/2010/main" xmlns="" val="0"/>
              </a:ext>
            </a:extLst>
          </a:blip>
          <a:srcRect/>
          <a:stretch>
            <a:fillRect/>
          </a:stretch>
        </p:blipFill>
        <p:spPr bwMode="auto">
          <a:xfrm>
            <a:off x="1928794" y="4929198"/>
            <a:ext cx="5274310" cy="1234440"/>
          </a:xfrm>
          <a:prstGeom prst="rect">
            <a:avLst/>
          </a:prstGeom>
          <a:noFill/>
          <a:ln>
            <a:noFill/>
          </a:ln>
        </p:spPr>
      </p:pic>
      <p:sp>
        <p:nvSpPr>
          <p:cNvPr id="1026" name="Text Box 373"/>
          <p:cNvSpPr txBox="1">
            <a:spLocks noChangeArrowheads="1"/>
          </p:cNvSpPr>
          <p:nvPr/>
        </p:nvSpPr>
        <p:spPr bwMode="auto">
          <a:xfrm>
            <a:off x="1928794" y="2071678"/>
            <a:ext cx="5275262" cy="184666"/>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rgbClr val="4F81BD"/>
                </a:solidFill>
                <a:effectLst/>
                <a:latin typeface="Times New Roman" pitchFamily="18" charset="0"/>
                <a:ea typeface="Arial" pitchFamily="34" charset="0"/>
                <a:cs typeface="Arial" pitchFamily="34" charset="0"/>
              </a:rPr>
              <a:t>Northern elevation.</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Text Box 375"/>
          <p:cNvSpPr txBox="1">
            <a:spLocks noChangeArrowheads="1"/>
          </p:cNvSpPr>
          <p:nvPr/>
        </p:nvSpPr>
        <p:spPr bwMode="auto">
          <a:xfrm>
            <a:off x="1868506" y="6215082"/>
            <a:ext cx="5275262" cy="184666"/>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rgbClr val="4F81BD"/>
                </a:solidFill>
                <a:effectLst/>
                <a:latin typeface="Times New Roman" pitchFamily="18" charset="0"/>
                <a:ea typeface="Arial" pitchFamily="34" charset="0"/>
                <a:cs typeface="Arial" pitchFamily="34" charset="0"/>
              </a:rPr>
              <a:t>Southern elevation.</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Text Box 369"/>
          <p:cNvSpPr txBox="1">
            <a:spLocks noChangeArrowheads="1"/>
          </p:cNvSpPr>
          <p:nvPr/>
        </p:nvSpPr>
        <p:spPr bwMode="auto">
          <a:xfrm rot="5400000">
            <a:off x="5148285" y="3413680"/>
            <a:ext cx="5275262" cy="184666"/>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rgbClr val="4F81BD"/>
                </a:solidFill>
                <a:effectLst/>
                <a:latin typeface="Times New Roman" pitchFamily="18" charset="0"/>
                <a:ea typeface="Arial" pitchFamily="34" charset="0"/>
                <a:cs typeface="Arial" pitchFamily="34" charset="0"/>
              </a:rPr>
              <a:t>Eastern elevation.</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9" name="Text Box 371"/>
          <p:cNvSpPr txBox="1">
            <a:spLocks noChangeArrowheads="1"/>
          </p:cNvSpPr>
          <p:nvPr/>
        </p:nvSpPr>
        <p:spPr bwMode="auto">
          <a:xfrm rot="5400000">
            <a:off x="-973694" y="3473968"/>
            <a:ext cx="5275262" cy="184666"/>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rgbClr val="4F81BD"/>
                </a:solidFill>
                <a:effectLst/>
                <a:latin typeface="Times New Roman" pitchFamily="18" charset="0"/>
                <a:ea typeface="Arial" pitchFamily="34" charset="0"/>
                <a:cs typeface="Arial" pitchFamily="34" charset="0"/>
              </a:rPr>
              <a:t>Western elevation.</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solidFill>
                  <a:schemeClr val="tx2">
                    <a:lumMod val="75000"/>
                  </a:schemeClr>
                </a:solidFill>
              </a:rPr>
              <a:t>School structural systems</a:t>
            </a:r>
            <a:endParaRPr lang="ar-SA" dirty="0">
              <a:solidFill>
                <a:schemeClr val="tx2">
                  <a:lumMod val="75000"/>
                </a:schemeClr>
              </a:solidFill>
            </a:endParaRPr>
          </a:p>
        </p:txBody>
      </p:sp>
      <p:sp>
        <p:nvSpPr>
          <p:cNvPr id="3" name="عنصر نائب للمحتوى 2"/>
          <p:cNvSpPr>
            <a:spLocks noGrp="1"/>
          </p:cNvSpPr>
          <p:nvPr>
            <p:ph idx="1"/>
          </p:nvPr>
        </p:nvSpPr>
        <p:spPr/>
        <p:txBody>
          <a:bodyPr/>
          <a:lstStyle/>
          <a:p>
            <a:pPr marL="514350" indent="-514350" algn="l" rtl="0">
              <a:buFont typeface="+mj-lt"/>
              <a:buAutoNum type="arabicPeriod"/>
            </a:pPr>
            <a:r>
              <a:rPr lang="en-US" dirty="0" smtClean="0"/>
              <a:t>Volts</a:t>
            </a:r>
            <a:endParaRPr lang="ar-SA" dirty="0"/>
          </a:p>
        </p:txBody>
      </p:sp>
      <p:pic>
        <p:nvPicPr>
          <p:cNvPr id="4" name="Picture 335" descr="13020381_10206707060220550_145474961_n"/>
          <p:cNvPicPr/>
          <p:nvPr/>
        </p:nvPicPr>
        <p:blipFill>
          <a:blip r:embed="rId2">
            <a:extLst>
              <a:ext uri="{28A0092B-C50C-407E-A947-70E740481C1C}">
                <a14:useLocalDpi xmlns:a14="http://schemas.microsoft.com/office/drawing/2010/main" xmlns="" val="0"/>
              </a:ext>
            </a:extLst>
          </a:blip>
          <a:srcRect/>
          <a:stretch>
            <a:fillRect/>
          </a:stretch>
        </p:blipFill>
        <p:spPr bwMode="auto">
          <a:xfrm>
            <a:off x="928662" y="2214554"/>
            <a:ext cx="5619750" cy="374967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597</TotalTime>
  <Words>907</Words>
  <Application>Microsoft Office PowerPoint</Application>
  <PresentationFormat>عرض على الشاشة (3:4)‏</PresentationFormat>
  <Paragraphs>211</Paragraphs>
  <Slides>58</Slides>
  <Notes>0</Notes>
  <HiddenSlides>0</HiddenSlides>
  <MMClips>0</MMClips>
  <ScaleCrop>false</ScaleCrop>
  <HeadingPairs>
    <vt:vector size="4" baseType="variant">
      <vt:variant>
        <vt:lpstr>سمة</vt:lpstr>
      </vt:variant>
      <vt:variant>
        <vt:i4>1</vt:i4>
      </vt:variant>
      <vt:variant>
        <vt:lpstr>عناوين الشرائح</vt:lpstr>
      </vt:variant>
      <vt:variant>
        <vt:i4>58</vt:i4>
      </vt:variant>
    </vt:vector>
  </HeadingPairs>
  <TitlesOfParts>
    <vt:vector size="59" baseType="lpstr">
      <vt:lpstr>سمة Office</vt:lpstr>
      <vt:lpstr>AQQABA SECONDRY SCHOOL Structural Design.</vt:lpstr>
      <vt:lpstr>3D Architectural Model of The Project</vt:lpstr>
      <vt:lpstr>Project Description</vt:lpstr>
      <vt:lpstr>       Project Site Plan</vt:lpstr>
      <vt:lpstr>Ground Architectural Plan</vt:lpstr>
      <vt:lpstr>First Floor Architectural Plan</vt:lpstr>
      <vt:lpstr>Objectives of Graduation Project (2)</vt:lpstr>
      <vt:lpstr>School Elevations</vt:lpstr>
      <vt:lpstr>School structural systems</vt:lpstr>
      <vt:lpstr>School structural systems</vt:lpstr>
      <vt:lpstr>School structural systems</vt:lpstr>
      <vt:lpstr>Materials</vt:lpstr>
      <vt:lpstr>Materials</vt:lpstr>
      <vt:lpstr>Materials</vt:lpstr>
      <vt:lpstr>Materials</vt:lpstr>
      <vt:lpstr>Materials</vt:lpstr>
      <vt:lpstr>Load Types</vt:lpstr>
      <vt:lpstr>Load Types</vt:lpstr>
      <vt:lpstr>Load Types</vt:lpstr>
      <vt:lpstr>Load Combinations</vt:lpstr>
      <vt:lpstr>Earthquake Forces</vt:lpstr>
      <vt:lpstr>Structural 3D Modeling (Block 1) </vt:lpstr>
      <vt:lpstr>Structural 3D Modeling (Block 1) </vt:lpstr>
      <vt:lpstr>Structural 3D Modeling</vt:lpstr>
      <vt:lpstr>Structural 3D Modeling</vt:lpstr>
      <vt:lpstr>Structural 3D Modeling</vt:lpstr>
      <vt:lpstr>Verification of Structural Analysis</vt:lpstr>
      <vt:lpstr>Verification of Structural Analysis</vt:lpstr>
      <vt:lpstr>Verification of Structural Analysis</vt:lpstr>
      <vt:lpstr>Verification of Structural Analysis</vt:lpstr>
      <vt:lpstr>Dynamic analysis according to UBC 97 </vt:lpstr>
      <vt:lpstr>الشريحة 32</vt:lpstr>
      <vt:lpstr>Seismic Zone Requirements (UBC-97)</vt:lpstr>
      <vt:lpstr>Soil classification</vt:lpstr>
      <vt:lpstr>Seismic coefficients (UBC-97) </vt:lpstr>
      <vt:lpstr>Importance Factor (UBC-97) </vt:lpstr>
      <vt:lpstr>Design using Response spectrum </vt:lpstr>
      <vt:lpstr>الشريحة 38</vt:lpstr>
      <vt:lpstr>الشريحة 39</vt:lpstr>
      <vt:lpstr>الشريحة 40</vt:lpstr>
      <vt:lpstr>Response Spectrum Analysis on ETABS: </vt:lpstr>
      <vt:lpstr>الشريحة 42</vt:lpstr>
      <vt:lpstr>الشريحة 43</vt:lpstr>
      <vt:lpstr>الشريحة 44</vt:lpstr>
      <vt:lpstr>الشريحة 45</vt:lpstr>
      <vt:lpstr>Limits of displacement: </vt:lpstr>
      <vt:lpstr>Design of concrete structural elements</vt:lpstr>
      <vt:lpstr>Design of Intermediate Beam </vt:lpstr>
      <vt:lpstr>Design of Intermediate Beam </vt:lpstr>
      <vt:lpstr>Details for a Beam_Column frame</vt:lpstr>
      <vt:lpstr>Details for a Beam</vt:lpstr>
      <vt:lpstr>Details of Beam_Column Sections</vt:lpstr>
      <vt:lpstr>Details for a slab</vt:lpstr>
      <vt:lpstr>Design of Shear wall </vt:lpstr>
      <vt:lpstr>Design of Shear wall </vt:lpstr>
      <vt:lpstr>Design of Shear wall </vt:lpstr>
      <vt:lpstr>Details of Shear wall </vt:lpstr>
      <vt:lpstr>Design of footing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AQQABA SECONDRY GIRLS SCHOOL IN TUBAS</dc:title>
  <dc:creator>al_kosa</dc:creator>
  <cp:lastModifiedBy>al_kosa</cp:lastModifiedBy>
  <cp:revision>51</cp:revision>
  <dcterms:created xsi:type="dcterms:W3CDTF">2016-04-30T13:02:39Z</dcterms:created>
  <dcterms:modified xsi:type="dcterms:W3CDTF">2016-12-21T20:53:10Z</dcterms:modified>
</cp:coreProperties>
</file>