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74">
  <p:sldMasterIdLst>
    <p:sldMasterId id="2147483684" r:id="rId1"/>
  </p:sldMasterIdLst>
  <p:notesMasterIdLst>
    <p:notesMasterId r:id="rId98"/>
  </p:notesMasterIdLst>
  <p:sldIdLst>
    <p:sldId id="256" r:id="rId2"/>
    <p:sldId id="312" r:id="rId3"/>
    <p:sldId id="258" r:id="rId4"/>
    <p:sldId id="259" r:id="rId5"/>
    <p:sldId id="262" r:id="rId6"/>
    <p:sldId id="264" r:id="rId7"/>
    <p:sldId id="273" r:id="rId8"/>
    <p:sldId id="274" r:id="rId9"/>
    <p:sldId id="313" r:id="rId10"/>
    <p:sldId id="315" r:id="rId11"/>
    <p:sldId id="314"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4" r:id="rId41"/>
    <p:sldId id="345" r:id="rId42"/>
    <p:sldId id="346" r:id="rId43"/>
    <p:sldId id="347" r:id="rId44"/>
    <p:sldId id="349" r:id="rId45"/>
    <p:sldId id="348" r:id="rId46"/>
    <p:sldId id="350" r:id="rId47"/>
    <p:sldId id="351" r:id="rId48"/>
    <p:sldId id="352" r:id="rId49"/>
    <p:sldId id="353" r:id="rId50"/>
    <p:sldId id="354" r:id="rId51"/>
    <p:sldId id="355" r:id="rId52"/>
    <p:sldId id="356" r:id="rId53"/>
    <p:sldId id="370" r:id="rId54"/>
    <p:sldId id="369" r:id="rId55"/>
    <p:sldId id="371" r:id="rId56"/>
    <p:sldId id="372" r:id="rId57"/>
    <p:sldId id="373" r:id="rId58"/>
    <p:sldId id="374" r:id="rId59"/>
    <p:sldId id="375" r:id="rId60"/>
    <p:sldId id="376" r:id="rId61"/>
    <p:sldId id="377" r:id="rId62"/>
    <p:sldId id="378" r:id="rId63"/>
    <p:sldId id="379" r:id="rId64"/>
    <p:sldId id="380" r:id="rId65"/>
    <p:sldId id="381" r:id="rId66"/>
    <p:sldId id="382" r:id="rId67"/>
    <p:sldId id="383" r:id="rId68"/>
    <p:sldId id="384" r:id="rId69"/>
    <p:sldId id="385" r:id="rId70"/>
    <p:sldId id="386" r:id="rId71"/>
    <p:sldId id="387" r:id="rId72"/>
    <p:sldId id="388" r:id="rId73"/>
    <p:sldId id="389" r:id="rId74"/>
    <p:sldId id="390" r:id="rId75"/>
    <p:sldId id="391" r:id="rId76"/>
    <p:sldId id="392" r:id="rId77"/>
    <p:sldId id="357" r:id="rId78"/>
    <p:sldId id="358" r:id="rId79"/>
    <p:sldId id="359" r:id="rId80"/>
    <p:sldId id="360" r:id="rId81"/>
    <p:sldId id="361" r:id="rId82"/>
    <p:sldId id="362" r:id="rId83"/>
    <p:sldId id="393" r:id="rId84"/>
    <p:sldId id="394" r:id="rId85"/>
    <p:sldId id="395" r:id="rId86"/>
    <p:sldId id="396" r:id="rId87"/>
    <p:sldId id="397" r:id="rId88"/>
    <p:sldId id="398" r:id="rId89"/>
    <p:sldId id="399" r:id="rId90"/>
    <p:sldId id="363" r:id="rId91"/>
    <p:sldId id="364" r:id="rId92"/>
    <p:sldId id="365" r:id="rId93"/>
    <p:sldId id="366" r:id="rId94"/>
    <p:sldId id="367" r:id="rId95"/>
    <p:sldId id="368" r:id="rId96"/>
    <p:sldId id="400" r:id="rId97"/>
  </p:sldIdLst>
  <p:sldSz cx="12801600" cy="73152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4">
          <p15:clr>
            <a:srgbClr val="A4A3A4"/>
          </p15:clr>
        </p15:guide>
        <p15:guide id="2" pos="40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10" autoAdjust="0"/>
    <p:restoredTop sz="94660"/>
  </p:normalViewPr>
  <p:slideViewPr>
    <p:cSldViewPr>
      <p:cViewPr varScale="1">
        <p:scale>
          <a:sx n="98" d="100"/>
          <a:sy n="98" d="100"/>
        </p:scale>
        <p:origin x="204" y="84"/>
      </p:cViewPr>
      <p:guideLst>
        <p:guide orient="horz" pos="2304"/>
        <p:guide pos="403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21D4FE-512A-4601-B143-E7ABE9701A6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E7F141B-F25E-4C46-AB7F-7F8B0C802580}">
      <dgm:prSet phldrT="[Text]" custT="1">
        <dgm:style>
          <a:lnRef idx="1">
            <a:schemeClr val="dk1"/>
          </a:lnRef>
          <a:fillRef idx="2">
            <a:schemeClr val="dk1"/>
          </a:fillRef>
          <a:effectRef idx="1">
            <a:schemeClr val="dk1"/>
          </a:effectRef>
          <a:fontRef idx="minor">
            <a:schemeClr val="dk1"/>
          </a:fontRef>
        </dgm:style>
      </dgm:prSet>
      <dgm:spPr>
        <a:ln w="76200">
          <a:solidFill>
            <a:schemeClr val="accent1"/>
          </a:solidFill>
        </a:ln>
      </dgm:spPr>
      <dgm:t>
        <a:bodyPr/>
        <a:lstStyle/>
        <a:p>
          <a:r>
            <a:rPr lang="en-US" sz="3200" b="1" dirty="0" smtClean="0">
              <a:latin typeface="Times New Roman" pitchFamily="18" charset="0"/>
              <a:cs typeface="Times New Roman" pitchFamily="18" charset="0"/>
            </a:rPr>
            <a:t>Under Supervision of: </a:t>
          </a:r>
          <a:endParaRPr lang="en-US" sz="3200" dirty="0" smtClean="0">
            <a:latin typeface="Times New Roman" pitchFamily="18" charset="0"/>
            <a:cs typeface="Times New Roman" pitchFamily="18" charset="0"/>
          </a:endParaRPr>
        </a:p>
        <a:p>
          <a:pPr rtl="1"/>
          <a:r>
            <a:rPr lang="en-US" sz="3200" b="1" dirty="0" smtClean="0">
              <a:latin typeface="Times New Roman" pitchFamily="18" charset="0"/>
              <a:cs typeface="Times New Roman" pitchFamily="18" charset="0"/>
            </a:rPr>
            <a:t>Eng. </a:t>
          </a:r>
          <a:r>
            <a:rPr lang="en-US" sz="3200" b="1" dirty="0" err="1" smtClean="0">
              <a:latin typeface="Times New Roman" pitchFamily="18" charset="0"/>
              <a:cs typeface="Times New Roman" pitchFamily="18" charset="0"/>
            </a:rPr>
            <a:t>Abdalhakeem</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Aljawhari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MSc,CE</a:t>
          </a:r>
          <a:endParaRPr lang="en-US" sz="3200" dirty="0">
            <a:latin typeface="Times New Roman" pitchFamily="18" charset="0"/>
            <a:cs typeface="Times New Roman" pitchFamily="18" charset="0"/>
          </a:endParaRPr>
        </a:p>
      </dgm:t>
    </dgm:pt>
    <dgm:pt modelId="{C587F05F-706D-4FBF-92CE-9F86155D837B}" type="parTrans" cxnId="{57B4F425-FC9C-42D8-9524-4E20B3F875DC}">
      <dgm:prSet/>
      <dgm:spPr/>
      <dgm:t>
        <a:bodyPr/>
        <a:lstStyle/>
        <a:p>
          <a:endParaRPr lang="en-US"/>
        </a:p>
      </dgm:t>
    </dgm:pt>
    <dgm:pt modelId="{D22BF95A-327E-4B94-AD01-6D8055FE394C}" type="sibTrans" cxnId="{57B4F425-FC9C-42D8-9524-4E20B3F875DC}">
      <dgm:prSet/>
      <dgm:spPr/>
      <dgm:t>
        <a:bodyPr/>
        <a:lstStyle/>
        <a:p>
          <a:endParaRPr lang="en-US"/>
        </a:p>
      </dgm:t>
    </dgm:pt>
    <dgm:pt modelId="{1B18AF31-6F08-4978-B22F-09DBC9EE8E18}" type="pres">
      <dgm:prSet presAssocID="{1E21D4FE-512A-4601-B143-E7ABE9701A65}" presName="linear" presStyleCnt="0">
        <dgm:presLayoutVars>
          <dgm:animLvl val="lvl"/>
          <dgm:resizeHandles val="exact"/>
        </dgm:presLayoutVars>
      </dgm:prSet>
      <dgm:spPr/>
      <dgm:t>
        <a:bodyPr/>
        <a:lstStyle/>
        <a:p>
          <a:pPr rtl="1"/>
          <a:endParaRPr lang="ar-SA"/>
        </a:p>
      </dgm:t>
    </dgm:pt>
    <dgm:pt modelId="{6127621C-1056-4B71-A974-C0F6F8D274A4}" type="pres">
      <dgm:prSet presAssocID="{4E7F141B-F25E-4C46-AB7F-7F8B0C802580}" presName="parentText" presStyleLbl="node1" presStyleIdx="0" presStyleCnt="1" custLinFactNeighborX="649" custLinFactNeighborY="-22214">
        <dgm:presLayoutVars>
          <dgm:chMax val="0"/>
          <dgm:bulletEnabled val="1"/>
        </dgm:presLayoutVars>
      </dgm:prSet>
      <dgm:spPr/>
      <dgm:t>
        <a:bodyPr/>
        <a:lstStyle/>
        <a:p>
          <a:endParaRPr lang="en-US"/>
        </a:p>
      </dgm:t>
    </dgm:pt>
  </dgm:ptLst>
  <dgm:cxnLst>
    <dgm:cxn modelId="{959B1694-9B35-4DF9-A1C2-0385F0233799}" type="presOf" srcId="{1E21D4FE-512A-4601-B143-E7ABE9701A65}" destId="{1B18AF31-6F08-4978-B22F-09DBC9EE8E18}" srcOrd="0" destOrd="0" presId="urn:microsoft.com/office/officeart/2005/8/layout/vList2"/>
    <dgm:cxn modelId="{57B4F425-FC9C-42D8-9524-4E20B3F875DC}" srcId="{1E21D4FE-512A-4601-B143-E7ABE9701A65}" destId="{4E7F141B-F25E-4C46-AB7F-7F8B0C802580}" srcOrd="0" destOrd="0" parTransId="{C587F05F-706D-4FBF-92CE-9F86155D837B}" sibTransId="{D22BF95A-327E-4B94-AD01-6D8055FE394C}"/>
    <dgm:cxn modelId="{8CF93C81-765A-46E8-9207-57F6F6040EC2}" type="presOf" srcId="{4E7F141B-F25E-4C46-AB7F-7F8B0C802580}" destId="{6127621C-1056-4B71-A974-C0F6F8D274A4}" srcOrd="0" destOrd="0" presId="urn:microsoft.com/office/officeart/2005/8/layout/vList2"/>
    <dgm:cxn modelId="{E20FFF10-8E6D-4161-9A14-069DB670E27C}" type="presParOf" srcId="{1B18AF31-6F08-4978-B22F-09DBC9EE8E18}" destId="{6127621C-1056-4B71-A974-C0F6F8D274A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6B6728-B37D-4427-8B35-ADAF6BE5213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AF9DF09-0D01-45DC-BEDF-0BF0C74C287D}">
      <dgm:prSet phldrT="[Text]" custT="1"/>
      <dgm:spPr/>
      <dgm:t>
        <a:bodyPr/>
        <a:lstStyle/>
        <a:p>
          <a:pPr algn="ctr"/>
          <a:r>
            <a:rPr lang="en-US" sz="3600" b="1" dirty="0" smtClean="0">
              <a:latin typeface="Times New Roman" pitchFamily="18" charset="0"/>
              <a:cs typeface="Times New Roman" pitchFamily="18" charset="0"/>
            </a:rPr>
            <a:t>Project Description</a:t>
          </a:r>
          <a:endParaRPr lang="en-US" sz="3600" dirty="0">
            <a:latin typeface="Times New Roman" pitchFamily="18" charset="0"/>
            <a:cs typeface="Times New Roman" pitchFamily="18" charset="0"/>
          </a:endParaRPr>
        </a:p>
      </dgm:t>
    </dgm:pt>
    <dgm:pt modelId="{EF7DA5D2-D9F7-440F-A85F-5B9DD1CFA345}" type="parTrans" cxnId="{EEC23F4F-A4FD-4FBB-93B1-94B2E7C1FBF9}">
      <dgm:prSet/>
      <dgm:spPr/>
      <dgm:t>
        <a:bodyPr/>
        <a:lstStyle/>
        <a:p>
          <a:pPr algn="ctr"/>
          <a:endParaRPr lang="en-US"/>
        </a:p>
      </dgm:t>
    </dgm:pt>
    <dgm:pt modelId="{910BC12B-8D9C-490A-B2F0-DEDCE19C7703}" type="sibTrans" cxnId="{EEC23F4F-A4FD-4FBB-93B1-94B2E7C1FBF9}">
      <dgm:prSet/>
      <dgm:spPr/>
      <dgm:t>
        <a:bodyPr/>
        <a:lstStyle/>
        <a:p>
          <a:pPr algn="ctr"/>
          <a:endParaRPr lang="en-US"/>
        </a:p>
      </dgm:t>
    </dgm:pt>
    <dgm:pt modelId="{08417BC0-241F-4A94-B461-605B5B716B8C}">
      <dgm:prSet phldrT="[Text]" custT="1"/>
      <dgm:spPr/>
      <dgm:t>
        <a:bodyPr/>
        <a:lstStyle/>
        <a:p>
          <a:pPr algn="l">
            <a:lnSpc>
              <a:spcPct val="100000"/>
            </a:lnSpc>
          </a:pPr>
          <a:r>
            <a:rPr lang="en-US" sz="2000" b="0" dirty="0" smtClean="0">
              <a:cs typeface="+mj-cs"/>
            </a:rPr>
            <a:t>The Optical and Nursing College building area covers about 1</a:t>
          </a:r>
          <a:r>
            <a:rPr lang="ar-SA" sz="2000" b="0" dirty="0" smtClean="0">
              <a:cs typeface="+mj-cs"/>
            </a:rPr>
            <a:t>24</a:t>
          </a:r>
          <a:r>
            <a:rPr lang="en-US" sz="2000" b="0" dirty="0" smtClean="0">
              <a:cs typeface="+mj-cs"/>
            </a:rPr>
            <a:t>0 m2 which is located in </a:t>
          </a:r>
          <a:r>
            <a:rPr lang="en-US" sz="2000" b="0" dirty="0" err="1" smtClean="0">
              <a:cs typeface="+mj-cs"/>
            </a:rPr>
            <a:t>Najah</a:t>
          </a:r>
          <a:r>
            <a:rPr lang="en-US" sz="2000" b="0" dirty="0" smtClean="0">
              <a:cs typeface="+mj-cs"/>
            </a:rPr>
            <a:t> University new campus – Palestine next to </a:t>
          </a:r>
          <a:r>
            <a:rPr kumimoji="0" lang="en-US" sz="2000" b="0" i="0" u="none" strike="noStrike" cap="none" spc="0" normalizeH="0" baseline="0" noProof="0" dirty="0" smtClean="0">
              <a:ln>
                <a:noFill/>
              </a:ln>
              <a:solidFill>
                <a:schemeClr val="tx1"/>
              </a:solidFill>
              <a:effectLst/>
              <a:uLnTx/>
              <a:uFillTx/>
              <a:latin typeface="+mn-lt"/>
              <a:ea typeface="+mn-ea"/>
              <a:cs typeface="+mj-cs"/>
            </a:rPr>
            <a:t>faculty of medicine</a:t>
          </a:r>
          <a:r>
            <a:rPr lang="en-US" sz="2000" b="0" dirty="0" smtClean="0">
              <a:cs typeface="+mj-cs"/>
            </a:rPr>
            <a:t>. The total building height is 28</a:t>
          </a:r>
          <a:r>
            <a:rPr lang="ar-SA" sz="2000" b="0" dirty="0" smtClean="0">
              <a:cs typeface="+mj-cs"/>
            </a:rPr>
            <a:t>.</a:t>
          </a:r>
          <a:r>
            <a:rPr lang="en-US" sz="2000" b="0" dirty="0" smtClean="0">
              <a:cs typeface="+mj-cs"/>
            </a:rPr>
            <a:t>3 m. The building consists of seven floors, and has two entrances with deferent levels. </a:t>
          </a:r>
          <a:endParaRPr lang="en-US" sz="2000" b="0" dirty="0">
            <a:cs typeface="+mj-cs"/>
          </a:endParaRPr>
        </a:p>
      </dgm:t>
    </dgm:pt>
    <dgm:pt modelId="{4F1010B4-0D4E-4AE4-8BE3-47376D99F9A7}" type="parTrans" cxnId="{6FBC0CE8-CFC3-40A4-A7FF-D19F5FED381E}">
      <dgm:prSet/>
      <dgm:spPr/>
      <dgm:t>
        <a:bodyPr/>
        <a:lstStyle/>
        <a:p>
          <a:endParaRPr lang="en-US"/>
        </a:p>
      </dgm:t>
    </dgm:pt>
    <dgm:pt modelId="{DBCA13DD-9D2A-4C3B-A950-18E069F34697}" type="sibTrans" cxnId="{6FBC0CE8-CFC3-40A4-A7FF-D19F5FED381E}">
      <dgm:prSet/>
      <dgm:spPr/>
      <dgm:t>
        <a:bodyPr/>
        <a:lstStyle/>
        <a:p>
          <a:endParaRPr lang="en-US"/>
        </a:p>
      </dgm:t>
    </dgm:pt>
    <dgm:pt modelId="{4FB6437C-390B-4C22-8A10-FCC1AE4DABCE}" type="pres">
      <dgm:prSet presAssocID="{366B6728-B37D-4427-8B35-ADAF6BE52131}" presName="linear" presStyleCnt="0">
        <dgm:presLayoutVars>
          <dgm:animLvl val="lvl"/>
          <dgm:resizeHandles val="exact"/>
        </dgm:presLayoutVars>
      </dgm:prSet>
      <dgm:spPr/>
      <dgm:t>
        <a:bodyPr/>
        <a:lstStyle/>
        <a:p>
          <a:endParaRPr lang="en-US"/>
        </a:p>
      </dgm:t>
    </dgm:pt>
    <dgm:pt modelId="{991C7CFC-2BA9-41CB-93D0-940B0AD63B47}" type="pres">
      <dgm:prSet presAssocID="{5AF9DF09-0D01-45DC-BEDF-0BF0C74C287D}" presName="parentText" presStyleLbl="node1" presStyleIdx="0" presStyleCnt="1" custScaleY="52644" custLinFactNeighborX="671" custLinFactNeighborY="-31695">
        <dgm:presLayoutVars>
          <dgm:chMax val="0"/>
          <dgm:bulletEnabled val="1"/>
        </dgm:presLayoutVars>
      </dgm:prSet>
      <dgm:spPr/>
      <dgm:t>
        <a:bodyPr/>
        <a:lstStyle/>
        <a:p>
          <a:endParaRPr lang="en-US"/>
        </a:p>
      </dgm:t>
    </dgm:pt>
    <dgm:pt modelId="{191EFD23-D2D1-4504-9E3A-F9FA3EEB9A9B}" type="pres">
      <dgm:prSet presAssocID="{5AF9DF09-0D01-45DC-BEDF-0BF0C74C287D}" presName="childText" presStyleLbl="revTx" presStyleIdx="0" presStyleCnt="1" custScaleY="134584" custLinFactNeighborY="20562">
        <dgm:presLayoutVars>
          <dgm:bulletEnabled val="1"/>
        </dgm:presLayoutVars>
      </dgm:prSet>
      <dgm:spPr/>
      <dgm:t>
        <a:bodyPr/>
        <a:lstStyle/>
        <a:p>
          <a:endParaRPr lang="en-US"/>
        </a:p>
      </dgm:t>
    </dgm:pt>
  </dgm:ptLst>
  <dgm:cxnLst>
    <dgm:cxn modelId="{12488532-1D1A-4BCC-9BB2-453F129A240C}" type="presOf" srcId="{5AF9DF09-0D01-45DC-BEDF-0BF0C74C287D}" destId="{991C7CFC-2BA9-41CB-93D0-940B0AD63B47}" srcOrd="0" destOrd="0" presId="urn:microsoft.com/office/officeart/2005/8/layout/vList2"/>
    <dgm:cxn modelId="{6FBC0CE8-CFC3-40A4-A7FF-D19F5FED381E}" srcId="{5AF9DF09-0D01-45DC-BEDF-0BF0C74C287D}" destId="{08417BC0-241F-4A94-B461-605B5B716B8C}" srcOrd="0" destOrd="0" parTransId="{4F1010B4-0D4E-4AE4-8BE3-47376D99F9A7}" sibTransId="{DBCA13DD-9D2A-4C3B-A950-18E069F34697}"/>
    <dgm:cxn modelId="{F7FA720D-9E8E-48A4-A4BB-5A328185AF03}" type="presOf" srcId="{366B6728-B37D-4427-8B35-ADAF6BE52131}" destId="{4FB6437C-390B-4C22-8A10-FCC1AE4DABCE}" srcOrd="0" destOrd="0" presId="urn:microsoft.com/office/officeart/2005/8/layout/vList2"/>
    <dgm:cxn modelId="{EEC23F4F-A4FD-4FBB-93B1-94B2E7C1FBF9}" srcId="{366B6728-B37D-4427-8B35-ADAF6BE52131}" destId="{5AF9DF09-0D01-45DC-BEDF-0BF0C74C287D}" srcOrd="0" destOrd="0" parTransId="{EF7DA5D2-D9F7-440F-A85F-5B9DD1CFA345}" sibTransId="{910BC12B-8D9C-490A-B2F0-DEDCE19C7703}"/>
    <dgm:cxn modelId="{637E5C16-984D-4103-A1C9-0D3C9DF6FCB8}" type="presOf" srcId="{08417BC0-241F-4A94-B461-605B5B716B8C}" destId="{191EFD23-D2D1-4504-9E3A-F9FA3EEB9A9B}" srcOrd="0" destOrd="0" presId="urn:microsoft.com/office/officeart/2005/8/layout/vList2"/>
    <dgm:cxn modelId="{33E35288-1CCC-4748-9D95-189E95A290D7}" type="presParOf" srcId="{4FB6437C-390B-4C22-8A10-FCC1AE4DABCE}" destId="{991C7CFC-2BA9-41CB-93D0-940B0AD63B47}" srcOrd="0" destOrd="0" presId="urn:microsoft.com/office/officeart/2005/8/layout/vList2"/>
    <dgm:cxn modelId="{E851691F-CEC8-47B3-8B03-5E9EEE794545}" type="presParOf" srcId="{4FB6437C-390B-4C22-8A10-FCC1AE4DABCE}" destId="{191EFD23-D2D1-4504-9E3A-F9FA3EEB9A9B}"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70BF1B-0631-4D9D-A8BD-A5EB984E0092}" type="doc">
      <dgm:prSet loTypeId="urn:microsoft.com/office/officeart/2009/3/layout/CircleRelationship" loCatId="relationship" qsTypeId="urn:microsoft.com/office/officeart/2005/8/quickstyle/simple2" qsCatId="simple" csTypeId="urn:microsoft.com/office/officeart/2005/8/colors/accent1_4" csCatId="accent1" phldr="1"/>
      <dgm:spPr/>
      <dgm:t>
        <a:bodyPr/>
        <a:lstStyle/>
        <a:p>
          <a:endParaRPr lang="en-US"/>
        </a:p>
      </dgm:t>
    </dgm:pt>
    <dgm:pt modelId="{C2A284D8-2281-4D9D-A090-AECB32999DC4}">
      <dgm:prSet phldrT="[Text]" custT="1"/>
      <dgm:spPr/>
      <dgm:t>
        <a:bodyPr/>
        <a:lstStyle/>
        <a:p>
          <a:pPr algn="ctr"/>
          <a:r>
            <a:rPr lang="en-US" sz="5400" b="1" dirty="0" smtClean="0">
              <a:latin typeface="Times New Roman" pitchFamily="18" charset="0"/>
              <a:cs typeface="Times New Roman" pitchFamily="18" charset="0"/>
            </a:rPr>
            <a:t>Site and geology</a:t>
          </a:r>
          <a:endParaRPr lang="en-US" sz="5400" dirty="0">
            <a:latin typeface="Times New Roman" pitchFamily="18" charset="0"/>
            <a:cs typeface="Times New Roman" pitchFamily="18" charset="0"/>
          </a:endParaRPr>
        </a:p>
      </dgm:t>
    </dgm:pt>
    <dgm:pt modelId="{7D6BDE28-B0E8-455D-BA60-FCDA86DE7C6D}" type="parTrans" cxnId="{09C4B949-C790-485B-89C9-71E74BE0D465}">
      <dgm:prSet/>
      <dgm:spPr/>
      <dgm:t>
        <a:bodyPr/>
        <a:lstStyle/>
        <a:p>
          <a:endParaRPr lang="en-US"/>
        </a:p>
      </dgm:t>
    </dgm:pt>
    <dgm:pt modelId="{E7E8DE7B-C433-4357-B6B9-2AF24148560A}" type="sibTrans" cxnId="{09C4B949-C790-485B-89C9-71E74BE0D465}">
      <dgm:prSet/>
      <dgm:spPr/>
      <dgm:t>
        <a:bodyPr/>
        <a:lstStyle/>
        <a:p>
          <a:endParaRPr lang="en-US"/>
        </a:p>
      </dgm:t>
    </dgm:pt>
    <dgm:pt modelId="{DEBA249E-E5BA-48D6-881D-4D62CE8807E8}">
      <dgm:prSet phldrT="[Text]" custT="1"/>
      <dgm:spPr/>
      <dgm:t>
        <a:bodyPr/>
        <a:lstStyle/>
        <a:p>
          <a:r>
            <a:rPr lang="en-US" sz="2400" b="1" dirty="0" err="1" smtClean="0">
              <a:latin typeface="Times New Roman" pitchFamily="18" charset="0"/>
              <a:cs typeface="Times New Roman" pitchFamily="18" charset="0"/>
            </a:rPr>
            <a:t>Qall</a:t>
          </a:r>
          <a:r>
            <a:rPr lang="en-US" sz="2400" b="1" dirty="0" smtClean="0">
              <a:latin typeface="Times New Roman" pitchFamily="18" charset="0"/>
              <a:cs typeface="Times New Roman" pitchFamily="18" charset="0"/>
            </a:rPr>
            <a:t>=350 </a:t>
          </a:r>
          <a:r>
            <a:rPr lang="en-US" sz="2400" b="1" dirty="0" err="1" smtClean="0">
              <a:latin typeface="Times New Roman" pitchFamily="18" charset="0"/>
              <a:cs typeface="Times New Roman" pitchFamily="18" charset="0"/>
            </a:rPr>
            <a:t>Kn</a:t>
          </a:r>
          <a:r>
            <a:rPr lang="en-US" sz="2400" b="1" dirty="0" smtClean="0">
              <a:latin typeface="Times New Roman" pitchFamily="18" charset="0"/>
              <a:cs typeface="Times New Roman" pitchFamily="18" charset="0"/>
            </a:rPr>
            <a:t>/m2</a:t>
          </a:r>
          <a:endParaRPr lang="en-US" sz="2400" b="1" dirty="0">
            <a:latin typeface="Times New Roman" pitchFamily="18" charset="0"/>
            <a:cs typeface="Times New Roman" pitchFamily="18" charset="0"/>
          </a:endParaRPr>
        </a:p>
      </dgm:t>
    </dgm:pt>
    <dgm:pt modelId="{176301BB-48A8-406D-90E7-D39824B9B724}" type="parTrans" cxnId="{795DE4E3-03B2-4753-AE4E-59E69C053425}">
      <dgm:prSet/>
      <dgm:spPr/>
      <dgm:t>
        <a:bodyPr/>
        <a:lstStyle/>
        <a:p>
          <a:endParaRPr lang="en-US"/>
        </a:p>
      </dgm:t>
    </dgm:pt>
    <dgm:pt modelId="{48CE2AC4-5DB6-4D9C-9FB7-2935DB38CDBE}" type="sibTrans" cxnId="{795DE4E3-03B2-4753-AE4E-59E69C053425}">
      <dgm:prSet/>
      <dgm:spPr/>
      <dgm:t>
        <a:bodyPr/>
        <a:lstStyle/>
        <a:p>
          <a:endParaRPr lang="en-US"/>
        </a:p>
      </dgm:t>
    </dgm:pt>
    <dgm:pt modelId="{C2D6D755-71CF-4F92-B680-593E714F516C}">
      <dgm:prSet phldrT="[Text]" custT="1"/>
      <dgm:spPr/>
      <dgm:t>
        <a:bodyPr/>
        <a:lstStyle/>
        <a:p>
          <a:r>
            <a:rPr lang="en-US" sz="2400" b="1" dirty="0" smtClean="0"/>
            <a:t>Friction angle (ɸ) = 30</a:t>
          </a:r>
          <a:r>
            <a:rPr lang="en-US" sz="2400" b="1" baseline="30000" dirty="0" smtClean="0"/>
            <a:t>0</a:t>
          </a:r>
          <a:endParaRPr lang="en-US" sz="2400" dirty="0"/>
        </a:p>
      </dgm:t>
    </dgm:pt>
    <dgm:pt modelId="{902C7CF4-ECFC-4FFF-84F4-720F0794E8C7}" type="parTrans" cxnId="{DD6D16A8-915C-4BE4-A8E1-CBDE60AB171D}">
      <dgm:prSet/>
      <dgm:spPr/>
      <dgm:t>
        <a:bodyPr/>
        <a:lstStyle/>
        <a:p>
          <a:endParaRPr lang="en-US"/>
        </a:p>
      </dgm:t>
    </dgm:pt>
    <dgm:pt modelId="{93875914-1D79-4C43-B169-D09BA6959806}" type="sibTrans" cxnId="{DD6D16A8-915C-4BE4-A8E1-CBDE60AB171D}">
      <dgm:prSet/>
      <dgm:spPr/>
      <dgm:t>
        <a:bodyPr/>
        <a:lstStyle/>
        <a:p>
          <a:endParaRPr lang="en-US"/>
        </a:p>
      </dgm:t>
    </dgm:pt>
    <dgm:pt modelId="{3A19A0B9-2D27-4637-831D-1CD963F16E09}">
      <dgm:prSet phldrT="[Text]" custT="1"/>
      <dgm:spPr/>
      <dgm:t>
        <a:bodyPr/>
        <a:lstStyle/>
        <a:p>
          <a:r>
            <a:rPr lang="en-US" sz="2400" b="1" dirty="0" smtClean="0"/>
            <a:t>Specific weight (ɣ) = 18 </a:t>
          </a:r>
          <a:r>
            <a:rPr lang="en-US" sz="2400" b="1" dirty="0" err="1" smtClean="0"/>
            <a:t>Kn</a:t>
          </a:r>
          <a:r>
            <a:rPr lang="en-US" sz="2400" b="1" dirty="0" smtClean="0"/>
            <a:t>/m3</a:t>
          </a:r>
          <a:endParaRPr lang="en-US" sz="2400" dirty="0"/>
        </a:p>
      </dgm:t>
    </dgm:pt>
    <dgm:pt modelId="{95E79FCD-E420-44D2-90D1-AC4A93D31CEC}" type="parTrans" cxnId="{E8D23D2D-ABB1-4FF0-8E9D-A2E9F61E5A9A}">
      <dgm:prSet/>
      <dgm:spPr/>
      <dgm:t>
        <a:bodyPr/>
        <a:lstStyle/>
        <a:p>
          <a:endParaRPr lang="en-US"/>
        </a:p>
      </dgm:t>
    </dgm:pt>
    <dgm:pt modelId="{C655350E-5588-45D8-B1C0-E733EDC4F52A}" type="sibTrans" cxnId="{E8D23D2D-ABB1-4FF0-8E9D-A2E9F61E5A9A}">
      <dgm:prSet/>
      <dgm:spPr/>
      <dgm:t>
        <a:bodyPr/>
        <a:lstStyle/>
        <a:p>
          <a:endParaRPr lang="en-US"/>
        </a:p>
      </dgm:t>
    </dgm:pt>
    <dgm:pt modelId="{989AA99A-DF79-4D97-990A-2FA471C6B7D3}">
      <dgm:prSet phldrT="[Text]" custT="1"/>
      <dgm:spPr/>
      <dgm:t>
        <a:bodyPr/>
        <a:lstStyle/>
        <a:p>
          <a:r>
            <a:rPr lang="en-US" sz="2400" b="1" dirty="0" smtClean="0"/>
            <a:t>Type of soil is Loosing Rock</a:t>
          </a:r>
          <a:endParaRPr lang="en-US" sz="2400" b="1" dirty="0"/>
        </a:p>
      </dgm:t>
    </dgm:pt>
    <dgm:pt modelId="{A2FA75DE-C7DA-46D4-83E4-5106E0E99696}" type="parTrans" cxnId="{B83C1332-67D2-490A-A5AF-DE2EF00B99EE}">
      <dgm:prSet/>
      <dgm:spPr/>
      <dgm:t>
        <a:bodyPr/>
        <a:lstStyle/>
        <a:p>
          <a:endParaRPr lang="en-US"/>
        </a:p>
      </dgm:t>
    </dgm:pt>
    <dgm:pt modelId="{E194E885-5B0D-4080-ADA9-A51C3A287047}" type="sibTrans" cxnId="{B83C1332-67D2-490A-A5AF-DE2EF00B99EE}">
      <dgm:prSet/>
      <dgm:spPr/>
      <dgm:t>
        <a:bodyPr/>
        <a:lstStyle/>
        <a:p>
          <a:endParaRPr lang="en-US"/>
        </a:p>
      </dgm:t>
    </dgm:pt>
    <dgm:pt modelId="{CE2C6884-E89F-4B7E-80EB-9B42C9635402}" type="pres">
      <dgm:prSet presAssocID="{F870BF1B-0631-4D9D-A8BD-A5EB984E0092}" presName="Name0" presStyleCnt="0">
        <dgm:presLayoutVars>
          <dgm:chMax val="1"/>
          <dgm:chPref val="1"/>
        </dgm:presLayoutVars>
      </dgm:prSet>
      <dgm:spPr/>
      <dgm:t>
        <a:bodyPr/>
        <a:lstStyle/>
        <a:p>
          <a:endParaRPr lang="en-US"/>
        </a:p>
      </dgm:t>
    </dgm:pt>
    <dgm:pt modelId="{28F8CF3C-0983-4415-A110-B7A1EBD31351}" type="pres">
      <dgm:prSet presAssocID="{C2A284D8-2281-4D9D-A090-AECB32999DC4}" presName="Parent" presStyleLbl="node0" presStyleIdx="0" presStyleCnt="1" custLinFactNeighborX="18750" custLinFactNeighborY="19305">
        <dgm:presLayoutVars>
          <dgm:chMax val="5"/>
          <dgm:chPref val="5"/>
        </dgm:presLayoutVars>
      </dgm:prSet>
      <dgm:spPr/>
      <dgm:t>
        <a:bodyPr/>
        <a:lstStyle/>
        <a:p>
          <a:endParaRPr lang="en-US"/>
        </a:p>
      </dgm:t>
    </dgm:pt>
    <dgm:pt modelId="{D3245B63-DE7D-48EF-A81E-863E6B8A6759}" type="pres">
      <dgm:prSet presAssocID="{C2A284D8-2281-4D9D-A090-AECB32999DC4}" presName="Accent1" presStyleLbl="node1" presStyleIdx="0" presStyleCnt="17" custLinFactX="569910" custLinFactY="71191" custLinFactNeighborX="600000" custLinFactNeighborY="100000"/>
      <dgm:spPr/>
    </dgm:pt>
    <dgm:pt modelId="{F5AC75BB-AD29-4D9B-A2FB-64C980C47FFE}" type="pres">
      <dgm:prSet presAssocID="{C2A284D8-2281-4D9D-A090-AECB32999DC4}" presName="Accent2" presStyleLbl="node1" presStyleIdx="1" presStyleCnt="17" custLinFactX="753808" custLinFactNeighborX="800000" custLinFactNeighborY="-94629"/>
      <dgm:spPr/>
    </dgm:pt>
    <dgm:pt modelId="{67F124C2-ED2F-47ED-A786-C2CAD0602315}" type="pres">
      <dgm:prSet presAssocID="{C2A284D8-2281-4D9D-A090-AECB32999DC4}" presName="Accent3" presStyleLbl="node1" presStyleIdx="2" presStyleCnt="17" custLinFactY="128519" custLinFactNeighborX="96680" custLinFactNeighborY="200000"/>
      <dgm:spPr/>
    </dgm:pt>
    <dgm:pt modelId="{C8ECFCF6-40A2-4A62-B1BB-994BB6144420}" type="pres">
      <dgm:prSet presAssocID="{C2A284D8-2281-4D9D-A090-AECB32999DC4}" presName="Accent4" presStyleLbl="node1" presStyleIdx="3" presStyleCnt="17" custLinFactX="55883" custLinFactNeighborX="100000" custLinFactNeighborY="93890"/>
      <dgm:spPr/>
    </dgm:pt>
    <dgm:pt modelId="{94A4F9B3-8ED5-4010-A3AB-3CA0C1C34AF9}" type="pres">
      <dgm:prSet presAssocID="{C2A284D8-2281-4D9D-A090-AECB32999DC4}" presName="Accent5" presStyleLbl="node1" presStyleIdx="4" presStyleCnt="17" custLinFactY="59213" custLinFactNeighborX="-92218" custLinFactNeighborY="100000"/>
      <dgm:spPr/>
    </dgm:pt>
    <dgm:pt modelId="{07A88BFF-D9BA-4E3F-AB2E-D89C252AE1A4}" type="pres">
      <dgm:prSet presAssocID="{C2A284D8-2281-4D9D-A090-AECB32999DC4}" presName="Accent6" presStyleLbl="node1" presStyleIdx="5" presStyleCnt="17"/>
      <dgm:spPr/>
    </dgm:pt>
    <dgm:pt modelId="{64A6F210-AC9D-425B-B3DD-285BFC160A47}" type="pres">
      <dgm:prSet presAssocID="{DEBA249E-E5BA-48D6-881D-4D62CE8807E8}" presName="Child1" presStyleLbl="node1" presStyleIdx="6" presStyleCnt="17" custScaleX="139734" custScaleY="103547">
        <dgm:presLayoutVars>
          <dgm:chMax val="0"/>
          <dgm:chPref val="0"/>
        </dgm:presLayoutVars>
      </dgm:prSet>
      <dgm:spPr/>
      <dgm:t>
        <a:bodyPr/>
        <a:lstStyle/>
        <a:p>
          <a:endParaRPr lang="en-US"/>
        </a:p>
      </dgm:t>
    </dgm:pt>
    <dgm:pt modelId="{336C4F1E-56F6-471B-8738-A384C633E711}" type="pres">
      <dgm:prSet presAssocID="{DEBA249E-E5BA-48D6-881D-4D62CE8807E8}" presName="Accent7" presStyleCnt="0"/>
      <dgm:spPr/>
    </dgm:pt>
    <dgm:pt modelId="{99A9CFC5-6D5F-42FD-AF35-27DCA12FD5D7}" type="pres">
      <dgm:prSet presAssocID="{DEBA249E-E5BA-48D6-881D-4D62CE8807E8}" presName="AccentHold1" presStyleLbl="node1" presStyleIdx="7" presStyleCnt="17" custLinFactY="498704" custLinFactNeighborX="-46713" custLinFactNeighborY="500000"/>
      <dgm:spPr/>
    </dgm:pt>
    <dgm:pt modelId="{3631FECB-236E-45DA-8B94-6B282F89F507}" type="pres">
      <dgm:prSet presAssocID="{DEBA249E-E5BA-48D6-881D-4D62CE8807E8}" presName="Accent8" presStyleCnt="0"/>
      <dgm:spPr/>
    </dgm:pt>
    <dgm:pt modelId="{038DC6BE-0624-4F14-82A2-2B6D2D504665}" type="pres">
      <dgm:prSet presAssocID="{DEBA249E-E5BA-48D6-881D-4D62CE8807E8}" presName="AccentHold2" presStyleLbl="node1" presStyleIdx="8" presStyleCnt="17"/>
      <dgm:spPr/>
    </dgm:pt>
    <dgm:pt modelId="{2A0CA72D-D51E-4A4B-9C7D-1AEC47B4D0F5}" type="pres">
      <dgm:prSet presAssocID="{C2D6D755-71CF-4F92-B680-593E714F516C}" presName="Child2" presStyleLbl="node1" presStyleIdx="9" presStyleCnt="17" custScaleX="129864" custScaleY="111798" custLinFactNeighborX="36551" custLinFactNeighborY="38404">
        <dgm:presLayoutVars>
          <dgm:chMax val="0"/>
          <dgm:chPref val="0"/>
        </dgm:presLayoutVars>
      </dgm:prSet>
      <dgm:spPr/>
      <dgm:t>
        <a:bodyPr/>
        <a:lstStyle/>
        <a:p>
          <a:endParaRPr lang="en-US"/>
        </a:p>
      </dgm:t>
    </dgm:pt>
    <dgm:pt modelId="{A5418D4B-6D20-4B23-951F-4EC8AE4579D4}" type="pres">
      <dgm:prSet presAssocID="{C2D6D755-71CF-4F92-B680-593E714F516C}" presName="Accent9" presStyleCnt="0"/>
      <dgm:spPr/>
    </dgm:pt>
    <dgm:pt modelId="{D1D91D2D-3BBD-4792-B0BA-8D1680787073}" type="pres">
      <dgm:prSet presAssocID="{C2D6D755-71CF-4F92-B680-593E714F516C}" presName="AccentHold1" presStyleLbl="node1" presStyleIdx="10" presStyleCnt="17" custLinFactX="-41071" custLinFactNeighborX="-100000" custLinFactNeighborY="-86908"/>
      <dgm:spPr/>
    </dgm:pt>
    <dgm:pt modelId="{578E59E5-F20D-4477-9686-56F5CD95A1E6}" type="pres">
      <dgm:prSet presAssocID="{C2D6D755-71CF-4F92-B680-593E714F516C}" presName="Accent10" presStyleCnt="0"/>
      <dgm:spPr/>
    </dgm:pt>
    <dgm:pt modelId="{093AC4D0-B35E-4BCB-B79C-D7E2F6C91897}" type="pres">
      <dgm:prSet presAssocID="{C2D6D755-71CF-4F92-B680-593E714F516C}" presName="AccentHold2" presStyleLbl="node1" presStyleIdx="11" presStyleCnt="17"/>
      <dgm:spPr/>
    </dgm:pt>
    <dgm:pt modelId="{509E9E05-9FC1-446E-8CC7-794B5290B1F0}" type="pres">
      <dgm:prSet presAssocID="{C2D6D755-71CF-4F92-B680-593E714F516C}" presName="Accent11" presStyleCnt="0"/>
      <dgm:spPr/>
    </dgm:pt>
    <dgm:pt modelId="{9C96AB66-E4C6-4D71-8045-2A4E8A40B5E8}" type="pres">
      <dgm:prSet presAssocID="{C2D6D755-71CF-4F92-B680-593E714F516C}" presName="AccentHold3" presStyleLbl="node1" presStyleIdx="12" presStyleCnt="17" custLinFactX="-200000" custLinFactNeighborX="-266211" custLinFactNeighborY="33164"/>
      <dgm:spPr/>
    </dgm:pt>
    <dgm:pt modelId="{E7A254A1-C566-448A-847C-2EB440A57ECE}" type="pres">
      <dgm:prSet presAssocID="{3A19A0B9-2D27-4637-831D-1CD963F16E09}" presName="Child3" presStyleLbl="node1" presStyleIdx="13" presStyleCnt="17" custScaleX="129357" custScaleY="115291" custLinFactNeighborX="-3038" custLinFactNeighborY="70058">
        <dgm:presLayoutVars>
          <dgm:chMax val="0"/>
          <dgm:chPref val="0"/>
        </dgm:presLayoutVars>
      </dgm:prSet>
      <dgm:spPr/>
      <dgm:t>
        <a:bodyPr/>
        <a:lstStyle/>
        <a:p>
          <a:endParaRPr lang="en-US"/>
        </a:p>
      </dgm:t>
    </dgm:pt>
    <dgm:pt modelId="{FB0DF51E-B6B7-4314-9E17-E88A52BD6C56}" type="pres">
      <dgm:prSet presAssocID="{3A19A0B9-2D27-4637-831D-1CD963F16E09}" presName="Accent12" presStyleCnt="0"/>
      <dgm:spPr/>
    </dgm:pt>
    <dgm:pt modelId="{18C85942-F462-4BA9-B1EE-F9474FA5768D}" type="pres">
      <dgm:prSet presAssocID="{3A19A0B9-2D27-4637-831D-1CD963F16E09}" presName="AccentHold1" presStyleLbl="node1" presStyleIdx="14" presStyleCnt="17" custLinFactX="-200000" custLinFactY="488410" custLinFactNeighborX="-230049" custLinFactNeighborY="500000"/>
      <dgm:spPr/>
    </dgm:pt>
    <dgm:pt modelId="{EC03B03E-453E-4A30-BA94-801533AD2A2E}" type="pres">
      <dgm:prSet presAssocID="{989AA99A-DF79-4D97-990A-2FA471C6B7D3}" presName="Child4" presStyleLbl="node1" presStyleIdx="15" presStyleCnt="17" custScaleX="125846" custScaleY="127217" custLinFactNeighborX="-87528" custLinFactNeighborY="18113">
        <dgm:presLayoutVars>
          <dgm:chMax val="0"/>
          <dgm:chPref val="0"/>
        </dgm:presLayoutVars>
      </dgm:prSet>
      <dgm:spPr/>
      <dgm:t>
        <a:bodyPr/>
        <a:lstStyle/>
        <a:p>
          <a:endParaRPr lang="en-US"/>
        </a:p>
      </dgm:t>
    </dgm:pt>
    <dgm:pt modelId="{60209CCE-EEFA-4CC0-80B5-5EB7907D3A06}" type="pres">
      <dgm:prSet presAssocID="{989AA99A-DF79-4D97-990A-2FA471C6B7D3}" presName="Accent13" presStyleCnt="0"/>
      <dgm:spPr/>
    </dgm:pt>
    <dgm:pt modelId="{F859E69C-BA1A-4E76-AF96-C767D5F9A884}" type="pres">
      <dgm:prSet presAssocID="{989AA99A-DF79-4D97-990A-2FA471C6B7D3}" presName="AccentHold1" presStyleLbl="node1" presStyleIdx="16" presStyleCnt="17" custLinFactX="-500000" custLinFactY="173519" custLinFactNeighborX="-590905" custLinFactNeighborY="200000"/>
      <dgm:spPr/>
    </dgm:pt>
  </dgm:ptLst>
  <dgm:cxnLst>
    <dgm:cxn modelId="{E2E9CDE9-9DA1-469A-A40C-BB1C6A69319B}" type="presOf" srcId="{989AA99A-DF79-4D97-990A-2FA471C6B7D3}" destId="{EC03B03E-453E-4A30-BA94-801533AD2A2E}" srcOrd="0" destOrd="0" presId="urn:microsoft.com/office/officeart/2009/3/layout/CircleRelationship"/>
    <dgm:cxn modelId="{79C99E71-F724-40BE-8AE9-C0EDBC63C18F}" type="presOf" srcId="{C2A284D8-2281-4D9D-A090-AECB32999DC4}" destId="{28F8CF3C-0983-4415-A110-B7A1EBD31351}" srcOrd="0" destOrd="0" presId="urn:microsoft.com/office/officeart/2009/3/layout/CircleRelationship"/>
    <dgm:cxn modelId="{CF4715ED-2C19-4C6B-BB9E-D9B5A66B6E83}" type="presOf" srcId="{F870BF1B-0631-4D9D-A8BD-A5EB984E0092}" destId="{CE2C6884-E89F-4B7E-80EB-9B42C9635402}" srcOrd="0" destOrd="0" presId="urn:microsoft.com/office/officeart/2009/3/layout/CircleRelationship"/>
    <dgm:cxn modelId="{DD6D16A8-915C-4BE4-A8E1-CBDE60AB171D}" srcId="{C2A284D8-2281-4D9D-A090-AECB32999DC4}" destId="{C2D6D755-71CF-4F92-B680-593E714F516C}" srcOrd="1" destOrd="0" parTransId="{902C7CF4-ECFC-4FFF-84F4-720F0794E8C7}" sibTransId="{93875914-1D79-4C43-B169-D09BA6959806}"/>
    <dgm:cxn modelId="{E8D23D2D-ABB1-4FF0-8E9D-A2E9F61E5A9A}" srcId="{C2A284D8-2281-4D9D-A090-AECB32999DC4}" destId="{3A19A0B9-2D27-4637-831D-1CD963F16E09}" srcOrd="2" destOrd="0" parTransId="{95E79FCD-E420-44D2-90D1-AC4A93D31CEC}" sibTransId="{C655350E-5588-45D8-B1C0-E733EDC4F52A}"/>
    <dgm:cxn modelId="{795DE4E3-03B2-4753-AE4E-59E69C053425}" srcId="{C2A284D8-2281-4D9D-A090-AECB32999DC4}" destId="{DEBA249E-E5BA-48D6-881D-4D62CE8807E8}" srcOrd="0" destOrd="0" parTransId="{176301BB-48A8-406D-90E7-D39824B9B724}" sibTransId="{48CE2AC4-5DB6-4D9C-9FB7-2935DB38CDBE}"/>
    <dgm:cxn modelId="{B83C1332-67D2-490A-A5AF-DE2EF00B99EE}" srcId="{C2A284D8-2281-4D9D-A090-AECB32999DC4}" destId="{989AA99A-DF79-4D97-990A-2FA471C6B7D3}" srcOrd="3" destOrd="0" parTransId="{A2FA75DE-C7DA-46D4-83E4-5106E0E99696}" sibTransId="{E194E885-5B0D-4080-ADA9-A51C3A287047}"/>
    <dgm:cxn modelId="{13DC6778-9C8F-4D2F-B3BD-7F03DD6E2C62}" type="presOf" srcId="{DEBA249E-E5BA-48D6-881D-4D62CE8807E8}" destId="{64A6F210-AC9D-425B-B3DD-285BFC160A47}" srcOrd="0" destOrd="0" presId="urn:microsoft.com/office/officeart/2009/3/layout/CircleRelationship"/>
    <dgm:cxn modelId="{55B1DE6D-5293-48FB-A9A1-578FB5F17565}" type="presOf" srcId="{C2D6D755-71CF-4F92-B680-593E714F516C}" destId="{2A0CA72D-D51E-4A4B-9C7D-1AEC47B4D0F5}" srcOrd="0" destOrd="0" presId="urn:microsoft.com/office/officeart/2009/3/layout/CircleRelationship"/>
    <dgm:cxn modelId="{09C4B949-C790-485B-89C9-71E74BE0D465}" srcId="{F870BF1B-0631-4D9D-A8BD-A5EB984E0092}" destId="{C2A284D8-2281-4D9D-A090-AECB32999DC4}" srcOrd="0" destOrd="0" parTransId="{7D6BDE28-B0E8-455D-BA60-FCDA86DE7C6D}" sibTransId="{E7E8DE7B-C433-4357-B6B9-2AF24148560A}"/>
    <dgm:cxn modelId="{97CE7BD3-1123-477D-B801-49235665BD0D}" type="presOf" srcId="{3A19A0B9-2D27-4637-831D-1CD963F16E09}" destId="{E7A254A1-C566-448A-847C-2EB440A57ECE}" srcOrd="0" destOrd="0" presId="urn:microsoft.com/office/officeart/2009/3/layout/CircleRelationship"/>
    <dgm:cxn modelId="{D97F6D7B-073C-41B5-B66F-D8BA3A0B13B2}" type="presParOf" srcId="{CE2C6884-E89F-4B7E-80EB-9B42C9635402}" destId="{28F8CF3C-0983-4415-A110-B7A1EBD31351}" srcOrd="0" destOrd="0" presId="urn:microsoft.com/office/officeart/2009/3/layout/CircleRelationship"/>
    <dgm:cxn modelId="{17A2F758-BEE2-4E25-B377-0AB2449FC7A8}" type="presParOf" srcId="{CE2C6884-E89F-4B7E-80EB-9B42C9635402}" destId="{D3245B63-DE7D-48EF-A81E-863E6B8A6759}" srcOrd="1" destOrd="0" presId="urn:microsoft.com/office/officeart/2009/3/layout/CircleRelationship"/>
    <dgm:cxn modelId="{C4AC1C2B-8726-41DA-8D42-E7DDE5217E46}" type="presParOf" srcId="{CE2C6884-E89F-4B7E-80EB-9B42C9635402}" destId="{F5AC75BB-AD29-4D9B-A2FB-64C980C47FFE}" srcOrd="2" destOrd="0" presId="urn:microsoft.com/office/officeart/2009/3/layout/CircleRelationship"/>
    <dgm:cxn modelId="{8053E40B-6D81-4202-8F65-92EED482F9AA}" type="presParOf" srcId="{CE2C6884-E89F-4B7E-80EB-9B42C9635402}" destId="{67F124C2-ED2F-47ED-A786-C2CAD0602315}" srcOrd="3" destOrd="0" presId="urn:microsoft.com/office/officeart/2009/3/layout/CircleRelationship"/>
    <dgm:cxn modelId="{D8A5E792-889C-4DF4-8D3C-2197111893E3}" type="presParOf" srcId="{CE2C6884-E89F-4B7E-80EB-9B42C9635402}" destId="{C8ECFCF6-40A2-4A62-B1BB-994BB6144420}" srcOrd="4" destOrd="0" presId="urn:microsoft.com/office/officeart/2009/3/layout/CircleRelationship"/>
    <dgm:cxn modelId="{6FC8DB51-5B3A-495E-A6F0-7CE41D5252D9}" type="presParOf" srcId="{CE2C6884-E89F-4B7E-80EB-9B42C9635402}" destId="{94A4F9B3-8ED5-4010-A3AB-3CA0C1C34AF9}" srcOrd="5" destOrd="0" presId="urn:microsoft.com/office/officeart/2009/3/layout/CircleRelationship"/>
    <dgm:cxn modelId="{AEA9C94D-DA88-4534-88AA-D607B1F5F716}" type="presParOf" srcId="{CE2C6884-E89F-4B7E-80EB-9B42C9635402}" destId="{07A88BFF-D9BA-4E3F-AB2E-D89C252AE1A4}" srcOrd="6" destOrd="0" presId="urn:microsoft.com/office/officeart/2009/3/layout/CircleRelationship"/>
    <dgm:cxn modelId="{A65E2B61-070F-4AE8-9C1A-05252317430C}" type="presParOf" srcId="{CE2C6884-E89F-4B7E-80EB-9B42C9635402}" destId="{64A6F210-AC9D-425B-B3DD-285BFC160A47}" srcOrd="7" destOrd="0" presId="urn:microsoft.com/office/officeart/2009/3/layout/CircleRelationship"/>
    <dgm:cxn modelId="{08F5B0FE-36C0-493C-9931-64971E14D564}" type="presParOf" srcId="{CE2C6884-E89F-4B7E-80EB-9B42C9635402}" destId="{336C4F1E-56F6-471B-8738-A384C633E711}" srcOrd="8" destOrd="0" presId="urn:microsoft.com/office/officeart/2009/3/layout/CircleRelationship"/>
    <dgm:cxn modelId="{A0C880A2-A952-4B75-B8B3-C499866285DF}" type="presParOf" srcId="{336C4F1E-56F6-471B-8738-A384C633E711}" destId="{99A9CFC5-6D5F-42FD-AF35-27DCA12FD5D7}" srcOrd="0" destOrd="0" presId="urn:microsoft.com/office/officeart/2009/3/layout/CircleRelationship"/>
    <dgm:cxn modelId="{552AF1E4-704C-4F04-AC67-5176E321CE5E}" type="presParOf" srcId="{CE2C6884-E89F-4B7E-80EB-9B42C9635402}" destId="{3631FECB-236E-45DA-8B94-6B282F89F507}" srcOrd="9" destOrd="0" presId="urn:microsoft.com/office/officeart/2009/3/layout/CircleRelationship"/>
    <dgm:cxn modelId="{DC2C1E46-30A2-4B4F-B270-8E8FCE40BB21}" type="presParOf" srcId="{3631FECB-236E-45DA-8B94-6B282F89F507}" destId="{038DC6BE-0624-4F14-82A2-2B6D2D504665}" srcOrd="0" destOrd="0" presId="urn:microsoft.com/office/officeart/2009/3/layout/CircleRelationship"/>
    <dgm:cxn modelId="{5CDE3C03-DD2E-443D-B2AB-83C91D86D876}" type="presParOf" srcId="{CE2C6884-E89F-4B7E-80EB-9B42C9635402}" destId="{2A0CA72D-D51E-4A4B-9C7D-1AEC47B4D0F5}" srcOrd="10" destOrd="0" presId="urn:microsoft.com/office/officeart/2009/3/layout/CircleRelationship"/>
    <dgm:cxn modelId="{583DCDA2-3850-45A9-98ED-6E50D888F6AE}" type="presParOf" srcId="{CE2C6884-E89F-4B7E-80EB-9B42C9635402}" destId="{A5418D4B-6D20-4B23-951F-4EC8AE4579D4}" srcOrd="11" destOrd="0" presId="urn:microsoft.com/office/officeart/2009/3/layout/CircleRelationship"/>
    <dgm:cxn modelId="{5CEF35F7-ADAB-42CF-9D63-37A38859FA6C}" type="presParOf" srcId="{A5418D4B-6D20-4B23-951F-4EC8AE4579D4}" destId="{D1D91D2D-3BBD-4792-B0BA-8D1680787073}" srcOrd="0" destOrd="0" presId="urn:microsoft.com/office/officeart/2009/3/layout/CircleRelationship"/>
    <dgm:cxn modelId="{6BDBDBED-9DA5-42FF-8937-4125568F5749}" type="presParOf" srcId="{CE2C6884-E89F-4B7E-80EB-9B42C9635402}" destId="{578E59E5-F20D-4477-9686-56F5CD95A1E6}" srcOrd="12" destOrd="0" presId="urn:microsoft.com/office/officeart/2009/3/layout/CircleRelationship"/>
    <dgm:cxn modelId="{673037F4-D0FB-4C0F-816F-88FE1D27BBEF}" type="presParOf" srcId="{578E59E5-F20D-4477-9686-56F5CD95A1E6}" destId="{093AC4D0-B35E-4BCB-B79C-D7E2F6C91897}" srcOrd="0" destOrd="0" presId="urn:microsoft.com/office/officeart/2009/3/layout/CircleRelationship"/>
    <dgm:cxn modelId="{0CA9A5AE-62EB-4D4C-9944-D7E0AE0B067A}" type="presParOf" srcId="{CE2C6884-E89F-4B7E-80EB-9B42C9635402}" destId="{509E9E05-9FC1-446E-8CC7-794B5290B1F0}" srcOrd="13" destOrd="0" presId="urn:microsoft.com/office/officeart/2009/3/layout/CircleRelationship"/>
    <dgm:cxn modelId="{86DC81B4-9A0C-4654-9C3B-4F23A3434B9B}" type="presParOf" srcId="{509E9E05-9FC1-446E-8CC7-794B5290B1F0}" destId="{9C96AB66-E4C6-4D71-8045-2A4E8A40B5E8}" srcOrd="0" destOrd="0" presId="urn:microsoft.com/office/officeart/2009/3/layout/CircleRelationship"/>
    <dgm:cxn modelId="{50740051-E296-4404-AD6B-3CB6A62573E8}" type="presParOf" srcId="{CE2C6884-E89F-4B7E-80EB-9B42C9635402}" destId="{E7A254A1-C566-448A-847C-2EB440A57ECE}" srcOrd="14" destOrd="0" presId="urn:microsoft.com/office/officeart/2009/3/layout/CircleRelationship"/>
    <dgm:cxn modelId="{10AA0DDA-C2BF-4DC4-9308-BB1CCF7F48F5}" type="presParOf" srcId="{CE2C6884-E89F-4B7E-80EB-9B42C9635402}" destId="{FB0DF51E-B6B7-4314-9E17-E88A52BD6C56}" srcOrd="15" destOrd="0" presId="urn:microsoft.com/office/officeart/2009/3/layout/CircleRelationship"/>
    <dgm:cxn modelId="{E406A07B-4F67-4100-9136-8CD88898ADBF}" type="presParOf" srcId="{FB0DF51E-B6B7-4314-9E17-E88A52BD6C56}" destId="{18C85942-F462-4BA9-B1EE-F9474FA5768D}" srcOrd="0" destOrd="0" presId="urn:microsoft.com/office/officeart/2009/3/layout/CircleRelationship"/>
    <dgm:cxn modelId="{96C031DC-BAE3-4984-AA12-762C1C0F309E}" type="presParOf" srcId="{CE2C6884-E89F-4B7E-80EB-9B42C9635402}" destId="{EC03B03E-453E-4A30-BA94-801533AD2A2E}" srcOrd="16" destOrd="0" presId="urn:microsoft.com/office/officeart/2009/3/layout/CircleRelationship"/>
    <dgm:cxn modelId="{7C3BEABE-ADF8-4596-90C0-0CA54741D743}" type="presParOf" srcId="{CE2C6884-E89F-4B7E-80EB-9B42C9635402}" destId="{60209CCE-EEFA-4CC0-80B5-5EB7907D3A06}" srcOrd="17" destOrd="0" presId="urn:microsoft.com/office/officeart/2009/3/layout/CircleRelationship"/>
    <dgm:cxn modelId="{77E5B04B-654F-4D80-8341-1E6762A53C26}" type="presParOf" srcId="{60209CCE-EEFA-4CC0-80B5-5EB7907D3A06}" destId="{F859E69C-BA1A-4E76-AF96-C767D5F9A884}"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44AC1D-67D0-4BC6-8FAF-3A4B7791C1E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C83229BA-1007-4B80-ADAF-F787EB7E4316}">
      <dgm:prSet phldrT="[Text]"/>
      <dgm:spPr/>
      <dgm:t>
        <a:bodyPr/>
        <a:lstStyle/>
        <a:p>
          <a:r>
            <a:rPr lang="en-US" dirty="0" smtClean="0"/>
            <a:t>1</a:t>
          </a:r>
          <a:endParaRPr lang="en-US" dirty="0"/>
        </a:p>
      </dgm:t>
    </dgm:pt>
    <dgm:pt modelId="{A93E9117-B6B6-485F-8F92-0ED44800AFCB}" type="parTrans" cxnId="{3D23DD34-DBA3-4B98-8EC3-DDABA9DCFA12}">
      <dgm:prSet/>
      <dgm:spPr/>
      <dgm:t>
        <a:bodyPr/>
        <a:lstStyle/>
        <a:p>
          <a:endParaRPr lang="en-US"/>
        </a:p>
      </dgm:t>
    </dgm:pt>
    <dgm:pt modelId="{7EF3F184-FE05-4073-823A-D4A03065E990}" type="sibTrans" cxnId="{3D23DD34-DBA3-4B98-8EC3-DDABA9DCFA12}">
      <dgm:prSet/>
      <dgm:spPr/>
      <dgm:t>
        <a:bodyPr/>
        <a:lstStyle/>
        <a:p>
          <a:endParaRPr lang="en-US"/>
        </a:p>
      </dgm:t>
    </dgm:pt>
    <dgm:pt modelId="{50067CB2-BBA5-4380-A824-64AB80DDD284}">
      <dgm:prSet phldrT="[Text]"/>
      <dgm:spPr/>
      <dgm:t>
        <a:bodyPr/>
        <a:lstStyle/>
        <a:p>
          <a:r>
            <a:rPr lang="en-US" dirty="0" smtClean="0"/>
            <a:t>2</a:t>
          </a:r>
          <a:endParaRPr lang="en-US" dirty="0"/>
        </a:p>
      </dgm:t>
    </dgm:pt>
    <dgm:pt modelId="{1D038827-E49C-4040-8DA5-180D5B3C072F}" type="parTrans" cxnId="{CF8165E7-9CB0-418A-9001-F45E8E6F94EE}">
      <dgm:prSet/>
      <dgm:spPr/>
      <dgm:t>
        <a:bodyPr/>
        <a:lstStyle/>
        <a:p>
          <a:endParaRPr lang="en-US"/>
        </a:p>
      </dgm:t>
    </dgm:pt>
    <dgm:pt modelId="{B019F4FF-6DBE-4A6F-B110-4B40C957E60B}" type="sibTrans" cxnId="{CF8165E7-9CB0-418A-9001-F45E8E6F94EE}">
      <dgm:prSet/>
      <dgm:spPr/>
      <dgm:t>
        <a:bodyPr/>
        <a:lstStyle/>
        <a:p>
          <a:endParaRPr lang="en-US"/>
        </a:p>
      </dgm:t>
    </dgm:pt>
    <dgm:pt modelId="{163527FB-51DC-444E-98B1-0A4231342B96}">
      <dgm:prSet phldrT="[Text]"/>
      <dgm:spPr/>
      <dgm:t>
        <a:bodyPr/>
        <a:lstStyle/>
        <a:p>
          <a:r>
            <a:rPr lang="en-US" dirty="0" smtClean="0"/>
            <a:t>3</a:t>
          </a:r>
          <a:endParaRPr lang="en-US" dirty="0"/>
        </a:p>
      </dgm:t>
    </dgm:pt>
    <dgm:pt modelId="{F9CA390C-CAC2-4734-8711-9ABABB0C0CFC}" type="parTrans" cxnId="{F4C7D3D1-CF85-4302-A80D-9312523D76A6}">
      <dgm:prSet/>
      <dgm:spPr/>
      <dgm:t>
        <a:bodyPr/>
        <a:lstStyle/>
        <a:p>
          <a:endParaRPr lang="en-US"/>
        </a:p>
      </dgm:t>
    </dgm:pt>
    <dgm:pt modelId="{942FB9C5-D142-4351-9F68-756E7854DCE4}" type="sibTrans" cxnId="{F4C7D3D1-CF85-4302-A80D-9312523D76A6}">
      <dgm:prSet/>
      <dgm:spPr/>
      <dgm:t>
        <a:bodyPr/>
        <a:lstStyle/>
        <a:p>
          <a:endParaRPr lang="en-US"/>
        </a:p>
      </dgm:t>
    </dgm:pt>
    <dgm:pt modelId="{71F06916-5FA6-4456-AEA6-9FC81D37D19C}">
      <dgm:prSet/>
      <dgm:spPr/>
      <dgm:t>
        <a:bodyPr/>
        <a:lstStyle/>
        <a:p>
          <a:pPr rtl="0"/>
          <a:r>
            <a:rPr lang="en-US" smtClean="0"/>
            <a:t>A 3D model will be constructed and analyzed using ETABS 2016 program taking into consideration the effects of dynamic Loads.</a:t>
          </a:r>
          <a:endParaRPr lang="en-US"/>
        </a:p>
      </dgm:t>
    </dgm:pt>
    <dgm:pt modelId="{2491C4F2-5842-47B0-AF1C-CC3ECFB588CE}" type="parTrans" cxnId="{22F836CA-C427-4C9E-87E3-E006EC6E74F7}">
      <dgm:prSet/>
      <dgm:spPr/>
      <dgm:t>
        <a:bodyPr/>
        <a:lstStyle/>
        <a:p>
          <a:endParaRPr lang="en-US"/>
        </a:p>
      </dgm:t>
    </dgm:pt>
    <dgm:pt modelId="{F5D7F16A-6A4E-4B74-9EA2-FB13953616AE}" type="sibTrans" cxnId="{22F836CA-C427-4C9E-87E3-E006EC6E74F7}">
      <dgm:prSet/>
      <dgm:spPr/>
      <dgm:t>
        <a:bodyPr/>
        <a:lstStyle/>
        <a:p>
          <a:endParaRPr lang="en-US"/>
        </a:p>
      </dgm:t>
    </dgm:pt>
    <dgm:pt modelId="{DFA74F2F-9432-4602-85FF-D65D0F402129}">
      <dgm:prSet/>
      <dgm:spPr/>
      <dgm:t>
        <a:bodyPr/>
        <a:lstStyle/>
        <a:p>
          <a:r>
            <a:rPr lang="en-US" smtClean="0"/>
            <a:t>Columns and Beams will be represented as line elements</a:t>
          </a:r>
          <a:endParaRPr lang="en-US"/>
        </a:p>
      </dgm:t>
    </dgm:pt>
    <dgm:pt modelId="{366B0929-5198-4AAA-89AC-46EF84F1D7E8}" type="parTrans" cxnId="{57138316-4B36-4B1A-A544-29DF8B2496BD}">
      <dgm:prSet/>
      <dgm:spPr/>
      <dgm:t>
        <a:bodyPr/>
        <a:lstStyle/>
        <a:p>
          <a:endParaRPr lang="en-US"/>
        </a:p>
      </dgm:t>
    </dgm:pt>
    <dgm:pt modelId="{93C602AA-A7D0-4FDE-90D5-DD433BD40D3F}" type="sibTrans" cxnId="{57138316-4B36-4B1A-A544-29DF8B2496BD}">
      <dgm:prSet/>
      <dgm:spPr/>
      <dgm:t>
        <a:bodyPr/>
        <a:lstStyle/>
        <a:p>
          <a:endParaRPr lang="en-US"/>
        </a:p>
      </dgm:t>
    </dgm:pt>
    <dgm:pt modelId="{3C810636-64F6-4F00-B810-E9E59AB03690}">
      <dgm:prSet/>
      <dgm:spPr/>
      <dgm:t>
        <a:bodyPr/>
        <a:lstStyle/>
        <a:p>
          <a:pPr rtl="0"/>
          <a:r>
            <a:rPr lang="en-US" smtClean="0"/>
            <a:t>Slabs and shear walls will be modeled as area elements.</a:t>
          </a:r>
          <a:endParaRPr lang="en-US"/>
        </a:p>
      </dgm:t>
    </dgm:pt>
    <dgm:pt modelId="{65E413CB-6959-45D1-8B0D-2AB9B03C1275}" type="parTrans" cxnId="{90F3A08D-33EF-4762-B26F-367A38DFAD21}">
      <dgm:prSet/>
      <dgm:spPr/>
      <dgm:t>
        <a:bodyPr/>
        <a:lstStyle/>
        <a:p>
          <a:endParaRPr lang="en-US"/>
        </a:p>
      </dgm:t>
    </dgm:pt>
    <dgm:pt modelId="{C6E662A6-7CDF-4AA1-994D-495F93F95F3D}" type="sibTrans" cxnId="{90F3A08D-33EF-4762-B26F-367A38DFAD21}">
      <dgm:prSet/>
      <dgm:spPr/>
      <dgm:t>
        <a:bodyPr/>
        <a:lstStyle/>
        <a:p>
          <a:endParaRPr lang="en-US"/>
        </a:p>
      </dgm:t>
    </dgm:pt>
    <dgm:pt modelId="{FD44DB24-510C-43D8-91E3-35D4188C2607}">
      <dgm:prSet/>
      <dgm:spPr/>
      <dgm:t>
        <a:bodyPr/>
        <a:lstStyle/>
        <a:p>
          <a:r>
            <a:rPr lang="en-US" dirty="0" smtClean="0"/>
            <a:t>4</a:t>
          </a:r>
          <a:endParaRPr lang="en-US" dirty="0"/>
        </a:p>
      </dgm:t>
    </dgm:pt>
    <dgm:pt modelId="{1C28705C-EB7A-4C48-AF97-2092DEF6CFA3}" type="parTrans" cxnId="{A45DCFB9-EAA7-4602-8458-85564EC347FA}">
      <dgm:prSet/>
      <dgm:spPr/>
      <dgm:t>
        <a:bodyPr/>
        <a:lstStyle/>
        <a:p>
          <a:endParaRPr lang="en-US"/>
        </a:p>
      </dgm:t>
    </dgm:pt>
    <dgm:pt modelId="{97035358-DC90-4357-ACF3-0306CF96E744}" type="sibTrans" cxnId="{A45DCFB9-EAA7-4602-8458-85564EC347FA}">
      <dgm:prSet/>
      <dgm:spPr/>
      <dgm:t>
        <a:bodyPr/>
        <a:lstStyle/>
        <a:p>
          <a:endParaRPr lang="en-US"/>
        </a:p>
      </dgm:t>
    </dgm:pt>
    <dgm:pt modelId="{3AF87758-ACF1-43A1-83A2-0005E701D34E}">
      <dgm:prSet/>
      <dgm:spPr/>
      <dgm:t>
        <a:bodyPr/>
        <a:lstStyle/>
        <a:p>
          <a:r>
            <a:rPr lang="en-US" dirty="0" smtClean="0"/>
            <a:t>5</a:t>
          </a:r>
          <a:endParaRPr lang="en-US" dirty="0"/>
        </a:p>
      </dgm:t>
    </dgm:pt>
    <dgm:pt modelId="{C99C4FD5-7BBC-48E4-8004-11DF1538C0C9}" type="parTrans" cxnId="{FD269E0E-09A7-410D-A6C1-741DBEBB8E81}">
      <dgm:prSet/>
      <dgm:spPr/>
      <dgm:t>
        <a:bodyPr/>
        <a:lstStyle/>
        <a:p>
          <a:endParaRPr lang="en-US"/>
        </a:p>
      </dgm:t>
    </dgm:pt>
    <dgm:pt modelId="{DA2322C7-DADF-41A0-AB41-44AE171B31F7}" type="sibTrans" cxnId="{FD269E0E-09A7-410D-A6C1-741DBEBB8E81}">
      <dgm:prSet/>
      <dgm:spPr/>
      <dgm:t>
        <a:bodyPr/>
        <a:lstStyle/>
        <a:p>
          <a:endParaRPr lang="en-US"/>
        </a:p>
      </dgm:t>
    </dgm:pt>
    <dgm:pt modelId="{C8136942-FA17-44F6-9BDE-D8950832721A}">
      <dgm:prSet/>
      <dgm:spPr/>
      <dgm:t>
        <a:bodyPr/>
        <a:lstStyle/>
        <a:p>
          <a:pPr rtl="0"/>
          <a:r>
            <a:rPr lang="en-US" smtClean="0"/>
            <a:t>The connections between the footings and the column necks will be represented as pin connections.</a:t>
          </a:r>
          <a:endParaRPr lang="en-US"/>
        </a:p>
      </dgm:t>
    </dgm:pt>
    <dgm:pt modelId="{12F95E15-9794-466A-B33A-2C09653108C5}" type="parTrans" cxnId="{CD319C5E-9999-4B15-AE80-E6F1A128D102}">
      <dgm:prSet/>
      <dgm:spPr/>
      <dgm:t>
        <a:bodyPr/>
        <a:lstStyle/>
        <a:p>
          <a:endParaRPr lang="en-US"/>
        </a:p>
      </dgm:t>
    </dgm:pt>
    <dgm:pt modelId="{EDABD516-669B-44B1-A1DE-851B58ADD370}" type="sibTrans" cxnId="{CD319C5E-9999-4B15-AE80-E6F1A128D102}">
      <dgm:prSet/>
      <dgm:spPr/>
      <dgm:t>
        <a:bodyPr/>
        <a:lstStyle/>
        <a:p>
          <a:endParaRPr lang="en-US"/>
        </a:p>
      </dgm:t>
    </dgm:pt>
    <dgm:pt modelId="{6B8BEF81-0A92-49F7-A1F9-4A944C470151}">
      <dgm:prSet/>
      <dgm:spPr/>
      <dgm:t>
        <a:bodyPr/>
        <a:lstStyle/>
        <a:p>
          <a:pPr rtl="0"/>
          <a:r>
            <a:rPr lang="en-US" smtClean="0"/>
            <a:t>Ultimate design method will be used for analyzing the structure.</a:t>
          </a:r>
          <a:endParaRPr lang="en-US"/>
        </a:p>
      </dgm:t>
    </dgm:pt>
    <dgm:pt modelId="{F7B5AE38-2179-47AB-AC9E-98D139C80571}" type="parTrans" cxnId="{8E3E4C03-842D-4DEB-8A0F-4BD19A1A85F7}">
      <dgm:prSet/>
      <dgm:spPr/>
      <dgm:t>
        <a:bodyPr/>
        <a:lstStyle/>
        <a:p>
          <a:endParaRPr lang="en-US"/>
        </a:p>
      </dgm:t>
    </dgm:pt>
    <dgm:pt modelId="{215A9CA9-16A2-4741-B087-6298FCF2C669}" type="sibTrans" cxnId="{8E3E4C03-842D-4DEB-8A0F-4BD19A1A85F7}">
      <dgm:prSet/>
      <dgm:spPr/>
      <dgm:t>
        <a:bodyPr/>
        <a:lstStyle/>
        <a:p>
          <a:endParaRPr lang="en-US"/>
        </a:p>
      </dgm:t>
    </dgm:pt>
    <dgm:pt modelId="{3F943661-C6CD-466B-B6A6-CAD8C7C97929}" type="pres">
      <dgm:prSet presAssocID="{7844AC1D-67D0-4BC6-8FAF-3A4B7791C1E0}" presName="linearFlow" presStyleCnt="0">
        <dgm:presLayoutVars>
          <dgm:dir/>
          <dgm:animLvl val="lvl"/>
          <dgm:resizeHandles val="exact"/>
        </dgm:presLayoutVars>
      </dgm:prSet>
      <dgm:spPr/>
      <dgm:t>
        <a:bodyPr/>
        <a:lstStyle/>
        <a:p>
          <a:endParaRPr lang="en-US"/>
        </a:p>
      </dgm:t>
    </dgm:pt>
    <dgm:pt modelId="{670D3D3D-C3FA-4158-A822-7BDED61BA636}" type="pres">
      <dgm:prSet presAssocID="{C83229BA-1007-4B80-ADAF-F787EB7E4316}" presName="composite" presStyleCnt="0"/>
      <dgm:spPr/>
    </dgm:pt>
    <dgm:pt modelId="{DB4DBF41-BAC3-465C-A795-6EE7CE9134B3}" type="pres">
      <dgm:prSet presAssocID="{C83229BA-1007-4B80-ADAF-F787EB7E4316}" presName="parentText" presStyleLbl="alignNode1" presStyleIdx="0" presStyleCnt="5">
        <dgm:presLayoutVars>
          <dgm:chMax val="1"/>
          <dgm:bulletEnabled val="1"/>
        </dgm:presLayoutVars>
      </dgm:prSet>
      <dgm:spPr/>
      <dgm:t>
        <a:bodyPr/>
        <a:lstStyle/>
        <a:p>
          <a:endParaRPr lang="en-US"/>
        </a:p>
      </dgm:t>
    </dgm:pt>
    <dgm:pt modelId="{2BC7B9BF-613F-4609-AEE2-0909AE37F6CE}" type="pres">
      <dgm:prSet presAssocID="{C83229BA-1007-4B80-ADAF-F787EB7E4316}" presName="descendantText" presStyleLbl="alignAcc1" presStyleIdx="0" presStyleCnt="5">
        <dgm:presLayoutVars>
          <dgm:bulletEnabled val="1"/>
        </dgm:presLayoutVars>
      </dgm:prSet>
      <dgm:spPr/>
      <dgm:t>
        <a:bodyPr/>
        <a:lstStyle/>
        <a:p>
          <a:endParaRPr lang="en-US"/>
        </a:p>
      </dgm:t>
    </dgm:pt>
    <dgm:pt modelId="{80CA8204-EE2F-4731-B1B3-59E392A08036}" type="pres">
      <dgm:prSet presAssocID="{7EF3F184-FE05-4073-823A-D4A03065E990}" presName="sp" presStyleCnt="0"/>
      <dgm:spPr/>
    </dgm:pt>
    <dgm:pt modelId="{48F01847-58B0-4A1C-9C69-6EF267652384}" type="pres">
      <dgm:prSet presAssocID="{50067CB2-BBA5-4380-A824-64AB80DDD284}" presName="composite" presStyleCnt="0"/>
      <dgm:spPr/>
    </dgm:pt>
    <dgm:pt modelId="{E357E476-527A-4903-96F7-F0093C6EA0A6}" type="pres">
      <dgm:prSet presAssocID="{50067CB2-BBA5-4380-A824-64AB80DDD284}" presName="parentText" presStyleLbl="alignNode1" presStyleIdx="1" presStyleCnt="5">
        <dgm:presLayoutVars>
          <dgm:chMax val="1"/>
          <dgm:bulletEnabled val="1"/>
        </dgm:presLayoutVars>
      </dgm:prSet>
      <dgm:spPr/>
      <dgm:t>
        <a:bodyPr/>
        <a:lstStyle/>
        <a:p>
          <a:endParaRPr lang="en-US"/>
        </a:p>
      </dgm:t>
    </dgm:pt>
    <dgm:pt modelId="{E549786E-EDB3-4358-A4A3-C65D515D7E0F}" type="pres">
      <dgm:prSet presAssocID="{50067CB2-BBA5-4380-A824-64AB80DDD284}" presName="descendantText" presStyleLbl="alignAcc1" presStyleIdx="1" presStyleCnt="5">
        <dgm:presLayoutVars>
          <dgm:bulletEnabled val="1"/>
        </dgm:presLayoutVars>
      </dgm:prSet>
      <dgm:spPr/>
      <dgm:t>
        <a:bodyPr/>
        <a:lstStyle/>
        <a:p>
          <a:endParaRPr lang="en-US"/>
        </a:p>
      </dgm:t>
    </dgm:pt>
    <dgm:pt modelId="{52720E76-1559-4ED1-8E48-7F04935E9FBD}" type="pres">
      <dgm:prSet presAssocID="{B019F4FF-6DBE-4A6F-B110-4B40C957E60B}" presName="sp" presStyleCnt="0"/>
      <dgm:spPr/>
    </dgm:pt>
    <dgm:pt modelId="{D95851D3-5C3B-4DBE-B55C-6AC9B36C6D9C}" type="pres">
      <dgm:prSet presAssocID="{163527FB-51DC-444E-98B1-0A4231342B96}" presName="composite" presStyleCnt="0"/>
      <dgm:spPr/>
    </dgm:pt>
    <dgm:pt modelId="{AB714564-0D2D-4A06-A4D7-609630BF50B4}" type="pres">
      <dgm:prSet presAssocID="{163527FB-51DC-444E-98B1-0A4231342B96}" presName="parentText" presStyleLbl="alignNode1" presStyleIdx="2" presStyleCnt="5">
        <dgm:presLayoutVars>
          <dgm:chMax val="1"/>
          <dgm:bulletEnabled val="1"/>
        </dgm:presLayoutVars>
      </dgm:prSet>
      <dgm:spPr/>
      <dgm:t>
        <a:bodyPr/>
        <a:lstStyle/>
        <a:p>
          <a:endParaRPr lang="en-US"/>
        </a:p>
      </dgm:t>
    </dgm:pt>
    <dgm:pt modelId="{FF8D769B-1E17-49A2-A6A2-B013B8D9E435}" type="pres">
      <dgm:prSet presAssocID="{163527FB-51DC-444E-98B1-0A4231342B96}" presName="descendantText" presStyleLbl="alignAcc1" presStyleIdx="2" presStyleCnt="5">
        <dgm:presLayoutVars>
          <dgm:bulletEnabled val="1"/>
        </dgm:presLayoutVars>
      </dgm:prSet>
      <dgm:spPr/>
      <dgm:t>
        <a:bodyPr/>
        <a:lstStyle/>
        <a:p>
          <a:endParaRPr lang="en-US"/>
        </a:p>
      </dgm:t>
    </dgm:pt>
    <dgm:pt modelId="{F2A669B5-9CBA-4FC1-A135-67754692C4AD}" type="pres">
      <dgm:prSet presAssocID="{942FB9C5-D142-4351-9F68-756E7854DCE4}" presName="sp" presStyleCnt="0"/>
      <dgm:spPr/>
    </dgm:pt>
    <dgm:pt modelId="{7B3C3359-3819-443C-8E61-19622FC3AE6F}" type="pres">
      <dgm:prSet presAssocID="{FD44DB24-510C-43D8-91E3-35D4188C2607}" presName="composite" presStyleCnt="0"/>
      <dgm:spPr/>
    </dgm:pt>
    <dgm:pt modelId="{9DB5C46D-D95A-4A3A-8093-5290B572A202}" type="pres">
      <dgm:prSet presAssocID="{FD44DB24-510C-43D8-91E3-35D4188C2607}" presName="parentText" presStyleLbl="alignNode1" presStyleIdx="3" presStyleCnt="5">
        <dgm:presLayoutVars>
          <dgm:chMax val="1"/>
          <dgm:bulletEnabled val="1"/>
        </dgm:presLayoutVars>
      </dgm:prSet>
      <dgm:spPr/>
      <dgm:t>
        <a:bodyPr/>
        <a:lstStyle/>
        <a:p>
          <a:endParaRPr lang="en-US"/>
        </a:p>
      </dgm:t>
    </dgm:pt>
    <dgm:pt modelId="{8DE9B6A9-0D74-42CA-8C4F-9D93BE5969BE}" type="pres">
      <dgm:prSet presAssocID="{FD44DB24-510C-43D8-91E3-35D4188C2607}" presName="descendantText" presStyleLbl="alignAcc1" presStyleIdx="3" presStyleCnt="5">
        <dgm:presLayoutVars>
          <dgm:bulletEnabled val="1"/>
        </dgm:presLayoutVars>
      </dgm:prSet>
      <dgm:spPr/>
      <dgm:t>
        <a:bodyPr/>
        <a:lstStyle/>
        <a:p>
          <a:endParaRPr lang="en-US"/>
        </a:p>
      </dgm:t>
    </dgm:pt>
    <dgm:pt modelId="{07094B39-344E-4168-90CC-58D30A206F1E}" type="pres">
      <dgm:prSet presAssocID="{97035358-DC90-4357-ACF3-0306CF96E744}" presName="sp" presStyleCnt="0"/>
      <dgm:spPr/>
    </dgm:pt>
    <dgm:pt modelId="{23781846-F74B-434E-8FC5-2DA845D1032B}" type="pres">
      <dgm:prSet presAssocID="{3AF87758-ACF1-43A1-83A2-0005E701D34E}" presName="composite" presStyleCnt="0"/>
      <dgm:spPr/>
    </dgm:pt>
    <dgm:pt modelId="{1605DB45-AEC0-40CC-A128-60533BF93FA8}" type="pres">
      <dgm:prSet presAssocID="{3AF87758-ACF1-43A1-83A2-0005E701D34E}" presName="parentText" presStyleLbl="alignNode1" presStyleIdx="4" presStyleCnt="5">
        <dgm:presLayoutVars>
          <dgm:chMax val="1"/>
          <dgm:bulletEnabled val="1"/>
        </dgm:presLayoutVars>
      </dgm:prSet>
      <dgm:spPr/>
      <dgm:t>
        <a:bodyPr/>
        <a:lstStyle/>
        <a:p>
          <a:endParaRPr lang="en-US"/>
        </a:p>
      </dgm:t>
    </dgm:pt>
    <dgm:pt modelId="{F108D6BF-B6B0-40C0-B4E2-F5B90D1B51EE}" type="pres">
      <dgm:prSet presAssocID="{3AF87758-ACF1-43A1-83A2-0005E701D34E}" presName="descendantText" presStyleLbl="alignAcc1" presStyleIdx="4" presStyleCnt="5">
        <dgm:presLayoutVars>
          <dgm:bulletEnabled val="1"/>
        </dgm:presLayoutVars>
      </dgm:prSet>
      <dgm:spPr/>
      <dgm:t>
        <a:bodyPr/>
        <a:lstStyle/>
        <a:p>
          <a:endParaRPr lang="en-US"/>
        </a:p>
      </dgm:t>
    </dgm:pt>
  </dgm:ptLst>
  <dgm:cxnLst>
    <dgm:cxn modelId="{CF8165E7-9CB0-418A-9001-F45E8E6F94EE}" srcId="{7844AC1D-67D0-4BC6-8FAF-3A4B7791C1E0}" destId="{50067CB2-BBA5-4380-A824-64AB80DDD284}" srcOrd="1" destOrd="0" parTransId="{1D038827-E49C-4040-8DA5-180D5B3C072F}" sibTransId="{B019F4FF-6DBE-4A6F-B110-4B40C957E60B}"/>
    <dgm:cxn modelId="{A45DCFB9-EAA7-4602-8458-85564EC347FA}" srcId="{7844AC1D-67D0-4BC6-8FAF-3A4B7791C1E0}" destId="{FD44DB24-510C-43D8-91E3-35D4188C2607}" srcOrd="3" destOrd="0" parTransId="{1C28705C-EB7A-4C48-AF97-2092DEF6CFA3}" sibTransId="{97035358-DC90-4357-ACF3-0306CF96E744}"/>
    <dgm:cxn modelId="{E9C1CEE2-C964-4F31-AEF7-32C386B5BAE4}" type="presOf" srcId="{C83229BA-1007-4B80-ADAF-F787EB7E4316}" destId="{DB4DBF41-BAC3-465C-A795-6EE7CE9134B3}" srcOrd="0" destOrd="0" presId="urn:microsoft.com/office/officeart/2005/8/layout/chevron2"/>
    <dgm:cxn modelId="{E6734766-D19C-4DC0-B5FA-D3C58C9BEA2B}" type="presOf" srcId="{DFA74F2F-9432-4602-85FF-D65D0F402129}" destId="{E549786E-EDB3-4358-A4A3-C65D515D7E0F}" srcOrd="0" destOrd="0" presId="urn:microsoft.com/office/officeart/2005/8/layout/chevron2"/>
    <dgm:cxn modelId="{870704F4-CDCB-4783-8304-CDB8A7F16164}" type="presOf" srcId="{FD44DB24-510C-43D8-91E3-35D4188C2607}" destId="{9DB5C46D-D95A-4A3A-8093-5290B572A202}" srcOrd="0" destOrd="0" presId="urn:microsoft.com/office/officeart/2005/8/layout/chevron2"/>
    <dgm:cxn modelId="{90F3A08D-33EF-4762-B26F-367A38DFAD21}" srcId="{163527FB-51DC-444E-98B1-0A4231342B96}" destId="{3C810636-64F6-4F00-B810-E9E59AB03690}" srcOrd="0" destOrd="0" parTransId="{65E413CB-6959-45D1-8B0D-2AB9B03C1275}" sibTransId="{C6E662A6-7CDF-4AA1-994D-495F93F95F3D}"/>
    <dgm:cxn modelId="{57138316-4B36-4B1A-A544-29DF8B2496BD}" srcId="{50067CB2-BBA5-4380-A824-64AB80DDD284}" destId="{DFA74F2F-9432-4602-85FF-D65D0F402129}" srcOrd="0" destOrd="0" parTransId="{366B0929-5198-4AAA-89AC-46EF84F1D7E8}" sibTransId="{93C602AA-A7D0-4FDE-90D5-DD433BD40D3F}"/>
    <dgm:cxn modelId="{DA4B10B3-4828-4719-A2ED-A3E3EE37AB22}" type="presOf" srcId="{3AF87758-ACF1-43A1-83A2-0005E701D34E}" destId="{1605DB45-AEC0-40CC-A128-60533BF93FA8}" srcOrd="0" destOrd="0" presId="urn:microsoft.com/office/officeart/2005/8/layout/chevron2"/>
    <dgm:cxn modelId="{111B2EDC-8E29-48E9-851A-244C93B9CAB9}" type="presOf" srcId="{163527FB-51DC-444E-98B1-0A4231342B96}" destId="{AB714564-0D2D-4A06-A4D7-609630BF50B4}" srcOrd="0" destOrd="0" presId="urn:microsoft.com/office/officeart/2005/8/layout/chevron2"/>
    <dgm:cxn modelId="{7E52E2C5-ACAF-453B-9747-E3A5D1AB24EC}" type="presOf" srcId="{7844AC1D-67D0-4BC6-8FAF-3A4B7791C1E0}" destId="{3F943661-C6CD-466B-B6A6-CAD8C7C97929}" srcOrd="0" destOrd="0" presId="urn:microsoft.com/office/officeart/2005/8/layout/chevron2"/>
    <dgm:cxn modelId="{CD319C5E-9999-4B15-AE80-E6F1A128D102}" srcId="{FD44DB24-510C-43D8-91E3-35D4188C2607}" destId="{C8136942-FA17-44F6-9BDE-D8950832721A}" srcOrd="0" destOrd="0" parTransId="{12F95E15-9794-466A-B33A-2C09653108C5}" sibTransId="{EDABD516-669B-44B1-A1DE-851B58ADD370}"/>
    <dgm:cxn modelId="{8E3E4C03-842D-4DEB-8A0F-4BD19A1A85F7}" srcId="{3AF87758-ACF1-43A1-83A2-0005E701D34E}" destId="{6B8BEF81-0A92-49F7-A1F9-4A944C470151}" srcOrd="0" destOrd="0" parTransId="{F7B5AE38-2179-47AB-AC9E-98D139C80571}" sibTransId="{215A9CA9-16A2-4741-B087-6298FCF2C669}"/>
    <dgm:cxn modelId="{F4C7D3D1-CF85-4302-A80D-9312523D76A6}" srcId="{7844AC1D-67D0-4BC6-8FAF-3A4B7791C1E0}" destId="{163527FB-51DC-444E-98B1-0A4231342B96}" srcOrd="2" destOrd="0" parTransId="{F9CA390C-CAC2-4734-8711-9ABABB0C0CFC}" sibTransId="{942FB9C5-D142-4351-9F68-756E7854DCE4}"/>
    <dgm:cxn modelId="{F91A2863-0D9B-4007-A5D0-11C9B85D5302}" type="presOf" srcId="{71F06916-5FA6-4456-AEA6-9FC81D37D19C}" destId="{2BC7B9BF-613F-4609-AEE2-0909AE37F6CE}" srcOrd="0" destOrd="0" presId="urn:microsoft.com/office/officeart/2005/8/layout/chevron2"/>
    <dgm:cxn modelId="{4C44ACEC-89C3-409B-85C3-74E49312A722}" type="presOf" srcId="{3C810636-64F6-4F00-B810-E9E59AB03690}" destId="{FF8D769B-1E17-49A2-A6A2-B013B8D9E435}" srcOrd="0" destOrd="0" presId="urn:microsoft.com/office/officeart/2005/8/layout/chevron2"/>
    <dgm:cxn modelId="{4E03565C-9E21-48C4-88A9-F172429A0A1D}" type="presOf" srcId="{50067CB2-BBA5-4380-A824-64AB80DDD284}" destId="{E357E476-527A-4903-96F7-F0093C6EA0A6}" srcOrd="0" destOrd="0" presId="urn:microsoft.com/office/officeart/2005/8/layout/chevron2"/>
    <dgm:cxn modelId="{770232D4-DE8B-495E-BFE6-FF48604299D2}" type="presOf" srcId="{6B8BEF81-0A92-49F7-A1F9-4A944C470151}" destId="{F108D6BF-B6B0-40C0-B4E2-F5B90D1B51EE}" srcOrd="0" destOrd="0" presId="urn:microsoft.com/office/officeart/2005/8/layout/chevron2"/>
    <dgm:cxn modelId="{22F836CA-C427-4C9E-87E3-E006EC6E74F7}" srcId="{C83229BA-1007-4B80-ADAF-F787EB7E4316}" destId="{71F06916-5FA6-4456-AEA6-9FC81D37D19C}" srcOrd="0" destOrd="0" parTransId="{2491C4F2-5842-47B0-AF1C-CC3ECFB588CE}" sibTransId="{F5D7F16A-6A4E-4B74-9EA2-FB13953616AE}"/>
    <dgm:cxn modelId="{F9C36DD4-6332-4746-9601-FE7A8F5F08A7}" type="presOf" srcId="{C8136942-FA17-44F6-9BDE-D8950832721A}" destId="{8DE9B6A9-0D74-42CA-8C4F-9D93BE5969BE}" srcOrd="0" destOrd="0" presId="urn:microsoft.com/office/officeart/2005/8/layout/chevron2"/>
    <dgm:cxn modelId="{3D23DD34-DBA3-4B98-8EC3-DDABA9DCFA12}" srcId="{7844AC1D-67D0-4BC6-8FAF-3A4B7791C1E0}" destId="{C83229BA-1007-4B80-ADAF-F787EB7E4316}" srcOrd="0" destOrd="0" parTransId="{A93E9117-B6B6-485F-8F92-0ED44800AFCB}" sibTransId="{7EF3F184-FE05-4073-823A-D4A03065E990}"/>
    <dgm:cxn modelId="{FD269E0E-09A7-410D-A6C1-741DBEBB8E81}" srcId="{7844AC1D-67D0-4BC6-8FAF-3A4B7791C1E0}" destId="{3AF87758-ACF1-43A1-83A2-0005E701D34E}" srcOrd="4" destOrd="0" parTransId="{C99C4FD5-7BBC-48E4-8004-11DF1538C0C9}" sibTransId="{DA2322C7-DADF-41A0-AB41-44AE171B31F7}"/>
    <dgm:cxn modelId="{91F0464E-BE12-4864-A181-DF9ABA61DDDA}" type="presParOf" srcId="{3F943661-C6CD-466B-B6A6-CAD8C7C97929}" destId="{670D3D3D-C3FA-4158-A822-7BDED61BA636}" srcOrd="0" destOrd="0" presId="urn:microsoft.com/office/officeart/2005/8/layout/chevron2"/>
    <dgm:cxn modelId="{C1586324-FB9F-453A-A953-70B2795EDA8F}" type="presParOf" srcId="{670D3D3D-C3FA-4158-A822-7BDED61BA636}" destId="{DB4DBF41-BAC3-465C-A795-6EE7CE9134B3}" srcOrd="0" destOrd="0" presId="urn:microsoft.com/office/officeart/2005/8/layout/chevron2"/>
    <dgm:cxn modelId="{FAA292B8-47EE-45E0-BFE8-AB9AC7CCA2BD}" type="presParOf" srcId="{670D3D3D-C3FA-4158-A822-7BDED61BA636}" destId="{2BC7B9BF-613F-4609-AEE2-0909AE37F6CE}" srcOrd="1" destOrd="0" presId="urn:microsoft.com/office/officeart/2005/8/layout/chevron2"/>
    <dgm:cxn modelId="{D07FF1FF-15F4-4425-A9CD-B7BF6D64834C}" type="presParOf" srcId="{3F943661-C6CD-466B-B6A6-CAD8C7C97929}" destId="{80CA8204-EE2F-4731-B1B3-59E392A08036}" srcOrd="1" destOrd="0" presId="urn:microsoft.com/office/officeart/2005/8/layout/chevron2"/>
    <dgm:cxn modelId="{4E8FB524-AC15-4FAC-9DEC-B19D722DAA31}" type="presParOf" srcId="{3F943661-C6CD-466B-B6A6-CAD8C7C97929}" destId="{48F01847-58B0-4A1C-9C69-6EF267652384}" srcOrd="2" destOrd="0" presId="urn:microsoft.com/office/officeart/2005/8/layout/chevron2"/>
    <dgm:cxn modelId="{5A100597-D2BD-4FD8-B9DE-76E8C8AC3087}" type="presParOf" srcId="{48F01847-58B0-4A1C-9C69-6EF267652384}" destId="{E357E476-527A-4903-96F7-F0093C6EA0A6}" srcOrd="0" destOrd="0" presId="urn:microsoft.com/office/officeart/2005/8/layout/chevron2"/>
    <dgm:cxn modelId="{5AC8ED61-7E4F-4415-963B-5F398D4E2B11}" type="presParOf" srcId="{48F01847-58B0-4A1C-9C69-6EF267652384}" destId="{E549786E-EDB3-4358-A4A3-C65D515D7E0F}" srcOrd="1" destOrd="0" presId="urn:microsoft.com/office/officeart/2005/8/layout/chevron2"/>
    <dgm:cxn modelId="{162D411C-FD7D-4ED6-93A8-5E32BF851B9B}" type="presParOf" srcId="{3F943661-C6CD-466B-B6A6-CAD8C7C97929}" destId="{52720E76-1559-4ED1-8E48-7F04935E9FBD}" srcOrd="3" destOrd="0" presId="urn:microsoft.com/office/officeart/2005/8/layout/chevron2"/>
    <dgm:cxn modelId="{BFF617A6-3147-4FEE-A90F-A366DB802C9D}" type="presParOf" srcId="{3F943661-C6CD-466B-B6A6-CAD8C7C97929}" destId="{D95851D3-5C3B-4DBE-B55C-6AC9B36C6D9C}" srcOrd="4" destOrd="0" presId="urn:microsoft.com/office/officeart/2005/8/layout/chevron2"/>
    <dgm:cxn modelId="{81661453-3FF9-443F-8760-A9B4D9159F14}" type="presParOf" srcId="{D95851D3-5C3B-4DBE-B55C-6AC9B36C6D9C}" destId="{AB714564-0D2D-4A06-A4D7-609630BF50B4}" srcOrd="0" destOrd="0" presId="urn:microsoft.com/office/officeart/2005/8/layout/chevron2"/>
    <dgm:cxn modelId="{F029206C-A1D1-4297-8A18-70D1BFFCCD99}" type="presParOf" srcId="{D95851D3-5C3B-4DBE-B55C-6AC9B36C6D9C}" destId="{FF8D769B-1E17-49A2-A6A2-B013B8D9E435}" srcOrd="1" destOrd="0" presId="urn:microsoft.com/office/officeart/2005/8/layout/chevron2"/>
    <dgm:cxn modelId="{3B5ECA60-F252-4048-8FA5-A4661500AB13}" type="presParOf" srcId="{3F943661-C6CD-466B-B6A6-CAD8C7C97929}" destId="{F2A669B5-9CBA-4FC1-A135-67754692C4AD}" srcOrd="5" destOrd="0" presId="urn:microsoft.com/office/officeart/2005/8/layout/chevron2"/>
    <dgm:cxn modelId="{499B5571-B781-4DC8-82EA-77BB7823D782}" type="presParOf" srcId="{3F943661-C6CD-466B-B6A6-CAD8C7C97929}" destId="{7B3C3359-3819-443C-8E61-19622FC3AE6F}" srcOrd="6" destOrd="0" presId="urn:microsoft.com/office/officeart/2005/8/layout/chevron2"/>
    <dgm:cxn modelId="{E6ABD0F7-BD31-4095-96DC-30ED3A31201C}" type="presParOf" srcId="{7B3C3359-3819-443C-8E61-19622FC3AE6F}" destId="{9DB5C46D-D95A-4A3A-8093-5290B572A202}" srcOrd="0" destOrd="0" presId="urn:microsoft.com/office/officeart/2005/8/layout/chevron2"/>
    <dgm:cxn modelId="{4658527C-B0C4-485B-A8A1-04FF55D29007}" type="presParOf" srcId="{7B3C3359-3819-443C-8E61-19622FC3AE6F}" destId="{8DE9B6A9-0D74-42CA-8C4F-9D93BE5969BE}" srcOrd="1" destOrd="0" presId="urn:microsoft.com/office/officeart/2005/8/layout/chevron2"/>
    <dgm:cxn modelId="{394E09CE-D1DB-447D-AE13-8F50EBD4C032}" type="presParOf" srcId="{3F943661-C6CD-466B-B6A6-CAD8C7C97929}" destId="{07094B39-344E-4168-90CC-58D30A206F1E}" srcOrd="7" destOrd="0" presId="urn:microsoft.com/office/officeart/2005/8/layout/chevron2"/>
    <dgm:cxn modelId="{CC494AD3-C653-48CD-B90D-E4E7107DAA52}" type="presParOf" srcId="{3F943661-C6CD-466B-B6A6-CAD8C7C97929}" destId="{23781846-F74B-434E-8FC5-2DA845D1032B}" srcOrd="8" destOrd="0" presId="urn:microsoft.com/office/officeart/2005/8/layout/chevron2"/>
    <dgm:cxn modelId="{F510BF68-4C91-4A66-AB18-3A7F209A9C34}" type="presParOf" srcId="{23781846-F74B-434E-8FC5-2DA845D1032B}" destId="{1605DB45-AEC0-40CC-A128-60533BF93FA8}" srcOrd="0" destOrd="0" presId="urn:microsoft.com/office/officeart/2005/8/layout/chevron2"/>
    <dgm:cxn modelId="{63FABF2F-2B4B-44AF-9839-DE95B57E8C84}" type="presParOf" srcId="{23781846-F74B-434E-8FC5-2DA845D1032B}" destId="{F108D6BF-B6B0-40C0-B4E2-F5B90D1B51E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D188A2A-A380-4F33-909C-E29D94C2E3CA}" type="doc">
      <dgm:prSet loTypeId="urn:microsoft.com/office/officeart/2008/layout/VerticalCurvedList" loCatId="list" qsTypeId="urn:microsoft.com/office/officeart/2005/8/quickstyle/simple1" qsCatId="simple" csTypeId="urn:microsoft.com/office/officeart/2005/8/colors/colorful1#4" csCatId="colorful" phldr="1"/>
      <dgm:spPr/>
      <dgm:t>
        <a:bodyPr/>
        <a:lstStyle/>
        <a:p>
          <a:endParaRPr lang="en-US"/>
        </a:p>
      </dgm:t>
    </dgm:pt>
    <dgm:pt modelId="{1554A49A-BA00-4BC1-B43F-CB9FDD0C5EF3}">
      <dgm:prSet phldrT="[Text]"/>
      <dgm:spPr/>
      <dgm:t>
        <a:bodyPr/>
        <a:lstStyle/>
        <a:p>
          <a:r>
            <a:rPr lang="en-US" b="1" i="1" dirty="0" smtClean="0">
              <a:solidFill>
                <a:schemeClr val="tx1"/>
              </a:solidFill>
            </a:rPr>
            <a:t>Dead load</a:t>
          </a:r>
          <a:endParaRPr lang="en-US" dirty="0">
            <a:solidFill>
              <a:schemeClr val="tx1"/>
            </a:solidFill>
          </a:endParaRPr>
        </a:p>
      </dgm:t>
    </dgm:pt>
    <dgm:pt modelId="{4DD952AB-184A-4E1D-9CE2-ABA768663A9D}" type="parTrans" cxnId="{F53239DD-81B8-4626-8221-D5CA0FD9D15F}">
      <dgm:prSet/>
      <dgm:spPr/>
      <dgm:t>
        <a:bodyPr/>
        <a:lstStyle/>
        <a:p>
          <a:endParaRPr lang="en-US"/>
        </a:p>
      </dgm:t>
    </dgm:pt>
    <dgm:pt modelId="{DD23186F-3196-4A28-A72E-6F2110820F10}" type="sibTrans" cxnId="{F53239DD-81B8-4626-8221-D5CA0FD9D15F}">
      <dgm:prSet/>
      <dgm:spPr/>
      <dgm:t>
        <a:bodyPr/>
        <a:lstStyle/>
        <a:p>
          <a:endParaRPr lang="en-US"/>
        </a:p>
      </dgm:t>
    </dgm:pt>
    <dgm:pt modelId="{58550F57-9619-407E-B4D5-0FB47486F214}">
      <dgm:prSet phldrT="[Text]"/>
      <dgm:spPr/>
      <dgm:t>
        <a:bodyPr/>
        <a:lstStyle/>
        <a:p>
          <a:r>
            <a:rPr lang="en-US" b="1" i="1" dirty="0" smtClean="0">
              <a:solidFill>
                <a:schemeClr val="tx1"/>
              </a:solidFill>
            </a:rPr>
            <a:t>Superimposed dead load</a:t>
          </a:r>
          <a:endParaRPr lang="en-US" dirty="0">
            <a:solidFill>
              <a:schemeClr val="tx1"/>
            </a:solidFill>
          </a:endParaRPr>
        </a:p>
      </dgm:t>
    </dgm:pt>
    <dgm:pt modelId="{C215421E-DF3B-4D0E-B56A-33F3D8D501FA}" type="parTrans" cxnId="{A62F8C3C-35A4-4FDD-8832-24FAD7F20534}">
      <dgm:prSet/>
      <dgm:spPr/>
      <dgm:t>
        <a:bodyPr/>
        <a:lstStyle/>
        <a:p>
          <a:endParaRPr lang="en-US"/>
        </a:p>
      </dgm:t>
    </dgm:pt>
    <dgm:pt modelId="{BFAFF99E-82EE-4B64-B841-0747E379ACA0}" type="sibTrans" cxnId="{A62F8C3C-35A4-4FDD-8832-24FAD7F20534}">
      <dgm:prSet/>
      <dgm:spPr/>
      <dgm:t>
        <a:bodyPr/>
        <a:lstStyle/>
        <a:p>
          <a:endParaRPr lang="en-US"/>
        </a:p>
      </dgm:t>
    </dgm:pt>
    <dgm:pt modelId="{9E7A1996-EBA2-44DC-A331-06FE221DCA98}">
      <dgm:prSet phldrT="[Text]"/>
      <dgm:spPr/>
      <dgm:t>
        <a:bodyPr/>
        <a:lstStyle/>
        <a:p>
          <a:r>
            <a:rPr lang="en-US" b="1" i="1" dirty="0" smtClean="0">
              <a:solidFill>
                <a:schemeClr val="tx1"/>
              </a:solidFill>
            </a:rPr>
            <a:t>Masonry loads on the shear walls.</a:t>
          </a:r>
          <a:endParaRPr lang="en-US" dirty="0">
            <a:solidFill>
              <a:schemeClr val="tx1"/>
            </a:solidFill>
          </a:endParaRPr>
        </a:p>
      </dgm:t>
    </dgm:pt>
    <dgm:pt modelId="{3CB9835F-A83F-4502-9F72-A55C3EC4386F}" type="parTrans" cxnId="{52A109E4-FBD5-42C3-9614-7CE982BD14C4}">
      <dgm:prSet/>
      <dgm:spPr/>
      <dgm:t>
        <a:bodyPr/>
        <a:lstStyle/>
        <a:p>
          <a:endParaRPr lang="en-US"/>
        </a:p>
      </dgm:t>
    </dgm:pt>
    <dgm:pt modelId="{046E374E-02D8-4377-9835-89B3BD375CF7}" type="sibTrans" cxnId="{52A109E4-FBD5-42C3-9614-7CE982BD14C4}">
      <dgm:prSet/>
      <dgm:spPr/>
      <dgm:t>
        <a:bodyPr/>
        <a:lstStyle/>
        <a:p>
          <a:endParaRPr lang="en-US"/>
        </a:p>
      </dgm:t>
    </dgm:pt>
    <dgm:pt modelId="{819F21FA-3B7F-4D19-9057-A7B85F9D4870}">
      <dgm:prSet/>
      <dgm:spPr/>
      <dgm:t>
        <a:bodyPr/>
        <a:lstStyle/>
        <a:p>
          <a:r>
            <a:rPr lang="en-US" b="1" i="1" dirty="0" smtClean="0">
              <a:solidFill>
                <a:schemeClr val="tx1"/>
              </a:solidFill>
            </a:rPr>
            <a:t>Water loads on tanks</a:t>
          </a:r>
          <a:endParaRPr lang="en-US" b="1" i="1" dirty="0">
            <a:solidFill>
              <a:schemeClr val="tx1"/>
            </a:solidFill>
          </a:endParaRPr>
        </a:p>
      </dgm:t>
    </dgm:pt>
    <dgm:pt modelId="{FEE0FCD6-3A4B-41CE-B28E-5753DA99CED9}" type="parTrans" cxnId="{B37A666E-6DF2-42D8-A0B5-8199F41DEF47}">
      <dgm:prSet/>
      <dgm:spPr/>
      <dgm:t>
        <a:bodyPr/>
        <a:lstStyle/>
        <a:p>
          <a:endParaRPr lang="en-US"/>
        </a:p>
      </dgm:t>
    </dgm:pt>
    <dgm:pt modelId="{762C12BD-48BD-46C7-925F-52006B54CE6C}" type="sibTrans" cxnId="{B37A666E-6DF2-42D8-A0B5-8199F41DEF47}">
      <dgm:prSet/>
      <dgm:spPr/>
      <dgm:t>
        <a:bodyPr/>
        <a:lstStyle/>
        <a:p>
          <a:endParaRPr lang="en-US"/>
        </a:p>
      </dgm:t>
    </dgm:pt>
    <dgm:pt modelId="{CBAEF150-6C2A-453C-909B-D6A58570236B}">
      <dgm:prSet/>
      <dgm:spPr/>
      <dgm:t>
        <a:bodyPr/>
        <a:lstStyle/>
        <a:p>
          <a:r>
            <a:rPr lang="en-US" b="1" dirty="0" smtClean="0">
              <a:solidFill>
                <a:schemeClr val="tx1"/>
              </a:solidFill>
            </a:rPr>
            <a:t>Soil load</a:t>
          </a:r>
          <a:endParaRPr lang="en-US" dirty="0">
            <a:solidFill>
              <a:schemeClr val="tx1"/>
            </a:solidFill>
          </a:endParaRPr>
        </a:p>
      </dgm:t>
    </dgm:pt>
    <dgm:pt modelId="{F964C2AA-A468-42D8-A947-0D8094D65B70}" type="parTrans" cxnId="{89320BBB-DD1D-45FE-B956-E2429CF78597}">
      <dgm:prSet/>
      <dgm:spPr/>
      <dgm:t>
        <a:bodyPr/>
        <a:lstStyle/>
        <a:p>
          <a:endParaRPr lang="en-US"/>
        </a:p>
      </dgm:t>
    </dgm:pt>
    <dgm:pt modelId="{153B2033-B0E3-4E25-B914-FB6482DFDC6F}" type="sibTrans" cxnId="{89320BBB-DD1D-45FE-B956-E2429CF78597}">
      <dgm:prSet/>
      <dgm:spPr/>
      <dgm:t>
        <a:bodyPr/>
        <a:lstStyle/>
        <a:p>
          <a:endParaRPr lang="en-US"/>
        </a:p>
      </dgm:t>
    </dgm:pt>
    <dgm:pt modelId="{556E5049-78D4-4A31-A76D-BE7D51935D4A}">
      <dgm:prSet/>
      <dgm:spPr/>
      <dgm:t>
        <a:bodyPr/>
        <a:lstStyle/>
        <a:p>
          <a:r>
            <a:rPr lang="en-US" b="1" i="1" dirty="0" smtClean="0">
              <a:solidFill>
                <a:schemeClr val="tx1"/>
              </a:solidFill>
            </a:rPr>
            <a:t>Live loads</a:t>
          </a:r>
          <a:endParaRPr lang="en-US" b="1" i="1" dirty="0">
            <a:solidFill>
              <a:schemeClr val="tx1"/>
            </a:solidFill>
          </a:endParaRPr>
        </a:p>
      </dgm:t>
    </dgm:pt>
    <dgm:pt modelId="{179004A2-2E07-4292-BD79-A8D23B78499F}" type="parTrans" cxnId="{AA2F5CCE-3617-40B2-A274-19B7A1F9BBFB}">
      <dgm:prSet/>
      <dgm:spPr/>
      <dgm:t>
        <a:bodyPr/>
        <a:lstStyle/>
        <a:p>
          <a:endParaRPr lang="en-US"/>
        </a:p>
      </dgm:t>
    </dgm:pt>
    <dgm:pt modelId="{F6C2366C-7B8F-45B0-8377-0B8C049A3740}" type="sibTrans" cxnId="{AA2F5CCE-3617-40B2-A274-19B7A1F9BBFB}">
      <dgm:prSet/>
      <dgm:spPr/>
      <dgm:t>
        <a:bodyPr/>
        <a:lstStyle/>
        <a:p>
          <a:endParaRPr lang="en-US"/>
        </a:p>
      </dgm:t>
    </dgm:pt>
    <dgm:pt modelId="{26E755BE-565B-48A0-8DBF-2C0882C02A29}">
      <dgm:prSet/>
      <dgm:spPr/>
      <dgm:t>
        <a:bodyPr/>
        <a:lstStyle/>
        <a:p>
          <a:r>
            <a:rPr lang="en-US" b="1" i="1" dirty="0" smtClean="0">
              <a:solidFill>
                <a:schemeClr val="tx1"/>
              </a:solidFill>
            </a:rPr>
            <a:t>Earth Quick loads</a:t>
          </a:r>
          <a:endParaRPr lang="en-US" b="1" i="1" dirty="0">
            <a:solidFill>
              <a:schemeClr val="tx1"/>
            </a:solidFill>
          </a:endParaRPr>
        </a:p>
      </dgm:t>
    </dgm:pt>
    <dgm:pt modelId="{E74154A0-0C7E-4BCD-9AA3-D191DE4A2173}" type="parTrans" cxnId="{485E63AB-1D8A-453A-A214-21DB439A31D3}">
      <dgm:prSet/>
      <dgm:spPr/>
      <dgm:t>
        <a:bodyPr/>
        <a:lstStyle/>
        <a:p>
          <a:endParaRPr lang="en-US"/>
        </a:p>
      </dgm:t>
    </dgm:pt>
    <dgm:pt modelId="{99570C26-1A75-4271-B77F-7083F0F7F347}" type="sibTrans" cxnId="{485E63AB-1D8A-453A-A214-21DB439A31D3}">
      <dgm:prSet/>
      <dgm:spPr/>
      <dgm:t>
        <a:bodyPr/>
        <a:lstStyle/>
        <a:p>
          <a:endParaRPr lang="en-US"/>
        </a:p>
      </dgm:t>
    </dgm:pt>
    <dgm:pt modelId="{49A96047-B66A-4CF4-8050-2449A359C65F}" type="pres">
      <dgm:prSet presAssocID="{3D188A2A-A380-4F33-909C-E29D94C2E3CA}" presName="Name0" presStyleCnt="0">
        <dgm:presLayoutVars>
          <dgm:chMax val="7"/>
          <dgm:chPref val="7"/>
          <dgm:dir/>
        </dgm:presLayoutVars>
      </dgm:prSet>
      <dgm:spPr/>
      <dgm:t>
        <a:bodyPr/>
        <a:lstStyle/>
        <a:p>
          <a:endParaRPr lang="en-US"/>
        </a:p>
      </dgm:t>
    </dgm:pt>
    <dgm:pt modelId="{B0E025FF-7559-434F-9CFE-49D18D364A71}" type="pres">
      <dgm:prSet presAssocID="{3D188A2A-A380-4F33-909C-E29D94C2E3CA}" presName="Name1" presStyleCnt="0"/>
      <dgm:spPr/>
    </dgm:pt>
    <dgm:pt modelId="{6F111AA4-71EF-49F5-97BE-F8F0D3F4BB27}" type="pres">
      <dgm:prSet presAssocID="{3D188A2A-A380-4F33-909C-E29D94C2E3CA}" presName="cycle" presStyleCnt="0"/>
      <dgm:spPr/>
    </dgm:pt>
    <dgm:pt modelId="{0054E7F4-8CED-4ADA-8781-3C52CA000B16}" type="pres">
      <dgm:prSet presAssocID="{3D188A2A-A380-4F33-909C-E29D94C2E3CA}" presName="srcNode" presStyleLbl="node1" presStyleIdx="0" presStyleCnt="7"/>
      <dgm:spPr/>
    </dgm:pt>
    <dgm:pt modelId="{4294BBB8-7B81-45E9-9B1A-FCCFC07A3769}" type="pres">
      <dgm:prSet presAssocID="{3D188A2A-A380-4F33-909C-E29D94C2E3CA}" presName="conn" presStyleLbl="parChTrans1D2" presStyleIdx="0" presStyleCnt="1"/>
      <dgm:spPr/>
      <dgm:t>
        <a:bodyPr/>
        <a:lstStyle/>
        <a:p>
          <a:endParaRPr lang="en-US"/>
        </a:p>
      </dgm:t>
    </dgm:pt>
    <dgm:pt modelId="{3D81A324-DA1D-4CD9-8150-0C4643C78D35}" type="pres">
      <dgm:prSet presAssocID="{3D188A2A-A380-4F33-909C-E29D94C2E3CA}" presName="extraNode" presStyleLbl="node1" presStyleIdx="0" presStyleCnt="7"/>
      <dgm:spPr/>
    </dgm:pt>
    <dgm:pt modelId="{8F4294F9-9478-4518-8941-3C5FDA60A132}" type="pres">
      <dgm:prSet presAssocID="{3D188A2A-A380-4F33-909C-E29D94C2E3CA}" presName="dstNode" presStyleLbl="node1" presStyleIdx="0" presStyleCnt="7"/>
      <dgm:spPr/>
    </dgm:pt>
    <dgm:pt modelId="{A2AF134B-9B28-4F8D-9294-4B887B0CA636}" type="pres">
      <dgm:prSet presAssocID="{1554A49A-BA00-4BC1-B43F-CB9FDD0C5EF3}" presName="text_1" presStyleLbl="node1" presStyleIdx="0" presStyleCnt="7">
        <dgm:presLayoutVars>
          <dgm:bulletEnabled val="1"/>
        </dgm:presLayoutVars>
      </dgm:prSet>
      <dgm:spPr/>
      <dgm:t>
        <a:bodyPr/>
        <a:lstStyle/>
        <a:p>
          <a:endParaRPr lang="en-US"/>
        </a:p>
      </dgm:t>
    </dgm:pt>
    <dgm:pt modelId="{9BEC59D9-DF13-462D-A352-E14C9451C724}" type="pres">
      <dgm:prSet presAssocID="{1554A49A-BA00-4BC1-B43F-CB9FDD0C5EF3}" presName="accent_1" presStyleCnt="0"/>
      <dgm:spPr/>
    </dgm:pt>
    <dgm:pt modelId="{AEA10ECC-42BF-4D2E-A9A6-12BC6BF4D779}" type="pres">
      <dgm:prSet presAssocID="{1554A49A-BA00-4BC1-B43F-CB9FDD0C5EF3}" presName="accentRepeatNode" presStyleLbl="solidFgAcc1" presStyleIdx="0" presStyleCnt="7"/>
      <dgm:spPr/>
      <dgm:t>
        <a:bodyPr/>
        <a:lstStyle/>
        <a:p>
          <a:endParaRPr lang="en-US"/>
        </a:p>
      </dgm:t>
    </dgm:pt>
    <dgm:pt modelId="{1FFE74B2-076A-4345-A965-1DF6095D80A8}" type="pres">
      <dgm:prSet presAssocID="{58550F57-9619-407E-B4D5-0FB47486F214}" presName="text_2" presStyleLbl="node1" presStyleIdx="1" presStyleCnt="7">
        <dgm:presLayoutVars>
          <dgm:bulletEnabled val="1"/>
        </dgm:presLayoutVars>
      </dgm:prSet>
      <dgm:spPr/>
      <dgm:t>
        <a:bodyPr/>
        <a:lstStyle/>
        <a:p>
          <a:endParaRPr lang="en-US"/>
        </a:p>
      </dgm:t>
    </dgm:pt>
    <dgm:pt modelId="{99BF9C6C-27EB-4EA6-82C9-779D4EF6FC5A}" type="pres">
      <dgm:prSet presAssocID="{58550F57-9619-407E-B4D5-0FB47486F214}" presName="accent_2" presStyleCnt="0"/>
      <dgm:spPr/>
    </dgm:pt>
    <dgm:pt modelId="{72AAB4B5-6257-4FF3-A6DA-CCDCC2306CDD}" type="pres">
      <dgm:prSet presAssocID="{58550F57-9619-407E-B4D5-0FB47486F214}" presName="accentRepeatNode" presStyleLbl="solidFgAcc1" presStyleIdx="1" presStyleCnt="7"/>
      <dgm:spPr/>
    </dgm:pt>
    <dgm:pt modelId="{44AECCAB-02EA-430B-8C29-797229A2A5AA}" type="pres">
      <dgm:prSet presAssocID="{9E7A1996-EBA2-44DC-A331-06FE221DCA98}" presName="text_3" presStyleLbl="node1" presStyleIdx="2" presStyleCnt="7">
        <dgm:presLayoutVars>
          <dgm:bulletEnabled val="1"/>
        </dgm:presLayoutVars>
      </dgm:prSet>
      <dgm:spPr/>
      <dgm:t>
        <a:bodyPr/>
        <a:lstStyle/>
        <a:p>
          <a:endParaRPr lang="en-US"/>
        </a:p>
      </dgm:t>
    </dgm:pt>
    <dgm:pt modelId="{70667C2D-4E14-4B03-8953-125F46AB7F19}" type="pres">
      <dgm:prSet presAssocID="{9E7A1996-EBA2-44DC-A331-06FE221DCA98}" presName="accent_3" presStyleCnt="0"/>
      <dgm:spPr/>
    </dgm:pt>
    <dgm:pt modelId="{E3B55122-DBD8-49E0-80BE-2BFA7B1456B6}" type="pres">
      <dgm:prSet presAssocID="{9E7A1996-EBA2-44DC-A331-06FE221DCA98}" presName="accentRepeatNode" presStyleLbl="solidFgAcc1" presStyleIdx="2" presStyleCnt="7"/>
      <dgm:spPr/>
    </dgm:pt>
    <dgm:pt modelId="{53C2B892-BC59-461B-8F1C-9E35C303051B}" type="pres">
      <dgm:prSet presAssocID="{819F21FA-3B7F-4D19-9057-A7B85F9D4870}" presName="text_4" presStyleLbl="node1" presStyleIdx="3" presStyleCnt="7">
        <dgm:presLayoutVars>
          <dgm:bulletEnabled val="1"/>
        </dgm:presLayoutVars>
      </dgm:prSet>
      <dgm:spPr/>
      <dgm:t>
        <a:bodyPr/>
        <a:lstStyle/>
        <a:p>
          <a:endParaRPr lang="en-US"/>
        </a:p>
      </dgm:t>
    </dgm:pt>
    <dgm:pt modelId="{E494317F-000B-4963-AB72-A4CB58F85DBE}" type="pres">
      <dgm:prSet presAssocID="{819F21FA-3B7F-4D19-9057-A7B85F9D4870}" presName="accent_4" presStyleCnt="0"/>
      <dgm:spPr/>
    </dgm:pt>
    <dgm:pt modelId="{23C81EBD-9290-4E2C-B49C-878CD0B1C399}" type="pres">
      <dgm:prSet presAssocID="{819F21FA-3B7F-4D19-9057-A7B85F9D4870}" presName="accentRepeatNode" presStyleLbl="solidFgAcc1" presStyleIdx="3" presStyleCnt="7"/>
      <dgm:spPr/>
    </dgm:pt>
    <dgm:pt modelId="{A9EB8651-B06A-4483-AA13-28550B4A7568}" type="pres">
      <dgm:prSet presAssocID="{CBAEF150-6C2A-453C-909B-D6A58570236B}" presName="text_5" presStyleLbl="node1" presStyleIdx="4" presStyleCnt="7">
        <dgm:presLayoutVars>
          <dgm:bulletEnabled val="1"/>
        </dgm:presLayoutVars>
      </dgm:prSet>
      <dgm:spPr/>
      <dgm:t>
        <a:bodyPr/>
        <a:lstStyle/>
        <a:p>
          <a:endParaRPr lang="en-US"/>
        </a:p>
      </dgm:t>
    </dgm:pt>
    <dgm:pt modelId="{B260B7B3-9C2A-4649-8A95-2B16643784F6}" type="pres">
      <dgm:prSet presAssocID="{CBAEF150-6C2A-453C-909B-D6A58570236B}" presName="accent_5" presStyleCnt="0"/>
      <dgm:spPr/>
    </dgm:pt>
    <dgm:pt modelId="{B9A9DAD0-2457-4B85-A9DE-726A168ABBEF}" type="pres">
      <dgm:prSet presAssocID="{CBAEF150-6C2A-453C-909B-D6A58570236B}" presName="accentRepeatNode" presStyleLbl="solidFgAcc1" presStyleIdx="4" presStyleCnt="7"/>
      <dgm:spPr/>
    </dgm:pt>
    <dgm:pt modelId="{48A0C480-680C-43B9-833B-35999ADC904A}" type="pres">
      <dgm:prSet presAssocID="{556E5049-78D4-4A31-A76D-BE7D51935D4A}" presName="text_6" presStyleLbl="node1" presStyleIdx="5" presStyleCnt="7">
        <dgm:presLayoutVars>
          <dgm:bulletEnabled val="1"/>
        </dgm:presLayoutVars>
      </dgm:prSet>
      <dgm:spPr/>
      <dgm:t>
        <a:bodyPr/>
        <a:lstStyle/>
        <a:p>
          <a:endParaRPr lang="en-US"/>
        </a:p>
      </dgm:t>
    </dgm:pt>
    <dgm:pt modelId="{FED6817A-8E09-4F45-B930-8FE2B5007ADD}" type="pres">
      <dgm:prSet presAssocID="{556E5049-78D4-4A31-A76D-BE7D51935D4A}" presName="accent_6" presStyleCnt="0"/>
      <dgm:spPr/>
    </dgm:pt>
    <dgm:pt modelId="{974B842D-410E-45BC-863F-B152380E17AF}" type="pres">
      <dgm:prSet presAssocID="{556E5049-78D4-4A31-A76D-BE7D51935D4A}" presName="accentRepeatNode" presStyleLbl="solidFgAcc1" presStyleIdx="5" presStyleCnt="7"/>
      <dgm:spPr/>
    </dgm:pt>
    <dgm:pt modelId="{DF877A82-F9E3-44AD-B1FC-3C33E40C2ED4}" type="pres">
      <dgm:prSet presAssocID="{26E755BE-565B-48A0-8DBF-2C0882C02A29}" presName="text_7" presStyleLbl="node1" presStyleIdx="6" presStyleCnt="7">
        <dgm:presLayoutVars>
          <dgm:bulletEnabled val="1"/>
        </dgm:presLayoutVars>
      </dgm:prSet>
      <dgm:spPr/>
      <dgm:t>
        <a:bodyPr/>
        <a:lstStyle/>
        <a:p>
          <a:endParaRPr lang="en-US"/>
        </a:p>
      </dgm:t>
    </dgm:pt>
    <dgm:pt modelId="{678D1551-EE23-489A-BEBC-FE757F41C5FC}" type="pres">
      <dgm:prSet presAssocID="{26E755BE-565B-48A0-8DBF-2C0882C02A29}" presName="accent_7" presStyleCnt="0"/>
      <dgm:spPr/>
    </dgm:pt>
    <dgm:pt modelId="{30F3F603-8240-4011-8F02-4B556A47496A}" type="pres">
      <dgm:prSet presAssocID="{26E755BE-565B-48A0-8DBF-2C0882C02A29}" presName="accentRepeatNode" presStyleLbl="solidFgAcc1" presStyleIdx="6" presStyleCnt="7"/>
      <dgm:spPr/>
    </dgm:pt>
  </dgm:ptLst>
  <dgm:cxnLst>
    <dgm:cxn modelId="{485E63AB-1D8A-453A-A214-21DB439A31D3}" srcId="{3D188A2A-A380-4F33-909C-E29D94C2E3CA}" destId="{26E755BE-565B-48A0-8DBF-2C0882C02A29}" srcOrd="6" destOrd="0" parTransId="{E74154A0-0C7E-4BCD-9AA3-D191DE4A2173}" sibTransId="{99570C26-1A75-4271-B77F-7083F0F7F347}"/>
    <dgm:cxn modelId="{F8293654-09B7-4E95-91F9-2E6EE9B81FD1}" type="presOf" srcId="{9E7A1996-EBA2-44DC-A331-06FE221DCA98}" destId="{44AECCAB-02EA-430B-8C29-797229A2A5AA}" srcOrd="0" destOrd="0" presId="urn:microsoft.com/office/officeart/2008/layout/VerticalCurvedList"/>
    <dgm:cxn modelId="{A62F8C3C-35A4-4FDD-8832-24FAD7F20534}" srcId="{3D188A2A-A380-4F33-909C-E29D94C2E3CA}" destId="{58550F57-9619-407E-B4D5-0FB47486F214}" srcOrd="1" destOrd="0" parTransId="{C215421E-DF3B-4D0E-B56A-33F3D8D501FA}" sibTransId="{BFAFF99E-82EE-4B64-B841-0747E379ACA0}"/>
    <dgm:cxn modelId="{89320BBB-DD1D-45FE-B956-E2429CF78597}" srcId="{3D188A2A-A380-4F33-909C-E29D94C2E3CA}" destId="{CBAEF150-6C2A-453C-909B-D6A58570236B}" srcOrd="4" destOrd="0" parTransId="{F964C2AA-A468-42D8-A947-0D8094D65B70}" sibTransId="{153B2033-B0E3-4E25-B914-FB6482DFDC6F}"/>
    <dgm:cxn modelId="{FB403D31-47E1-4509-8DC1-627C54B85042}" type="presOf" srcId="{1554A49A-BA00-4BC1-B43F-CB9FDD0C5EF3}" destId="{A2AF134B-9B28-4F8D-9294-4B887B0CA636}" srcOrd="0" destOrd="0" presId="urn:microsoft.com/office/officeart/2008/layout/VerticalCurvedList"/>
    <dgm:cxn modelId="{52A109E4-FBD5-42C3-9614-7CE982BD14C4}" srcId="{3D188A2A-A380-4F33-909C-E29D94C2E3CA}" destId="{9E7A1996-EBA2-44DC-A331-06FE221DCA98}" srcOrd="2" destOrd="0" parTransId="{3CB9835F-A83F-4502-9F72-A55C3EC4386F}" sibTransId="{046E374E-02D8-4377-9835-89B3BD375CF7}"/>
    <dgm:cxn modelId="{AA2F5CCE-3617-40B2-A274-19B7A1F9BBFB}" srcId="{3D188A2A-A380-4F33-909C-E29D94C2E3CA}" destId="{556E5049-78D4-4A31-A76D-BE7D51935D4A}" srcOrd="5" destOrd="0" parTransId="{179004A2-2E07-4292-BD79-A8D23B78499F}" sibTransId="{F6C2366C-7B8F-45B0-8377-0B8C049A3740}"/>
    <dgm:cxn modelId="{513DBD5B-38E3-4640-AB54-7F5FC825EF3C}" type="presOf" srcId="{DD23186F-3196-4A28-A72E-6F2110820F10}" destId="{4294BBB8-7B81-45E9-9B1A-FCCFC07A3769}" srcOrd="0" destOrd="0" presId="urn:microsoft.com/office/officeart/2008/layout/VerticalCurvedList"/>
    <dgm:cxn modelId="{D09A08F0-BD4C-49C3-8E03-531FEEAE04DD}" type="presOf" srcId="{3D188A2A-A380-4F33-909C-E29D94C2E3CA}" destId="{49A96047-B66A-4CF4-8050-2449A359C65F}" srcOrd="0" destOrd="0" presId="urn:microsoft.com/office/officeart/2008/layout/VerticalCurvedList"/>
    <dgm:cxn modelId="{B37A666E-6DF2-42D8-A0B5-8199F41DEF47}" srcId="{3D188A2A-A380-4F33-909C-E29D94C2E3CA}" destId="{819F21FA-3B7F-4D19-9057-A7B85F9D4870}" srcOrd="3" destOrd="0" parTransId="{FEE0FCD6-3A4B-41CE-B28E-5753DA99CED9}" sibTransId="{762C12BD-48BD-46C7-925F-52006B54CE6C}"/>
    <dgm:cxn modelId="{42DBF93B-B997-4A81-B5E1-3FB23F8CD724}" type="presOf" srcId="{556E5049-78D4-4A31-A76D-BE7D51935D4A}" destId="{48A0C480-680C-43B9-833B-35999ADC904A}" srcOrd="0" destOrd="0" presId="urn:microsoft.com/office/officeart/2008/layout/VerticalCurvedList"/>
    <dgm:cxn modelId="{3329A0FA-1363-44E7-BA44-416800E9B0ED}" type="presOf" srcId="{58550F57-9619-407E-B4D5-0FB47486F214}" destId="{1FFE74B2-076A-4345-A965-1DF6095D80A8}" srcOrd="0" destOrd="0" presId="urn:microsoft.com/office/officeart/2008/layout/VerticalCurvedList"/>
    <dgm:cxn modelId="{001BD1DD-8851-44DE-8C78-B570D86AAE2F}" type="presOf" srcId="{819F21FA-3B7F-4D19-9057-A7B85F9D4870}" destId="{53C2B892-BC59-461B-8F1C-9E35C303051B}" srcOrd="0" destOrd="0" presId="urn:microsoft.com/office/officeart/2008/layout/VerticalCurvedList"/>
    <dgm:cxn modelId="{09F24C5B-4EE5-4616-B9E2-66B64B898D8C}" type="presOf" srcId="{26E755BE-565B-48A0-8DBF-2C0882C02A29}" destId="{DF877A82-F9E3-44AD-B1FC-3C33E40C2ED4}" srcOrd="0" destOrd="0" presId="urn:microsoft.com/office/officeart/2008/layout/VerticalCurvedList"/>
    <dgm:cxn modelId="{F53239DD-81B8-4626-8221-D5CA0FD9D15F}" srcId="{3D188A2A-A380-4F33-909C-E29D94C2E3CA}" destId="{1554A49A-BA00-4BC1-B43F-CB9FDD0C5EF3}" srcOrd="0" destOrd="0" parTransId="{4DD952AB-184A-4E1D-9CE2-ABA768663A9D}" sibTransId="{DD23186F-3196-4A28-A72E-6F2110820F10}"/>
    <dgm:cxn modelId="{629BF001-4A9C-4B32-A8E9-9839EDCF3136}" type="presOf" srcId="{CBAEF150-6C2A-453C-909B-D6A58570236B}" destId="{A9EB8651-B06A-4483-AA13-28550B4A7568}" srcOrd="0" destOrd="0" presId="urn:microsoft.com/office/officeart/2008/layout/VerticalCurvedList"/>
    <dgm:cxn modelId="{C95C273D-EAE7-455E-BC8C-FE7677276975}" type="presParOf" srcId="{49A96047-B66A-4CF4-8050-2449A359C65F}" destId="{B0E025FF-7559-434F-9CFE-49D18D364A71}" srcOrd="0" destOrd="0" presId="urn:microsoft.com/office/officeart/2008/layout/VerticalCurvedList"/>
    <dgm:cxn modelId="{9C32EA26-ABFF-46C2-AD61-4917ABE27955}" type="presParOf" srcId="{B0E025FF-7559-434F-9CFE-49D18D364A71}" destId="{6F111AA4-71EF-49F5-97BE-F8F0D3F4BB27}" srcOrd="0" destOrd="0" presId="urn:microsoft.com/office/officeart/2008/layout/VerticalCurvedList"/>
    <dgm:cxn modelId="{A1E0C430-0E83-49FD-947F-E90FA29B8E79}" type="presParOf" srcId="{6F111AA4-71EF-49F5-97BE-F8F0D3F4BB27}" destId="{0054E7F4-8CED-4ADA-8781-3C52CA000B16}" srcOrd="0" destOrd="0" presId="urn:microsoft.com/office/officeart/2008/layout/VerticalCurvedList"/>
    <dgm:cxn modelId="{6C77903D-C5A4-4870-825E-1159C33E9745}" type="presParOf" srcId="{6F111AA4-71EF-49F5-97BE-F8F0D3F4BB27}" destId="{4294BBB8-7B81-45E9-9B1A-FCCFC07A3769}" srcOrd="1" destOrd="0" presId="urn:microsoft.com/office/officeart/2008/layout/VerticalCurvedList"/>
    <dgm:cxn modelId="{17D7C0F4-A9B2-40E4-8C29-8824A1B3AADD}" type="presParOf" srcId="{6F111AA4-71EF-49F5-97BE-F8F0D3F4BB27}" destId="{3D81A324-DA1D-4CD9-8150-0C4643C78D35}" srcOrd="2" destOrd="0" presId="urn:microsoft.com/office/officeart/2008/layout/VerticalCurvedList"/>
    <dgm:cxn modelId="{F643CEA2-839C-473B-A4CB-1807969EFB24}" type="presParOf" srcId="{6F111AA4-71EF-49F5-97BE-F8F0D3F4BB27}" destId="{8F4294F9-9478-4518-8941-3C5FDA60A132}" srcOrd="3" destOrd="0" presId="urn:microsoft.com/office/officeart/2008/layout/VerticalCurvedList"/>
    <dgm:cxn modelId="{D650536F-B9F3-43F8-91CF-9A3F59A73D6B}" type="presParOf" srcId="{B0E025FF-7559-434F-9CFE-49D18D364A71}" destId="{A2AF134B-9B28-4F8D-9294-4B887B0CA636}" srcOrd="1" destOrd="0" presId="urn:microsoft.com/office/officeart/2008/layout/VerticalCurvedList"/>
    <dgm:cxn modelId="{D84F4687-81E8-40A8-8D01-D35B8571B546}" type="presParOf" srcId="{B0E025FF-7559-434F-9CFE-49D18D364A71}" destId="{9BEC59D9-DF13-462D-A352-E14C9451C724}" srcOrd="2" destOrd="0" presId="urn:microsoft.com/office/officeart/2008/layout/VerticalCurvedList"/>
    <dgm:cxn modelId="{E2D47506-0BB3-4997-8AC3-ADF1C1BA96D3}" type="presParOf" srcId="{9BEC59D9-DF13-462D-A352-E14C9451C724}" destId="{AEA10ECC-42BF-4D2E-A9A6-12BC6BF4D779}" srcOrd="0" destOrd="0" presId="urn:microsoft.com/office/officeart/2008/layout/VerticalCurvedList"/>
    <dgm:cxn modelId="{8A51F8CF-7896-4D61-AAA9-6DA95DE6D081}" type="presParOf" srcId="{B0E025FF-7559-434F-9CFE-49D18D364A71}" destId="{1FFE74B2-076A-4345-A965-1DF6095D80A8}" srcOrd="3" destOrd="0" presId="urn:microsoft.com/office/officeart/2008/layout/VerticalCurvedList"/>
    <dgm:cxn modelId="{951CFCE2-7320-4A1D-9546-875CCEF954C8}" type="presParOf" srcId="{B0E025FF-7559-434F-9CFE-49D18D364A71}" destId="{99BF9C6C-27EB-4EA6-82C9-779D4EF6FC5A}" srcOrd="4" destOrd="0" presId="urn:microsoft.com/office/officeart/2008/layout/VerticalCurvedList"/>
    <dgm:cxn modelId="{C3E448BD-7C47-4EAC-BF9A-88D98B661644}" type="presParOf" srcId="{99BF9C6C-27EB-4EA6-82C9-779D4EF6FC5A}" destId="{72AAB4B5-6257-4FF3-A6DA-CCDCC2306CDD}" srcOrd="0" destOrd="0" presId="urn:microsoft.com/office/officeart/2008/layout/VerticalCurvedList"/>
    <dgm:cxn modelId="{270DAA2C-73D5-4BA6-B3AB-067E54E667AE}" type="presParOf" srcId="{B0E025FF-7559-434F-9CFE-49D18D364A71}" destId="{44AECCAB-02EA-430B-8C29-797229A2A5AA}" srcOrd="5" destOrd="0" presId="urn:microsoft.com/office/officeart/2008/layout/VerticalCurvedList"/>
    <dgm:cxn modelId="{2D1AA8BA-CEBC-4E1B-B51E-4411B51D23BA}" type="presParOf" srcId="{B0E025FF-7559-434F-9CFE-49D18D364A71}" destId="{70667C2D-4E14-4B03-8953-125F46AB7F19}" srcOrd="6" destOrd="0" presId="urn:microsoft.com/office/officeart/2008/layout/VerticalCurvedList"/>
    <dgm:cxn modelId="{B4C499EA-2618-498E-8B1A-2D4A691CBECC}" type="presParOf" srcId="{70667C2D-4E14-4B03-8953-125F46AB7F19}" destId="{E3B55122-DBD8-49E0-80BE-2BFA7B1456B6}" srcOrd="0" destOrd="0" presId="urn:microsoft.com/office/officeart/2008/layout/VerticalCurvedList"/>
    <dgm:cxn modelId="{A16EAFC2-865A-4D73-8413-B96FBEF637DD}" type="presParOf" srcId="{B0E025FF-7559-434F-9CFE-49D18D364A71}" destId="{53C2B892-BC59-461B-8F1C-9E35C303051B}" srcOrd="7" destOrd="0" presId="urn:microsoft.com/office/officeart/2008/layout/VerticalCurvedList"/>
    <dgm:cxn modelId="{C5D5A7B4-45B7-4BCE-9253-728F3E21A272}" type="presParOf" srcId="{B0E025FF-7559-434F-9CFE-49D18D364A71}" destId="{E494317F-000B-4963-AB72-A4CB58F85DBE}" srcOrd="8" destOrd="0" presId="urn:microsoft.com/office/officeart/2008/layout/VerticalCurvedList"/>
    <dgm:cxn modelId="{71D8FBE8-46F3-4962-BB52-4071EBA4611A}" type="presParOf" srcId="{E494317F-000B-4963-AB72-A4CB58F85DBE}" destId="{23C81EBD-9290-4E2C-B49C-878CD0B1C399}" srcOrd="0" destOrd="0" presId="urn:microsoft.com/office/officeart/2008/layout/VerticalCurvedList"/>
    <dgm:cxn modelId="{0253016F-AC51-4870-8F4D-FF10A9BBE58B}" type="presParOf" srcId="{B0E025FF-7559-434F-9CFE-49D18D364A71}" destId="{A9EB8651-B06A-4483-AA13-28550B4A7568}" srcOrd="9" destOrd="0" presId="urn:microsoft.com/office/officeart/2008/layout/VerticalCurvedList"/>
    <dgm:cxn modelId="{3BF6858F-C89F-45E4-9B4B-9969C225E706}" type="presParOf" srcId="{B0E025FF-7559-434F-9CFE-49D18D364A71}" destId="{B260B7B3-9C2A-4649-8A95-2B16643784F6}" srcOrd="10" destOrd="0" presId="urn:microsoft.com/office/officeart/2008/layout/VerticalCurvedList"/>
    <dgm:cxn modelId="{AD9F4AE0-CD18-4A70-A1EE-A106F41DC033}" type="presParOf" srcId="{B260B7B3-9C2A-4649-8A95-2B16643784F6}" destId="{B9A9DAD0-2457-4B85-A9DE-726A168ABBEF}" srcOrd="0" destOrd="0" presId="urn:microsoft.com/office/officeart/2008/layout/VerticalCurvedList"/>
    <dgm:cxn modelId="{143469E4-1401-4A14-8255-33A698CA1279}" type="presParOf" srcId="{B0E025FF-7559-434F-9CFE-49D18D364A71}" destId="{48A0C480-680C-43B9-833B-35999ADC904A}" srcOrd="11" destOrd="0" presId="urn:microsoft.com/office/officeart/2008/layout/VerticalCurvedList"/>
    <dgm:cxn modelId="{72D54C8C-7F78-4707-87E8-5CAFE83085B8}" type="presParOf" srcId="{B0E025FF-7559-434F-9CFE-49D18D364A71}" destId="{FED6817A-8E09-4F45-B930-8FE2B5007ADD}" srcOrd="12" destOrd="0" presId="urn:microsoft.com/office/officeart/2008/layout/VerticalCurvedList"/>
    <dgm:cxn modelId="{3FB9AC99-8D76-49EE-AA0D-FA90AF3A1D8A}" type="presParOf" srcId="{FED6817A-8E09-4F45-B930-8FE2B5007ADD}" destId="{974B842D-410E-45BC-863F-B152380E17AF}" srcOrd="0" destOrd="0" presId="urn:microsoft.com/office/officeart/2008/layout/VerticalCurvedList"/>
    <dgm:cxn modelId="{311719A0-D49F-4A1A-9959-F2DE4BAE0AD0}" type="presParOf" srcId="{B0E025FF-7559-434F-9CFE-49D18D364A71}" destId="{DF877A82-F9E3-44AD-B1FC-3C33E40C2ED4}" srcOrd="13" destOrd="0" presId="urn:microsoft.com/office/officeart/2008/layout/VerticalCurvedList"/>
    <dgm:cxn modelId="{EC8E1B37-3120-429F-9383-0EC80074C350}" type="presParOf" srcId="{B0E025FF-7559-434F-9CFE-49D18D364A71}" destId="{678D1551-EE23-489A-BEBC-FE757F41C5FC}" srcOrd="14" destOrd="0" presId="urn:microsoft.com/office/officeart/2008/layout/VerticalCurvedList"/>
    <dgm:cxn modelId="{8E9F4F1D-B07D-4C97-BC53-16D39C4E9D20}" type="presParOf" srcId="{678D1551-EE23-489A-BEBC-FE757F41C5FC}" destId="{30F3F603-8240-4011-8F02-4B556A47496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27621C-1056-4B71-A974-C0F6F8D274A4}">
      <dsp:nvSpPr>
        <dsp:cNvPr id="0" name=""/>
        <dsp:cNvSpPr/>
      </dsp:nvSpPr>
      <dsp:spPr>
        <a:xfrm>
          <a:off x="0" y="3"/>
          <a:ext cx="11734799" cy="1406924"/>
        </a:xfrm>
        <a:prstGeom prst="roundRect">
          <a:avLst/>
        </a:prstGeom>
        <a:gradFill rotWithShape="1">
          <a:gsLst>
            <a:gs pos="0">
              <a:schemeClr val="dk1">
                <a:tint val="70000"/>
                <a:satMod val="180000"/>
              </a:schemeClr>
            </a:gs>
            <a:gs pos="62000">
              <a:schemeClr val="dk1">
                <a:tint val="30000"/>
                <a:satMod val="180000"/>
              </a:schemeClr>
            </a:gs>
            <a:gs pos="100000">
              <a:schemeClr val="dk1">
                <a:tint val="22000"/>
                <a:satMod val="180000"/>
              </a:schemeClr>
            </a:gs>
          </a:gsLst>
          <a:lin ang="16200000" scaled="0"/>
        </a:gradFill>
        <a:ln w="76200" cap="flat" cmpd="sng" algn="ctr">
          <a:solidFill>
            <a:schemeClr val="accent1"/>
          </a:solidFill>
          <a:prstDash val="solid"/>
        </a:ln>
        <a:effectLst>
          <a:outerShdw blurRad="50800" dist="38100" dir="5400000" rotWithShape="0">
            <a:srgbClr val="000000">
              <a:alpha val="43137"/>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b="1" kern="1200" dirty="0" smtClean="0">
              <a:latin typeface="Times New Roman" pitchFamily="18" charset="0"/>
              <a:cs typeface="Times New Roman" pitchFamily="18" charset="0"/>
            </a:rPr>
            <a:t>Under Supervision of: </a:t>
          </a:r>
          <a:endParaRPr lang="en-US" sz="3200" kern="1200" dirty="0" smtClean="0">
            <a:latin typeface="Times New Roman" pitchFamily="18" charset="0"/>
            <a:cs typeface="Times New Roman" pitchFamily="18" charset="0"/>
          </a:endParaRPr>
        </a:p>
        <a:p>
          <a:pPr lvl="0" algn="l" defTabSz="1422400" rtl="1">
            <a:lnSpc>
              <a:spcPct val="90000"/>
            </a:lnSpc>
            <a:spcBef>
              <a:spcPct val="0"/>
            </a:spcBef>
            <a:spcAft>
              <a:spcPct val="35000"/>
            </a:spcAft>
          </a:pPr>
          <a:r>
            <a:rPr lang="en-US" sz="3200" b="1" kern="1200" dirty="0" smtClean="0">
              <a:latin typeface="Times New Roman" pitchFamily="18" charset="0"/>
              <a:cs typeface="Times New Roman" pitchFamily="18" charset="0"/>
            </a:rPr>
            <a:t>Eng. </a:t>
          </a:r>
          <a:r>
            <a:rPr lang="en-US" sz="3200" b="1" kern="1200" dirty="0" err="1" smtClean="0">
              <a:latin typeface="Times New Roman" pitchFamily="18" charset="0"/>
              <a:cs typeface="Times New Roman" pitchFamily="18" charset="0"/>
            </a:rPr>
            <a:t>Abdalhakeem</a:t>
          </a:r>
          <a:r>
            <a:rPr lang="en-US" sz="3200" b="1" kern="1200" dirty="0" smtClean="0">
              <a:latin typeface="Times New Roman" pitchFamily="18" charset="0"/>
              <a:cs typeface="Times New Roman" pitchFamily="18" charset="0"/>
            </a:rPr>
            <a:t> </a:t>
          </a:r>
          <a:r>
            <a:rPr lang="en-US" sz="3200" b="1" kern="1200" dirty="0" err="1" smtClean="0">
              <a:latin typeface="Times New Roman" pitchFamily="18" charset="0"/>
              <a:cs typeface="Times New Roman" pitchFamily="18" charset="0"/>
            </a:rPr>
            <a:t>Aljawhari</a:t>
          </a:r>
          <a:r>
            <a:rPr lang="en-US" sz="3200" b="1" kern="1200" dirty="0" smtClean="0">
              <a:latin typeface="Times New Roman" pitchFamily="18" charset="0"/>
              <a:cs typeface="Times New Roman" pitchFamily="18" charset="0"/>
            </a:rPr>
            <a:t> </a:t>
          </a:r>
          <a:r>
            <a:rPr lang="en-US" sz="3200" b="1" kern="1200" dirty="0" err="1" smtClean="0">
              <a:latin typeface="Times New Roman" pitchFamily="18" charset="0"/>
              <a:cs typeface="Times New Roman" pitchFamily="18" charset="0"/>
            </a:rPr>
            <a:t>MSc,CE</a:t>
          </a:r>
          <a:endParaRPr lang="en-US" sz="3200" kern="1200" dirty="0">
            <a:latin typeface="Times New Roman" pitchFamily="18" charset="0"/>
            <a:cs typeface="Times New Roman" pitchFamily="18" charset="0"/>
          </a:endParaRPr>
        </a:p>
      </dsp:txBody>
      <dsp:txXfrm>
        <a:off x="68680" y="68683"/>
        <a:ext cx="11597439" cy="12695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D93287F3-AA11-45CE-BD28-A13ED344303F}" type="datetimeFigureOut">
              <a:rPr lang="en-US" smtClean="0"/>
              <a:pPr/>
              <a:t>12/30/2017</a:t>
            </a:fld>
            <a:endParaRPr lang="en-US"/>
          </a:p>
        </p:txBody>
      </p:sp>
      <p:sp>
        <p:nvSpPr>
          <p:cNvPr id="4" name="Slide Image Placeholder 3"/>
          <p:cNvSpPr>
            <a:spLocks noGrp="1" noRot="1" noChangeAspect="1"/>
          </p:cNvSpPr>
          <p:nvPr>
            <p:ph type="sldImg" idx="2"/>
          </p:nvPr>
        </p:nvSpPr>
        <p:spPr>
          <a:xfrm>
            <a:off x="2322513" y="514350"/>
            <a:ext cx="4498975"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9FF5E977-3183-427F-90FA-A391DB7C7EC4}" type="slidenum">
              <a:rPr lang="en-US" smtClean="0"/>
              <a:pPr/>
              <a:t>‹#›</a:t>
            </a:fld>
            <a:endParaRPr lang="en-US"/>
          </a:p>
        </p:txBody>
      </p:sp>
    </p:spTree>
    <p:extLst>
      <p:ext uri="{BB962C8B-B14F-4D97-AF65-F5344CB8AC3E}">
        <p14:creationId xmlns:p14="http://schemas.microsoft.com/office/powerpoint/2010/main" val="3087804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2513" y="514350"/>
            <a:ext cx="4498975"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F5E977-3183-427F-90FA-A391DB7C7EC4}" type="slidenum">
              <a:rPr lang="en-US" smtClean="0"/>
              <a:pPr/>
              <a:t>3</a:t>
            </a:fld>
            <a:endParaRPr lang="en-US"/>
          </a:p>
        </p:txBody>
      </p:sp>
    </p:spTree>
    <p:extLst>
      <p:ext uri="{BB962C8B-B14F-4D97-AF65-F5344CB8AC3E}">
        <p14:creationId xmlns:p14="http://schemas.microsoft.com/office/powerpoint/2010/main" val="3742347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F5E977-3183-427F-90FA-A391DB7C7EC4}" type="slidenum">
              <a:rPr lang="en-US" smtClean="0"/>
              <a:pPr/>
              <a:t>7</a:t>
            </a:fld>
            <a:endParaRPr lang="en-US"/>
          </a:p>
        </p:txBody>
      </p:sp>
    </p:spTree>
    <p:extLst>
      <p:ext uri="{BB962C8B-B14F-4D97-AF65-F5344CB8AC3E}">
        <p14:creationId xmlns:p14="http://schemas.microsoft.com/office/powerpoint/2010/main" val="1112270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230429" y="156058"/>
            <a:ext cx="12340742" cy="267248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lIns="114949" tIns="57475" rIns="114949" bIns="57475" anchor="ctr"/>
          <a:lstStyle>
            <a:extLst/>
          </a:lstStyle>
          <a:p>
            <a:pPr algn="ctr" eaLnBrk="1" latinLnBrk="0" hangingPunct="1"/>
            <a:endParaRPr kumimoji="0" lang="en-US"/>
          </a:p>
        </p:txBody>
      </p:sp>
      <p:sp>
        <p:nvSpPr>
          <p:cNvPr id="8" name="Title 7"/>
          <p:cNvSpPr>
            <a:spLocks noGrp="1"/>
          </p:cNvSpPr>
          <p:nvPr>
            <p:ph type="ctrTitle"/>
          </p:nvPr>
        </p:nvSpPr>
        <p:spPr>
          <a:xfrm>
            <a:off x="649928" y="406401"/>
            <a:ext cx="11521440" cy="2357120"/>
          </a:xfrm>
        </p:spPr>
        <p:txBody>
          <a:bodyPr lIns="57475" rIns="287373" anchor="b">
            <a:normAutofit/>
          </a:bodyPr>
          <a:lstStyle>
            <a:lvl1pPr marL="0" algn="r">
              <a:defRPr sz="60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987040" y="3007360"/>
            <a:ext cx="9184328" cy="1869440"/>
          </a:xfrm>
        </p:spPr>
        <p:txBody>
          <a:bodyPr lIns="57475" rIns="310363"/>
          <a:lstStyle>
            <a:lvl1pPr marL="0" indent="0" algn="r">
              <a:spcBef>
                <a:spcPts val="0"/>
              </a:spcBef>
              <a:buNone/>
              <a:defRPr>
                <a:effectLst/>
              </a:defRPr>
            </a:lvl1pPr>
            <a:lvl2pPr marL="574746" indent="0" algn="ctr">
              <a:buNone/>
            </a:lvl2pPr>
            <a:lvl3pPr marL="1149492" indent="0" algn="ctr">
              <a:buNone/>
            </a:lvl3pPr>
            <a:lvl4pPr marL="1724238" indent="0" algn="ctr">
              <a:buNone/>
            </a:lvl4pPr>
            <a:lvl5pPr marL="2298984" indent="0" algn="ctr">
              <a:buNone/>
            </a:lvl5pPr>
            <a:lvl6pPr marL="2873731" indent="0" algn="ctr">
              <a:buNone/>
            </a:lvl6pPr>
            <a:lvl7pPr marL="3448477" indent="0" algn="ctr">
              <a:buNone/>
            </a:lvl7pPr>
            <a:lvl8pPr marL="4023223" indent="0" algn="ctr">
              <a:buNone/>
            </a:lvl8pPr>
            <a:lvl9pPr marL="4597969"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7787640" y="6942938"/>
            <a:ext cx="4203192" cy="292608"/>
          </a:xfrm>
        </p:spPr>
        <p:txBody>
          <a:bodyPr vert="horz" rtlCol="0"/>
          <a:lstStyle>
            <a:extLst/>
          </a:lstStyle>
          <a:p>
            <a:r>
              <a:rPr lang="en-US" smtClean="0"/>
              <a:t>23/5/2017</a:t>
            </a:r>
            <a:endParaRPr lang="en-US"/>
          </a:p>
        </p:txBody>
      </p:sp>
      <p:sp>
        <p:nvSpPr>
          <p:cNvPr id="11" name="Slide Number Placeholder 10"/>
          <p:cNvSpPr>
            <a:spLocks noGrp="1"/>
          </p:cNvSpPr>
          <p:nvPr>
            <p:ph type="sldNum" sz="quarter" idx="11"/>
          </p:nvPr>
        </p:nvSpPr>
        <p:spPr>
          <a:xfrm>
            <a:off x="12094533" y="6942938"/>
            <a:ext cx="650003" cy="292608"/>
          </a:xfrm>
        </p:spPr>
        <p:txBody>
          <a:bodyPr vert="horz" rtlCol="0"/>
          <a:lstStyle>
            <a:lvl1pPr>
              <a:defRPr>
                <a:solidFill>
                  <a:schemeClr val="tx2">
                    <a:shade val="90000"/>
                  </a:schemeClr>
                </a:solidFill>
              </a:defRPr>
            </a:lvl1pPr>
            <a:extLst/>
          </a:lstStyle>
          <a:p>
            <a:fld id="{6F42FDE4-A7DD-41A7-A0A6-9B649FB43336}" type="slidenum">
              <a:rPr kumimoji="0" lang="en-US" smtClean="0"/>
              <a:pPr/>
              <a:t>‹#›</a:t>
            </a:fld>
            <a:endParaRPr kumimoji="0" lang="en-US" sz="1400" dirty="0">
              <a:solidFill>
                <a:srgbClr val="FFFFFF"/>
              </a:solidFill>
            </a:endParaRPr>
          </a:p>
        </p:txBody>
      </p:sp>
      <p:sp>
        <p:nvSpPr>
          <p:cNvPr id="12" name="Footer Placeholder 11"/>
          <p:cNvSpPr>
            <a:spLocks noGrp="1"/>
          </p:cNvSpPr>
          <p:nvPr>
            <p:ph type="ftr" sz="quarter" idx="12"/>
          </p:nvPr>
        </p:nvSpPr>
        <p:spPr>
          <a:xfrm>
            <a:off x="2240280" y="6942938"/>
            <a:ext cx="5470450" cy="292608"/>
          </a:xfrm>
        </p:spPr>
        <p:txBody>
          <a:bodyPr vert="horz" rtlCol="0"/>
          <a:lstStyle>
            <a:extLst/>
          </a:lstStyle>
          <a:p>
            <a:r>
              <a:rPr kumimoji="0" lang="en-US" smtClean="0"/>
              <a:t>Optical and Nursing College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23/5/2017</a:t>
            </a:r>
            <a:endParaRPr lang="en-US"/>
          </a:p>
        </p:txBody>
      </p:sp>
      <p:sp>
        <p:nvSpPr>
          <p:cNvPr id="5" name="Footer Placeholder 4"/>
          <p:cNvSpPr>
            <a:spLocks noGrp="1"/>
          </p:cNvSpPr>
          <p:nvPr>
            <p:ph type="ftr" sz="quarter" idx="11"/>
          </p:nvPr>
        </p:nvSpPr>
        <p:spPr/>
        <p:txBody>
          <a:bodyPr/>
          <a:lstStyle>
            <a:extLst/>
          </a:lstStyle>
          <a:p>
            <a:r>
              <a:rPr kumimoji="0" lang="en-US" smtClean="0"/>
              <a:t>Optical and Nursing College</a:t>
            </a:r>
            <a:endParaRPr kumimoji="0" lang="en-US"/>
          </a:p>
        </p:txBody>
      </p:sp>
      <p:sp>
        <p:nvSpPr>
          <p:cNvPr id="6" name="Slide Number Placeholder 5"/>
          <p:cNvSpPr>
            <a:spLocks noGrp="1"/>
          </p:cNvSpPr>
          <p:nvPr>
            <p:ph type="sldNum" sz="quarter" idx="12"/>
          </p:nvPr>
        </p:nvSpPr>
        <p:spPr/>
        <p:txBody>
          <a:bodyPr/>
          <a:lstStyle>
            <a:extLst/>
          </a:lstStyle>
          <a:p>
            <a:fld id="{6F42FDE4-A7DD-41A7-A0A6-9B649FB43336}"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1160" y="292948"/>
            <a:ext cx="2880360" cy="6241627"/>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40080" y="292948"/>
            <a:ext cx="8427720" cy="6241627"/>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23/5/2017</a:t>
            </a:r>
            <a:endParaRPr lang="en-US"/>
          </a:p>
        </p:txBody>
      </p:sp>
      <p:sp>
        <p:nvSpPr>
          <p:cNvPr id="5" name="Footer Placeholder 4"/>
          <p:cNvSpPr>
            <a:spLocks noGrp="1"/>
          </p:cNvSpPr>
          <p:nvPr>
            <p:ph type="ftr" sz="quarter" idx="11"/>
          </p:nvPr>
        </p:nvSpPr>
        <p:spPr/>
        <p:txBody>
          <a:bodyPr/>
          <a:lstStyle>
            <a:extLst/>
          </a:lstStyle>
          <a:p>
            <a:r>
              <a:rPr kumimoji="0" lang="en-US" smtClean="0"/>
              <a:t>Optical and Nursing College</a:t>
            </a:r>
            <a:endParaRPr kumimoji="0" lang="en-US"/>
          </a:p>
        </p:txBody>
      </p:sp>
      <p:sp>
        <p:nvSpPr>
          <p:cNvPr id="6" name="Slide Number Placeholder 5"/>
          <p:cNvSpPr>
            <a:spLocks noGrp="1"/>
          </p:cNvSpPr>
          <p:nvPr>
            <p:ph type="sldNum" sz="quarter" idx="12"/>
          </p:nvPr>
        </p:nvSpPr>
        <p:spPr/>
        <p:txBody>
          <a:bodyPr/>
          <a:lstStyle>
            <a:extLst/>
          </a:lstStyle>
          <a:p>
            <a:fld id="{6F42FDE4-A7DD-41A7-A0A6-9B649FB43336}"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823749" y="1519560"/>
            <a:ext cx="11201400" cy="975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lIns="114949" tIns="57475" rIns="114949" bIns="57475"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23/5/2017</a:t>
            </a:r>
            <a:endParaRPr lang="en-US"/>
          </a:p>
        </p:txBody>
      </p:sp>
      <p:sp>
        <p:nvSpPr>
          <p:cNvPr id="5" name="Footer Placeholder 4"/>
          <p:cNvSpPr>
            <a:spLocks noGrp="1"/>
          </p:cNvSpPr>
          <p:nvPr>
            <p:ph type="ftr" sz="quarter" idx="11"/>
          </p:nvPr>
        </p:nvSpPr>
        <p:spPr/>
        <p:txBody>
          <a:bodyPr/>
          <a:lstStyle>
            <a:extLst/>
          </a:lstStyle>
          <a:p>
            <a:r>
              <a:rPr kumimoji="0" lang="en-US" smtClean="0"/>
              <a:t>Optical and Nursing College</a:t>
            </a:r>
            <a:endParaRPr kumimoji="0" lang="en-US"/>
          </a:p>
        </p:txBody>
      </p:sp>
      <p:sp>
        <p:nvSpPr>
          <p:cNvPr id="6" name="Slide Number Placeholder 5"/>
          <p:cNvSpPr>
            <a:spLocks noGrp="1"/>
          </p:cNvSpPr>
          <p:nvPr>
            <p:ph type="sldNum" sz="quarter" idx="12"/>
          </p:nvPr>
        </p:nvSpPr>
        <p:spPr/>
        <p:txBody>
          <a:bodyPr/>
          <a:lstStyle>
            <a:extLst/>
          </a:lstStyle>
          <a:p>
            <a:fld id="{6F42FDE4-A7DD-41A7-A0A6-9B649FB43336}"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400179" y="3485286"/>
            <a:ext cx="10369296" cy="975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lIns="114949" tIns="57475" rIns="114949" bIns="57475" anchor="ctr"/>
          <a:lstStyle>
            <a:extLst/>
          </a:lstStyle>
          <a:p>
            <a:pPr algn="ctr" eaLnBrk="1" latinLnBrk="0" hangingPunct="1"/>
            <a:endParaRPr kumimoji="0" lang="en-US"/>
          </a:p>
        </p:txBody>
      </p:sp>
      <p:sp>
        <p:nvSpPr>
          <p:cNvPr id="2" name="Title 1"/>
          <p:cNvSpPr>
            <a:spLocks noGrp="1"/>
          </p:cNvSpPr>
          <p:nvPr>
            <p:ph type="title"/>
          </p:nvPr>
        </p:nvSpPr>
        <p:spPr>
          <a:xfrm>
            <a:off x="1011326" y="531445"/>
            <a:ext cx="10881360" cy="2913075"/>
          </a:xfrm>
        </p:spPr>
        <p:txBody>
          <a:bodyPr rIns="126444"/>
          <a:lstStyle>
            <a:lvl1pPr algn="r">
              <a:buNone/>
              <a:defRPr sz="5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11238" y="3506894"/>
            <a:ext cx="10881360" cy="1610359"/>
          </a:xfrm>
        </p:spPr>
        <p:txBody>
          <a:bodyPr rIns="160929" anchor="t"/>
          <a:lstStyle>
            <a:lvl1pPr marL="0" indent="0" algn="r">
              <a:buNone/>
              <a:defRPr sz="2500">
                <a:solidFill>
                  <a:schemeClr val="tx1">
                    <a:tint val="75000"/>
                  </a:schemeClr>
                </a:solidFill>
              </a:defRPr>
            </a:lvl1pPr>
            <a:lvl2pPr>
              <a:buNone/>
              <a:defRPr sz="2300">
                <a:solidFill>
                  <a:schemeClr val="tx1">
                    <a:tint val="75000"/>
                  </a:schemeClr>
                </a:solidFill>
              </a:defRPr>
            </a:lvl2pPr>
            <a:lvl3pPr>
              <a:buNone/>
              <a:defRPr sz="2000">
                <a:solidFill>
                  <a:schemeClr val="tx1">
                    <a:tint val="75000"/>
                  </a:schemeClr>
                </a:solidFill>
              </a:defRPr>
            </a:lvl3pPr>
            <a:lvl4pPr>
              <a:buNone/>
              <a:defRPr sz="1800">
                <a:solidFill>
                  <a:schemeClr val="tx1">
                    <a:tint val="75000"/>
                  </a:schemeClr>
                </a:solidFill>
              </a:defRPr>
            </a:lvl4pPr>
            <a:lvl5pPr>
              <a:buNone/>
              <a:defRPr sz="18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7787640" y="6947915"/>
            <a:ext cx="4203192" cy="292608"/>
          </a:xfrm>
        </p:spPr>
        <p:txBody>
          <a:bodyPr vert="horz" rtlCol="0"/>
          <a:lstStyle>
            <a:extLst/>
          </a:lstStyle>
          <a:p>
            <a:r>
              <a:rPr lang="en-US" smtClean="0"/>
              <a:t>23/5/2017</a:t>
            </a:r>
            <a:endParaRPr lang="en-US"/>
          </a:p>
        </p:txBody>
      </p:sp>
      <p:sp>
        <p:nvSpPr>
          <p:cNvPr id="9" name="Slide Number Placeholder 8"/>
          <p:cNvSpPr>
            <a:spLocks noGrp="1"/>
          </p:cNvSpPr>
          <p:nvPr>
            <p:ph type="sldNum" sz="quarter" idx="11"/>
          </p:nvPr>
        </p:nvSpPr>
        <p:spPr>
          <a:xfrm>
            <a:off x="12094533" y="6947915"/>
            <a:ext cx="650003" cy="292608"/>
          </a:xfrm>
        </p:spPr>
        <p:txBody>
          <a:bodyPr vert="horz" rtlCol="0"/>
          <a:lstStyle>
            <a:lvl1pPr>
              <a:defRPr>
                <a:solidFill>
                  <a:schemeClr val="tx2">
                    <a:shade val="90000"/>
                  </a:schemeClr>
                </a:solidFill>
              </a:defRPr>
            </a:lvl1pPr>
            <a:extLst/>
          </a:lstStyle>
          <a:p>
            <a:fld id="{6F42FDE4-A7DD-41A7-A0A6-9B649FB43336}" type="slidenum">
              <a:rPr kumimoji="0" lang="en-US" smtClean="0"/>
              <a:pPr/>
              <a:t>‹#›</a:t>
            </a:fld>
            <a:endParaRPr kumimoji="0" lang="en-US" dirty="0"/>
          </a:p>
        </p:txBody>
      </p:sp>
      <p:sp>
        <p:nvSpPr>
          <p:cNvPr id="10" name="Footer Placeholder 9"/>
          <p:cNvSpPr>
            <a:spLocks noGrp="1"/>
          </p:cNvSpPr>
          <p:nvPr>
            <p:ph type="ftr" sz="quarter" idx="12"/>
          </p:nvPr>
        </p:nvSpPr>
        <p:spPr>
          <a:xfrm>
            <a:off x="2240280" y="6947915"/>
            <a:ext cx="5470450" cy="292608"/>
          </a:xfrm>
        </p:spPr>
        <p:txBody>
          <a:bodyPr vert="horz" rtlCol="0"/>
          <a:lstStyle>
            <a:extLst/>
          </a:lstStyle>
          <a:p>
            <a:r>
              <a:rPr kumimoji="0" lang="en-US" smtClean="0"/>
              <a:t>Optical and Nursing College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40080" y="1755648"/>
            <a:ext cx="5654040" cy="4828032"/>
          </a:xfrm>
        </p:spPr>
        <p:txBody>
          <a:bodyPr/>
          <a:lstStyle>
            <a:lvl1pPr>
              <a:defRPr sz="3500"/>
            </a:lvl1pPr>
            <a:lvl2pPr>
              <a:defRPr sz="3000"/>
            </a:lvl2pPr>
            <a:lvl3pPr>
              <a:defRPr sz="2500"/>
            </a:lvl3pPr>
            <a:lvl4pPr>
              <a:defRPr sz="2300"/>
            </a:lvl4pPr>
            <a:lvl5pPr>
              <a:defRPr sz="2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507480" y="1755648"/>
            <a:ext cx="5654040" cy="4828032"/>
          </a:xfrm>
        </p:spPr>
        <p:txBody>
          <a:bodyPr/>
          <a:lstStyle>
            <a:lvl1pPr>
              <a:defRPr sz="3500"/>
            </a:lvl1pPr>
            <a:lvl2pPr>
              <a:defRPr sz="3000"/>
            </a:lvl2pPr>
            <a:lvl3pPr>
              <a:defRPr sz="2500"/>
            </a:lvl3pPr>
            <a:lvl4pPr>
              <a:defRPr sz="2300"/>
            </a:lvl4pPr>
            <a:lvl5pPr>
              <a:defRPr sz="2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t>23/5/2017</a:t>
            </a:r>
            <a:endParaRPr lang="en-US"/>
          </a:p>
        </p:txBody>
      </p:sp>
      <p:sp>
        <p:nvSpPr>
          <p:cNvPr id="6" name="Footer Placeholder 5"/>
          <p:cNvSpPr>
            <a:spLocks noGrp="1"/>
          </p:cNvSpPr>
          <p:nvPr>
            <p:ph type="ftr" sz="quarter" idx="11"/>
          </p:nvPr>
        </p:nvSpPr>
        <p:spPr/>
        <p:txBody>
          <a:bodyPr/>
          <a:lstStyle>
            <a:extLst/>
          </a:lstStyle>
          <a:p>
            <a:r>
              <a:rPr kumimoji="0" lang="en-US" smtClean="0"/>
              <a:t>Optical and Nursing College</a:t>
            </a:r>
            <a:endParaRPr kumimoji="0" lang="en-US"/>
          </a:p>
        </p:txBody>
      </p:sp>
      <p:sp>
        <p:nvSpPr>
          <p:cNvPr id="7" name="Slide Number Placeholder 6"/>
          <p:cNvSpPr>
            <a:spLocks noGrp="1"/>
          </p:cNvSpPr>
          <p:nvPr>
            <p:ph type="sldNum" sz="quarter" idx="12"/>
          </p:nvPr>
        </p:nvSpPr>
        <p:spPr>
          <a:xfrm>
            <a:off x="12097512" y="6948873"/>
            <a:ext cx="650003" cy="292608"/>
          </a:xfrm>
        </p:spPr>
        <p:txBody>
          <a:bodyPr/>
          <a:lstStyle>
            <a:extLst/>
          </a:lstStyle>
          <a:p>
            <a:fld id="{6F42FDE4-A7DD-41A7-A0A6-9B649FB43336}" type="slidenum">
              <a:rPr kumimoji="0" lang="en-US" smtClean="0"/>
              <a:pPr/>
              <a:t>‹#›</a:t>
            </a:fld>
            <a:endParaRPr kumimoji="0" lang="en-US"/>
          </a:p>
        </p:txBody>
      </p:sp>
      <p:sp>
        <p:nvSpPr>
          <p:cNvPr id="10" name="Rectangle 9"/>
          <p:cNvSpPr/>
          <p:nvPr/>
        </p:nvSpPr>
        <p:spPr>
          <a:xfrm>
            <a:off x="823749" y="1519560"/>
            <a:ext cx="11201400" cy="975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lIns="114949" tIns="57475" rIns="114949" bIns="57475"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63442" y="2309564"/>
            <a:ext cx="5248656" cy="975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lIns="114949" tIns="57475" rIns="114949" bIns="57475" anchor="b"/>
          <a:lstStyle>
            <a:extLst/>
          </a:lstStyle>
          <a:p>
            <a:pPr algn="ctr" eaLnBrk="1" latinLnBrk="0" hangingPunct="1"/>
            <a:endParaRPr kumimoji="0" lang="en-US"/>
          </a:p>
        </p:txBody>
      </p:sp>
      <p:sp>
        <p:nvSpPr>
          <p:cNvPr id="11" name="Rectangle 10"/>
          <p:cNvSpPr/>
          <p:nvPr/>
        </p:nvSpPr>
        <p:spPr>
          <a:xfrm>
            <a:off x="6720840" y="2309564"/>
            <a:ext cx="5248656" cy="975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lIns="114949" tIns="57475" rIns="114949" bIns="57475" anchor="b"/>
          <a:lstStyle>
            <a:extLst/>
          </a:lstStyle>
          <a:p>
            <a:pPr algn="ctr" eaLnBrk="1" latinLnBrk="0" hangingPunct="1"/>
            <a:endParaRPr kumimoji="0" lang="en-US"/>
          </a:p>
        </p:txBody>
      </p:sp>
      <p:sp>
        <p:nvSpPr>
          <p:cNvPr id="2" name="Title 1"/>
          <p:cNvSpPr>
            <a:spLocks noGrp="1"/>
          </p:cNvSpPr>
          <p:nvPr>
            <p:ph type="title"/>
          </p:nvPr>
        </p:nvSpPr>
        <p:spPr>
          <a:xfrm>
            <a:off x="640080" y="268745"/>
            <a:ext cx="11521440" cy="12192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40080" y="1637454"/>
            <a:ext cx="5656263" cy="682413"/>
          </a:xfrm>
        </p:spPr>
        <p:txBody>
          <a:bodyPr anchor="b">
            <a:noAutofit/>
          </a:bodyPr>
          <a:lstStyle>
            <a:lvl1pPr marL="114949" indent="0" algn="l">
              <a:spcBef>
                <a:spcPts val="0"/>
              </a:spcBef>
              <a:buNone/>
              <a:defRPr sz="2800" b="0" cap="all" baseline="0"/>
            </a:lvl1pPr>
            <a:lvl2pPr>
              <a:buNone/>
              <a:defRPr sz="2500" b="1"/>
            </a:lvl2pPr>
            <a:lvl3pPr>
              <a:buNone/>
              <a:defRPr sz="2300" b="1"/>
            </a:lvl3pPr>
            <a:lvl4pPr>
              <a:buNone/>
              <a:defRPr sz="2000" b="1"/>
            </a:lvl4pPr>
            <a:lvl5pPr>
              <a:buNone/>
              <a:defRPr sz="20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503036" y="1637454"/>
            <a:ext cx="5658485" cy="682413"/>
          </a:xfrm>
        </p:spPr>
        <p:txBody>
          <a:bodyPr anchor="b">
            <a:noAutofit/>
          </a:bodyPr>
          <a:lstStyle>
            <a:lvl1pPr marL="114949" indent="0" algn="l">
              <a:spcBef>
                <a:spcPts val="0"/>
              </a:spcBef>
              <a:buNone/>
              <a:defRPr sz="2800" b="0" cap="all" baseline="0"/>
            </a:lvl1pPr>
            <a:lvl2pPr>
              <a:buNone/>
              <a:defRPr sz="2500" b="1"/>
            </a:lvl2pPr>
            <a:lvl3pPr>
              <a:buNone/>
              <a:defRPr sz="2300" b="1"/>
            </a:lvl3pPr>
            <a:lvl4pPr>
              <a:buNone/>
              <a:defRPr sz="2000" b="1"/>
            </a:lvl4pPr>
            <a:lvl5pPr>
              <a:buNone/>
              <a:defRPr sz="20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40080" y="2519681"/>
            <a:ext cx="5656263" cy="4204547"/>
          </a:xfrm>
        </p:spPr>
        <p:txBody>
          <a:bodyPr lIns="114949"/>
          <a:lstStyle>
            <a:lvl1pPr>
              <a:defRPr sz="2800"/>
            </a:lvl1pPr>
            <a:lvl2pPr>
              <a:defRPr sz="2500"/>
            </a:lvl2pPr>
            <a:lvl3pPr>
              <a:defRPr sz="23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503036" y="2519681"/>
            <a:ext cx="5658485" cy="4204547"/>
          </a:xfrm>
        </p:spPr>
        <p:txBody>
          <a:bodyPr/>
          <a:lstStyle>
            <a:lvl1pPr>
              <a:defRPr sz="2800"/>
            </a:lvl1pPr>
            <a:lvl2pPr>
              <a:defRPr sz="2500"/>
            </a:lvl2pPr>
            <a:lvl3pPr>
              <a:defRPr sz="23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n-US" smtClean="0"/>
              <a:t>23/5/2017</a:t>
            </a:r>
            <a:endParaRPr lang="en-US"/>
          </a:p>
        </p:txBody>
      </p:sp>
      <p:sp>
        <p:nvSpPr>
          <p:cNvPr id="8" name="Footer Placeholder 7"/>
          <p:cNvSpPr>
            <a:spLocks noGrp="1"/>
          </p:cNvSpPr>
          <p:nvPr>
            <p:ph type="ftr" sz="quarter" idx="11"/>
          </p:nvPr>
        </p:nvSpPr>
        <p:spPr/>
        <p:txBody>
          <a:bodyPr/>
          <a:lstStyle>
            <a:extLst/>
          </a:lstStyle>
          <a:p>
            <a:r>
              <a:rPr kumimoji="0" lang="en-US" smtClean="0"/>
              <a:t>Optical and Nursing College</a:t>
            </a:r>
            <a:endParaRPr kumimoji="0" lang="en-US"/>
          </a:p>
        </p:txBody>
      </p:sp>
      <p:sp>
        <p:nvSpPr>
          <p:cNvPr id="9" name="Slide Number Placeholder 8"/>
          <p:cNvSpPr>
            <a:spLocks noGrp="1"/>
          </p:cNvSpPr>
          <p:nvPr>
            <p:ph type="sldNum" sz="quarter" idx="12"/>
          </p:nvPr>
        </p:nvSpPr>
        <p:spPr>
          <a:xfrm>
            <a:off x="12097512" y="6948873"/>
            <a:ext cx="650003" cy="292608"/>
          </a:xfrm>
        </p:spPr>
        <p:txBody>
          <a:bodyPr/>
          <a:lstStyle>
            <a:extLst/>
          </a:lstStyle>
          <a:p>
            <a:fld id="{6F42FDE4-A7DD-41A7-A0A6-9B649FB43336}"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40080" y="270099"/>
            <a:ext cx="11521440" cy="12192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r>
              <a:rPr lang="en-US" smtClean="0"/>
              <a:t>23/5/2017</a:t>
            </a:r>
            <a:endParaRPr lang="en-US"/>
          </a:p>
        </p:txBody>
      </p:sp>
      <p:sp>
        <p:nvSpPr>
          <p:cNvPr id="4" name="Footer Placeholder 3"/>
          <p:cNvSpPr>
            <a:spLocks noGrp="1"/>
          </p:cNvSpPr>
          <p:nvPr>
            <p:ph type="ftr" sz="quarter" idx="11"/>
          </p:nvPr>
        </p:nvSpPr>
        <p:spPr/>
        <p:txBody>
          <a:bodyPr/>
          <a:lstStyle>
            <a:extLst/>
          </a:lstStyle>
          <a:p>
            <a:r>
              <a:rPr kumimoji="0" lang="en-US" smtClean="0"/>
              <a:t>Optical and Nursing College</a:t>
            </a:r>
            <a:endParaRPr kumimoji="0" lang="en-US"/>
          </a:p>
        </p:txBody>
      </p:sp>
      <p:sp>
        <p:nvSpPr>
          <p:cNvPr id="5" name="Slide Number Placeholder 4"/>
          <p:cNvSpPr>
            <a:spLocks noGrp="1"/>
          </p:cNvSpPr>
          <p:nvPr>
            <p:ph type="sldNum" sz="quarter" idx="12"/>
          </p:nvPr>
        </p:nvSpPr>
        <p:spPr/>
        <p:txBody>
          <a:bodyPr/>
          <a:lstStyle>
            <a:extLst/>
          </a:lstStyle>
          <a:p>
            <a:fld id="{6F42FDE4-A7DD-41A7-A0A6-9B649FB43336}" type="slidenum">
              <a:rPr kumimoji="0" lang="en-US" smtClean="0"/>
              <a:pPr/>
              <a:t>‹#›</a:t>
            </a:fld>
            <a:endParaRPr kumimoji="0" lang="en-US"/>
          </a:p>
        </p:txBody>
      </p:sp>
      <p:sp>
        <p:nvSpPr>
          <p:cNvPr id="7" name="Rectangle 6"/>
          <p:cNvSpPr/>
          <p:nvPr/>
        </p:nvSpPr>
        <p:spPr>
          <a:xfrm>
            <a:off x="823749" y="1519560"/>
            <a:ext cx="11201400" cy="975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lIns="114949" tIns="57475" rIns="114949" bIns="57475"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smtClean="0"/>
              <a:t>23/5/2017</a:t>
            </a:r>
            <a:endParaRPr lang="en-US"/>
          </a:p>
        </p:txBody>
      </p:sp>
      <p:sp>
        <p:nvSpPr>
          <p:cNvPr id="3" name="Footer Placeholder 2"/>
          <p:cNvSpPr>
            <a:spLocks noGrp="1"/>
          </p:cNvSpPr>
          <p:nvPr>
            <p:ph type="ftr" sz="quarter" idx="11"/>
          </p:nvPr>
        </p:nvSpPr>
        <p:spPr/>
        <p:txBody>
          <a:bodyPr/>
          <a:lstStyle>
            <a:extLst/>
          </a:lstStyle>
          <a:p>
            <a:r>
              <a:rPr kumimoji="0" lang="en-US" smtClean="0"/>
              <a:t>Optical and Nursing College</a:t>
            </a:r>
            <a:endParaRPr kumimoji="0" lang="en-US"/>
          </a:p>
        </p:txBody>
      </p:sp>
      <p:sp>
        <p:nvSpPr>
          <p:cNvPr id="4" name="Slide Number Placeholder 3"/>
          <p:cNvSpPr>
            <a:spLocks noGrp="1"/>
          </p:cNvSpPr>
          <p:nvPr>
            <p:ph type="sldNum" sz="quarter" idx="12"/>
          </p:nvPr>
        </p:nvSpPr>
        <p:spPr/>
        <p:txBody>
          <a:bodyPr/>
          <a:lstStyle>
            <a:extLst/>
          </a:lstStyle>
          <a:p>
            <a:fld id="{6F42FDE4-A7DD-41A7-A0A6-9B649FB43336}"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7080573" y="1128166"/>
            <a:ext cx="5248656" cy="975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lIns="114949" tIns="57475" rIns="114949" bIns="57475" anchor="ctr"/>
          <a:lstStyle>
            <a:extLst/>
          </a:lstStyle>
          <a:p>
            <a:pPr algn="ctr" eaLnBrk="1" latinLnBrk="0" hangingPunct="1"/>
            <a:endParaRPr kumimoji="0" lang="en-US"/>
          </a:p>
        </p:txBody>
      </p:sp>
      <p:sp>
        <p:nvSpPr>
          <p:cNvPr id="2" name="Title 1"/>
          <p:cNvSpPr>
            <a:spLocks noGrp="1"/>
          </p:cNvSpPr>
          <p:nvPr>
            <p:ph type="title"/>
          </p:nvPr>
        </p:nvSpPr>
        <p:spPr>
          <a:xfrm>
            <a:off x="6948390" y="325120"/>
            <a:ext cx="5504688" cy="812800"/>
          </a:xfrm>
        </p:spPr>
        <p:txBody>
          <a:bodyPr anchor="b"/>
          <a:lstStyle>
            <a:lvl1pPr marL="0" algn="r">
              <a:buNone/>
              <a:defRPr sz="25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948390" y="1181397"/>
            <a:ext cx="5504688" cy="1137920"/>
          </a:xfrm>
        </p:spPr>
        <p:txBody>
          <a:bodyPr/>
          <a:lstStyle>
            <a:lvl1pPr marL="0" indent="0" algn="r">
              <a:spcBef>
                <a:spcPts val="0"/>
              </a:spcBef>
              <a:buNone/>
              <a:defRPr sz="1800"/>
            </a:lvl1pPr>
            <a:lvl2pPr>
              <a:buNone/>
              <a:defRPr sz="1500"/>
            </a:lvl2pPr>
            <a:lvl3pPr>
              <a:buNone/>
              <a:defRPr sz="1300"/>
            </a:lvl3pPr>
            <a:lvl4pPr>
              <a:buNone/>
              <a:defRPr sz="1100"/>
            </a:lvl4pPr>
            <a:lvl5pPr>
              <a:buNone/>
              <a:defRPr sz="11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20040" y="2357120"/>
            <a:ext cx="12133038" cy="4242816"/>
          </a:xfrm>
        </p:spPr>
        <p:txBody>
          <a:bodyPr/>
          <a:lstStyle>
            <a:lvl1pPr marL="367838">
              <a:defRPr sz="4000"/>
            </a:lvl1pPr>
            <a:lvl2pPr marL="747170">
              <a:defRPr sz="3500"/>
            </a:lvl2pPr>
            <a:lvl3pPr marL="1034543">
              <a:defRPr sz="3000"/>
            </a:lvl3pPr>
            <a:lvl4pPr marL="1321916">
              <a:defRPr sz="2500"/>
            </a:lvl4pPr>
            <a:lvl5pPr marL="1586299">
              <a:defRPr sz="25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7787640" y="6947915"/>
            <a:ext cx="4203192" cy="292608"/>
          </a:xfrm>
        </p:spPr>
        <p:txBody>
          <a:bodyPr vert="horz" rtlCol="0"/>
          <a:lstStyle>
            <a:extLst/>
          </a:lstStyle>
          <a:p>
            <a:r>
              <a:rPr lang="en-US" smtClean="0"/>
              <a:t>23/5/2017</a:t>
            </a:r>
            <a:endParaRPr lang="en-US"/>
          </a:p>
        </p:txBody>
      </p:sp>
      <p:sp>
        <p:nvSpPr>
          <p:cNvPr id="10" name="Slide Number Placeholder 9"/>
          <p:cNvSpPr>
            <a:spLocks noGrp="1"/>
          </p:cNvSpPr>
          <p:nvPr>
            <p:ph type="sldNum" sz="quarter" idx="11"/>
          </p:nvPr>
        </p:nvSpPr>
        <p:spPr>
          <a:xfrm>
            <a:off x="12094533" y="6947915"/>
            <a:ext cx="650003" cy="292608"/>
          </a:xfrm>
        </p:spPr>
        <p:txBody>
          <a:bodyPr vert="horz" rtlCol="0"/>
          <a:lstStyle>
            <a:lvl1pPr>
              <a:defRPr>
                <a:solidFill>
                  <a:schemeClr val="tx2">
                    <a:shade val="90000"/>
                  </a:schemeClr>
                </a:solidFill>
              </a:defRPr>
            </a:lvl1pPr>
            <a:extLst/>
          </a:lstStyle>
          <a:p>
            <a:fld id="{6F42FDE4-A7DD-41A7-A0A6-9B649FB43336}" type="slidenum">
              <a:rPr kumimoji="0" lang="en-US" smtClean="0"/>
              <a:pPr/>
              <a:t>‹#›</a:t>
            </a:fld>
            <a:endParaRPr kumimoji="0" lang="en-US"/>
          </a:p>
        </p:txBody>
      </p:sp>
      <p:sp>
        <p:nvSpPr>
          <p:cNvPr id="11" name="Footer Placeholder 10"/>
          <p:cNvSpPr>
            <a:spLocks noGrp="1"/>
          </p:cNvSpPr>
          <p:nvPr>
            <p:ph type="ftr" sz="quarter" idx="12"/>
          </p:nvPr>
        </p:nvSpPr>
        <p:spPr>
          <a:xfrm>
            <a:off x="2240280" y="6947915"/>
            <a:ext cx="5470450" cy="292608"/>
          </a:xfrm>
        </p:spPr>
        <p:txBody>
          <a:bodyPr vert="horz" rtlCol="0"/>
          <a:lstStyle>
            <a:extLst/>
          </a:lstStyle>
          <a:p>
            <a:r>
              <a:rPr kumimoji="0" lang="en-US" smtClean="0"/>
              <a:t>Optical and Nursing College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56620" y="5039360"/>
            <a:ext cx="7680960" cy="708838"/>
          </a:xfrm>
        </p:spPr>
        <p:txBody>
          <a:bodyPr anchor="b"/>
          <a:lstStyle>
            <a:lvl1pPr marL="0" algn="r">
              <a:buNone/>
              <a:defRPr sz="25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4256620" y="5748199"/>
            <a:ext cx="7680960" cy="973072"/>
          </a:xfrm>
        </p:spPr>
        <p:txBody>
          <a:bodyPr/>
          <a:lstStyle>
            <a:lvl1pPr marL="0" indent="0" algn="r">
              <a:spcBef>
                <a:spcPts val="0"/>
              </a:spcBef>
              <a:buNone/>
              <a:defRPr sz="1800"/>
            </a:lvl1pPr>
            <a:lvl2pPr>
              <a:defRPr sz="1500"/>
            </a:lvl2pPr>
            <a:lvl3pPr>
              <a:defRPr sz="1300"/>
            </a:lvl3pPr>
            <a:lvl4pPr>
              <a:defRPr sz="1100"/>
            </a:lvl4pPr>
            <a:lvl5pPr>
              <a:defRPr sz="11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426720" y="266522"/>
            <a:ext cx="11948160" cy="463296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marL="0" indent="0" algn="l" rtl="0" eaLnBrk="1" latinLnBrk="0" hangingPunct="1">
              <a:buNone/>
              <a:defRPr sz="40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7787640" y="6942938"/>
            <a:ext cx="4203192" cy="292608"/>
          </a:xfrm>
        </p:spPr>
        <p:txBody>
          <a:bodyPr vert="horz" rtlCol="0"/>
          <a:lstStyle>
            <a:extLst/>
          </a:lstStyle>
          <a:p>
            <a:r>
              <a:rPr lang="en-US" smtClean="0"/>
              <a:t>23/5/2017</a:t>
            </a:r>
            <a:endParaRPr lang="en-US"/>
          </a:p>
        </p:txBody>
      </p:sp>
      <p:sp>
        <p:nvSpPr>
          <p:cNvPr id="9" name="Slide Number Placeholder 8"/>
          <p:cNvSpPr>
            <a:spLocks noGrp="1"/>
          </p:cNvSpPr>
          <p:nvPr>
            <p:ph type="sldNum" sz="quarter" idx="11"/>
          </p:nvPr>
        </p:nvSpPr>
        <p:spPr>
          <a:xfrm>
            <a:off x="12094533" y="6942938"/>
            <a:ext cx="650003" cy="292608"/>
          </a:xfrm>
        </p:spPr>
        <p:txBody>
          <a:bodyPr vert="horz" rtlCol="0"/>
          <a:lstStyle>
            <a:lvl1pPr>
              <a:defRPr>
                <a:solidFill>
                  <a:schemeClr val="tx2">
                    <a:shade val="90000"/>
                  </a:schemeClr>
                </a:solidFill>
              </a:defRPr>
            </a:lvl1pPr>
            <a:extLst/>
          </a:lstStyle>
          <a:p>
            <a:fld id="{6F42FDE4-A7DD-41A7-A0A6-9B649FB43336}" type="slidenum">
              <a:rPr kumimoji="0" lang="en-US" smtClean="0"/>
              <a:pPr/>
              <a:t>‹#›</a:t>
            </a:fld>
            <a:endParaRPr kumimoji="0" lang="en-US" dirty="0"/>
          </a:p>
        </p:txBody>
      </p:sp>
      <p:sp>
        <p:nvSpPr>
          <p:cNvPr id="10" name="Footer Placeholder 9"/>
          <p:cNvSpPr>
            <a:spLocks noGrp="1"/>
          </p:cNvSpPr>
          <p:nvPr>
            <p:ph type="ftr" sz="quarter" idx="12"/>
          </p:nvPr>
        </p:nvSpPr>
        <p:spPr>
          <a:xfrm>
            <a:off x="2240280" y="6942938"/>
            <a:ext cx="5470450" cy="292608"/>
          </a:xfrm>
        </p:spPr>
        <p:txBody>
          <a:bodyPr vert="horz" rtlCol="0"/>
          <a:lstStyle>
            <a:extLst/>
          </a:lstStyle>
          <a:p>
            <a:r>
              <a:rPr kumimoji="0" lang="en-US" smtClean="0"/>
              <a:t>Optical and Nursing College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230429" y="156891"/>
            <a:ext cx="12335184" cy="7003085"/>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lIns="114949" tIns="57475" rIns="114949" bIns="57475"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813560" y="6827520"/>
            <a:ext cx="5897170" cy="292608"/>
          </a:xfrm>
          <a:prstGeom prst="rect">
            <a:avLst/>
          </a:prstGeom>
        </p:spPr>
        <p:txBody>
          <a:bodyPr lIns="114949" tIns="57475" rIns="114949" bIns="57475"/>
          <a:lstStyle>
            <a:lvl1pPr algn="r" eaLnBrk="1" latinLnBrk="0" hangingPunct="1">
              <a:defRPr kumimoji="0" sz="1600">
                <a:solidFill>
                  <a:schemeClr val="bg2">
                    <a:tint val="60000"/>
                    <a:satMod val="155000"/>
                  </a:schemeClr>
                </a:solidFill>
              </a:defRPr>
            </a:lvl1pPr>
            <a:extLst/>
          </a:lstStyle>
          <a:p>
            <a:r>
              <a:rPr kumimoji="0" lang="en-US" sz="1400" smtClean="0">
                <a:solidFill>
                  <a:schemeClr val="tx2"/>
                </a:solidFill>
              </a:rPr>
              <a:t>Optical and Nursing College</a:t>
            </a:r>
            <a:endParaRPr kumimoji="0" lang="en-US" sz="1400" dirty="0">
              <a:solidFill>
                <a:schemeClr val="tx2"/>
              </a:solidFill>
            </a:endParaRPr>
          </a:p>
        </p:txBody>
      </p:sp>
      <p:sp>
        <p:nvSpPr>
          <p:cNvPr id="14" name="Date Placeholder 13"/>
          <p:cNvSpPr>
            <a:spLocks noGrp="1"/>
          </p:cNvSpPr>
          <p:nvPr>
            <p:ph type="dt" sz="half" idx="2"/>
          </p:nvPr>
        </p:nvSpPr>
        <p:spPr>
          <a:xfrm>
            <a:off x="7787640" y="6827520"/>
            <a:ext cx="4203192" cy="292608"/>
          </a:xfrm>
          <a:prstGeom prst="rect">
            <a:avLst/>
          </a:prstGeom>
        </p:spPr>
        <p:txBody>
          <a:bodyPr lIns="114949" tIns="57475" rIns="114949" bIns="57475"/>
          <a:lstStyle>
            <a:lvl1pPr algn="l" eaLnBrk="1" latinLnBrk="0" hangingPunct="1">
              <a:defRPr kumimoji="0" sz="1600">
                <a:solidFill>
                  <a:schemeClr val="bg2">
                    <a:tint val="60000"/>
                    <a:satMod val="155000"/>
                  </a:schemeClr>
                </a:solidFill>
              </a:defRPr>
            </a:lvl1pPr>
            <a:extLst/>
          </a:lstStyle>
          <a:p>
            <a:pPr algn="r" eaLnBrk="1" latinLnBrk="0" hangingPunct="1"/>
            <a:r>
              <a:rPr lang="en-US" smtClean="0"/>
              <a:t>23/5/2017</a:t>
            </a:r>
            <a:endParaRPr lang="en-US" sz="1400" dirty="0">
              <a:solidFill>
                <a:schemeClr val="tx2"/>
              </a:solidFill>
            </a:endParaRPr>
          </a:p>
        </p:txBody>
      </p:sp>
      <p:sp>
        <p:nvSpPr>
          <p:cNvPr id="23" name="Slide Number Placeholder 22"/>
          <p:cNvSpPr>
            <a:spLocks noGrp="1"/>
          </p:cNvSpPr>
          <p:nvPr>
            <p:ph type="sldNum" sz="quarter" idx="4"/>
          </p:nvPr>
        </p:nvSpPr>
        <p:spPr>
          <a:xfrm>
            <a:off x="12094533" y="6948873"/>
            <a:ext cx="650003" cy="292608"/>
          </a:xfrm>
          <a:prstGeom prst="rect">
            <a:avLst/>
          </a:prstGeom>
        </p:spPr>
        <p:txBody>
          <a:bodyPr lIns="114949" tIns="57475" rIns="114949" bIns="57475" anchor="ctr"/>
          <a:lstStyle>
            <a:lvl1pPr algn="r" eaLnBrk="1" latinLnBrk="0" hangingPunct="1">
              <a:defRPr kumimoji="0" sz="2000">
                <a:solidFill>
                  <a:schemeClr val="tx2">
                    <a:shade val="90000"/>
                  </a:schemeClr>
                </a:solidFill>
                <a:effectLst/>
              </a:defRPr>
            </a:lvl1pPr>
            <a:extLst/>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
        <p:nvSpPr>
          <p:cNvPr id="22" name="Title Placeholder 21"/>
          <p:cNvSpPr>
            <a:spLocks noGrp="1"/>
          </p:cNvSpPr>
          <p:nvPr>
            <p:ph type="title"/>
          </p:nvPr>
        </p:nvSpPr>
        <p:spPr>
          <a:xfrm>
            <a:off x="640080" y="270438"/>
            <a:ext cx="11521440" cy="1219200"/>
          </a:xfrm>
          <a:prstGeom prst="rect">
            <a:avLst/>
          </a:prstGeom>
        </p:spPr>
        <p:txBody>
          <a:bodyPr lIns="114949" tIns="57475" rIns="114949" bIns="57475"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640080" y="1755986"/>
            <a:ext cx="11521440" cy="4828032"/>
          </a:xfrm>
          <a:prstGeom prst="rect">
            <a:avLst/>
          </a:prstGeom>
        </p:spPr>
        <p:txBody>
          <a:bodyPr lIns="114949" tIns="57475" rIns="114949" bIns="57475">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marL="68970" algn="r" rtl="0" eaLnBrk="1" latinLnBrk="0" hangingPunct="1">
        <a:spcBef>
          <a:spcPct val="0"/>
        </a:spcBef>
        <a:buNone/>
        <a:defRPr kumimoji="0" sz="58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367199" indent="-367199" algn="l" rtl="0" eaLnBrk="1" latinLnBrk="0" hangingPunct="1">
        <a:spcBef>
          <a:spcPts val="0"/>
        </a:spcBef>
        <a:buClr>
          <a:schemeClr val="accent1"/>
        </a:buClr>
        <a:buSzPct val="70000"/>
        <a:buFont typeface="Wingdings 2"/>
        <a:buChar char=""/>
        <a:defRPr kumimoji="0" sz="4000" kern="1200">
          <a:solidFill>
            <a:schemeClr val="tx1"/>
          </a:solidFill>
          <a:latin typeface="+mn-lt"/>
          <a:ea typeface="+mn-ea"/>
          <a:cs typeface="+mn-cs"/>
        </a:defRPr>
      </a:lvl1pPr>
      <a:lvl2pPr marL="804645" indent="-287373" algn="l" rtl="0" eaLnBrk="1" latinLnBrk="0" hangingPunct="1">
        <a:spcBef>
          <a:spcPts val="503"/>
        </a:spcBef>
        <a:buClr>
          <a:schemeClr val="accent2"/>
        </a:buClr>
        <a:buSzPct val="90000"/>
        <a:buFontTx/>
        <a:buChar char="•"/>
        <a:defRPr kumimoji="0" sz="3300" kern="1200">
          <a:solidFill>
            <a:schemeClr val="tx1"/>
          </a:solidFill>
          <a:latin typeface="+mn-lt"/>
          <a:ea typeface="+mn-ea"/>
          <a:cs typeface="+mn-cs"/>
        </a:defRPr>
      </a:lvl2pPr>
      <a:lvl3pPr marL="1034543" indent="-241393" algn="l" rtl="0" eaLnBrk="1" latinLnBrk="0" hangingPunct="1">
        <a:spcBef>
          <a:spcPts val="503"/>
        </a:spcBef>
        <a:buClr>
          <a:schemeClr val="accent3"/>
        </a:buClr>
        <a:buSzPct val="100000"/>
        <a:buFont typeface="Wingdings 2"/>
        <a:buChar char=""/>
        <a:defRPr kumimoji="0" sz="2900" kern="1200">
          <a:solidFill>
            <a:schemeClr val="tx1"/>
          </a:solidFill>
          <a:latin typeface="+mn-lt"/>
          <a:ea typeface="+mn-ea"/>
          <a:cs typeface="+mn-cs"/>
        </a:defRPr>
      </a:lvl3pPr>
      <a:lvl4pPr marL="1264441" indent="-229898" algn="l" rtl="0" eaLnBrk="1" latinLnBrk="0" hangingPunct="1">
        <a:spcBef>
          <a:spcPts val="503"/>
        </a:spcBef>
        <a:buClr>
          <a:schemeClr val="accent3"/>
        </a:buClr>
        <a:buSzPct val="100000"/>
        <a:buFont typeface="Wingdings 2"/>
        <a:buChar char=""/>
        <a:defRPr kumimoji="0" sz="2500" kern="1200">
          <a:solidFill>
            <a:schemeClr val="tx1"/>
          </a:solidFill>
          <a:latin typeface="+mn-lt"/>
          <a:ea typeface="+mn-ea"/>
          <a:cs typeface="+mn-cs"/>
        </a:defRPr>
      </a:lvl4pPr>
      <a:lvl5pPr marL="1494340" indent="-229898" algn="l" rtl="0" eaLnBrk="1" latinLnBrk="0" hangingPunct="1">
        <a:spcBef>
          <a:spcPts val="503"/>
        </a:spcBef>
        <a:buClr>
          <a:schemeClr val="accent3"/>
        </a:buClr>
        <a:buSzPct val="100000"/>
        <a:buFont typeface="Wingdings 2"/>
        <a:buChar char=""/>
        <a:defRPr kumimoji="0" sz="2400" kern="1200">
          <a:solidFill>
            <a:schemeClr val="tx1"/>
          </a:solidFill>
          <a:latin typeface="+mn-lt"/>
          <a:ea typeface="+mn-ea"/>
          <a:cs typeface="+mn-cs"/>
        </a:defRPr>
      </a:lvl5pPr>
      <a:lvl6pPr marL="1724238" indent="-218404" algn="l" rtl="0" eaLnBrk="1" latinLnBrk="0" hangingPunct="1">
        <a:spcBef>
          <a:spcPts val="503"/>
        </a:spcBef>
        <a:buClr>
          <a:schemeClr val="accent4"/>
        </a:buClr>
        <a:buFont typeface="Wingdings 2"/>
        <a:buChar char=""/>
        <a:defRPr kumimoji="0" sz="2300" kern="1200" baseline="0">
          <a:solidFill>
            <a:schemeClr val="tx1"/>
          </a:solidFill>
          <a:latin typeface="+mn-lt"/>
          <a:ea typeface="+mn-ea"/>
          <a:cs typeface="+mn-cs"/>
        </a:defRPr>
      </a:lvl6pPr>
      <a:lvl7pPr marL="1954137" indent="-218404" algn="l" rtl="0" eaLnBrk="1" latinLnBrk="0" hangingPunct="1">
        <a:spcBef>
          <a:spcPts val="503"/>
        </a:spcBef>
        <a:buClr>
          <a:schemeClr val="accent4"/>
        </a:buClr>
        <a:buFont typeface="Wingdings 2"/>
        <a:buChar char=""/>
        <a:defRPr kumimoji="0" sz="2000" kern="1200" baseline="0">
          <a:solidFill>
            <a:schemeClr val="tx1"/>
          </a:solidFill>
          <a:latin typeface="+mn-lt"/>
          <a:ea typeface="+mn-ea"/>
          <a:cs typeface="+mn-cs"/>
        </a:defRPr>
      </a:lvl7pPr>
      <a:lvl8pPr marL="2184035" indent="-218404" algn="l" rtl="0" eaLnBrk="1" latinLnBrk="0" hangingPunct="1">
        <a:spcBef>
          <a:spcPts val="503"/>
        </a:spcBef>
        <a:buClr>
          <a:schemeClr val="accent4"/>
        </a:buClr>
        <a:buFont typeface="Wingdings 2"/>
        <a:buChar char=""/>
        <a:defRPr kumimoji="0" sz="2000" kern="1200" baseline="0">
          <a:solidFill>
            <a:schemeClr val="tx1"/>
          </a:solidFill>
          <a:latin typeface="+mn-lt"/>
          <a:ea typeface="+mn-ea"/>
          <a:cs typeface="+mn-cs"/>
        </a:defRPr>
      </a:lvl8pPr>
      <a:lvl9pPr marL="2413934" indent="-218404" algn="l" rtl="0" eaLnBrk="1" latinLnBrk="0" hangingPunct="1">
        <a:spcBef>
          <a:spcPts val="503"/>
        </a:spcBef>
        <a:buClr>
          <a:schemeClr val="accent4"/>
        </a:buClr>
        <a:buFont typeface="Wingdings 2"/>
        <a:buChar char=""/>
        <a:defRPr kumimoji="0" sz="20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574746" algn="l" rtl="0" eaLnBrk="1" latinLnBrk="0" hangingPunct="1">
        <a:defRPr kumimoji="0" kern="1200">
          <a:solidFill>
            <a:schemeClr val="tx1"/>
          </a:solidFill>
          <a:latin typeface="+mn-lt"/>
          <a:ea typeface="+mn-ea"/>
          <a:cs typeface="+mn-cs"/>
        </a:defRPr>
      </a:lvl2pPr>
      <a:lvl3pPr marL="1149492" algn="l" rtl="0" eaLnBrk="1" latinLnBrk="0" hangingPunct="1">
        <a:defRPr kumimoji="0" kern="1200">
          <a:solidFill>
            <a:schemeClr val="tx1"/>
          </a:solidFill>
          <a:latin typeface="+mn-lt"/>
          <a:ea typeface="+mn-ea"/>
          <a:cs typeface="+mn-cs"/>
        </a:defRPr>
      </a:lvl3pPr>
      <a:lvl4pPr marL="1724238" algn="l" rtl="0" eaLnBrk="1" latinLnBrk="0" hangingPunct="1">
        <a:defRPr kumimoji="0" kern="1200">
          <a:solidFill>
            <a:schemeClr val="tx1"/>
          </a:solidFill>
          <a:latin typeface="+mn-lt"/>
          <a:ea typeface="+mn-ea"/>
          <a:cs typeface="+mn-cs"/>
        </a:defRPr>
      </a:lvl4pPr>
      <a:lvl5pPr marL="2298984" algn="l" rtl="0" eaLnBrk="1" latinLnBrk="0" hangingPunct="1">
        <a:defRPr kumimoji="0" kern="1200">
          <a:solidFill>
            <a:schemeClr val="tx1"/>
          </a:solidFill>
          <a:latin typeface="+mn-lt"/>
          <a:ea typeface="+mn-ea"/>
          <a:cs typeface="+mn-cs"/>
        </a:defRPr>
      </a:lvl5pPr>
      <a:lvl6pPr marL="2873731" algn="l" rtl="0" eaLnBrk="1" latinLnBrk="0" hangingPunct="1">
        <a:defRPr kumimoji="0" kern="1200">
          <a:solidFill>
            <a:schemeClr val="tx1"/>
          </a:solidFill>
          <a:latin typeface="+mn-lt"/>
          <a:ea typeface="+mn-ea"/>
          <a:cs typeface="+mn-cs"/>
        </a:defRPr>
      </a:lvl6pPr>
      <a:lvl7pPr marL="3448477" algn="l" rtl="0" eaLnBrk="1" latinLnBrk="0" hangingPunct="1">
        <a:defRPr kumimoji="0" kern="1200">
          <a:solidFill>
            <a:schemeClr val="tx1"/>
          </a:solidFill>
          <a:latin typeface="+mn-lt"/>
          <a:ea typeface="+mn-ea"/>
          <a:cs typeface="+mn-cs"/>
        </a:defRPr>
      </a:lvl7pPr>
      <a:lvl8pPr marL="4023223" algn="l" rtl="0" eaLnBrk="1" latinLnBrk="0" hangingPunct="1">
        <a:defRPr kumimoji="0" kern="1200">
          <a:solidFill>
            <a:schemeClr val="tx1"/>
          </a:solidFill>
          <a:latin typeface="+mn-lt"/>
          <a:ea typeface="+mn-ea"/>
          <a:cs typeface="+mn-cs"/>
        </a:defRPr>
      </a:lvl8pPr>
      <a:lvl9pPr marL="4597969"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png"/><Relationship Id="rId7" Type="http://schemas.openxmlformats.org/officeDocument/2006/relationships/diagramColors" Target="../diagrams/colors2.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4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69.png"/><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5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5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7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jpeg"/><Relationship Id="rId1" Type="http://schemas.openxmlformats.org/officeDocument/2006/relationships/slideLayout" Target="../slideLayouts/slideLayout7.xml"/><Relationship Id="rId4" Type="http://schemas.openxmlformats.org/officeDocument/2006/relationships/image" Target="../media/image104.png"/></Relationships>
</file>

<file path=ppt/slides/_rels/slide7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121.png"/><Relationship Id="rId2" Type="http://schemas.openxmlformats.org/officeDocument/2006/relationships/image" Target="../media/image116.png"/><Relationship Id="rId1" Type="http://schemas.openxmlformats.org/officeDocument/2006/relationships/slideLayout" Target="../slideLayouts/slideLayout7.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8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7.xml"/><Relationship Id="rId4" Type="http://schemas.openxmlformats.org/officeDocument/2006/relationships/image" Target="../media/image124.png"/></Relationships>
</file>

<file path=ppt/slides/_rels/slide8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2.png"/><Relationship Id="rId1" Type="http://schemas.openxmlformats.org/officeDocument/2006/relationships/slideLayout" Target="../slideLayouts/slideLayout7.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8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xml"/><Relationship Id="rId5" Type="http://schemas.openxmlformats.org/officeDocument/2006/relationships/image" Target="../media/image132.png"/><Relationship Id="rId4" Type="http://schemas.openxmlformats.org/officeDocument/2006/relationships/image" Target="../media/image131.png"/></Relationships>
</file>

<file path=ppt/slides/_rels/slide89.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7.xml"/><Relationship Id="rId4" Type="http://schemas.openxmlformats.org/officeDocument/2006/relationships/image" Target="../media/image13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7.xml"/><Relationship Id="rId4" Type="http://schemas.openxmlformats.org/officeDocument/2006/relationships/image" Target="../media/image138.png"/></Relationships>
</file>

<file path=ppt/slides/_rels/slide9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7.xml"/><Relationship Id="rId5" Type="http://schemas.openxmlformats.org/officeDocument/2006/relationships/image" Target="../media/image145.png"/><Relationship Id="rId4" Type="http://schemas.openxmlformats.org/officeDocument/2006/relationships/image" Target="../media/image144.png"/></Relationships>
</file>

<file path=ppt/slides/_rels/slide94.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3.png"/><Relationship Id="rId1" Type="http://schemas.openxmlformats.org/officeDocument/2006/relationships/slideLayout" Target="../slideLayouts/slideLayout7.xml"/><Relationship Id="rId4" Type="http://schemas.openxmlformats.org/officeDocument/2006/relationships/image" Target="../media/image147.png"/></Relationships>
</file>

<file path=ppt/slides/_rels/slide95.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57200" y="381000"/>
            <a:ext cx="11521440" cy="2448560"/>
          </a:xfrm>
        </p:spPr>
        <p:txBody>
          <a:bodyPr>
            <a:normAutofit fontScale="90000"/>
          </a:bodyPr>
          <a:lstStyle/>
          <a:p>
            <a:pPr algn="ctr"/>
            <a:r>
              <a:rPr lang="en-US" dirty="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Graduation Project </a:t>
            </a:r>
            <a:r>
              <a:rPr lang="en-US" dirty="0"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2</a:t>
            </a:r>
            <a:r>
              <a:rPr lang="en-US" dirty="0">
                <a:ln w="18415" cmpd="sng">
                  <a:solidFill>
                    <a:srgbClr val="FFFFFF"/>
                  </a:solidFill>
                  <a:prstDash val="solid"/>
                </a:ln>
                <a:solidFill>
                  <a:schemeClr val="accent1">
                    <a:lumMod val="75000"/>
                  </a:schemeClr>
                </a:solidFill>
                <a:effectLst>
                  <a:outerShdw blurRad="63500" dir="3600000" algn="tl" rotWithShape="0">
                    <a:srgbClr val="000000">
                      <a:alpha val="70000"/>
                    </a:srgbClr>
                  </a:outerShdw>
                </a:effectLst>
                <a:latin typeface="Times New Roman" pitchFamily="18" charset="0"/>
                <a:cs typeface="Times New Roman" pitchFamily="18" charset="0"/>
              </a:rPr>
              <a:t/>
            </a:r>
            <a:br>
              <a:rPr lang="en-US" dirty="0">
                <a:ln w="18415" cmpd="sng">
                  <a:solidFill>
                    <a:srgbClr val="FFFFFF"/>
                  </a:solidFill>
                  <a:prstDash val="solid"/>
                </a:ln>
                <a:solidFill>
                  <a:schemeClr val="accent1">
                    <a:lumMod val="75000"/>
                  </a:schemeClr>
                </a:solidFill>
                <a:effectLst>
                  <a:outerShdw blurRad="63500" dir="3600000" algn="tl" rotWithShape="0">
                    <a:srgbClr val="000000">
                      <a:alpha val="70000"/>
                    </a:srgbClr>
                  </a:outerShdw>
                </a:effectLst>
                <a:latin typeface="Times New Roman" pitchFamily="18" charset="0"/>
                <a:cs typeface="Times New Roman" pitchFamily="18" charset="0"/>
              </a:rPr>
            </a:br>
            <a:r>
              <a:rPr lang="en-US" dirty="0"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Structural Analysis </a:t>
            </a:r>
            <a:r>
              <a:rPr lang="en-US" dirty="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and </a:t>
            </a:r>
            <a:r>
              <a:rPr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D</a:t>
            </a:r>
            <a:r>
              <a:rPr lang="en-US" dirty="0" err="1"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esign</a:t>
            </a:r>
            <a:r>
              <a:rPr lang="en-US" dirty="0"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
            </a:r>
            <a:br>
              <a:rPr lang="en-US" dirty="0"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br>
            <a:r>
              <a:rPr lang="en-US" dirty="0" smtClean="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 </a:t>
            </a:r>
            <a:r>
              <a:rPr lang="en-US" dirty="0">
                <a:ln w="18415" cmpd="sng">
                  <a:solidFill>
                    <a:srgbClr val="FFFFFF"/>
                  </a:solidFill>
                  <a:prstDash val="solid"/>
                </a:ln>
                <a:effectLst>
                  <a:outerShdw blurRad="63500" dir="3600000" algn="tl" rotWithShape="0">
                    <a:srgbClr val="000000">
                      <a:alpha val="70000"/>
                    </a:srgbClr>
                  </a:outerShdw>
                </a:effectLst>
                <a:latin typeface="Times New Roman" pitchFamily="18" charset="0"/>
                <a:cs typeface="Times New Roman" pitchFamily="18" charset="0"/>
              </a:rPr>
              <a:t>of Optical and Nursing College</a:t>
            </a:r>
          </a:p>
        </p:txBody>
      </p:sp>
      <p:graphicFrame>
        <p:nvGraphicFramePr>
          <p:cNvPr id="9" name="Diagram 8"/>
          <p:cNvGraphicFramePr/>
          <p:nvPr/>
        </p:nvGraphicFramePr>
        <p:xfrm>
          <a:off x="533400" y="4648200"/>
          <a:ext cx="11734800" cy="203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ounded Rectangle 9"/>
          <p:cNvSpPr/>
          <p:nvPr/>
        </p:nvSpPr>
        <p:spPr>
          <a:xfrm>
            <a:off x="457200" y="228600"/>
            <a:ext cx="11887200" cy="2514600"/>
          </a:xfrm>
          <a:prstGeom prst="round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4"/>
          <p:cNvPicPr>
            <a:picLocks noChangeAspect="1" noChangeArrowheads="1"/>
          </p:cNvPicPr>
          <p:nvPr/>
        </p:nvPicPr>
        <p:blipFill>
          <a:blip r:embed="rId7"/>
          <a:srcRect/>
          <a:stretch>
            <a:fillRect/>
          </a:stretch>
        </p:blipFill>
        <p:spPr bwMode="auto">
          <a:xfrm>
            <a:off x="9906000" y="609600"/>
            <a:ext cx="2209800" cy="1616075"/>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73923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10</a:t>
            </a:fld>
            <a:endParaRPr kumimoji="0" lang="en-US"/>
          </a:p>
        </p:txBody>
      </p:sp>
      <p:sp>
        <p:nvSpPr>
          <p:cNvPr id="5" name="Rounded Rectangle 4"/>
          <p:cNvSpPr/>
          <p:nvPr/>
        </p:nvSpPr>
        <p:spPr>
          <a:xfrm>
            <a:off x="838200" y="3810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200" y="457200"/>
            <a:ext cx="83058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LATERAL</a:t>
            </a:r>
            <a:r>
              <a:rPr lang="ar-S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LOADS</a:t>
            </a:r>
            <a:endParaRPr lang="en-US" sz="4000"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13" name="Rectangle 1"/>
          <p:cNvSpPr>
            <a:spLocks noChangeArrowheads="1"/>
          </p:cNvSpPr>
          <p:nvPr/>
        </p:nvSpPr>
        <p:spPr bwMode="auto">
          <a:xfrm>
            <a:off x="304800" y="1371600"/>
            <a:ext cx="3610925"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r>
              <a:rPr kumimoji="0" lang="en-US" b="1" i="0" u="sng" strike="noStrike" cap="none" normalizeH="0" baseline="0" dirty="0" smtClean="0">
                <a:ln>
                  <a:noFill/>
                </a:ln>
                <a:effectLst/>
                <a:latin typeface="Times New Roman" pitchFamily="18" charset="0"/>
                <a:ea typeface="Rockwell" pitchFamily="18" charset="0"/>
                <a:cs typeface="Times New Roman" pitchFamily="18" charset="0"/>
              </a:rPr>
              <a:t>Determination of structure period:</a:t>
            </a:r>
            <a:endParaRPr kumimoji="0" lang="en-US" b="0" i="0" u="none" strike="noStrike" cap="none" normalizeH="0" baseline="0" dirty="0" smtClean="0">
              <a:ln>
                <a:noFill/>
              </a:ln>
              <a:effectLst/>
              <a:latin typeface="Arial" pitchFamily="34" charset="0"/>
              <a:cs typeface="Arial" pitchFamily="34" charset="0"/>
            </a:endParaRPr>
          </a:p>
        </p:txBody>
      </p:sp>
      <p:sp>
        <p:nvSpPr>
          <p:cNvPr id="64514" name="Rectangle 2"/>
          <p:cNvSpPr>
            <a:spLocks noChangeArrowheads="1"/>
          </p:cNvSpPr>
          <p:nvPr/>
        </p:nvSpPr>
        <p:spPr bwMode="auto">
          <a:xfrm>
            <a:off x="533400" y="3124200"/>
            <a:ext cx="4038600" cy="120032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r>
              <a:rPr kumimoji="0" lang="en-US" b="0" i="0" u="sng" strike="noStrike" cap="none" normalizeH="0" baseline="0" dirty="0" smtClean="0">
                <a:ln>
                  <a:noFill/>
                </a:ln>
                <a:effectLst/>
                <a:latin typeface="Times New Roman" pitchFamily="18" charset="0"/>
                <a:ea typeface="Rockwell" pitchFamily="18" charset="0"/>
                <a:cs typeface="Times New Roman" pitchFamily="18" charset="0"/>
              </a:rPr>
              <a:t>Using Reloph Method to calculate the period of structure:</a:t>
            </a:r>
            <a:endParaRPr kumimoji="0" lang="en-US"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r>
              <a:rPr kumimoji="0" lang="en-US" b="0" i="0" u="none" strike="noStrike" cap="none" normalizeH="0" baseline="0" dirty="0" smtClean="0">
                <a:ln>
                  <a:noFill/>
                </a:ln>
                <a:effectLst/>
                <a:latin typeface="Times New Roman" pitchFamily="18" charset="0"/>
                <a:ea typeface="Rockwell" pitchFamily="18" charset="0"/>
                <a:cs typeface="Times New Roman" pitchFamily="18" charset="0"/>
              </a:rPr>
              <a:t>Assume 1 </a:t>
            </a:r>
            <a:r>
              <a:rPr kumimoji="0" lang="en-US" b="0" i="0" u="none" strike="noStrike" cap="none" normalizeH="0" baseline="0" dirty="0" err="1" smtClean="0">
                <a:ln>
                  <a:noFill/>
                </a:ln>
                <a:effectLst/>
                <a:latin typeface="Times New Roman" pitchFamily="18" charset="0"/>
                <a:ea typeface="Rockwell" pitchFamily="18" charset="0"/>
                <a:cs typeface="Times New Roman" pitchFamily="18" charset="0"/>
              </a:rPr>
              <a:t>kN</a:t>
            </a:r>
            <a:r>
              <a:rPr kumimoji="0" lang="en-US" b="0" i="0" u="none" strike="noStrike" cap="none" normalizeH="0" baseline="0" dirty="0" smtClean="0">
                <a:ln>
                  <a:noFill/>
                </a:ln>
                <a:effectLst/>
                <a:latin typeface="Times New Roman" pitchFamily="18" charset="0"/>
                <a:ea typeface="Rockwell" pitchFamily="18" charset="0"/>
                <a:cs typeface="Times New Roman" pitchFamily="18" charset="0"/>
              </a:rPr>
              <a:t>/m</a:t>
            </a:r>
            <a:r>
              <a:rPr kumimoji="0" lang="en-US" b="0" i="0" u="none" strike="noStrike" cap="none" normalizeH="0" baseline="30000" dirty="0" smtClean="0">
                <a:ln>
                  <a:noFill/>
                </a:ln>
                <a:effectLst/>
                <a:latin typeface="Times New Roman" pitchFamily="18" charset="0"/>
                <a:ea typeface="Rockwell" pitchFamily="18" charset="0"/>
                <a:cs typeface="Times New Roman" pitchFamily="18" charset="0"/>
              </a:rPr>
              <a:t>2 </a:t>
            </a:r>
            <a:r>
              <a:rPr kumimoji="0" lang="en-US" b="0" i="0" u="none" strike="noStrike" cap="none" normalizeH="0" baseline="0" dirty="0" smtClean="0">
                <a:ln>
                  <a:noFill/>
                </a:ln>
                <a:effectLst/>
                <a:latin typeface="Times New Roman" pitchFamily="18" charset="0"/>
                <a:ea typeface="Rockwell" pitchFamily="18" charset="0"/>
                <a:cs typeface="Times New Roman" pitchFamily="18" charset="0"/>
              </a:rPr>
              <a:t> as Earth Quick in x direction distributed  in each floor.</a:t>
            </a:r>
            <a:endParaRPr kumimoji="0" lang="en-US" b="0" i="0" u="none" strike="noStrike" cap="none" normalizeH="0" baseline="0" dirty="0" smtClean="0">
              <a:ln>
                <a:noFill/>
              </a:ln>
              <a:effectLst/>
              <a:latin typeface="Times New Roman" pitchFamily="18" charset="0"/>
              <a:cs typeface="Times New Roman" pitchFamily="18" charset="0"/>
            </a:endParaRPr>
          </a:p>
        </p:txBody>
      </p:sp>
      <p:pic>
        <p:nvPicPr>
          <p:cNvPr id="64515" name="Picture 3"/>
          <p:cNvPicPr>
            <a:picLocks noChangeAspect="1" noChangeArrowheads="1"/>
          </p:cNvPicPr>
          <p:nvPr/>
        </p:nvPicPr>
        <p:blipFill>
          <a:blip r:embed="rId2"/>
          <a:srcRect/>
          <a:stretch>
            <a:fillRect/>
          </a:stretch>
        </p:blipFill>
        <p:spPr bwMode="auto">
          <a:xfrm>
            <a:off x="4876800" y="1905000"/>
            <a:ext cx="7473950" cy="4803775"/>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pic>
        <p:nvPicPr>
          <p:cNvPr id="64526" name="Picture 14"/>
          <p:cNvPicPr>
            <a:picLocks noChangeAspect="1" noChangeArrowheads="1"/>
          </p:cNvPicPr>
          <p:nvPr/>
        </p:nvPicPr>
        <p:blipFill>
          <a:blip r:embed="rId3"/>
          <a:srcRect/>
          <a:stretch>
            <a:fillRect/>
          </a:stretch>
        </p:blipFill>
        <p:spPr bwMode="auto">
          <a:xfrm>
            <a:off x="533400" y="4876800"/>
            <a:ext cx="4038600" cy="1079374"/>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11</a:t>
            </a:fld>
            <a:endParaRPr kumimoji="0" lang="en-US"/>
          </a:p>
        </p:txBody>
      </p:sp>
      <p:sp>
        <p:nvSpPr>
          <p:cNvPr id="5" name="Rounded Rectangle 4"/>
          <p:cNvSpPr/>
          <p:nvPr/>
        </p:nvSpPr>
        <p:spPr>
          <a:xfrm>
            <a:off x="838200" y="3810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200" y="457200"/>
            <a:ext cx="83058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LATERAL</a:t>
            </a:r>
            <a:r>
              <a:rPr lang="ar-S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LOADS</a:t>
            </a:r>
            <a:endParaRPr lang="en-US" sz="4000"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13" name="Rectangle 1"/>
          <p:cNvSpPr>
            <a:spLocks noChangeArrowheads="1"/>
          </p:cNvSpPr>
          <p:nvPr/>
        </p:nvSpPr>
        <p:spPr bwMode="auto">
          <a:xfrm>
            <a:off x="304800" y="1371600"/>
            <a:ext cx="7102585"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lvl="0" fontAlgn="base">
              <a:spcBef>
                <a:spcPct val="0"/>
              </a:spcBef>
              <a:spcAft>
                <a:spcPct val="0"/>
              </a:spcAft>
              <a:tabLst>
                <a:tab pos="-114300" algn="l"/>
              </a:tabLst>
            </a:pPr>
            <a:r>
              <a:rPr lang="en-US" dirty="0" smtClean="0"/>
              <a:t>Determinations of base shear using static lateral force procedure:</a:t>
            </a:r>
            <a:endParaRPr kumimoji="0" lang="en-US" b="0" i="0" u="none" strike="noStrike" cap="none" normalizeH="0" baseline="0" dirty="0" smtClean="0">
              <a:ln>
                <a:noFill/>
              </a:ln>
              <a:effectLst/>
              <a:latin typeface="Arial" pitchFamily="34" charset="0"/>
              <a:cs typeface="Arial" pitchFamily="34" charset="0"/>
            </a:endParaRPr>
          </a:p>
        </p:txBody>
      </p:sp>
      <p:pic>
        <p:nvPicPr>
          <p:cNvPr id="64527" name="Picture 15"/>
          <p:cNvPicPr>
            <a:picLocks noChangeAspect="1" noChangeArrowheads="1"/>
          </p:cNvPicPr>
          <p:nvPr/>
        </p:nvPicPr>
        <p:blipFill>
          <a:blip r:embed="rId2"/>
          <a:srcRect/>
          <a:stretch>
            <a:fillRect/>
          </a:stretch>
        </p:blipFill>
        <p:spPr bwMode="auto">
          <a:xfrm>
            <a:off x="381000" y="1981199"/>
            <a:ext cx="8382000" cy="4808797"/>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12</a:t>
            </a:fld>
            <a:endParaRPr kumimoji="0" lang="en-US"/>
          </a:p>
        </p:txBody>
      </p:sp>
      <p:sp>
        <p:nvSpPr>
          <p:cNvPr id="5" name="Rounded Rectangle 4"/>
          <p:cNvSpPr/>
          <p:nvPr/>
        </p:nvSpPr>
        <p:spPr>
          <a:xfrm>
            <a:off x="838200" y="3810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200" y="457200"/>
            <a:ext cx="83058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LATERAL</a:t>
            </a:r>
            <a:r>
              <a:rPr lang="ar-S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LOADS</a:t>
            </a:r>
            <a:endParaRPr lang="en-US" sz="4000"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13" name="Rectangle 1"/>
          <p:cNvSpPr>
            <a:spLocks noChangeArrowheads="1"/>
          </p:cNvSpPr>
          <p:nvPr/>
        </p:nvSpPr>
        <p:spPr bwMode="auto">
          <a:xfrm>
            <a:off x="304800" y="1371600"/>
            <a:ext cx="7102585"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lvl="0" fontAlgn="base">
              <a:spcBef>
                <a:spcPct val="0"/>
              </a:spcBef>
              <a:spcAft>
                <a:spcPct val="0"/>
              </a:spcAft>
              <a:tabLst>
                <a:tab pos="-114300" algn="l"/>
              </a:tabLst>
            </a:pPr>
            <a:r>
              <a:rPr lang="en-US" dirty="0" smtClean="0"/>
              <a:t>Determinations of base shear using static lateral force procedure:</a:t>
            </a:r>
            <a:endParaRPr kumimoji="0" lang="en-US" b="0" i="0" u="none" strike="noStrike" cap="none" normalizeH="0" baseline="0" dirty="0" smtClean="0">
              <a:ln>
                <a:noFill/>
              </a:ln>
              <a:effectLst/>
              <a:latin typeface="Arial" pitchFamily="34" charset="0"/>
              <a:cs typeface="Arial" pitchFamily="34" charset="0"/>
            </a:endParaRPr>
          </a:p>
        </p:txBody>
      </p:sp>
      <p:pic>
        <p:nvPicPr>
          <p:cNvPr id="65538" name="Picture 2"/>
          <p:cNvPicPr>
            <a:picLocks noChangeAspect="1" noChangeArrowheads="1"/>
          </p:cNvPicPr>
          <p:nvPr/>
        </p:nvPicPr>
        <p:blipFill>
          <a:blip r:embed="rId2"/>
          <a:srcRect/>
          <a:stretch>
            <a:fillRect/>
          </a:stretch>
        </p:blipFill>
        <p:spPr bwMode="auto">
          <a:xfrm>
            <a:off x="1143000" y="1828800"/>
            <a:ext cx="9220200" cy="4953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13</a:t>
            </a:fld>
            <a:endParaRPr kumimoji="0" lang="en-US"/>
          </a:p>
        </p:txBody>
      </p:sp>
      <p:sp>
        <p:nvSpPr>
          <p:cNvPr id="5" name="Rounded Rectangle 4"/>
          <p:cNvSpPr/>
          <p:nvPr/>
        </p:nvSpPr>
        <p:spPr>
          <a:xfrm>
            <a:off x="838200" y="3810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200" y="457200"/>
            <a:ext cx="83058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LATERAL</a:t>
            </a:r>
            <a:r>
              <a:rPr lang="ar-S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LOADS</a:t>
            </a:r>
            <a:endParaRPr lang="en-US" sz="4000"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13" name="Rectangle 1"/>
          <p:cNvSpPr>
            <a:spLocks noChangeArrowheads="1"/>
          </p:cNvSpPr>
          <p:nvPr/>
        </p:nvSpPr>
        <p:spPr bwMode="auto">
          <a:xfrm>
            <a:off x="304800" y="1371600"/>
            <a:ext cx="6126164"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lvl="0" fontAlgn="base">
              <a:spcBef>
                <a:spcPct val="0"/>
              </a:spcBef>
              <a:spcAft>
                <a:spcPct val="0"/>
              </a:spcAft>
              <a:tabLst>
                <a:tab pos="-114300" algn="l"/>
              </a:tabLst>
            </a:pPr>
            <a:r>
              <a:rPr lang="en-US" dirty="0" smtClean="0"/>
              <a:t>Horizontal force in each floor from equation 30-15-UBC:-</a:t>
            </a:r>
            <a:endParaRPr kumimoji="0" lang="en-US" b="0" i="0" u="none" strike="noStrike" cap="none" normalizeH="0" baseline="0" dirty="0" smtClean="0">
              <a:ln>
                <a:noFill/>
              </a:ln>
              <a:effectLst/>
              <a:latin typeface="Arial" pitchFamily="34" charset="0"/>
              <a:cs typeface="Arial" pitchFamily="34" charset="0"/>
            </a:endParaRPr>
          </a:p>
        </p:txBody>
      </p:sp>
      <p:pic>
        <p:nvPicPr>
          <p:cNvPr id="66562" name="Picture 2"/>
          <p:cNvPicPr>
            <a:picLocks noChangeAspect="1" noChangeArrowheads="1"/>
          </p:cNvPicPr>
          <p:nvPr/>
        </p:nvPicPr>
        <p:blipFill>
          <a:blip r:embed="rId2"/>
          <a:srcRect/>
          <a:stretch>
            <a:fillRect/>
          </a:stretch>
        </p:blipFill>
        <p:spPr bwMode="auto">
          <a:xfrm>
            <a:off x="7239000" y="1905000"/>
            <a:ext cx="5140858" cy="4800600"/>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pic>
        <p:nvPicPr>
          <p:cNvPr id="66563" name="Picture 3"/>
          <p:cNvPicPr>
            <a:picLocks noChangeAspect="1" noChangeArrowheads="1"/>
          </p:cNvPicPr>
          <p:nvPr/>
        </p:nvPicPr>
        <p:blipFill>
          <a:blip r:embed="rId3"/>
          <a:srcRect/>
          <a:stretch>
            <a:fillRect/>
          </a:stretch>
        </p:blipFill>
        <p:spPr bwMode="auto">
          <a:xfrm>
            <a:off x="457200" y="2514600"/>
            <a:ext cx="6570617" cy="2743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14</a:t>
            </a:fld>
            <a:endParaRPr kumimoji="0" lang="en-US"/>
          </a:p>
        </p:txBody>
      </p:sp>
      <p:sp>
        <p:nvSpPr>
          <p:cNvPr id="5" name="Rounded Rectangle 4"/>
          <p:cNvSpPr/>
          <p:nvPr/>
        </p:nvSpPr>
        <p:spPr>
          <a:xfrm>
            <a:off x="838200" y="3810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200" y="457200"/>
            <a:ext cx="83058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LATERAL</a:t>
            </a:r>
            <a:r>
              <a:rPr lang="ar-S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LOADS</a:t>
            </a:r>
            <a:endParaRPr lang="en-US" sz="4000"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13" name="Rectangle 1"/>
          <p:cNvSpPr>
            <a:spLocks noChangeArrowheads="1"/>
          </p:cNvSpPr>
          <p:nvPr/>
        </p:nvSpPr>
        <p:spPr bwMode="auto">
          <a:xfrm>
            <a:off x="304800" y="1371600"/>
            <a:ext cx="4647426"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lvl="0" fontAlgn="base">
              <a:spcBef>
                <a:spcPct val="0"/>
              </a:spcBef>
              <a:spcAft>
                <a:spcPct val="0"/>
              </a:spcAft>
              <a:tabLst>
                <a:tab pos="-114300" algn="l"/>
              </a:tabLst>
            </a:pPr>
            <a:r>
              <a:rPr lang="en-US" b="1" dirty="0" smtClean="0">
                <a:latin typeface="Times New Roman" pitchFamily="18" charset="0"/>
                <a:cs typeface="Times New Roman" pitchFamily="18" charset="0"/>
              </a:rPr>
              <a:t>Response spectrum that is defined in UBC-97</a:t>
            </a:r>
            <a:endParaRPr kumimoji="0" lang="en-US" b="0" i="0" u="none" strike="noStrike" cap="none" normalizeH="0" baseline="0" dirty="0" smtClean="0">
              <a:ln>
                <a:noFill/>
              </a:ln>
              <a:effectLst/>
              <a:latin typeface="Times New Roman" pitchFamily="18" charset="0"/>
              <a:cs typeface="Times New Roman" pitchFamily="18" charset="0"/>
            </a:endParaRPr>
          </a:p>
        </p:txBody>
      </p:sp>
      <p:pic>
        <p:nvPicPr>
          <p:cNvPr id="17" name="صورة 2"/>
          <p:cNvPicPr/>
          <p:nvPr/>
        </p:nvPicPr>
        <p:blipFill>
          <a:blip r:embed="rId2"/>
          <a:srcRect/>
          <a:stretch>
            <a:fillRect/>
          </a:stretch>
        </p:blipFill>
        <p:spPr bwMode="auto">
          <a:xfrm>
            <a:off x="5181600" y="2209800"/>
            <a:ext cx="6837158" cy="43434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67585" name="Rectangle 1"/>
          <p:cNvSpPr>
            <a:spLocks noChangeArrowheads="1"/>
          </p:cNvSpPr>
          <p:nvPr/>
        </p:nvSpPr>
        <p:spPr bwMode="auto">
          <a:xfrm>
            <a:off x="304800" y="2057400"/>
            <a:ext cx="4648200" cy="1477328"/>
          </a:xfrm>
          <a:prstGeom prst="rect">
            <a:avLst/>
          </a:prstGeom>
          <a:ln>
            <a:solidFill>
              <a:schemeClr val="accent1"/>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2"/>
                </a:solidFill>
                <a:effectLst/>
                <a:latin typeface="Times New Roman" pitchFamily="18" charset="0"/>
                <a:ea typeface="Rockwell" pitchFamily="18" charset="0"/>
                <a:cs typeface="Times New Roman" pitchFamily="18" charset="0"/>
              </a:rPr>
              <a:t>Response spectrum is an elastic response spectrum for 5 percent equivalent viscous damping used to represent the dynamic effects of the Design Basis Ground Motion for the design of structures. </a:t>
            </a:r>
            <a:endParaRPr kumimoji="0" lang="en-US" b="0" i="0" u="none" strike="noStrike" cap="none" normalizeH="0" baseline="0" dirty="0" smtClean="0">
              <a:ln>
                <a:noFill/>
              </a:ln>
              <a:solidFill>
                <a:schemeClr val="bg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15</a:t>
            </a:fld>
            <a:endParaRPr kumimoji="0" lang="en-US"/>
          </a:p>
        </p:txBody>
      </p:sp>
      <p:sp>
        <p:nvSpPr>
          <p:cNvPr id="5" name="Rounded Rectangle 4"/>
          <p:cNvSpPr/>
          <p:nvPr/>
        </p:nvSpPr>
        <p:spPr>
          <a:xfrm>
            <a:off x="838200" y="3810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200" y="457200"/>
            <a:ext cx="83058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LATERAL</a:t>
            </a:r>
            <a:r>
              <a:rPr lang="ar-S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LOADS</a:t>
            </a:r>
            <a:endParaRPr lang="en-US" sz="4000"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13" name="Rectangle 1"/>
          <p:cNvSpPr>
            <a:spLocks noChangeArrowheads="1"/>
          </p:cNvSpPr>
          <p:nvPr/>
        </p:nvSpPr>
        <p:spPr bwMode="auto">
          <a:xfrm>
            <a:off x="381000" y="1600200"/>
            <a:ext cx="4483984"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r>
              <a:rPr lang="en-US" dirty="0" smtClean="0"/>
              <a:t>The center of mass and center of rigidity</a:t>
            </a:r>
            <a:endParaRPr lang="en-US" b="1" dirty="0"/>
          </a:p>
        </p:txBody>
      </p:sp>
      <p:pic>
        <p:nvPicPr>
          <p:cNvPr id="69634" name="Picture 2"/>
          <p:cNvPicPr>
            <a:picLocks noChangeAspect="1" noChangeArrowheads="1"/>
          </p:cNvPicPr>
          <p:nvPr/>
        </p:nvPicPr>
        <p:blipFill>
          <a:blip r:embed="rId2"/>
          <a:srcRect/>
          <a:stretch>
            <a:fillRect/>
          </a:stretch>
        </p:blipFill>
        <p:spPr bwMode="auto">
          <a:xfrm>
            <a:off x="5334000" y="1752600"/>
            <a:ext cx="7010400" cy="4724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69635" name="Rectangle 3"/>
          <p:cNvSpPr>
            <a:spLocks noChangeArrowheads="1"/>
          </p:cNvSpPr>
          <p:nvPr/>
        </p:nvSpPr>
        <p:spPr bwMode="auto">
          <a:xfrm>
            <a:off x="381000" y="2286000"/>
            <a:ext cx="4800600" cy="92333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65125"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Rockwell" pitchFamily="18" charset="0"/>
                <a:cs typeface="Times New Roman" pitchFamily="18" charset="0"/>
              </a:rPr>
              <a:t>An eccentricity equal to 0.25L is acceptable by the code, where L is the total length of the structure at the eccentricity direction.: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69636" name="Rectangle 4"/>
          <p:cNvSpPr>
            <a:spLocks noChangeArrowheads="1"/>
          </p:cNvSpPr>
          <p:nvPr/>
        </p:nvSpPr>
        <p:spPr bwMode="auto">
          <a:xfrm>
            <a:off x="381000" y="3581400"/>
            <a:ext cx="4800600" cy="92333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Rockwell" pitchFamily="18" charset="0"/>
                <a:cs typeface="Times New Roman" pitchFamily="18" charset="0"/>
              </a:rPr>
              <a:t>values of eccentricity is small than 0.05L for each direction</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Rockwell" pitchFamily="18" charset="0"/>
                <a:cs typeface="Times New Roman" pitchFamily="18" charset="0"/>
              </a:rPr>
              <a:t>= 0.05 * 40 = 2</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16</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r>
              <a:rPr lang="en-US" sz="4000" cap="small" dirty="0" smtClean="0"/>
              <a:t>THREE DIMENSIONAL STRUCTURE ANALYSIS</a:t>
            </a:r>
            <a:endParaRPr lang="en-US" sz="4000" b="1" cap="all" dirty="0"/>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 name="Picture 17"/>
          <p:cNvPicPr/>
          <p:nvPr/>
        </p:nvPicPr>
        <p:blipFill>
          <a:blip r:embed="rId2"/>
          <a:srcRect/>
          <a:stretch>
            <a:fillRect/>
          </a:stretch>
        </p:blipFill>
        <p:spPr bwMode="auto">
          <a:xfrm>
            <a:off x="5943600" y="1524000"/>
            <a:ext cx="6258767" cy="5208872"/>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sp>
        <p:nvSpPr>
          <p:cNvPr id="19" name="Rectangle 18"/>
          <p:cNvSpPr/>
          <p:nvPr/>
        </p:nvSpPr>
        <p:spPr>
          <a:xfrm>
            <a:off x="533400" y="2743200"/>
            <a:ext cx="5257800" cy="205740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latin typeface="Times New Roman" pitchFamily="18" charset="0"/>
                <a:cs typeface="Times New Roman" pitchFamily="18" charset="0"/>
              </a:rPr>
              <a:t>The modeling starts with building each block using ETABS 2016 by first defines: materials, sections as one-dimensional elements (columns and beams) and two-dimensional elements (slabs and shear walls), and loads (gravity and lateral loads), then draws each element  relative to specific grid system on ETABS 2016. </a:t>
            </a:r>
            <a:endParaRPr lang="en-US" dirty="0">
              <a:latin typeface="Times New Roman" pitchFamily="18" charset="0"/>
              <a:cs typeface="Times New Roman" pitchFamily="18" charset="0"/>
            </a:endParaRPr>
          </a:p>
        </p:txBody>
      </p:sp>
      <p:sp>
        <p:nvSpPr>
          <p:cNvPr id="20" name="5-Point Star 19"/>
          <p:cNvSpPr/>
          <p:nvPr/>
        </p:nvSpPr>
        <p:spPr>
          <a:xfrm>
            <a:off x="228600" y="2057400"/>
            <a:ext cx="838200" cy="762000"/>
          </a:xfrm>
          <a:prstGeom prst="star5">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17</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r>
              <a:rPr lang="en-US" sz="4000" cap="small" dirty="0" smtClean="0"/>
              <a:t>THREE DIMENSIONAL STRUCTURE ANALYSIS</a:t>
            </a:r>
            <a:endParaRPr lang="en-US" sz="4000" b="1" cap="all" dirty="0"/>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8"/>
          <p:cNvSpPr/>
          <p:nvPr/>
        </p:nvSpPr>
        <p:spPr>
          <a:xfrm>
            <a:off x="685800" y="1524000"/>
            <a:ext cx="342900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dirty="0" smtClean="0">
                <a:latin typeface="Times New Roman" pitchFamily="18" charset="0"/>
                <a:cs typeface="Times New Roman" pitchFamily="18" charset="0"/>
              </a:rPr>
              <a:t>Loads on ETABS</a:t>
            </a:r>
            <a:endParaRPr lang="en-US" sz="2400" dirty="0">
              <a:latin typeface="Times New Roman" pitchFamily="18" charset="0"/>
              <a:cs typeface="Times New Roman" pitchFamily="18" charset="0"/>
            </a:endParaRPr>
          </a:p>
        </p:txBody>
      </p:sp>
      <p:sp>
        <p:nvSpPr>
          <p:cNvPr id="16" name="Rectangle 15"/>
          <p:cNvSpPr/>
          <p:nvPr/>
        </p:nvSpPr>
        <p:spPr>
          <a:xfrm>
            <a:off x="685800" y="2133600"/>
            <a:ext cx="2209800"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latin typeface="Times New Roman" pitchFamily="18" charset="0"/>
                <a:cs typeface="Times New Roman" pitchFamily="18" charset="0"/>
              </a:rPr>
              <a:t>Load pattern </a:t>
            </a:r>
          </a:p>
        </p:txBody>
      </p:sp>
      <p:pic>
        <p:nvPicPr>
          <p:cNvPr id="17" name="Picture 16"/>
          <p:cNvPicPr/>
          <p:nvPr/>
        </p:nvPicPr>
        <p:blipFill>
          <a:blip r:embed="rId2"/>
          <a:srcRect/>
          <a:stretch>
            <a:fillRect/>
          </a:stretch>
        </p:blipFill>
        <p:spPr bwMode="auto">
          <a:xfrm>
            <a:off x="1981200" y="2743200"/>
            <a:ext cx="7543800" cy="3048000"/>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18</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r>
              <a:rPr lang="en-US" sz="4000" cap="small" dirty="0" smtClean="0"/>
              <a:t>THREE DIMENSIONAL STRUCTURE ANALYSIS</a:t>
            </a:r>
            <a:endParaRPr lang="en-US" sz="4000" b="1" cap="all" dirty="0"/>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8"/>
          <p:cNvSpPr/>
          <p:nvPr/>
        </p:nvSpPr>
        <p:spPr>
          <a:xfrm>
            <a:off x="685800" y="1524000"/>
            <a:ext cx="3429000"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smtClean="0"/>
              <a:t>Seismic load: </a:t>
            </a:r>
            <a:endParaRPr lang="en-US" b="1" dirty="0"/>
          </a:p>
        </p:txBody>
      </p:sp>
      <p:pic>
        <p:nvPicPr>
          <p:cNvPr id="18" name="Picture 17"/>
          <p:cNvPicPr/>
          <p:nvPr/>
        </p:nvPicPr>
        <p:blipFill>
          <a:blip r:embed="rId2"/>
          <a:srcRect/>
          <a:stretch>
            <a:fillRect/>
          </a:stretch>
        </p:blipFill>
        <p:spPr bwMode="auto">
          <a:xfrm>
            <a:off x="5791200" y="1447800"/>
            <a:ext cx="6189345" cy="51054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70657" name="Rectangle 1"/>
          <p:cNvSpPr>
            <a:spLocks noChangeArrowheads="1"/>
          </p:cNvSpPr>
          <p:nvPr/>
        </p:nvSpPr>
        <p:spPr bwMode="auto">
          <a:xfrm>
            <a:off x="609600" y="3200400"/>
            <a:ext cx="4876800" cy="92333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UBC code was used to define the load using equivalent static method and response spectrum and figure 4.14 shows the definition for UBC-97.</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5-Point Star 19"/>
          <p:cNvSpPr/>
          <p:nvPr/>
        </p:nvSpPr>
        <p:spPr>
          <a:xfrm>
            <a:off x="11353800" y="1143000"/>
            <a:ext cx="838200" cy="762000"/>
          </a:xfrm>
          <a:prstGeom prst="star5">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19</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r>
              <a:rPr lang="en-US" sz="4000" cap="small" dirty="0" smtClean="0"/>
              <a:t>THREE DIMENSIONAL STRUCTURE ANALYSIS</a:t>
            </a:r>
            <a:endParaRPr lang="en-US" sz="4000" b="1" cap="all" dirty="0"/>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3730" name="Picture 2"/>
          <p:cNvPicPr>
            <a:picLocks noChangeAspect="1" noChangeArrowheads="1"/>
          </p:cNvPicPr>
          <p:nvPr/>
        </p:nvPicPr>
        <p:blipFill>
          <a:blip r:embed="rId2"/>
          <a:srcRect/>
          <a:stretch>
            <a:fillRect/>
          </a:stretch>
        </p:blipFill>
        <p:spPr bwMode="auto">
          <a:xfrm>
            <a:off x="685800" y="1524000"/>
            <a:ext cx="4114800" cy="5105400"/>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pic>
        <p:nvPicPr>
          <p:cNvPr id="73731" name="Picture 3"/>
          <p:cNvPicPr>
            <a:picLocks noChangeAspect="1" noChangeArrowheads="1"/>
          </p:cNvPicPr>
          <p:nvPr/>
        </p:nvPicPr>
        <p:blipFill>
          <a:blip r:embed="rId3"/>
          <a:srcRect/>
          <a:stretch>
            <a:fillRect/>
          </a:stretch>
        </p:blipFill>
        <p:spPr bwMode="auto">
          <a:xfrm>
            <a:off x="7772400" y="1524000"/>
            <a:ext cx="4114800" cy="5105400"/>
          </a:xfrm>
          <a:prstGeom prst="rect">
            <a:avLst/>
          </a:prstGeom>
          <a:noFill/>
          <a:ln w="76200">
            <a:solidFill>
              <a:schemeClr val="accent1"/>
            </a:solidFill>
            <a:miter lim="800000"/>
            <a:headEnd/>
            <a:tailEnd/>
          </a:ln>
          <a:effectLst/>
        </p:spPr>
      </p:pic>
      <p:sp>
        <p:nvSpPr>
          <p:cNvPr id="21" name="TextBox 20"/>
          <p:cNvSpPr txBox="1"/>
          <p:nvPr/>
        </p:nvSpPr>
        <p:spPr>
          <a:xfrm>
            <a:off x="5105400" y="3048000"/>
            <a:ext cx="2209800" cy="1107996"/>
          </a:xfrm>
          <a:prstGeom prst="rect">
            <a:avLst/>
          </a:prstGeom>
          <a:ln w="76200">
            <a:solidFill>
              <a:schemeClr val="accent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dirty="0" smtClean="0">
                <a:latin typeface="Times New Roman" pitchFamily="18" charset="0"/>
                <a:cs typeface="Times New Roman" pitchFamily="18" charset="0"/>
              </a:rPr>
              <a:t>Load Combinations:</a:t>
            </a:r>
            <a:endParaRPr lang="en-US" sz="2400" i="1" dirty="0" smtClean="0">
              <a:latin typeface="Times New Roman" pitchFamily="18" charset="0"/>
              <a:cs typeface="Times New Roman" pitchFamily="18" charset="0"/>
            </a:endParaRPr>
          </a:p>
          <a:p>
            <a:endParaRPr lang="en-US" dirty="0"/>
          </a:p>
        </p:txBody>
      </p:sp>
      <p:sp>
        <p:nvSpPr>
          <p:cNvPr id="22" name="5-Point Star 21"/>
          <p:cNvSpPr/>
          <p:nvPr/>
        </p:nvSpPr>
        <p:spPr>
          <a:xfrm>
            <a:off x="228600" y="1143000"/>
            <a:ext cx="838200" cy="762000"/>
          </a:xfrm>
          <a:prstGeom prst="star5">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3" name="5-Point Star 22"/>
          <p:cNvSpPr/>
          <p:nvPr/>
        </p:nvSpPr>
        <p:spPr>
          <a:xfrm>
            <a:off x="11430000" y="1066800"/>
            <a:ext cx="838200" cy="762000"/>
          </a:xfrm>
          <a:prstGeom prst="star5">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4" name="5-Point Star 23"/>
          <p:cNvSpPr/>
          <p:nvPr/>
        </p:nvSpPr>
        <p:spPr>
          <a:xfrm>
            <a:off x="6858000" y="2590800"/>
            <a:ext cx="838200" cy="762000"/>
          </a:xfrm>
          <a:prstGeom prst="star5">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18698261_10212600388582178_5175378259765326236_n.jpg"/>
          <p:cNvPicPr>
            <a:picLocks noGrp="1" noChangeAspect="1"/>
          </p:cNvPicPr>
          <p:nvPr>
            <p:ph idx="1"/>
          </p:nvPr>
        </p:nvPicPr>
        <p:blipFill>
          <a:blip r:embed="rId2"/>
          <a:stretch>
            <a:fillRect/>
          </a:stretch>
        </p:blipFill>
        <p:spPr>
          <a:xfrm>
            <a:off x="9601200" y="1600200"/>
            <a:ext cx="2870994" cy="2971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3" name="Date Placeholder 2"/>
          <p:cNvSpPr>
            <a:spLocks noGrp="1"/>
          </p:cNvSpPr>
          <p:nvPr>
            <p:ph type="dt" sz="half" idx="10"/>
          </p:nvPr>
        </p:nvSpPr>
        <p:spPr/>
        <p:txBody>
          <a:bodyPr/>
          <a:lstStyle/>
          <a:p>
            <a:r>
              <a:rPr lang="en-US" dirty="0" smtClean="0"/>
              <a:t>20/12/2017</a:t>
            </a:r>
            <a:endParaRPr lang="en-US" dirty="0"/>
          </a:p>
        </p:txBody>
      </p:sp>
      <p:sp>
        <p:nvSpPr>
          <p:cNvPr id="4" name="Footer Placeholder 3"/>
          <p:cNvSpPr>
            <a:spLocks noGrp="1"/>
          </p:cNvSpPr>
          <p:nvPr>
            <p:ph type="ftr" sz="quarter" idx="11"/>
          </p:nvPr>
        </p:nvSpPr>
        <p:spPr/>
        <p:txBody>
          <a:bodyPr/>
          <a:lstStyle/>
          <a:p>
            <a:r>
              <a:rPr kumimoji="0" lang="en-US" smtClean="0"/>
              <a:t>Optical and Nursing College</a:t>
            </a:r>
            <a:endParaRPr kumimoji="0" lang="en-US"/>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2</a:t>
            </a:fld>
            <a:endParaRPr kumimoji="0" lang="en-US"/>
          </a:p>
        </p:txBody>
      </p:sp>
      <p:pic>
        <p:nvPicPr>
          <p:cNvPr id="12" name="Picture 11" descr="23376254_1625913774125507_3353443029109355064_n.jpg"/>
          <p:cNvPicPr>
            <a:picLocks noChangeAspect="1"/>
          </p:cNvPicPr>
          <p:nvPr/>
        </p:nvPicPr>
        <p:blipFill>
          <a:blip r:embed="rId3"/>
          <a:stretch>
            <a:fillRect/>
          </a:stretch>
        </p:blipFill>
        <p:spPr>
          <a:xfrm>
            <a:off x="685800" y="1600200"/>
            <a:ext cx="2743200" cy="2971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3" name="Picture 12" descr="17951640_10212195339576206_5075977062278933421_n.jpg"/>
          <p:cNvPicPr>
            <a:picLocks noChangeAspect="1"/>
          </p:cNvPicPr>
          <p:nvPr/>
        </p:nvPicPr>
        <p:blipFill>
          <a:blip r:embed="rId4"/>
          <a:stretch>
            <a:fillRect/>
          </a:stretch>
        </p:blipFill>
        <p:spPr>
          <a:xfrm>
            <a:off x="6553200" y="1600200"/>
            <a:ext cx="2819400" cy="2971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4" name="Picture 13" descr="17903593_10212195189772461_2121388842260213102_n.jpg"/>
          <p:cNvPicPr>
            <a:picLocks noChangeAspect="1"/>
          </p:cNvPicPr>
          <p:nvPr/>
        </p:nvPicPr>
        <p:blipFill>
          <a:blip r:embed="rId5"/>
          <a:stretch>
            <a:fillRect/>
          </a:stretch>
        </p:blipFill>
        <p:spPr>
          <a:xfrm>
            <a:off x="3581400" y="1600200"/>
            <a:ext cx="2819400" cy="2971800"/>
          </a:xfrm>
          <a:prstGeom prst="rect">
            <a:avLst/>
          </a:prstGeom>
          <a:ln>
            <a:solidFill>
              <a:schemeClr val="accent1"/>
            </a:solidFill>
          </a:ln>
        </p:spPr>
      </p:pic>
      <p:sp>
        <p:nvSpPr>
          <p:cNvPr id="15" name="Rounded Rectangle 14"/>
          <p:cNvSpPr/>
          <p:nvPr/>
        </p:nvSpPr>
        <p:spPr>
          <a:xfrm>
            <a:off x="990600" y="533400"/>
            <a:ext cx="9829800" cy="8382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6" name="TextBox 15"/>
          <p:cNvSpPr txBox="1"/>
          <p:nvPr/>
        </p:nvSpPr>
        <p:spPr>
          <a:xfrm>
            <a:off x="4419600" y="685800"/>
            <a:ext cx="9067800" cy="584775"/>
          </a:xfrm>
          <a:prstGeom prst="rect">
            <a:avLst/>
          </a:prstGeom>
          <a:noFill/>
        </p:spPr>
        <p:txBody>
          <a:bodyPr wrap="square" rtlCol="0">
            <a:spAutoFit/>
          </a:bodyPr>
          <a:lstStyle/>
          <a:p>
            <a:r>
              <a:rPr lang="en-US" sz="3200" b="1" dirty="0" smtClean="0">
                <a:solidFill>
                  <a:schemeClr val="bg1"/>
                </a:solidFill>
                <a:latin typeface="Times New Roman" pitchFamily="18" charset="0"/>
                <a:cs typeface="Times New Roman" pitchFamily="18" charset="0"/>
              </a:rPr>
              <a:t>Prepared By :-</a:t>
            </a:r>
            <a:endParaRPr lang="en-US" sz="3200" b="1" dirty="0">
              <a:solidFill>
                <a:schemeClr val="bg1"/>
              </a:solidFill>
              <a:latin typeface="Times New Roman" pitchFamily="18" charset="0"/>
              <a:cs typeface="Times New Roman" pitchFamily="18" charset="0"/>
            </a:endParaRPr>
          </a:p>
        </p:txBody>
      </p:sp>
      <p:sp>
        <p:nvSpPr>
          <p:cNvPr id="17" name="TextBox 16"/>
          <p:cNvSpPr txBox="1"/>
          <p:nvPr/>
        </p:nvSpPr>
        <p:spPr>
          <a:xfrm>
            <a:off x="838200" y="5257800"/>
            <a:ext cx="2133600" cy="954107"/>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800" dirty="0" smtClean="0"/>
              <a:t>Adel</a:t>
            </a:r>
          </a:p>
          <a:p>
            <a:pPr algn="ctr"/>
            <a:r>
              <a:rPr lang="en-US" sz="2800" dirty="0" err="1" smtClean="0"/>
              <a:t>Abdalhi</a:t>
            </a:r>
            <a:endParaRPr lang="en-US" sz="2800" dirty="0"/>
          </a:p>
        </p:txBody>
      </p:sp>
      <p:sp>
        <p:nvSpPr>
          <p:cNvPr id="19" name="TextBox 18"/>
          <p:cNvSpPr txBox="1"/>
          <p:nvPr/>
        </p:nvSpPr>
        <p:spPr>
          <a:xfrm>
            <a:off x="3886200" y="5257800"/>
            <a:ext cx="2133600" cy="954107"/>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800" dirty="0" smtClean="0"/>
              <a:t>Basel</a:t>
            </a:r>
          </a:p>
          <a:p>
            <a:pPr algn="ctr"/>
            <a:r>
              <a:rPr lang="en-US" sz="2800" dirty="0" err="1" smtClean="0"/>
              <a:t>Nassar</a:t>
            </a:r>
            <a:endParaRPr lang="en-US" sz="2800" dirty="0" smtClean="0"/>
          </a:p>
        </p:txBody>
      </p:sp>
      <p:sp>
        <p:nvSpPr>
          <p:cNvPr id="20" name="TextBox 19"/>
          <p:cNvSpPr txBox="1"/>
          <p:nvPr/>
        </p:nvSpPr>
        <p:spPr>
          <a:xfrm>
            <a:off x="6858000" y="5257800"/>
            <a:ext cx="2133600" cy="954107"/>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800" dirty="0" smtClean="0"/>
              <a:t>Mohammad</a:t>
            </a:r>
          </a:p>
          <a:p>
            <a:pPr algn="ctr"/>
            <a:r>
              <a:rPr lang="en-US" sz="2800" dirty="0" err="1" smtClean="0"/>
              <a:t>Diab</a:t>
            </a:r>
            <a:endParaRPr lang="en-US" sz="2800" dirty="0"/>
          </a:p>
        </p:txBody>
      </p:sp>
      <p:sp>
        <p:nvSpPr>
          <p:cNvPr id="21" name="TextBox 20"/>
          <p:cNvSpPr txBox="1"/>
          <p:nvPr/>
        </p:nvSpPr>
        <p:spPr>
          <a:xfrm>
            <a:off x="9906000" y="5257800"/>
            <a:ext cx="2133600" cy="954107"/>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800" dirty="0" err="1" smtClean="0"/>
              <a:t>Tareq</a:t>
            </a:r>
            <a:endParaRPr lang="en-US" sz="2800" dirty="0" smtClean="0"/>
          </a:p>
          <a:p>
            <a:pPr algn="ctr"/>
            <a:r>
              <a:rPr lang="en-US" sz="2800" dirty="0" err="1" smtClean="0"/>
              <a:t>Ziad</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20</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r>
              <a:rPr lang="en-US" sz="4000" cap="small" dirty="0" smtClean="0"/>
              <a:t>THREE DIMENSIONAL STRUCTURE ANALYSIS</a:t>
            </a:r>
            <a:endParaRPr lang="en-US" sz="4000" b="1" cap="all" dirty="0"/>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p:cNvSpPr/>
          <p:nvPr/>
        </p:nvSpPr>
        <p:spPr>
          <a:xfrm>
            <a:off x="1447800" y="1600200"/>
            <a:ext cx="1757212"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2400" dirty="0" smtClean="0">
                <a:latin typeface="Times New Roman" pitchFamily="18" charset="0"/>
                <a:cs typeface="Times New Roman" pitchFamily="18" charset="0"/>
              </a:rPr>
              <a:t>mass source </a:t>
            </a:r>
            <a:endParaRPr lang="en-US" sz="2400" dirty="0">
              <a:latin typeface="Times New Roman" pitchFamily="18" charset="0"/>
              <a:cs typeface="Times New Roman" pitchFamily="18" charset="0"/>
            </a:endParaRPr>
          </a:p>
        </p:txBody>
      </p:sp>
      <p:grpSp>
        <p:nvGrpSpPr>
          <p:cNvPr id="74754" name="Group 2"/>
          <p:cNvGrpSpPr>
            <a:grpSpLocks/>
          </p:cNvGrpSpPr>
          <p:nvPr/>
        </p:nvGrpSpPr>
        <p:grpSpPr bwMode="auto">
          <a:xfrm>
            <a:off x="533400" y="2438400"/>
            <a:ext cx="4267200" cy="2667000"/>
            <a:chOff x="2160" y="207"/>
            <a:chExt cx="5295" cy="2445"/>
          </a:xfrm>
        </p:grpSpPr>
        <p:pic>
          <p:nvPicPr>
            <p:cNvPr id="74755" name="Picture 3"/>
            <p:cNvPicPr>
              <a:picLocks noChangeAspect="1" noChangeArrowheads="1"/>
            </p:cNvPicPr>
            <p:nvPr/>
          </p:nvPicPr>
          <p:blipFill>
            <a:blip r:embed="rId2"/>
            <a:srcRect/>
            <a:stretch>
              <a:fillRect/>
            </a:stretch>
          </p:blipFill>
          <p:spPr bwMode="auto">
            <a:xfrm>
              <a:off x="2190" y="237"/>
              <a:ext cx="5235" cy="2385"/>
            </a:xfrm>
            <a:prstGeom prst="rect">
              <a:avLst/>
            </a:prstGeom>
            <a:noFill/>
            <a:ln w="63500" cmpd="thickThin">
              <a:solidFill>
                <a:srgbClr val="72A376"/>
              </a:solidFill>
              <a:miter lim="800000"/>
              <a:headEnd/>
              <a:tailEnd/>
            </a:ln>
            <a:effectLst/>
          </p:spPr>
        </p:pic>
        <p:sp>
          <p:nvSpPr>
            <p:cNvPr id="74756" name="Rectangle 4"/>
            <p:cNvSpPr>
              <a:spLocks noChangeArrowheads="1"/>
            </p:cNvSpPr>
            <p:nvPr/>
          </p:nvSpPr>
          <p:spPr bwMode="auto">
            <a:xfrm>
              <a:off x="2175" y="222"/>
              <a:ext cx="5265" cy="2415"/>
            </a:xfrm>
            <a:prstGeom prst="rect">
              <a:avLst/>
            </a:prstGeom>
            <a:noFill/>
            <a:ln w="63500" cmpd="thickThin">
              <a:solidFill>
                <a:srgbClr val="72A376"/>
              </a:solidFill>
              <a:miter lim="800000"/>
              <a:headEnd/>
              <a:tailEnd/>
            </a:ln>
            <a:effectLst/>
          </p:spPr>
          <p:txBody>
            <a:bodyPr vert="horz" wrap="square" lIns="91440" tIns="45720" rIns="91440" bIns="45720" numCol="1" anchor="t" anchorCtr="0" compatLnSpc="1">
              <a:prstTxWarp prst="textNoShape">
                <a:avLst/>
              </a:prstTxWarp>
            </a:bodyPr>
            <a:lstStyle/>
            <a:p>
              <a:endParaRPr lang="en-US"/>
            </a:p>
          </p:txBody>
        </p:sp>
      </p:grpSp>
      <p:pic>
        <p:nvPicPr>
          <p:cNvPr id="25" name="Picture 24"/>
          <p:cNvPicPr/>
          <p:nvPr/>
        </p:nvPicPr>
        <p:blipFill>
          <a:blip r:embed="rId3"/>
          <a:srcRect/>
          <a:stretch>
            <a:fillRect/>
          </a:stretch>
        </p:blipFill>
        <p:spPr bwMode="auto">
          <a:xfrm>
            <a:off x="5257800" y="2362200"/>
            <a:ext cx="6720021" cy="4343400"/>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sp>
        <p:nvSpPr>
          <p:cNvPr id="26" name="Rectangle 25"/>
          <p:cNvSpPr/>
          <p:nvPr/>
        </p:nvSpPr>
        <p:spPr>
          <a:xfrm>
            <a:off x="5791200" y="1676400"/>
            <a:ext cx="556260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dirty="0" smtClean="0">
                <a:latin typeface="Times New Roman" pitchFamily="18" charset="0"/>
                <a:cs typeface="Times New Roman" pitchFamily="18" charset="0"/>
              </a:rPr>
              <a:t>Definition of response spectrum function</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21</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r>
              <a:rPr lang="en-US" sz="4000" cap="small" dirty="0" smtClean="0"/>
              <a:t>THREE DIMENSIONAL STRUCTURE ANALYSIS</a:t>
            </a:r>
            <a:endParaRPr lang="en-US" sz="4000" b="1" cap="all" dirty="0"/>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600200"/>
            <a:ext cx="5562600"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dirty="0" smtClean="0">
                <a:latin typeface="Times New Roman" pitchFamily="18" charset="0"/>
                <a:cs typeface="Times New Roman" pitchFamily="18" charset="0"/>
              </a:rPr>
              <a:t>Definition of load cases for response spectrum</a:t>
            </a:r>
            <a:endParaRPr lang="en-US" sz="2400" b="1" dirty="0">
              <a:latin typeface="Times New Roman" pitchFamily="18" charset="0"/>
              <a:cs typeface="Times New Roman" pitchFamily="18" charset="0"/>
            </a:endParaRPr>
          </a:p>
        </p:txBody>
      </p:sp>
      <p:pic>
        <p:nvPicPr>
          <p:cNvPr id="21" name="Picture 20"/>
          <p:cNvPicPr/>
          <p:nvPr/>
        </p:nvPicPr>
        <p:blipFill>
          <a:blip r:embed="rId2"/>
          <a:srcRect/>
          <a:stretch>
            <a:fillRect/>
          </a:stretch>
        </p:blipFill>
        <p:spPr bwMode="auto">
          <a:xfrm>
            <a:off x="6248400" y="1447800"/>
            <a:ext cx="5838825" cy="5257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22</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600200"/>
            <a:ext cx="3733800" cy="4001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2000" b="1" dirty="0" smtClean="0">
                <a:latin typeface="Times New Roman" pitchFamily="18" charset="0"/>
                <a:cs typeface="Times New Roman" pitchFamily="18" charset="0"/>
              </a:rPr>
              <a:t>Strength check</a:t>
            </a:r>
            <a:endParaRPr lang="en-US" sz="2000" b="1" i="1" dirty="0">
              <a:latin typeface="Times New Roman" pitchFamily="18" charset="0"/>
              <a:cs typeface="Times New Roman" pitchFamily="18" charset="0"/>
            </a:endParaRPr>
          </a:p>
        </p:txBody>
      </p:sp>
      <p:sp>
        <p:nvSpPr>
          <p:cNvPr id="20" name="TextBox 19"/>
          <p:cNvSpPr txBox="1"/>
          <p:nvPr/>
        </p:nvSpPr>
        <p:spPr>
          <a:xfrm>
            <a:off x="685800" y="2362200"/>
            <a:ext cx="922020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Columns and beams should be checked for shear and torsion. In addition,  for columns refer to ACI-318M-11 should be between 1% and 8%but for practical and economic consideration, for Beams ρ is recommended to be less than  for singly.</a:t>
            </a:r>
            <a:endParaRPr lang="en-US" dirty="0"/>
          </a:p>
        </p:txBody>
      </p:sp>
      <p:sp>
        <p:nvSpPr>
          <p:cNvPr id="22" name="Rectangle 21"/>
          <p:cNvSpPr/>
          <p:nvPr/>
        </p:nvSpPr>
        <p:spPr>
          <a:xfrm>
            <a:off x="762000" y="3886200"/>
            <a:ext cx="914400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latin typeface="Times New Roman" pitchFamily="18" charset="0"/>
                <a:cs typeface="Times New Roman" pitchFamily="18" charset="0"/>
              </a:rPr>
              <a:t>After run and design of the structure, there were no red elements, so there were not any shear or torsion problems that would cause the elements to be over stressed.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23</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600200"/>
            <a:ext cx="4572000" cy="4001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b="1" dirty="0" smtClean="0"/>
              <a:t>Drawing structural model check </a:t>
            </a:r>
            <a:endParaRPr lang="en-US" sz="2000" b="1" i="1" dirty="0"/>
          </a:p>
        </p:txBody>
      </p:sp>
      <p:pic>
        <p:nvPicPr>
          <p:cNvPr id="17" name="صورة 46"/>
          <p:cNvPicPr/>
          <p:nvPr/>
        </p:nvPicPr>
        <p:blipFill>
          <a:blip r:embed="rId2"/>
          <a:srcRect/>
          <a:stretch>
            <a:fillRect/>
          </a:stretch>
        </p:blipFill>
        <p:spPr bwMode="auto">
          <a:xfrm>
            <a:off x="6400800" y="1295400"/>
            <a:ext cx="4648200" cy="54864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8" name="صورة 16"/>
          <p:cNvPicPr/>
          <p:nvPr/>
        </p:nvPicPr>
        <p:blipFill>
          <a:blip r:embed="rId3"/>
          <a:srcRect/>
          <a:stretch>
            <a:fillRect/>
          </a:stretch>
        </p:blipFill>
        <p:spPr bwMode="auto">
          <a:xfrm>
            <a:off x="762000" y="3657600"/>
            <a:ext cx="4724400" cy="2209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24</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600200"/>
            <a:ext cx="4572000" cy="4001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b="1" dirty="0" smtClean="0"/>
              <a:t>Drawing structural model check </a:t>
            </a:r>
            <a:endParaRPr lang="en-US" sz="2000" b="1" i="1" dirty="0"/>
          </a:p>
        </p:txBody>
      </p:sp>
      <p:pic>
        <p:nvPicPr>
          <p:cNvPr id="17" name="صورة 46"/>
          <p:cNvPicPr/>
          <p:nvPr/>
        </p:nvPicPr>
        <p:blipFill>
          <a:blip r:embed="rId2"/>
          <a:srcRect/>
          <a:stretch>
            <a:fillRect/>
          </a:stretch>
        </p:blipFill>
        <p:spPr bwMode="auto">
          <a:xfrm>
            <a:off x="6400800" y="1295400"/>
            <a:ext cx="4648200" cy="54864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8" name="صورة 16"/>
          <p:cNvPicPr/>
          <p:nvPr/>
        </p:nvPicPr>
        <p:blipFill>
          <a:blip r:embed="rId3"/>
          <a:srcRect/>
          <a:stretch>
            <a:fillRect/>
          </a:stretch>
        </p:blipFill>
        <p:spPr bwMode="auto">
          <a:xfrm>
            <a:off x="762000" y="3657600"/>
            <a:ext cx="4724400" cy="2209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25</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600200"/>
            <a:ext cx="4572000" cy="4001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b="1" i="1" dirty="0" smtClean="0"/>
              <a:t>Compatibility of structural model</a:t>
            </a:r>
            <a:endParaRPr lang="en-US" sz="2000" b="1" i="1" dirty="0"/>
          </a:p>
        </p:txBody>
      </p:sp>
      <p:pic>
        <p:nvPicPr>
          <p:cNvPr id="19" name="Picture 18"/>
          <p:cNvPicPr/>
          <p:nvPr/>
        </p:nvPicPr>
        <p:blipFill>
          <a:blip r:embed="rId2"/>
          <a:srcRect/>
          <a:stretch>
            <a:fillRect/>
          </a:stretch>
        </p:blipFill>
        <p:spPr bwMode="auto">
          <a:xfrm>
            <a:off x="5943600" y="1524000"/>
            <a:ext cx="6265545" cy="5181600"/>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sp>
        <p:nvSpPr>
          <p:cNvPr id="77825" name="Rectangle 1"/>
          <p:cNvSpPr>
            <a:spLocks noChangeArrowheads="1"/>
          </p:cNvSpPr>
          <p:nvPr/>
        </p:nvSpPr>
        <p:spPr bwMode="auto">
          <a:xfrm>
            <a:off x="685800" y="2819400"/>
            <a:ext cx="4876800" cy="147732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By making start animation for the deformed shape of ETABS model, it can be  noticed that the structural elements are compatible and all of them are moving together. Figure 4.20 shows the deformed shape.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26</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600200"/>
            <a:ext cx="2362200" cy="461665"/>
          </a:xfrm>
          <a:prstGeom prst="rect">
            <a:avLst/>
          </a:prstGeom>
          <a:ln w="76200"/>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dirty="0" smtClean="0">
                <a:latin typeface="Times New Roman" pitchFamily="18" charset="0"/>
                <a:cs typeface="Times New Roman" pitchFamily="18" charset="0"/>
              </a:rPr>
              <a:t>Equilibrium</a:t>
            </a:r>
            <a:endParaRPr lang="en-US" sz="2400" i="1" dirty="0">
              <a:latin typeface="Times New Roman" pitchFamily="18" charset="0"/>
              <a:cs typeface="Times New Roman" pitchFamily="18" charset="0"/>
            </a:endParaRPr>
          </a:p>
        </p:txBody>
      </p:sp>
      <p:pic>
        <p:nvPicPr>
          <p:cNvPr id="80898" name="Picture 2"/>
          <p:cNvPicPr>
            <a:picLocks noChangeAspect="1" noChangeArrowheads="1"/>
          </p:cNvPicPr>
          <p:nvPr/>
        </p:nvPicPr>
        <p:blipFill>
          <a:blip r:embed="rId2"/>
          <a:srcRect/>
          <a:stretch>
            <a:fillRect/>
          </a:stretch>
        </p:blipFill>
        <p:spPr bwMode="auto">
          <a:xfrm>
            <a:off x="609600" y="2438400"/>
            <a:ext cx="5638800" cy="3124200"/>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pic>
        <p:nvPicPr>
          <p:cNvPr id="18" name="Picture 17"/>
          <p:cNvPicPr/>
          <p:nvPr/>
        </p:nvPicPr>
        <p:blipFill>
          <a:blip r:embed="rId3"/>
          <a:srcRect/>
          <a:stretch>
            <a:fillRect/>
          </a:stretch>
        </p:blipFill>
        <p:spPr bwMode="auto">
          <a:xfrm>
            <a:off x="7010400" y="2438400"/>
            <a:ext cx="4800600" cy="3200400"/>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27</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600200"/>
            <a:ext cx="2362200" cy="461665"/>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dirty="0" smtClean="0">
                <a:latin typeface="Times New Roman" pitchFamily="18" charset="0"/>
                <a:cs typeface="Times New Roman" pitchFamily="18" charset="0"/>
              </a:rPr>
              <a:t>Equilibrium</a:t>
            </a:r>
            <a:endParaRPr lang="en-US" sz="2400" i="1" dirty="0">
              <a:latin typeface="Times New Roman" pitchFamily="18" charset="0"/>
              <a:cs typeface="Times New Roman" pitchFamily="18" charset="0"/>
            </a:endParaRPr>
          </a:p>
        </p:txBody>
      </p:sp>
      <p:pic>
        <p:nvPicPr>
          <p:cNvPr id="81922" name="Picture 2"/>
          <p:cNvPicPr>
            <a:picLocks noChangeAspect="1" noChangeArrowheads="1"/>
          </p:cNvPicPr>
          <p:nvPr/>
        </p:nvPicPr>
        <p:blipFill>
          <a:blip r:embed="rId2"/>
          <a:srcRect/>
          <a:stretch>
            <a:fillRect/>
          </a:stretch>
        </p:blipFill>
        <p:spPr bwMode="auto">
          <a:xfrm>
            <a:off x="609600" y="2438400"/>
            <a:ext cx="11478225" cy="3886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28</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524000"/>
            <a:ext cx="4419600" cy="461665"/>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b="1" dirty="0" smtClean="0">
                <a:latin typeface="Times New Roman" pitchFamily="18" charset="0"/>
                <a:cs typeface="Times New Roman" pitchFamily="18" charset="0"/>
              </a:rPr>
              <a:t>Lateral  loads  check </a:t>
            </a:r>
            <a:endParaRPr lang="en-US" sz="2400" b="1" i="1" dirty="0">
              <a:latin typeface="Times New Roman" pitchFamily="18" charset="0"/>
              <a:cs typeface="Times New Roman" pitchFamily="18" charset="0"/>
            </a:endParaRPr>
          </a:p>
        </p:txBody>
      </p:sp>
      <p:sp>
        <p:nvSpPr>
          <p:cNvPr id="19" name="Rectangle 18"/>
          <p:cNvSpPr/>
          <p:nvPr/>
        </p:nvSpPr>
        <p:spPr>
          <a:xfrm>
            <a:off x="457200" y="2209800"/>
            <a:ext cx="4419600" cy="369332"/>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latin typeface="Times New Roman" pitchFamily="18" charset="0"/>
                <a:cs typeface="Times New Roman" pitchFamily="18" charset="0"/>
              </a:rPr>
              <a:t>Periods:</a:t>
            </a:r>
            <a:endParaRPr lang="en-US" dirty="0">
              <a:latin typeface="Times New Roman" pitchFamily="18" charset="0"/>
              <a:cs typeface="Times New Roman" pitchFamily="18" charset="0"/>
            </a:endParaRPr>
          </a:p>
        </p:txBody>
      </p:sp>
      <p:pic>
        <p:nvPicPr>
          <p:cNvPr id="21" name="Picture 20"/>
          <p:cNvPicPr/>
          <p:nvPr/>
        </p:nvPicPr>
        <p:blipFill>
          <a:blip r:embed="rId2"/>
          <a:srcRect/>
          <a:stretch>
            <a:fillRect/>
          </a:stretch>
        </p:blipFill>
        <p:spPr bwMode="auto">
          <a:xfrm>
            <a:off x="5867400" y="1447800"/>
            <a:ext cx="6019800" cy="5257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82947" name="Rectangle 3"/>
          <p:cNvSpPr>
            <a:spLocks noChangeArrowheads="1"/>
          </p:cNvSpPr>
          <p:nvPr/>
        </p:nvSpPr>
        <p:spPr bwMode="auto">
          <a:xfrm>
            <a:off x="304800" y="3581400"/>
            <a:ext cx="5410200" cy="203132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For maximum displacement in X-direction, </a:t>
            </a:r>
            <a:r>
              <a:rPr kumimoji="0" lang="en-US" b="0" i="0" u="none" strike="noStrike" cap="none" normalizeH="0" baseline="0" dirty="0" smtClean="0">
                <a:ln>
                  <a:noFill/>
                </a:ln>
                <a:solidFill>
                  <a:schemeClr val="bg1"/>
                </a:solidFill>
                <a:effectLst/>
                <a:latin typeface="Times New Roman" pitchFamily="18" charset="0"/>
                <a:ea typeface="Cambria Math" pitchFamily="18" charset="0"/>
                <a:cs typeface="Times New Roman" pitchFamily="18" charset="0"/>
              </a:rPr>
              <a:t>𝑈𝑋 = 0.67 mm</a:t>
            </a:r>
            <a:r>
              <a:rPr kumimoji="0" lang="en-US"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bg1"/>
                </a:solidFill>
                <a:effectLst/>
                <a:latin typeface="Times New Roman" pitchFamily="18" charset="0"/>
                <a:ea typeface="Cambria Math" pitchFamily="18" charset="0"/>
                <a:cs typeface="Times New Roman" pitchFamily="18" charset="0"/>
              </a:rPr>
              <a:t>𝑇𝐸𝑇𝐴𝐵𝑆,𝑋 = 0.235 sec </a:t>
            </a:r>
            <a:r>
              <a:rPr kumimoji="0" lang="en-US"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For maximum displacement in Y-direction, </a:t>
            </a:r>
            <a:r>
              <a:rPr kumimoji="0" lang="en-US" b="0" i="0" u="none" strike="noStrike" cap="none" normalizeH="0" baseline="0" dirty="0" smtClean="0">
                <a:ln>
                  <a:noFill/>
                </a:ln>
                <a:solidFill>
                  <a:schemeClr val="bg1"/>
                </a:solidFill>
                <a:effectLst/>
                <a:latin typeface="Times New Roman" pitchFamily="18" charset="0"/>
                <a:ea typeface="Cambria Math" pitchFamily="18" charset="0"/>
                <a:cs typeface="Times New Roman" pitchFamily="18" charset="0"/>
              </a:rPr>
              <a:t>𝑈𝑌 = 0.79 mm</a:t>
            </a:r>
            <a:r>
              <a:rPr kumimoji="0" lang="en-US"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bg1"/>
                </a:solidFill>
                <a:effectLst/>
                <a:latin typeface="Times New Roman" pitchFamily="18" charset="0"/>
                <a:ea typeface="Cambria Math" pitchFamily="18" charset="0"/>
                <a:cs typeface="Times New Roman" pitchFamily="18" charset="0"/>
              </a:rPr>
              <a:t>𝑇𝐸𝑇𝐴𝐵𝑆,𝑌 = 0.202 sec </a:t>
            </a:r>
            <a:r>
              <a:rPr kumimoji="0" lang="en-US"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From Chapter 2, period from hand calculation, </a:t>
            </a:r>
            <a:r>
              <a:rPr kumimoji="0" lang="en-US" b="0" i="0" u="none" strike="noStrike" cap="none" normalizeH="0" baseline="0" dirty="0" smtClean="0">
                <a:ln>
                  <a:noFill/>
                </a:ln>
                <a:solidFill>
                  <a:schemeClr val="bg1"/>
                </a:solidFill>
                <a:effectLst/>
                <a:latin typeface="Times New Roman" pitchFamily="18" charset="0"/>
                <a:ea typeface="Cambria Math" pitchFamily="18" charset="0"/>
                <a:cs typeface="Times New Roman" pitchFamily="18" charset="0"/>
              </a:rPr>
              <a:t>𝑇ℎ𝑎𝑛𝑑   =  0.29 sec</a:t>
            </a:r>
            <a:endParaRPr kumimoji="0" lang="en-US"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Times New Roman" pitchFamily="18" charset="0"/>
                <a:ea typeface="Cambria Math" pitchFamily="18" charset="0"/>
                <a:cs typeface="Times New Roman" pitchFamily="18" charset="0"/>
              </a:rPr>
              <a:t>𝑇𝐸𝑇𝐴𝐵𝑆,𝑋     = 0.235 sec &lt; 1.4×𝑇ℎ𝑎𝑛𝑑     </a:t>
            </a:r>
            <a:endParaRPr kumimoji="0" lang="en-US"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Times New Roman" pitchFamily="18" charset="0"/>
                <a:ea typeface="Cambria Math" pitchFamily="18" charset="0"/>
                <a:cs typeface="Times New Roman" pitchFamily="18" charset="0"/>
              </a:rPr>
              <a:t>𝑇𝐸𝑇𝐴𝐵𝑆,𝑌     = 0.202 sec &lt; 1.4×𝑇ℎ𝑎𝑛𝑑       </a:t>
            </a:r>
            <a:endParaRPr kumimoji="0" lang="en-US" b="0"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29</a:t>
            </a:fld>
            <a:endParaRPr kumimoji="0" lang="en-US"/>
          </a:p>
        </p:txBody>
      </p:sp>
      <p:sp>
        <p:nvSpPr>
          <p:cNvPr id="5" name="Rounded Rectangle 4"/>
          <p:cNvSpPr/>
          <p:nvPr/>
        </p:nvSpPr>
        <p:spPr>
          <a:xfrm>
            <a:off x="609600" y="4572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5334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447800"/>
            <a:ext cx="4419600" cy="461665"/>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b="1" dirty="0" smtClean="0">
                <a:latin typeface="Times New Roman" pitchFamily="18" charset="0"/>
                <a:cs typeface="Times New Roman" pitchFamily="18" charset="0"/>
              </a:rPr>
              <a:t>Lateral  loads  check </a:t>
            </a:r>
            <a:endParaRPr lang="en-US" sz="2400" b="1" i="1" dirty="0">
              <a:latin typeface="Times New Roman" pitchFamily="18" charset="0"/>
              <a:cs typeface="Times New Roman" pitchFamily="18" charset="0"/>
            </a:endParaRPr>
          </a:p>
        </p:txBody>
      </p:sp>
      <p:sp>
        <p:nvSpPr>
          <p:cNvPr id="19" name="Rectangle 18"/>
          <p:cNvSpPr/>
          <p:nvPr/>
        </p:nvSpPr>
        <p:spPr>
          <a:xfrm>
            <a:off x="457200" y="2133600"/>
            <a:ext cx="4419600" cy="369332"/>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smtClean="0">
                <a:latin typeface="Times New Roman" pitchFamily="18" charset="0"/>
                <a:cs typeface="Times New Roman" pitchFamily="18" charset="0"/>
              </a:rPr>
              <a:t>Seismic load check</a:t>
            </a:r>
            <a:endParaRPr lang="en-US" b="1" dirty="0">
              <a:latin typeface="Times New Roman" pitchFamily="18" charset="0"/>
              <a:cs typeface="Times New Roman" pitchFamily="18" charset="0"/>
            </a:endParaRPr>
          </a:p>
        </p:txBody>
      </p:sp>
      <p:pic>
        <p:nvPicPr>
          <p:cNvPr id="83970" name="Picture 2"/>
          <p:cNvPicPr>
            <a:picLocks noChangeAspect="1" noChangeArrowheads="1"/>
          </p:cNvPicPr>
          <p:nvPr/>
        </p:nvPicPr>
        <p:blipFill>
          <a:blip r:embed="rId2"/>
          <a:srcRect/>
          <a:stretch>
            <a:fillRect/>
          </a:stretch>
        </p:blipFill>
        <p:spPr bwMode="auto">
          <a:xfrm>
            <a:off x="2209800" y="2667000"/>
            <a:ext cx="8991600" cy="4013980"/>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971800"/>
            <a:ext cx="10974705" cy="36677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dirty="0" smtClean="0"/>
              <a:t>20/12/2017</a:t>
            </a:r>
            <a:endParaRPr lang="en-US" dirty="0"/>
          </a:p>
        </p:txBody>
      </p:sp>
      <p:sp>
        <p:nvSpPr>
          <p:cNvPr id="4" name="Footer Placeholder 3"/>
          <p:cNvSpPr>
            <a:spLocks noGrp="1"/>
          </p:cNvSpPr>
          <p:nvPr>
            <p:ph type="ftr" sz="quarter" idx="11"/>
          </p:nvPr>
        </p:nvSpPr>
        <p:spPr/>
        <p:txBody>
          <a:bodyPr/>
          <a:lstStyle/>
          <a:p>
            <a:r>
              <a:rPr kumimoji="0" lang="en-US" smtClean="0"/>
              <a:t>Optical and Nursing College</a:t>
            </a:r>
            <a:endParaRPr kumimoji="0" lang="en-US"/>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3</a:t>
            </a:fld>
            <a:endParaRPr kumimoji="0" lang="en-US"/>
          </a:p>
        </p:txBody>
      </p:sp>
      <p:graphicFrame>
        <p:nvGraphicFramePr>
          <p:cNvPr id="6" name="Diagram 5"/>
          <p:cNvGraphicFramePr/>
          <p:nvPr>
            <p:extLst>
              <p:ext uri="{D42A27DB-BD31-4B8C-83A1-F6EECF244321}">
                <p14:modId xmlns:p14="http://schemas.microsoft.com/office/powerpoint/2010/main" val="1035870770"/>
              </p:ext>
            </p:extLst>
          </p:nvPr>
        </p:nvGraphicFramePr>
        <p:xfrm>
          <a:off x="533400" y="302952"/>
          <a:ext cx="11658600" cy="32022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603050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30</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219200"/>
            <a:ext cx="4876800" cy="461665"/>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dirty="0" smtClean="0">
                <a:latin typeface="Times New Roman" pitchFamily="18" charset="0"/>
                <a:cs typeface="Times New Roman" pitchFamily="18" charset="0"/>
              </a:rPr>
              <a:t>Stiffness irregularity – soft story:</a:t>
            </a:r>
            <a:endParaRPr lang="en-US" sz="2400" dirty="0">
              <a:latin typeface="Times New Roman" pitchFamily="18" charset="0"/>
              <a:cs typeface="Times New Roman" pitchFamily="18" charset="0"/>
            </a:endParaRPr>
          </a:p>
        </p:txBody>
      </p:sp>
      <p:pic>
        <p:nvPicPr>
          <p:cNvPr id="84994" name="Picture 2"/>
          <p:cNvPicPr>
            <a:picLocks noChangeAspect="1" noChangeArrowheads="1"/>
          </p:cNvPicPr>
          <p:nvPr/>
        </p:nvPicPr>
        <p:blipFill>
          <a:blip r:embed="rId2"/>
          <a:srcRect/>
          <a:stretch>
            <a:fillRect/>
          </a:stretch>
        </p:blipFill>
        <p:spPr bwMode="auto">
          <a:xfrm>
            <a:off x="1219200" y="1828800"/>
            <a:ext cx="10058400" cy="4916487"/>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31</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457200" y="1219200"/>
            <a:ext cx="4876800" cy="400110"/>
          </a:xfrm>
          <a:prstGeom prst="rect">
            <a:avLst/>
          </a:prstGeom>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b="1" dirty="0" smtClean="0">
                <a:latin typeface="Times New Roman" pitchFamily="18" charset="0"/>
                <a:cs typeface="Times New Roman" pitchFamily="18" charset="0"/>
              </a:rPr>
              <a:t>Weight (mass) irregularity</a:t>
            </a:r>
            <a:endParaRPr lang="en-US" sz="2000" b="1" dirty="0">
              <a:latin typeface="Times New Roman" pitchFamily="18" charset="0"/>
              <a:cs typeface="Times New Roman" pitchFamily="18" charset="0"/>
            </a:endParaRPr>
          </a:p>
        </p:txBody>
      </p:sp>
      <p:pic>
        <p:nvPicPr>
          <p:cNvPr id="86018" name="Picture 2"/>
          <p:cNvPicPr>
            <a:picLocks noChangeAspect="1" noChangeArrowheads="1"/>
          </p:cNvPicPr>
          <p:nvPr/>
        </p:nvPicPr>
        <p:blipFill>
          <a:blip r:embed="rId2"/>
          <a:srcRect/>
          <a:stretch>
            <a:fillRect/>
          </a:stretch>
        </p:blipFill>
        <p:spPr bwMode="auto">
          <a:xfrm>
            <a:off x="1641394" y="1828800"/>
            <a:ext cx="8721806" cy="4953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32</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2" name="Picture 2"/>
          <p:cNvPicPr>
            <a:picLocks noChangeAspect="1" noChangeArrowheads="1"/>
          </p:cNvPicPr>
          <p:nvPr/>
        </p:nvPicPr>
        <p:blipFill>
          <a:blip r:embed="rId2"/>
          <a:srcRect/>
          <a:stretch>
            <a:fillRect/>
          </a:stretch>
        </p:blipFill>
        <p:spPr bwMode="auto">
          <a:xfrm>
            <a:off x="838200" y="1219200"/>
            <a:ext cx="9067800" cy="2514600"/>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pic>
        <p:nvPicPr>
          <p:cNvPr id="87043" name="Picture 3"/>
          <p:cNvPicPr>
            <a:picLocks noChangeAspect="1" noChangeArrowheads="1"/>
          </p:cNvPicPr>
          <p:nvPr/>
        </p:nvPicPr>
        <p:blipFill>
          <a:blip r:embed="rId3"/>
          <a:srcRect/>
          <a:stretch>
            <a:fillRect/>
          </a:stretch>
        </p:blipFill>
        <p:spPr bwMode="auto">
          <a:xfrm>
            <a:off x="838200" y="3962400"/>
            <a:ext cx="9068340" cy="2590800"/>
          </a:xfrm>
          <a:prstGeom prst="rect">
            <a:avLst/>
          </a:prstGeom>
          <a:noFill/>
          <a:ln w="57150">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33</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2" name="Picture 2"/>
          <p:cNvPicPr>
            <a:picLocks noChangeAspect="1" noChangeArrowheads="1"/>
          </p:cNvPicPr>
          <p:nvPr/>
        </p:nvPicPr>
        <p:blipFill>
          <a:blip r:embed="rId2"/>
          <a:srcRect/>
          <a:stretch>
            <a:fillRect/>
          </a:stretch>
        </p:blipFill>
        <p:spPr bwMode="auto">
          <a:xfrm>
            <a:off x="838200" y="1219200"/>
            <a:ext cx="9067800" cy="2514600"/>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pic>
        <p:nvPicPr>
          <p:cNvPr id="87043" name="Picture 3"/>
          <p:cNvPicPr>
            <a:picLocks noChangeAspect="1" noChangeArrowheads="1"/>
          </p:cNvPicPr>
          <p:nvPr/>
        </p:nvPicPr>
        <p:blipFill>
          <a:blip r:embed="rId3"/>
          <a:srcRect/>
          <a:stretch>
            <a:fillRect/>
          </a:stretch>
        </p:blipFill>
        <p:spPr bwMode="auto">
          <a:xfrm>
            <a:off x="838200" y="3962400"/>
            <a:ext cx="9068340" cy="2590800"/>
          </a:xfrm>
          <a:prstGeom prst="rect">
            <a:avLst/>
          </a:prstGeom>
          <a:noFill/>
          <a:ln w="57150">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34</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7042" name="Picture 2"/>
          <p:cNvPicPr>
            <a:picLocks noChangeAspect="1" noChangeArrowheads="1"/>
          </p:cNvPicPr>
          <p:nvPr/>
        </p:nvPicPr>
        <p:blipFill>
          <a:blip r:embed="rId2"/>
          <a:srcRect/>
          <a:stretch>
            <a:fillRect/>
          </a:stretch>
        </p:blipFill>
        <p:spPr bwMode="auto">
          <a:xfrm>
            <a:off x="838200" y="1219200"/>
            <a:ext cx="9067800" cy="2514600"/>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pic>
        <p:nvPicPr>
          <p:cNvPr id="87043" name="Picture 3"/>
          <p:cNvPicPr>
            <a:picLocks noChangeAspect="1" noChangeArrowheads="1"/>
          </p:cNvPicPr>
          <p:nvPr/>
        </p:nvPicPr>
        <p:blipFill>
          <a:blip r:embed="rId3"/>
          <a:srcRect/>
          <a:stretch>
            <a:fillRect/>
          </a:stretch>
        </p:blipFill>
        <p:spPr bwMode="auto">
          <a:xfrm>
            <a:off x="838200" y="3962400"/>
            <a:ext cx="9068340" cy="2590800"/>
          </a:xfrm>
          <a:prstGeom prst="rect">
            <a:avLst/>
          </a:prstGeom>
          <a:noFill/>
          <a:ln w="57150">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35</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8066" name="Picture 2"/>
          <p:cNvPicPr>
            <a:picLocks noChangeAspect="1" noChangeArrowheads="1"/>
          </p:cNvPicPr>
          <p:nvPr/>
        </p:nvPicPr>
        <p:blipFill>
          <a:blip r:embed="rId2"/>
          <a:srcRect/>
          <a:stretch>
            <a:fillRect/>
          </a:stretch>
        </p:blipFill>
        <p:spPr bwMode="auto">
          <a:xfrm>
            <a:off x="685800" y="1524000"/>
            <a:ext cx="10668000" cy="5029200"/>
          </a:xfrm>
          <a:prstGeom prst="rect">
            <a:avLst/>
          </a:prstGeom>
          <a:ln w="5715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36</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TextBox 15"/>
          <p:cNvSpPr txBox="1"/>
          <p:nvPr/>
        </p:nvSpPr>
        <p:spPr>
          <a:xfrm>
            <a:off x="762000" y="1295400"/>
            <a:ext cx="5715000" cy="67710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b="1" dirty="0" smtClean="0">
                <a:latin typeface="Times New Roman" pitchFamily="18" charset="0"/>
                <a:cs typeface="Times New Roman" pitchFamily="18" charset="0"/>
              </a:rPr>
              <a:t> Stress Strain relationship (internal equilibrium)</a:t>
            </a:r>
          </a:p>
          <a:p>
            <a:endParaRPr lang="en-US" dirty="0"/>
          </a:p>
        </p:txBody>
      </p:sp>
      <p:pic>
        <p:nvPicPr>
          <p:cNvPr id="17" name="Picture 16"/>
          <p:cNvPicPr/>
          <p:nvPr/>
        </p:nvPicPr>
        <p:blipFill>
          <a:blip r:embed="rId2"/>
          <a:srcRect/>
          <a:stretch>
            <a:fillRect/>
          </a:stretch>
        </p:blipFill>
        <p:spPr bwMode="auto">
          <a:xfrm>
            <a:off x="6477000" y="2286000"/>
            <a:ext cx="5724525" cy="248602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89097" name="Picture 9"/>
          <p:cNvPicPr>
            <a:picLocks noChangeAspect="1" noChangeArrowheads="1"/>
          </p:cNvPicPr>
          <p:nvPr/>
        </p:nvPicPr>
        <p:blipFill>
          <a:blip r:embed="rId3"/>
          <a:srcRect/>
          <a:stretch>
            <a:fillRect/>
          </a:stretch>
        </p:blipFill>
        <p:spPr bwMode="auto">
          <a:xfrm>
            <a:off x="762000" y="3657600"/>
            <a:ext cx="5382637" cy="2438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37</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TextBox 15"/>
          <p:cNvSpPr txBox="1"/>
          <p:nvPr/>
        </p:nvSpPr>
        <p:spPr>
          <a:xfrm>
            <a:off x="762000" y="1295400"/>
            <a:ext cx="5715000" cy="67710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b="1" dirty="0" smtClean="0">
                <a:latin typeface="Times New Roman" pitchFamily="18" charset="0"/>
                <a:cs typeface="Times New Roman" pitchFamily="18" charset="0"/>
              </a:rPr>
              <a:t> Stress Strain relationship (internal equilibrium)</a:t>
            </a:r>
          </a:p>
          <a:p>
            <a:endParaRPr lang="en-US" dirty="0"/>
          </a:p>
        </p:txBody>
      </p:sp>
      <p:pic>
        <p:nvPicPr>
          <p:cNvPr id="18" name="Picture 17"/>
          <p:cNvPicPr/>
          <p:nvPr/>
        </p:nvPicPr>
        <p:blipFill>
          <a:blip r:embed="rId2"/>
          <a:srcRect/>
          <a:stretch>
            <a:fillRect/>
          </a:stretch>
        </p:blipFill>
        <p:spPr bwMode="auto">
          <a:xfrm>
            <a:off x="8915400" y="1295400"/>
            <a:ext cx="3238500" cy="3733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92162" name="Picture 2"/>
          <p:cNvPicPr>
            <a:picLocks noChangeAspect="1" noChangeArrowheads="1"/>
          </p:cNvPicPr>
          <p:nvPr/>
        </p:nvPicPr>
        <p:blipFill>
          <a:blip r:embed="rId3"/>
          <a:srcRect/>
          <a:stretch>
            <a:fillRect/>
          </a:stretch>
        </p:blipFill>
        <p:spPr bwMode="auto">
          <a:xfrm>
            <a:off x="762000" y="2667000"/>
            <a:ext cx="7239000" cy="3805533"/>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38</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TextBox 15"/>
          <p:cNvSpPr txBox="1"/>
          <p:nvPr/>
        </p:nvSpPr>
        <p:spPr>
          <a:xfrm>
            <a:off x="762000" y="1295400"/>
            <a:ext cx="5715000" cy="67710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b="1" dirty="0" smtClean="0">
                <a:latin typeface="Times New Roman" pitchFamily="18" charset="0"/>
                <a:cs typeface="Times New Roman" pitchFamily="18" charset="0"/>
              </a:rPr>
              <a:t>Check slab for deflection :</a:t>
            </a:r>
            <a:endParaRPr lang="en-US" sz="2000" b="1" i="1" dirty="0" smtClean="0">
              <a:latin typeface="Times New Roman" pitchFamily="18" charset="0"/>
              <a:cs typeface="Times New Roman" pitchFamily="18" charset="0"/>
            </a:endParaRPr>
          </a:p>
          <a:p>
            <a:endParaRPr lang="en-US" dirty="0"/>
          </a:p>
        </p:txBody>
      </p:sp>
      <p:pic>
        <p:nvPicPr>
          <p:cNvPr id="17" name="Picture 16"/>
          <p:cNvPicPr/>
          <p:nvPr/>
        </p:nvPicPr>
        <p:blipFill>
          <a:blip r:embed="rId2"/>
          <a:srcRect/>
          <a:stretch>
            <a:fillRect/>
          </a:stretch>
        </p:blipFill>
        <p:spPr bwMode="auto">
          <a:xfrm>
            <a:off x="8077200" y="1219200"/>
            <a:ext cx="4010025" cy="4114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9" name="Picture 18"/>
          <p:cNvPicPr/>
          <p:nvPr/>
        </p:nvPicPr>
        <p:blipFill>
          <a:blip r:embed="rId3">
            <a:extLst>
              <a:ext uri="{28A0092B-C50C-407E-A947-70E740481C1C}">
                <a14:useLocalDpi xmlns:a14="http://schemas.microsoft.com/office/drawing/2010/main" val="0"/>
              </a:ext>
            </a:extLst>
          </a:blip>
          <a:srcRect/>
          <a:stretch>
            <a:fillRect/>
          </a:stretch>
        </p:blipFill>
        <p:spPr bwMode="auto">
          <a:xfrm>
            <a:off x="8686800" y="4724400"/>
            <a:ext cx="3043127" cy="2052084"/>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93186" name="Picture 2"/>
          <p:cNvPicPr>
            <a:picLocks noChangeAspect="1" noChangeArrowheads="1"/>
          </p:cNvPicPr>
          <p:nvPr/>
        </p:nvPicPr>
        <p:blipFill>
          <a:blip r:embed="rId4"/>
          <a:srcRect/>
          <a:stretch>
            <a:fillRect/>
          </a:stretch>
        </p:blipFill>
        <p:spPr bwMode="auto">
          <a:xfrm>
            <a:off x="457200" y="2057400"/>
            <a:ext cx="7205663" cy="473075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39</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Verifications of structural analysis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TextBox 15"/>
          <p:cNvSpPr txBox="1"/>
          <p:nvPr/>
        </p:nvSpPr>
        <p:spPr>
          <a:xfrm>
            <a:off x="609600" y="1371600"/>
            <a:ext cx="5715000" cy="67710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00" b="1" dirty="0" smtClean="0">
                <a:latin typeface="Times New Roman" pitchFamily="18" charset="0"/>
                <a:cs typeface="Times New Roman" pitchFamily="18" charset="0"/>
              </a:rPr>
              <a:t>Story drift:</a:t>
            </a:r>
            <a:endParaRPr lang="en-US" sz="2000" b="1" i="1" dirty="0" smtClean="0">
              <a:latin typeface="Times New Roman" pitchFamily="18" charset="0"/>
              <a:cs typeface="Times New Roman" pitchFamily="18" charset="0"/>
            </a:endParaRPr>
          </a:p>
          <a:p>
            <a:endParaRPr lang="en-US" dirty="0"/>
          </a:p>
        </p:txBody>
      </p:sp>
      <p:pic>
        <p:nvPicPr>
          <p:cNvPr id="18" name="Picture 17"/>
          <p:cNvPicPr/>
          <p:nvPr/>
        </p:nvPicPr>
        <p:blipFill>
          <a:blip r:embed="rId2"/>
          <a:srcRect/>
          <a:stretch>
            <a:fillRect/>
          </a:stretch>
        </p:blipFill>
        <p:spPr bwMode="auto">
          <a:xfrm>
            <a:off x="6858000" y="1524000"/>
            <a:ext cx="5486400" cy="40386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20" name="TextBox 19"/>
          <p:cNvSpPr txBox="1"/>
          <p:nvPr/>
        </p:nvSpPr>
        <p:spPr>
          <a:xfrm>
            <a:off x="533400" y="2667000"/>
            <a:ext cx="5867400" cy="2895600"/>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∆𝑆  for story 1 = 0.000481 m</a:t>
            </a:r>
          </a:p>
          <a:p>
            <a:r>
              <a:rPr lang="en-US" dirty="0" smtClean="0"/>
              <a:t>∆𝑀= 0.7 × 5.5 × 0.000481 = 0.00185 m</a:t>
            </a:r>
          </a:p>
          <a:p>
            <a:r>
              <a:rPr lang="en-US" dirty="0" smtClean="0"/>
              <a:t>𝑇𝑋  = 0.235 sec &lt; 0.7 sec</a:t>
            </a:r>
          </a:p>
          <a:p>
            <a:r>
              <a:rPr lang="en-US" dirty="0" smtClean="0"/>
              <a:t>0.025𝐻 = 0.025 × 5 = 0.125  m</a:t>
            </a:r>
          </a:p>
          <a:p>
            <a:r>
              <a:rPr lang="en-US" dirty="0" smtClean="0"/>
              <a:t>∆𝑀= 0.00185 m &lt; 0.025𝐻 = 0.125 m → OK</a:t>
            </a:r>
          </a:p>
          <a:p>
            <a:r>
              <a:rPr lang="en-US" dirty="0" smtClean="0"/>
              <a:t>∆𝑆,𝑚𝑎𝑥 for  remaining  stories = 0.000844 m</a:t>
            </a:r>
          </a:p>
          <a:p>
            <a:r>
              <a:rPr lang="en-US" dirty="0" smtClean="0"/>
              <a:t>∆𝑀= 0.7 × 5.5 × 0.000844 = 0.00325 m</a:t>
            </a:r>
          </a:p>
          <a:p>
            <a:r>
              <a:rPr lang="en-US" dirty="0" smtClean="0"/>
              <a:t>0.025𝐻 = 0.025 × 4 = 0.1  m</a:t>
            </a:r>
          </a:p>
          <a:p>
            <a:r>
              <a:rPr lang="en-US" dirty="0" smtClean="0"/>
              <a:t>∆𝑀= 0.00325 m &lt; 0.025𝐻 = 0.1  m → OK</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906000" y="6781800"/>
            <a:ext cx="4203192" cy="292608"/>
          </a:xfrm>
        </p:spPr>
        <p:txBody>
          <a:bodyPr/>
          <a:lstStyle/>
          <a:p>
            <a:r>
              <a:rPr lang="en-US" dirty="0" smtClean="0"/>
              <a:t>20/12/2017</a:t>
            </a:r>
            <a:endParaRPr lang="en-US" dirty="0"/>
          </a:p>
        </p:txBody>
      </p:sp>
      <p:sp>
        <p:nvSpPr>
          <p:cNvPr id="4" name="Footer Placeholder 3"/>
          <p:cNvSpPr>
            <a:spLocks noGrp="1"/>
          </p:cNvSpPr>
          <p:nvPr>
            <p:ph type="ftr" sz="quarter" idx="11"/>
          </p:nvPr>
        </p:nvSpPr>
        <p:spPr/>
        <p:txBody>
          <a:bodyPr/>
          <a:lstStyle/>
          <a:p>
            <a:r>
              <a:rPr kumimoji="0" lang="en-US" smtClean="0"/>
              <a:t>Optical and Nursing College</a:t>
            </a:r>
            <a:endParaRPr kumimoji="0" lang="en-US"/>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4</a:t>
            </a:fld>
            <a:endParaRPr kumimoji="0" lang="en-US"/>
          </a:p>
        </p:txBody>
      </p:sp>
      <p:graphicFrame>
        <p:nvGraphicFramePr>
          <p:cNvPr id="7" name="Diagram 6"/>
          <p:cNvGraphicFramePr/>
          <p:nvPr>
            <p:extLst>
              <p:ext uri="{D42A27DB-BD31-4B8C-83A1-F6EECF244321}">
                <p14:modId xmlns:p14="http://schemas.microsoft.com/office/powerpoint/2010/main" val="1652999842"/>
              </p:ext>
            </p:extLst>
          </p:nvPr>
        </p:nvGraphicFramePr>
        <p:xfrm>
          <a:off x="320040" y="325120"/>
          <a:ext cx="1205484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a:off x="1066800" y="406400"/>
            <a:ext cx="9494520" cy="40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09600" y="457200"/>
            <a:ext cx="10561320" cy="369332"/>
          </a:xfrm>
          <a:prstGeom prst="rect">
            <a:avLst/>
          </a:prstGeom>
          <a:noFill/>
        </p:spPr>
        <p:txBody>
          <a:bodyPr wrap="square" rtlCol="0">
            <a:spAutoFit/>
          </a:bodyPr>
          <a:lstStyle/>
          <a:p>
            <a:r>
              <a:rPr lang="en-US" b="1" dirty="0" smtClean="0">
                <a:solidFill>
                  <a:schemeClr val="bg1"/>
                </a:solidFill>
              </a:rPr>
              <a:t>                It </a:t>
            </a:r>
            <a:r>
              <a:rPr lang="en-US" b="1" dirty="0">
                <a:solidFill>
                  <a:schemeClr val="bg1"/>
                </a:solidFill>
              </a:rPr>
              <a:t>is recommended to consider isolated and/or continuous footings.</a:t>
            </a:r>
          </a:p>
        </p:txBody>
      </p:sp>
    </p:spTree>
    <p:extLst>
      <p:ext uri="{BB962C8B-B14F-4D97-AF65-F5344CB8AC3E}">
        <p14:creationId xmlns:p14="http://schemas.microsoft.com/office/powerpoint/2010/main" val="40864119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40</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Design of Slab</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 name="Picture 18"/>
          <p:cNvPicPr/>
          <p:nvPr/>
        </p:nvPicPr>
        <p:blipFill>
          <a:blip r:embed="rId2"/>
          <a:srcRect/>
          <a:stretch>
            <a:fillRect/>
          </a:stretch>
        </p:blipFill>
        <p:spPr bwMode="auto">
          <a:xfrm>
            <a:off x="8077200" y="1676400"/>
            <a:ext cx="4326899" cy="2914004"/>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21" name="TextBox 20"/>
          <p:cNvSpPr txBox="1"/>
          <p:nvPr/>
        </p:nvSpPr>
        <p:spPr>
          <a:xfrm>
            <a:off x="7924800" y="4800600"/>
            <a:ext cx="4572000"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Assume slab thickness equal 20 cm.</a:t>
            </a:r>
          </a:p>
          <a:p>
            <a:r>
              <a:rPr lang="en-US" dirty="0" smtClean="0"/>
              <a:t>Assume beams of continues spans to be 400 mm width and to have thickness of 400 mm </a:t>
            </a:r>
            <a:endParaRPr lang="en-US" dirty="0"/>
          </a:p>
        </p:txBody>
      </p:sp>
      <p:pic>
        <p:nvPicPr>
          <p:cNvPr id="95234" name="Picture 2"/>
          <p:cNvPicPr>
            <a:picLocks noChangeAspect="1" noChangeArrowheads="1"/>
          </p:cNvPicPr>
          <p:nvPr/>
        </p:nvPicPr>
        <p:blipFill>
          <a:blip r:embed="rId3"/>
          <a:srcRect/>
          <a:stretch>
            <a:fillRect/>
          </a:stretch>
        </p:blipFill>
        <p:spPr bwMode="auto">
          <a:xfrm>
            <a:off x="685800" y="1219200"/>
            <a:ext cx="6812038" cy="5486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41</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Design of Slab</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p:cNvSpPr txBox="1"/>
          <p:nvPr/>
        </p:nvSpPr>
        <p:spPr>
          <a:xfrm>
            <a:off x="685800" y="1295400"/>
            <a:ext cx="3733800"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b="1" dirty="0" smtClean="0">
                <a:latin typeface="Times New Roman" pitchFamily="18" charset="0"/>
                <a:cs typeface="Times New Roman" pitchFamily="18" charset="0"/>
              </a:rPr>
              <a:t> Wide-beam shear check </a:t>
            </a:r>
            <a:endParaRPr lang="en-US" sz="2400" b="1" i="1" dirty="0" smtClean="0">
              <a:latin typeface="Times New Roman" pitchFamily="18" charset="0"/>
              <a:cs typeface="Times New Roman" pitchFamily="18" charset="0"/>
            </a:endParaRPr>
          </a:p>
          <a:p>
            <a:endParaRPr lang="en-US" dirty="0"/>
          </a:p>
        </p:txBody>
      </p:sp>
      <p:pic>
        <p:nvPicPr>
          <p:cNvPr id="18" name="Picture 17"/>
          <p:cNvPicPr/>
          <p:nvPr/>
        </p:nvPicPr>
        <p:blipFill>
          <a:blip r:embed="rId2"/>
          <a:srcRect/>
          <a:stretch>
            <a:fillRect/>
          </a:stretch>
        </p:blipFill>
        <p:spPr bwMode="auto">
          <a:xfrm>
            <a:off x="7239000" y="1447800"/>
            <a:ext cx="5048250" cy="4822727"/>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96258" name="Picture 2"/>
          <p:cNvPicPr>
            <a:picLocks noChangeAspect="1" noChangeArrowheads="1"/>
          </p:cNvPicPr>
          <p:nvPr/>
        </p:nvPicPr>
        <p:blipFill>
          <a:blip r:embed="rId3"/>
          <a:srcRect/>
          <a:stretch>
            <a:fillRect/>
          </a:stretch>
        </p:blipFill>
        <p:spPr bwMode="auto">
          <a:xfrm>
            <a:off x="685800" y="2362200"/>
            <a:ext cx="5410200" cy="995262"/>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96259" name="Rectangle 3"/>
          <p:cNvSpPr>
            <a:spLocks noChangeArrowheads="1"/>
          </p:cNvSpPr>
          <p:nvPr/>
        </p:nvSpPr>
        <p:spPr bwMode="auto">
          <a:xfrm>
            <a:off x="762000" y="3733800"/>
            <a:ext cx="5867400" cy="83099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Rockwell" pitchFamily="18" charset="0"/>
                <a:cs typeface="Times New Roman" pitchFamily="18" charset="0"/>
              </a:rPr>
              <a:t>From Safe, max Vu = 77 </a:t>
            </a:r>
            <a:r>
              <a:rPr kumimoji="0" lang="en-US" sz="2400" b="0" i="0" u="none" strike="noStrike" cap="none" normalizeH="0" baseline="0" dirty="0" err="1" smtClean="0">
                <a:ln>
                  <a:noFill/>
                </a:ln>
                <a:solidFill>
                  <a:srgbClr val="000000"/>
                </a:solidFill>
                <a:effectLst/>
                <a:latin typeface="Times New Roman" pitchFamily="18" charset="0"/>
                <a:ea typeface="Rockwell" pitchFamily="18" charset="0"/>
                <a:cs typeface="Times New Roman" pitchFamily="18" charset="0"/>
              </a:rPr>
              <a:t>kN</a:t>
            </a:r>
            <a:r>
              <a:rPr kumimoji="0" lang="en-US" sz="2400" b="0" i="0" u="none" strike="noStrike" cap="none" normalizeH="0" baseline="0" dirty="0" smtClean="0">
                <a:ln>
                  <a:noFill/>
                </a:ln>
                <a:solidFill>
                  <a:srgbClr val="000000"/>
                </a:solidFill>
                <a:effectLst/>
                <a:latin typeface="Times New Roman" pitchFamily="18" charset="0"/>
                <a:ea typeface="Rockwell" pitchFamily="18" charset="0"/>
                <a:cs typeface="Times New Roman" pitchFamily="18" charset="0"/>
              </a:rPr>
              <a:t> ,as shown in figure.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Smiley Face 21"/>
          <p:cNvSpPr/>
          <p:nvPr/>
        </p:nvSpPr>
        <p:spPr>
          <a:xfrm>
            <a:off x="3200400" y="5410200"/>
            <a:ext cx="1066800" cy="990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124200" y="4876800"/>
            <a:ext cx="13716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dirty="0" smtClean="0">
                <a:latin typeface="Times New Roman" pitchFamily="18" charset="0"/>
                <a:cs typeface="Times New Roman" pitchFamily="18" charset="0"/>
              </a:rPr>
              <a:t>Ok</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42</a:t>
            </a:fld>
            <a:endParaRPr kumimoji="0" lang="en-US"/>
          </a:p>
        </p:txBody>
      </p:sp>
      <p:sp>
        <p:nvSpPr>
          <p:cNvPr id="5" name="Rounded Rectangle 4"/>
          <p:cNvSpPr/>
          <p:nvPr/>
        </p:nvSpPr>
        <p:spPr>
          <a:xfrm>
            <a:off x="609600" y="3048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3048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Design of Slab</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p:cNvSpPr txBox="1"/>
          <p:nvPr/>
        </p:nvSpPr>
        <p:spPr>
          <a:xfrm>
            <a:off x="685800" y="1295400"/>
            <a:ext cx="3733800"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b="1" dirty="0" smtClean="0">
                <a:latin typeface="Times New Roman" pitchFamily="18" charset="0"/>
                <a:cs typeface="Times New Roman" pitchFamily="18" charset="0"/>
              </a:rPr>
              <a:t> Wide-beam shear check </a:t>
            </a:r>
            <a:endParaRPr lang="en-US" sz="2400" b="1" i="1" dirty="0" smtClean="0">
              <a:latin typeface="Times New Roman" pitchFamily="18" charset="0"/>
              <a:cs typeface="Times New Roman" pitchFamily="18" charset="0"/>
            </a:endParaRPr>
          </a:p>
          <a:p>
            <a:endParaRPr lang="en-US" dirty="0"/>
          </a:p>
        </p:txBody>
      </p:sp>
      <p:pic>
        <p:nvPicPr>
          <p:cNvPr id="19" name="Picture 18"/>
          <p:cNvPicPr/>
          <p:nvPr/>
        </p:nvPicPr>
        <p:blipFill>
          <a:blip r:embed="rId2"/>
          <a:srcRect/>
          <a:stretch>
            <a:fillRect/>
          </a:stretch>
        </p:blipFill>
        <p:spPr bwMode="auto">
          <a:xfrm>
            <a:off x="8001000" y="1219200"/>
            <a:ext cx="4238625" cy="550545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20" name="Picture 19"/>
          <p:cNvPicPr/>
          <p:nvPr/>
        </p:nvPicPr>
        <p:blipFill>
          <a:blip r:embed="rId3"/>
          <a:srcRect/>
          <a:stretch>
            <a:fillRect/>
          </a:stretch>
        </p:blipFill>
        <p:spPr bwMode="auto">
          <a:xfrm>
            <a:off x="1447800" y="2362200"/>
            <a:ext cx="5095875" cy="4181475"/>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21" name="TextBox 20"/>
          <p:cNvSpPr txBox="1"/>
          <p:nvPr/>
        </p:nvSpPr>
        <p:spPr>
          <a:xfrm>
            <a:off x="3429000" y="4114800"/>
            <a:ext cx="13716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dirty="0" smtClean="0">
                <a:latin typeface="Times New Roman" pitchFamily="18" charset="0"/>
                <a:cs typeface="Times New Roman" pitchFamily="18" charset="0"/>
              </a:rPr>
              <a:t>Ok</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43</a:t>
            </a:fld>
            <a:endParaRPr kumimoji="0" lang="en-US"/>
          </a:p>
        </p:txBody>
      </p:sp>
      <p:sp>
        <p:nvSpPr>
          <p:cNvPr id="5" name="Rounded Rectangle 4"/>
          <p:cNvSpPr/>
          <p:nvPr/>
        </p:nvSpPr>
        <p:spPr>
          <a:xfrm>
            <a:off x="914400" y="2286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14400" y="2286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Design of Slab</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p:cNvSpPr txBox="1"/>
          <p:nvPr/>
        </p:nvSpPr>
        <p:spPr>
          <a:xfrm>
            <a:off x="685800" y="1295400"/>
            <a:ext cx="4495800"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dirty="0" smtClean="0">
                <a:latin typeface="Times New Roman" pitchFamily="18" charset="0"/>
                <a:cs typeface="Times New Roman" pitchFamily="18" charset="0"/>
              </a:rPr>
              <a:t>Design the slab for flexure</a:t>
            </a:r>
            <a:endParaRPr lang="en-US" sz="2400" i="1" dirty="0" smtClean="0">
              <a:latin typeface="Times New Roman" pitchFamily="18" charset="0"/>
              <a:cs typeface="Times New Roman" pitchFamily="18" charset="0"/>
            </a:endParaRPr>
          </a:p>
          <a:p>
            <a:endParaRPr lang="en-US" dirty="0"/>
          </a:p>
        </p:txBody>
      </p:sp>
      <p:pic>
        <p:nvPicPr>
          <p:cNvPr id="97283" name="Picture 3"/>
          <p:cNvPicPr>
            <a:picLocks noChangeAspect="1" noChangeArrowheads="1"/>
          </p:cNvPicPr>
          <p:nvPr/>
        </p:nvPicPr>
        <p:blipFill>
          <a:blip r:embed="rId2"/>
          <a:srcRect/>
          <a:stretch>
            <a:fillRect/>
          </a:stretch>
        </p:blipFill>
        <p:spPr bwMode="auto">
          <a:xfrm>
            <a:off x="5943600" y="1066800"/>
            <a:ext cx="6397625" cy="5690195"/>
          </a:xfrm>
          <a:prstGeom prst="rect">
            <a:avLst/>
          </a:prstGeom>
          <a:noFill/>
          <a:ln w="9525">
            <a:noFill/>
            <a:miter lim="800000"/>
            <a:headEnd/>
            <a:tailEnd/>
          </a:ln>
          <a:effectLst/>
        </p:spPr>
      </p:pic>
      <p:pic>
        <p:nvPicPr>
          <p:cNvPr id="97284" name="Picture 4"/>
          <p:cNvPicPr>
            <a:picLocks noChangeAspect="1" noChangeArrowheads="1"/>
          </p:cNvPicPr>
          <p:nvPr/>
        </p:nvPicPr>
        <p:blipFill>
          <a:blip r:embed="rId3"/>
          <a:srcRect/>
          <a:stretch>
            <a:fillRect/>
          </a:stretch>
        </p:blipFill>
        <p:spPr bwMode="auto">
          <a:xfrm>
            <a:off x="533400" y="3048000"/>
            <a:ext cx="5148278" cy="2971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44</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Beams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0354" name="Picture 2"/>
          <p:cNvPicPr>
            <a:picLocks noChangeAspect="1" noChangeArrowheads="1"/>
          </p:cNvPicPr>
          <p:nvPr/>
        </p:nvPicPr>
        <p:blipFill>
          <a:blip r:embed="rId2"/>
          <a:srcRect/>
          <a:stretch>
            <a:fillRect/>
          </a:stretch>
        </p:blipFill>
        <p:spPr bwMode="auto">
          <a:xfrm>
            <a:off x="914400" y="1371600"/>
            <a:ext cx="8534400" cy="5351173"/>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00355" name="Picture 3"/>
          <p:cNvPicPr>
            <a:picLocks noChangeAspect="1" noChangeArrowheads="1"/>
          </p:cNvPicPr>
          <p:nvPr/>
        </p:nvPicPr>
        <p:blipFill>
          <a:blip r:embed="rId3"/>
          <a:srcRect/>
          <a:stretch>
            <a:fillRect/>
          </a:stretch>
        </p:blipFill>
        <p:spPr bwMode="auto">
          <a:xfrm>
            <a:off x="5867400" y="1600200"/>
            <a:ext cx="6534150" cy="358457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22" name="TextBox 21"/>
          <p:cNvSpPr txBox="1"/>
          <p:nvPr/>
        </p:nvSpPr>
        <p:spPr>
          <a:xfrm>
            <a:off x="1524000" y="838200"/>
            <a:ext cx="53340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b="1" dirty="0" smtClean="0"/>
              <a:t>Design of Beam  for flexure</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45</a:t>
            </a:fld>
            <a:endParaRPr kumimoji="0" lang="en-US"/>
          </a:p>
        </p:txBody>
      </p:sp>
      <p:sp>
        <p:nvSpPr>
          <p:cNvPr id="5" name="Rounded Rectangle 4"/>
          <p:cNvSpPr/>
          <p:nvPr/>
        </p:nvSpPr>
        <p:spPr>
          <a:xfrm>
            <a:off x="914400" y="2286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14400" y="228600"/>
            <a:ext cx="11277600" cy="707886"/>
          </a:xfrm>
          <a:prstGeom prst="rect">
            <a:avLst/>
          </a:prstGeom>
          <a:noFill/>
        </p:spPr>
        <p:txBody>
          <a:bodyPr wrap="square" rtlCol="0">
            <a:spAutoFit/>
          </a:bodyPr>
          <a:lstStyle/>
          <a:p>
            <a:pPr algn="ctr"/>
            <a:r>
              <a:rPr lang="en-US" sz="4000" b="1" dirty="0" smtClean="0">
                <a:latin typeface="Times New Roman" pitchFamily="18" charset="0"/>
                <a:cs typeface="Times New Roman" pitchFamily="18" charset="0"/>
              </a:rPr>
              <a:t>Design of Beams</a:t>
            </a:r>
            <a:endParaRPr lang="en-US" sz="40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 name="Picture 17" descr="C:\Users\RaFaT-El-3qeed\AppData\Local\Microsoft\Windows\INetCache\Content.Word\spacing.png"/>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133600"/>
            <a:ext cx="7734300" cy="39624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19" name="Rectangle 18"/>
          <p:cNvSpPr/>
          <p:nvPr/>
        </p:nvSpPr>
        <p:spPr>
          <a:xfrm>
            <a:off x="533400" y="1295400"/>
            <a:ext cx="10896600"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latin typeface="Times New Roman" pitchFamily="18" charset="0"/>
                <a:cs typeface="Times New Roman" pitchFamily="18" charset="0"/>
              </a:rPr>
              <a:t>These rules were followed in shear design of beams for intermediate resisting frames case.</a:t>
            </a:r>
            <a:endParaRPr lang="en-US" dirty="0">
              <a:latin typeface="Times New Roman" pitchFamily="18" charset="0"/>
              <a:cs typeface="Times New Roman" pitchFamily="18" charset="0"/>
            </a:endParaRPr>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98310" name="Picture 6"/>
          <p:cNvPicPr>
            <a:picLocks noChangeAspect="1" noChangeArrowheads="1"/>
          </p:cNvPicPr>
          <p:nvPr/>
        </p:nvPicPr>
        <p:blipFill>
          <a:blip r:embed="rId3"/>
          <a:srcRect/>
          <a:stretch>
            <a:fillRect/>
          </a:stretch>
        </p:blipFill>
        <p:spPr bwMode="auto">
          <a:xfrm>
            <a:off x="914400" y="2819400"/>
            <a:ext cx="3276600" cy="2593667"/>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46</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Beams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TextBox 21"/>
          <p:cNvSpPr txBox="1"/>
          <p:nvPr/>
        </p:nvSpPr>
        <p:spPr>
          <a:xfrm>
            <a:off x="1524000" y="838200"/>
            <a:ext cx="53340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b="1" dirty="0" smtClean="0"/>
              <a:t>Design of Beam  for shear force </a:t>
            </a:r>
          </a:p>
          <a:p>
            <a:endParaRPr lang="en-US" dirty="0"/>
          </a:p>
        </p:txBody>
      </p:sp>
      <p:pic>
        <p:nvPicPr>
          <p:cNvPr id="101378" name="Picture 2"/>
          <p:cNvPicPr>
            <a:picLocks noChangeAspect="1" noChangeArrowheads="1"/>
          </p:cNvPicPr>
          <p:nvPr/>
        </p:nvPicPr>
        <p:blipFill>
          <a:blip r:embed="rId2"/>
          <a:srcRect/>
          <a:stretch>
            <a:fillRect/>
          </a:stretch>
        </p:blipFill>
        <p:spPr bwMode="auto">
          <a:xfrm>
            <a:off x="533400" y="1600200"/>
            <a:ext cx="4953000" cy="5105146"/>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01379" name="Picture 3"/>
          <p:cNvPicPr>
            <a:picLocks noChangeAspect="1" noChangeArrowheads="1"/>
          </p:cNvPicPr>
          <p:nvPr/>
        </p:nvPicPr>
        <p:blipFill>
          <a:blip r:embed="rId3"/>
          <a:srcRect/>
          <a:stretch>
            <a:fillRect/>
          </a:stretch>
        </p:blipFill>
        <p:spPr bwMode="auto">
          <a:xfrm>
            <a:off x="5715000" y="4419600"/>
            <a:ext cx="5815013" cy="2292350"/>
          </a:xfrm>
          <a:prstGeom prst="rect">
            <a:avLst/>
          </a:prstGeom>
          <a:noFill/>
          <a:ln w="9525">
            <a:solidFill>
              <a:schemeClr val="accent1"/>
            </a:solidFill>
            <a:miter lim="800000"/>
            <a:headEnd/>
            <a:tailEnd/>
          </a:ln>
          <a:effectLst/>
        </p:spPr>
      </p:pic>
      <p:pic>
        <p:nvPicPr>
          <p:cNvPr id="101380" name="Picture 4"/>
          <p:cNvPicPr>
            <a:picLocks noChangeAspect="1" noChangeArrowheads="1"/>
          </p:cNvPicPr>
          <p:nvPr/>
        </p:nvPicPr>
        <p:blipFill>
          <a:blip r:embed="rId4"/>
          <a:srcRect/>
          <a:stretch>
            <a:fillRect/>
          </a:stretch>
        </p:blipFill>
        <p:spPr bwMode="auto">
          <a:xfrm>
            <a:off x="5638801" y="1524001"/>
            <a:ext cx="6553200" cy="2842478"/>
          </a:xfrm>
          <a:prstGeom prst="rect">
            <a:avLst/>
          </a:prstGeom>
          <a:noFill/>
          <a:ln w="9525">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47</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Beams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402" name="Picture 2"/>
          <p:cNvPicPr>
            <a:picLocks noChangeAspect="1" noChangeArrowheads="1"/>
          </p:cNvPicPr>
          <p:nvPr/>
        </p:nvPicPr>
        <p:blipFill>
          <a:blip r:embed="rId2"/>
          <a:srcRect/>
          <a:stretch>
            <a:fillRect/>
          </a:stretch>
        </p:blipFill>
        <p:spPr bwMode="auto">
          <a:xfrm>
            <a:off x="5181601" y="838202"/>
            <a:ext cx="6934199" cy="5956896"/>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23" name="Rectangle 22"/>
          <p:cNvSpPr/>
          <p:nvPr/>
        </p:nvSpPr>
        <p:spPr>
          <a:xfrm>
            <a:off x="609600" y="1371600"/>
            <a:ext cx="3962400" cy="107721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3200" dirty="0" smtClean="0">
                <a:latin typeface="Times New Roman" pitchFamily="18" charset="0"/>
                <a:cs typeface="Times New Roman" pitchFamily="18" charset="0"/>
              </a:rPr>
              <a:t>Summary of beams group design</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48</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Columns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425" name="Rectangle 1"/>
          <p:cNvSpPr>
            <a:spLocks noChangeArrowheads="1"/>
          </p:cNvSpPr>
          <p:nvPr/>
        </p:nvSpPr>
        <p:spPr bwMode="auto">
          <a:xfrm>
            <a:off x="1066800" y="1219200"/>
            <a:ext cx="10287000" cy="46166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algn="ctr"/>
            <a:r>
              <a:rPr lang="en-US" sz="2400" b="1" dirty="0" smtClean="0">
                <a:latin typeface="Times New Roman" pitchFamily="18" charset="0"/>
                <a:cs typeface="Times New Roman" pitchFamily="18" charset="0"/>
              </a:rPr>
              <a:t>Slenderness check for the columns</a:t>
            </a:r>
            <a:endParaRPr lang="en-US" sz="2400" b="1" i="1" dirty="0">
              <a:latin typeface="Times New Roman" pitchFamily="18" charset="0"/>
              <a:cs typeface="Times New Roman" pitchFamily="18" charset="0"/>
            </a:endParaRPr>
          </a:p>
        </p:txBody>
      </p:sp>
      <p:pic>
        <p:nvPicPr>
          <p:cNvPr id="20" name="صورة 19"/>
          <p:cNvPicPr/>
          <p:nvPr/>
        </p:nvPicPr>
        <p:blipFill>
          <a:blip r:embed="rId2"/>
          <a:srcRect/>
          <a:stretch>
            <a:fillRect/>
          </a:stretch>
        </p:blipFill>
        <p:spPr bwMode="auto">
          <a:xfrm>
            <a:off x="1066800" y="1905000"/>
            <a:ext cx="5562600" cy="3429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03426" name="Picture 2"/>
          <p:cNvPicPr>
            <a:picLocks noChangeAspect="1" noChangeArrowheads="1"/>
          </p:cNvPicPr>
          <p:nvPr/>
        </p:nvPicPr>
        <p:blipFill>
          <a:blip r:embed="rId3"/>
          <a:srcRect/>
          <a:stretch>
            <a:fillRect/>
          </a:stretch>
        </p:blipFill>
        <p:spPr bwMode="auto">
          <a:xfrm>
            <a:off x="7391400" y="1905000"/>
            <a:ext cx="3886200" cy="2286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03427" name="Picture 3"/>
          <p:cNvPicPr>
            <a:picLocks noChangeAspect="1" noChangeArrowheads="1"/>
          </p:cNvPicPr>
          <p:nvPr/>
        </p:nvPicPr>
        <p:blipFill>
          <a:blip r:embed="rId4"/>
          <a:srcRect/>
          <a:stretch>
            <a:fillRect/>
          </a:stretch>
        </p:blipFill>
        <p:spPr bwMode="auto">
          <a:xfrm>
            <a:off x="7391399" y="4343400"/>
            <a:ext cx="3886201" cy="2362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24" name="Rectangle 23"/>
          <p:cNvSpPr/>
          <p:nvPr/>
        </p:nvSpPr>
        <p:spPr>
          <a:xfrm>
            <a:off x="685800" y="5715000"/>
            <a:ext cx="6400800" cy="646331"/>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r>
              <a:rPr lang="en-US" dirty="0" smtClean="0"/>
              <a:t>No slenderness in the column, and can be classified as short column</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49</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Columns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4450" name="Picture 2"/>
          <p:cNvPicPr>
            <a:picLocks noChangeAspect="1" noChangeArrowheads="1"/>
          </p:cNvPicPr>
          <p:nvPr/>
        </p:nvPicPr>
        <p:blipFill>
          <a:blip r:embed="rId2"/>
          <a:srcRect/>
          <a:stretch>
            <a:fillRect/>
          </a:stretch>
        </p:blipFill>
        <p:spPr bwMode="auto">
          <a:xfrm>
            <a:off x="2971800" y="990600"/>
            <a:ext cx="6545580" cy="439301"/>
          </a:xfrm>
          <a:prstGeom prst="rect">
            <a:avLst/>
          </a:prstGeom>
          <a:noFill/>
          <a:ln w="9525">
            <a:solidFill>
              <a:schemeClr val="accent1"/>
            </a:solidFill>
            <a:miter lim="800000"/>
            <a:headEnd/>
            <a:tailEnd/>
          </a:ln>
          <a:effectLst/>
        </p:spPr>
      </p:pic>
      <p:pic>
        <p:nvPicPr>
          <p:cNvPr id="104453" name="Picture 5"/>
          <p:cNvPicPr>
            <a:picLocks noChangeAspect="1" noChangeArrowheads="1"/>
          </p:cNvPicPr>
          <p:nvPr/>
        </p:nvPicPr>
        <p:blipFill>
          <a:blip r:embed="rId3"/>
          <a:srcRect/>
          <a:stretch>
            <a:fillRect/>
          </a:stretch>
        </p:blipFill>
        <p:spPr bwMode="auto">
          <a:xfrm>
            <a:off x="609600" y="1752600"/>
            <a:ext cx="5737015" cy="3505199"/>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7" name="صورة 16"/>
          <p:cNvPicPr/>
          <p:nvPr/>
        </p:nvPicPr>
        <p:blipFill>
          <a:blip r:embed="rId4"/>
          <a:srcRect/>
          <a:stretch>
            <a:fillRect/>
          </a:stretch>
        </p:blipFill>
        <p:spPr bwMode="auto">
          <a:xfrm>
            <a:off x="6705600" y="1752600"/>
            <a:ext cx="5741035" cy="42672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29" name="TextBox 28"/>
          <p:cNvSpPr txBox="1"/>
          <p:nvPr/>
        </p:nvSpPr>
        <p:spPr>
          <a:xfrm>
            <a:off x="2971800" y="5791199"/>
            <a:ext cx="103264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latin typeface="Times New Roman" pitchFamily="18" charset="0"/>
                <a:cs typeface="Times New Roman" pitchFamily="18" charset="0"/>
              </a:rPr>
              <a:t>Ok</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220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p:txBody>
          <a:bodyPr/>
          <a:lstStyle/>
          <a:p>
            <a:r>
              <a:rPr kumimoji="0" lang="en-US" smtClean="0"/>
              <a:t>Optical and Nursing College</a:t>
            </a:r>
            <a:endParaRPr kumimoji="0" lang="en-US"/>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a:t>
            </a:fld>
            <a:endParaRPr kumimoji="0" lang="en-US"/>
          </a:p>
        </p:txBody>
      </p:sp>
      <p:graphicFrame>
        <p:nvGraphicFramePr>
          <p:cNvPr id="5" name="Diagram 4"/>
          <p:cNvGraphicFramePr/>
          <p:nvPr>
            <p:extLst>
              <p:ext uri="{D42A27DB-BD31-4B8C-83A1-F6EECF244321}">
                <p14:modId xmlns:p14="http://schemas.microsoft.com/office/powerpoint/2010/main" val="3555430858"/>
              </p:ext>
            </p:extLst>
          </p:nvPr>
        </p:nvGraphicFramePr>
        <p:xfrm>
          <a:off x="1066803" y="1490135"/>
          <a:ext cx="10605631" cy="4930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5"/>
          <p:cNvGrpSpPr/>
          <p:nvPr/>
        </p:nvGrpSpPr>
        <p:grpSpPr>
          <a:xfrm>
            <a:off x="615166" y="325120"/>
            <a:ext cx="11201400" cy="973440"/>
            <a:chOff x="0" y="899"/>
            <a:chExt cx="8001000" cy="912600"/>
          </a:xfrm>
        </p:grpSpPr>
        <p:sp>
          <p:nvSpPr>
            <p:cNvPr id="7" name="Rounded Rectangle 6"/>
            <p:cNvSpPr/>
            <p:nvPr/>
          </p:nvSpPr>
          <p:spPr>
            <a:xfrm>
              <a:off x="0" y="899"/>
              <a:ext cx="8001000" cy="9126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p:nvPr/>
          </p:nvSpPr>
          <p:spPr>
            <a:xfrm>
              <a:off x="44549" y="45448"/>
              <a:ext cx="7911902" cy="8235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endParaRPr lang="en-US" sz="3900" kern="1200" dirty="0"/>
            </a:p>
          </p:txBody>
        </p:sp>
      </p:grpSp>
      <p:sp>
        <p:nvSpPr>
          <p:cNvPr id="9" name="Rectangle 8"/>
          <p:cNvSpPr/>
          <p:nvPr/>
        </p:nvSpPr>
        <p:spPr>
          <a:xfrm>
            <a:off x="975761" y="401474"/>
            <a:ext cx="10012283" cy="769441"/>
          </a:xfrm>
          <a:prstGeom prst="rect">
            <a:avLst/>
          </a:prstGeom>
        </p:spPr>
        <p:txBody>
          <a:bodyPr wrap="square">
            <a:spAutoFit/>
          </a:bodyPr>
          <a:lstStyle/>
          <a:p>
            <a:pPr lvl="1"/>
            <a:r>
              <a:rPr lang="en-US" sz="4400" b="1" dirty="0">
                <a:solidFill>
                  <a:schemeClr val="bg1"/>
                </a:solidFill>
              </a:rPr>
              <a:t>Design </a:t>
            </a:r>
            <a:r>
              <a:rPr lang="en-US" sz="4400" b="1" dirty="0" smtClean="0">
                <a:solidFill>
                  <a:schemeClr val="bg1"/>
                </a:solidFill>
              </a:rPr>
              <a:t>philosophy</a:t>
            </a:r>
            <a:endParaRPr lang="en-US" sz="4400" b="1" dirty="0">
              <a:solidFill>
                <a:schemeClr val="bg1"/>
              </a:solidFill>
            </a:endParaRPr>
          </a:p>
        </p:txBody>
      </p:sp>
    </p:spTree>
    <p:extLst>
      <p:ext uri="{BB962C8B-B14F-4D97-AF65-F5344CB8AC3E}">
        <p14:creationId xmlns:p14="http://schemas.microsoft.com/office/powerpoint/2010/main" val="4970535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50</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Columns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4450" name="Picture 2"/>
          <p:cNvPicPr>
            <a:picLocks noChangeAspect="1" noChangeArrowheads="1"/>
          </p:cNvPicPr>
          <p:nvPr/>
        </p:nvPicPr>
        <p:blipFill>
          <a:blip r:embed="rId2"/>
          <a:srcRect/>
          <a:stretch>
            <a:fillRect/>
          </a:stretch>
        </p:blipFill>
        <p:spPr bwMode="auto">
          <a:xfrm>
            <a:off x="2971800" y="990600"/>
            <a:ext cx="6545580" cy="439301"/>
          </a:xfrm>
          <a:prstGeom prst="rect">
            <a:avLst/>
          </a:prstGeom>
          <a:noFill/>
          <a:ln w="9525">
            <a:noFill/>
            <a:miter lim="800000"/>
            <a:headEnd/>
            <a:tailEnd/>
          </a:ln>
          <a:effectLst/>
        </p:spPr>
      </p:pic>
      <p:pic>
        <p:nvPicPr>
          <p:cNvPr id="105474" name="Picture 2"/>
          <p:cNvPicPr>
            <a:picLocks noChangeAspect="1" noChangeArrowheads="1"/>
          </p:cNvPicPr>
          <p:nvPr/>
        </p:nvPicPr>
        <p:blipFill>
          <a:blip r:embed="rId3"/>
          <a:srcRect/>
          <a:stretch>
            <a:fillRect/>
          </a:stretch>
        </p:blipFill>
        <p:spPr bwMode="auto">
          <a:xfrm>
            <a:off x="381000" y="2057400"/>
            <a:ext cx="6324600" cy="1295400"/>
          </a:xfrm>
          <a:prstGeom prst="rect">
            <a:avLst/>
          </a:prstGeom>
          <a:noFill/>
          <a:ln w="9525">
            <a:noFill/>
            <a:miter lim="800000"/>
            <a:headEnd/>
            <a:tailEnd/>
          </a:ln>
          <a:effectLst/>
        </p:spPr>
      </p:pic>
      <p:pic>
        <p:nvPicPr>
          <p:cNvPr id="21" name="صورة 22"/>
          <p:cNvPicPr/>
          <p:nvPr/>
        </p:nvPicPr>
        <p:blipFill>
          <a:blip r:embed="rId4"/>
          <a:srcRect/>
          <a:stretch>
            <a:fillRect/>
          </a:stretch>
        </p:blipFill>
        <p:spPr bwMode="auto">
          <a:xfrm>
            <a:off x="6781800" y="1828800"/>
            <a:ext cx="5685155" cy="38862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05476" name="Picture 4"/>
          <p:cNvPicPr>
            <a:picLocks noChangeAspect="1" noChangeArrowheads="1"/>
          </p:cNvPicPr>
          <p:nvPr/>
        </p:nvPicPr>
        <p:blipFill>
          <a:blip r:embed="rId5"/>
          <a:srcRect/>
          <a:stretch>
            <a:fillRect/>
          </a:stretch>
        </p:blipFill>
        <p:spPr bwMode="auto">
          <a:xfrm>
            <a:off x="304800" y="3962400"/>
            <a:ext cx="6172200" cy="1371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51</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Columns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4" name="صورة 1" descr="D:\Graduation_project II\design Pictures\ACI column.PNG"/>
          <p:cNvPicPr/>
          <p:nvPr/>
        </p:nvPicPr>
        <p:blipFill>
          <a:blip r:embed="rId2"/>
          <a:srcRect/>
          <a:stretch>
            <a:fillRect/>
          </a:stretch>
        </p:blipFill>
        <p:spPr bwMode="auto">
          <a:xfrm>
            <a:off x="9412014" y="990599"/>
            <a:ext cx="2627586" cy="5583621"/>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106502" name="Rectangle 6"/>
          <p:cNvSpPr>
            <a:spLocks noChangeArrowheads="1"/>
          </p:cNvSpPr>
          <p:nvPr/>
        </p:nvSpPr>
        <p:spPr bwMode="auto">
          <a:xfrm>
            <a:off x="457200" y="1524000"/>
            <a:ext cx="8610600" cy="646331"/>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71500" defTabSz="914400" rtl="0" eaLnBrk="1" fontAlgn="base" latinLnBrk="0" hangingPunct="1">
              <a:lnSpc>
                <a:spcPct val="100000"/>
              </a:lnSpc>
              <a:spcBef>
                <a:spcPct val="0"/>
              </a:spcBef>
              <a:spcAft>
                <a:spcPct val="0"/>
              </a:spcAft>
              <a:buClrTx/>
              <a:buSzTx/>
              <a:buFontTx/>
              <a:buNone/>
              <a:tabLst/>
            </a:pPr>
            <a:r>
              <a:rPr lang="en-US" dirty="0" smtClean="0">
                <a:solidFill>
                  <a:srgbClr val="000000"/>
                </a:solidFill>
                <a:latin typeface="Times New Roman" pitchFamily="18" charset="0"/>
                <a:ea typeface="Rockwell" pitchFamily="18" charset="0"/>
                <a:cs typeface="Times New Roman" pitchFamily="18" charset="0"/>
              </a:rPr>
              <a:t>T</a:t>
            </a:r>
            <a:r>
              <a:rPr kumimoji="0" lang="en-US" b="0" i="0" u="none" strike="noStrike" cap="none" normalizeH="0" baseline="0" dirty="0" smtClean="0">
                <a:ln>
                  <a:noFill/>
                </a:ln>
                <a:solidFill>
                  <a:srgbClr val="000000"/>
                </a:solidFill>
                <a:effectLst/>
                <a:latin typeface="Times New Roman" pitchFamily="18" charset="0"/>
                <a:ea typeface="Rockwell" pitchFamily="18" charset="0"/>
                <a:cs typeface="Times New Roman" pitchFamily="18" charset="0"/>
              </a:rPr>
              <a:t>he following rules are followed in shear design of columns for intermediate         resisting frame case.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06503" name="Picture 7"/>
          <p:cNvPicPr>
            <a:picLocks noChangeAspect="1" noChangeArrowheads="1"/>
          </p:cNvPicPr>
          <p:nvPr/>
        </p:nvPicPr>
        <p:blipFill>
          <a:blip r:embed="rId3"/>
          <a:srcRect/>
          <a:stretch>
            <a:fillRect/>
          </a:stretch>
        </p:blipFill>
        <p:spPr bwMode="auto">
          <a:xfrm>
            <a:off x="457200" y="2362200"/>
            <a:ext cx="4478080" cy="4343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06506" name="Picture 10"/>
          <p:cNvPicPr>
            <a:picLocks noChangeAspect="1" noChangeArrowheads="1"/>
          </p:cNvPicPr>
          <p:nvPr/>
        </p:nvPicPr>
        <p:blipFill>
          <a:blip r:embed="rId4"/>
          <a:srcRect/>
          <a:stretch>
            <a:fillRect/>
          </a:stretch>
        </p:blipFill>
        <p:spPr bwMode="auto">
          <a:xfrm>
            <a:off x="4648200" y="3581400"/>
            <a:ext cx="4318000" cy="1524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52</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Columns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7522" name="Picture 2"/>
          <p:cNvPicPr>
            <a:picLocks noChangeAspect="1" noChangeArrowheads="1"/>
          </p:cNvPicPr>
          <p:nvPr/>
        </p:nvPicPr>
        <p:blipFill>
          <a:blip r:embed="rId2"/>
          <a:srcRect/>
          <a:stretch>
            <a:fillRect/>
          </a:stretch>
        </p:blipFill>
        <p:spPr bwMode="auto">
          <a:xfrm>
            <a:off x="1219200" y="2286000"/>
            <a:ext cx="9970663" cy="4114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22" name="Rectangle 21"/>
          <p:cNvSpPr/>
          <p:nvPr/>
        </p:nvSpPr>
        <p:spPr>
          <a:xfrm>
            <a:off x="990600" y="1219200"/>
            <a:ext cx="3276600"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b="1" dirty="0" smtClean="0">
                <a:latin typeface="Times New Roman" pitchFamily="18" charset="0"/>
                <a:cs typeface="Times New Roman" pitchFamily="18" charset="0"/>
              </a:rPr>
              <a:t>summary of columns</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53</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altLang="en-US" sz="3200" dirty="0" smtClean="0">
                <a:latin typeface="Dutch801 Rm BT" pitchFamily="18" charset="0"/>
              </a:rPr>
              <a:t>Foundation Design. </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9" name="Table 18"/>
          <p:cNvGraphicFramePr>
            <a:graphicFrameLocks noGrp="1"/>
          </p:cNvGraphicFramePr>
          <p:nvPr/>
        </p:nvGraphicFramePr>
        <p:xfrm>
          <a:off x="2209800" y="2590800"/>
          <a:ext cx="8126412" cy="1854200"/>
        </p:xfrm>
        <a:graphic>
          <a:graphicData uri="http://schemas.openxmlformats.org/drawingml/2006/table">
            <a:tbl>
              <a:tblPr rtl="1" firstRow="1" bandRow="1">
                <a:tableStyleId>{5C22544A-7EE6-4342-B048-85BDC9FD1C3A}</a:tableStyleId>
              </a:tblPr>
              <a:tblGrid>
                <a:gridCol w="4063206"/>
                <a:gridCol w="4063206"/>
              </a:tblGrid>
              <a:tr h="370840">
                <a:tc>
                  <a:txBody>
                    <a:bodyPr/>
                    <a:lstStyle/>
                    <a:p>
                      <a:pPr rtl="1"/>
                      <a:r>
                        <a:rPr lang="en-US" dirty="0" smtClean="0"/>
                        <a:t> Expected value </a:t>
                      </a:r>
                      <a:endParaRPr lang="ar-SA" dirty="0"/>
                    </a:p>
                  </a:txBody>
                  <a:tcPr marL="91446" marR="91446"/>
                </a:tc>
                <a:tc>
                  <a:txBody>
                    <a:bodyPr/>
                    <a:lstStyle/>
                    <a:p>
                      <a:pPr rtl="1"/>
                      <a:r>
                        <a:rPr lang="en-US" dirty="0" smtClean="0"/>
                        <a:t>Soil Property</a:t>
                      </a:r>
                      <a:r>
                        <a:rPr lang="en-US" baseline="0" dirty="0" smtClean="0"/>
                        <a:t> </a:t>
                      </a:r>
                      <a:endParaRPr lang="ar-SA" dirty="0"/>
                    </a:p>
                  </a:txBody>
                  <a:tcPr marL="91446" marR="91446"/>
                </a:tc>
              </a:tr>
              <a:tr h="370840">
                <a:tc>
                  <a:txBody>
                    <a:bodyPr/>
                    <a:lstStyle/>
                    <a:p>
                      <a:pPr rtl="1"/>
                      <a:r>
                        <a:rPr lang="en-US" dirty="0" smtClean="0"/>
                        <a:t>350 KN/(m^2)</a:t>
                      </a:r>
                    </a:p>
                  </a:txBody>
                  <a:tcPr marL="91446" marR="91446"/>
                </a:tc>
                <a:tc>
                  <a:txBody>
                    <a:bodyPr/>
                    <a:lstStyle/>
                    <a:p>
                      <a:pPr rtl="1"/>
                      <a:r>
                        <a:rPr lang="en-US" dirty="0" smtClean="0"/>
                        <a:t>Bearing Capacity</a:t>
                      </a:r>
                      <a:endParaRPr lang="ar-SA" dirty="0"/>
                    </a:p>
                  </a:txBody>
                  <a:tcPr marL="91446" marR="91446"/>
                </a:tc>
              </a:tr>
              <a:tr h="370840">
                <a:tc>
                  <a:txBody>
                    <a:bodyPr/>
                    <a:lstStyle/>
                    <a:p>
                      <a:pPr rtl="1"/>
                      <a:r>
                        <a:rPr lang="en-US" dirty="0" smtClean="0"/>
                        <a:t>18 KN/(m^3)</a:t>
                      </a:r>
                      <a:endParaRPr lang="ar-SA" dirty="0"/>
                    </a:p>
                  </a:txBody>
                  <a:tcPr marL="91446" marR="91446"/>
                </a:tc>
                <a:tc>
                  <a:txBody>
                    <a:bodyPr/>
                    <a:lstStyle/>
                    <a:p>
                      <a:pPr rtl="1"/>
                      <a:r>
                        <a:rPr lang="en-US" dirty="0" smtClean="0"/>
                        <a:t>Specific</a:t>
                      </a:r>
                      <a:r>
                        <a:rPr lang="en-US" baseline="0" dirty="0" smtClean="0"/>
                        <a:t> weight (</a:t>
                      </a:r>
                      <a:r>
                        <a:rPr lang="en-US" baseline="0" dirty="0" smtClean="0">
                          <a:latin typeface="Arial"/>
                          <a:cs typeface="Arial"/>
                        </a:rPr>
                        <a:t>ɣ)</a:t>
                      </a:r>
                      <a:endParaRPr lang="ar-SA" dirty="0"/>
                    </a:p>
                  </a:txBody>
                  <a:tcPr marL="91446" marR="91446"/>
                </a:tc>
              </a:tr>
              <a:tr h="370840">
                <a:tc>
                  <a:txBody>
                    <a:bodyPr/>
                    <a:lstStyle/>
                    <a:p>
                      <a:pPr rtl="1"/>
                      <a:r>
                        <a:rPr lang="en-US" dirty="0" smtClean="0"/>
                        <a:t>30 degree</a:t>
                      </a:r>
                      <a:endParaRPr lang="ar-SA" dirty="0"/>
                    </a:p>
                  </a:txBody>
                  <a:tcPr marL="91446" marR="91446"/>
                </a:tc>
                <a:tc>
                  <a:txBody>
                    <a:bodyPr/>
                    <a:lstStyle/>
                    <a:p>
                      <a:pPr rtl="1"/>
                      <a:r>
                        <a:rPr lang="en-US" dirty="0" smtClean="0"/>
                        <a:t>Friction angle</a:t>
                      </a:r>
                      <a:r>
                        <a:rPr lang="en-US" baseline="0" dirty="0" smtClean="0"/>
                        <a:t> (Ø)</a:t>
                      </a:r>
                      <a:endParaRPr lang="ar-SA" dirty="0"/>
                    </a:p>
                  </a:txBody>
                  <a:tcPr marL="91446" marR="91446"/>
                </a:tc>
              </a:tr>
              <a:tr h="370840">
                <a:tc>
                  <a:txBody>
                    <a:bodyPr/>
                    <a:lstStyle/>
                    <a:p>
                      <a:pPr rtl="1"/>
                      <a:r>
                        <a:rPr lang="en-US" dirty="0" smtClean="0"/>
                        <a:t>…….</a:t>
                      </a:r>
                      <a:endParaRPr lang="ar-SA" dirty="0"/>
                    </a:p>
                  </a:txBody>
                  <a:tcPr marL="91446" marR="91446"/>
                </a:tc>
                <a:tc>
                  <a:txBody>
                    <a:bodyPr/>
                    <a:lstStyle/>
                    <a:p>
                      <a:pPr rtl="1"/>
                      <a:r>
                        <a:rPr lang="en-US" dirty="0" smtClean="0"/>
                        <a:t>Stiffness</a:t>
                      </a:r>
                      <a:r>
                        <a:rPr lang="en-US" baseline="0" dirty="0" smtClean="0"/>
                        <a:t> factor for soil (K)</a:t>
                      </a:r>
                      <a:endParaRPr lang="ar-SA" dirty="0"/>
                    </a:p>
                  </a:txBody>
                  <a:tcPr marL="91446" marR="91446"/>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54</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altLang="en-US" sz="3200" dirty="0" smtClean="0">
                <a:latin typeface="Dutch801 Rm BT" pitchFamily="18" charset="0"/>
              </a:rPr>
              <a:t>Footing layout . </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صورة 2"/>
          <p:cNvPicPr>
            <a:picLocks noChangeAspect="1" noChangeArrowheads="1"/>
          </p:cNvPicPr>
          <p:nvPr/>
        </p:nvPicPr>
        <p:blipFill>
          <a:blip r:embed="rId2"/>
          <a:srcRect/>
          <a:stretch>
            <a:fillRect/>
          </a:stretch>
        </p:blipFill>
        <p:spPr bwMode="auto">
          <a:xfrm>
            <a:off x="3124200" y="914400"/>
            <a:ext cx="6629400" cy="6058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55</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altLang="en-US" sz="3200" dirty="0" smtClean="0">
                <a:latin typeface="Dutch801 Rm BT" pitchFamily="18" charset="0"/>
              </a:rPr>
              <a:t>Footing table.</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0" name="جدول 2"/>
          <p:cNvGraphicFramePr>
            <a:graphicFrameLocks noGrp="1"/>
          </p:cNvGraphicFramePr>
          <p:nvPr/>
        </p:nvGraphicFramePr>
        <p:xfrm>
          <a:off x="1219200" y="1371601"/>
          <a:ext cx="9829801" cy="4411664"/>
        </p:xfrm>
        <a:graphic>
          <a:graphicData uri="http://schemas.openxmlformats.org/drawingml/2006/table">
            <a:tbl>
              <a:tblPr firstRow="1" firstCol="1" bandRow="1">
                <a:tableStyleId>{5C22544A-7EE6-4342-B048-85BDC9FD1C3A}</a:tableStyleId>
              </a:tblPr>
              <a:tblGrid>
                <a:gridCol w="1137181"/>
                <a:gridCol w="665194"/>
                <a:gridCol w="677156"/>
                <a:gridCol w="677156"/>
                <a:gridCol w="665194"/>
                <a:gridCol w="677156"/>
                <a:gridCol w="677156"/>
                <a:gridCol w="2385687"/>
                <a:gridCol w="2267921"/>
              </a:tblGrid>
              <a:tr h="908509">
                <a:tc rowSpan="2">
                  <a:txBody>
                    <a:bodyPr/>
                    <a:lstStyle/>
                    <a:p>
                      <a:pPr algn="ctr" rtl="0">
                        <a:lnSpc>
                          <a:spcPct val="115000"/>
                        </a:lnSpc>
                        <a:spcAft>
                          <a:spcPts val="0"/>
                        </a:spcAft>
                      </a:pPr>
                      <a:r>
                        <a:rPr lang="en-US" sz="1200" dirty="0">
                          <a:effectLst/>
                        </a:rPr>
                        <a:t>Footing Num</a:t>
                      </a:r>
                      <a:endParaRPr lang="en-US" sz="1100" dirty="0">
                        <a:effectLst/>
                        <a:latin typeface="Calibri"/>
                        <a:ea typeface="Calibri"/>
                        <a:cs typeface="Arial"/>
                      </a:endParaRPr>
                    </a:p>
                  </a:txBody>
                  <a:tcPr marL="68580" marR="68580" marT="0" marB="0"/>
                </a:tc>
                <a:tc gridSpan="3">
                  <a:txBody>
                    <a:bodyPr/>
                    <a:lstStyle/>
                    <a:p>
                      <a:pPr algn="l" rtl="0">
                        <a:lnSpc>
                          <a:spcPct val="115000"/>
                        </a:lnSpc>
                        <a:spcAft>
                          <a:spcPts val="0"/>
                        </a:spcAft>
                      </a:pPr>
                      <a:r>
                        <a:rPr lang="en-US" sz="1200" dirty="0">
                          <a:effectLst/>
                        </a:rPr>
                        <a:t>Reinforced concrete</a:t>
                      </a:r>
                      <a:endParaRPr lang="en-US" sz="1100" dirty="0">
                        <a:effectLst/>
                        <a:latin typeface="Calibri"/>
                        <a:ea typeface="Calibri"/>
                        <a:cs typeface="Arial"/>
                      </a:endParaRPr>
                    </a:p>
                  </a:txBody>
                  <a:tcPr marL="68580" marR="68580" marT="0" marB="0"/>
                </a:tc>
                <a:tc hMerge="1">
                  <a:txBody>
                    <a:bodyPr/>
                    <a:lstStyle/>
                    <a:p>
                      <a:pPr rtl="1"/>
                      <a:endParaRPr lang="ar-SA"/>
                    </a:p>
                  </a:txBody>
                  <a:tcPr/>
                </a:tc>
                <a:tc hMerge="1">
                  <a:txBody>
                    <a:bodyPr/>
                    <a:lstStyle/>
                    <a:p>
                      <a:pPr rtl="1"/>
                      <a:endParaRPr lang="ar-SA"/>
                    </a:p>
                  </a:txBody>
                  <a:tcPr/>
                </a:tc>
                <a:tc gridSpan="3">
                  <a:txBody>
                    <a:bodyPr/>
                    <a:lstStyle/>
                    <a:p>
                      <a:pPr algn="l" rtl="0">
                        <a:lnSpc>
                          <a:spcPct val="115000"/>
                        </a:lnSpc>
                        <a:spcAft>
                          <a:spcPts val="0"/>
                        </a:spcAft>
                      </a:pPr>
                      <a:r>
                        <a:rPr lang="en-US" sz="1200" dirty="0">
                          <a:effectLst/>
                        </a:rPr>
                        <a:t>Blinding concrete</a:t>
                      </a:r>
                      <a:endParaRPr lang="en-US" sz="1100" dirty="0">
                        <a:effectLst/>
                        <a:latin typeface="Calibri"/>
                        <a:ea typeface="Calibri"/>
                        <a:cs typeface="Arial"/>
                      </a:endParaRPr>
                    </a:p>
                  </a:txBody>
                  <a:tcPr marL="68580" marR="68580" marT="0" marB="0"/>
                </a:tc>
                <a:tc hMerge="1">
                  <a:txBody>
                    <a:bodyPr/>
                    <a:lstStyle/>
                    <a:p>
                      <a:pPr rtl="1"/>
                      <a:endParaRPr lang="ar-SA"/>
                    </a:p>
                  </a:txBody>
                  <a:tcPr/>
                </a:tc>
                <a:tc hMerge="1">
                  <a:txBody>
                    <a:bodyPr/>
                    <a:lstStyle/>
                    <a:p>
                      <a:pPr rtl="1"/>
                      <a:endParaRPr lang="ar-SA"/>
                    </a:p>
                  </a:txBody>
                  <a:tcPr/>
                </a:tc>
                <a:tc rowSpan="2">
                  <a:txBody>
                    <a:bodyPr/>
                    <a:lstStyle/>
                    <a:p>
                      <a:pPr algn="ctr" rtl="0">
                        <a:lnSpc>
                          <a:spcPct val="115000"/>
                        </a:lnSpc>
                        <a:spcAft>
                          <a:spcPts val="0"/>
                        </a:spcAft>
                      </a:pPr>
                      <a:r>
                        <a:rPr lang="en-US" sz="1200" dirty="0">
                          <a:effectLst/>
                        </a:rPr>
                        <a:t>Bottom Reinforcement in Both Direction(mm)</a:t>
                      </a:r>
                      <a:endParaRPr lang="en-US" sz="1100" dirty="0">
                        <a:effectLst/>
                        <a:latin typeface="Calibri"/>
                        <a:ea typeface="Calibri"/>
                        <a:cs typeface="Arial"/>
                      </a:endParaRPr>
                    </a:p>
                  </a:txBody>
                  <a:tcPr marL="68580" marR="68580" marT="0" marB="0"/>
                </a:tc>
                <a:tc rowSpan="2">
                  <a:txBody>
                    <a:bodyPr/>
                    <a:lstStyle/>
                    <a:p>
                      <a:pPr algn="ctr" rtl="0">
                        <a:lnSpc>
                          <a:spcPct val="115000"/>
                        </a:lnSpc>
                        <a:spcAft>
                          <a:spcPts val="0"/>
                        </a:spcAft>
                      </a:pPr>
                      <a:r>
                        <a:rPr lang="en-US" sz="1200">
                          <a:effectLst/>
                        </a:rPr>
                        <a:t>Top Reinforcement in Both Direction(mm)</a:t>
                      </a:r>
                      <a:endParaRPr lang="en-US" sz="1100">
                        <a:effectLst/>
                        <a:latin typeface="Calibri"/>
                        <a:ea typeface="Calibri"/>
                        <a:cs typeface="Arial"/>
                      </a:endParaRPr>
                    </a:p>
                  </a:txBody>
                  <a:tcPr marL="68580" marR="68580" marT="0" marB="0"/>
                </a:tc>
              </a:tr>
              <a:tr h="428496">
                <a:tc vMerge="1">
                  <a:txBody>
                    <a:bodyPr/>
                    <a:lstStyle/>
                    <a:p>
                      <a:pPr rtl="1"/>
                      <a:endParaRPr lang="ar-SA"/>
                    </a:p>
                  </a:txBody>
                  <a:tcPr/>
                </a:tc>
                <a:tc>
                  <a:txBody>
                    <a:bodyPr/>
                    <a:lstStyle/>
                    <a:p>
                      <a:pPr algn="ctr" rtl="0">
                        <a:lnSpc>
                          <a:spcPct val="115000"/>
                        </a:lnSpc>
                        <a:spcAft>
                          <a:spcPts val="0"/>
                        </a:spcAft>
                      </a:pPr>
                      <a:r>
                        <a:rPr lang="en-US" sz="1200">
                          <a:effectLst/>
                        </a:rPr>
                        <a:t>L(m)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dirty="0">
                          <a:effectLst/>
                        </a:rPr>
                        <a:t>B(m)</a:t>
                      </a:r>
                      <a:endParaRPr lang="en-US" sz="1100" dirty="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H(m)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L(m)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B(m)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H(m)</a:t>
                      </a:r>
                      <a:endParaRPr lang="en-US" sz="1100">
                        <a:effectLst/>
                        <a:latin typeface="Calibri"/>
                        <a:ea typeface="Calibri"/>
                        <a:cs typeface="Arial"/>
                      </a:endParaRPr>
                    </a:p>
                  </a:txBody>
                  <a:tcPr marL="68580" marR="68580" marT="0" marB="0"/>
                </a:tc>
                <a:tc vMerge="1">
                  <a:txBody>
                    <a:bodyPr/>
                    <a:lstStyle/>
                    <a:p>
                      <a:pPr rtl="1"/>
                      <a:endParaRPr lang="ar-SA"/>
                    </a:p>
                  </a:txBody>
                  <a:tcPr/>
                </a:tc>
                <a:tc vMerge="1">
                  <a:txBody>
                    <a:bodyPr/>
                    <a:lstStyle/>
                    <a:p>
                      <a:pPr rtl="1"/>
                      <a:endParaRPr lang="ar-SA"/>
                    </a:p>
                  </a:txBody>
                  <a:tcPr/>
                </a:tc>
              </a:tr>
              <a:tr h="439237">
                <a:tc>
                  <a:txBody>
                    <a:bodyPr/>
                    <a:lstStyle/>
                    <a:p>
                      <a:pPr algn="ctr" rtl="0">
                        <a:lnSpc>
                          <a:spcPct val="115000"/>
                        </a:lnSpc>
                        <a:spcAft>
                          <a:spcPts val="0"/>
                        </a:spcAft>
                      </a:pPr>
                      <a:r>
                        <a:rPr lang="en-US" sz="1200">
                          <a:effectLst/>
                        </a:rPr>
                        <a:t>F1</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1.80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1.80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Ф14@150mm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ф12@250mm</a:t>
                      </a:r>
                      <a:endParaRPr lang="en-US" sz="1100">
                        <a:effectLst/>
                        <a:latin typeface="Calibri"/>
                        <a:ea typeface="Calibri"/>
                        <a:cs typeface="Arial"/>
                      </a:endParaRPr>
                    </a:p>
                  </a:txBody>
                  <a:tcPr marL="68580" marR="68580" marT="0" marB="0"/>
                </a:tc>
              </a:tr>
              <a:tr h="439237">
                <a:tc>
                  <a:txBody>
                    <a:bodyPr/>
                    <a:lstStyle/>
                    <a:p>
                      <a:pPr algn="ctr" rtl="0">
                        <a:lnSpc>
                          <a:spcPct val="115000"/>
                        </a:lnSpc>
                        <a:spcAft>
                          <a:spcPts val="0"/>
                        </a:spcAft>
                      </a:pPr>
                      <a:r>
                        <a:rPr lang="en-US" sz="1200">
                          <a:effectLst/>
                        </a:rPr>
                        <a:t>F2</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0.6</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Ф14@150mm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ф12@250mm</a:t>
                      </a:r>
                      <a:endParaRPr lang="en-US" sz="1100">
                        <a:effectLst/>
                        <a:latin typeface="Calibri"/>
                        <a:ea typeface="Calibri"/>
                        <a:cs typeface="Arial"/>
                      </a:endParaRPr>
                    </a:p>
                  </a:txBody>
                  <a:tcPr marL="68580" marR="68580" marT="0" marB="0"/>
                </a:tc>
              </a:tr>
              <a:tr h="439237">
                <a:tc>
                  <a:txBody>
                    <a:bodyPr/>
                    <a:lstStyle/>
                    <a:p>
                      <a:pPr algn="ctr" rtl="0">
                        <a:lnSpc>
                          <a:spcPct val="115000"/>
                        </a:lnSpc>
                        <a:spcAft>
                          <a:spcPts val="0"/>
                        </a:spcAft>
                      </a:pPr>
                      <a:r>
                        <a:rPr lang="en-US" sz="1200">
                          <a:effectLst/>
                        </a:rPr>
                        <a:t>F3</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1.70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1.70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1.90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1.90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ф14@150mm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ф12@250mm</a:t>
                      </a:r>
                      <a:endParaRPr lang="en-US" sz="1100">
                        <a:effectLst/>
                        <a:latin typeface="Calibri"/>
                        <a:ea typeface="Calibri"/>
                        <a:cs typeface="Arial"/>
                      </a:endParaRPr>
                    </a:p>
                  </a:txBody>
                  <a:tcPr marL="68580" marR="68580" marT="0" marB="0"/>
                </a:tc>
              </a:tr>
              <a:tr h="439237">
                <a:tc>
                  <a:txBody>
                    <a:bodyPr/>
                    <a:lstStyle/>
                    <a:p>
                      <a:pPr algn="ctr" rtl="0">
                        <a:lnSpc>
                          <a:spcPct val="115000"/>
                        </a:lnSpc>
                        <a:spcAft>
                          <a:spcPts val="0"/>
                        </a:spcAft>
                      </a:pPr>
                      <a:r>
                        <a:rPr lang="en-US" sz="1200">
                          <a:effectLst/>
                        </a:rPr>
                        <a:t>F4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1.50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1.50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1.70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1.70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ф14@150mm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ф12@250mm</a:t>
                      </a:r>
                      <a:endParaRPr lang="en-US" sz="1100">
                        <a:effectLst/>
                        <a:latin typeface="Calibri"/>
                        <a:ea typeface="Calibri"/>
                        <a:cs typeface="Arial"/>
                      </a:endParaRPr>
                    </a:p>
                  </a:txBody>
                  <a:tcPr marL="68580" marR="68580" marT="0" marB="0"/>
                </a:tc>
              </a:tr>
              <a:tr h="439237">
                <a:tc>
                  <a:txBody>
                    <a:bodyPr/>
                    <a:lstStyle/>
                    <a:p>
                      <a:pPr algn="ctr" rtl="0">
                        <a:lnSpc>
                          <a:spcPct val="115000"/>
                        </a:lnSpc>
                        <a:spcAft>
                          <a:spcPts val="0"/>
                        </a:spcAft>
                      </a:pPr>
                      <a:r>
                        <a:rPr lang="en-US" sz="1200">
                          <a:effectLst/>
                        </a:rPr>
                        <a:t>F5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dirty="0">
                          <a:effectLst/>
                        </a:rPr>
                        <a:t>2.40</a:t>
                      </a:r>
                      <a:endParaRPr lang="en-US" sz="1100" dirty="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2.40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0.6</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ф16@150mm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ф12@250mm</a:t>
                      </a:r>
                      <a:endParaRPr lang="en-US" sz="1100">
                        <a:effectLst/>
                        <a:latin typeface="Calibri"/>
                        <a:ea typeface="Calibri"/>
                        <a:cs typeface="Arial"/>
                      </a:endParaRPr>
                    </a:p>
                  </a:txBody>
                  <a:tcPr marL="68580" marR="68580" marT="0" marB="0"/>
                </a:tc>
              </a:tr>
              <a:tr h="439237">
                <a:tc>
                  <a:txBody>
                    <a:bodyPr/>
                    <a:lstStyle/>
                    <a:p>
                      <a:pPr algn="ctr" rtl="0">
                        <a:lnSpc>
                          <a:spcPct val="115000"/>
                        </a:lnSpc>
                        <a:spcAft>
                          <a:spcPts val="0"/>
                        </a:spcAft>
                      </a:pPr>
                      <a:r>
                        <a:rPr lang="en-US" sz="1200">
                          <a:effectLst/>
                        </a:rPr>
                        <a:t>F6</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4.00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4.00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4.20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4.20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0.6</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ф14@150mm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Ф14@150mm</a:t>
                      </a:r>
                      <a:endParaRPr lang="en-US" sz="1100">
                        <a:effectLst/>
                        <a:latin typeface="Calibri"/>
                        <a:ea typeface="Calibri"/>
                        <a:cs typeface="Arial"/>
                      </a:endParaRPr>
                    </a:p>
                  </a:txBody>
                  <a:tcPr marL="68580" marR="68580" marT="0" marB="0"/>
                </a:tc>
              </a:tr>
              <a:tr h="439237">
                <a:tc>
                  <a:txBody>
                    <a:bodyPr/>
                    <a:lstStyle/>
                    <a:p>
                      <a:pPr algn="ctr" rtl="0">
                        <a:lnSpc>
                          <a:spcPct val="115000"/>
                        </a:lnSpc>
                        <a:spcAft>
                          <a:spcPts val="0"/>
                        </a:spcAft>
                      </a:pPr>
                      <a:r>
                        <a:rPr lang="en-US" sz="1200" dirty="0">
                          <a:effectLst/>
                        </a:rPr>
                        <a:t>F7</a:t>
                      </a:r>
                      <a:endParaRPr lang="en-US" sz="1100" dirty="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1.20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0.4</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1.40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1.40</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a:effectLst/>
                        </a:rPr>
                        <a:t>Ф14@150mm</a:t>
                      </a:r>
                      <a:endParaRPr lang="en-US" sz="1100">
                        <a:effectLst/>
                        <a:latin typeface="Calibri"/>
                        <a:ea typeface="Calibri"/>
                        <a:cs typeface="Arial"/>
                      </a:endParaRPr>
                    </a:p>
                  </a:txBody>
                  <a:tcPr marL="68580" marR="68580" marT="0" marB="0"/>
                </a:tc>
                <a:tc>
                  <a:txBody>
                    <a:bodyPr/>
                    <a:lstStyle/>
                    <a:p>
                      <a:pPr algn="ctr" rtl="0">
                        <a:lnSpc>
                          <a:spcPct val="115000"/>
                        </a:lnSpc>
                        <a:spcAft>
                          <a:spcPts val="0"/>
                        </a:spcAft>
                      </a:pPr>
                      <a:r>
                        <a:rPr lang="en-US" sz="1200" dirty="0">
                          <a:effectLst/>
                        </a:rPr>
                        <a:t>ф12@250mm</a:t>
                      </a:r>
                      <a:endParaRPr lang="en-US" sz="1100" dirty="0">
                        <a:effectLst/>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56</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1077218"/>
          </a:xfrm>
          <a:prstGeom prst="rect">
            <a:avLst/>
          </a:prstGeom>
          <a:noFill/>
        </p:spPr>
        <p:txBody>
          <a:bodyPr wrap="square" rtlCol="0">
            <a:spAutoFit/>
          </a:bodyPr>
          <a:lstStyle/>
          <a:p>
            <a:pPr algn="ctr"/>
            <a:r>
              <a:rPr lang="en-US" altLang="en-US" sz="3200" dirty="0" smtClean="0">
                <a:latin typeface="Dutch801 Rm BT" pitchFamily="18" charset="0"/>
              </a:rPr>
              <a:t>Footing analysis. </a:t>
            </a:r>
            <a:br>
              <a:rPr lang="en-US" altLang="en-US" sz="3200" dirty="0" smtClean="0">
                <a:latin typeface="Dutch801 Rm BT" pitchFamily="18" charset="0"/>
              </a:rPr>
            </a:b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17"/>
          <p:cNvSpPr/>
          <p:nvPr/>
        </p:nvSpPr>
        <p:spPr>
          <a:xfrm>
            <a:off x="914400" y="1066800"/>
            <a:ext cx="4044697" cy="369332"/>
          </a:xfrm>
          <a:prstGeom prst="rect">
            <a:avLst/>
          </a:prstGeom>
        </p:spPr>
        <p:txBody>
          <a:bodyPr wrap="none">
            <a:spAutoFit/>
          </a:bodyPr>
          <a:lstStyle/>
          <a:p>
            <a:r>
              <a:rPr lang="en-US" dirty="0" smtClean="0">
                <a:latin typeface="Dutch801 Rm BT" pitchFamily="18" charset="0"/>
              </a:rPr>
              <a:t>Ultimate and surfaces loads on footing.</a:t>
            </a:r>
            <a:endParaRPr lang="ar-SA" dirty="0"/>
          </a:p>
        </p:txBody>
      </p:sp>
      <p:graphicFrame>
        <p:nvGraphicFramePr>
          <p:cNvPr id="19" name="جدول 4"/>
          <p:cNvGraphicFramePr>
            <a:graphicFrameLocks noGrp="1"/>
          </p:cNvGraphicFramePr>
          <p:nvPr/>
        </p:nvGraphicFramePr>
        <p:xfrm>
          <a:off x="1370013" y="1905000"/>
          <a:ext cx="8126412" cy="2225676"/>
        </p:xfrm>
        <a:graphic>
          <a:graphicData uri="http://schemas.openxmlformats.org/drawingml/2006/table">
            <a:tbl>
              <a:tblPr rtl="1" firstRow="1" bandRow="1">
                <a:tableStyleId>{5C22544A-7EE6-4342-B048-85BDC9FD1C3A}</a:tableStyleId>
              </a:tblPr>
              <a:tblGrid>
                <a:gridCol w="2708804"/>
                <a:gridCol w="2708804"/>
                <a:gridCol w="2708804"/>
              </a:tblGrid>
              <a:tr h="37094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dirty="0" smtClean="0"/>
                        <a:t>Pu(KN)</a:t>
                      </a:r>
                      <a:endParaRPr lang="ar-SA" sz="1800" dirty="0" smtClean="0"/>
                    </a:p>
                  </a:txBody>
                  <a:tcPr marL="91446" marR="91446" marT="45733" marB="45733"/>
                </a:tc>
                <a:tc>
                  <a:txBody>
                    <a:bodyPr/>
                    <a:lstStyle/>
                    <a:p>
                      <a:pPr algn="ctr" rtl="1"/>
                      <a:r>
                        <a:rPr lang="en-US" sz="1800" dirty="0" smtClean="0"/>
                        <a:t>Ps(KN)</a:t>
                      </a:r>
                      <a:endParaRPr lang="ar-SA" sz="1800" dirty="0"/>
                    </a:p>
                  </a:txBody>
                  <a:tcPr marL="91446" marR="91446" marT="45733" marB="45733"/>
                </a:tc>
                <a:tc>
                  <a:txBody>
                    <a:bodyPr/>
                    <a:lstStyle/>
                    <a:p>
                      <a:pPr algn="ctr" rtl="1"/>
                      <a:r>
                        <a:rPr lang="en-US" sz="1800" dirty="0" smtClean="0"/>
                        <a:t>Footing</a:t>
                      </a:r>
                      <a:r>
                        <a:rPr lang="en-US" sz="1800" baseline="0" dirty="0" smtClean="0"/>
                        <a:t> num</a:t>
                      </a:r>
                      <a:endParaRPr lang="ar-SA" sz="1800" dirty="0"/>
                    </a:p>
                  </a:txBody>
                  <a:tcPr marL="91446" marR="91446" marT="45733" marB="45733"/>
                </a:tc>
              </a:tr>
              <a:tr h="370946">
                <a:tc>
                  <a:txBody>
                    <a:bodyPr/>
                    <a:lstStyle/>
                    <a:p>
                      <a:pPr algn="ctr" rtl="1"/>
                      <a:r>
                        <a:rPr lang="en-US" sz="1800" dirty="0" smtClean="0"/>
                        <a:t>Pu=1375</a:t>
                      </a:r>
                      <a:endParaRPr lang="ar-SA" sz="1800" dirty="0"/>
                    </a:p>
                  </a:txBody>
                  <a:tcPr marL="91446" marR="91446" marT="45733" marB="45733"/>
                </a:tc>
                <a:tc>
                  <a:txBody>
                    <a:bodyPr/>
                    <a:lstStyle/>
                    <a:p>
                      <a:pPr algn="ctr" rtl="1"/>
                      <a:r>
                        <a:rPr lang="en-US" sz="1800" dirty="0" smtClean="0"/>
                        <a:t>Ps=1054</a:t>
                      </a:r>
                      <a:endParaRPr lang="ar-SA" sz="1800" dirty="0"/>
                    </a:p>
                  </a:txBody>
                  <a:tcPr marL="91446" marR="91446" marT="45733" marB="45733"/>
                </a:tc>
                <a:tc>
                  <a:txBody>
                    <a:bodyPr/>
                    <a:lstStyle/>
                    <a:p>
                      <a:pPr algn="ctr" rtl="1"/>
                      <a:r>
                        <a:rPr lang="en-US" sz="1800" dirty="0" smtClean="0"/>
                        <a:t>F1</a:t>
                      </a:r>
                      <a:endParaRPr lang="ar-SA" sz="1800" dirty="0"/>
                    </a:p>
                  </a:txBody>
                  <a:tcPr marL="91446" marR="91446" marT="45733" marB="45733"/>
                </a:tc>
              </a:tr>
              <a:tr h="370946">
                <a:tc>
                  <a:txBody>
                    <a:bodyPr/>
                    <a:lstStyle/>
                    <a:p>
                      <a:pPr algn="ctr" rtl="1"/>
                      <a:r>
                        <a:rPr lang="en-US" sz="1800" dirty="0" smtClean="0"/>
                        <a:t>Pu=1726</a:t>
                      </a:r>
                      <a:endParaRPr lang="ar-SA" sz="1800" dirty="0"/>
                    </a:p>
                  </a:txBody>
                  <a:tcPr marL="91446" marR="91446" marT="45733" marB="45733"/>
                </a:tc>
                <a:tc>
                  <a:txBody>
                    <a:bodyPr/>
                    <a:lstStyle/>
                    <a:p>
                      <a:pPr algn="ctr" rtl="1"/>
                      <a:r>
                        <a:rPr lang="en-US" sz="1800" dirty="0" smtClean="0"/>
                        <a:t>Ps=1313.4  </a:t>
                      </a:r>
                      <a:endParaRPr lang="ar-SA" sz="1800" dirty="0"/>
                    </a:p>
                  </a:txBody>
                  <a:tcPr marL="91446" marR="91446" marT="45733" marB="45733"/>
                </a:tc>
                <a:tc>
                  <a:txBody>
                    <a:bodyPr/>
                    <a:lstStyle/>
                    <a:p>
                      <a:pPr algn="ctr" rtl="1"/>
                      <a:r>
                        <a:rPr lang="en-US" sz="1800" dirty="0" smtClean="0"/>
                        <a:t>F2</a:t>
                      </a:r>
                      <a:endParaRPr lang="ar-SA" sz="1800" dirty="0"/>
                    </a:p>
                  </a:txBody>
                  <a:tcPr marL="91446" marR="91446" marT="45733" marB="45733"/>
                </a:tc>
              </a:tr>
              <a:tr h="370946">
                <a:tc>
                  <a:txBody>
                    <a:bodyPr/>
                    <a:lstStyle/>
                    <a:p>
                      <a:pPr algn="ctr" rtl="1"/>
                      <a:r>
                        <a:rPr lang="en-US" sz="1800" dirty="0" smtClean="0"/>
                        <a:t>Pu=1408</a:t>
                      </a:r>
                      <a:endParaRPr lang="ar-SA" sz="1800" dirty="0"/>
                    </a:p>
                  </a:txBody>
                  <a:tcPr marL="91446" marR="91446" marT="45733" marB="45733"/>
                </a:tc>
                <a:tc>
                  <a:txBody>
                    <a:bodyPr/>
                    <a:lstStyle/>
                    <a:p>
                      <a:pPr algn="ctr" rtl="1"/>
                      <a:r>
                        <a:rPr lang="en-US" sz="1800" dirty="0" smtClean="0"/>
                        <a:t>Ps=1005</a:t>
                      </a:r>
                      <a:endParaRPr lang="ar-SA" sz="1800" dirty="0"/>
                    </a:p>
                  </a:txBody>
                  <a:tcPr marL="91446" marR="91446" marT="45733" marB="45733"/>
                </a:tc>
                <a:tc>
                  <a:txBody>
                    <a:bodyPr/>
                    <a:lstStyle/>
                    <a:p>
                      <a:pPr algn="ctr" rtl="1"/>
                      <a:r>
                        <a:rPr lang="en-US" sz="1800" dirty="0" smtClean="0"/>
                        <a:t>F3</a:t>
                      </a:r>
                      <a:endParaRPr lang="ar-SA" sz="1800" dirty="0"/>
                    </a:p>
                  </a:txBody>
                  <a:tcPr marL="91446" marR="91446" marT="45733" marB="45733"/>
                </a:tc>
              </a:tr>
              <a:tr h="370946">
                <a:tc>
                  <a:txBody>
                    <a:bodyPr/>
                    <a:lstStyle/>
                    <a:p>
                      <a:pPr algn="ctr" rtl="1"/>
                      <a:r>
                        <a:rPr lang="en-US" sz="1800" dirty="0" smtClean="0"/>
                        <a:t>Pu=971</a:t>
                      </a:r>
                      <a:endParaRPr lang="ar-SA" sz="1800" dirty="0"/>
                    </a:p>
                  </a:txBody>
                  <a:tcPr marL="91446" marR="91446" marT="45733" marB="45733"/>
                </a:tc>
                <a:tc>
                  <a:txBody>
                    <a:bodyPr/>
                    <a:lstStyle/>
                    <a:p>
                      <a:pPr algn="ctr" rtl="1"/>
                      <a:r>
                        <a:rPr lang="en-US" sz="1800" dirty="0" smtClean="0"/>
                        <a:t>Ps=700</a:t>
                      </a:r>
                      <a:endParaRPr lang="ar-SA" sz="1800" dirty="0"/>
                    </a:p>
                  </a:txBody>
                  <a:tcPr marL="91446" marR="91446" marT="45733" marB="45733"/>
                </a:tc>
                <a:tc>
                  <a:txBody>
                    <a:bodyPr/>
                    <a:lstStyle/>
                    <a:p>
                      <a:pPr algn="ctr" rtl="1"/>
                      <a:r>
                        <a:rPr lang="en-US" sz="1800" dirty="0" smtClean="0"/>
                        <a:t>F4</a:t>
                      </a:r>
                      <a:endParaRPr lang="ar-SA" sz="1800" dirty="0"/>
                    </a:p>
                  </a:txBody>
                  <a:tcPr marL="91446" marR="91446" marT="45733" marB="45733"/>
                </a:tc>
              </a:tr>
              <a:tr h="370946">
                <a:tc>
                  <a:txBody>
                    <a:bodyPr/>
                    <a:lstStyle/>
                    <a:p>
                      <a:pPr algn="ctr" rtl="1"/>
                      <a:r>
                        <a:rPr lang="en-US" sz="1800" dirty="0" smtClean="0"/>
                        <a:t>Pu=2118.5</a:t>
                      </a:r>
                      <a:endParaRPr lang="ar-SA" sz="1800" dirty="0"/>
                    </a:p>
                  </a:txBody>
                  <a:tcPr marL="91446" marR="91446" marT="45733" marB="45733"/>
                </a:tc>
                <a:tc>
                  <a:txBody>
                    <a:bodyPr/>
                    <a:lstStyle/>
                    <a:p>
                      <a:pPr algn="ctr" rtl="1"/>
                      <a:r>
                        <a:rPr lang="en-US" sz="1800" dirty="0" smtClean="0"/>
                        <a:t>Ps=1611</a:t>
                      </a:r>
                      <a:endParaRPr lang="ar-SA" sz="1800" dirty="0"/>
                    </a:p>
                  </a:txBody>
                  <a:tcPr marL="91446" marR="91446" marT="45733" marB="45733"/>
                </a:tc>
                <a:tc>
                  <a:txBody>
                    <a:bodyPr/>
                    <a:lstStyle/>
                    <a:p>
                      <a:pPr algn="ctr" rtl="1"/>
                      <a:r>
                        <a:rPr lang="en-US" sz="1800" dirty="0" smtClean="0"/>
                        <a:t>F5</a:t>
                      </a:r>
                      <a:endParaRPr lang="ar-SA" sz="1800" dirty="0"/>
                    </a:p>
                  </a:txBody>
                  <a:tcPr marL="91446" marR="91446" marT="45733" marB="45733"/>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57</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altLang="en-US" sz="3200" smtClean="0">
                <a:latin typeface="Dutch801 Rm BT" pitchFamily="18" charset="0"/>
              </a:rPr>
              <a:t>Footing analysis.</a:t>
            </a: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21858" name="Picture 2"/>
          <p:cNvPicPr>
            <a:picLocks noChangeAspect="1" noChangeArrowheads="1"/>
          </p:cNvPicPr>
          <p:nvPr/>
        </p:nvPicPr>
        <p:blipFill>
          <a:blip r:embed="rId2"/>
          <a:srcRect/>
          <a:stretch>
            <a:fillRect/>
          </a:stretch>
        </p:blipFill>
        <p:spPr bwMode="auto">
          <a:xfrm>
            <a:off x="914400" y="1524000"/>
            <a:ext cx="5194300" cy="3425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58</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altLang="en-US" sz="3200" smtClean="0">
                <a:latin typeface="Dutch801 Rm BT" pitchFamily="18" charset="0"/>
              </a:rPr>
              <a:t>Footing analysis.</a:t>
            </a: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22882" name="Picture 2"/>
          <p:cNvPicPr>
            <a:picLocks noChangeAspect="1" noChangeArrowheads="1"/>
          </p:cNvPicPr>
          <p:nvPr/>
        </p:nvPicPr>
        <p:blipFill>
          <a:blip r:embed="rId2"/>
          <a:srcRect/>
          <a:stretch>
            <a:fillRect/>
          </a:stretch>
        </p:blipFill>
        <p:spPr bwMode="auto">
          <a:xfrm>
            <a:off x="1225550" y="974725"/>
            <a:ext cx="10350500" cy="53641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59</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altLang="en-US" sz="3200" smtClean="0">
                <a:latin typeface="Dutch801 Rm BT" pitchFamily="18" charset="0"/>
              </a:rPr>
              <a:t>Footing analysis.</a:t>
            </a: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23906" name="Picture 2"/>
          <p:cNvPicPr>
            <a:picLocks noChangeAspect="1" noChangeArrowheads="1"/>
          </p:cNvPicPr>
          <p:nvPr/>
        </p:nvPicPr>
        <p:blipFill>
          <a:blip r:embed="rId2"/>
          <a:srcRect/>
          <a:stretch>
            <a:fillRect/>
          </a:stretch>
        </p:blipFill>
        <p:spPr bwMode="auto">
          <a:xfrm>
            <a:off x="993775" y="920750"/>
            <a:ext cx="10814050" cy="5473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448800" y="68580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p:txBody>
          <a:bodyPr/>
          <a:lstStyle/>
          <a:p>
            <a:r>
              <a:rPr kumimoji="0" lang="en-US" smtClean="0"/>
              <a:t>Optical and Nursing College</a:t>
            </a:r>
            <a:endParaRPr kumimoji="0" lang="en-US"/>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a:t>
            </a:fld>
            <a:endParaRPr kumimoji="0" lang="en-US"/>
          </a:p>
        </p:txBody>
      </p:sp>
      <p:graphicFrame>
        <p:nvGraphicFramePr>
          <p:cNvPr id="5" name="Diagram 4"/>
          <p:cNvGraphicFramePr/>
          <p:nvPr>
            <p:extLst>
              <p:ext uri="{D42A27DB-BD31-4B8C-83A1-F6EECF244321}">
                <p14:modId xmlns:p14="http://schemas.microsoft.com/office/powerpoint/2010/main" val="3512761355"/>
              </p:ext>
            </p:extLst>
          </p:nvPr>
        </p:nvGraphicFramePr>
        <p:xfrm>
          <a:off x="426720" y="1300480"/>
          <a:ext cx="11948160" cy="512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5"/>
          <p:cNvGrpSpPr/>
          <p:nvPr/>
        </p:nvGrpSpPr>
        <p:grpSpPr>
          <a:xfrm>
            <a:off x="752129" y="457200"/>
            <a:ext cx="10977309" cy="843280"/>
            <a:chOff x="3832" y="0"/>
            <a:chExt cx="7840935" cy="914400"/>
          </a:xfrm>
        </p:grpSpPr>
        <p:sp>
          <p:nvSpPr>
            <p:cNvPr id="7" name="Pentagon 6"/>
            <p:cNvSpPr/>
            <p:nvPr/>
          </p:nvSpPr>
          <p:spPr>
            <a:xfrm>
              <a:off x="3832" y="0"/>
              <a:ext cx="7840935" cy="914400"/>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Pentagon 4"/>
            <p:cNvSpPr/>
            <p:nvPr/>
          </p:nvSpPr>
          <p:spPr>
            <a:xfrm>
              <a:off x="3832" y="0"/>
              <a:ext cx="7612335" cy="914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6032" tIns="128016" rIns="64008" bIns="128016" numCol="1" spcCol="1270" anchor="ctr" anchorCtr="0">
              <a:noAutofit/>
            </a:bodyPr>
            <a:lstStyle/>
            <a:p>
              <a:pPr lvl="0" algn="ctr" defTabSz="2133600">
                <a:lnSpc>
                  <a:spcPct val="90000"/>
                </a:lnSpc>
                <a:spcBef>
                  <a:spcPct val="0"/>
                </a:spcBef>
                <a:spcAft>
                  <a:spcPct val="35000"/>
                </a:spcAft>
              </a:pPr>
              <a:r>
                <a:rPr lang="en-US" sz="4000" kern="1200" dirty="0" smtClean="0">
                  <a:latin typeface="Times New Roman" pitchFamily="18" charset="0"/>
                  <a:cs typeface="Times New Roman" pitchFamily="18" charset="0"/>
                </a:rPr>
                <a:t>Loading</a:t>
              </a:r>
              <a:endParaRPr lang="en-US" sz="4000" kern="1200" dirty="0">
                <a:latin typeface="Times New Roman" pitchFamily="18" charset="0"/>
                <a:cs typeface="Times New Roman" pitchFamily="18" charset="0"/>
              </a:endParaRPr>
            </a:p>
          </p:txBody>
        </p:sp>
      </p:grpSp>
    </p:spTree>
    <p:extLst>
      <p:ext uri="{BB962C8B-B14F-4D97-AF65-F5344CB8AC3E}">
        <p14:creationId xmlns:p14="http://schemas.microsoft.com/office/powerpoint/2010/main" val="318064398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60</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altLang="en-US" sz="3200" smtClean="0">
                <a:latin typeface="Dutch801 Rm BT" pitchFamily="18" charset="0"/>
              </a:rPr>
              <a:t>Footing analysis.</a:t>
            </a: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24930" name="Picture 2"/>
          <p:cNvPicPr>
            <a:picLocks noChangeAspect="1" noChangeArrowheads="1"/>
          </p:cNvPicPr>
          <p:nvPr/>
        </p:nvPicPr>
        <p:blipFill>
          <a:blip r:embed="rId2"/>
          <a:srcRect/>
          <a:stretch>
            <a:fillRect/>
          </a:stretch>
        </p:blipFill>
        <p:spPr bwMode="auto">
          <a:xfrm>
            <a:off x="1785938" y="1090613"/>
            <a:ext cx="9229725" cy="51323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61</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altLang="en-US" sz="3200" dirty="0" smtClean="0">
                <a:latin typeface="Dutch801 Rm BT" pitchFamily="18" charset="0"/>
              </a:rPr>
              <a:t>Footing design.</a:t>
            </a: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25954" name="Picture 2"/>
          <p:cNvPicPr>
            <a:picLocks noChangeAspect="1" noChangeArrowheads="1"/>
          </p:cNvPicPr>
          <p:nvPr/>
        </p:nvPicPr>
        <p:blipFill>
          <a:blip r:embed="rId2"/>
          <a:srcRect/>
          <a:stretch>
            <a:fillRect/>
          </a:stretch>
        </p:blipFill>
        <p:spPr bwMode="auto">
          <a:xfrm>
            <a:off x="1974850" y="1262063"/>
            <a:ext cx="8851900" cy="47910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62</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altLang="en-US" sz="3200" dirty="0" smtClean="0">
                <a:latin typeface="Dutch801 Rm BT" pitchFamily="18" charset="0"/>
              </a:rPr>
              <a:t>Footing detailing .</a:t>
            </a: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9" name="Picture 4"/>
          <p:cNvPicPr>
            <a:picLocks noChangeAspect="1" noChangeArrowheads="1"/>
          </p:cNvPicPr>
          <p:nvPr/>
        </p:nvPicPr>
        <p:blipFill>
          <a:blip r:embed="rId2"/>
          <a:srcRect/>
          <a:stretch>
            <a:fillRect/>
          </a:stretch>
        </p:blipFill>
        <p:spPr bwMode="auto">
          <a:xfrm>
            <a:off x="1141411" y="876819"/>
            <a:ext cx="4421189" cy="5967109"/>
          </a:xfrm>
          <a:prstGeom prst="rect">
            <a:avLst/>
          </a:prstGeom>
          <a:noFill/>
          <a:ln w="9525">
            <a:noFill/>
            <a:miter lim="800000"/>
            <a:headEnd/>
            <a:tailEnd/>
          </a:ln>
          <a:effectLst/>
        </p:spPr>
      </p:pic>
      <p:pic>
        <p:nvPicPr>
          <p:cNvPr id="21" name="Picture 3"/>
          <p:cNvPicPr>
            <a:picLocks noChangeAspect="1" noChangeArrowheads="1"/>
          </p:cNvPicPr>
          <p:nvPr/>
        </p:nvPicPr>
        <p:blipFill>
          <a:blip r:embed="rId3"/>
          <a:srcRect/>
          <a:stretch>
            <a:fillRect/>
          </a:stretch>
        </p:blipFill>
        <p:spPr bwMode="auto">
          <a:xfrm>
            <a:off x="5856794" y="897615"/>
            <a:ext cx="4430206" cy="58841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63</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Combined footing:</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3" name="صورة 3"/>
          <p:cNvPicPr>
            <a:picLocks noChangeAspect="1" noChangeArrowheads="1"/>
          </p:cNvPicPr>
          <p:nvPr/>
        </p:nvPicPr>
        <p:blipFill>
          <a:blip r:embed="rId2"/>
          <a:srcRect/>
          <a:stretch>
            <a:fillRect/>
          </a:stretch>
        </p:blipFill>
        <p:spPr bwMode="auto">
          <a:xfrm>
            <a:off x="1903412" y="990600"/>
            <a:ext cx="6476999" cy="37466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25" name="جدول 4"/>
          <p:cNvGraphicFramePr>
            <a:graphicFrameLocks noGrp="1"/>
          </p:cNvGraphicFramePr>
          <p:nvPr/>
        </p:nvGraphicFramePr>
        <p:xfrm>
          <a:off x="914401" y="5029200"/>
          <a:ext cx="7489826" cy="1437894"/>
        </p:xfrm>
        <a:graphic>
          <a:graphicData uri="http://schemas.openxmlformats.org/drawingml/2006/table">
            <a:tbl>
              <a:tblPr firstRow="1" firstCol="1" bandRow="1">
                <a:tableStyleId>{5C22544A-7EE6-4342-B048-85BDC9FD1C3A}</a:tableStyleId>
              </a:tblPr>
              <a:tblGrid>
                <a:gridCol w="772957"/>
                <a:gridCol w="439021"/>
                <a:gridCol w="439021"/>
                <a:gridCol w="439021"/>
                <a:gridCol w="439021"/>
                <a:gridCol w="439021"/>
                <a:gridCol w="439021"/>
                <a:gridCol w="993247"/>
                <a:gridCol w="993247"/>
                <a:gridCol w="1103002"/>
                <a:gridCol w="993247"/>
              </a:tblGrid>
              <a:tr h="500295">
                <a:tc rowSpan="2">
                  <a:txBody>
                    <a:bodyPr/>
                    <a:lstStyle/>
                    <a:p>
                      <a:pPr algn="ctr" rtl="0">
                        <a:lnSpc>
                          <a:spcPct val="115000"/>
                        </a:lnSpc>
                        <a:spcAft>
                          <a:spcPts val="0"/>
                        </a:spcAft>
                      </a:pPr>
                      <a:r>
                        <a:rPr lang="en-US" sz="1200" dirty="0">
                          <a:effectLst/>
                        </a:rPr>
                        <a:t>Footing</a:t>
                      </a:r>
                      <a:br>
                        <a:rPr lang="en-US" sz="1200" dirty="0">
                          <a:effectLst/>
                        </a:rPr>
                      </a:br>
                      <a:r>
                        <a:rPr lang="en-US" sz="1200" dirty="0">
                          <a:effectLst/>
                        </a:rPr>
                        <a:t>Num</a:t>
                      </a:r>
                      <a:endParaRPr lang="en-US" sz="1100" dirty="0">
                        <a:effectLst/>
                        <a:latin typeface="Calibri"/>
                        <a:ea typeface="Calibri"/>
                        <a:cs typeface="Arial"/>
                      </a:endParaRPr>
                    </a:p>
                  </a:txBody>
                  <a:tcPr marL="68573" marR="68573" marT="0" marB="0"/>
                </a:tc>
                <a:tc gridSpan="3">
                  <a:txBody>
                    <a:bodyPr/>
                    <a:lstStyle/>
                    <a:p>
                      <a:pPr algn="ctr" rtl="0">
                        <a:lnSpc>
                          <a:spcPct val="115000"/>
                        </a:lnSpc>
                        <a:spcAft>
                          <a:spcPts val="0"/>
                        </a:spcAft>
                      </a:pPr>
                      <a:r>
                        <a:rPr lang="en-US" sz="1200">
                          <a:effectLst/>
                        </a:rPr>
                        <a:t>Reinforced</a:t>
                      </a:r>
                      <a:br>
                        <a:rPr lang="en-US" sz="1200">
                          <a:effectLst/>
                        </a:rPr>
                      </a:br>
                      <a:r>
                        <a:rPr lang="en-US" sz="1200">
                          <a:effectLst/>
                        </a:rPr>
                        <a:t>concrete </a:t>
                      </a:r>
                      <a:endParaRPr lang="en-US" sz="1100">
                        <a:effectLst/>
                        <a:latin typeface="Calibri"/>
                        <a:ea typeface="Calibri"/>
                        <a:cs typeface="Arial"/>
                      </a:endParaRPr>
                    </a:p>
                  </a:txBody>
                  <a:tcPr marL="68573" marR="68573" marT="0" marB="0"/>
                </a:tc>
                <a:tc hMerge="1">
                  <a:txBody>
                    <a:bodyPr/>
                    <a:lstStyle/>
                    <a:p>
                      <a:pPr rtl="1"/>
                      <a:endParaRPr lang="ar-SA"/>
                    </a:p>
                  </a:txBody>
                  <a:tcPr/>
                </a:tc>
                <a:tc hMerge="1">
                  <a:txBody>
                    <a:bodyPr/>
                    <a:lstStyle/>
                    <a:p>
                      <a:pPr rtl="1"/>
                      <a:endParaRPr lang="ar-SA"/>
                    </a:p>
                  </a:txBody>
                  <a:tcPr/>
                </a:tc>
                <a:tc gridSpan="3">
                  <a:txBody>
                    <a:bodyPr/>
                    <a:lstStyle/>
                    <a:p>
                      <a:pPr algn="ctr" rtl="0">
                        <a:lnSpc>
                          <a:spcPct val="115000"/>
                        </a:lnSpc>
                        <a:spcAft>
                          <a:spcPts val="0"/>
                        </a:spcAft>
                      </a:pPr>
                      <a:r>
                        <a:rPr lang="en-US" sz="1200">
                          <a:effectLst/>
                        </a:rPr>
                        <a:t>Blinding concrete</a:t>
                      </a:r>
                      <a:endParaRPr lang="en-US" sz="1100">
                        <a:effectLst/>
                        <a:latin typeface="Calibri"/>
                        <a:ea typeface="Calibri"/>
                        <a:cs typeface="Arial"/>
                      </a:endParaRPr>
                    </a:p>
                  </a:txBody>
                  <a:tcPr marL="68573" marR="68573" marT="0" marB="0"/>
                </a:tc>
                <a:tc hMerge="1">
                  <a:txBody>
                    <a:bodyPr/>
                    <a:lstStyle/>
                    <a:p>
                      <a:pPr rtl="1"/>
                      <a:endParaRPr lang="ar-SA"/>
                    </a:p>
                  </a:txBody>
                  <a:tcPr/>
                </a:tc>
                <a:tc hMerge="1">
                  <a:txBody>
                    <a:bodyPr/>
                    <a:lstStyle/>
                    <a:p>
                      <a:pPr rtl="1"/>
                      <a:endParaRPr lang="ar-SA"/>
                    </a:p>
                  </a:txBody>
                  <a:tcPr/>
                </a:tc>
                <a:tc rowSpan="2">
                  <a:txBody>
                    <a:bodyPr/>
                    <a:lstStyle/>
                    <a:p>
                      <a:pPr algn="ctr" rtl="0">
                        <a:lnSpc>
                          <a:spcPct val="115000"/>
                        </a:lnSpc>
                        <a:spcAft>
                          <a:spcPts val="0"/>
                        </a:spcAft>
                      </a:pPr>
                      <a:r>
                        <a:rPr lang="en-US" sz="1200">
                          <a:effectLst/>
                        </a:rPr>
                        <a:t>R.Bottom</a:t>
                      </a:r>
                      <a:br>
                        <a:rPr lang="en-US" sz="1200">
                          <a:effectLst/>
                        </a:rPr>
                      </a:br>
                      <a:r>
                        <a:rPr lang="en-US" sz="1200">
                          <a:effectLst/>
                        </a:rPr>
                        <a:t>Short </a:t>
                      </a:r>
                      <a:r>
                        <a:rPr lang="en-US" sz="900">
                          <a:effectLst/>
                        </a:rPr>
                        <a:t>(mm)</a:t>
                      </a:r>
                      <a:endParaRPr lang="en-US" sz="1100">
                        <a:effectLst/>
                        <a:latin typeface="Calibri"/>
                        <a:ea typeface="Calibri"/>
                        <a:cs typeface="Arial"/>
                      </a:endParaRPr>
                    </a:p>
                  </a:txBody>
                  <a:tcPr marL="68573" marR="68573" marT="0" marB="0"/>
                </a:tc>
                <a:tc rowSpan="2">
                  <a:txBody>
                    <a:bodyPr/>
                    <a:lstStyle/>
                    <a:p>
                      <a:pPr algn="ctr" rtl="0">
                        <a:lnSpc>
                          <a:spcPct val="115000"/>
                        </a:lnSpc>
                        <a:spcAft>
                          <a:spcPts val="0"/>
                        </a:spcAft>
                      </a:pPr>
                      <a:r>
                        <a:rPr lang="en-US" sz="1200">
                          <a:effectLst/>
                        </a:rPr>
                        <a:t>R.Bottom</a:t>
                      </a:r>
                      <a:br>
                        <a:rPr lang="en-US" sz="1200">
                          <a:effectLst/>
                        </a:rPr>
                      </a:br>
                      <a:r>
                        <a:rPr lang="en-US" sz="1200">
                          <a:effectLst/>
                        </a:rPr>
                        <a:t>Long</a:t>
                      </a:r>
                      <a:r>
                        <a:rPr lang="en-US" sz="900">
                          <a:effectLst/>
                        </a:rPr>
                        <a:t>(mm)</a:t>
                      </a:r>
                      <a:endParaRPr lang="en-US" sz="1100">
                        <a:effectLst/>
                        <a:latin typeface="Calibri"/>
                        <a:ea typeface="Calibri"/>
                        <a:cs typeface="Arial"/>
                      </a:endParaRPr>
                    </a:p>
                  </a:txBody>
                  <a:tcPr marL="68573" marR="68573" marT="0" marB="0"/>
                </a:tc>
                <a:tc rowSpan="2">
                  <a:txBody>
                    <a:bodyPr/>
                    <a:lstStyle/>
                    <a:p>
                      <a:pPr algn="ctr" rtl="0">
                        <a:lnSpc>
                          <a:spcPct val="115000"/>
                        </a:lnSpc>
                        <a:spcAft>
                          <a:spcPts val="0"/>
                        </a:spcAft>
                      </a:pPr>
                      <a:r>
                        <a:rPr lang="en-US" sz="1200">
                          <a:effectLst/>
                        </a:rPr>
                        <a:t>R.Top</a:t>
                      </a:r>
                      <a:br>
                        <a:rPr lang="en-US" sz="1200">
                          <a:effectLst/>
                        </a:rPr>
                      </a:br>
                      <a:r>
                        <a:rPr lang="en-US" sz="1200">
                          <a:effectLst/>
                        </a:rPr>
                        <a:t>Short</a:t>
                      </a:r>
                      <a:r>
                        <a:rPr lang="en-US" sz="900">
                          <a:effectLst/>
                        </a:rPr>
                        <a:t>(mm)</a:t>
                      </a:r>
                      <a:endParaRPr lang="en-US" sz="1100">
                        <a:effectLst/>
                        <a:latin typeface="Calibri"/>
                        <a:ea typeface="Calibri"/>
                        <a:cs typeface="Arial"/>
                      </a:endParaRPr>
                    </a:p>
                  </a:txBody>
                  <a:tcPr marL="68573" marR="68573" marT="0" marB="0"/>
                </a:tc>
                <a:tc rowSpan="2">
                  <a:txBody>
                    <a:bodyPr/>
                    <a:lstStyle/>
                    <a:p>
                      <a:pPr algn="ctr" rtl="0">
                        <a:lnSpc>
                          <a:spcPct val="115000"/>
                        </a:lnSpc>
                        <a:spcAft>
                          <a:spcPts val="0"/>
                        </a:spcAft>
                      </a:pPr>
                      <a:r>
                        <a:rPr lang="en-US" sz="1200">
                          <a:effectLst/>
                        </a:rPr>
                        <a:t>R.Top</a:t>
                      </a:r>
                      <a:br>
                        <a:rPr lang="en-US" sz="1200">
                          <a:effectLst/>
                        </a:rPr>
                      </a:br>
                      <a:r>
                        <a:rPr lang="en-US" sz="1200">
                          <a:effectLst/>
                        </a:rPr>
                        <a:t>Long</a:t>
                      </a:r>
                      <a:r>
                        <a:rPr lang="en-US" sz="900">
                          <a:effectLst/>
                        </a:rPr>
                        <a:t>(mm)</a:t>
                      </a:r>
                      <a:endParaRPr lang="en-US" sz="1100">
                        <a:effectLst/>
                        <a:latin typeface="Calibri"/>
                        <a:ea typeface="Calibri"/>
                        <a:cs typeface="Arial"/>
                      </a:endParaRPr>
                    </a:p>
                  </a:txBody>
                  <a:tcPr marL="68573" marR="68573" marT="0" marB="0"/>
                </a:tc>
              </a:tr>
              <a:tr h="437462">
                <a:tc vMerge="1">
                  <a:txBody>
                    <a:bodyPr/>
                    <a:lstStyle/>
                    <a:p>
                      <a:pPr rtl="1"/>
                      <a:endParaRPr lang="ar-SA"/>
                    </a:p>
                  </a:txBody>
                  <a:tcPr/>
                </a:tc>
                <a:tc>
                  <a:txBody>
                    <a:bodyPr/>
                    <a:lstStyle/>
                    <a:p>
                      <a:pPr algn="ctr" rtl="0">
                        <a:lnSpc>
                          <a:spcPct val="115000"/>
                        </a:lnSpc>
                        <a:spcAft>
                          <a:spcPts val="0"/>
                        </a:spcAft>
                      </a:pPr>
                      <a:r>
                        <a:rPr lang="en-US" sz="900">
                          <a:effectLst/>
                        </a:rPr>
                        <a:t>L</a:t>
                      </a:r>
                      <a:r>
                        <a:rPr lang="en-US" sz="800">
                          <a:effectLst/>
                        </a:rPr>
                        <a:t>(m)</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900">
                          <a:effectLst/>
                        </a:rPr>
                        <a:t>b</a:t>
                      </a:r>
                      <a:r>
                        <a:rPr lang="en-US" sz="800">
                          <a:effectLst/>
                        </a:rPr>
                        <a:t>(m)</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900">
                          <a:effectLst/>
                        </a:rPr>
                        <a:t>h</a:t>
                      </a:r>
                      <a:r>
                        <a:rPr lang="en-US" sz="800">
                          <a:effectLst/>
                        </a:rPr>
                        <a:t>(m)</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900">
                          <a:effectLst/>
                        </a:rPr>
                        <a:t>L</a:t>
                      </a:r>
                      <a:r>
                        <a:rPr lang="en-US" sz="800">
                          <a:effectLst/>
                        </a:rPr>
                        <a:t>(m)</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900" dirty="0">
                          <a:effectLst/>
                        </a:rPr>
                        <a:t>b</a:t>
                      </a:r>
                      <a:r>
                        <a:rPr lang="en-US" sz="800" dirty="0">
                          <a:effectLst/>
                        </a:rPr>
                        <a:t>(m)</a:t>
                      </a:r>
                      <a:endParaRPr lang="en-US" sz="1100" dirty="0">
                        <a:effectLst/>
                        <a:latin typeface="Calibri"/>
                        <a:ea typeface="Calibri"/>
                        <a:cs typeface="Arial"/>
                      </a:endParaRPr>
                    </a:p>
                  </a:txBody>
                  <a:tcPr marL="68573" marR="68573" marT="0" marB="0"/>
                </a:tc>
                <a:tc>
                  <a:txBody>
                    <a:bodyPr/>
                    <a:lstStyle/>
                    <a:p>
                      <a:pPr algn="ctr" rtl="0">
                        <a:lnSpc>
                          <a:spcPct val="115000"/>
                        </a:lnSpc>
                        <a:spcAft>
                          <a:spcPts val="0"/>
                        </a:spcAft>
                      </a:pPr>
                      <a:r>
                        <a:rPr lang="en-US" sz="900">
                          <a:effectLst/>
                        </a:rPr>
                        <a:t>h</a:t>
                      </a:r>
                      <a:r>
                        <a:rPr lang="en-US" sz="800">
                          <a:effectLst/>
                        </a:rPr>
                        <a:t>(m)</a:t>
                      </a:r>
                      <a:endParaRPr lang="en-US" sz="1100">
                        <a:effectLst/>
                        <a:latin typeface="Calibri"/>
                        <a:ea typeface="Calibri"/>
                        <a:cs typeface="Arial"/>
                      </a:endParaRPr>
                    </a:p>
                  </a:txBody>
                  <a:tcPr marL="68573" marR="68573" marT="0" marB="0"/>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500137">
                <a:tc>
                  <a:txBody>
                    <a:bodyPr/>
                    <a:lstStyle/>
                    <a:p>
                      <a:pPr algn="ctr" rtl="0">
                        <a:lnSpc>
                          <a:spcPct val="115000"/>
                        </a:lnSpc>
                        <a:spcAft>
                          <a:spcPts val="0"/>
                        </a:spcAft>
                      </a:pPr>
                      <a:r>
                        <a:rPr lang="en-US" sz="1200" dirty="0">
                          <a:effectLst/>
                        </a:rPr>
                        <a:t>CF1</a:t>
                      </a:r>
                      <a:endParaRPr lang="en-US" sz="1100" dirty="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4.2</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3.3</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0.7</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4.4</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3.5</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0.8</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Ф16@150</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dirty="0">
                          <a:effectLst/>
                        </a:rPr>
                        <a:t>Ф16@150</a:t>
                      </a:r>
                      <a:endParaRPr lang="en-US" sz="1100" dirty="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a:effectLst/>
                        </a:rPr>
                        <a:t>Ф16@150</a:t>
                      </a:r>
                      <a:endParaRPr lang="en-US" sz="1100">
                        <a:effectLst/>
                        <a:latin typeface="Calibri"/>
                        <a:ea typeface="Calibri"/>
                        <a:cs typeface="Arial"/>
                      </a:endParaRPr>
                    </a:p>
                  </a:txBody>
                  <a:tcPr marL="68573" marR="68573" marT="0" marB="0"/>
                </a:tc>
                <a:tc>
                  <a:txBody>
                    <a:bodyPr/>
                    <a:lstStyle/>
                    <a:p>
                      <a:pPr algn="ctr" rtl="0">
                        <a:lnSpc>
                          <a:spcPct val="115000"/>
                        </a:lnSpc>
                        <a:spcAft>
                          <a:spcPts val="0"/>
                        </a:spcAft>
                      </a:pPr>
                      <a:r>
                        <a:rPr lang="en-US" sz="1200" dirty="0">
                          <a:effectLst/>
                        </a:rPr>
                        <a:t>Ф16@150</a:t>
                      </a:r>
                      <a:endParaRPr lang="en-US" sz="1100" dirty="0">
                        <a:effectLst/>
                        <a:latin typeface="Calibri"/>
                        <a:ea typeface="Calibri"/>
                        <a:cs typeface="Arial"/>
                      </a:endParaRPr>
                    </a:p>
                  </a:txBody>
                  <a:tcPr marL="68573" marR="68573" marT="0" marB="0"/>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64</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Deflection check.</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9" name="صورة 4"/>
          <p:cNvPicPr>
            <a:picLocks noChangeAspect="1" noChangeArrowheads="1"/>
          </p:cNvPicPr>
          <p:nvPr/>
        </p:nvPicPr>
        <p:blipFill>
          <a:blip r:embed="rId2"/>
          <a:srcRect/>
          <a:stretch>
            <a:fillRect/>
          </a:stretch>
        </p:blipFill>
        <p:spPr bwMode="auto">
          <a:xfrm>
            <a:off x="684212" y="1295399"/>
            <a:ext cx="8840788" cy="5362493"/>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65</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Stress check.</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1" name="صورة 2"/>
          <p:cNvPicPr>
            <a:picLocks noChangeAspect="1" noChangeArrowheads="1"/>
          </p:cNvPicPr>
          <p:nvPr/>
        </p:nvPicPr>
        <p:blipFill>
          <a:blip r:embed="rId2"/>
          <a:srcRect/>
          <a:stretch>
            <a:fillRect/>
          </a:stretch>
        </p:blipFill>
        <p:spPr bwMode="auto">
          <a:xfrm>
            <a:off x="1905000" y="1295400"/>
            <a:ext cx="8529638" cy="509817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66</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Punching check: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9" name="صورة 2"/>
          <p:cNvPicPr>
            <a:picLocks noChangeAspect="1" noChangeArrowheads="1"/>
          </p:cNvPicPr>
          <p:nvPr/>
        </p:nvPicPr>
        <p:blipFill>
          <a:blip r:embed="rId2"/>
          <a:srcRect/>
          <a:stretch>
            <a:fillRect/>
          </a:stretch>
        </p:blipFill>
        <p:spPr bwMode="auto">
          <a:xfrm>
            <a:off x="1828800" y="1447800"/>
            <a:ext cx="8383587" cy="499954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67</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Combined footing design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1" name="صورة 2"/>
          <p:cNvPicPr>
            <a:picLocks noChangeAspect="1" noChangeArrowheads="1"/>
          </p:cNvPicPr>
          <p:nvPr/>
        </p:nvPicPr>
        <p:blipFill>
          <a:blip r:embed="rId2"/>
          <a:srcRect/>
          <a:stretch>
            <a:fillRect/>
          </a:stretch>
        </p:blipFill>
        <p:spPr bwMode="auto">
          <a:xfrm>
            <a:off x="2057400" y="1447800"/>
            <a:ext cx="8171325" cy="4648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68</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Combined footing design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9" name="صورة 2"/>
          <p:cNvPicPr>
            <a:picLocks noChangeAspect="1" noChangeArrowheads="1"/>
          </p:cNvPicPr>
          <p:nvPr/>
        </p:nvPicPr>
        <p:blipFill>
          <a:blip r:embed="rId2"/>
          <a:srcRect/>
          <a:stretch>
            <a:fillRect/>
          </a:stretch>
        </p:blipFill>
        <p:spPr bwMode="auto">
          <a:xfrm>
            <a:off x="1981200" y="1143000"/>
            <a:ext cx="8229600" cy="5022463"/>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69</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Combined footing design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1" name="صورة 2"/>
          <p:cNvPicPr>
            <a:picLocks noChangeAspect="1" noChangeArrowheads="1"/>
          </p:cNvPicPr>
          <p:nvPr/>
        </p:nvPicPr>
        <p:blipFill>
          <a:blip r:embed="rId2"/>
          <a:srcRect/>
          <a:stretch>
            <a:fillRect/>
          </a:stretch>
        </p:blipFill>
        <p:spPr bwMode="auto">
          <a:xfrm>
            <a:off x="2133600" y="1066800"/>
            <a:ext cx="8782138" cy="52578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774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p:txBody>
          <a:bodyPr/>
          <a:lstStyle/>
          <a:p>
            <a:r>
              <a:rPr kumimoji="0" lang="en-US" smtClean="0"/>
              <a:t>Optical and Nursing College</a:t>
            </a:r>
            <a:endParaRPr kumimoji="0" lang="en-US"/>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a:t>
            </a:fld>
            <a:endParaRPr kumimoji="0" lang="en-US"/>
          </a:p>
        </p:txBody>
      </p:sp>
      <p:sp>
        <p:nvSpPr>
          <p:cNvPr id="5" name="Pentagon 4"/>
          <p:cNvSpPr/>
          <p:nvPr/>
        </p:nvSpPr>
        <p:spPr>
          <a:xfrm>
            <a:off x="752129" y="325120"/>
            <a:ext cx="10977309" cy="731520"/>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TextBox 5"/>
          <p:cNvSpPr txBox="1"/>
          <p:nvPr/>
        </p:nvSpPr>
        <p:spPr>
          <a:xfrm>
            <a:off x="752123" y="384233"/>
            <a:ext cx="8641080" cy="861774"/>
          </a:xfrm>
          <a:prstGeom prst="rect">
            <a:avLst/>
          </a:prstGeom>
          <a:noFill/>
        </p:spPr>
        <p:txBody>
          <a:bodyPr wrap="square" rtlCol="0">
            <a:spAutoFit/>
          </a:bodyPr>
          <a:lstStyle/>
          <a:p>
            <a:pPr lvl="1"/>
            <a:r>
              <a:rPr lang="en-US" sz="3200" b="1" dirty="0"/>
              <a:t>Computer </a:t>
            </a:r>
            <a:r>
              <a:rPr lang="en-US" sz="3200" b="1" dirty="0" smtClean="0"/>
              <a:t>programs:</a:t>
            </a:r>
            <a:endParaRPr lang="en-US" sz="3200" b="1" dirty="0"/>
          </a:p>
          <a:p>
            <a:endParaRPr lang="en-US" dirty="0"/>
          </a:p>
        </p:txBody>
      </p:sp>
      <p:sp>
        <p:nvSpPr>
          <p:cNvPr id="7" name="Rectangle 6"/>
          <p:cNvSpPr/>
          <p:nvPr/>
        </p:nvSpPr>
        <p:spPr>
          <a:xfrm>
            <a:off x="533400" y="1600200"/>
            <a:ext cx="11754373" cy="2246769"/>
          </a:xfrm>
          <a:prstGeom prst="rect">
            <a:avLst/>
          </a:prstGeom>
          <a:ln w="76200">
            <a:solidFill>
              <a:schemeClr val="accent1"/>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457200" lvl="0" indent="-457200">
              <a:buFont typeface="Arial" pitchFamily="34" charset="0"/>
              <a:buChar char="•"/>
            </a:pPr>
            <a:r>
              <a:rPr lang="en-US" sz="2800" dirty="0">
                <a:latin typeface="Times New Roman" pitchFamily="18" charset="0"/>
                <a:cs typeface="Times New Roman" pitchFamily="18" charset="0"/>
              </a:rPr>
              <a:t>ETABS 2016 </a:t>
            </a:r>
            <a:r>
              <a:rPr lang="en-US" sz="2800" dirty="0" smtClean="0">
                <a:latin typeface="Times New Roman" pitchFamily="18" charset="0"/>
                <a:cs typeface="Times New Roman" pitchFamily="18" charset="0"/>
              </a:rPr>
              <a:t>was used </a:t>
            </a:r>
            <a:r>
              <a:rPr lang="en-US" sz="2800" dirty="0">
                <a:latin typeface="Times New Roman" pitchFamily="18" charset="0"/>
                <a:cs typeface="Times New Roman" pitchFamily="18" charset="0"/>
              </a:rPr>
              <a:t>to analyze and design the structural elements.</a:t>
            </a:r>
          </a:p>
          <a:p>
            <a:pPr marL="457200" lvl="0" indent="-457200">
              <a:buFont typeface="Arial" pitchFamily="34" charset="0"/>
              <a:buChar char="•"/>
            </a:pPr>
            <a:r>
              <a:rPr lang="en-US" sz="2800" dirty="0">
                <a:latin typeface="Times New Roman" pitchFamily="18" charset="0"/>
                <a:cs typeface="Times New Roman" pitchFamily="18" charset="0"/>
              </a:rPr>
              <a:t>AutoCAD </a:t>
            </a:r>
            <a:r>
              <a:rPr lang="en-US" sz="2800" dirty="0" smtClean="0">
                <a:latin typeface="Times New Roman" pitchFamily="18" charset="0"/>
                <a:cs typeface="Times New Roman" pitchFamily="18" charset="0"/>
              </a:rPr>
              <a:t>Was </a:t>
            </a:r>
            <a:r>
              <a:rPr lang="en-US" sz="2800" dirty="0">
                <a:latin typeface="Times New Roman" pitchFamily="18" charset="0"/>
                <a:cs typeface="Times New Roman" pitchFamily="18" charset="0"/>
              </a:rPr>
              <a:t>used for </a:t>
            </a:r>
            <a:r>
              <a:rPr lang="en-US" sz="2800" dirty="0" smtClean="0">
                <a:latin typeface="Times New Roman" pitchFamily="18" charset="0"/>
                <a:cs typeface="Times New Roman" pitchFamily="18" charset="0"/>
              </a:rPr>
              <a:t>Structural detailing.</a:t>
            </a:r>
          </a:p>
          <a:p>
            <a:pPr marL="457200" lvl="0" indent="-457200">
              <a:buFont typeface="Arial" pitchFamily="34" charset="0"/>
              <a:buChar char="•"/>
            </a:pPr>
            <a:r>
              <a:rPr lang="en-US" sz="2800" dirty="0" smtClean="0">
                <a:latin typeface="Times New Roman" pitchFamily="18" charset="0"/>
                <a:cs typeface="Times New Roman" pitchFamily="18" charset="0"/>
              </a:rPr>
              <a:t>Safe 2016 was used for Design Footing.</a:t>
            </a:r>
          </a:p>
          <a:p>
            <a:pPr marL="457200" lvl="0" indent="-457200">
              <a:buFont typeface="Arial" pitchFamily="34" charset="0"/>
              <a:buChar char="•"/>
            </a:pPr>
            <a:r>
              <a:rPr lang="en-US" sz="2800" dirty="0" smtClean="0">
                <a:latin typeface="Times New Roman" pitchFamily="18" charset="0"/>
                <a:cs typeface="Times New Roman" pitchFamily="18" charset="0"/>
              </a:rPr>
              <a:t>Sap2000 was used for Design Stairs.</a:t>
            </a:r>
          </a:p>
          <a:p>
            <a:pPr marL="457200" lvl="0" indent="-457200">
              <a:buFont typeface="Arial" pitchFamily="34" charset="0"/>
              <a:buChar char="•"/>
            </a:pPr>
            <a:r>
              <a:rPr lang="en-US" sz="2800" dirty="0" smtClean="0">
                <a:latin typeface="Times New Roman" pitchFamily="18" charset="0"/>
                <a:cs typeface="Times New Roman" pitchFamily="18" charset="0"/>
              </a:rPr>
              <a:t>ETABS 2016 was used for Design Water Tank.</a:t>
            </a:r>
          </a:p>
        </p:txBody>
      </p:sp>
      <p:pic>
        <p:nvPicPr>
          <p:cNvPr id="55298" name="Picture 2" descr="نتيجة بحث الصور عن ‪etabs 2016‬‏"/>
          <p:cNvPicPr>
            <a:picLocks noChangeAspect="1" noChangeArrowheads="1"/>
          </p:cNvPicPr>
          <p:nvPr/>
        </p:nvPicPr>
        <p:blipFill>
          <a:blip r:embed="rId3"/>
          <a:srcRect/>
          <a:stretch>
            <a:fillRect/>
          </a:stretch>
        </p:blipFill>
        <p:spPr bwMode="auto">
          <a:xfrm>
            <a:off x="8610600" y="4114800"/>
            <a:ext cx="3733800" cy="2590800"/>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pic>
        <p:nvPicPr>
          <p:cNvPr id="55300" name="Picture 4" descr="نتيجة بحث الصور عن ‪safe 2016‬‏"/>
          <p:cNvPicPr>
            <a:picLocks noChangeAspect="1" noChangeArrowheads="1"/>
          </p:cNvPicPr>
          <p:nvPr/>
        </p:nvPicPr>
        <p:blipFill>
          <a:blip r:embed="rId4"/>
          <a:srcRect/>
          <a:stretch>
            <a:fillRect/>
          </a:stretch>
        </p:blipFill>
        <p:spPr bwMode="auto">
          <a:xfrm>
            <a:off x="533400" y="4114800"/>
            <a:ext cx="3502025" cy="2590800"/>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pic>
        <p:nvPicPr>
          <p:cNvPr id="55304" name="Picture 8" descr="نتيجة بحث الصور عن ‪sap2000‬‏"/>
          <p:cNvPicPr>
            <a:picLocks noChangeAspect="1" noChangeArrowheads="1"/>
          </p:cNvPicPr>
          <p:nvPr/>
        </p:nvPicPr>
        <p:blipFill>
          <a:blip r:embed="rId5"/>
          <a:srcRect/>
          <a:stretch>
            <a:fillRect/>
          </a:stretch>
        </p:blipFill>
        <p:spPr bwMode="auto">
          <a:xfrm>
            <a:off x="4267200" y="4114800"/>
            <a:ext cx="4038600" cy="2620963"/>
          </a:xfrm>
          <a:prstGeom prst="rect">
            <a:avLst/>
          </a:prstGeom>
          <a:ln w="76200" cap="sq">
            <a:solidFill>
              <a:schemeClr val="accent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671561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70</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Detailing of Combined footing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9" name="Picture 3"/>
          <p:cNvPicPr>
            <a:picLocks noChangeAspect="1" noChangeArrowheads="1"/>
          </p:cNvPicPr>
          <p:nvPr/>
        </p:nvPicPr>
        <p:blipFill>
          <a:blip r:embed="rId2"/>
          <a:srcRect/>
          <a:stretch>
            <a:fillRect/>
          </a:stretch>
        </p:blipFill>
        <p:spPr bwMode="auto">
          <a:xfrm>
            <a:off x="2057400" y="990600"/>
            <a:ext cx="8688387" cy="5864108"/>
          </a:xfrm>
          <a:prstGeom prst="rect">
            <a:avLst/>
          </a:prstGeom>
          <a:noFill/>
          <a:ln w="9525">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71</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Detailing of Combined footing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1" name="Picture 2"/>
          <p:cNvPicPr>
            <a:picLocks noChangeAspect="1" noChangeArrowheads="1"/>
          </p:cNvPicPr>
          <p:nvPr/>
        </p:nvPicPr>
        <p:blipFill>
          <a:blip r:embed="rId2"/>
          <a:srcRect/>
          <a:stretch>
            <a:fillRect/>
          </a:stretch>
        </p:blipFill>
        <p:spPr bwMode="auto">
          <a:xfrm>
            <a:off x="750888" y="1333500"/>
            <a:ext cx="10687050" cy="4191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72</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wall footing design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9" name="صورة 6"/>
          <p:cNvPicPr>
            <a:picLocks noChangeAspect="1" noChangeArrowheads="1"/>
          </p:cNvPicPr>
          <p:nvPr/>
        </p:nvPicPr>
        <p:blipFill>
          <a:blip r:embed="rId2"/>
          <a:srcRect/>
          <a:stretch>
            <a:fillRect/>
          </a:stretch>
        </p:blipFill>
        <p:spPr bwMode="auto">
          <a:xfrm>
            <a:off x="6999584" y="1066800"/>
            <a:ext cx="4748561" cy="5334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28002" name="Picture 2"/>
          <p:cNvPicPr>
            <a:picLocks noChangeAspect="1" noChangeArrowheads="1"/>
          </p:cNvPicPr>
          <p:nvPr/>
        </p:nvPicPr>
        <p:blipFill>
          <a:blip r:embed="rId3"/>
          <a:srcRect/>
          <a:stretch>
            <a:fillRect/>
          </a:stretch>
        </p:blipFill>
        <p:spPr bwMode="auto">
          <a:xfrm>
            <a:off x="762000" y="1676400"/>
            <a:ext cx="3840163" cy="3730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73</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Deflection check:</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1" name="صورة 2"/>
          <p:cNvPicPr>
            <a:picLocks noChangeAspect="1" noChangeArrowheads="1"/>
          </p:cNvPicPr>
          <p:nvPr/>
        </p:nvPicPr>
        <p:blipFill>
          <a:blip r:embed="rId2"/>
          <a:srcRect/>
          <a:stretch>
            <a:fillRect/>
          </a:stretch>
        </p:blipFill>
        <p:spPr bwMode="auto">
          <a:xfrm>
            <a:off x="2661233" y="874169"/>
            <a:ext cx="6100181" cy="5755231"/>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74</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altLang="en-US" sz="3200" dirty="0" smtClean="0">
                <a:latin typeface="Dutch801 Rm BT" pitchFamily="18" charset="0"/>
              </a:rPr>
              <a:t>Stress check:</a:t>
            </a: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19" name="صورة 2"/>
          <p:cNvPicPr>
            <a:picLocks noChangeAspect="1" noChangeArrowheads="1"/>
          </p:cNvPicPr>
          <p:nvPr/>
        </p:nvPicPr>
        <p:blipFill>
          <a:blip r:embed="rId2"/>
          <a:srcRect/>
          <a:stretch>
            <a:fillRect/>
          </a:stretch>
        </p:blipFill>
        <p:spPr bwMode="auto">
          <a:xfrm>
            <a:off x="2569506" y="838200"/>
            <a:ext cx="7182507" cy="6096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75</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Design of wall footing: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1" name="صورة 5"/>
          <p:cNvPicPr>
            <a:picLocks noChangeAspect="1" noChangeArrowheads="1"/>
          </p:cNvPicPr>
          <p:nvPr/>
        </p:nvPicPr>
        <p:blipFill>
          <a:blip r:embed="rId2"/>
          <a:srcRect/>
          <a:stretch>
            <a:fillRect/>
          </a:stretch>
        </p:blipFill>
        <p:spPr bwMode="auto">
          <a:xfrm>
            <a:off x="5867400" y="914400"/>
            <a:ext cx="5732462" cy="5841903"/>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graphicFrame>
        <p:nvGraphicFramePr>
          <p:cNvPr id="22" name="Table 21"/>
          <p:cNvGraphicFramePr>
            <a:graphicFrameLocks noGrp="1"/>
          </p:cNvGraphicFramePr>
          <p:nvPr/>
        </p:nvGraphicFramePr>
        <p:xfrm>
          <a:off x="1524000" y="2590800"/>
          <a:ext cx="2971800" cy="1219200"/>
        </p:xfrm>
        <a:graphic>
          <a:graphicData uri="http://schemas.openxmlformats.org/drawingml/2006/table">
            <a:tbl>
              <a:tblPr firstRow="1" firstCol="1" bandRow="1">
                <a:tableStyleId>{5C22544A-7EE6-4342-B048-85BDC9FD1C3A}</a:tableStyleId>
              </a:tblPr>
              <a:tblGrid>
                <a:gridCol w="2971800"/>
              </a:tblGrid>
              <a:tr h="609600">
                <a:tc>
                  <a:txBody>
                    <a:bodyPr/>
                    <a:lstStyle/>
                    <a:p>
                      <a:pPr algn="ctr" rtl="0">
                        <a:lnSpc>
                          <a:spcPct val="115000"/>
                        </a:lnSpc>
                        <a:spcAft>
                          <a:spcPts val="0"/>
                        </a:spcAft>
                      </a:pPr>
                      <a:r>
                        <a:rPr lang="en-US" sz="1200" dirty="0">
                          <a:effectLst/>
                        </a:rPr>
                        <a:t>long </a:t>
                      </a:r>
                      <a:r>
                        <a:rPr lang="en-US" sz="1200" dirty="0" smtClean="0">
                          <a:effectLst/>
                        </a:rPr>
                        <a:t>steel</a:t>
                      </a:r>
                      <a:endParaRPr lang="en-US" sz="1100" dirty="0">
                        <a:effectLst/>
                        <a:latin typeface="Calibri"/>
                        <a:ea typeface="Calibri"/>
                        <a:cs typeface="Arial"/>
                      </a:endParaRPr>
                    </a:p>
                  </a:txBody>
                  <a:tcPr marL="68580" marR="68580" marT="0" marB="0"/>
                </a:tc>
              </a:tr>
              <a:tr h="609600">
                <a:tc>
                  <a:txBody>
                    <a:bodyPr/>
                    <a:lstStyle/>
                    <a:p>
                      <a:pPr algn="ctr" rtl="0">
                        <a:lnSpc>
                          <a:spcPct val="115000"/>
                        </a:lnSpc>
                        <a:spcAft>
                          <a:spcPts val="0"/>
                        </a:spcAft>
                      </a:pPr>
                      <a:r>
                        <a:rPr lang="en-US" sz="1200" dirty="0">
                          <a:effectLst/>
                        </a:rPr>
                        <a:t>1ф14/150mm</a:t>
                      </a:r>
                      <a:endParaRPr lang="en-US" sz="1100" dirty="0">
                        <a:effectLst/>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76</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 y="152400"/>
            <a:ext cx="11277600" cy="584775"/>
          </a:xfrm>
          <a:prstGeom prst="rect">
            <a:avLst/>
          </a:prstGeom>
          <a:noFill/>
        </p:spPr>
        <p:txBody>
          <a:bodyPr wrap="square" rtlCol="0">
            <a:spAutoFit/>
          </a:bodyPr>
          <a:lstStyle/>
          <a:p>
            <a:pPr algn="ctr"/>
            <a:r>
              <a:rPr lang="en-US" sz="3200" dirty="0" smtClean="0"/>
              <a:t>Detailing  of wall footing: </a:t>
            </a:r>
            <a:endParaRPr lang="en-US" altLang="en-US" sz="3200" dirty="0" smtClean="0">
              <a:latin typeface="Dutch801 Rm BT"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609600" y="1143000"/>
            <a:ext cx="6400800" cy="369332"/>
          </a:xfrm>
          <a:prstGeom prst="rect">
            <a:avLst/>
          </a:prstGeom>
        </p:spPr>
        <p:txBody>
          <a:bodyPr>
            <a:spAutoFit/>
          </a:bodyPr>
          <a:lstStyle/>
          <a:p>
            <a:endParaRPr lang="en-US" dirty="0"/>
          </a:p>
        </p:txBody>
      </p:sp>
      <p:pic>
        <p:nvPicPr>
          <p:cNvPr id="23" name="Picture 2"/>
          <p:cNvPicPr>
            <a:picLocks noChangeAspect="1" noChangeArrowheads="1"/>
          </p:cNvPicPr>
          <p:nvPr/>
        </p:nvPicPr>
        <p:blipFill>
          <a:blip r:embed="rId2"/>
          <a:srcRect/>
          <a:stretch>
            <a:fillRect/>
          </a:stretch>
        </p:blipFill>
        <p:spPr bwMode="auto">
          <a:xfrm>
            <a:off x="3276600" y="762000"/>
            <a:ext cx="4313237" cy="6100490"/>
          </a:xfrm>
          <a:prstGeom prst="rect">
            <a:avLst/>
          </a:prstGeom>
          <a:noFill/>
          <a:ln w="9525">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77</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Stairs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Picture 18" descr="wewew.jpg"/>
          <p:cNvPicPr/>
          <p:nvPr/>
        </p:nvPicPr>
        <p:blipFill>
          <a:blip r:embed="rId2"/>
          <a:stretch>
            <a:fillRect/>
          </a:stretch>
        </p:blipFill>
        <p:spPr>
          <a:xfrm>
            <a:off x="6629400" y="1447800"/>
            <a:ext cx="5715000" cy="30480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08546" name="Picture 2"/>
          <p:cNvPicPr>
            <a:picLocks noChangeAspect="1" noChangeArrowheads="1"/>
          </p:cNvPicPr>
          <p:nvPr/>
        </p:nvPicPr>
        <p:blipFill>
          <a:blip r:embed="rId3"/>
          <a:srcRect/>
          <a:stretch>
            <a:fillRect/>
          </a:stretch>
        </p:blipFill>
        <p:spPr bwMode="auto">
          <a:xfrm>
            <a:off x="685800" y="1371600"/>
            <a:ext cx="3886200" cy="1676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1" name="Picture 20" descr="465454.png"/>
          <p:cNvPicPr/>
          <p:nvPr/>
        </p:nvPicPr>
        <p:blipFill>
          <a:blip r:embed="rId4"/>
          <a:stretch>
            <a:fillRect/>
          </a:stretch>
        </p:blipFill>
        <p:spPr>
          <a:xfrm>
            <a:off x="990600" y="3429000"/>
            <a:ext cx="5029200" cy="30480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78</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Stairs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9570" name="Picture 2"/>
          <p:cNvPicPr>
            <a:picLocks noChangeAspect="1" noChangeArrowheads="1"/>
          </p:cNvPicPr>
          <p:nvPr/>
        </p:nvPicPr>
        <p:blipFill>
          <a:blip r:embed="rId2"/>
          <a:srcRect/>
          <a:stretch>
            <a:fillRect/>
          </a:stretch>
        </p:blipFill>
        <p:spPr bwMode="auto">
          <a:xfrm>
            <a:off x="1323568" y="990600"/>
            <a:ext cx="9268232" cy="5684837"/>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79</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Stairs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0598" name="Picture 6"/>
          <p:cNvPicPr>
            <a:picLocks noChangeAspect="1" noChangeArrowheads="1"/>
          </p:cNvPicPr>
          <p:nvPr/>
        </p:nvPicPr>
        <p:blipFill>
          <a:blip r:embed="rId2"/>
          <a:srcRect/>
          <a:stretch>
            <a:fillRect/>
          </a:stretch>
        </p:blipFill>
        <p:spPr bwMode="auto">
          <a:xfrm>
            <a:off x="533400" y="1219200"/>
            <a:ext cx="6843440" cy="2743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4" name="صورة 1"/>
          <p:cNvPicPr/>
          <p:nvPr/>
        </p:nvPicPr>
        <p:blipFill>
          <a:blip r:embed="rId3"/>
          <a:srcRect/>
          <a:stretch>
            <a:fillRect/>
          </a:stretch>
        </p:blipFill>
        <p:spPr bwMode="auto">
          <a:xfrm>
            <a:off x="7620000" y="1752600"/>
            <a:ext cx="4876800" cy="45212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210800" y="67056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90800" y="68580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a:noFill/>
          <a:ln>
            <a:noFill/>
          </a:ln>
        </p:spPr>
        <p:style>
          <a:lnRef idx="2">
            <a:schemeClr val="accent3">
              <a:shade val="50000"/>
            </a:schemeClr>
          </a:lnRef>
          <a:fillRef idx="1">
            <a:schemeClr val="accent3"/>
          </a:fillRef>
          <a:effectRef idx="0">
            <a:schemeClr val="accent3"/>
          </a:effectRef>
          <a:fontRef idx="minor">
            <a:schemeClr val="lt1"/>
          </a:fontRef>
        </p:style>
        <p:txBody>
          <a:bodyPr/>
          <a:lstStyle/>
          <a:p>
            <a:fld id="{6F42FDE4-A7DD-41A7-A0A6-9B649FB43336}" type="slidenum">
              <a:rPr kumimoji="0" lang="en-US" smtClean="0"/>
              <a:pPr/>
              <a:t>8</a:t>
            </a:fld>
            <a:endParaRPr kumimoji="0" lang="en-US" dirty="0"/>
          </a:p>
        </p:txBody>
      </p:sp>
      <p:sp>
        <p:nvSpPr>
          <p:cNvPr id="9" name="Rounded Rectangle 8"/>
          <p:cNvSpPr/>
          <p:nvPr/>
        </p:nvSpPr>
        <p:spPr>
          <a:xfrm>
            <a:off x="990600" y="228600"/>
            <a:ext cx="10363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524000" y="381000"/>
            <a:ext cx="883920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Dimensions of  structural  element were used in project :   </a:t>
            </a:r>
            <a:endParaRPr lang="en-US" sz="2800" b="1" dirty="0">
              <a:latin typeface="Times New Roman" pitchFamily="18" charset="0"/>
              <a:cs typeface="Times New Roman" pitchFamily="18" charset="0"/>
            </a:endParaRPr>
          </a:p>
        </p:txBody>
      </p:sp>
      <p:sp>
        <p:nvSpPr>
          <p:cNvPr id="12" name="TextBox 11"/>
          <p:cNvSpPr txBox="1"/>
          <p:nvPr/>
        </p:nvSpPr>
        <p:spPr>
          <a:xfrm>
            <a:off x="3276600" y="1066800"/>
            <a:ext cx="6629400" cy="5943600"/>
          </a:xfrm>
          <a:prstGeom prst="rect">
            <a:avLst/>
          </a:prstGeom>
          <a:noFill/>
          <a:ln w="76200">
            <a:solidFill>
              <a:schemeClr val="accent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endParaRPr lang="en-US" sz="2000" dirty="0" smtClean="0">
              <a:latin typeface="Times New Roman" pitchFamily="18" charset="0"/>
              <a:cs typeface="Times New Roman" pitchFamily="18" charset="0"/>
            </a:endParaRPr>
          </a:p>
          <a:p>
            <a:pPr algn="ctr"/>
            <a:r>
              <a:rPr lang="en-US" sz="2000" b="1" dirty="0" smtClean="0">
                <a:solidFill>
                  <a:schemeClr val="tx1"/>
                </a:solidFill>
                <a:latin typeface="Times New Roman" pitchFamily="18" charset="0"/>
                <a:cs typeface="Times New Roman" pitchFamily="18" charset="0"/>
              </a:rPr>
              <a:t>Slab:</a:t>
            </a:r>
          </a:p>
          <a:p>
            <a:pPr algn="ctr"/>
            <a:r>
              <a:rPr lang="en-US" sz="2000" b="1" dirty="0" smtClean="0">
                <a:solidFill>
                  <a:schemeClr val="tx1"/>
                </a:solidFill>
                <a:latin typeface="Times New Roman" pitchFamily="18" charset="0"/>
                <a:cs typeface="Times New Roman" pitchFamily="18" charset="0"/>
              </a:rPr>
              <a:t>Tow way solid  slab 20 cm</a:t>
            </a:r>
          </a:p>
          <a:p>
            <a:pPr algn="ctr"/>
            <a:endParaRPr lang="en-US" sz="2000" b="1" dirty="0" smtClean="0">
              <a:solidFill>
                <a:schemeClr val="tx1"/>
              </a:solidFill>
              <a:latin typeface="Times New Roman" pitchFamily="18" charset="0"/>
              <a:cs typeface="Times New Roman" pitchFamily="18" charset="0"/>
            </a:endParaRPr>
          </a:p>
          <a:p>
            <a:pPr algn="ctr"/>
            <a:r>
              <a:rPr lang="en-US" sz="2000" b="1" dirty="0" smtClean="0">
                <a:solidFill>
                  <a:schemeClr val="tx1"/>
                </a:solidFill>
                <a:latin typeface="Times New Roman" pitchFamily="18" charset="0"/>
                <a:cs typeface="Times New Roman" pitchFamily="18" charset="0"/>
              </a:rPr>
              <a:t>Beams:</a:t>
            </a:r>
          </a:p>
          <a:p>
            <a:pPr algn="ctr"/>
            <a:r>
              <a:rPr lang="en-US" sz="2000" b="1" dirty="0" smtClean="0">
                <a:solidFill>
                  <a:schemeClr val="tx1"/>
                </a:solidFill>
                <a:latin typeface="Times New Roman" pitchFamily="18" charset="0"/>
                <a:cs typeface="Times New Roman" pitchFamily="18" charset="0"/>
              </a:rPr>
              <a:t>B400*400 (Width * Depth)</a:t>
            </a:r>
          </a:p>
          <a:p>
            <a:pPr algn="ctr"/>
            <a:r>
              <a:rPr lang="en-US" sz="2000" b="1" dirty="0" smtClean="0">
                <a:solidFill>
                  <a:schemeClr val="tx1"/>
                </a:solidFill>
                <a:latin typeface="Times New Roman" pitchFamily="18" charset="0"/>
                <a:cs typeface="Times New Roman" pitchFamily="18" charset="0"/>
              </a:rPr>
              <a:t>B450*700 (Width * Depth)</a:t>
            </a:r>
          </a:p>
          <a:p>
            <a:pPr algn="ctr"/>
            <a:endParaRPr lang="en-US" sz="2000" b="1" dirty="0" smtClean="0">
              <a:solidFill>
                <a:schemeClr val="tx1"/>
              </a:solidFill>
              <a:latin typeface="Times New Roman" pitchFamily="18" charset="0"/>
              <a:cs typeface="Times New Roman" pitchFamily="18" charset="0"/>
            </a:endParaRPr>
          </a:p>
          <a:p>
            <a:pPr algn="ctr"/>
            <a:r>
              <a:rPr lang="en-US" sz="2000" b="1" dirty="0" smtClean="0">
                <a:solidFill>
                  <a:schemeClr val="tx1"/>
                </a:solidFill>
                <a:latin typeface="Times New Roman" pitchFamily="18" charset="0"/>
                <a:cs typeface="Times New Roman" pitchFamily="18" charset="0"/>
              </a:rPr>
              <a:t>Shear Wall:</a:t>
            </a:r>
          </a:p>
          <a:p>
            <a:pPr algn="ctr"/>
            <a:r>
              <a:rPr lang="en-US" sz="2000" b="1" dirty="0" smtClean="0">
                <a:solidFill>
                  <a:schemeClr val="tx1"/>
                </a:solidFill>
                <a:latin typeface="Times New Roman" pitchFamily="18" charset="0"/>
                <a:cs typeface="Times New Roman" pitchFamily="18" charset="0"/>
              </a:rPr>
              <a:t>S 25 cm ( Thickness)</a:t>
            </a:r>
          </a:p>
          <a:p>
            <a:pPr algn="ctr"/>
            <a:r>
              <a:rPr lang="en-US" sz="2000" b="1" dirty="0" smtClean="0">
                <a:solidFill>
                  <a:schemeClr val="tx1"/>
                </a:solidFill>
                <a:latin typeface="Times New Roman" pitchFamily="18" charset="0"/>
                <a:cs typeface="Times New Roman" pitchFamily="18" charset="0"/>
              </a:rPr>
              <a:t>S 20 cm ( Thickness)</a:t>
            </a:r>
          </a:p>
          <a:p>
            <a:pPr algn="ctr"/>
            <a:endParaRPr lang="en-US" sz="2000" b="1" dirty="0" smtClean="0">
              <a:solidFill>
                <a:schemeClr val="tx1"/>
              </a:solidFill>
              <a:latin typeface="Times New Roman" pitchFamily="18" charset="0"/>
              <a:cs typeface="Times New Roman" pitchFamily="18" charset="0"/>
            </a:endParaRPr>
          </a:p>
          <a:p>
            <a:pPr algn="ctr"/>
            <a:r>
              <a:rPr lang="en-US" sz="2000" b="1" dirty="0" smtClean="0">
                <a:solidFill>
                  <a:schemeClr val="tx1"/>
                </a:solidFill>
                <a:latin typeface="Times New Roman" pitchFamily="18" charset="0"/>
                <a:cs typeface="Times New Roman" pitchFamily="18" charset="0"/>
              </a:rPr>
              <a:t>Column:</a:t>
            </a:r>
          </a:p>
          <a:p>
            <a:pPr algn="ctr"/>
            <a:r>
              <a:rPr lang="en-US" sz="2000" b="1" dirty="0" smtClean="0">
                <a:solidFill>
                  <a:schemeClr val="tx1"/>
                </a:solidFill>
                <a:latin typeface="Times New Roman" pitchFamily="18" charset="0"/>
                <a:cs typeface="Times New Roman" pitchFamily="18" charset="0"/>
              </a:rPr>
              <a:t>G1 (350 *450 )</a:t>
            </a:r>
          </a:p>
          <a:p>
            <a:pPr algn="ctr"/>
            <a:r>
              <a:rPr lang="en-US" sz="2000" b="1" dirty="0" smtClean="0">
                <a:solidFill>
                  <a:schemeClr val="tx1"/>
                </a:solidFill>
                <a:latin typeface="Times New Roman" pitchFamily="18" charset="0"/>
                <a:cs typeface="Times New Roman" pitchFamily="18" charset="0"/>
              </a:rPr>
              <a:t>G2 (400*500 )</a:t>
            </a:r>
          </a:p>
          <a:p>
            <a:pPr algn="ctr"/>
            <a:r>
              <a:rPr lang="en-US" sz="2000" b="1" dirty="0" smtClean="0">
                <a:solidFill>
                  <a:schemeClr val="tx1"/>
                </a:solidFill>
                <a:latin typeface="Times New Roman" pitchFamily="18" charset="0"/>
                <a:cs typeface="Times New Roman" pitchFamily="18" charset="0"/>
              </a:rPr>
              <a:t>G3 (500*600 )</a:t>
            </a:r>
          </a:p>
          <a:p>
            <a:pPr algn="ctr"/>
            <a:r>
              <a:rPr lang="en-US" sz="2000" b="1" dirty="0" smtClean="0">
                <a:solidFill>
                  <a:schemeClr val="tx1"/>
                </a:solidFill>
                <a:latin typeface="Times New Roman" pitchFamily="18" charset="0"/>
                <a:cs typeface="Times New Roman" pitchFamily="18" charset="0"/>
              </a:rPr>
              <a:t>G4 (400*400 )</a:t>
            </a:r>
          </a:p>
          <a:p>
            <a:endParaRPr lang="en-US" dirty="0" smtClean="0"/>
          </a:p>
          <a:p>
            <a:r>
              <a:rPr lang="en-US" dirty="0" smtClean="0"/>
              <a:t> </a:t>
            </a:r>
            <a:endParaRPr lang="en-US" dirty="0"/>
          </a:p>
        </p:txBody>
      </p:sp>
    </p:spTree>
    <p:extLst>
      <p:ext uri="{BB962C8B-B14F-4D97-AF65-F5344CB8AC3E}">
        <p14:creationId xmlns:p14="http://schemas.microsoft.com/office/powerpoint/2010/main" val="23218020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80</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Stairs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1618" name="Picture 2"/>
          <p:cNvPicPr>
            <a:picLocks noChangeAspect="1" noChangeArrowheads="1"/>
          </p:cNvPicPr>
          <p:nvPr/>
        </p:nvPicPr>
        <p:blipFill>
          <a:blip r:embed="rId2"/>
          <a:srcRect/>
          <a:stretch>
            <a:fillRect/>
          </a:stretch>
        </p:blipFill>
        <p:spPr bwMode="auto">
          <a:xfrm>
            <a:off x="457200" y="1371600"/>
            <a:ext cx="6553200" cy="2971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0" name="صورة 2"/>
          <p:cNvPicPr/>
          <p:nvPr/>
        </p:nvPicPr>
        <p:blipFill>
          <a:blip r:embed="rId3"/>
          <a:srcRect/>
          <a:stretch>
            <a:fillRect/>
          </a:stretch>
        </p:blipFill>
        <p:spPr bwMode="auto">
          <a:xfrm>
            <a:off x="7391400" y="1371600"/>
            <a:ext cx="5029200" cy="4267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81</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Stairs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665" name="Rectangle 1"/>
          <p:cNvSpPr>
            <a:spLocks noChangeArrowheads="1"/>
          </p:cNvSpPr>
          <p:nvPr/>
        </p:nvSpPr>
        <p:spPr bwMode="auto">
          <a:xfrm>
            <a:off x="685800" y="914400"/>
            <a:ext cx="3124200" cy="86167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365010" tIns="228528" rIns="0" bIns="76176"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pPr>
            <a:r>
              <a:rPr kumimoji="0" lang="en-US" b="1" i="0" u="none" strike="noStrike" cap="none" normalizeH="0" baseline="0" dirty="0" smtClean="0" bmk="_Toc500531350">
                <a:ln>
                  <a:noFill/>
                </a:ln>
                <a:solidFill>
                  <a:srgbClr val="000000"/>
                </a:solidFill>
                <a:effectLst/>
                <a:latin typeface="Times New Roman" pitchFamily="18" charset="0"/>
                <a:ea typeface="Times New Roman" pitchFamily="18" charset="0"/>
                <a:cs typeface="Times New Roman" pitchFamily="18" charset="0"/>
              </a:rPr>
              <a:t>Design for flexural:</a:t>
            </a:r>
            <a:endPar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3666" name="Picture 2"/>
          <p:cNvPicPr>
            <a:picLocks noChangeAspect="1" noChangeArrowheads="1"/>
          </p:cNvPicPr>
          <p:nvPr/>
        </p:nvPicPr>
        <p:blipFill>
          <a:blip r:embed="rId2"/>
          <a:srcRect/>
          <a:stretch>
            <a:fillRect/>
          </a:stretch>
        </p:blipFill>
        <p:spPr bwMode="auto">
          <a:xfrm>
            <a:off x="4587765" y="1064173"/>
            <a:ext cx="6986587" cy="1828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13667" name="Picture 3"/>
          <p:cNvPicPr>
            <a:picLocks noChangeAspect="1" noChangeArrowheads="1"/>
          </p:cNvPicPr>
          <p:nvPr/>
        </p:nvPicPr>
        <p:blipFill>
          <a:blip r:embed="rId3"/>
          <a:srcRect/>
          <a:stretch>
            <a:fillRect/>
          </a:stretch>
        </p:blipFill>
        <p:spPr bwMode="auto">
          <a:xfrm>
            <a:off x="762000" y="3124200"/>
            <a:ext cx="6858000" cy="3529013"/>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82</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Stairs</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665" name="Rectangle 1"/>
          <p:cNvSpPr>
            <a:spLocks noChangeArrowheads="1"/>
          </p:cNvSpPr>
          <p:nvPr/>
        </p:nvSpPr>
        <p:spPr bwMode="auto">
          <a:xfrm>
            <a:off x="685800" y="914400"/>
            <a:ext cx="3124200" cy="86167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365010" tIns="228528" rIns="0" bIns="76176"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pPr>
            <a:r>
              <a:rPr kumimoji="0" lang="en-US" b="1" i="0" u="none" strike="noStrike" cap="none" normalizeH="0" baseline="0" dirty="0" smtClean="0" bmk="_Toc500531350">
                <a:ln>
                  <a:noFill/>
                </a:ln>
                <a:solidFill>
                  <a:srgbClr val="000000"/>
                </a:solidFill>
                <a:effectLst/>
                <a:latin typeface="Times New Roman" pitchFamily="18" charset="0"/>
                <a:ea typeface="Times New Roman" pitchFamily="18" charset="0"/>
                <a:cs typeface="Times New Roman" pitchFamily="18" charset="0"/>
              </a:rPr>
              <a:t>Design for flexural:</a:t>
            </a:r>
            <a:endPar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4694" name="Picture 6"/>
          <p:cNvPicPr>
            <a:picLocks noChangeAspect="1" noChangeArrowheads="1"/>
          </p:cNvPicPr>
          <p:nvPr/>
        </p:nvPicPr>
        <p:blipFill>
          <a:blip r:embed="rId2"/>
          <a:srcRect/>
          <a:stretch>
            <a:fillRect/>
          </a:stretch>
        </p:blipFill>
        <p:spPr bwMode="auto">
          <a:xfrm>
            <a:off x="685800" y="2133600"/>
            <a:ext cx="6934200" cy="25146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83</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Water Tank</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Picture 18"/>
          <p:cNvPicPr/>
          <p:nvPr/>
        </p:nvPicPr>
        <p:blipFill>
          <a:blip r:embed="rId2"/>
          <a:srcRect/>
          <a:stretch>
            <a:fillRect/>
          </a:stretch>
        </p:blipFill>
        <p:spPr bwMode="auto">
          <a:xfrm>
            <a:off x="7239000" y="1447800"/>
            <a:ext cx="4760595" cy="44196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22" name="TextBox 21"/>
          <p:cNvSpPr txBox="1"/>
          <p:nvPr/>
        </p:nvSpPr>
        <p:spPr>
          <a:xfrm>
            <a:off x="609600" y="1295400"/>
            <a:ext cx="5486400"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en-US" dirty="0" smtClean="0"/>
              <a:t>We assume dimensions for tank 6m × 6m × 4m</a:t>
            </a:r>
          </a:p>
          <a:p>
            <a:pPr lvl="0"/>
            <a:r>
              <a:rPr lang="en-US" dirty="0" smtClean="0"/>
              <a:t>So L/h= 6/4 = 1.5 between (1-2), it’s considered as </a:t>
            </a:r>
            <a:r>
              <a:rPr lang="en-US" u="sng" dirty="0" smtClean="0"/>
              <a:t>median tank.</a:t>
            </a:r>
            <a:endParaRPr lang="en-US" dirty="0" smtClean="0"/>
          </a:p>
          <a:p>
            <a:endParaRPr lang="en-US" dirty="0"/>
          </a:p>
        </p:txBody>
      </p:sp>
      <p:sp>
        <p:nvSpPr>
          <p:cNvPr id="23" name="Rectangle 22"/>
          <p:cNvSpPr/>
          <p:nvPr/>
        </p:nvSpPr>
        <p:spPr>
          <a:xfrm>
            <a:off x="533400" y="2743200"/>
            <a:ext cx="556260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t>Allowable stress below the base is 350 KN/m</a:t>
            </a:r>
            <a:r>
              <a:rPr lang="en-US" baseline="30000" dirty="0" smtClean="0"/>
              <a:t>2</a:t>
            </a:r>
            <a:r>
              <a:rPr lang="en-US" dirty="0" smtClean="0"/>
              <a:t> And </a:t>
            </a:r>
            <a:r>
              <a:rPr lang="en-US" dirty="0" err="1" smtClean="0"/>
              <a:t>fc</a:t>
            </a:r>
            <a:r>
              <a:rPr lang="en-US" dirty="0" smtClean="0"/>
              <a:t> assumed  45 </a:t>
            </a:r>
            <a:r>
              <a:rPr lang="en-US" dirty="0" err="1" smtClean="0"/>
              <a:t>Mpa</a:t>
            </a:r>
            <a:r>
              <a:rPr lang="en-US" dirty="0" smtClean="0"/>
              <a:t> and </a:t>
            </a:r>
            <a:r>
              <a:rPr lang="en-US" dirty="0" err="1" smtClean="0"/>
              <a:t>fy</a:t>
            </a:r>
            <a:r>
              <a:rPr lang="en-US" dirty="0" smtClean="0"/>
              <a:t>=420 </a:t>
            </a:r>
            <a:r>
              <a:rPr lang="en-US" dirty="0" err="1" smtClean="0"/>
              <a:t>Mpa</a:t>
            </a:r>
            <a:endParaRPr lang="en-US" dirty="0"/>
          </a:p>
        </p:txBody>
      </p:sp>
      <p:sp>
        <p:nvSpPr>
          <p:cNvPr id="24" name="TextBox 23"/>
          <p:cNvSpPr txBox="1"/>
          <p:nvPr/>
        </p:nvSpPr>
        <p:spPr>
          <a:xfrm>
            <a:off x="685800" y="3733800"/>
            <a:ext cx="5410200"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r>
              <a:rPr lang="en-US" dirty="0" smtClean="0"/>
              <a:t>four 3D model were made for the base ,roof and walls on ETAB with this dimensions. </a:t>
            </a:r>
          </a:p>
          <a:p>
            <a:pPr lvl="0"/>
            <a:r>
              <a:rPr lang="en-US" dirty="0" smtClean="0"/>
              <a:t>1) First one : soil without roof  </a:t>
            </a:r>
          </a:p>
          <a:p>
            <a:r>
              <a:rPr lang="en-US" dirty="0" smtClean="0"/>
              <a:t>2) Second one: soil with roof</a:t>
            </a:r>
          </a:p>
          <a:p>
            <a:r>
              <a:rPr lang="en-US" dirty="0" smtClean="0"/>
              <a:t>3) Third one   : water without roof </a:t>
            </a:r>
          </a:p>
          <a:p>
            <a:r>
              <a:rPr lang="en-US" dirty="0" smtClean="0"/>
              <a:t>4) Fourth one : water with roof </a:t>
            </a:r>
          </a:p>
          <a:p>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84</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Water Tank</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685800" y="1066800"/>
            <a:ext cx="5486400"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Thickness of  water tank:</a:t>
            </a:r>
            <a:endParaRPr lang="en-US" dirty="0" smtClean="0"/>
          </a:p>
          <a:p>
            <a:r>
              <a:rPr lang="en-US" dirty="0" smtClean="0"/>
              <a:t>Thickness of  wall = 30 cm </a:t>
            </a:r>
          </a:p>
          <a:p>
            <a:r>
              <a:rPr lang="en-US" dirty="0" smtClean="0"/>
              <a:t>Thickness of  base= 35 cm</a:t>
            </a:r>
          </a:p>
          <a:p>
            <a:r>
              <a:rPr lang="en-US" dirty="0" smtClean="0"/>
              <a:t>Thickness of  roof = 20 cm</a:t>
            </a:r>
          </a:p>
          <a:p>
            <a:endParaRPr lang="en-US" dirty="0"/>
          </a:p>
        </p:txBody>
      </p:sp>
      <p:pic>
        <p:nvPicPr>
          <p:cNvPr id="26" name="صورة 12"/>
          <p:cNvPicPr/>
          <p:nvPr/>
        </p:nvPicPr>
        <p:blipFill>
          <a:blip r:embed="rId2"/>
          <a:srcRect/>
          <a:stretch>
            <a:fillRect/>
          </a:stretch>
        </p:blipFill>
        <p:spPr bwMode="auto">
          <a:xfrm>
            <a:off x="6705600" y="1371600"/>
            <a:ext cx="5257800" cy="45720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29026" name="Picture 2"/>
          <p:cNvPicPr>
            <a:picLocks noChangeAspect="1" noChangeArrowheads="1"/>
          </p:cNvPicPr>
          <p:nvPr/>
        </p:nvPicPr>
        <p:blipFill>
          <a:blip r:embed="rId3"/>
          <a:srcRect/>
          <a:stretch>
            <a:fillRect/>
          </a:stretch>
        </p:blipFill>
        <p:spPr bwMode="auto">
          <a:xfrm>
            <a:off x="457200" y="3124200"/>
            <a:ext cx="6019800" cy="1905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85</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Water Tank</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48482" name="Picture 2"/>
          <p:cNvPicPr>
            <a:picLocks noChangeAspect="1" noChangeArrowheads="1"/>
          </p:cNvPicPr>
          <p:nvPr/>
        </p:nvPicPr>
        <p:blipFill>
          <a:blip r:embed="rId2"/>
          <a:srcRect/>
          <a:stretch>
            <a:fillRect/>
          </a:stretch>
        </p:blipFill>
        <p:spPr bwMode="auto">
          <a:xfrm>
            <a:off x="685800" y="2209800"/>
            <a:ext cx="4652211" cy="1524000"/>
          </a:xfrm>
          <a:prstGeom prst="rect">
            <a:avLst/>
          </a:prstGeom>
          <a:noFill/>
          <a:ln w="9525">
            <a:solidFill>
              <a:schemeClr val="accent1"/>
            </a:solidFill>
            <a:miter lim="800000"/>
            <a:headEnd/>
            <a:tailEnd/>
          </a:ln>
          <a:effectLst/>
        </p:spPr>
      </p:pic>
      <p:pic>
        <p:nvPicPr>
          <p:cNvPr id="148483" name="Picture 3"/>
          <p:cNvPicPr>
            <a:picLocks noChangeAspect="1" noChangeArrowheads="1"/>
          </p:cNvPicPr>
          <p:nvPr/>
        </p:nvPicPr>
        <p:blipFill>
          <a:blip r:embed="rId3"/>
          <a:srcRect/>
          <a:stretch>
            <a:fillRect/>
          </a:stretch>
        </p:blipFill>
        <p:spPr bwMode="auto">
          <a:xfrm>
            <a:off x="685800" y="1219200"/>
            <a:ext cx="4393913" cy="533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2" name="صورة 15"/>
          <p:cNvPicPr/>
          <p:nvPr/>
        </p:nvPicPr>
        <p:blipFill>
          <a:blip r:embed="rId4"/>
          <a:srcRect/>
          <a:stretch>
            <a:fillRect/>
          </a:stretch>
        </p:blipFill>
        <p:spPr bwMode="auto">
          <a:xfrm>
            <a:off x="6781800" y="1143000"/>
            <a:ext cx="4953000" cy="24384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48484" name="Picture 4"/>
          <p:cNvPicPr>
            <a:picLocks noChangeAspect="1" noChangeArrowheads="1"/>
          </p:cNvPicPr>
          <p:nvPr/>
        </p:nvPicPr>
        <p:blipFill>
          <a:blip r:embed="rId5"/>
          <a:srcRect/>
          <a:stretch>
            <a:fillRect/>
          </a:stretch>
        </p:blipFill>
        <p:spPr bwMode="auto">
          <a:xfrm>
            <a:off x="685800" y="4191000"/>
            <a:ext cx="4724401" cy="533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48485" name="Picture 5"/>
          <p:cNvPicPr>
            <a:picLocks noChangeAspect="1" noChangeArrowheads="1"/>
          </p:cNvPicPr>
          <p:nvPr/>
        </p:nvPicPr>
        <p:blipFill>
          <a:blip r:embed="rId6"/>
          <a:srcRect/>
          <a:stretch>
            <a:fillRect/>
          </a:stretch>
        </p:blipFill>
        <p:spPr bwMode="auto">
          <a:xfrm>
            <a:off x="609600" y="4953000"/>
            <a:ext cx="5642809" cy="1600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7" name="صورة 16"/>
          <p:cNvPicPr/>
          <p:nvPr/>
        </p:nvPicPr>
        <p:blipFill>
          <a:blip r:embed="rId7"/>
          <a:srcRect/>
          <a:stretch>
            <a:fillRect/>
          </a:stretch>
        </p:blipFill>
        <p:spPr bwMode="auto">
          <a:xfrm>
            <a:off x="6781800" y="4267200"/>
            <a:ext cx="5181600" cy="2209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86</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Water Tank</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49506" name="Picture 2"/>
          <p:cNvPicPr>
            <a:picLocks noChangeAspect="1" noChangeArrowheads="1"/>
          </p:cNvPicPr>
          <p:nvPr/>
        </p:nvPicPr>
        <p:blipFill>
          <a:blip r:embed="rId2"/>
          <a:srcRect/>
          <a:stretch>
            <a:fillRect/>
          </a:stretch>
        </p:blipFill>
        <p:spPr bwMode="auto">
          <a:xfrm>
            <a:off x="609600" y="1066800"/>
            <a:ext cx="3505200" cy="502303"/>
          </a:xfrm>
          <a:prstGeom prst="rect">
            <a:avLst/>
          </a:prstGeom>
          <a:noFill/>
          <a:ln w="9525">
            <a:solidFill>
              <a:schemeClr val="accent1"/>
            </a:solidFill>
            <a:miter lim="800000"/>
            <a:headEnd/>
            <a:tailEnd/>
          </a:ln>
          <a:effectLst/>
        </p:spPr>
      </p:pic>
      <p:sp>
        <p:nvSpPr>
          <p:cNvPr id="26" name="TextBox 25"/>
          <p:cNvSpPr txBox="1"/>
          <p:nvPr/>
        </p:nvSpPr>
        <p:spPr>
          <a:xfrm>
            <a:off x="533400" y="1905000"/>
            <a:ext cx="7914795" cy="92333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b="1" u="sng" dirty="0" smtClean="0"/>
              <a:t>Vertical steel</a:t>
            </a:r>
            <a:r>
              <a:rPr lang="en-US" dirty="0" smtClean="0"/>
              <a:t> on the middle region from water and soil.</a:t>
            </a:r>
          </a:p>
          <a:p>
            <a:r>
              <a:rPr lang="en-US" dirty="0" smtClean="0"/>
              <a:t>We display M</a:t>
            </a:r>
            <a:r>
              <a:rPr lang="en-US" baseline="-25000" dirty="0" smtClean="0"/>
              <a:t>22</a:t>
            </a:r>
            <a:r>
              <a:rPr lang="en-US" dirty="0" smtClean="0"/>
              <a:t> and read the max moment. It is shown in the figure below.</a:t>
            </a:r>
          </a:p>
          <a:p>
            <a:endParaRPr lang="en-US" dirty="0"/>
          </a:p>
        </p:txBody>
      </p:sp>
      <p:pic>
        <p:nvPicPr>
          <p:cNvPr id="28" name="صورة 23"/>
          <p:cNvPicPr/>
          <p:nvPr/>
        </p:nvPicPr>
        <p:blipFill>
          <a:blip r:embed="rId3"/>
          <a:srcRect/>
          <a:stretch>
            <a:fillRect/>
          </a:stretch>
        </p:blipFill>
        <p:spPr bwMode="auto">
          <a:xfrm>
            <a:off x="7467600" y="2895600"/>
            <a:ext cx="4808855" cy="38100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49507" name="Picture 3"/>
          <p:cNvPicPr>
            <a:picLocks noChangeAspect="1" noChangeArrowheads="1"/>
          </p:cNvPicPr>
          <p:nvPr/>
        </p:nvPicPr>
        <p:blipFill>
          <a:blip r:embed="rId4"/>
          <a:srcRect/>
          <a:stretch>
            <a:fillRect/>
          </a:stretch>
        </p:blipFill>
        <p:spPr bwMode="auto">
          <a:xfrm>
            <a:off x="609600" y="3352800"/>
            <a:ext cx="6682935" cy="2209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87</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Water Tank</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49506" name="Picture 2"/>
          <p:cNvPicPr>
            <a:picLocks noChangeAspect="1" noChangeArrowheads="1"/>
          </p:cNvPicPr>
          <p:nvPr/>
        </p:nvPicPr>
        <p:blipFill>
          <a:blip r:embed="rId2"/>
          <a:srcRect/>
          <a:stretch>
            <a:fillRect/>
          </a:stretch>
        </p:blipFill>
        <p:spPr bwMode="auto">
          <a:xfrm>
            <a:off x="533400" y="1066800"/>
            <a:ext cx="3505200" cy="502303"/>
          </a:xfrm>
          <a:prstGeom prst="rect">
            <a:avLst/>
          </a:prstGeom>
          <a:noFill/>
          <a:ln w="9525">
            <a:solidFill>
              <a:schemeClr val="accent1"/>
            </a:solidFill>
            <a:miter lim="800000"/>
            <a:headEnd/>
            <a:tailEnd/>
          </a:ln>
          <a:effectLst/>
        </p:spPr>
      </p:pic>
      <p:pic>
        <p:nvPicPr>
          <p:cNvPr id="150530" name="Picture 2"/>
          <p:cNvPicPr>
            <a:picLocks noChangeAspect="1" noChangeArrowheads="1"/>
          </p:cNvPicPr>
          <p:nvPr/>
        </p:nvPicPr>
        <p:blipFill>
          <a:blip r:embed="rId3"/>
          <a:srcRect/>
          <a:stretch>
            <a:fillRect/>
          </a:stretch>
        </p:blipFill>
        <p:spPr bwMode="auto">
          <a:xfrm>
            <a:off x="533400" y="1752600"/>
            <a:ext cx="7992047" cy="9906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2" name="صورة 26"/>
          <p:cNvPicPr/>
          <p:nvPr/>
        </p:nvPicPr>
        <p:blipFill>
          <a:blip r:embed="rId4"/>
          <a:srcRect/>
          <a:stretch>
            <a:fillRect/>
          </a:stretch>
        </p:blipFill>
        <p:spPr bwMode="auto">
          <a:xfrm>
            <a:off x="7391400" y="3352800"/>
            <a:ext cx="4734105" cy="3406846"/>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50531" name="Picture 3"/>
          <p:cNvPicPr>
            <a:picLocks noChangeAspect="1" noChangeArrowheads="1"/>
          </p:cNvPicPr>
          <p:nvPr/>
        </p:nvPicPr>
        <p:blipFill>
          <a:blip r:embed="rId5"/>
          <a:srcRect/>
          <a:stretch>
            <a:fillRect/>
          </a:stretch>
        </p:blipFill>
        <p:spPr bwMode="auto">
          <a:xfrm>
            <a:off x="533400" y="2971800"/>
            <a:ext cx="5410200" cy="12954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50532" name="Picture 4"/>
          <p:cNvPicPr>
            <a:picLocks noChangeAspect="1" noChangeArrowheads="1"/>
          </p:cNvPicPr>
          <p:nvPr/>
        </p:nvPicPr>
        <p:blipFill>
          <a:blip r:embed="rId6"/>
          <a:srcRect/>
          <a:stretch>
            <a:fillRect/>
          </a:stretch>
        </p:blipFill>
        <p:spPr bwMode="auto">
          <a:xfrm>
            <a:off x="533400" y="4419600"/>
            <a:ext cx="6324600" cy="2286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88</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Water Tank</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51554" name="Picture 2"/>
          <p:cNvPicPr>
            <a:picLocks noChangeAspect="1" noChangeArrowheads="1"/>
          </p:cNvPicPr>
          <p:nvPr/>
        </p:nvPicPr>
        <p:blipFill>
          <a:blip r:embed="rId2"/>
          <a:srcRect/>
          <a:stretch>
            <a:fillRect/>
          </a:stretch>
        </p:blipFill>
        <p:spPr bwMode="auto">
          <a:xfrm>
            <a:off x="914400" y="1066800"/>
            <a:ext cx="2651534" cy="381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23" name="TextBox 22"/>
          <p:cNvSpPr txBox="1"/>
          <p:nvPr/>
        </p:nvSpPr>
        <p:spPr>
          <a:xfrm>
            <a:off x="914400" y="1752600"/>
            <a:ext cx="6400800"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M</a:t>
            </a:r>
            <a:r>
              <a:rPr lang="en-US" baseline="-25000" dirty="0" smtClean="0"/>
              <a:t>u</a:t>
            </a:r>
            <a:r>
              <a:rPr lang="en-US" dirty="0" smtClean="0"/>
              <a:t> = 50 </a:t>
            </a:r>
            <a:r>
              <a:rPr lang="en-US" dirty="0" err="1" smtClean="0"/>
              <a:t>KN.m</a:t>
            </a:r>
            <a:r>
              <a:rPr lang="en-US" dirty="0" smtClean="0"/>
              <a:t> </a:t>
            </a:r>
          </a:p>
          <a:p>
            <a:r>
              <a:rPr lang="en-US" dirty="0" smtClean="0"/>
              <a:t>ρ = 0.001&lt;0.0033 </a:t>
            </a:r>
          </a:p>
          <a:p>
            <a:r>
              <a:rPr lang="en-US" dirty="0" smtClean="0"/>
              <a:t>As =0.00333 *1000*280=924mm</a:t>
            </a:r>
            <a:r>
              <a:rPr lang="en-US" baseline="30000" dirty="0" smtClean="0"/>
              <a:t>2 </a:t>
            </a:r>
            <a:endParaRPr lang="en-US" dirty="0" smtClean="0"/>
          </a:p>
          <a:p>
            <a:r>
              <a:rPr lang="en-US" dirty="0" smtClean="0"/>
              <a:t> (5Φ16/m) (1Φ16/200 mm)</a:t>
            </a:r>
          </a:p>
          <a:p>
            <a:r>
              <a:rPr lang="en-US" dirty="0" smtClean="0"/>
              <a:t>Shrinkage steel in the transverse direction of main steel </a:t>
            </a:r>
          </a:p>
          <a:p>
            <a:r>
              <a:rPr lang="en-US" dirty="0" err="1" smtClean="0"/>
              <a:t>As</a:t>
            </a:r>
            <a:r>
              <a:rPr lang="en-US" baseline="-25000" dirty="0" err="1" smtClean="0"/>
              <a:t>min</a:t>
            </a:r>
            <a:r>
              <a:rPr lang="en-US" dirty="0" smtClean="0"/>
              <a:t>= 0.0018*1000*350=636mm</a:t>
            </a:r>
            <a:r>
              <a:rPr lang="en-US" baseline="30000" dirty="0" smtClean="0"/>
              <a:t>2 </a:t>
            </a:r>
            <a:r>
              <a:rPr lang="en-US" dirty="0" smtClean="0"/>
              <a:t>(6Φ12/1Φ12/ m) (mm)</a:t>
            </a:r>
          </a:p>
          <a:p>
            <a:endParaRPr lang="en-US" dirty="0"/>
          </a:p>
        </p:txBody>
      </p:sp>
      <p:pic>
        <p:nvPicPr>
          <p:cNvPr id="24" name="صورة 38"/>
          <p:cNvPicPr/>
          <p:nvPr/>
        </p:nvPicPr>
        <p:blipFill>
          <a:blip r:embed="rId3"/>
          <a:srcRect/>
          <a:stretch>
            <a:fillRect/>
          </a:stretch>
        </p:blipFill>
        <p:spPr bwMode="auto">
          <a:xfrm>
            <a:off x="7772400" y="1066800"/>
            <a:ext cx="4572000" cy="28194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27" name="TextBox 26"/>
          <p:cNvSpPr txBox="1"/>
          <p:nvPr/>
        </p:nvSpPr>
        <p:spPr>
          <a:xfrm>
            <a:off x="990600" y="4572000"/>
            <a:ext cx="6324600"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M</a:t>
            </a:r>
            <a:r>
              <a:rPr lang="en-US" baseline="-25000" dirty="0" smtClean="0"/>
              <a:t>u</a:t>
            </a:r>
            <a:r>
              <a:rPr lang="en-US" dirty="0" smtClean="0"/>
              <a:t> = 16 </a:t>
            </a:r>
            <a:r>
              <a:rPr lang="en-US" dirty="0" err="1" smtClean="0"/>
              <a:t>KN.m</a:t>
            </a:r>
            <a:r>
              <a:rPr lang="en-US" dirty="0" smtClean="0"/>
              <a:t> </a:t>
            </a:r>
          </a:p>
          <a:p>
            <a:r>
              <a:rPr lang="en-US" dirty="0" smtClean="0"/>
              <a:t>ρ = 0.0022&lt;0.0033 </a:t>
            </a:r>
          </a:p>
          <a:p>
            <a:r>
              <a:rPr lang="en-US" dirty="0" smtClean="0"/>
              <a:t>As =0.00333 *1000*175=577.5mm</a:t>
            </a:r>
            <a:r>
              <a:rPr lang="en-US" baseline="30000" dirty="0" smtClean="0"/>
              <a:t>2 </a:t>
            </a:r>
            <a:endParaRPr lang="en-US" dirty="0" smtClean="0"/>
          </a:p>
          <a:p>
            <a:r>
              <a:rPr lang="en-US" dirty="0" smtClean="0"/>
              <a:t> (5Φ12/m) (1Φ12/200 mm)</a:t>
            </a:r>
          </a:p>
          <a:p>
            <a:r>
              <a:rPr lang="en-US" dirty="0" smtClean="0"/>
              <a:t>Shrinkage steel in the transverse direction of main steel </a:t>
            </a:r>
          </a:p>
          <a:p>
            <a:r>
              <a:rPr lang="en-US" dirty="0" err="1" smtClean="0"/>
              <a:t>As</a:t>
            </a:r>
            <a:r>
              <a:rPr lang="en-US" baseline="-25000" dirty="0" err="1" smtClean="0"/>
              <a:t>min</a:t>
            </a:r>
            <a:r>
              <a:rPr lang="en-US" dirty="0" smtClean="0"/>
              <a:t>= 0.0018*1000*200 = 360mm</a:t>
            </a:r>
            <a:r>
              <a:rPr lang="en-US" baseline="30000" dirty="0" smtClean="0"/>
              <a:t>2</a:t>
            </a:r>
            <a:r>
              <a:rPr lang="en-US" dirty="0" smtClean="0"/>
              <a:t>(5Φ12/m) (1Φ12/200 mm)</a:t>
            </a:r>
          </a:p>
          <a:p>
            <a:endParaRPr lang="en-US" dirty="0"/>
          </a:p>
        </p:txBody>
      </p:sp>
      <p:pic>
        <p:nvPicPr>
          <p:cNvPr id="28" name="صورة 47"/>
          <p:cNvPicPr/>
          <p:nvPr/>
        </p:nvPicPr>
        <p:blipFill>
          <a:blip r:embed="rId4"/>
          <a:srcRect/>
          <a:stretch>
            <a:fillRect/>
          </a:stretch>
        </p:blipFill>
        <p:spPr bwMode="auto">
          <a:xfrm>
            <a:off x="7772400" y="4267200"/>
            <a:ext cx="4354542" cy="2757577"/>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51556" name="Picture 4"/>
          <p:cNvPicPr>
            <a:picLocks noChangeAspect="1" noChangeArrowheads="1"/>
          </p:cNvPicPr>
          <p:nvPr/>
        </p:nvPicPr>
        <p:blipFill>
          <a:blip r:embed="rId5"/>
          <a:srcRect/>
          <a:stretch>
            <a:fillRect/>
          </a:stretch>
        </p:blipFill>
        <p:spPr bwMode="auto">
          <a:xfrm>
            <a:off x="990600" y="3962400"/>
            <a:ext cx="2209800" cy="464893"/>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89</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Water Tank</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52578" name="Picture 2"/>
          <p:cNvPicPr>
            <a:picLocks noChangeAspect="1" noChangeArrowheads="1"/>
          </p:cNvPicPr>
          <p:nvPr/>
        </p:nvPicPr>
        <p:blipFill>
          <a:blip r:embed="rId2"/>
          <a:srcRect/>
          <a:stretch>
            <a:fillRect/>
          </a:stretch>
        </p:blipFill>
        <p:spPr bwMode="auto">
          <a:xfrm>
            <a:off x="533400" y="1066800"/>
            <a:ext cx="7077075" cy="457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25" name="صورة 53"/>
          <p:cNvPicPr/>
          <p:nvPr/>
        </p:nvPicPr>
        <p:blipFill>
          <a:blip r:embed="rId3"/>
          <a:srcRect/>
          <a:stretch>
            <a:fillRect/>
          </a:stretch>
        </p:blipFill>
        <p:spPr bwMode="auto">
          <a:xfrm>
            <a:off x="533400" y="1905000"/>
            <a:ext cx="4800600" cy="46482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29" name="صورة 56"/>
          <p:cNvPicPr/>
          <p:nvPr/>
        </p:nvPicPr>
        <p:blipFill>
          <a:blip r:embed="rId4"/>
          <a:srcRect/>
          <a:stretch>
            <a:fillRect/>
          </a:stretch>
        </p:blipFill>
        <p:spPr bwMode="auto">
          <a:xfrm>
            <a:off x="6858000" y="1905000"/>
            <a:ext cx="5257800" cy="46482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012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a:t>
            </a:fld>
            <a:endParaRPr kumimoji="0" lang="en-US"/>
          </a:p>
        </p:txBody>
      </p:sp>
      <p:sp>
        <p:nvSpPr>
          <p:cNvPr id="5" name="Rounded Rectangle 4"/>
          <p:cNvSpPr/>
          <p:nvPr/>
        </p:nvSpPr>
        <p:spPr>
          <a:xfrm>
            <a:off x="838200" y="381000"/>
            <a:ext cx="108204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200" y="457200"/>
            <a:ext cx="83058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LATERAL</a:t>
            </a:r>
            <a:r>
              <a:rPr lang="ar-S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 LOADS</a:t>
            </a:r>
            <a:endParaRPr lang="en-US" sz="4000" dirty="0">
              <a:latin typeface="Times New Roman" pitchFamily="18" charset="0"/>
              <a:cs typeface="Times New Roman" pitchFamily="18" charset="0"/>
            </a:endParaRPr>
          </a:p>
        </p:txBody>
      </p:sp>
      <p:pic>
        <p:nvPicPr>
          <p:cNvPr id="7" name="صورة 1"/>
          <p:cNvPicPr/>
          <p:nvPr/>
        </p:nvPicPr>
        <p:blipFill>
          <a:blip r:embed="rId2">
            <a:extLst>
              <a:ext uri="{28A0092B-C50C-407E-A947-70E740481C1C}">
                <a14:useLocalDpi xmlns:a14="http://schemas.microsoft.com/office/drawing/2010/main" val="0"/>
              </a:ext>
            </a:extLst>
          </a:blip>
          <a:stretch>
            <a:fillRect/>
          </a:stretch>
        </p:blipFill>
        <p:spPr>
          <a:xfrm>
            <a:off x="8763000" y="1524000"/>
            <a:ext cx="3489694" cy="3763925"/>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
        <p:nvSpPr>
          <p:cNvPr id="63489" name="Rectangle 1"/>
          <p:cNvSpPr>
            <a:spLocks noChangeArrowheads="1"/>
          </p:cNvSpPr>
          <p:nvPr/>
        </p:nvSpPr>
        <p:spPr bwMode="auto">
          <a:xfrm>
            <a:off x="685800" y="1752600"/>
            <a:ext cx="7848600" cy="120032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 pos="2571750" algn="l"/>
                <a:tab pos="2628900" algn="l"/>
              </a:tabLst>
            </a:pPr>
            <a:r>
              <a:rPr kumimoji="0" lang="en-US" b="0" i="0" u="none" strike="noStrike" cap="none" normalizeH="0" baseline="0" dirty="0" smtClean="0">
                <a:ln>
                  <a:noFill/>
                </a:ln>
                <a:effectLst/>
                <a:latin typeface="Times New Roman" pitchFamily="18" charset="0"/>
                <a:ea typeface="Rockwell" pitchFamily="18" charset="0"/>
                <a:cs typeface="Times New Roman" pitchFamily="18" charset="0"/>
              </a:rPr>
              <a:t>According to Palestine seismic map in figure and the project location, seismic zone is 2B.</a:t>
            </a:r>
            <a:endParaRPr kumimoji="0" lang="en-US"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 pos="2571750" algn="l"/>
                <a:tab pos="2628900" algn="l"/>
              </a:tabLst>
            </a:pPr>
            <a:r>
              <a:rPr kumimoji="0" lang="en-US" b="0" i="0" u="none" strike="noStrike" cap="none" normalizeH="0" baseline="0" dirty="0" smtClean="0">
                <a:ln>
                  <a:noFill/>
                </a:ln>
                <a:effectLst/>
                <a:latin typeface="Times New Roman" pitchFamily="18" charset="0"/>
                <a:ea typeface="Rockwell" pitchFamily="18" charset="0"/>
                <a:cs typeface="Times New Roman" pitchFamily="18" charset="0"/>
              </a:rPr>
              <a:t>→ Z=0.2                                          UBC (97) - TABLE 16-I</a:t>
            </a:r>
            <a:endParaRPr kumimoji="0" lang="en-US"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 pos="2571750" algn="l"/>
                <a:tab pos="2628900" algn="l"/>
              </a:tabLst>
            </a:pPr>
            <a:r>
              <a:rPr kumimoji="0" lang="en-US" b="0" i="0" u="none" strike="noStrike" cap="none" normalizeH="0" baseline="0" dirty="0" smtClean="0">
                <a:ln>
                  <a:noFill/>
                </a:ln>
                <a:effectLst/>
                <a:latin typeface="Times New Roman" pitchFamily="18" charset="0"/>
                <a:ea typeface="Rockwell" pitchFamily="18" charset="0"/>
                <a:cs typeface="Times New Roman" pitchFamily="18" charset="0"/>
              </a:rPr>
              <a:t>Site Soil Classification is Sc           UBC(97) - TABLE 16-J</a:t>
            </a:r>
            <a:endParaRPr kumimoji="0" lang="en-US" b="0" i="0" u="none" strike="noStrike" cap="none" normalizeH="0" baseline="0" dirty="0" smtClean="0">
              <a:ln>
                <a:noFill/>
              </a:ln>
              <a:effectLst/>
              <a:latin typeface="Times New Roman" pitchFamily="18" charset="0"/>
              <a:cs typeface="Times New Roman" pitchFamily="18" charset="0"/>
            </a:endParaRPr>
          </a:p>
        </p:txBody>
      </p:sp>
      <p:sp>
        <p:nvSpPr>
          <p:cNvPr id="9" name="TextBox 8"/>
          <p:cNvSpPr txBox="1"/>
          <p:nvPr/>
        </p:nvSpPr>
        <p:spPr>
          <a:xfrm>
            <a:off x="609600" y="3200400"/>
            <a:ext cx="3276600" cy="3416320"/>
          </a:xfrm>
          <a:prstGeom prst="rect">
            <a:avLst/>
          </a:prstGeom>
          <a:ln w="57150">
            <a:solidFill>
              <a:schemeClr val="accent1"/>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b="1" u="sng" dirty="0" smtClean="0">
                <a:latin typeface="Times New Roman" pitchFamily="18" charset="0"/>
                <a:cs typeface="Times New Roman" pitchFamily="18" charset="0"/>
              </a:rPr>
              <a:t>Weight of structure:</a:t>
            </a:r>
          </a:p>
          <a:p>
            <a:endParaRPr lang="en-US" b="1" u="sng" dirty="0" smtClean="0">
              <a:latin typeface="Times New Roman" pitchFamily="18" charset="0"/>
              <a:cs typeface="Times New Roman" pitchFamily="18" charset="0"/>
            </a:endParaRPr>
          </a:p>
          <a:p>
            <a:r>
              <a:rPr lang="en-US" dirty="0" smtClean="0"/>
              <a:t>The effective seismic weight:</a:t>
            </a:r>
          </a:p>
          <a:p>
            <a:endParaRPr lang="en-US" dirty="0" smtClean="0"/>
          </a:p>
          <a:p>
            <a:r>
              <a:rPr lang="en-US" dirty="0" smtClean="0"/>
              <a:t>W=Wdead+Wsd+0.25W live</a:t>
            </a:r>
          </a:p>
          <a:p>
            <a:endParaRPr lang="en-US" dirty="0" smtClean="0"/>
          </a:p>
          <a:p>
            <a:endParaRPr lang="en-US" dirty="0" smtClean="0"/>
          </a:p>
          <a:p>
            <a:r>
              <a:rPr lang="en-US" dirty="0" smtClean="0"/>
              <a:t> </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p>
          <a:p>
            <a:endParaRPr lang="en-US" dirty="0"/>
          </a:p>
        </p:txBody>
      </p:sp>
      <p:pic>
        <p:nvPicPr>
          <p:cNvPr id="63490" name="Picture 2"/>
          <p:cNvPicPr>
            <a:picLocks noChangeAspect="1" noChangeArrowheads="1"/>
          </p:cNvPicPr>
          <p:nvPr/>
        </p:nvPicPr>
        <p:blipFill>
          <a:blip r:embed="rId3"/>
          <a:srcRect/>
          <a:stretch>
            <a:fillRect/>
          </a:stretch>
        </p:blipFill>
        <p:spPr bwMode="auto">
          <a:xfrm>
            <a:off x="4343400" y="3124200"/>
            <a:ext cx="4114800" cy="372948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90</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Shear Wall</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Picture 18"/>
          <p:cNvPicPr/>
          <p:nvPr/>
        </p:nvPicPr>
        <p:blipFill>
          <a:blip r:embed="rId2"/>
          <a:srcRect/>
          <a:stretch>
            <a:fillRect/>
          </a:stretch>
        </p:blipFill>
        <p:spPr bwMode="auto">
          <a:xfrm>
            <a:off x="9448800" y="1295400"/>
            <a:ext cx="2819400" cy="4876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15715" name="Picture 3"/>
          <p:cNvPicPr>
            <a:picLocks noChangeAspect="1" noChangeArrowheads="1"/>
          </p:cNvPicPr>
          <p:nvPr/>
        </p:nvPicPr>
        <p:blipFill>
          <a:blip r:embed="rId3"/>
          <a:srcRect/>
          <a:stretch>
            <a:fillRect/>
          </a:stretch>
        </p:blipFill>
        <p:spPr bwMode="auto">
          <a:xfrm>
            <a:off x="533400" y="1600200"/>
            <a:ext cx="3730625" cy="252412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115716" name="Rectangle 4"/>
          <p:cNvSpPr>
            <a:spLocks noChangeArrowheads="1"/>
          </p:cNvSpPr>
          <p:nvPr/>
        </p:nvSpPr>
        <p:spPr bwMode="auto">
          <a:xfrm>
            <a:off x="457200" y="914400"/>
            <a:ext cx="6934200" cy="36933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Rockwell" pitchFamily="18" charset="0"/>
                <a:cs typeface="Times New Roman" pitchFamily="18" charset="0"/>
              </a:rPr>
              <a:t>Walls loads will be taken from ETABS and designed manually.</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15717" name="Picture 5"/>
          <p:cNvPicPr>
            <a:picLocks noChangeAspect="1" noChangeArrowheads="1"/>
          </p:cNvPicPr>
          <p:nvPr/>
        </p:nvPicPr>
        <p:blipFill>
          <a:blip r:embed="rId4"/>
          <a:srcRect/>
          <a:stretch>
            <a:fillRect/>
          </a:stretch>
        </p:blipFill>
        <p:spPr bwMode="auto">
          <a:xfrm>
            <a:off x="533400" y="4343400"/>
            <a:ext cx="7696200" cy="225778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91</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Shear Wall</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Picture 18"/>
          <p:cNvPicPr/>
          <p:nvPr/>
        </p:nvPicPr>
        <p:blipFill>
          <a:blip r:embed="rId2"/>
          <a:srcRect/>
          <a:stretch>
            <a:fillRect/>
          </a:stretch>
        </p:blipFill>
        <p:spPr bwMode="auto">
          <a:xfrm>
            <a:off x="9448800" y="1295400"/>
            <a:ext cx="2819400" cy="4876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16738" name="Picture 2"/>
          <p:cNvPicPr>
            <a:picLocks noChangeAspect="1" noChangeArrowheads="1"/>
          </p:cNvPicPr>
          <p:nvPr/>
        </p:nvPicPr>
        <p:blipFill>
          <a:blip r:embed="rId3"/>
          <a:srcRect/>
          <a:stretch>
            <a:fillRect/>
          </a:stretch>
        </p:blipFill>
        <p:spPr bwMode="auto">
          <a:xfrm>
            <a:off x="533400" y="1066800"/>
            <a:ext cx="7620000" cy="48006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92</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Shear Wall</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7761" name="Rectangle 1"/>
          <p:cNvSpPr>
            <a:spLocks noChangeArrowheads="1"/>
          </p:cNvSpPr>
          <p:nvPr/>
        </p:nvSpPr>
        <p:spPr bwMode="auto">
          <a:xfrm>
            <a:off x="381000" y="838200"/>
            <a:ext cx="2704779" cy="36933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strike="noStrike" cap="none" normalizeH="0" baseline="0" dirty="0" smtClean="0">
                <a:ln>
                  <a:noFill/>
                </a:ln>
                <a:effectLst/>
                <a:latin typeface="Times New Roman" pitchFamily="18" charset="0"/>
                <a:ea typeface="Rockwell" pitchFamily="18" charset="0"/>
                <a:cs typeface="Times New Roman" pitchFamily="18" charset="0"/>
              </a:rPr>
              <a:t>check result from ETABS</a:t>
            </a:r>
            <a:endParaRPr kumimoji="0" lang="en-US" b="0" i="0" strike="noStrike" cap="none" normalizeH="0" baseline="0" dirty="0" smtClean="0">
              <a:ln>
                <a:noFill/>
              </a:ln>
              <a:effectLst/>
              <a:latin typeface="Times New Roman" pitchFamily="18" charset="0"/>
              <a:cs typeface="Times New Roman" pitchFamily="18" charset="0"/>
            </a:endParaRPr>
          </a:p>
        </p:txBody>
      </p:sp>
      <p:pic>
        <p:nvPicPr>
          <p:cNvPr id="20" name="Picture 19"/>
          <p:cNvPicPr/>
          <p:nvPr/>
        </p:nvPicPr>
        <p:blipFill>
          <a:blip r:embed="rId2"/>
          <a:srcRect/>
          <a:stretch>
            <a:fillRect/>
          </a:stretch>
        </p:blipFill>
        <p:spPr bwMode="auto">
          <a:xfrm>
            <a:off x="6400800" y="1143000"/>
            <a:ext cx="6019800" cy="53340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17762" name="Picture 2"/>
          <p:cNvPicPr>
            <a:picLocks noChangeAspect="1" noChangeArrowheads="1"/>
          </p:cNvPicPr>
          <p:nvPr/>
        </p:nvPicPr>
        <p:blipFill>
          <a:blip r:embed="rId3"/>
          <a:srcRect/>
          <a:stretch>
            <a:fillRect/>
          </a:stretch>
        </p:blipFill>
        <p:spPr bwMode="auto">
          <a:xfrm>
            <a:off x="457200" y="1600200"/>
            <a:ext cx="4495800" cy="121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93</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Shear Wall</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8786" name="Picture 2"/>
          <p:cNvPicPr>
            <a:picLocks noChangeAspect="1" noChangeArrowheads="1"/>
          </p:cNvPicPr>
          <p:nvPr/>
        </p:nvPicPr>
        <p:blipFill>
          <a:blip r:embed="rId2"/>
          <a:srcRect/>
          <a:stretch>
            <a:fillRect/>
          </a:stretch>
        </p:blipFill>
        <p:spPr bwMode="auto">
          <a:xfrm>
            <a:off x="457200" y="3048000"/>
            <a:ext cx="6705600" cy="2989571"/>
          </a:xfrm>
          <a:prstGeom prst="rect">
            <a:avLst/>
          </a:prstGeom>
          <a:noFill/>
          <a:ln w="9525">
            <a:noFill/>
            <a:miter lim="800000"/>
            <a:headEnd/>
            <a:tailEnd/>
          </a:ln>
          <a:effectLst/>
        </p:spPr>
      </p:pic>
      <p:pic>
        <p:nvPicPr>
          <p:cNvPr id="118787" name="Picture 3"/>
          <p:cNvPicPr>
            <a:picLocks noChangeAspect="1" noChangeArrowheads="1"/>
          </p:cNvPicPr>
          <p:nvPr/>
        </p:nvPicPr>
        <p:blipFill>
          <a:blip r:embed="rId3"/>
          <a:srcRect/>
          <a:stretch>
            <a:fillRect/>
          </a:stretch>
        </p:blipFill>
        <p:spPr bwMode="auto">
          <a:xfrm>
            <a:off x="533400" y="990600"/>
            <a:ext cx="2286000" cy="533400"/>
          </a:xfrm>
          <a:prstGeom prst="rect">
            <a:avLst/>
          </a:prstGeom>
          <a:noFill/>
          <a:ln w="9525">
            <a:noFill/>
            <a:miter lim="800000"/>
            <a:headEnd/>
            <a:tailEnd/>
          </a:ln>
          <a:effectLst/>
        </p:spPr>
      </p:pic>
      <p:pic>
        <p:nvPicPr>
          <p:cNvPr id="118788" name="Picture 4"/>
          <p:cNvPicPr>
            <a:picLocks noChangeAspect="1" noChangeArrowheads="1"/>
          </p:cNvPicPr>
          <p:nvPr/>
        </p:nvPicPr>
        <p:blipFill>
          <a:blip r:embed="rId4"/>
          <a:srcRect/>
          <a:stretch>
            <a:fillRect/>
          </a:stretch>
        </p:blipFill>
        <p:spPr bwMode="auto">
          <a:xfrm>
            <a:off x="457200" y="1828800"/>
            <a:ext cx="9628909" cy="762000"/>
          </a:xfrm>
          <a:prstGeom prst="rect">
            <a:avLst/>
          </a:prstGeom>
          <a:noFill/>
          <a:ln w="9525">
            <a:noFill/>
            <a:miter lim="800000"/>
            <a:headEnd/>
            <a:tailEnd/>
          </a:ln>
          <a:effectLst/>
        </p:spPr>
      </p:pic>
      <p:pic>
        <p:nvPicPr>
          <p:cNvPr id="23" name="Picture 22"/>
          <p:cNvPicPr/>
          <p:nvPr/>
        </p:nvPicPr>
        <p:blipFill>
          <a:blip r:embed="rId5"/>
          <a:srcRect/>
          <a:stretch>
            <a:fillRect/>
          </a:stretch>
        </p:blipFill>
        <p:spPr bwMode="auto">
          <a:xfrm>
            <a:off x="7772400" y="2819400"/>
            <a:ext cx="4152900" cy="37338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94</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Shear Wall</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8787" name="Picture 3"/>
          <p:cNvPicPr>
            <a:picLocks noChangeAspect="1" noChangeArrowheads="1"/>
          </p:cNvPicPr>
          <p:nvPr/>
        </p:nvPicPr>
        <p:blipFill>
          <a:blip r:embed="rId2"/>
          <a:srcRect/>
          <a:stretch>
            <a:fillRect/>
          </a:stretch>
        </p:blipFill>
        <p:spPr bwMode="auto">
          <a:xfrm>
            <a:off x="533400" y="990600"/>
            <a:ext cx="2286000" cy="533400"/>
          </a:xfrm>
          <a:prstGeom prst="rect">
            <a:avLst/>
          </a:prstGeom>
          <a:noFill/>
          <a:ln w="9525">
            <a:noFill/>
            <a:miter lim="800000"/>
            <a:headEnd/>
            <a:tailEnd/>
          </a:ln>
          <a:effectLst/>
        </p:spPr>
      </p:pic>
      <p:pic>
        <p:nvPicPr>
          <p:cNvPr id="21" name="Picture 20"/>
          <p:cNvPicPr/>
          <p:nvPr/>
        </p:nvPicPr>
        <p:blipFill>
          <a:blip r:embed="rId3"/>
          <a:srcRect/>
          <a:stretch>
            <a:fillRect/>
          </a:stretch>
        </p:blipFill>
        <p:spPr bwMode="auto">
          <a:xfrm>
            <a:off x="5867400" y="1295400"/>
            <a:ext cx="5943600" cy="38862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pic>
        <p:nvPicPr>
          <p:cNvPr id="119810" name="Picture 2"/>
          <p:cNvPicPr>
            <a:picLocks noChangeAspect="1" noChangeArrowheads="1"/>
          </p:cNvPicPr>
          <p:nvPr/>
        </p:nvPicPr>
        <p:blipFill>
          <a:blip r:embed="rId4"/>
          <a:srcRect/>
          <a:stretch>
            <a:fillRect/>
          </a:stretch>
        </p:blipFill>
        <p:spPr bwMode="auto">
          <a:xfrm>
            <a:off x="457200" y="2209800"/>
            <a:ext cx="5005387" cy="3048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95</a:t>
            </a:fld>
            <a:endParaRPr kumimoji="0" lang="en-US"/>
          </a:p>
        </p:txBody>
      </p:sp>
      <p:sp>
        <p:nvSpPr>
          <p:cNvPr id="5" name="Rounded Rectangle 4"/>
          <p:cNvSpPr/>
          <p:nvPr/>
        </p:nvSpPr>
        <p:spPr>
          <a:xfrm>
            <a:off x="914400" y="228600"/>
            <a:ext cx="10820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0" y="228600"/>
            <a:ext cx="11277600" cy="584775"/>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Design of Shear Wall</a:t>
            </a:r>
            <a:endParaRPr lang="en-US" sz="3200" b="1" dirty="0">
              <a:latin typeface="Times New Roman" pitchFamily="18" charset="0"/>
              <a:cs typeface="Times New Roman" pitchFamily="18" charset="0"/>
            </a:endParaRPr>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p:nvPr/>
        </p:nvSpPr>
        <p:spPr>
          <a:xfrm>
            <a:off x="762000" y="1066800"/>
            <a:ext cx="3179909" cy="46166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2400" b="1" dirty="0" smtClean="0">
                <a:latin typeface="Times New Roman" pitchFamily="18" charset="0"/>
                <a:cs typeface="Times New Roman" pitchFamily="18" charset="0"/>
              </a:rPr>
              <a:t>summary of shear wall</a:t>
            </a:r>
            <a:endParaRPr lang="en-US" sz="2400" dirty="0">
              <a:latin typeface="Times New Roman" pitchFamily="18" charset="0"/>
              <a:cs typeface="Times New Roman" pitchFamily="18" charset="0"/>
            </a:endParaRPr>
          </a:p>
        </p:txBody>
      </p:sp>
      <p:pic>
        <p:nvPicPr>
          <p:cNvPr id="120834" name="Picture 2"/>
          <p:cNvPicPr>
            <a:picLocks noChangeAspect="1" noChangeArrowheads="1"/>
          </p:cNvPicPr>
          <p:nvPr/>
        </p:nvPicPr>
        <p:blipFill>
          <a:blip r:embed="rId2"/>
          <a:srcRect/>
          <a:stretch>
            <a:fillRect/>
          </a:stretch>
        </p:blipFill>
        <p:spPr bwMode="auto">
          <a:xfrm>
            <a:off x="762000" y="2133600"/>
            <a:ext cx="7924800" cy="403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25000" y="6781800"/>
            <a:ext cx="4203192" cy="292608"/>
          </a:xfrm>
        </p:spPr>
        <p:txBody>
          <a:bodyPr/>
          <a:lstStyle/>
          <a:p>
            <a:r>
              <a:rPr lang="en-US" dirty="0" smtClean="0"/>
              <a:t>20/12/2017</a:t>
            </a:r>
            <a:endParaRPr lang="en-US" dirty="0"/>
          </a:p>
        </p:txBody>
      </p:sp>
      <p:sp>
        <p:nvSpPr>
          <p:cNvPr id="3" name="Footer Placeholder 2"/>
          <p:cNvSpPr>
            <a:spLocks noGrp="1"/>
          </p:cNvSpPr>
          <p:nvPr>
            <p:ph type="ftr" sz="quarter" idx="11"/>
          </p:nvPr>
        </p:nvSpPr>
        <p:spPr>
          <a:xfrm>
            <a:off x="-2514600" y="6781800"/>
            <a:ext cx="5897170" cy="292608"/>
          </a:xfrm>
        </p:spPr>
        <p:txBody>
          <a:bodyPr/>
          <a:lstStyle/>
          <a:p>
            <a:r>
              <a:rPr kumimoji="0" lang="en-US" dirty="0" smtClean="0"/>
              <a:t>Optical and Nursing College</a:t>
            </a:r>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96</a:t>
            </a:fld>
            <a:endParaRPr kumimoji="0" lang="en-US"/>
          </a:p>
        </p:txBody>
      </p:sp>
      <p:sp>
        <p:nvSpPr>
          <p:cNvPr id="63492" name="Rectangle 4"/>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3" name="Rectangle 5"/>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5" name="Rectangle 7"/>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6" name="Rectangle 8"/>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498" name="Rectangle 10"/>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9" name="Rectangle 11"/>
          <p:cNvSpPr>
            <a:spLocks noChangeArrowheads="1"/>
          </p:cNvSpPr>
          <p:nvPr/>
        </p:nvSpPr>
        <p:spPr bwMode="auto">
          <a:xfrm>
            <a:off x="-114300" y="63817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4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501" name="Rectangle 13"/>
          <p:cNvSpPr>
            <a:spLocks noChangeArrowheads="1"/>
          </p:cNvSpPr>
          <p:nvPr/>
        </p:nvSpPr>
        <p:spPr bwMode="auto">
          <a:xfrm>
            <a:off x="0" y="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7" name="Rectangle 3"/>
          <p:cNvSpPr>
            <a:spLocks noChangeArrowheads="1"/>
          </p:cNvSpPr>
          <p:nvPr/>
        </p:nvSpPr>
        <p:spPr bwMode="auto">
          <a:xfrm>
            <a:off x="0" y="0"/>
            <a:ext cx="128016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08" name="Rectangle 4"/>
          <p:cNvSpPr>
            <a:spLocks noChangeArrowheads="1"/>
          </p:cNvSpPr>
          <p:nvPr/>
        </p:nvSpPr>
        <p:spPr bwMode="auto">
          <a:xfrm>
            <a:off x="0" y="1304925"/>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309" name="Rectangle 5"/>
          <p:cNvSpPr>
            <a:spLocks noChangeArrowheads="1"/>
          </p:cNvSpPr>
          <p:nvPr/>
        </p:nvSpPr>
        <p:spPr bwMode="auto">
          <a:xfrm>
            <a:off x="-114300" y="1562100"/>
            <a:ext cx="128016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Rockwell" pitchFamily="18" charset="0"/>
                <a:cs typeface="Times New Roman" pitchFamily="18" charset="0"/>
              </a:rPr>
              <a:t>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Picture 18" descr="electrical-stair-climbing-hand-truck-37-638.jpg"/>
          <p:cNvPicPr>
            <a:picLocks noChangeAspect="1"/>
          </p:cNvPicPr>
          <p:nvPr/>
        </p:nvPicPr>
        <p:blipFill>
          <a:blip r:embed="rId2"/>
          <a:stretch>
            <a:fillRect/>
          </a:stretch>
        </p:blipFill>
        <p:spPr>
          <a:xfrm>
            <a:off x="1676400" y="685800"/>
            <a:ext cx="9525000" cy="58749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2155</TotalTime>
  <Words>2562</Words>
  <Application>Microsoft Office PowerPoint</Application>
  <PresentationFormat>مخصص</PresentationFormat>
  <Paragraphs>787</Paragraphs>
  <Slides>96</Slides>
  <Notes>2</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96</vt:i4>
      </vt:variant>
    </vt:vector>
  </HeadingPairs>
  <TitlesOfParts>
    <vt:vector size="104" baseType="lpstr">
      <vt:lpstr>Arial</vt:lpstr>
      <vt:lpstr>Calibri</vt:lpstr>
      <vt:lpstr>Cambria Math</vt:lpstr>
      <vt:lpstr>Dutch801 Rm BT</vt:lpstr>
      <vt:lpstr>Rockwell</vt:lpstr>
      <vt:lpstr>Times New Roman</vt:lpstr>
      <vt:lpstr>Wingdings 2</vt:lpstr>
      <vt:lpstr>Foundry</vt:lpstr>
      <vt:lpstr>Graduation Project 2 Structural Analysis and Design  of Optical and Nursing College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Analysis and Design of Optical and Nursing College</dc:title>
  <dc:creator>Tareq Abu Rabee</dc:creator>
  <cp:lastModifiedBy>design-3</cp:lastModifiedBy>
  <cp:revision>73</cp:revision>
  <dcterms:created xsi:type="dcterms:W3CDTF">2017-05-18T11:32:43Z</dcterms:created>
  <dcterms:modified xsi:type="dcterms:W3CDTF">2017-12-31T06:36:17Z</dcterms:modified>
</cp:coreProperties>
</file>