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95" r:id="rId2"/>
    <p:sldId id="260" r:id="rId3"/>
    <p:sldId id="256" r:id="rId4"/>
    <p:sldId id="258" r:id="rId5"/>
    <p:sldId id="259" r:id="rId6"/>
    <p:sldId id="257" r:id="rId7"/>
    <p:sldId id="261" r:id="rId8"/>
    <p:sldId id="266" r:id="rId9"/>
    <p:sldId id="305" r:id="rId10"/>
    <p:sldId id="267" r:id="rId11"/>
    <p:sldId id="316" r:id="rId12"/>
    <p:sldId id="319" r:id="rId13"/>
    <p:sldId id="320" r:id="rId14"/>
    <p:sldId id="265" r:id="rId15"/>
    <p:sldId id="271" r:id="rId16"/>
    <p:sldId id="298" r:id="rId17"/>
    <p:sldId id="306" r:id="rId18"/>
    <p:sldId id="302" r:id="rId19"/>
    <p:sldId id="301" r:id="rId20"/>
    <p:sldId id="296" r:id="rId21"/>
    <p:sldId id="289" r:id="rId22"/>
    <p:sldId id="297" r:id="rId23"/>
    <p:sldId id="293" r:id="rId24"/>
    <p:sldId id="303" r:id="rId25"/>
    <p:sldId id="304" r:id="rId26"/>
    <p:sldId id="279" r:id="rId27"/>
    <p:sldId id="280" r:id="rId28"/>
    <p:sldId id="281" r:id="rId29"/>
    <p:sldId id="311" r:id="rId30"/>
    <p:sldId id="312" r:id="rId31"/>
    <p:sldId id="310" r:id="rId32"/>
    <p:sldId id="309" r:id="rId33"/>
    <p:sldId id="308" r:id="rId34"/>
    <p:sldId id="307" r:id="rId35"/>
    <p:sldId id="313" r:id="rId36"/>
    <p:sldId id="321" r:id="rId37"/>
    <p:sldId id="322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8CCF3"/>
    <a:srgbClr val="7E0FE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3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lectrical_load" TargetMode="External"/><Relationship Id="rId2" Type="http://schemas.openxmlformats.org/officeDocument/2006/relationships/hyperlink" Target="http://en.wikipedia.org/wiki/Electric_pow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Abed\Desktop\Mott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6211" y="0"/>
            <a:ext cx="1828800" cy="1447800"/>
          </a:xfrm>
          <a:prstGeom prst="rect">
            <a:avLst/>
          </a:prstGeom>
          <a:noFill/>
        </p:spPr>
      </p:pic>
      <p:sp>
        <p:nvSpPr>
          <p:cNvPr id="8" name="Title 6"/>
          <p:cNvSpPr txBox="1">
            <a:spLocks/>
          </p:cNvSpPr>
          <p:nvPr/>
        </p:nvSpPr>
        <p:spPr>
          <a:xfrm>
            <a:off x="3537856" y="1508760"/>
            <a:ext cx="50292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300" normalizeH="0" baseline="0" noProof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Calibri"/>
                <a:ea typeface="+mj-ea"/>
                <a:cs typeface="+mj-cs"/>
              </a:rPr>
              <a:t>CNC Lath Machine Project</a:t>
            </a:r>
            <a:endParaRPr kumimoji="0" lang="en-GB" sz="3600" b="1" i="0" u="none" strike="noStrike" kern="1200" cap="none" spc="300" normalizeH="0" baseline="0" noProof="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Subtitle 7"/>
          <p:cNvSpPr txBox="1">
            <a:spLocks/>
          </p:cNvSpPr>
          <p:nvPr/>
        </p:nvSpPr>
        <p:spPr>
          <a:xfrm>
            <a:off x="1894114" y="2575560"/>
            <a:ext cx="84582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Submitted by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Adnan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Hassoneh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Asad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Alsebaee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Ayoub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Qadoos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Mutasem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Essa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Abed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Alqader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Salameh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Supervised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by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Dr. Salameh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Abd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Alfattah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28790" y="707237"/>
            <a:ext cx="4803822" cy="110799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 Chapter 3</a:t>
            </a:r>
            <a:endParaRPr lang="ar-SA" sz="6600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163312" y="2294331"/>
            <a:ext cx="4118367" cy="685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CNC MACHINE</a:t>
            </a:r>
            <a:endParaRPr lang="ar-SA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20929" y="3086458"/>
            <a:ext cx="411836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</a:rPr>
              <a:t>&amp;</a:t>
            </a:r>
            <a:endParaRPr lang="ar-SA" sz="6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327" y="24778"/>
            <a:ext cx="3026898" cy="45403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1241423" y="3984912"/>
            <a:ext cx="6470018" cy="1160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HARDWARE COMPONENT</a:t>
            </a:r>
            <a:endParaRPr lang="ar-SA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14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8791" y="707237"/>
            <a:ext cx="6163831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CNC MACHINE : 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964" y="1230057"/>
            <a:ext cx="8764172" cy="53860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endParaRPr lang="en-US" sz="2400" b="1" dirty="0"/>
          </a:p>
          <a:p>
            <a:pPr algn="just"/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What 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Is CNC? </a:t>
            </a:r>
            <a:endParaRPr lang="en-US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endParaRPr lang="en-US" sz="2400" b="1" dirty="0"/>
          </a:p>
          <a:p>
            <a:pPr algn="just"/>
            <a:r>
              <a:rPr lang="en-US" sz="2400" b="1" dirty="0">
                <a:solidFill>
                  <a:srgbClr val="FF0000"/>
                </a:solidFill>
              </a:rPr>
              <a:t>C</a:t>
            </a:r>
            <a:r>
              <a:rPr lang="en-US" sz="2400" b="1" dirty="0"/>
              <a:t>omputer </a:t>
            </a:r>
            <a:r>
              <a:rPr lang="en-US" sz="2400" b="1" dirty="0">
                <a:solidFill>
                  <a:srgbClr val="FF0000"/>
                </a:solidFill>
              </a:rPr>
              <a:t>N</a:t>
            </a:r>
            <a:r>
              <a:rPr lang="en-US" sz="2400" b="1" dirty="0"/>
              <a:t>umerical </a:t>
            </a:r>
            <a:r>
              <a:rPr lang="en-US" sz="2400" b="1" dirty="0">
                <a:solidFill>
                  <a:srgbClr val="FF0000"/>
                </a:solidFill>
              </a:rPr>
              <a:t>C</a:t>
            </a:r>
            <a:r>
              <a:rPr lang="en-US" sz="2400" b="1" dirty="0"/>
              <a:t>ontrol (CNC) is one in which the functions and motions of a machine tool are controlled by means of a </a:t>
            </a:r>
            <a:r>
              <a:rPr lang="en-US" sz="2400" b="1" dirty="0">
                <a:solidFill>
                  <a:srgbClr val="FF0000"/>
                </a:solidFill>
              </a:rPr>
              <a:t>prepared program </a:t>
            </a:r>
            <a:r>
              <a:rPr lang="en-US" sz="2400" b="1" dirty="0" smtClean="0"/>
              <a:t>.</a:t>
            </a:r>
          </a:p>
          <a:p>
            <a:pPr algn="just"/>
            <a:endParaRPr lang="en-US" sz="2400" b="1" dirty="0" smtClean="0"/>
          </a:p>
          <a:p>
            <a:pPr algn="just"/>
            <a:r>
              <a:rPr lang="en-US" sz="2400" b="1" dirty="0" smtClean="0"/>
              <a:t>This machine utilizes technology and </a:t>
            </a:r>
            <a:r>
              <a:rPr lang="en-US" sz="2400" b="1" dirty="0" smtClean="0">
                <a:solidFill>
                  <a:srgbClr val="FF0000"/>
                </a:solidFill>
              </a:rPr>
              <a:t>automation</a:t>
            </a:r>
            <a:r>
              <a:rPr lang="en-US" sz="2400" b="1" dirty="0" smtClean="0"/>
              <a:t> in creating precise designs.</a:t>
            </a:r>
          </a:p>
          <a:p>
            <a:pPr algn="just"/>
            <a:endParaRPr lang="en-US" sz="2400" b="1" dirty="0" smtClean="0"/>
          </a:p>
          <a:p>
            <a:pPr algn="just"/>
            <a:r>
              <a:rPr lang="en-US" sz="2400" b="1" dirty="0" smtClean="0"/>
              <a:t>A computer program is customized for an object and the machines are programmed with CNC machining language (called G-code) that essentially controls all features like feed rate, coordination, location and speeds.</a:t>
            </a:r>
            <a:endParaRPr lang="ar-SA" sz="2400" b="1" dirty="0"/>
          </a:p>
        </p:txBody>
      </p:sp>
    </p:spTree>
    <p:extLst>
      <p:ext uri="{BB962C8B-B14F-4D97-AF65-F5344CB8AC3E}">
        <p14:creationId xmlns="" xmlns:p14="http://schemas.microsoft.com/office/powerpoint/2010/main" val="286728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163831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CNC MACHINE : 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4740" y="1617785"/>
            <a:ext cx="8764172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endParaRPr lang="en-US" sz="2400" b="1" dirty="0" smtClean="0"/>
          </a:p>
          <a:p>
            <a:pPr algn="just"/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ADVANTEGES: </a:t>
            </a:r>
          </a:p>
          <a:p>
            <a:pPr algn="just"/>
            <a:endParaRPr lang="en-US" sz="2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/>
              <a:t>Using CNC machines effectively reduces </a:t>
            </a:r>
            <a:r>
              <a:rPr lang="en-US" sz="2400" b="1" dirty="0" smtClean="0">
                <a:solidFill>
                  <a:srgbClr val="FF0000"/>
                </a:solidFill>
              </a:rPr>
              <a:t>cost and time </a:t>
            </a:r>
            <a:r>
              <a:rPr lang="en-US" sz="2400" b="1" dirty="0" smtClean="0"/>
              <a:t>of production.</a:t>
            </a:r>
          </a:p>
          <a:p>
            <a:pPr marL="342900" indent="-342900" algn="just"/>
            <a:endParaRPr lang="en-US" sz="24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/>
              <a:t>Need to </a:t>
            </a:r>
            <a:r>
              <a:rPr lang="en-US" sz="2400" b="1" dirty="0" smtClean="0">
                <a:solidFill>
                  <a:srgbClr val="FF0000"/>
                </a:solidFill>
              </a:rPr>
              <a:t>skilled personnel </a:t>
            </a:r>
            <a:r>
              <a:rPr lang="en-US" sz="2400" b="1" dirty="0" smtClean="0"/>
              <a:t>is reduced.</a:t>
            </a:r>
          </a:p>
          <a:p>
            <a:pPr algn="just"/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  High  </a:t>
            </a:r>
            <a:r>
              <a:rPr lang="en-US" sz="2400" b="1" dirty="0" smtClean="0">
                <a:solidFill>
                  <a:srgbClr val="FF0000"/>
                </a:solidFill>
              </a:rPr>
              <a:t>accuracy and consistency </a:t>
            </a:r>
            <a:r>
              <a:rPr lang="en-US" sz="2400" b="1" dirty="0" smtClean="0"/>
              <a:t>of production.</a:t>
            </a:r>
          </a:p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Allow for a much </a:t>
            </a:r>
            <a:r>
              <a:rPr lang="en-US" sz="2400" b="1" dirty="0" smtClean="0">
                <a:solidFill>
                  <a:srgbClr val="FF0000"/>
                </a:solidFill>
              </a:rPr>
              <a:t>safer work environment </a:t>
            </a:r>
            <a:r>
              <a:rPr lang="en-US" sz="2400" b="1" dirty="0" smtClean="0"/>
              <a:t>since workers are almost kept  aside.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ar-SA" sz="2400" b="1" dirty="0"/>
          </a:p>
        </p:txBody>
      </p:sp>
    </p:spTree>
    <p:extLst>
      <p:ext uri="{BB962C8B-B14F-4D97-AF65-F5344CB8AC3E}">
        <p14:creationId xmlns="" xmlns:p14="http://schemas.microsoft.com/office/powerpoint/2010/main" val="299694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163831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CNC MACHINE : 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1349" y="1617785"/>
            <a:ext cx="8764172" cy="427809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endParaRPr lang="en-US" sz="2400" b="1" dirty="0" smtClean="0"/>
          </a:p>
          <a:p>
            <a:pPr algn="just"/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DISADVANTEGES: </a:t>
            </a:r>
          </a:p>
          <a:p>
            <a:pPr algn="just"/>
            <a:endParaRPr lang="en-US" sz="2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/>
              <a:t>CNC machines need much </a:t>
            </a:r>
            <a:r>
              <a:rPr lang="en-US" sz="2400" b="1" dirty="0" smtClean="0">
                <a:solidFill>
                  <a:srgbClr val="FF0000"/>
                </a:solidFill>
              </a:rPr>
              <a:t>more initial investment and running costs </a:t>
            </a:r>
            <a:r>
              <a:rPr lang="en-US" sz="2400" b="1" dirty="0" smtClean="0"/>
              <a:t>than manually operated ones.</a:t>
            </a:r>
          </a:p>
          <a:p>
            <a:pPr algn="just"/>
            <a:endParaRPr lang="en-US" sz="24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/>
              <a:t>High </a:t>
            </a:r>
            <a:r>
              <a:rPr lang="en-US" sz="2400" b="1" dirty="0" smtClean="0">
                <a:solidFill>
                  <a:srgbClr val="FF0000"/>
                </a:solidFill>
              </a:rPr>
              <a:t>cost of maintenance </a:t>
            </a:r>
            <a:r>
              <a:rPr lang="en-US" sz="2400" b="1" dirty="0" smtClean="0"/>
              <a:t>since it is more complicated.</a:t>
            </a:r>
          </a:p>
          <a:p>
            <a:pPr algn="just"/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Need to Skilled personnel is reduced thus </a:t>
            </a:r>
            <a:r>
              <a:rPr lang="en-US" sz="2400" b="1" dirty="0" smtClean="0">
                <a:solidFill>
                  <a:srgbClr val="FF0000"/>
                </a:solidFill>
              </a:rPr>
              <a:t>unemployment can rise</a:t>
            </a:r>
            <a:r>
              <a:rPr lang="en-US" sz="2400" b="1" dirty="0" smtClean="0"/>
              <a:t>. </a:t>
            </a:r>
            <a:endParaRPr lang="en-US" sz="2400" b="1" dirty="0"/>
          </a:p>
          <a:p>
            <a:endParaRPr lang="en-US" sz="24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32271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754674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HARDWARE COMPONENT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94310" y="1786758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STEPPER MOTOR </a:t>
            </a:r>
            <a:endParaRPr lang="ar-SA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2469" y="3063401"/>
            <a:ext cx="6357475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b="1" dirty="0" smtClean="0"/>
              <a:t>A </a:t>
            </a:r>
            <a:r>
              <a:rPr lang="en-US" sz="2400" b="1" dirty="0"/>
              <a:t>stepper motor is an </a:t>
            </a:r>
            <a:r>
              <a:rPr lang="en-US" sz="2400" b="1" dirty="0" smtClean="0"/>
              <a:t>electromechanical device </a:t>
            </a:r>
            <a:r>
              <a:rPr lang="en-US" sz="2400" b="1" dirty="0"/>
              <a:t>which converts electrical pulses </a:t>
            </a:r>
            <a:r>
              <a:rPr lang="en-US" sz="2400" b="1" dirty="0" smtClean="0"/>
              <a:t>into discrete </a:t>
            </a:r>
            <a:r>
              <a:rPr lang="en-US" sz="2400" b="1" dirty="0"/>
              <a:t>mechanical movements. The </a:t>
            </a:r>
            <a:r>
              <a:rPr lang="en-US" sz="2400" b="1" dirty="0" smtClean="0"/>
              <a:t>shaft or </a:t>
            </a:r>
            <a:r>
              <a:rPr lang="en-US" sz="2400" b="1" dirty="0"/>
              <a:t>spindle of a stepper motor rotates </a:t>
            </a:r>
            <a:r>
              <a:rPr lang="en-US" sz="2400" b="1" dirty="0" smtClean="0"/>
              <a:t>in discrete </a:t>
            </a:r>
            <a:r>
              <a:rPr lang="en-US" sz="2400" b="1" dirty="0"/>
              <a:t>step increments when </a:t>
            </a:r>
            <a:r>
              <a:rPr lang="en-US" sz="2400" b="1" dirty="0" smtClean="0"/>
              <a:t>electrical command </a:t>
            </a:r>
            <a:r>
              <a:rPr lang="en-US" sz="2400" b="1" dirty="0"/>
              <a:t>pulses are applied to it in </a:t>
            </a:r>
            <a:r>
              <a:rPr lang="en-US" sz="2400" b="1" dirty="0" smtClean="0"/>
              <a:t>the proper sequence </a:t>
            </a:r>
            <a:r>
              <a:rPr lang="en-US" sz="2400" b="1" dirty="0" smtClean="0">
                <a:solidFill>
                  <a:srgbClr val="FF0000"/>
                </a:solidFill>
              </a:rPr>
              <a:t>(divides a full rotation into a number of equal steps)</a:t>
            </a:r>
            <a:endParaRPr lang="ar-SA" sz="24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79213" y="1758462"/>
            <a:ext cx="5354516" cy="356967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3362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754674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HARDWARE COMPONENT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03799" y="2196439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WHY TO USE STEPPER </a:t>
            </a:r>
            <a:r>
              <a:rPr lang="en-US" sz="2800" b="1" dirty="0">
                <a:solidFill>
                  <a:srgbClr val="00B0F0"/>
                </a:solidFill>
              </a:rPr>
              <a:t>MOTOR </a:t>
            </a:r>
            <a:endParaRPr lang="ar-SA" sz="28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6690" y="3072348"/>
            <a:ext cx="10114144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The </a:t>
            </a:r>
            <a:r>
              <a:rPr lang="en-US" sz="2400" b="1" dirty="0"/>
              <a:t>rotation angle of the motor is proportional to the input pulse</a:t>
            </a:r>
            <a:r>
              <a:rPr lang="en-US" sz="2400" b="1" dirty="0" smtClean="0"/>
              <a:t>.</a:t>
            </a:r>
          </a:p>
          <a:p>
            <a:r>
              <a:rPr lang="en-US" sz="2400" b="1" dirty="0" smtClean="0"/>
              <a:t> </a:t>
            </a: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 </a:t>
            </a:r>
            <a:r>
              <a:rPr lang="en-US" sz="2400" b="1" dirty="0"/>
              <a:t>The motor has full torque at standstill </a:t>
            </a:r>
            <a:r>
              <a:rPr lang="en-US" sz="2400" b="1" dirty="0" smtClean="0"/>
              <a:t>.</a:t>
            </a:r>
          </a:p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 </a:t>
            </a:r>
            <a:r>
              <a:rPr lang="en-US" sz="2400" b="1" dirty="0"/>
              <a:t>Precise positioning and repeatability of movement since </a:t>
            </a:r>
            <a:r>
              <a:rPr lang="en-US" sz="2400" b="1" dirty="0" smtClean="0"/>
              <a:t>good.</a:t>
            </a:r>
          </a:p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 Excellent </a:t>
            </a:r>
            <a:r>
              <a:rPr lang="en-US" sz="2400" b="1" dirty="0"/>
              <a:t>response to starting/stopping/reversing</a:t>
            </a:r>
            <a:r>
              <a:rPr lang="en-US" sz="2400" b="1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>
                <a:latin typeface="Times New Roman" panose="02020603050405020304" pitchFamily="18" charset="0"/>
              </a:rPr>
              <a:t>Low cost for control achieved</a:t>
            </a:r>
          </a:p>
          <a:p>
            <a:r>
              <a:rPr lang="en-US" sz="2400" b="1" dirty="0" smtClean="0"/>
              <a:t> </a:t>
            </a:r>
            <a:endParaRPr lang="en-US" sz="2400" b="1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78861" y="1634331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STEPPER MOTOR </a:t>
            </a:r>
            <a:endParaRPr lang="ar-SA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727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754674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HARDWARE COMPONENT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94310" y="1786758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STEPPER MOTOR </a:t>
            </a:r>
            <a:endParaRPr lang="ar-SA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79213" y="1758462"/>
            <a:ext cx="5354516" cy="356967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903799" y="2196439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STEPPER MOTOR ARE USED. </a:t>
            </a:r>
            <a:endParaRPr lang="ar-SA" sz="2800" b="1" dirty="0">
              <a:solidFill>
                <a:srgbClr val="00B0F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8960174"/>
              </p:ext>
            </p:extLst>
          </p:nvPr>
        </p:nvGraphicFramePr>
        <p:xfrm>
          <a:off x="1522020" y="3636620"/>
          <a:ext cx="6549612" cy="15278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7403"/>
                <a:gridCol w="1637403"/>
                <a:gridCol w="1637403"/>
                <a:gridCol w="1637403"/>
              </a:tblGrid>
              <a:tr h="9166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Motor axis/ Characteristic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Amber( A )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Steep ( deeg.)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Torque( kg )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</a:tr>
              <a:tr h="305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Z-axis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3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1.8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1.5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</a:tr>
              <a:tr h="305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X-axis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1.8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7658" marR="11765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8915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754674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HARDWARE COMPONENT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94310" y="1786758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POWER SUPPLY. </a:t>
            </a:r>
            <a:endParaRPr lang="ar-SA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3832" y="2844193"/>
            <a:ext cx="635747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b="1" u="sng" dirty="0"/>
              <a:t>It is a device that supplies </a:t>
            </a:r>
            <a:r>
              <a:rPr lang="en-US" sz="2400" b="1" u="sng" dirty="0">
                <a:hlinkClick r:id="rId2" tooltip="Electric power"/>
              </a:rPr>
              <a:t>electric power</a:t>
            </a:r>
            <a:r>
              <a:rPr lang="en-US" sz="2400" b="1" u="sng" dirty="0"/>
              <a:t> to an </a:t>
            </a:r>
            <a:r>
              <a:rPr lang="en-US" sz="2400" b="1" u="sng" dirty="0">
                <a:hlinkClick r:id="rId3" tooltip="Electrical load"/>
              </a:rPr>
              <a:t>electrical load</a:t>
            </a:r>
            <a:r>
              <a:rPr lang="en-US" sz="2400" b="1" u="sng" dirty="0"/>
              <a:t>. </a:t>
            </a:r>
            <a:endParaRPr lang="ar-SA" sz="2400" b="1" u="sng" dirty="0"/>
          </a:p>
        </p:txBody>
      </p:sp>
      <p:pic>
        <p:nvPicPr>
          <p:cNvPr id="7" name="Picture 6" descr="C:\Users\user\Desktop\p2\$T2eC16R,!)!FIdR+MtIJBSQ,F)(Yd!~~60_35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268" y="2129658"/>
            <a:ext cx="3810000" cy="3248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0949178"/>
              </p:ext>
            </p:extLst>
          </p:nvPr>
        </p:nvGraphicFramePr>
        <p:xfrm>
          <a:off x="3248546" y="4484104"/>
          <a:ext cx="3342868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1434"/>
                <a:gridCol w="1671434"/>
              </a:tblGrid>
              <a:tr h="286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Power supply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0103" marR="1201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properties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0103" marR="120103" marT="0" marB="0"/>
                </a:tc>
              </a:tr>
              <a:tr h="286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Volt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0103" marR="120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 V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0103" marR="120103" marT="0" marB="0"/>
                </a:tc>
              </a:tr>
              <a:tr h="286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Amber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0103" marR="120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 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0103" marR="12010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2611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754674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HARDWARE COMPONENT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94310" y="1786758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COUPLING :</a:t>
            </a:r>
            <a:endParaRPr lang="ar-SA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2316" y="3362074"/>
            <a:ext cx="6357475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dirty="0"/>
              <a:t>Its piece of stainless or steel make in different shape use to connect between the shaft of stepper and the shaft of mechanical part want to move. </a:t>
            </a:r>
            <a:endParaRPr lang="ar-SA" sz="2400" b="1" dirty="0"/>
          </a:p>
        </p:txBody>
      </p:sp>
      <p:pic>
        <p:nvPicPr>
          <p:cNvPr id="9" name="Picture 8" descr="C:\Users\user\Desktop\p2\20140416_18065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747" t="24278" r="26014" b="21635"/>
          <a:stretch/>
        </p:blipFill>
        <p:spPr bwMode="auto">
          <a:xfrm rot="5400000">
            <a:off x="7694600" y="2392018"/>
            <a:ext cx="4205431" cy="2994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81696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754674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HARDWARE COMPONENT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94310" y="1786758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I</a:t>
            </a: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NTERFACE </a:t>
            </a: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endParaRPr lang="ar-SA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4071" y="2844193"/>
            <a:ext cx="691643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Is an electrical circuit that connects between the computer and driver. So that it receive information from computer and translated it, and then converted into electrical signals understandable for driver. </a:t>
            </a:r>
          </a:p>
        </p:txBody>
      </p:sp>
      <p:pic>
        <p:nvPicPr>
          <p:cNvPr id="9" name="Picture 8" descr="C:\Users\user\Desktop\p2\970746_10203692461774713_6534835727221722666_n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080" y="1786758"/>
            <a:ext cx="3528060" cy="4700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7969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73121" y="2534920"/>
            <a:ext cx="9448800" cy="2079283"/>
          </a:xfrm>
        </p:spPr>
        <p:txBody>
          <a:bodyPr>
            <a:noAutofit/>
          </a:bodyPr>
          <a:lstStyle/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INTRODUCTION.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LATHE MACHINE.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CNC MACHINE.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HARDWARE.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SOFTWARE.</a:t>
            </a:r>
            <a:endParaRPr lang="ar-SA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28790" y="707237"/>
            <a:ext cx="4803822" cy="110799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 OUTLINE :</a:t>
            </a:r>
            <a:endParaRPr lang="ar-SA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73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4735" y="690069"/>
            <a:ext cx="569265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chemeClr val="bg1"/>
                </a:solidFill>
              </a:rPr>
              <a:t>  DRIVERS :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8844" y="2624844"/>
            <a:ext cx="6504792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The type of motor is used influences the type of drive it use. Think of the drive is an amplifier that allows a computer to control a motor through an interface of low voltage digital signals. The main part of driver is:</a:t>
            </a:r>
            <a:endParaRPr lang="en-US" sz="2400" b="1" dirty="0"/>
          </a:p>
        </p:txBody>
      </p:sp>
      <p:pic>
        <p:nvPicPr>
          <p:cNvPr id="8" name="Picture 7" descr="C:\Users\user\Desktop\p2\1491747_10203692461174698_2198894493274339319_n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286" y="2061776"/>
            <a:ext cx="4579789" cy="34344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90570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4735" y="690069"/>
            <a:ext cx="569265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chemeClr val="bg1"/>
                </a:solidFill>
              </a:rPr>
              <a:t>  L-297 &amp; L-298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5796" y="1718876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L-297</a:t>
            </a:r>
            <a:endParaRPr lang="ar-SA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4602" y="3060448"/>
            <a:ext cx="6504792" cy="26776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/>
              <a:t>The L297 chip is designed to make driving stepper motors easy!</a:t>
            </a:r>
          </a:p>
          <a:p>
            <a:pPr algn="just"/>
            <a:endParaRPr lang="en-US" sz="24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/>
              <a:t>We can tell the L297 that we want to click the motor by another step- and the L297 is responsible for telling the motor how to do it .</a:t>
            </a:r>
            <a:endParaRPr lang="en-US" sz="2400" b="1" dirty="0"/>
          </a:p>
        </p:txBody>
      </p:sp>
      <p:pic>
        <p:nvPicPr>
          <p:cNvPr id="7" name="Picture 6" descr="stepp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9394" y="2061776"/>
            <a:ext cx="5212491" cy="36073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6318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3249" y="2991653"/>
            <a:ext cx="6504792" cy="30469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/>
              <a:t>The L298 is an integrated circuit in a 15-lead Multi watt.</a:t>
            </a:r>
          </a:p>
          <a:p>
            <a:pPr algn="just"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/>
              <a:t>It is a high voltage, high current dual full-bridge driver.</a:t>
            </a:r>
          </a:p>
          <a:p>
            <a:pPr algn="just"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/>
              <a:t>Designed to drive inductive loads such as DC and stepping motors.</a:t>
            </a:r>
            <a:endParaRPr lang="en-US" sz="2400" b="1" dirty="0"/>
          </a:p>
        </p:txBody>
      </p:sp>
      <p:pic>
        <p:nvPicPr>
          <p:cNvPr id="5" name="Picture 4" descr="stepp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041" y="2075084"/>
            <a:ext cx="5212491" cy="36073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-154735" y="690069"/>
            <a:ext cx="569265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chemeClr val="bg1"/>
                </a:solidFill>
              </a:rPr>
              <a:t>  L-297 &amp; L-298 Circuit 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65796" y="1718876"/>
            <a:ext cx="4981967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L-298</a:t>
            </a:r>
            <a:endParaRPr lang="ar-SA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92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8437" y="700249"/>
            <a:ext cx="464180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chemeClr val="bg1"/>
                </a:solidFill>
              </a:rPr>
              <a:t>  CONNECTIONS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158" y="3039516"/>
            <a:ext cx="6831111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Parallel ports are the most common way of connecting bulk transfer devices to a computer although they are slowly being replaced by USB ports. </a:t>
            </a:r>
            <a:endParaRPr lang="en-US" sz="2400" b="1" dirty="0" smtClean="0"/>
          </a:p>
        </p:txBody>
      </p:sp>
      <p:pic>
        <p:nvPicPr>
          <p:cNvPr id="7" name="Picture 6" descr="C:\Users\student\Desktop\cbscon_pc_parallelpo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4117" y="2317932"/>
            <a:ext cx="3662012" cy="26533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619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754674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HARDWARE COMPONENT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78861" y="1634331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HOW TO CONECT IN GENERAL </a:t>
            </a:r>
            <a:endParaRPr lang="ar-SA" sz="3600" b="1" dirty="0">
              <a:solidFill>
                <a:srgbClr val="0070C0"/>
              </a:solidFill>
            </a:endParaRPr>
          </a:p>
        </p:txBody>
      </p:sp>
      <p:pic>
        <p:nvPicPr>
          <p:cNvPr id="9" name="Picture 8" descr="C:\Users\user\Desktop\p2\بدون عنوان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541" y="2320130"/>
            <a:ext cx="5460111" cy="45378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44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93185" y="307992"/>
            <a:ext cx="6754674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HARDWARE COMPONENT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13711" y="1260844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HOW TO CONECT </a:t>
            </a:r>
            <a:r>
              <a:rPr lang="en-US" sz="3600" b="1" dirty="0" smtClean="0">
                <a:solidFill>
                  <a:srgbClr val="0070C0"/>
                </a:solidFill>
              </a:rPr>
              <a:t>BETWEEN </a:t>
            </a:r>
            <a:r>
              <a:rPr lang="en-US" sz="3600" b="1" dirty="0" smtClean="0">
                <a:solidFill>
                  <a:srgbClr val="0070C0"/>
                </a:solidFill>
              </a:rPr>
              <a:t>ELECTRICAL COMP.</a:t>
            </a:r>
            <a:endParaRPr lang="ar-SA" sz="3600" b="1" dirty="0">
              <a:solidFill>
                <a:srgbClr val="0070C0"/>
              </a:solidFill>
            </a:endParaRPr>
          </a:p>
        </p:txBody>
      </p:sp>
      <p:pic>
        <p:nvPicPr>
          <p:cNvPr id="7" name="Picture 6" descr="C:\Users\user\Desktop\p2\10272859_10203791785337740_1182897329_o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812" y="2191610"/>
            <a:ext cx="8854241" cy="44899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4812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28790" y="707237"/>
            <a:ext cx="4803822" cy="110799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 Chapter 4</a:t>
            </a:r>
            <a:endParaRPr lang="ar-SA" sz="6600" dirty="0">
              <a:solidFill>
                <a:schemeClr val="bg1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407282" y="2880396"/>
            <a:ext cx="6535499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b="1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lang="en-US" sz="7200" b="1" dirty="0" smtClean="0">
                <a:solidFill>
                  <a:schemeClr val="accent4">
                    <a:lumMod val="75000"/>
                  </a:schemeClr>
                </a:solidFill>
              </a:rPr>
              <a:t>SOFTWARE</a:t>
            </a:r>
            <a:endParaRPr lang="ar-SA" sz="6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415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28791" y="707237"/>
            <a:ext cx="3902301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 SOFTWARE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0169" y="1925619"/>
            <a:ext cx="9963385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Introduction : </a:t>
            </a:r>
          </a:p>
          <a:p>
            <a:endParaRPr lang="en-US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“</a:t>
            </a:r>
            <a:r>
              <a:rPr lang="en-US" sz="2400" b="1" dirty="0" smtClean="0"/>
              <a:t> CNC </a:t>
            </a:r>
            <a:r>
              <a:rPr lang="en-US" sz="2400" b="1" dirty="0" smtClean="0">
                <a:solidFill>
                  <a:srgbClr val="FF0000"/>
                </a:solidFill>
              </a:rPr>
              <a:t>“</a:t>
            </a:r>
            <a:r>
              <a:rPr lang="en-US" sz="2400" b="1" dirty="0" smtClean="0"/>
              <a:t> stands for computer numerical control, and refers specifically to a computer "controller” that reads G-code , to drives a machine tool</a:t>
            </a:r>
            <a:r>
              <a:rPr lang="en-US" sz="2400" dirty="0" smtClean="0"/>
              <a:t> .</a:t>
            </a:r>
          </a:p>
          <a:p>
            <a:endParaRPr lang="en-US" sz="2400" dirty="0" smtClean="0"/>
          </a:p>
          <a:p>
            <a:r>
              <a:rPr lang="en-US" sz="2400" b="1" dirty="0" smtClean="0"/>
              <a:t>The Purpose of use the software is to convert the image into orders  for control of  the machine</a:t>
            </a:r>
            <a:endParaRPr lang="ar-SA" sz="2400" dirty="0"/>
          </a:p>
        </p:txBody>
      </p:sp>
    </p:spTree>
    <p:extLst>
      <p:ext uri="{BB962C8B-B14F-4D97-AF65-F5344CB8AC3E}">
        <p14:creationId xmlns="" xmlns:p14="http://schemas.microsoft.com/office/powerpoint/2010/main" val="368571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28791" y="707237"/>
            <a:ext cx="3902301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 SOFTWARE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8355" y="1755946"/>
            <a:ext cx="9878536" cy="3908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What is Mach3?  : </a:t>
            </a:r>
          </a:p>
          <a:p>
            <a:endParaRPr lang="en-US" sz="3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3200" b="1" dirty="0" smtClean="0"/>
              <a:t>is the software runs on a computer that controls in CNC machine motors.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MACH3 depends on G-Code that get from cad\cam .</a:t>
            </a:r>
          </a:p>
          <a:p>
            <a:pPr algn="just"/>
            <a:endParaRPr lang="en-US" sz="24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707237"/>
            <a:ext cx="3902301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 Mach3</a:t>
            </a:r>
            <a:endParaRPr lang="ar-SA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527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8810" y="1956707"/>
            <a:ext cx="10253082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What Mach3 can do?  : </a:t>
            </a:r>
          </a:p>
          <a:p>
            <a:pPr algn="just"/>
            <a:endParaRPr lang="en-US" sz="3200" dirty="0" smtClean="0"/>
          </a:p>
          <a:p>
            <a:pPr algn="just"/>
            <a:r>
              <a:rPr lang="en-US" sz="2800" b="1" dirty="0" smtClean="0"/>
              <a:t>flexible program designed to control machines.</a:t>
            </a:r>
          </a:p>
          <a:p>
            <a:pPr algn="just"/>
            <a:endParaRPr lang="en-US" sz="2800" b="1" dirty="0" smtClean="0"/>
          </a:p>
          <a:p>
            <a:pPr algn="just">
              <a:buNone/>
            </a:pPr>
            <a:endParaRPr lang="en-US" sz="2800" dirty="0" smtClean="0"/>
          </a:p>
          <a:p>
            <a:pPr algn="just"/>
            <a:r>
              <a:rPr lang="en-US" sz="2800" b="1" dirty="0" smtClean="0"/>
              <a:t>Control of Two or three axes of motion, which are usually at right angles to each other.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61065" y="696480"/>
            <a:ext cx="3509571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 MACH3 </a:t>
            </a:r>
            <a:endParaRPr lang="ar-SA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38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836" y="1983704"/>
            <a:ext cx="9448800" cy="685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Introduction :</a:t>
            </a:r>
            <a:endParaRPr lang="ar-SA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28790" y="707237"/>
            <a:ext cx="4803822" cy="110799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 Chapter </a:t>
            </a:r>
            <a:r>
              <a:rPr lang="en-US" sz="6600" dirty="0">
                <a:solidFill>
                  <a:schemeClr val="bg1"/>
                </a:solidFill>
              </a:rPr>
              <a:t>1</a:t>
            </a:r>
            <a:endParaRPr lang="ar-SA" sz="6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2508" y="2837975"/>
            <a:ext cx="722504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dirty="0" smtClean="0"/>
              <a:t>	This project talk about how to convert manual lathe machine to automated one “CNC MACHINE” .</a:t>
            </a:r>
            <a:endParaRPr lang="ar-SA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225" b="21304"/>
          <a:stretch/>
        </p:blipFill>
        <p:spPr>
          <a:xfrm>
            <a:off x="8238186" y="2189408"/>
            <a:ext cx="3958178" cy="24727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353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61065" y="696480"/>
            <a:ext cx="3509571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 MACH3 </a:t>
            </a:r>
            <a:endParaRPr lang="ar-SA" sz="4000" dirty="0">
              <a:solidFill>
                <a:schemeClr val="bg1"/>
              </a:solidFill>
            </a:endParaRPr>
          </a:p>
        </p:txBody>
      </p:sp>
      <p:pic>
        <p:nvPicPr>
          <p:cNvPr id="5" name="Picture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0873"/>
            <a:ext cx="12192000" cy="5417125"/>
          </a:xfrm>
          <a:prstGeom prst="rect">
            <a:avLst/>
          </a:prstGeom>
        </p:spPr>
      </p:pic>
      <p:pic>
        <p:nvPicPr>
          <p:cNvPr id="6" name="Content Placeholder 5" descr="1111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88182" y="5222695"/>
            <a:ext cx="4827442" cy="1331417"/>
          </a:xfrm>
        </p:spPr>
      </p:pic>
    </p:spTree>
    <p:extLst>
      <p:ext uri="{BB962C8B-B14F-4D97-AF65-F5344CB8AC3E}">
        <p14:creationId xmlns="" xmlns:p14="http://schemas.microsoft.com/office/powerpoint/2010/main" val="34391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61064" y="696480"/>
            <a:ext cx="408190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 Configuration</a:t>
            </a:r>
            <a:endParaRPr lang="ar-SA" sz="4000" dirty="0">
              <a:solidFill>
                <a:schemeClr val="bg1"/>
              </a:solidFill>
            </a:endParaRPr>
          </a:p>
        </p:txBody>
      </p:sp>
      <p:pic>
        <p:nvPicPr>
          <p:cNvPr id="5" name="Content Placeholder 6" descr="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8093" y="930836"/>
            <a:ext cx="6786610" cy="3079123"/>
          </a:xfrm>
        </p:spPr>
      </p:pic>
      <p:pic>
        <p:nvPicPr>
          <p:cNvPr id="6" name="Picture 5" descr="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655" y="4145546"/>
            <a:ext cx="7072362" cy="23675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51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xax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10" y="2105444"/>
            <a:ext cx="6191264" cy="4214842"/>
          </a:xfrm>
          <a:prstGeom prst="rect">
            <a:avLst/>
          </a:prstGeom>
        </p:spPr>
      </p:pic>
      <p:pic>
        <p:nvPicPr>
          <p:cNvPr id="5" name="Content Placeholder 3" descr="z axi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792" y="2077735"/>
            <a:ext cx="5137008" cy="41964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61064" y="696480"/>
            <a:ext cx="408190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 Configuration</a:t>
            </a:r>
            <a:endParaRPr lang="ar-SA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757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024125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endParaRPr lang="ar-SA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What is G-code:</a:t>
            </a:r>
          </a:p>
          <a:p>
            <a:pPr algn="l">
              <a:buNone/>
            </a:pPr>
            <a:endParaRPr lang="ar-SA" sz="2400" b="1" dirty="0" smtClean="0"/>
          </a:p>
          <a:p>
            <a:pPr algn="l"/>
            <a:r>
              <a:rPr lang="en-US" sz="2400" b="1" dirty="0" smtClean="0"/>
              <a:t>G-Code is one of computer code languages.</a:t>
            </a:r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Is the most popular programming language used</a:t>
            </a:r>
          </a:p>
          <a:p>
            <a:pPr algn="l"/>
            <a:r>
              <a:rPr lang="en-US" sz="2400" b="1" dirty="0" smtClean="0"/>
              <a:t> for programming CNC machinery.</a:t>
            </a:r>
          </a:p>
          <a:p>
            <a:pPr algn="just"/>
            <a:endParaRPr lang="en-US" b="1" dirty="0" smtClean="0"/>
          </a:p>
          <a:p>
            <a:pPr algn="l">
              <a:buNone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-161064" y="696480"/>
            <a:ext cx="408190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G &amp; M CODE</a:t>
            </a:r>
            <a:endParaRPr lang="ar-SA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549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024125"/>
          </a:xfrm>
        </p:spPr>
        <p:txBody>
          <a:bodyPr/>
          <a:lstStyle/>
          <a:p>
            <a:pPr algn="l" rtl="0"/>
            <a:r>
              <a:rPr lang="en-US" sz="2800" dirty="0" smtClean="0">
                <a:solidFill>
                  <a:schemeClr val="accent6"/>
                </a:solidFill>
              </a:rPr>
              <a:t>G CODE EXAMPLES :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>
                <a:solidFill>
                  <a:srgbClr val="00B050"/>
                </a:solidFill>
              </a:rPr>
              <a:t>G</a:t>
            </a:r>
            <a:r>
              <a:rPr lang="en-US" sz="2800" dirty="0" smtClean="0"/>
              <a:t>OO   : Rapid Positioning </a:t>
            </a:r>
          </a:p>
          <a:p>
            <a:pPr algn="l" rtl="0">
              <a:buNone/>
            </a:pPr>
            <a:r>
              <a:rPr lang="en-US" sz="2800" dirty="0" smtClean="0"/>
              <a:t>      </a:t>
            </a:r>
            <a:r>
              <a:rPr lang="en-US" sz="2800" dirty="0" smtClean="0">
                <a:solidFill>
                  <a:srgbClr val="00B050"/>
                </a:solidFill>
              </a:rPr>
              <a:t>G</a:t>
            </a:r>
            <a:r>
              <a:rPr lang="en-US" sz="2800" dirty="0" smtClean="0"/>
              <a:t>00 </a:t>
            </a:r>
            <a:r>
              <a:rPr lang="en-US" sz="2800" dirty="0" smtClean="0">
                <a:solidFill>
                  <a:srgbClr val="00B050"/>
                </a:solidFill>
              </a:rPr>
              <a:t>X</a:t>
            </a:r>
            <a:r>
              <a:rPr lang="en-US" sz="2800" dirty="0" smtClean="0"/>
              <a:t>1.5 </a:t>
            </a:r>
            <a:r>
              <a:rPr lang="en-US" sz="2800" dirty="0" smtClean="0">
                <a:solidFill>
                  <a:srgbClr val="00B050"/>
                </a:solidFill>
              </a:rPr>
              <a:t>Z</a:t>
            </a:r>
            <a:r>
              <a:rPr lang="en-US" sz="2800" dirty="0" smtClean="0"/>
              <a:t>5</a:t>
            </a:r>
          </a:p>
          <a:p>
            <a:pPr algn="l" rtl="0">
              <a:buNone/>
            </a:pPr>
            <a:r>
              <a:rPr lang="en-US" sz="2800" dirty="0" smtClean="0"/>
              <a:t>      </a:t>
            </a:r>
            <a:r>
              <a:rPr lang="en-US" sz="2800" dirty="0" smtClean="0">
                <a:solidFill>
                  <a:srgbClr val="00B050"/>
                </a:solidFill>
              </a:rPr>
              <a:t>G</a:t>
            </a:r>
            <a:r>
              <a:rPr lang="en-US" sz="2800" dirty="0" smtClean="0"/>
              <a:t>00 </a:t>
            </a:r>
            <a:r>
              <a:rPr lang="en-US" sz="2800" dirty="0" smtClean="0">
                <a:solidFill>
                  <a:srgbClr val="00B050"/>
                </a:solidFill>
              </a:rPr>
              <a:t>X</a:t>
            </a:r>
            <a:r>
              <a:rPr lang="en-US" sz="2800" dirty="0" smtClean="0"/>
              <a:t>5 </a:t>
            </a:r>
            <a:r>
              <a:rPr lang="en-US" sz="2800" dirty="0" smtClean="0">
                <a:solidFill>
                  <a:srgbClr val="00B050"/>
                </a:solidFill>
              </a:rPr>
              <a:t>Z</a:t>
            </a:r>
            <a:r>
              <a:rPr lang="en-US" sz="2800" dirty="0" smtClean="0"/>
              <a:t>10</a:t>
            </a:r>
          </a:p>
          <a:p>
            <a:pPr algn="l" rtl="0"/>
            <a:r>
              <a:rPr lang="en-US" sz="2800" dirty="0" smtClean="0">
                <a:solidFill>
                  <a:srgbClr val="00B050"/>
                </a:solidFill>
              </a:rPr>
              <a:t>G</a:t>
            </a:r>
            <a:r>
              <a:rPr lang="en-US" sz="2800" dirty="0" smtClean="0"/>
              <a:t>28 , </a:t>
            </a:r>
            <a:r>
              <a:rPr lang="en-US" sz="2800" dirty="0" smtClean="0">
                <a:solidFill>
                  <a:srgbClr val="00B050"/>
                </a:solidFill>
              </a:rPr>
              <a:t>G</a:t>
            </a:r>
            <a:r>
              <a:rPr lang="en-US" sz="2800" dirty="0" smtClean="0"/>
              <a:t>30 : Return home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en-US" sz="2800" dirty="0" smtClean="0"/>
              <a:t>This code is responsible for  return the axis to starting point .</a:t>
            </a: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-161064" y="696480"/>
            <a:ext cx="408190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G &amp; M CODE</a:t>
            </a:r>
            <a:endParaRPr lang="ar-SA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7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02412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WHAT Is M CODE :</a:t>
            </a:r>
          </a:p>
          <a:p>
            <a:pPr algn="l" rtl="0"/>
            <a:r>
              <a:rPr lang="en-US" sz="2800" b="1" dirty="0" smtClean="0">
                <a:solidFill>
                  <a:srgbClr val="00B050"/>
                </a:solidFill>
              </a:rPr>
              <a:t>M</a:t>
            </a:r>
            <a:r>
              <a:rPr lang="en-US" sz="2800" b="1" dirty="0" smtClean="0"/>
              <a:t>-Codes controls CNC program executions (machine functions).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r>
              <a:rPr lang="en-US" sz="2800" dirty="0" smtClean="0"/>
              <a:t>Examples :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M</a:t>
            </a:r>
            <a:r>
              <a:rPr lang="en-US" sz="2800" dirty="0" smtClean="0"/>
              <a:t>00 : program stop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M</a:t>
            </a:r>
            <a:r>
              <a:rPr lang="en-US" sz="2800" dirty="0" smtClean="0"/>
              <a:t>09 : All coolant off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M</a:t>
            </a:r>
            <a:r>
              <a:rPr lang="en-US" sz="2800" dirty="0" smtClean="0"/>
              <a:t>47 : Repeat program from first line</a:t>
            </a:r>
          </a:p>
          <a:p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-161064" y="696480"/>
            <a:ext cx="408190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G &amp; M CODE</a:t>
            </a:r>
            <a:endParaRPr lang="ar-SA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696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634" y="764373"/>
            <a:ext cx="8610600" cy="1293028"/>
          </a:xfrm>
        </p:spPr>
        <p:txBody>
          <a:bodyPr/>
          <a:lstStyle/>
          <a:p>
            <a:pPr algn="ctr"/>
            <a:r>
              <a:rPr lang="en-GB" sz="6000" b="1" dirty="0" smtClean="0"/>
              <a:t>Conclusion</a:t>
            </a:r>
            <a:endParaRPr lang="en-GB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143" y="3115687"/>
            <a:ext cx="11114314" cy="1293028"/>
          </a:xfrm>
        </p:spPr>
        <p:txBody>
          <a:bodyPr>
            <a:normAutofit/>
          </a:bodyPr>
          <a:lstStyle/>
          <a:p>
            <a:pPr algn="ctr" rtl="0"/>
            <a:r>
              <a:rPr lang="en-GB" sz="6600" b="1" dirty="0" smtClean="0"/>
              <a:t>Thank you</a:t>
            </a:r>
            <a:endParaRPr lang="en-GB" sz="6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28790" y="707237"/>
            <a:ext cx="4803822" cy="110799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 Chapter 2</a:t>
            </a:r>
            <a:endParaRPr lang="ar-SA" sz="6600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847528" y="2250990"/>
            <a:ext cx="9448800" cy="685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LATHE MACHINE </a:t>
            </a:r>
            <a:endParaRPr lang="ar-SA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225" b="21304"/>
          <a:stretch/>
        </p:blipFill>
        <p:spPr>
          <a:xfrm>
            <a:off x="6063175" y="1983704"/>
            <a:ext cx="4656081" cy="29087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832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8790" y="707237"/>
            <a:ext cx="4803822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DEFINITION :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332" y="3151163"/>
            <a:ext cx="1046636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b="1" dirty="0" smtClean="0"/>
              <a:t>	A </a:t>
            </a:r>
            <a:r>
              <a:rPr lang="en-US" sz="2400" b="1" dirty="0"/>
              <a:t>Lathe machine is a tool that rotates a work piece on its axis in order to perform various operations</a:t>
            </a:r>
            <a:r>
              <a:rPr lang="en-US" sz="2400" b="1" dirty="0" smtClean="0"/>
              <a:t>.</a:t>
            </a:r>
          </a:p>
          <a:p>
            <a:pPr algn="just"/>
            <a:endParaRPr lang="en-US" sz="2400" b="1" dirty="0" smtClean="0"/>
          </a:p>
          <a:p>
            <a:pPr algn="just"/>
            <a:r>
              <a:rPr lang="en-US" sz="2400" b="1" dirty="0"/>
              <a:t>	</a:t>
            </a:r>
            <a:r>
              <a:rPr lang="en-US" sz="2400" b="1" dirty="0" smtClean="0"/>
              <a:t> </a:t>
            </a:r>
            <a:r>
              <a:rPr lang="en-US" sz="2400" b="1" dirty="0"/>
              <a:t>Tools are applied to the work piece to create an object having a symmetrical axis of rotation in order to perform actions including cutting, sanding, drilling or deformation, facing and turning. </a:t>
            </a:r>
            <a:endParaRPr lang="ar-SA" sz="2400" b="1" dirty="0"/>
          </a:p>
        </p:txBody>
      </p:sp>
    </p:spTree>
    <p:extLst>
      <p:ext uri="{BB962C8B-B14F-4D97-AF65-F5344CB8AC3E}">
        <p14:creationId xmlns="" xmlns:p14="http://schemas.microsoft.com/office/powerpoint/2010/main" val="151867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28790" y="707237"/>
            <a:ext cx="4803822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PARTS OF LATHE :</a:t>
            </a:r>
            <a:endParaRPr lang="ar-SA" sz="4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024" y="1946926"/>
            <a:ext cx="8159977" cy="43694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46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163831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MAIN PARTS OF LATHE :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3212" y="2391507"/>
            <a:ext cx="4431323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Tailstock.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Carriage.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Headstock.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Feed rod &amp; lead screw. </a:t>
            </a:r>
            <a:endParaRPr lang="ar-SA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014" y="707237"/>
            <a:ext cx="2736496" cy="1981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420" y="2397006"/>
            <a:ext cx="2619375" cy="17430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656" t="15705" r="656" b="16028"/>
          <a:stretch/>
        </p:blipFill>
        <p:spPr>
          <a:xfrm>
            <a:off x="7827423" y="4140081"/>
            <a:ext cx="2143125" cy="14630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717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0" y="707237"/>
            <a:ext cx="5010280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  Turning process </a:t>
            </a:r>
            <a:endParaRPr lang="ar-SA" sz="40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048" y="1917602"/>
            <a:ext cx="6752493" cy="39204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675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28791" y="707237"/>
            <a:ext cx="6754674" cy="707886"/>
          </a:xfrm>
          <a:prstGeom prst="rect">
            <a:avLst/>
          </a:prstGeom>
          <a:solidFill>
            <a:srgbClr val="7E0FED"/>
          </a:solidFill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HARDWARE COMPONENT</a:t>
            </a:r>
            <a:endParaRPr lang="ar-SA" sz="40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94310" y="1786758"/>
            <a:ext cx="9448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LATHE MOTOR . </a:t>
            </a:r>
            <a:endParaRPr lang="ar-SA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3832" y="2844193"/>
            <a:ext cx="6357475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dirty="0"/>
              <a:t>It's a synchronize motor connect with the head of lathe by mechanism.it use to rotation the </a:t>
            </a:r>
            <a:r>
              <a:rPr lang="en-US" sz="2400" dirty="0" smtClean="0"/>
              <a:t>head .</a:t>
            </a:r>
            <a:r>
              <a:rPr lang="en-US" sz="2400" dirty="0"/>
              <a:t>and we can control the speed of it by the power supply.</a:t>
            </a:r>
            <a:endParaRPr lang="ar-SA" sz="2400" b="1" dirty="0"/>
          </a:p>
        </p:txBody>
      </p:sp>
      <p:pic>
        <p:nvPicPr>
          <p:cNvPr id="7" name="Picture 6" descr="C:\Users\user\Desktop\p2\20140416_18041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47" t="13514" r="10446" b="19805"/>
          <a:stretch/>
        </p:blipFill>
        <p:spPr bwMode="auto">
          <a:xfrm rot="16200000">
            <a:off x="7834726" y="2206658"/>
            <a:ext cx="4203869" cy="3025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7744127"/>
              </p:ext>
            </p:extLst>
          </p:nvPr>
        </p:nvGraphicFramePr>
        <p:xfrm>
          <a:off x="2797638" y="4549388"/>
          <a:ext cx="2836140" cy="2103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8070"/>
                <a:gridCol w="1418070"/>
              </a:tblGrid>
              <a:tr h="781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Motor  Characteristic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</a:tr>
              <a:tr h="260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Volt \ type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180 VDC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</a:tr>
              <a:tr h="260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Max.speed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4000 r.p.m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</a:tr>
              <a:tr h="260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Amber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 A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</a:tr>
              <a:tr h="260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Power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500 w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</a:tr>
              <a:tr h="260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rotation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c.w</a:t>
                      </a:r>
                      <a:r>
                        <a:rPr lang="en-US" sz="1500" dirty="0">
                          <a:effectLst/>
                        </a:rPr>
                        <a:t> &amp; </a:t>
                      </a:r>
                      <a:r>
                        <a:rPr lang="en-US" sz="1500" dirty="0" err="1">
                          <a:effectLst/>
                        </a:rPr>
                        <a:t>cc.w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897" marR="1018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3296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361</TotalTime>
  <Words>963</Words>
  <Application>Microsoft Office PowerPoint</Application>
  <PresentationFormat>Custom</PresentationFormat>
  <Paragraphs>202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Vapor Trail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Conclusion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user</dc:creator>
  <cp:lastModifiedBy>Abed Salamah</cp:lastModifiedBy>
  <cp:revision>49</cp:revision>
  <dcterms:created xsi:type="dcterms:W3CDTF">2013-12-08T08:22:05Z</dcterms:created>
  <dcterms:modified xsi:type="dcterms:W3CDTF">2014-05-14T08:51:46Z</dcterms:modified>
</cp:coreProperties>
</file>