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5"/>
  </p:notesMasterIdLst>
  <p:handoutMasterIdLst>
    <p:handoutMasterId r:id="rId96"/>
  </p:handoutMasterIdLst>
  <p:sldIdLst>
    <p:sldId id="256" r:id="rId2"/>
    <p:sldId id="340" r:id="rId3"/>
    <p:sldId id="257" r:id="rId4"/>
    <p:sldId id="279" r:id="rId5"/>
    <p:sldId id="259" r:id="rId6"/>
    <p:sldId id="258" r:id="rId7"/>
    <p:sldId id="260" r:id="rId8"/>
    <p:sldId id="261" r:id="rId9"/>
    <p:sldId id="266" r:id="rId10"/>
    <p:sldId id="267" r:id="rId11"/>
    <p:sldId id="268" r:id="rId12"/>
    <p:sldId id="269" r:id="rId13"/>
    <p:sldId id="270" r:id="rId14"/>
    <p:sldId id="280" r:id="rId15"/>
    <p:sldId id="281" r:id="rId16"/>
    <p:sldId id="282" r:id="rId17"/>
    <p:sldId id="283" r:id="rId18"/>
    <p:sldId id="285" r:id="rId19"/>
    <p:sldId id="284" r:id="rId20"/>
    <p:sldId id="286" r:id="rId21"/>
    <p:sldId id="287" r:id="rId22"/>
    <p:sldId id="288" r:id="rId23"/>
    <p:sldId id="342" r:id="rId24"/>
    <p:sldId id="341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43" r:id="rId57"/>
    <p:sldId id="344" r:id="rId58"/>
    <p:sldId id="345" r:id="rId59"/>
    <p:sldId id="346" r:id="rId60"/>
    <p:sldId id="350" r:id="rId61"/>
    <p:sldId id="351" r:id="rId62"/>
    <p:sldId id="352" r:id="rId63"/>
    <p:sldId id="347" r:id="rId64"/>
    <p:sldId id="348" r:id="rId65"/>
    <p:sldId id="353" r:id="rId66"/>
    <p:sldId id="354" r:id="rId67"/>
    <p:sldId id="365" r:id="rId68"/>
    <p:sldId id="368" r:id="rId69"/>
    <p:sldId id="356" r:id="rId70"/>
    <p:sldId id="357" r:id="rId71"/>
    <p:sldId id="358" r:id="rId72"/>
    <p:sldId id="359" r:id="rId73"/>
    <p:sldId id="360" r:id="rId74"/>
    <p:sldId id="361" r:id="rId75"/>
    <p:sldId id="362" r:id="rId76"/>
    <p:sldId id="369" r:id="rId77"/>
    <p:sldId id="364" r:id="rId78"/>
    <p:sldId id="262" r:id="rId79"/>
    <p:sldId id="263" r:id="rId80"/>
    <p:sldId id="264" r:id="rId81"/>
    <p:sldId id="271" r:id="rId82"/>
    <p:sldId id="272" r:id="rId83"/>
    <p:sldId id="273" r:id="rId84"/>
    <p:sldId id="370" r:id="rId85"/>
    <p:sldId id="274" r:id="rId86"/>
    <p:sldId id="275" r:id="rId87"/>
    <p:sldId id="276" r:id="rId88"/>
    <p:sldId id="277" r:id="rId89"/>
    <p:sldId id="371" r:id="rId90"/>
    <p:sldId id="372" r:id="rId91"/>
    <p:sldId id="278" r:id="rId92"/>
    <p:sldId id="339" r:id="rId93"/>
    <p:sldId id="367" r:id="rId94"/>
  </p:sldIdLst>
  <p:sldSz cx="12599988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6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72" autoAdjust="0"/>
    <p:restoredTop sz="94662" autoAdjust="0"/>
  </p:normalViewPr>
  <p:slideViewPr>
    <p:cSldViewPr>
      <p:cViewPr varScale="1">
        <p:scale>
          <a:sx n="88" d="100"/>
          <a:sy n="88" d="100"/>
        </p:scale>
        <p:origin x="139" y="77"/>
      </p:cViewPr>
      <p:guideLst>
        <p:guide orient="horz" pos="2160"/>
        <p:guide pos="39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E8C6D7-BCF8-4C0B-99C1-849F6B679F75}" type="doc">
      <dgm:prSet loTypeId="urn:microsoft.com/office/officeart/2005/8/layout/cycle2" loCatId="cycle" qsTypeId="urn:microsoft.com/office/officeart/2005/8/quickstyle/3d4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1711C39-3BBF-426B-A4FC-B216E5BE24CC}">
      <dgm:prSet custT="1"/>
      <dgm:spPr/>
      <dgm:t>
        <a:bodyPr/>
        <a:lstStyle/>
        <a:p>
          <a:pPr rtl="0"/>
          <a:r>
            <a:rPr lang="en-US" sz="1600" dirty="0" smtClean="0"/>
            <a:t>Site analysis</a:t>
          </a:r>
          <a:endParaRPr lang="en-US" sz="1600" dirty="0"/>
        </a:p>
      </dgm:t>
    </dgm:pt>
    <dgm:pt modelId="{7DB5B20C-9C47-40C2-9B9D-73F10BC770AD}" type="parTrans" cxnId="{B4B3739A-842C-4EE2-9BF3-54089F7AC0B5}">
      <dgm:prSet/>
      <dgm:spPr/>
      <dgm:t>
        <a:bodyPr/>
        <a:lstStyle/>
        <a:p>
          <a:endParaRPr lang="en-US"/>
        </a:p>
      </dgm:t>
    </dgm:pt>
    <dgm:pt modelId="{66707869-780A-4A80-B176-382AE6DF0B14}" type="sibTrans" cxnId="{B4B3739A-842C-4EE2-9BF3-54089F7AC0B5}">
      <dgm:prSet/>
      <dgm:spPr/>
      <dgm:t>
        <a:bodyPr/>
        <a:lstStyle/>
        <a:p>
          <a:endParaRPr lang="en-US"/>
        </a:p>
      </dgm:t>
    </dgm:pt>
    <dgm:pt modelId="{4A44573C-ED7C-4864-B06C-A1322DFB7C8B}">
      <dgm:prSet custT="1"/>
      <dgm:spPr/>
      <dgm:t>
        <a:bodyPr/>
        <a:lstStyle/>
        <a:p>
          <a:pPr rtl="0"/>
          <a:r>
            <a:rPr lang="en-US" sz="1100" dirty="0" smtClean="0"/>
            <a:t>Architectural </a:t>
          </a:r>
          <a:endParaRPr lang="en-US" sz="1100" dirty="0"/>
        </a:p>
      </dgm:t>
    </dgm:pt>
    <dgm:pt modelId="{E12A61E9-8BE2-4100-8F55-23D963B22A66}" type="parTrans" cxnId="{FED62CE0-1391-4A1A-92F9-BF7485D3EA63}">
      <dgm:prSet/>
      <dgm:spPr/>
      <dgm:t>
        <a:bodyPr/>
        <a:lstStyle/>
        <a:p>
          <a:endParaRPr lang="en-US"/>
        </a:p>
      </dgm:t>
    </dgm:pt>
    <dgm:pt modelId="{B5DC9321-3BCE-456E-9CD7-ADDBA9E94892}" type="sibTrans" cxnId="{FED62CE0-1391-4A1A-92F9-BF7485D3EA63}">
      <dgm:prSet/>
      <dgm:spPr/>
      <dgm:t>
        <a:bodyPr/>
        <a:lstStyle/>
        <a:p>
          <a:endParaRPr lang="en-US"/>
        </a:p>
      </dgm:t>
    </dgm:pt>
    <dgm:pt modelId="{C79EBD16-8FC5-46BB-B8EF-EAA171454A24}">
      <dgm:prSet/>
      <dgm:spPr/>
      <dgm:t>
        <a:bodyPr/>
        <a:lstStyle/>
        <a:p>
          <a:pPr rtl="0"/>
          <a:r>
            <a:rPr lang="en-US" dirty="0" smtClean="0"/>
            <a:t>Structural </a:t>
          </a:r>
          <a:endParaRPr lang="en-US" dirty="0"/>
        </a:p>
      </dgm:t>
    </dgm:pt>
    <dgm:pt modelId="{E26ED167-FBE5-4E6C-8CB4-55E21996048C}" type="parTrans" cxnId="{C186860C-670E-4FFE-9E00-A0D180D04351}">
      <dgm:prSet/>
      <dgm:spPr/>
      <dgm:t>
        <a:bodyPr/>
        <a:lstStyle/>
        <a:p>
          <a:endParaRPr lang="en-US"/>
        </a:p>
      </dgm:t>
    </dgm:pt>
    <dgm:pt modelId="{9D3568DE-EEB8-4600-975C-533FABB6261B}" type="sibTrans" cxnId="{C186860C-670E-4FFE-9E00-A0D180D04351}">
      <dgm:prSet/>
      <dgm:spPr/>
      <dgm:t>
        <a:bodyPr/>
        <a:lstStyle/>
        <a:p>
          <a:endParaRPr lang="en-US"/>
        </a:p>
      </dgm:t>
    </dgm:pt>
    <dgm:pt modelId="{98B84AA0-FE75-4F9D-A0E7-12D54CD79AD3}">
      <dgm:prSet/>
      <dgm:spPr/>
      <dgm:t>
        <a:bodyPr/>
        <a:lstStyle/>
        <a:p>
          <a:pPr rtl="0"/>
          <a:r>
            <a:rPr lang="en-US" dirty="0" smtClean="0"/>
            <a:t>Electrical </a:t>
          </a:r>
          <a:endParaRPr lang="en-US" dirty="0"/>
        </a:p>
      </dgm:t>
    </dgm:pt>
    <dgm:pt modelId="{DAA7C455-0C1A-4D1D-9F43-44BDDC1ABA5E}" type="parTrans" cxnId="{70502439-490E-4162-AACB-2E0881556AA2}">
      <dgm:prSet/>
      <dgm:spPr/>
      <dgm:t>
        <a:bodyPr/>
        <a:lstStyle/>
        <a:p>
          <a:endParaRPr lang="en-US"/>
        </a:p>
      </dgm:t>
    </dgm:pt>
    <dgm:pt modelId="{CE55AD68-C9F0-40EA-997F-8142B92E539A}" type="sibTrans" cxnId="{70502439-490E-4162-AACB-2E0881556AA2}">
      <dgm:prSet/>
      <dgm:spPr/>
      <dgm:t>
        <a:bodyPr/>
        <a:lstStyle/>
        <a:p>
          <a:endParaRPr lang="en-US"/>
        </a:p>
      </dgm:t>
    </dgm:pt>
    <dgm:pt modelId="{80B19B2D-67A5-4AB5-BA95-97BC6C95ECA0}">
      <dgm:prSet/>
      <dgm:spPr/>
      <dgm:t>
        <a:bodyPr/>
        <a:lstStyle/>
        <a:p>
          <a:pPr rtl="0"/>
          <a:r>
            <a:rPr lang="en-US" dirty="0" smtClean="0"/>
            <a:t>Mechanical</a:t>
          </a:r>
          <a:endParaRPr lang="en-US" dirty="0"/>
        </a:p>
      </dgm:t>
    </dgm:pt>
    <dgm:pt modelId="{78161637-DE09-4F37-B468-1FA5AE1DA5E3}" type="parTrans" cxnId="{075FFECB-CACA-40BA-A2B9-69BFB1D7AD8C}">
      <dgm:prSet/>
      <dgm:spPr/>
      <dgm:t>
        <a:bodyPr/>
        <a:lstStyle/>
        <a:p>
          <a:endParaRPr lang="en-US"/>
        </a:p>
      </dgm:t>
    </dgm:pt>
    <dgm:pt modelId="{EF338E7A-56C5-4FD7-9DA5-B60B0D4A3CF0}" type="sibTrans" cxnId="{075FFECB-CACA-40BA-A2B9-69BFB1D7AD8C}">
      <dgm:prSet/>
      <dgm:spPr/>
      <dgm:t>
        <a:bodyPr/>
        <a:lstStyle/>
        <a:p>
          <a:endParaRPr lang="en-US"/>
        </a:p>
      </dgm:t>
    </dgm:pt>
    <dgm:pt modelId="{7334BA9F-BF8E-4A98-AF97-BEDF96D41030}">
      <dgm:prSet custT="1"/>
      <dgm:spPr/>
      <dgm:t>
        <a:bodyPr/>
        <a:lstStyle/>
        <a:p>
          <a:pPr rtl="0"/>
          <a:r>
            <a:rPr lang="en-US" sz="1400" dirty="0" smtClean="0"/>
            <a:t>Quantity surviving </a:t>
          </a:r>
          <a:endParaRPr lang="en-US" sz="1400" dirty="0"/>
        </a:p>
      </dgm:t>
    </dgm:pt>
    <dgm:pt modelId="{1B8CEB1B-E353-4C24-A549-F4765DB6D53E}" type="parTrans" cxnId="{11C02CF3-529D-4A9F-9051-972BD1CB801E}">
      <dgm:prSet/>
      <dgm:spPr/>
      <dgm:t>
        <a:bodyPr/>
        <a:lstStyle/>
        <a:p>
          <a:endParaRPr lang="en-US"/>
        </a:p>
      </dgm:t>
    </dgm:pt>
    <dgm:pt modelId="{FF40D110-F0F8-48EB-A1BB-A45EBEACD137}" type="sibTrans" cxnId="{11C02CF3-529D-4A9F-9051-972BD1CB801E}">
      <dgm:prSet/>
      <dgm:spPr/>
      <dgm:t>
        <a:bodyPr/>
        <a:lstStyle/>
        <a:p>
          <a:endParaRPr lang="en-US"/>
        </a:p>
      </dgm:t>
    </dgm:pt>
    <dgm:pt modelId="{4873976B-D8B6-449B-8562-E5CA2BB4F063}">
      <dgm:prSet custT="1"/>
      <dgm:spPr/>
      <dgm:t>
        <a:bodyPr/>
        <a:lstStyle/>
        <a:p>
          <a:pPr rtl="0"/>
          <a:r>
            <a:rPr lang="en-US" sz="1050" dirty="0" smtClean="0"/>
            <a:t>Environmental </a:t>
          </a:r>
          <a:endParaRPr lang="en-US" sz="1050" dirty="0"/>
        </a:p>
      </dgm:t>
    </dgm:pt>
    <dgm:pt modelId="{6A791F94-F63E-446D-81B6-C192C81E40D3}" type="parTrans" cxnId="{54334DCD-1228-4826-A3C3-5572CADBDC8E}">
      <dgm:prSet/>
      <dgm:spPr/>
      <dgm:t>
        <a:bodyPr/>
        <a:lstStyle/>
        <a:p>
          <a:endParaRPr lang="en-US"/>
        </a:p>
      </dgm:t>
    </dgm:pt>
    <dgm:pt modelId="{A1A83110-2BC4-4F8B-AA18-8EB193DC2FDA}" type="sibTrans" cxnId="{54334DCD-1228-4826-A3C3-5572CADBDC8E}">
      <dgm:prSet/>
      <dgm:spPr/>
      <dgm:t>
        <a:bodyPr/>
        <a:lstStyle/>
        <a:p>
          <a:endParaRPr lang="en-US"/>
        </a:p>
      </dgm:t>
    </dgm:pt>
    <dgm:pt modelId="{31138958-E179-4495-9D05-68C5B017BB90}" type="pres">
      <dgm:prSet presAssocID="{2DE8C6D7-BCF8-4C0B-99C1-849F6B679F7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8F0386-D27C-4C42-BFEE-0A535CBC4E65}" type="pres">
      <dgm:prSet presAssocID="{11711C39-3BBF-426B-A4FC-B216E5BE24CC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72A6F2-B3ED-4AF0-BBE9-CC2824BAD320}" type="pres">
      <dgm:prSet presAssocID="{66707869-780A-4A80-B176-382AE6DF0B14}" presName="sibTrans" presStyleLbl="sibTrans2D1" presStyleIdx="0" presStyleCnt="7"/>
      <dgm:spPr/>
      <dgm:t>
        <a:bodyPr/>
        <a:lstStyle/>
        <a:p>
          <a:endParaRPr lang="en-US"/>
        </a:p>
      </dgm:t>
    </dgm:pt>
    <dgm:pt modelId="{3EBB174C-DD66-45E4-A4A5-D08A81C43494}" type="pres">
      <dgm:prSet presAssocID="{66707869-780A-4A80-B176-382AE6DF0B14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72C994AF-4873-4A68-86B7-2F0FC712EB5C}" type="pres">
      <dgm:prSet presAssocID="{4A44573C-ED7C-4864-B06C-A1322DFB7C8B}" presName="node" presStyleLbl="node1" presStyleIdx="1" presStyleCnt="7" custRadScaleRad="91578" custRadScaleInc="279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4B67BB-E8AC-46A5-BFD9-4B80599FF885}" type="pres">
      <dgm:prSet presAssocID="{B5DC9321-3BCE-456E-9CD7-ADDBA9E94892}" presName="sibTrans" presStyleLbl="sibTrans2D1" presStyleIdx="1" presStyleCnt="7"/>
      <dgm:spPr/>
      <dgm:t>
        <a:bodyPr/>
        <a:lstStyle/>
        <a:p>
          <a:endParaRPr lang="en-US"/>
        </a:p>
      </dgm:t>
    </dgm:pt>
    <dgm:pt modelId="{88C7D395-5876-4B38-BF86-ACAA0BA6697C}" type="pres">
      <dgm:prSet presAssocID="{B5DC9321-3BCE-456E-9CD7-ADDBA9E94892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51FDB54A-EE7D-4269-A908-D105BED40678}" type="pres">
      <dgm:prSet presAssocID="{C79EBD16-8FC5-46BB-B8EF-EAA171454A24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21CA56-FBBF-4DC4-8A1C-C9F625EBE7AA}" type="pres">
      <dgm:prSet presAssocID="{9D3568DE-EEB8-4600-975C-533FABB6261B}" presName="sibTrans" presStyleLbl="sibTrans2D1" presStyleIdx="2" presStyleCnt="7"/>
      <dgm:spPr/>
      <dgm:t>
        <a:bodyPr/>
        <a:lstStyle/>
        <a:p>
          <a:endParaRPr lang="en-US"/>
        </a:p>
      </dgm:t>
    </dgm:pt>
    <dgm:pt modelId="{50DBA025-E29A-4A22-9986-906A81EC8D36}" type="pres">
      <dgm:prSet presAssocID="{9D3568DE-EEB8-4600-975C-533FABB6261B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22B7FC05-7C93-4D47-BB6D-53F104D83679}" type="pres">
      <dgm:prSet presAssocID="{98B84AA0-FE75-4F9D-A0E7-12D54CD79AD3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F4F8B3-20F4-40D8-8AE3-301E9D9478DE}" type="pres">
      <dgm:prSet presAssocID="{CE55AD68-C9F0-40EA-997F-8142B92E539A}" presName="sibTrans" presStyleLbl="sibTrans2D1" presStyleIdx="3" presStyleCnt="7"/>
      <dgm:spPr/>
      <dgm:t>
        <a:bodyPr/>
        <a:lstStyle/>
        <a:p>
          <a:endParaRPr lang="en-US"/>
        </a:p>
      </dgm:t>
    </dgm:pt>
    <dgm:pt modelId="{B1E650D1-E055-46CA-80C6-EE418F736833}" type="pres">
      <dgm:prSet presAssocID="{CE55AD68-C9F0-40EA-997F-8142B92E539A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C8EA13EB-2DFE-485A-820B-CCD4856C0DB0}" type="pres">
      <dgm:prSet presAssocID="{80B19B2D-67A5-4AB5-BA95-97BC6C95ECA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E03944-70FD-4EC9-84DC-2FDF702E9CD8}" type="pres">
      <dgm:prSet presAssocID="{EF338E7A-56C5-4FD7-9DA5-B60B0D4A3CF0}" presName="sibTrans" presStyleLbl="sibTrans2D1" presStyleIdx="4" presStyleCnt="7"/>
      <dgm:spPr/>
      <dgm:t>
        <a:bodyPr/>
        <a:lstStyle/>
        <a:p>
          <a:endParaRPr lang="en-US"/>
        </a:p>
      </dgm:t>
    </dgm:pt>
    <dgm:pt modelId="{D4DD4303-828F-4A14-9311-2D8CF1F9F3BF}" type="pres">
      <dgm:prSet presAssocID="{EF338E7A-56C5-4FD7-9DA5-B60B0D4A3CF0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4F24FC86-6D40-4F05-B8B0-EEF9874EA13D}" type="pres">
      <dgm:prSet presAssocID="{4873976B-D8B6-449B-8562-E5CA2BB4F06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7D28B1-580D-4325-A43F-953F1FED1EA0}" type="pres">
      <dgm:prSet presAssocID="{A1A83110-2BC4-4F8B-AA18-8EB193DC2FDA}" presName="sibTrans" presStyleLbl="sibTrans2D1" presStyleIdx="5" presStyleCnt="7"/>
      <dgm:spPr/>
      <dgm:t>
        <a:bodyPr/>
        <a:lstStyle/>
        <a:p>
          <a:endParaRPr lang="en-US"/>
        </a:p>
      </dgm:t>
    </dgm:pt>
    <dgm:pt modelId="{56BF6367-6C0A-44C9-A614-856E94A4DC71}" type="pres">
      <dgm:prSet presAssocID="{A1A83110-2BC4-4F8B-AA18-8EB193DC2FDA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C53D6F1D-0FE0-4E81-BA43-E2B3F71F2348}" type="pres">
      <dgm:prSet presAssocID="{7334BA9F-BF8E-4A98-AF97-BEDF96D41030}" presName="node" presStyleLbl="node1" presStyleIdx="6" presStyleCnt="7" custScaleX="99993" custScaleY="1003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3EC2DB-D680-4883-884B-4F9F56E8C782}" type="pres">
      <dgm:prSet presAssocID="{FF40D110-F0F8-48EB-A1BB-A45EBEACD137}" presName="sibTrans" presStyleLbl="sibTrans2D1" presStyleIdx="6" presStyleCnt="7"/>
      <dgm:spPr/>
      <dgm:t>
        <a:bodyPr/>
        <a:lstStyle/>
        <a:p>
          <a:endParaRPr lang="en-US"/>
        </a:p>
      </dgm:t>
    </dgm:pt>
    <dgm:pt modelId="{2098EAC7-BA7C-4E11-A500-0CB3B6DF5CED}" type="pres">
      <dgm:prSet presAssocID="{FF40D110-F0F8-48EB-A1BB-A45EBEACD137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98135045-D3DA-4212-9F34-C422CA107B89}" type="presOf" srcId="{A1A83110-2BC4-4F8B-AA18-8EB193DC2FDA}" destId="{427D28B1-580D-4325-A43F-953F1FED1EA0}" srcOrd="0" destOrd="0" presId="urn:microsoft.com/office/officeart/2005/8/layout/cycle2"/>
    <dgm:cxn modelId="{11C02CF3-529D-4A9F-9051-972BD1CB801E}" srcId="{2DE8C6D7-BCF8-4C0B-99C1-849F6B679F75}" destId="{7334BA9F-BF8E-4A98-AF97-BEDF96D41030}" srcOrd="6" destOrd="0" parTransId="{1B8CEB1B-E353-4C24-A549-F4765DB6D53E}" sibTransId="{FF40D110-F0F8-48EB-A1BB-A45EBEACD137}"/>
    <dgm:cxn modelId="{70502439-490E-4162-AACB-2E0881556AA2}" srcId="{2DE8C6D7-BCF8-4C0B-99C1-849F6B679F75}" destId="{98B84AA0-FE75-4F9D-A0E7-12D54CD79AD3}" srcOrd="3" destOrd="0" parTransId="{DAA7C455-0C1A-4D1D-9F43-44BDDC1ABA5E}" sibTransId="{CE55AD68-C9F0-40EA-997F-8142B92E539A}"/>
    <dgm:cxn modelId="{F1E14240-DE34-4420-B651-46E75FEF88C8}" type="presOf" srcId="{4873976B-D8B6-449B-8562-E5CA2BB4F063}" destId="{4F24FC86-6D40-4F05-B8B0-EEF9874EA13D}" srcOrd="0" destOrd="0" presId="urn:microsoft.com/office/officeart/2005/8/layout/cycle2"/>
    <dgm:cxn modelId="{4E8A4766-DB17-49E9-8645-577D76066FF3}" type="presOf" srcId="{A1A83110-2BC4-4F8B-AA18-8EB193DC2FDA}" destId="{56BF6367-6C0A-44C9-A614-856E94A4DC71}" srcOrd="1" destOrd="0" presId="urn:microsoft.com/office/officeart/2005/8/layout/cycle2"/>
    <dgm:cxn modelId="{5A1833AB-4DD6-4362-8FE1-94E29725D8DD}" type="presOf" srcId="{4A44573C-ED7C-4864-B06C-A1322DFB7C8B}" destId="{72C994AF-4873-4A68-86B7-2F0FC712EB5C}" srcOrd="0" destOrd="0" presId="urn:microsoft.com/office/officeart/2005/8/layout/cycle2"/>
    <dgm:cxn modelId="{DDCAFCD2-F79E-45B8-A69B-186C1836FB80}" type="presOf" srcId="{FF40D110-F0F8-48EB-A1BB-A45EBEACD137}" destId="{2098EAC7-BA7C-4E11-A500-0CB3B6DF5CED}" srcOrd="1" destOrd="0" presId="urn:microsoft.com/office/officeart/2005/8/layout/cycle2"/>
    <dgm:cxn modelId="{652BCFDD-92D9-47F6-8993-358194047214}" type="presOf" srcId="{EF338E7A-56C5-4FD7-9DA5-B60B0D4A3CF0}" destId="{71E03944-70FD-4EC9-84DC-2FDF702E9CD8}" srcOrd="0" destOrd="0" presId="urn:microsoft.com/office/officeart/2005/8/layout/cycle2"/>
    <dgm:cxn modelId="{54334DCD-1228-4826-A3C3-5572CADBDC8E}" srcId="{2DE8C6D7-BCF8-4C0B-99C1-849F6B679F75}" destId="{4873976B-D8B6-449B-8562-E5CA2BB4F063}" srcOrd="5" destOrd="0" parTransId="{6A791F94-F63E-446D-81B6-C192C81E40D3}" sibTransId="{A1A83110-2BC4-4F8B-AA18-8EB193DC2FDA}"/>
    <dgm:cxn modelId="{FED62CE0-1391-4A1A-92F9-BF7485D3EA63}" srcId="{2DE8C6D7-BCF8-4C0B-99C1-849F6B679F75}" destId="{4A44573C-ED7C-4864-B06C-A1322DFB7C8B}" srcOrd="1" destOrd="0" parTransId="{E12A61E9-8BE2-4100-8F55-23D963B22A66}" sibTransId="{B5DC9321-3BCE-456E-9CD7-ADDBA9E94892}"/>
    <dgm:cxn modelId="{81480FCE-F94D-4D9F-8A7F-84CEB04709DB}" type="presOf" srcId="{11711C39-3BBF-426B-A4FC-B216E5BE24CC}" destId="{B28F0386-D27C-4C42-BFEE-0A535CBC4E65}" srcOrd="0" destOrd="0" presId="urn:microsoft.com/office/officeart/2005/8/layout/cycle2"/>
    <dgm:cxn modelId="{DA29EF0E-02BC-4E6F-BA4C-6F9E9FD6704B}" type="presOf" srcId="{66707869-780A-4A80-B176-382AE6DF0B14}" destId="{D672A6F2-B3ED-4AF0-BBE9-CC2824BAD320}" srcOrd="0" destOrd="0" presId="urn:microsoft.com/office/officeart/2005/8/layout/cycle2"/>
    <dgm:cxn modelId="{C186860C-670E-4FFE-9E00-A0D180D04351}" srcId="{2DE8C6D7-BCF8-4C0B-99C1-849F6B679F75}" destId="{C79EBD16-8FC5-46BB-B8EF-EAA171454A24}" srcOrd="2" destOrd="0" parTransId="{E26ED167-FBE5-4E6C-8CB4-55E21996048C}" sibTransId="{9D3568DE-EEB8-4600-975C-533FABB6261B}"/>
    <dgm:cxn modelId="{075FFECB-CACA-40BA-A2B9-69BFB1D7AD8C}" srcId="{2DE8C6D7-BCF8-4C0B-99C1-849F6B679F75}" destId="{80B19B2D-67A5-4AB5-BA95-97BC6C95ECA0}" srcOrd="4" destOrd="0" parTransId="{78161637-DE09-4F37-B468-1FA5AE1DA5E3}" sibTransId="{EF338E7A-56C5-4FD7-9DA5-B60B0D4A3CF0}"/>
    <dgm:cxn modelId="{D5EA5D81-2A5A-4C99-992A-2FB288F02C08}" type="presOf" srcId="{FF40D110-F0F8-48EB-A1BB-A45EBEACD137}" destId="{193EC2DB-D680-4883-884B-4F9F56E8C782}" srcOrd="0" destOrd="0" presId="urn:microsoft.com/office/officeart/2005/8/layout/cycle2"/>
    <dgm:cxn modelId="{805CA95E-1BC3-4979-A939-CF6F407ACBD4}" type="presOf" srcId="{C79EBD16-8FC5-46BB-B8EF-EAA171454A24}" destId="{51FDB54A-EE7D-4269-A908-D105BED40678}" srcOrd="0" destOrd="0" presId="urn:microsoft.com/office/officeart/2005/8/layout/cycle2"/>
    <dgm:cxn modelId="{1A121C12-AB7F-4B23-BF67-975DAD8A9BAA}" type="presOf" srcId="{CE55AD68-C9F0-40EA-997F-8142B92E539A}" destId="{B1E650D1-E055-46CA-80C6-EE418F736833}" srcOrd="1" destOrd="0" presId="urn:microsoft.com/office/officeart/2005/8/layout/cycle2"/>
    <dgm:cxn modelId="{69563174-3842-4933-8667-ECC470D358BD}" type="presOf" srcId="{66707869-780A-4A80-B176-382AE6DF0B14}" destId="{3EBB174C-DD66-45E4-A4A5-D08A81C43494}" srcOrd="1" destOrd="0" presId="urn:microsoft.com/office/officeart/2005/8/layout/cycle2"/>
    <dgm:cxn modelId="{1BFD17DD-5C79-4F1F-837B-C492A1E2381C}" type="presOf" srcId="{B5DC9321-3BCE-456E-9CD7-ADDBA9E94892}" destId="{654B67BB-E8AC-46A5-BFD9-4B80599FF885}" srcOrd="0" destOrd="0" presId="urn:microsoft.com/office/officeart/2005/8/layout/cycle2"/>
    <dgm:cxn modelId="{B4B3739A-842C-4EE2-9BF3-54089F7AC0B5}" srcId="{2DE8C6D7-BCF8-4C0B-99C1-849F6B679F75}" destId="{11711C39-3BBF-426B-A4FC-B216E5BE24CC}" srcOrd="0" destOrd="0" parTransId="{7DB5B20C-9C47-40C2-9B9D-73F10BC770AD}" sibTransId="{66707869-780A-4A80-B176-382AE6DF0B14}"/>
    <dgm:cxn modelId="{FE13CAB6-321D-44A9-92AE-EAC3A151CD85}" type="presOf" srcId="{B5DC9321-3BCE-456E-9CD7-ADDBA9E94892}" destId="{88C7D395-5876-4B38-BF86-ACAA0BA6697C}" srcOrd="1" destOrd="0" presId="urn:microsoft.com/office/officeart/2005/8/layout/cycle2"/>
    <dgm:cxn modelId="{4C08B37E-FEA2-43D6-A156-40303825925F}" type="presOf" srcId="{9D3568DE-EEB8-4600-975C-533FABB6261B}" destId="{2021CA56-FBBF-4DC4-8A1C-C9F625EBE7AA}" srcOrd="0" destOrd="0" presId="urn:microsoft.com/office/officeart/2005/8/layout/cycle2"/>
    <dgm:cxn modelId="{4B24E39A-C1B8-4B8D-B53D-5BCD707DCC49}" type="presOf" srcId="{98B84AA0-FE75-4F9D-A0E7-12D54CD79AD3}" destId="{22B7FC05-7C93-4D47-BB6D-53F104D83679}" srcOrd="0" destOrd="0" presId="urn:microsoft.com/office/officeart/2005/8/layout/cycle2"/>
    <dgm:cxn modelId="{2F6330AB-E1EA-4A70-ACE5-E8336D8F3A21}" type="presOf" srcId="{2DE8C6D7-BCF8-4C0B-99C1-849F6B679F75}" destId="{31138958-E179-4495-9D05-68C5B017BB90}" srcOrd="0" destOrd="0" presId="urn:microsoft.com/office/officeart/2005/8/layout/cycle2"/>
    <dgm:cxn modelId="{C59CB079-B7F0-42EF-B844-52E9D4E1E3C6}" type="presOf" srcId="{CE55AD68-C9F0-40EA-997F-8142B92E539A}" destId="{A6F4F8B3-20F4-40D8-8AE3-301E9D9478DE}" srcOrd="0" destOrd="0" presId="urn:microsoft.com/office/officeart/2005/8/layout/cycle2"/>
    <dgm:cxn modelId="{1DB5A3D3-7257-4DC3-AAF4-72BF7110225E}" type="presOf" srcId="{9D3568DE-EEB8-4600-975C-533FABB6261B}" destId="{50DBA025-E29A-4A22-9986-906A81EC8D36}" srcOrd="1" destOrd="0" presId="urn:microsoft.com/office/officeart/2005/8/layout/cycle2"/>
    <dgm:cxn modelId="{63C9E0A0-41C8-4F4B-97B6-76B28290E3F5}" type="presOf" srcId="{80B19B2D-67A5-4AB5-BA95-97BC6C95ECA0}" destId="{C8EA13EB-2DFE-485A-820B-CCD4856C0DB0}" srcOrd="0" destOrd="0" presId="urn:microsoft.com/office/officeart/2005/8/layout/cycle2"/>
    <dgm:cxn modelId="{3381AD93-14B8-41AE-B63D-C916D8FA8D8D}" type="presOf" srcId="{EF338E7A-56C5-4FD7-9DA5-B60B0D4A3CF0}" destId="{D4DD4303-828F-4A14-9311-2D8CF1F9F3BF}" srcOrd="1" destOrd="0" presId="urn:microsoft.com/office/officeart/2005/8/layout/cycle2"/>
    <dgm:cxn modelId="{D1B54EF6-BC42-4619-9583-8E10FAA2C543}" type="presOf" srcId="{7334BA9F-BF8E-4A98-AF97-BEDF96D41030}" destId="{C53D6F1D-0FE0-4E81-BA43-E2B3F71F2348}" srcOrd="0" destOrd="0" presId="urn:microsoft.com/office/officeart/2005/8/layout/cycle2"/>
    <dgm:cxn modelId="{F5A14B52-E789-4F31-A851-ED772EDA6FA7}" type="presParOf" srcId="{31138958-E179-4495-9D05-68C5B017BB90}" destId="{B28F0386-D27C-4C42-BFEE-0A535CBC4E65}" srcOrd="0" destOrd="0" presId="urn:microsoft.com/office/officeart/2005/8/layout/cycle2"/>
    <dgm:cxn modelId="{0C4618F6-8774-4929-A8B2-0C6ADB4FBE1F}" type="presParOf" srcId="{31138958-E179-4495-9D05-68C5B017BB90}" destId="{D672A6F2-B3ED-4AF0-BBE9-CC2824BAD320}" srcOrd="1" destOrd="0" presId="urn:microsoft.com/office/officeart/2005/8/layout/cycle2"/>
    <dgm:cxn modelId="{0DEA9E89-9CFD-4AFF-904D-3472BE144F35}" type="presParOf" srcId="{D672A6F2-B3ED-4AF0-BBE9-CC2824BAD320}" destId="{3EBB174C-DD66-45E4-A4A5-D08A81C43494}" srcOrd="0" destOrd="0" presId="urn:microsoft.com/office/officeart/2005/8/layout/cycle2"/>
    <dgm:cxn modelId="{FCCC6BBC-7DDB-4530-9AD1-7409A486D56D}" type="presParOf" srcId="{31138958-E179-4495-9D05-68C5B017BB90}" destId="{72C994AF-4873-4A68-86B7-2F0FC712EB5C}" srcOrd="2" destOrd="0" presId="urn:microsoft.com/office/officeart/2005/8/layout/cycle2"/>
    <dgm:cxn modelId="{C93FBAAA-FA09-48AA-BC95-097130E31874}" type="presParOf" srcId="{31138958-E179-4495-9D05-68C5B017BB90}" destId="{654B67BB-E8AC-46A5-BFD9-4B80599FF885}" srcOrd="3" destOrd="0" presId="urn:microsoft.com/office/officeart/2005/8/layout/cycle2"/>
    <dgm:cxn modelId="{3165409A-6F30-4B77-885D-2625A147EA16}" type="presParOf" srcId="{654B67BB-E8AC-46A5-BFD9-4B80599FF885}" destId="{88C7D395-5876-4B38-BF86-ACAA0BA6697C}" srcOrd="0" destOrd="0" presId="urn:microsoft.com/office/officeart/2005/8/layout/cycle2"/>
    <dgm:cxn modelId="{2CCB0672-FB5A-4E33-A93B-75BF1782B101}" type="presParOf" srcId="{31138958-E179-4495-9D05-68C5B017BB90}" destId="{51FDB54A-EE7D-4269-A908-D105BED40678}" srcOrd="4" destOrd="0" presId="urn:microsoft.com/office/officeart/2005/8/layout/cycle2"/>
    <dgm:cxn modelId="{51CD37FF-1B14-4283-8827-0C24EE7FC301}" type="presParOf" srcId="{31138958-E179-4495-9D05-68C5B017BB90}" destId="{2021CA56-FBBF-4DC4-8A1C-C9F625EBE7AA}" srcOrd="5" destOrd="0" presId="urn:microsoft.com/office/officeart/2005/8/layout/cycle2"/>
    <dgm:cxn modelId="{EF44745D-3D4E-4A6B-A32D-A5C2710DF8E7}" type="presParOf" srcId="{2021CA56-FBBF-4DC4-8A1C-C9F625EBE7AA}" destId="{50DBA025-E29A-4A22-9986-906A81EC8D36}" srcOrd="0" destOrd="0" presId="urn:microsoft.com/office/officeart/2005/8/layout/cycle2"/>
    <dgm:cxn modelId="{5890F80B-5989-4F6C-A11F-F1EBBDB2067F}" type="presParOf" srcId="{31138958-E179-4495-9D05-68C5B017BB90}" destId="{22B7FC05-7C93-4D47-BB6D-53F104D83679}" srcOrd="6" destOrd="0" presId="urn:microsoft.com/office/officeart/2005/8/layout/cycle2"/>
    <dgm:cxn modelId="{D51C6DF1-E338-42E8-8275-D228A93256A8}" type="presParOf" srcId="{31138958-E179-4495-9D05-68C5B017BB90}" destId="{A6F4F8B3-20F4-40D8-8AE3-301E9D9478DE}" srcOrd="7" destOrd="0" presId="urn:microsoft.com/office/officeart/2005/8/layout/cycle2"/>
    <dgm:cxn modelId="{059C6DA5-30CB-4AC8-86B3-6B418BC9E702}" type="presParOf" srcId="{A6F4F8B3-20F4-40D8-8AE3-301E9D9478DE}" destId="{B1E650D1-E055-46CA-80C6-EE418F736833}" srcOrd="0" destOrd="0" presId="urn:microsoft.com/office/officeart/2005/8/layout/cycle2"/>
    <dgm:cxn modelId="{83DD0DE7-7791-448D-BD70-0407F67ADD05}" type="presParOf" srcId="{31138958-E179-4495-9D05-68C5B017BB90}" destId="{C8EA13EB-2DFE-485A-820B-CCD4856C0DB0}" srcOrd="8" destOrd="0" presId="urn:microsoft.com/office/officeart/2005/8/layout/cycle2"/>
    <dgm:cxn modelId="{88CE3CD8-98CB-4805-BCEC-B037ADB6C73C}" type="presParOf" srcId="{31138958-E179-4495-9D05-68C5B017BB90}" destId="{71E03944-70FD-4EC9-84DC-2FDF702E9CD8}" srcOrd="9" destOrd="0" presId="urn:microsoft.com/office/officeart/2005/8/layout/cycle2"/>
    <dgm:cxn modelId="{716B556E-EE42-46F9-A582-E13AC486C4BA}" type="presParOf" srcId="{71E03944-70FD-4EC9-84DC-2FDF702E9CD8}" destId="{D4DD4303-828F-4A14-9311-2D8CF1F9F3BF}" srcOrd="0" destOrd="0" presId="urn:microsoft.com/office/officeart/2005/8/layout/cycle2"/>
    <dgm:cxn modelId="{5E1F7A91-0C25-43ED-91C1-64479D8088D7}" type="presParOf" srcId="{31138958-E179-4495-9D05-68C5B017BB90}" destId="{4F24FC86-6D40-4F05-B8B0-EEF9874EA13D}" srcOrd="10" destOrd="0" presId="urn:microsoft.com/office/officeart/2005/8/layout/cycle2"/>
    <dgm:cxn modelId="{A9D09340-2954-4D79-916F-61431AAA578F}" type="presParOf" srcId="{31138958-E179-4495-9D05-68C5B017BB90}" destId="{427D28B1-580D-4325-A43F-953F1FED1EA0}" srcOrd="11" destOrd="0" presId="urn:microsoft.com/office/officeart/2005/8/layout/cycle2"/>
    <dgm:cxn modelId="{A95C49E9-CA76-43FC-9DBE-93C6D36FF0DA}" type="presParOf" srcId="{427D28B1-580D-4325-A43F-953F1FED1EA0}" destId="{56BF6367-6C0A-44C9-A614-856E94A4DC71}" srcOrd="0" destOrd="0" presId="urn:microsoft.com/office/officeart/2005/8/layout/cycle2"/>
    <dgm:cxn modelId="{4C56B04F-4AF6-4245-9D67-CEC47726A708}" type="presParOf" srcId="{31138958-E179-4495-9D05-68C5B017BB90}" destId="{C53D6F1D-0FE0-4E81-BA43-E2B3F71F2348}" srcOrd="12" destOrd="0" presId="urn:microsoft.com/office/officeart/2005/8/layout/cycle2"/>
    <dgm:cxn modelId="{8AF0B90C-9DE1-4F43-96D1-41D7CF20EBFD}" type="presParOf" srcId="{31138958-E179-4495-9D05-68C5B017BB90}" destId="{193EC2DB-D680-4883-884B-4F9F56E8C782}" srcOrd="13" destOrd="0" presId="urn:microsoft.com/office/officeart/2005/8/layout/cycle2"/>
    <dgm:cxn modelId="{9FA25181-E97F-4DC1-B0AF-39E06659441D}" type="presParOf" srcId="{193EC2DB-D680-4883-884B-4F9F56E8C782}" destId="{2098EAC7-BA7C-4E11-A500-0CB3B6DF5CE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F858BA-A2B1-469F-A0BC-616D525CAAE3}" type="doc">
      <dgm:prSet loTypeId="urn:microsoft.com/office/officeart/2005/8/layout/rings+Icon" loCatId="officeonline" qsTypeId="urn:microsoft.com/office/officeart/2005/8/quickstyle/3d2" qsCatId="3D" csTypeId="urn:microsoft.com/office/officeart/2005/8/colors/accent1_2" csCatId="accent1" phldr="1"/>
      <dgm:spPr/>
    </dgm:pt>
    <dgm:pt modelId="{638C3159-251C-48BB-A455-BF67A4F30463}">
      <dgm:prSet phldrT="[Text]" custT="1"/>
      <dgm:spPr/>
      <dgm:t>
        <a:bodyPr/>
        <a:lstStyle/>
        <a:p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Structural and Seismic Design</a:t>
          </a:r>
          <a:endParaRPr lang="en-US" sz="4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6F6DC2-9CD0-4BDF-B266-FD6C65DCE3BB}" type="sibTrans" cxnId="{A014AD25-9534-4754-82E5-51778314E2D2}">
      <dgm:prSet/>
      <dgm:spPr/>
      <dgm:t>
        <a:bodyPr/>
        <a:lstStyle/>
        <a:p>
          <a:endParaRPr lang="en-US"/>
        </a:p>
      </dgm:t>
    </dgm:pt>
    <dgm:pt modelId="{4FB085D2-6869-4CE2-A9F0-D44A0B01E508}" type="parTrans" cxnId="{A014AD25-9534-4754-82E5-51778314E2D2}">
      <dgm:prSet/>
      <dgm:spPr/>
      <dgm:t>
        <a:bodyPr/>
        <a:lstStyle/>
        <a:p>
          <a:endParaRPr lang="en-US"/>
        </a:p>
      </dgm:t>
    </dgm:pt>
    <dgm:pt modelId="{06BBA023-E9C2-4580-9655-691145C87E36}" type="pres">
      <dgm:prSet presAssocID="{B6F858BA-A2B1-469F-A0BC-616D525CAAE3}" presName="Name0" presStyleCnt="0">
        <dgm:presLayoutVars>
          <dgm:chMax val="7"/>
          <dgm:dir/>
          <dgm:resizeHandles val="exact"/>
        </dgm:presLayoutVars>
      </dgm:prSet>
      <dgm:spPr/>
    </dgm:pt>
    <dgm:pt modelId="{B0EBBCFF-6B68-45C0-970A-44673BB2999D}" type="pres">
      <dgm:prSet presAssocID="{B6F858BA-A2B1-469F-A0BC-616D525CAAE3}" presName="ellipse1" presStyleLbl="vennNode1" presStyleIdx="0" presStyleCnt="1" custScaleX="98126" custScaleY="94374" custLinFactNeighborX="-17499" custLinFactNeighborY="28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79C178-BB14-46C3-85C5-05B1BBB61C3A}" type="presOf" srcId="{638C3159-251C-48BB-A455-BF67A4F30463}" destId="{B0EBBCFF-6B68-45C0-970A-44673BB2999D}" srcOrd="0" destOrd="0" presId="urn:microsoft.com/office/officeart/2005/8/layout/rings+Icon"/>
    <dgm:cxn modelId="{45DE725C-C783-4DEB-81E4-809AE9203ABE}" type="presOf" srcId="{B6F858BA-A2B1-469F-A0BC-616D525CAAE3}" destId="{06BBA023-E9C2-4580-9655-691145C87E36}" srcOrd="0" destOrd="0" presId="urn:microsoft.com/office/officeart/2005/8/layout/rings+Icon"/>
    <dgm:cxn modelId="{A014AD25-9534-4754-82E5-51778314E2D2}" srcId="{B6F858BA-A2B1-469F-A0BC-616D525CAAE3}" destId="{638C3159-251C-48BB-A455-BF67A4F30463}" srcOrd="0" destOrd="0" parTransId="{4FB085D2-6869-4CE2-A9F0-D44A0B01E508}" sibTransId="{3E6F6DC2-9CD0-4BDF-B266-FD6C65DCE3BB}"/>
    <dgm:cxn modelId="{C181D59A-9D48-4632-88A4-6E7638C6BF5F}" type="presParOf" srcId="{06BBA023-E9C2-4580-9655-691145C87E36}" destId="{B0EBBCFF-6B68-45C0-970A-44673BB2999D}" srcOrd="0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D8414E-D82D-425E-AC13-F0F5FC517426}" type="doc">
      <dgm:prSet loTypeId="urn:diagrams.loki3.com/VaryingWidthList+Icon" loCatId="list" qsTypeId="urn:microsoft.com/office/officeart/2005/8/quickstyle/simple4" qsCatId="simple" csTypeId="urn:microsoft.com/office/officeart/2005/8/colors/colorful1" csCatId="colorful" phldr="1"/>
      <dgm:spPr/>
    </dgm:pt>
    <dgm:pt modelId="{3539381D-6234-443A-AC22-EA52B1E46960}">
      <dgm:prSet phldrT="[نص]" custT="1"/>
      <dgm:spPr/>
      <dgm:t>
        <a:bodyPr/>
        <a:lstStyle/>
        <a:p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 Sockets Distributions</a:t>
          </a:r>
          <a:endParaRPr lang="en-US" sz="1800" b="1" dirty="0">
            <a:latin typeface="Times New Roman" pitchFamily="18" charset="0"/>
            <a:cs typeface="Times New Roman" pitchFamily="18" charset="0"/>
          </a:endParaRPr>
        </a:p>
      </dgm:t>
    </dgm:pt>
    <dgm:pt modelId="{52A8A656-C01A-4FCB-9725-994A261D14DB}" type="parTrans" cxnId="{E4E06D0D-5C60-4E32-90A7-E43ECA790CE5}">
      <dgm:prSet/>
      <dgm:spPr/>
      <dgm:t>
        <a:bodyPr/>
        <a:lstStyle/>
        <a:p>
          <a:endParaRPr lang="en-US"/>
        </a:p>
      </dgm:t>
    </dgm:pt>
    <dgm:pt modelId="{24D0BF51-C27B-45C9-AD52-A560D26BE41B}" type="sibTrans" cxnId="{E4E06D0D-5C60-4E32-90A7-E43ECA790CE5}">
      <dgm:prSet/>
      <dgm:spPr/>
      <dgm:t>
        <a:bodyPr/>
        <a:lstStyle/>
        <a:p>
          <a:endParaRPr lang="en-US"/>
        </a:p>
      </dgm:t>
    </dgm:pt>
    <dgm:pt modelId="{EBE0148A-0C5B-4570-BE55-CA3E16E94676}">
      <dgm:prSet phldrT="[نص]" custT="1"/>
      <dgm:spPr/>
      <dgm:t>
        <a:bodyPr/>
        <a:lstStyle/>
        <a:p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Artificial Lighting Design</a:t>
          </a:r>
          <a:endParaRPr lang="en-US" sz="1800" b="1" dirty="0">
            <a:latin typeface="Times New Roman" pitchFamily="18" charset="0"/>
            <a:cs typeface="Times New Roman" pitchFamily="18" charset="0"/>
          </a:endParaRPr>
        </a:p>
      </dgm:t>
    </dgm:pt>
    <dgm:pt modelId="{7E9D7482-9DE5-47CA-A077-556F67BE343D}" type="parTrans" cxnId="{39CA96BB-EBC9-4BFA-8FD4-786A5C1DAA7E}">
      <dgm:prSet/>
      <dgm:spPr/>
      <dgm:t>
        <a:bodyPr/>
        <a:lstStyle/>
        <a:p>
          <a:endParaRPr lang="en-US"/>
        </a:p>
      </dgm:t>
    </dgm:pt>
    <dgm:pt modelId="{1348D577-A8CB-48F7-A219-83B2FD677F3C}" type="sibTrans" cxnId="{39CA96BB-EBC9-4BFA-8FD4-786A5C1DAA7E}">
      <dgm:prSet/>
      <dgm:spPr/>
      <dgm:t>
        <a:bodyPr/>
        <a:lstStyle/>
        <a:p>
          <a:endParaRPr lang="en-US"/>
        </a:p>
      </dgm:t>
    </dgm:pt>
    <dgm:pt modelId="{95F5D70A-A9E3-4299-9920-B6104B62964F}">
      <dgm:prSet phldrT="[نص]" custT="1"/>
      <dgm:spPr/>
      <dgm:t>
        <a:bodyPr/>
        <a:lstStyle/>
        <a:p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Sound Reinforcement </a:t>
          </a:r>
          <a:r>
            <a:rPr lang="ar-JO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System</a:t>
          </a:r>
          <a:endParaRPr lang="en-US" sz="1800" b="1" dirty="0">
            <a:latin typeface="Times New Roman" pitchFamily="18" charset="0"/>
            <a:cs typeface="Times New Roman" pitchFamily="18" charset="0"/>
          </a:endParaRPr>
        </a:p>
      </dgm:t>
    </dgm:pt>
    <dgm:pt modelId="{0B619D46-9B55-4C1C-9A2A-1CFACC04A5B4}" type="parTrans" cxnId="{7DA0E197-2A9A-4336-BB05-90654D39BB64}">
      <dgm:prSet/>
      <dgm:spPr/>
      <dgm:t>
        <a:bodyPr/>
        <a:lstStyle/>
        <a:p>
          <a:endParaRPr lang="en-US"/>
        </a:p>
      </dgm:t>
    </dgm:pt>
    <dgm:pt modelId="{56DBC4C6-028F-447A-AB90-44CD377B5CAF}" type="sibTrans" cxnId="{7DA0E197-2A9A-4336-BB05-90654D39BB64}">
      <dgm:prSet/>
      <dgm:spPr/>
      <dgm:t>
        <a:bodyPr/>
        <a:lstStyle/>
        <a:p>
          <a:endParaRPr lang="en-US"/>
        </a:p>
      </dgm:t>
    </dgm:pt>
    <dgm:pt modelId="{CB740184-B648-4E9D-B056-EADECDE9B8F4}">
      <dgm:prSet phldrT="[نص]" custT="1"/>
      <dgm:spPr/>
      <dgm:t>
        <a:bodyPr/>
        <a:lstStyle/>
        <a:p>
          <a:r>
            <a:rPr lang="en-US" sz="1800" b="1" dirty="0" smtClean="0">
              <a:latin typeface="Times New Roman" pitchFamily="18" charset="0"/>
              <a:cs typeface="Times New Roman" pitchFamily="18" charset="0"/>
            </a:rPr>
            <a:t>Electrical Distribution Board </a:t>
          </a:r>
          <a:endParaRPr lang="en-US" sz="1800" b="1" dirty="0">
            <a:latin typeface="Times New Roman" pitchFamily="18" charset="0"/>
            <a:cs typeface="Times New Roman" pitchFamily="18" charset="0"/>
          </a:endParaRPr>
        </a:p>
      </dgm:t>
    </dgm:pt>
    <dgm:pt modelId="{D77E1154-F039-49FD-AC04-7983CB026877}" type="parTrans" cxnId="{6296918B-D18F-4969-BF94-5199F57A2524}">
      <dgm:prSet/>
      <dgm:spPr/>
      <dgm:t>
        <a:bodyPr/>
        <a:lstStyle/>
        <a:p>
          <a:endParaRPr lang="en-US"/>
        </a:p>
      </dgm:t>
    </dgm:pt>
    <dgm:pt modelId="{629C5F60-D0B2-4682-AC5E-80E6874F404E}" type="sibTrans" cxnId="{6296918B-D18F-4969-BF94-5199F57A2524}">
      <dgm:prSet/>
      <dgm:spPr/>
      <dgm:t>
        <a:bodyPr/>
        <a:lstStyle/>
        <a:p>
          <a:endParaRPr lang="en-US"/>
        </a:p>
      </dgm:t>
    </dgm:pt>
    <dgm:pt modelId="{EDFE9191-340C-47F8-8A12-3EB2B1CDBD72}" type="pres">
      <dgm:prSet presAssocID="{4BD8414E-D82D-425E-AC13-F0F5FC517426}" presName="Name0" presStyleCnt="0">
        <dgm:presLayoutVars>
          <dgm:resizeHandles/>
        </dgm:presLayoutVars>
      </dgm:prSet>
      <dgm:spPr/>
    </dgm:pt>
    <dgm:pt modelId="{FC7DD9C8-D4F2-43DB-A6C9-5D9DB1198D44}" type="pres">
      <dgm:prSet presAssocID="{3539381D-6234-443A-AC22-EA52B1E46960}" presName="text" presStyleLbl="node1" presStyleIdx="0" presStyleCnt="4" custScaleX="140026" custLinFactX="-57615" custLinFactY="16874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10AA07-ADD9-4081-9966-A56676C6ABC8}" type="pres">
      <dgm:prSet presAssocID="{24D0BF51-C27B-45C9-AD52-A560D26BE41B}" presName="space" presStyleCnt="0"/>
      <dgm:spPr/>
    </dgm:pt>
    <dgm:pt modelId="{7C1E9A19-950A-48B2-86E5-F00022923C72}" type="pres">
      <dgm:prSet presAssocID="{EBE0148A-0C5B-4570-BE55-CA3E16E94676}" presName="text" presStyleLbl="node1" presStyleIdx="1" presStyleCnt="4" custScaleX="211829" custLinFactY="200" custLinFactNeighborX="-92199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C42E98-B7A1-4CE9-97CA-5A146A73E5E0}" type="pres">
      <dgm:prSet presAssocID="{1348D577-A8CB-48F7-A219-83B2FD677F3C}" presName="space" presStyleCnt="0"/>
      <dgm:spPr/>
    </dgm:pt>
    <dgm:pt modelId="{ECAB2843-DB50-405F-9280-EB52F1B8A3BC}" type="pres">
      <dgm:prSet presAssocID="{95F5D70A-A9E3-4299-9920-B6104B62964F}" presName="text" presStyleLbl="node1" presStyleIdx="2" presStyleCnt="4" custScaleX="140640" custLinFactY="-6473" custLinFactNeighborX="48331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4F15FE-F213-4F6D-B8EC-C776288F30A7}" type="pres">
      <dgm:prSet presAssocID="{56DBC4C6-028F-447A-AB90-44CD377B5CAF}" presName="space" presStyleCnt="0"/>
      <dgm:spPr/>
    </dgm:pt>
    <dgm:pt modelId="{CA1BBAE0-FAA2-48B1-9F3A-62126B101F15}" type="pres">
      <dgm:prSet presAssocID="{CB740184-B648-4E9D-B056-EADECDE9B8F4}" presName="text" presStyleLbl="node1" presStyleIdx="3" presStyleCnt="4" custScaleX="170799" custLinFactX="57231" custLinFactY="-23146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F490A9-CD03-468C-BCEC-E7AD4C1A2AAE}" type="presOf" srcId="{4BD8414E-D82D-425E-AC13-F0F5FC517426}" destId="{EDFE9191-340C-47F8-8A12-3EB2B1CDBD72}" srcOrd="0" destOrd="0" presId="urn:diagrams.loki3.com/VaryingWidthList+Icon"/>
    <dgm:cxn modelId="{25A99B3D-A37B-4985-B417-93596CC4983D}" type="presOf" srcId="{95F5D70A-A9E3-4299-9920-B6104B62964F}" destId="{ECAB2843-DB50-405F-9280-EB52F1B8A3BC}" srcOrd="0" destOrd="0" presId="urn:diagrams.loki3.com/VaryingWidthList+Icon"/>
    <dgm:cxn modelId="{B1A0359C-ACEC-4BA6-A439-E5688037A8D3}" type="presOf" srcId="{EBE0148A-0C5B-4570-BE55-CA3E16E94676}" destId="{7C1E9A19-950A-48B2-86E5-F00022923C72}" srcOrd="0" destOrd="0" presId="urn:diagrams.loki3.com/VaryingWidthList+Icon"/>
    <dgm:cxn modelId="{6296918B-D18F-4969-BF94-5199F57A2524}" srcId="{4BD8414E-D82D-425E-AC13-F0F5FC517426}" destId="{CB740184-B648-4E9D-B056-EADECDE9B8F4}" srcOrd="3" destOrd="0" parTransId="{D77E1154-F039-49FD-AC04-7983CB026877}" sibTransId="{629C5F60-D0B2-4682-AC5E-80E6874F404E}"/>
    <dgm:cxn modelId="{B457A73F-1D28-4120-AB2E-27C1F6046054}" type="presOf" srcId="{CB740184-B648-4E9D-B056-EADECDE9B8F4}" destId="{CA1BBAE0-FAA2-48B1-9F3A-62126B101F15}" srcOrd="0" destOrd="0" presId="urn:diagrams.loki3.com/VaryingWidthList+Icon"/>
    <dgm:cxn modelId="{2B7A0FF5-358B-4762-A33D-E398A4CA23CC}" type="presOf" srcId="{3539381D-6234-443A-AC22-EA52B1E46960}" destId="{FC7DD9C8-D4F2-43DB-A6C9-5D9DB1198D44}" srcOrd="0" destOrd="0" presId="urn:diagrams.loki3.com/VaryingWidthList+Icon"/>
    <dgm:cxn modelId="{39CA96BB-EBC9-4BFA-8FD4-786A5C1DAA7E}" srcId="{4BD8414E-D82D-425E-AC13-F0F5FC517426}" destId="{EBE0148A-0C5B-4570-BE55-CA3E16E94676}" srcOrd="1" destOrd="0" parTransId="{7E9D7482-9DE5-47CA-A077-556F67BE343D}" sibTransId="{1348D577-A8CB-48F7-A219-83B2FD677F3C}"/>
    <dgm:cxn modelId="{E4E06D0D-5C60-4E32-90A7-E43ECA790CE5}" srcId="{4BD8414E-D82D-425E-AC13-F0F5FC517426}" destId="{3539381D-6234-443A-AC22-EA52B1E46960}" srcOrd="0" destOrd="0" parTransId="{52A8A656-C01A-4FCB-9725-994A261D14DB}" sibTransId="{24D0BF51-C27B-45C9-AD52-A560D26BE41B}"/>
    <dgm:cxn modelId="{7DA0E197-2A9A-4336-BB05-90654D39BB64}" srcId="{4BD8414E-D82D-425E-AC13-F0F5FC517426}" destId="{95F5D70A-A9E3-4299-9920-B6104B62964F}" srcOrd="2" destOrd="0" parTransId="{0B619D46-9B55-4C1C-9A2A-1CFACC04A5B4}" sibTransId="{56DBC4C6-028F-447A-AB90-44CD377B5CAF}"/>
    <dgm:cxn modelId="{B7C24BEE-9B0C-481E-9077-9B34869DEDBB}" type="presParOf" srcId="{EDFE9191-340C-47F8-8A12-3EB2B1CDBD72}" destId="{FC7DD9C8-D4F2-43DB-A6C9-5D9DB1198D44}" srcOrd="0" destOrd="0" presId="urn:diagrams.loki3.com/VaryingWidthList+Icon"/>
    <dgm:cxn modelId="{05293A8B-F7D0-4440-93C8-5A375E3C9A73}" type="presParOf" srcId="{EDFE9191-340C-47F8-8A12-3EB2B1CDBD72}" destId="{A710AA07-ADD9-4081-9966-A56676C6ABC8}" srcOrd="1" destOrd="0" presId="urn:diagrams.loki3.com/VaryingWidthList+Icon"/>
    <dgm:cxn modelId="{6C56603E-2CC6-4684-8E11-D13863EFEB51}" type="presParOf" srcId="{EDFE9191-340C-47F8-8A12-3EB2B1CDBD72}" destId="{7C1E9A19-950A-48B2-86E5-F00022923C72}" srcOrd="2" destOrd="0" presId="urn:diagrams.loki3.com/VaryingWidthList+Icon"/>
    <dgm:cxn modelId="{09C57F8F-8FEC-4998-BFE6-B7ECA3E0ACFD}" type="presParOf" srcId="{EDFE9191-340C-47F8-8A12-3EB2B1CDBD72}" destId="{BCC42E98-B7A1-4CE9-97CA-5A146A73E5E0}" srcOrd="3" destOrd="0" presId="urn:diagrams.loki3.com/VaryingWidthList+Icon"/>
    <dgm:cxn modelId="{F279134C-44E8-4018-BE7B-37BD19FC958C}" type="presParOf" srcId="{EDFE9191-340C-47F8-8A12-3EB2B1CDBD72}" destId="{ECAB2843-DB50-405F-9280-EB52F1B8A3BC}" srcOrd="4" destOrd="0" presId="urn:diagrams.loki3.com/VaryingWidthList+Icon"/>
    <dgm:cxn modelId="{2023BD53-F53E-4999-9558-6095ACFB4504}" type="presParOf" srcId="{EDFE9191-340C-47F8-8A12-3EB2B1CDBD72}" destId="{6D4F15FE-F213-4F6D-B8EC-C776288F30A7}" srcOrd="5" destOrd="0" presId="urn:diagrams.loki3.com/VaryingWidthList+Icon"/>
    <dgm:cxn modelId="{1D5C261F-7EB5-45A5-9CA6-95FD48F7E948}" type="presParOf" srcId="{EDFE9191-340C-47F8-8A12-3EB2B1CDBD72}" destId="{CA1BBAE0-FAA2-48B1-9F3A-62126B101F15}" srcOrd="6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571A26A-3988-4301-8737-4804A58AFE7B}" type="doc">
      <dgm:prSet loTypeId="urn:microsoft.com/office/officeart/2005/8/layout/cycle5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0BD56CC-FB48-40B1-AD18-AA14B0532F38}">
      <dgm:prSet phldrT="[Text]"/>
      <dgm:spPr/>
      <dgm:t>
        <a:bodyPr/>
        <a:lstStyle/>
        <a:p>
          <a:r>
            <a:rPr lang="en-US" dirty="0" smtClean="0">
              <a:latin typeface="Times New Roman" pitchFamily="18" charset="0"/>
              <a:cs typeface="Times New Roman" pitchFamily="18" charset="0"/>
            </a:rPr>
            <a:t>Firefighting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6B30AB85-D194-4974-9E38-C0D155A24B2B}" type="parTrans" cxnId="{FF753986-845B-4392-8E5F-D989BEE73657}">
      <dgm:prSet/>
      <dgm:spPr/>
      <dgm:t>
        <a:bodyPr/>
        <a:lstStyle/>
        <a:p>
          <a:endParaRPr lang="en-US"/>
        </a:p>
      </dgm:t>
    </dgm:pt>
    <dgm:pt modelId="{90D736D2-E7D5-4704-8F33-63A091C2442E}" type="sibTrans" cxnId="{FF753986-845B-4392-8E5F-D989BEE73657}">
      <dgm:prSet/>
      <dgm:spPr/>
      <dgm:t>
        <a:bodyPr/>
        <a:lstStyle/>
        <a:p>
          <a:endParaRPr lang="en-US"/>
        </a:p>
      </dgm:t>
    </dgm:pt>
    <dgm:pt modelId="{7A39AB0A-961D-4222-8641-477517837425}">
      <dgm:prSet phldrT="[Text]"/>
      <dgm:spPr/>
      <dgm:t>
        <a:bodyPr/>
        <a:lstStyle/>
        <a:p>
          <a:r>
            <a:rPr lang="en-US" dirty="0" smtClean="0">
              <a:latin typeface="Times New Roman" pitchFamily="18" charset="0"/>
              <a:cs typeface="Times New Roman" pitchFamily="18" charset="0"/>
            </a:rPr>
            <a:t>HVAC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2AB20AE7-D69F-4AE1-8D66-DAAF75F13CB6}" type="parTrans" cxnId="{CD4C6404-03C0-4A6F-89BD-E14BC8466C0D}">
      <dgm:prSet/>
      <dgm:spPr/>
      <dgm:t>
        <a:bodyPr/>
        <a:lstStyle/>
        <a:p>
          <a:endParaRPr lang="en-US"/>
        </a:p>
      </dgm:t>
    </dgm:pt>
    <dgm:pt modelId="{DF52CA8A-18DD-4F7C-8D19-7B1CE4E88523}" type="sibTrans" cxnId="{CD4C6404-03C0-4A6F-89BD-E14BC8466C0D}">
      <dgm:prSet/>
      <dgm:spPr/>
      <dgm:t>
        <a:bodyPr/>
        <a:lstStyle/>
        <a:p>
          <a:endParaRPr lang="en-US"/>
        </a:p>
      </dgm:t>
    </dgm:pt>
    <dgm:pt modelId="{E45B7D97-6921-4D16-B8FF-E9A6A22CEC26}">
      <dgm:prSet phldrT="[Text]"/>
      <dgm:spPr/>
      <dgm:t>
        <a:bodyPr/>
        <a:lstStyle/>
        <a:p>
          <a:r>
            <a:rPr lang="en-US" dirty="0" smtClean="0">
              <a:latin typeface="Times New Roman" pitchFamily="18" charset="0"/>
              <a:cs typeface="Times New Roman" pitchFamily="18" charset="0"/>
            </a:rPr>
            <a:t>Water Drainage 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B6DE41A6-D149-41D5-A3DA-6E62BF390975}" type="parTrans" cxnId="{2023BA49-5545-457A-B2F2-5C249D6A078B}">
      <dgm:prSet/>
      <dgm:spPr/>
      <dgm:t>
        <a:bodyPr/>
        <a:lstStyle/>
        <a:p>
          <a:endParaRPr lang="en-US"/>
        </a:p>
      </dgm:t>
    </dgm:pt>
    <dgm:pt modelId="{46A75E0B-F917-4954-860B-2873620A7E21}" type="sibTrans" cxnId="{2023BA49-5545-457A-B2F2-5C249D6A078B}">
      <dgm:prSet/>
      <dgm:spPr/>
      <dgm:t>
        <a:bodyPr/>
        <a:lstStyle/>
        <a:p>
          <a:endParaRPr lang="en-US"/>
        </a:p>
      </dgm:t>
    </dgm:pt>
    <dgm:pt modelId="{9DB75D7B-42A7-4267-A21D-E89284357A76}">
      <dgm:prSet phldrT="[Text]"/>
      <dgm:spPr/>
      <dgm:t>
        <a:bodyPr/>
        <a:lstStyle/>
        <a:p>
          <a:r>
            <a:rPr lang="en-US" dirty="0" smtClean="0">
              <a:latin typeface="Times New Roman" pitchFamily="18" charset="0"/>
              <a:cs typeface="Times New Roman" pitchFamily="18" charset="0"/>
            </a:rPr>
            <a:t>Water Supply</a:t>
          </a:r>
          <a:endParaRPr lang="en-US" dirty="0">
            <a:latin typeface="Times New Roman" pitchFamily="18" charset="0"/>
            <a:cs typeface="Times New Roman" pitchFamily="18" charset="0"/>
          </a:endParaRPr>
        </a:p>
      </dgm:t>
    </dgm:pt>
    <dgm:pt modelId="{A1543214-CFFF-472A-8294-E6BE21AC3904}" type="parTrans" cxnId="{4B7A40E9-B1E0-4DB9-9E5E-75839826EE21}">
      <dgm:prSet/>
      <dgm:spPr/>
      <dgm:t>
        <a:bodyPr/>
        <a:lstStyle/>
        <a:p>
          <a:endParaRPr lang="en-US"/>
        </a:p>
      </dgm:t>
    </dgm:pt>
    <dgm:pt modelId="{124EA1E8-9A00-4BC9-8F65-43A4B8A733C9}" type="sibTrans" cxnId="{4B7A40E9-B1E0-4DB9-9E5E-75839826EE21}">
      <dgm:prSet/>
      <dgm:spPr/>
      <dgm:t>
        <a:bodyPr/>
        <a:lstStyle/>
        <a:p>
          <a:endParaRPr lang="en-US"/>
        </a:p>
      </dgm:t>
    </dgm:pt>
    <dgm:pt modelId="{14C8178F-B540-4384-8D03-FE05E475DB4D}" type="pres">
      <dgm:prSet presAssocID="{B571A26A-3988-4301-8737-4804A58AFE7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B6FB0D-AD13-4ECD-AACD-5182A2FFCA61}" type="pres">
      <dgm:prSet presAssocID="{A0BD56CC-FB48-40B1-AD18-AA14B0532F38}" presName="node" presStyleLbl="node1" presStyleIdx="0" presStyleCnt="4" custRadScaleRad="101350" custRadScaleInc="-10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1D3428-1392-40C1-BCC7-A21D284FAEF2}" type="pres">
      <dgm:prSet presAssocID="{A0BD56CC-FB48-40B1-AD18-AA14B0532F38}" presName="spNode" presStyleCnt="0"/>
      <dgm:spPr/>
    </dgm:pt>
    <dgm:pt modelId="{DC75D0EC-DEB9-44B0-B116-F8E8B5C9EADA}" type="pres">
      <dgm:prSet presAssocID="{90D736D2-E7D5-4704-8F33-63A091C2442E}" presName="sibTrans" presStyleLbl="sibTrans1D1" presStyleIdx="0" presStyleCnt="4"/>
      <dgm:spPr/>
      <dgm:t>
        <a:bodyPr/>
        <a:lstStyle/>
        <a:p>
          <a:endParaRPr lang="en-US"/>
        </a:p>
      </dgm:t>
    </dgm:pt>
    <dgm:pt modelId="{39E26DC3-46B0-46A8-9281-1344DBA1BD35}" type="pres">
      <dgm:prSet presAssocID="{7A39AB0A-961D-4222-8641-47751783742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23DB9F-BEB7-41F4-8D0E-60B95712A03D}" type="pres">
      <dgm:prSet presAssocID="{7A39AB0A-961D-4222-8641-477517837425}" presName="spNode" presStyleCnt="0"/>
      <dgm:spPr/>
    </dgm:pt>
    <dgm:pt modelId="{20623CE3-9AB2-43E4-A3FD-1C4D96173A13}" type="pres">
      <dgm:prSet presAssocID="{DF52CA8A-18DD-4F7C-8D19-7B1CE4E88523}" presName="sibTrans" presStyleLbl="sibTrans1D1" presStyleIdx="1" presStyleCnt="4"/>
      <dgm:spPr/>
      <dgm:t>
        <a:bodyPr/>
        <a:lstStyle/>
        <a:p>
          <a:endParaRPr lang="en-US"/>
        </a:p>
      </dgm:t>
    </dgm:pt>
    <dgm:pt modelId="{2B99EDBA-A50A-4490-BC68-B88505AC44AA}" type="pres">
      <dgm:prSet presAssocID="{E45B7D97-6921-4D16-B8FF-E9A6A22CEC2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3E2821-F211-476F-BD3B-CBAE06B3FA02}" type="pres">
      <dgm:prSet presAssocID="{E45B7D97-6921-4D16-B8FF-E9A6A22CEC26}" presName="spNode" presStyleCnt="0"/>
      <dgm:spPr/>
    </dgm:pt>
    <dgm:pt modelId="{3FC50B6E-2E1A-4984-9219-4560A8D094D9}" type="pres">
      <dgm:prSet presAssocID="{46A75E0B-F917-4954-860B-2873620A7E21}" presName="sibTrans" presStyleLbl="sibTrans1D1" presStyleIdx="2" presStyleCnt="4"/>
      <dgm:spPr/>
      <dgm:t>
        <a:bodyPr/>
        <a:lstStyle/>
        <a:p>
          <a:endParaRPr lang="en-US"/>
        </a:p>
      </dgm:t>
    </dgm:pt>
    <dgm:pt modelId="{3BA882B8-8412-4C52-A31F-3809DB28F2B3}" type="pres">
      <dgm:prSet presAssocID="{9DB75D7B-42A7-4267-A21D-E89284357A76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A037D-9129-4AE8-8F16-71D624B40A72}" type="pres">
      <dgm:prSet presAssocID="{9DB75D7B-42A7-4267-A21D-E89284357A76}" presName="spNode" presStyleCnt="0"/>
      <dgm:spPr/>
    </dgm:pt>
    <dgm:pt modelId="{CC202107-47CD-42F6-87D3-005D117D3CC9}" type="pres">
      <dgm:prSet presAssocID="{124EA1E8-9A00-4BC9-8F65-43A4B8A733C9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DAA79F97-2693-42AB-96A0-59429F28A47C}" type="presOf" srcId="{A0BD56CC-FB48-40B1-AD18-AA14B0532F38}" destId="{A9B6FB0D-AD13-4ECD-AACD-5182A2FFCA61}" srcOrd="0" destOrd="0" presId="urn:microsoft.com/office/officeart/2005/8/layout/cycle5"/>
    <dgm:cxn modelId="{0C06B769-32A0-46B3-9FB9-F35999355F7E}" type="presOf" srcId="{E45B7D97-6921-4D16-B8FF-E9A6A22CEC26}" destId="{2B99EDBA-A50A-4490-BC68-B88505AC44AA}" srcOrd="0" destOrd="0" presId="urn:microsoft.com/office/officeart/2005/8/layout/cycle5"/>
    <dgm:cxn modelId="{91EC11DB-9AF4-4DF0-87C1-41C1BAFD6719}" type="presOf" srcId="{46A75E0B-F917-4954-860B-2873620A7E21}" destId="{3FC50B6E-2E1A-4984-9219-4560A8D094D9}" srcOrd="0" destOrd="0" presId="urn:microsoft.com/office/officeart/2005/8/layout/cycle5"/>
    <dgm:cxn modelId="{BEA52F14-ADCE-4C5D-AE94-2DA9EC135976}" type="presOf" srcId="{B571A26A-3988-4301-8737-4804A58AFE7B}" destId="{14C8178F-B540-4384-8D03-FE05E475DB4D}" srcOrd="0" destOrd="0" presId="urn:microsoft.com/office/officeart/2005/8/layout/cycle5"/>
    <dgm:cxn modelId="{9D18BCAF-E14D-445F-A7C6-DB572656390D}" type="presOf" srcId="{9DB75D7B-42A7-4267-A21D-E89284357A76}" destId="{3BA882B8-8412-4C52-A31F-3809DB28F2B3}" srcOrd="0" destOrd="0" presId="urn:microsoft.com/office/officeart/2005/8/layout/cycle5"/>
    <dgm:cxn modelId="{2023BA49-5545-457A-B2F2-5C249D6A078B}" srcId="{B571A26A-3988-4301-8737-4804A58AFE7B}" destId="{E45B7D97-6921-4D16-B8FF-E9A6A22CEC26}" srcOrd="2" destOrd="0" parTransId="{B6DE41A6-D149-41D5-A3DA-6E62BF390975}" sibTransId="{46A75E0B-F917-4954-860B-2873620A7E21}"/>
    <dgm:cxn modelId="{CD4C6404-03C0-4A6F-89BD-E14BC8466C0D}" srcId="{B571A26A-3988-4301-8737-4804A58AFE7B}" destId="{7A39AB0A-961D-4222-8641-477517837425}" srcOrd="1" destOrd="0" parTransId="{2AB20AE7-D69F-4AE1-8D66-DAAF75F13CB6}" sibTransId="{DF52CA8A-18DD-4F7C-8D19-7B1CE4E88523}"/>
    <dgm:cxn modelId="{E573329E-157F-4EAE-99BB-F28742E9E684}" type="presOf" srcId="{7A39AB0A-961D-4222-8641-477517837425}" destId="{39E26DC3-46B0-46A8-9281-1344DBA1BD35}" srcOrd="0" destOrd="0" presId="urn:microsoft.com/office/officeart/2005/8/layout/cycle5"/>
    <dgm:cxn modelId="{79DB1295-6A2F-4663-9A18-0E6F9695D61A}" type="presOf" srcId="{90D736D2-E7D5-4704-8F33-63A091C2442E}" destId="{DC75D0EC-DEB9-44B0-B116-F8E8B5C9EADA}" srcOrd="0" destOrd="0" presId="urn:microsoft.com/office/officeart/2005/8/layout/cycle5"/>
    <dgm:cxn modelId="{32F12491-36CA-43F8-ACD4-D572F76C4657}" type="presOf" srcId="{124EA1E8-9A00-4BC9-8F65-43A4B8A733C9}" destId="{CC202107-47CD-42F6-87D3-005D117D3CC9}" srcOrd="0" destOrd="0" presId="urn:microsoft.com/office/officeart/2005/8/layout/cycle5"/>
    <dgm:cxn modelId="{8805A40C-F052-408A-BA81-69B96CE0216A}" type="presOf" srcId="{DF52CA8A-18DD-4F7C-8D19-7B1CE4E88523}" destId="{20623CE3-9AB2-43E4-A3FD-1C4D96173A13}" srcOrd="0" destOrd="0" presId="urn:microsoft.com/office/officeart/2005/8/layout/cycle5"/>
    <dgm:cxn modelId="{4B7A40E9-B1E0-4DB9-9E5E-75839826EE21}" srcId="{B571A26A-3988-4301-8737-4804A58AFE7B}" destId="{9DB75D7B-42A7-4267-A21D-E89284357A76}" srcOrd="3" destOrd="0" parTransId="{A1543214-CFFF-472A-8294-E6BE21AC3904}" sibTransId="{124EA1E8-9A00-4BC9-8F65-43A4B8A733C9}"/>
    <dgm:cxn modelId="{FF753986-845B-4392-8E5F-D989BEE73657}" srcId="{B571A26A-3988-4301-8737-4804A58AFE7B}" destId="{A0BD56CC-FB48-40B1-AD18-AA14B0532F38}" srcOrd="0" destOrd="0" parTransId="{6B30AB85-D194-4974-9E38-C0D155A24B2B}" sibTransId="{90D736D2-E7D5-4704-8F33-63A091C2442E}"/>
    <dgm:cxn modelId="{34F9F0D6-7727-427F-966A-B97846ACAB11}" type="presParOf" srcId="{14C8178F-B540-4384-8D03-FE05E475DB4D}" destId="{A9B6FB0D-AD13-4ECD-AACD-5182A2FFCA61}" srcOrd="0" destOrd="0" presId="urn:microsoft.com/office/officeart/2005/8/layout/cycle5"/>
    <dgm:cxn modelId="{73D4297D-B79B-4E4A-BE85-422DF947029A}" type="presParOf" srcId="{14C8178F-B540-4384-8D03-FE05E475DB4D}" destId="{D31D3428-1392-40C1-BCC7-A21D284FAEF2}" srcOrd="1" destOrd="0" presId="urn:microsoft.com/office/officeart/2005/8/layout/cycle5"/>
    <dgm:cxn modelId="{D5E91C98-4EAA-4AFB-B45B-A049B6E93783}" type="presParOf" srcId="{14C8178F-B540-4384-8D03-FE05E475DB4D}" destId="{DC75D0EC-DEB9-44B0-B116-F8E8B5C9EADA}" srcOrd="2" destOrd="0" presId="urn:microsoft.com/office/officeart/2005/8/layout/cycle5"/>
    <dgm:cxn modelId="{1BEADE93-A8EC-497B-9383-C2C6569B8852}" type="presParOf" srcId="{14C8178F-B540-4384-8D03-FE05E475DB4D}" destId="{39E26DC3-46B0-46A8-9281-1344DBA1BD35}" srcOrd="3" destOrd="0" presId="urn:microsoft.com/office/officeart/2005/8/layout/cycle5"/>
    <dgm:cxn modelId="{6B26A5C7-4752-4B59-AEC6-482AAAC0B4D6}" type="presParOf" srcId="{14C8178F-B540-4384-8D03-FE05E475DB4D}" destId="{4623DB9F-BEB7-41F4-8D0E-60B95712A03D}" srcOrd="4" destOrd="0" presId="urn:microsoft.com/office/officeart/2005/8/layout/cycle5"/>
    <dgm:cxn modelId="{98BA67E0-DD8F-4A4A-812C-3DB89CD516AF}" type="presParOf" srcId="{14C8178F-B540-4384-8D03-FE05E475DB4D}" destId="{20623CE3-9AB2-43E4-A3FD-1C4D96173A13}" srcOrd="5" destOrd="0" presId="urn:microsoft.com/office/officeart/2005/8/layout/cycle5"/>
    <dgm:cxn modelId="{50B91B9D-9613-4999-B999-066F90CB50CD}" type="presParOf" srcId="{14C8178F-B540-4384-8D03-FE05E475DB4D}" destId="{2B99EDBA-A50A-4490-BC68-B88505AC44AA}" srcOrd="6" destOrd="0" presId="urn:microsoft.com/office/officeart/2005/8/layout/cycle5"/>
    <dgm:cxn modelId="{71488804-AD69-4599-A737-8C285DBB8FCA}" type="presParOf" srcId="{14C8178F-B540-4384-8D03-FE05E475DB4D}" destId="{4F3E2821-F211-476F-BD3B-CBAE06B3FA02}" srcOrd="7" destOrd="0" presId="urn:microsoft.com/office/officeart/2005/8/layout/cycle5"/>
    <dgm:cxn modelId="{40476F1D-FB0C-4A59-806B-3236EB434DE2}" type="presParOf" srcId="{14C8178F-B540-4384-8D03-FE05E475DB4D}" destId="{3FC50B6E-2E1A-4984-9219-4560A8D094D9}" srcOrd="8" destOrd="0" presId="urn:microsoft.com/office/officeart/2005/8/layout/cycle5"/>
    <dgm:cxn modelId="{8C10FAAB-4381-4BA8-8B97-7409B1915756}" type="presParOf" srcId="{14C8178F-B540-4384-8D03-FE05E475DB4D}" destId="{3BA882B8-8412-4C52-A31F-3809DB28F2B3}" srcOrd="9" destOrd="0" presId="urn:microsoft.com/office/officeart/2005/8/layout/cycle5"/>
    <dgm:cxn modelId="{7B6A1186-5DC6-438B-BC93-993D40BB2935}" type="presParOf" srcId="{14C8178F-B540-4384-8D03-FE05E475DB4D}" destId="{C49A037D-9129-4AE8-8F16-71D624B40A72}" srcOrd="10" destOrd="0" presId="urn:microsoft.com/office/officeart/2005/8/layout/cycle5"/>
    <dgm:cxn modelId="{BF7F3C7E-AA16-4118-A440-42AD9CEECF81}" type="presParOf" srcId="{14C8178F-B540-4384-8D03-FE05E475DB4D}" destId="{CC202107-47CD-42F6-87D3-005D117D3CC9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D7108B-8F1C-43E4-9BC1-2D29B5E50565}" type="doc">
      <dgm:prSet loTypeId="urn:microsoft.com/office/officeart/2005/8/layout/venn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5E87CBF-FA49-4895-B2A9-BA456527F0C1}">
      <dgm:prSet custT="1"/>
      <dgm:spPr/>
      <dgm:t>
        <a:bodyPr/>
        <a:lstStyle/>
        <a:p>
          <a:pPr rtl="0"/>
          <a:r>
            <a:rPr lang="en-US" sz="1600" dirty="0" smtClean="0"/>
            <a:t>Daylighting</a:t>
          </a:r>
        </a:p>
        <a:p>
          <a:pPr rtl="0"/>
          <a:r>
            <a:rPr lang="en-US" sz="1600" dirty="0" smtClean="0"/>
            <a:t>* 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Day</a:t>
          </a:r>
          <a:r>
            <a:rPr lang="en-US" sz="1600" dirty="0" smtClean="0"/>
            <a:t>lighting Factor</a:t>
          </a:r>
        </a:p>
        <a:p>
          <a:pPr rtl="0"/>
          <a:r>
            <a:rPr lang="en-US" sz="1600" dirty="0" smtClean="0"/>
            <a:t>* Sun path analysis   </a:t>
          </a:r>
          <a:endParaRPr lang="en-US" sz="1600" dirty="0"/>
        </a:p>
      </dgm:t>
    </dgm:pt>
    <dgm:pt modelId="{62A158C9-10C3-480C-9852-06445013A219}" type="parTrans" cxnId="{7031842A-1296-4C59-9A3F-9F02E10FB1EF}">
      <dgm:prSet/>
      <dgm:spPr/>
      <dgm:t>
        <a:bodyPr/>
        <a:lstStyle/>
        <a:p>
          <a:endParaRPr lang="en-US"/>
        </a:p>
      </dgm:t>
    </dgm:pt>
    <dgm:pt modelId="{BEEE19F3-C86D-4F2D-A162-4ECCD8F313AC}" type="sibTrans" cxnId="{7031842A-1296-4C59-9A3F-9F02E10FB1EF}">
      <dgm:prSet/>
      <dgm:spPr/>
      <dgm:t>
        <a:bodyPr/>
        <a:lstStyle/>
        <a:p>
          <a:endParaRPr lang="en-US"/>
        </a:p>
      </dgm:t>
    </dgm:pt>
    <dgm:pt modelId="{62CDB55F-2030-4695-83DD-96773A9A5E19}">
      <dgm:prSet custT="1"/>
      <dgm:spPr/>
      <dgm:t>
        <a:bodyPr/>
        <a:lstStyle/>
        <a:p>
          <a:pPr rtl="0"/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Thermal Design</a:t>
          </a:r>
          <a:endParaRPr lang="en-US" sz="1600" dirty="0">
            <a:latin typeface="Times New Roman" pitchFamily="18" charset="0"/>
            <a:cs typeface="Times New Roman" pitchFamily="18" charset="0"/>
          </a:endParaRPr>
        </a:p>
      </dgm:t>
    </dgm:pt>
    <dgm:pt modelId="{C1DA607C-FB6B-4E15-947C-E003DB6104CC}" type="parTrans" cxnId="{80E84A23-D31C-472C-8B55-A2915A92AD39}">
      <dgm:prSet/>
      <dgm:spPr/>
      <dgm:t>
        <a:bodyPr/>
        <a:lstStyle/>
        <a:p>
          <a:endParaRPr lang="en-US"/>
        </a:p>
      </dgm:t>
    </dgm:pt>
    <dgm:pt modelId="{5913F9EF-6C74-48EF-A7FE-CE275AD6F67A}" type="sibTrans" cxnId="{80E84A23-D31C-472C-8B55-A2915A92AD39}">
      <dgm:prSet/>
      <dgm:spPr/>
      <dgm:t>
        <a:bodyPr/>
        <a:lstStyle/>
        <a:p>
          <a:endParaRPr lang="en-US"/>
        </a:p>
      </dgm:t>
    </dgm:pt>
    <dgm:pt modelId="{DD3604BA-29D1-4D7A-AABD-C49754E5C680}">
      <dgm:prSet custT="1"/>
      <dgm:spPr/>
      <dgm:t>
        <a:bodyPr/>
        <a:lstStyle/>
        <a:p>
          <a:pPr algn="r" rtl="0"/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Acoustical Design </a:t>
          </a:r>
          <a:endParaRPr lang="en-US" sz="1600" dirty="0">
            <a:latin typeface="Times New Roman" pitchFamily="18" charset="0"/>
            <a:cs typeface="Times New Roman" pitchFamily="18" charset="0"/>
          </a:endParaRPr>
        </a:p>
      </dgm:t>
    </dgm:pt>
    <dgm:pt modelId="{D969E77B-7BC6-46DB-A114-AE6FE02F1729}" type="parTrans" cxnId="{97A58BF6-C81A-4FC5-8225-85A358C806E3}">
      <dgm:prSet/>
      <dgm:spPr/>
      <dgm:t>
        <a:bodyPr/>
        <a:lstStyle/>
        <a:p>
          <a:endParaRPr lang="en-US"/>
        </a:p>
      </dgm:t>
    </dgm:pt>
    <dgm:pt modelId="{D9D4024E-A5C1-4646-B042-0AAA5BBAE22D}" type="sibTrans" cxnId="{97A58BF6-C81A-4FC5-8225-85A358C806E3}">
      <dgm:prSet/>
      <dgm:spPr/>
      <dgm:t>
        <a:bodyPr/>
        <a:lstStyle/>
        <a:p>
          <a:endParaRPr lang="en-US"/>
        </a:p>
      </dgm:t>
    </dgm:pt>
    <dgm:pt modelId="{EAD6735F-3F57-426A-8650-4D68BCD9FF76}" type="pres">
      <dgm:prSet presAssocID="{4BD7108B-8F1C-43E4-9BC1-2D29B5E5056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12EBE4-BFD2-40A5-8342-9CBF6778F369}" type="pres">
      <dgm:prSet presAssocID="{25E87CBF-FA49-4895-B2A9-BA456527F0C1}" presName="circ1" presStyleLbl="vennNode1" presStyleIdx="0" presStyleCnt="3" custScaleX="100000" custScaleY="100431" custLinFactNeighborX="-28910" custLinFactNeighborY="-26246"/>
      <dgm:spPr/>
      <dgm:t>
        <a:bodyPr/>
        <a:lstStyle/>
        <a:p>
          <a:endParaRPr lang="en-US"/>
        </a:p>
      </dgm:t>
    </dgm:pt>
    <dgm:pt modelId="{E1EF7741-2B58-4D55-854A-887E487452C0}" type="pres">
      <dgm:prSet presAssocID="{25E87CBF-FA49-4895-B2A9-BA456527F0C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18B784-4581-4DA5-963A-E80E7263F4E2}" type="pres">
      <dgm:prSet presAssocID="{62CDB55F-2030-4695-83DD-96773A9A5E19}" presName="circ2" presStyleLbl="vennNode1" presStyleIdx="1" presStyleCnt="3" custLinFactNeighborX="-431" custLinFactNeighborY="-35160"/>
      <dgm:spPr/>
      <dgm:t>
        <a:bodyPr/>
        <a:lstStyle/>
        <a:p>
          <a:endParaRPr lang="en-US"/>
        </a:p>
      </dgm:t>
    </dgm:pt>
    <dgm:pt modelId="{248CC6B0-71FA-4748-B7AF-032005ACD920}" type="pres">
      <dgm:prSet presAssocID="{62CDB55F-2030-4695-83DD-96773A9A5E1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BA95B4-880F-4A83-8208-66ED17399ADC}" type="pres">
      <dgm:prSet presAssocID="{DD3604BA-29D1-4D7A-AABD-C49754E5C680}" presName="circ3" presStyleLbl="vennNode1" presStyleIdx="2" presStyleCnt="3"/>
      <dgm:spPr/>
      <dgm:t>
        <a:bodyPr/>
        <a:lstStyle/>
        <a:p>
          <a:endParaRPr lang="en-US"/>
        </a:p>
      </dgm:t>
    </dgm:pt>
    <dgm:pt modelId="{A4A637CD-09DD-49C4-BC9C-22050EC359AB}" type="pres">
      <dgm:prSet presAssocID="{DD3604BA-29D1-4D7A-AABD-C49754E5C680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E84A23-D31C-472C-8B55-A2915A92AD39}" srcId="{4BD7108B-8F1C-43E4-9BC1-2D29B5E50565}" destId="{62CDB55F-2030-4695-83DD-96773A9A5E19}" srcOrd="1" destOrd="0" parTransId="{C1DA607C-FB6B-4E15-947C-E003DB6104CC}" sibTransId="{5913F9EF-6C74-48EF-A7FE-CE275AD6F67A}"/>
    <dgm:cxn modelId="{F1665EA6-3509-4A36-85D8-3A7D5A83258B}" type="presOf" srcId="{25E87CBF-FA49-4895-B2A9-BA456527F0C1}" destId="{6B12EBE4-BFD2-40A5-8342-9CBF6778F369}" srcOrd="0" destOrd="0" presId="urn:microsoft.com/office/officeart/2005/8/layout/venn1"/>
    <dgm:cxn modelId="{8E83DACB-8729-479A-BA99-A3FA500348C1}" type="presOf" srcId="{4BD7108B-8F1C-43E4-9BC1-2D29B5E50565}" destId="{EAD6735F-3F57-426A-8650-4D68BCD9FF76}" srcOrd="0" destOrd="0" presId="urn:microsoft.com/office/officeart/2005/8/layout/venn1"/>
    <dgm:cxn modelId="{97A58BF6-C81A-4FC5-8225-85A358C806E3}" srcId="{4BD7108B-8F1C-43E4-9BC1-2D29B5E50565}" destId="{DD3604BA-29D1-4D7A-AABD-C49754E5C680}" srcOrd="2" destOrd="0" parTransId="{D969E77B-7BC6-46DB-A114-AE6FE02F1729}" sibTransId="{D9D4024E-A5C1-4646-B042-0AAA5BBAE22D}"/>
    <dgm:cxn modelId="{7031842A-1296-4C59-9A3F-9F02E10FB1EF}" srcId="{4BD7108B-8F1C-43E4-9BC1-2D29B5E50565}" destId="{25E87CBF-FA49-4895-B2A9-BA456527F0C1}" srcOrd="0" destOrd="0" parTransId="{62A158C9-10C3-480C-9852-06445013A219}" sibTransId="{BEEE19F3-C86D-4F2D-A162-4ECCD8F313AC}"/>
    <dgm:cxn modelId="{128D7335-6E0F-4463-92D2-189F39BF47C6}" type="presOf" srcId="{62CDB55F-2030-4695-83DD-96773A9A5E19}" destId="{248CC6B0-71FA-4748-B7AF-032005ACD920}" srcOrd="1" destOrd="0" presId="urn:microsoft.com/office/officeart/2005/8/layout/venn1"/>
    <dgm:cxn modelId="{58834686-9D13-4511-A4D4-0566E44844A2}" type="presOf" srcId="{25E87CBF-FA49-4895-B2A9-BA456527F0C1}" destId="{E1EF7741-2B58-4D55-854A-887E487452C0}" srcOrd="1" destOrd="0" presId="urn:microsoft.com/office/officeart/2005/8/layout/venn1"/>
    <dgm:cxn modelId="{3DB769A8-D986-4648-8E5B-F3C4286FF27C}" type="presOf" srcId="{DD3604BA-29D1-4D7A-AABD-C49754E5C680}" destId="{A4A637CD-09DD-49C4-BC9C-22050EC359AB}" srcOrd="1" destOrd="0" presId="urn:microsoft.com/office/officeart/2005/8/layout/venn1"/>
    <dgm:cxn modelId="{71A7C10D-49B4-420F-B5A9-B529FDAB050C}" type="presOf" srcId="{DD3604BA-29D1-4D7A-AABD-C49754E5C680}" destId="{D9BA95B4-880F-4A83-8208-66ED17399ADC}" srcOrd="0" destOrd="0" presId="urn:microsoft.com/office/officeart/2005/8/layout/venn1"/>
    <dgm:cxn modelId="{98999223-712C-42E9-BEBD-998229533429}" type="presOf" srcId="{62CDB55F-2030-4695-83DD-96773A9A5E19}" destId="{F218B784-4581-4DA5-963A-E80E7263F4E2}" srcOrd="0" destOrd="0" presId="urn:microsoft.com/office/officeart/2005/8/layout/venn1"/>
    <dgm:cxn modelId="{6612EAE5-FB9B-40A9-B639-6F0456DBDA9D}" type="presParOf" srcId="{EAD6735F-3F57-426A-8650-4D68BCD9FF76}" destId="{6B12EBE4-BFD2-40A5-8342-9CBF6778F369}" srcOrd="0" destOrd="0" presId="urn:microsoft.com/office/officeart/2005/8/layout/venn1"/>
    <dgm:cxn modelId="{18B471D8-F383-4CAE-A5C6-0EA78F25AD3F}" type="presParOf" srcId="{EAD6735F-3F57-426A-8650-4D68BCD9FF76}" destId="{E1EF7741-2B58-4D55-854A-887E487452C0}" srcOrd="1" destOrd="0" presId="urn:microsoft.com/office/officeart/2005/8/layout/venn1"/>
    <dgm:cxn modelId="{23141433-4E29-497E-98E4-3C94D1AE15C3}" type="presParOf" srcId="{EAD6735F-3F57-426A-8650-4D68BCD9FF76}" destId="{F218B784-4581-4DA5-963A-E80E7263F4E2}" srcOrd="2" destOrd="0" presId="urn:microsoft.com/office/officeart/2005/8/layout/venn1"/>
    <dgm:cxn modelId="{DF730E7A-275F-4EFD-9194-2AD95845D409}" type="presParOf" srcId="{EAD6735F-3F57-426A-8650-4D68BCD9FF76}" destId="{248CC6B0-71FA-4748-B7AF-032005ACD920}" srcOrd="3" destOrd="0" presId="urn:microsoft.com/office/officeart/2005/8/layout/venn1"/>
    <dgm:cxn modelId="{C681DBD2-C664-443F-B790-16F1B057C990}" type="presParOf" srcId="{EAD6735F-3F57-426A-8650-4D68BCD9FF76}" destId="{D9BA95B4-880F-4A83-8208-66ED17399ADC}" srcOrd="4" destOrd="0" presId="urn:microsoft.com/office/officeart/2005/8/layout/venn1"/>
    <dgm:cxn modelId="{0ED87EA7-A06A-4B3B-97C7-53BC055AE58C}" type="presParOf" srcId="{EAD6735F-3F57-426A-8650-4D68BCD9FF76}" destId="{A4A637CD-09DD-49C4-BC9C-22050EC359AB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8F0386-D27C-4C42-BFEE-0A535CBC4E65}">
      <dsp:nvSpPr>
        <dsp:cNvPr id="0" name=""/>
        <dsp:cNvSpPr/>
      </dsp:nvSpPr>
      <dsp:spPr>
        <a:xfrm>
          <a:off x="2504597" y="904"/>
          <a:ext cx="1212049" cy="12120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Site analysis</a:t>
          </a:r>
          <a:endParaRPr lang="en-US" sz="1600" kern="1200" dirty="0"/>
        </a:p>
      </dsp:txBody>
      <dsp:txXfrm>
        <a:off x="2682097" y="178404"/>
        <a:ext cx="857049" cy="857049"/>
      </dsp:txXfrm>
    </dsp:sp>
    <dsp:sp modelId="{D672A6F2-B3ED-4AF0-BBE9-CC2824BAD320}">
      <dsp:nvSpPr>
        <dsp:cNvPr id="0" name=""/>
        <dsp:cNvSpPr/>
      </dsp:nvSpPr>
      <dsp:spPr>
        <a:xfrm rot="2027250">
          <a:off x="3719140" y="944207"/>
          <a:ext cx="402424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3729335" y="992451"/>
        <a:ext cx="281697" cy="245440"/>
      </dsp:txXfrm>
    </dsp:sp>
    <dsp:sp modelId="{72C994AF-4873-4A68-86B7-2F0FC712EB5C}">
      <dsp:nvSpPr>
        <dsp:cNvPr id="0" name=""/>
        <dsp:cNvSpPr/>
      </dsp:nvSpPr>
      <dsp:spPr>
        <a:xfrm>
          <a:off x="4142990" y="1097195"/>
          <a:ext cx="1212049" cy="1212049"/>
        </a:xfrm>
        <a:prstGeom prst="ellipse">
          <a:avLst/>
        </a:prstGeom>
        <a:solidFill>
          <a:schemeClr val="accent3">
            <a:hueOff val="-2804407"/>
            <a:satOff val="-1442"/>
            <a:lumOff val="-62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Architectural </a:t>
          </a:r>
          <a:endParaRPr lang="en-US" sz="1100" kern="1200" dirty="0"/>
        </a:p>
      </dsp:txBody>
      <dsp:txXfrm>
        <a:off x="4320490" y="1274695"/>
        <a:ext cx="857049" cy="857049"/>
      </dsp:txXfrm>
    </dsp:sp>
    <dsp:sp modelId="{654B67BB-E8AC-46A5-BFD9-4B80599FF885}">
      <dsp:nvSpPr>
        <dsp:cNvPr id="0" name=""/>
        <dsp:cNvSpPr/>
      </dsp:nvSpPr>
      <dsp:spPr>
        <a:xfrm rot="4473920">
          <a:off x="4868385" y="2227029"/>
          <a:ext cx="163445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2804407"/>
            <a:satOff val="-1442"/>
            <a:lumOff val="-62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4886377" y="2285210"/>
        <a:ext cx="114412" cy="245440"/>
      </dsp:txXfrm>
    </dsp:sp>
    <dsp:sp modelId="{51FDB54A-EE7D-4269-A908-D105BED40678}">
      <dsp:nvSpPr>
        <dsp:cNvPr id="0" name=""/>
        <dsp:cNvSpPr/>
      </dsp:nvSpPr>
      <dsp:spPr>
        <a:xfrm>
          <a:off x="4547638" y="2562797"/>
          <a:ext cx="1212049" cy="1212049"/>
        </a:xfrm>
        <a:prstGeom prst="ellipse">
          <a:avLst/>
        </a:prstGeom>
        <a:solidFill>
          <a:schemeClr val="accent3">
            <a:hueOff val="-5608813"/>
            <a:satOff val="-2884"/>
            <a:lumOff val="-124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Structural </a:t>
          </a:r>
          <a:endParaRPr lang="en-US" sz="1400" kern="1200" dirty="0"/>
        </a:p>
      </dsp:txBody>
      <dsp:txXfrm>
        <a:off x="4725138" y="2740297"/>
        <a:ext cx="857049" cy="857049"/>
      </dsp:txXfrm>
    </dsp:sp>
    <dsp:sp modelId="{2021CA56-FBBF-4DC4-8A1C-C9F625EBE7AA}">
      <dsp:nvSpPr>
        <dsp:cNvPr id="0" name=""/>
        <dsp:cNvSpPr/>
      </dsp:nvSpPr>
      <dsp:spPr>
        <a:xfrm rot="7714286">
          <a:off x="4431730" y="3668048"/>
          <a:ext cx="321407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5608813"/>
            <a:satOff val="-2884"/>
            <a:lumOff val="-124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4510000" y="3712168"/>
        <a:ext cx="224985" cy="245440"/>
      </dsp:txXfrm>
    </dsp:sp>
    <dsp:sp modelId="{22B7FC05-7C93-4D47-BB6D-53F104D83679}">
      <dsp:nvSpPr>
        <dsp:cNvPr id="0" name=""/>
        <dsp:cNvSpPr/>
      </dsp:nvSpPr>
      <dsp:spPr>
        <a:xfrm>
          <a:off x="3413836" y="3984541"/>
          <a:ext cx="1212049" cy="1212049"/>
        </a:xfrm>
        <a:prstGeom prst="ellipse">
          <a:avLst/>
        </a:prstGeom>
        <a:solidFill>
          <a:schemeClr val="accent3">
            <a:hueOff val="-8413220"/>
            <a:satOff val="-4326"/>
            <a:lumOff val="-186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Electrical </a:t>
          </a:r>
          <a:endParaRPr lang="en-US" sz="1400" kern="1200" dirty="0"/>
        </a:p>
      </dsp:txBody>
      <dsp:txXfrm>
        <a:off x="3591336" y="4162041"/>
        <a:ext cx="857049" cy="857049"/>
      </dsp:txXfrm>
    </dsp:sp>
    <dsp:sp modelId="{A6F4F8B3-20F4-40D8-8AE3-301E9D9478DE}">
      <dsp:nvSpPr>
        <dsp:cNvPr id="0" name=""/>
        <dsp:cNvSpPr/>
      </dsp:nvSpPr>
      <dsp:spPr>
        <a:xfrm rot="10800000">
          <a:off x="2959014" y="4386032"/>
          <a:ext cx="321407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8413220"/>
            <a:satOff val="-4326"/>
            <a:lumOff val="-186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3055436" y="4467845"/>
        <a:ext cx="224985" cy="245440"/>
      </dsp:txXfrm>
    </dsp:sp>
    <dsp:sp modelId="{C8EA13EB-2DFE-485A-820B-CCD4856C0DB0}">
      <dsp:nvSpPr>
        <dsp:cNvPr id="0" name=""/>
        <dsp:cNvSpPr/>
      </dsp:nvSpPr>
      <dsp:spPr>
        <a:xfrm>
          <a:off x="1595358" y="3984541"/>
          <a:ext cx="1212049" cy="1212049"/>
        </a:xfrm>
        <a:prstGeom prst="ellipse">
          <a:avLst/>
        </a:prstGeom>
        <a:solidFill>
          <a:schemeClr val="accent3">
            <a:hueOff val="-11217627"/>
            <a:satOff val="-5768"/>
            <a:lumOff val="-248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Mechanical</a:t>
          </a:r>
          <a:endParaRPr lang="en-US" sz="1400" kern="1200" dirty="0"/>
        </a:p>
      </dsp:txBody>
      <dsp:txXfrm>
        <a:off x="1772858" y="4162041"/>
        <a:ext cx="857049" cy="857049"/>
      </dsp:txXfrm>
    </dsp:sp>
    <dsp:sp modelId="{71E03944-70FD-4EC9-84DC-2FDF702E9CD8}">
      <dsp:nvSpPr>
        <dsp:cNvPr id="0" name=""/>
        <dsp:cNvSpPr/>
      </dsp:nvSpPr>
      <dsp:spPr>
        <a:xfrm rot="13885714">
          <a:off x="1479449" y="3682272"/>
          <a:ext cx="321407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1217627"/>
            <a:satOff val="-5768"/>
            <a:lumOff val="-248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10800000">
        <a:off x="1557719" y="3801778"/>
        <a:ext cx="224985" cy="245440"/>
      </dsp:txXfrm>
    </dsp:sp>
    <dsp:sp modelId="{4F24FC86-6D40-4F05-B8B0-EEF9874EA13D}">
      <dsp:nvSpPr>
        <dsp:cNvPr id="0" name=""/>
        <dsp:cNvSpPr/>
      </dsp:nvSpPr>
      <dsp:spPr>
        <a:xfrm>
          <a:off x="461556" y="2562797"/>
          <a:ext cx="1212049" cy="1212049"/>
        </a:xfrm>
        <a:prstGeom prst="ellipse">
          <a:avLst/>
        </a:prstGeom>
        <a:solidFill>
          <a:schemeClr val="accent3">
            <a:hueOff val="-14022034"/>
            <a:satOff val="-7210"/>
            <a:lumOff val="-31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dirty="0" smtClean="0"/>
            <a:t>Environmental </a:t>
          </a:r>
          <a:endParaRPr lang="en-US" sz="1050" kern="1200" dirty="0"/>
        </a:p>
      </dsp:txBody>
      <dsp:txXfrm>
        <a:off x="639056" y="2740297"/>
        <a:ext cx="857049" cy="857049"/>
      </dsp:txXfrm>
    </dsp:sp>
    <dsp:sp modelId="{427D28B1-580D-4325-A43F-953F1FED1EA0}">
      <dsp:nvSpPr>
        <dsp:cNvPr id="0" name=""/>
        <dsp:cNvSpPr/>
      </dsp:nvSpPr>
      <dsp:spPr>
        <a:xfrm rot="16971429">
          <a:off x="1107537" y="2087797"/>
          <a:ext cx="320193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4022034"/>
            <a:satOff val="-7210"/>
            <a:lumOff val="-310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1144879" y="2216435"/>
        <a:ext cx="224135" cy="245440"/>
      </dsp:txXfrm>
    </dsp:sp>
    <dsp:sp modelId="{C53D6F1D-0FE0-4E81-BA43-E2B3F71F2348}">
      <dsp:nvSpPr>
        <dsp:cNvPr id="0" name=""/>
        <dsp:cNvSpPr/>
      </dsp:nvSpPr>
      <dsp:spPr>
        <a:xfrm>
          <a:off x="866247" y="787500"/>
          <a:ext cx="1211964" cy="1216872"/>
        </a:xfrm>
        <a:prstGeom prst="ellipse">
          <a:avLst/>
        </a:prstGeom>
        <a:solidFill>
          <a:schemeClr val="accent3">
            <a:hueOff val="-16826440"/>
            <a:satOff val="-8652"/>
            <a:lumOff val="-372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Quantity surviving </a:t>
          </a:r>
          <a:endParaRPr lang="en-US" sz="1400" kern="1200" dirty="0"/>
        </a:p>
      </dsp:txBody>
      <dsp:txXfrm>
        <a:off x="1043735" y="965707"/>
        <a:ext cx="856988" cy="860458"/>
      </dsp:txXfrm>
    </dsp:sp>
    <dsp:sp modelId="{193EC2DB-D680-4883-884B-4F9F56E8C782}">
      <dsp:nvSpPr>
        <dsp:cNvPr id="0" name=""/>
        <dsp:cNvSpPr/>
      </dsp:nvSpPr>
      <dsp:spPr>
        <a:xfrm rot="20057143">
          <a:off x="2122831" y="800753"/>
          <a:ext cx="321186" cy="4090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-16826440"/>
            <a:satOff val="-8652"/>
            <a:lumOff val="-3725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127602" y="903470"/>
        <a:ext cx="224830" cy="2454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BBCFF-6B68-45C0-970A-44673BB2999D}">
      <dsp:nvSpPr>
        <dsp:cNvPr id="0" name=""/>
        <dsp:cNvSpPr/>
      </dsp:nvSpPr>
      <dsp:spPr>
        <a:xfrm>
          <a:off x="472527" y="314999"/>
          <a:ext cx="5495051" cy="528493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alpha val="50000"/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alpha val="50000"/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alpha val="50000"/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Structural and Seismic Design</a:t>
          </a:r>
          <a:endParaRPr lang="en-US" sz="4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77259" y="1088960"/>
        <a:ext cx="3885587" cy="37370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DD9C8-D4F2-43DB-A6C9-5D9DB1198D44}">
      <dsp:nvSpPr>
        <dsp:cNvPr id="0" name=""/>
        <dsp:cNvSpPr/>
      </dsp:nvSpPr>
      <dsp:spPr>
        <a:xfrm>
          <a:off x="1549584" y="223255"/>
          <a:ext cx="1953362" cy="101103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 Sockets Distributions</a:t>
          </a:r>
          <a:endParaRPr lang="en-US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49584" y="223255"/>
        <a:ext cx="1953362" cy="1011034"/>
      </dsp:txXfrm>
    </dsp:sp>
    <dsp:sp modelId="{7C1E9A19-950A-48B2-86E5-F00022923C72}">
      <dsp:nvSpPr>
        <dsp:cNvPr id="0" name=""/>
        <dsp:cNvSpPr/>
      </dsp:nvSpPr>
      <dsp:spPr>
        <a:xfrm>
          <a:off x="2763671" y="1116261"/>
          <a:ext cx="2097107" cy="101103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3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Artificial Lighting Design</a:t>
          </a:r>
          <a:endParaRPr lang="en-US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63671" y="1116261"/>
        <a:ext cx="2097107" cy="1011034"/>
      </dsp:txXfrm>
    </dsp:sp>
    <dsp:sp modelId="{ECAB2843-DB50-405F-9280-EB52F1B8A3BC}">
      <dsp:nvSpPr>
        <dsp:cNvPr id="0" name=""/>
        <dsp:cNvSpPr/>
      </dsp:nvSpPr>
      <dsp:spPr>
        <a:xfrm>
          <a:off x="4358878" y="2009277"/>
          <a:ext cx="2341655" cy="101103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Sound Reinforcement </a:t>
          </a:r>
          <a:r>
            <a:rPr lang="ar-JO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System</a:t>
          </a:r>
          <a:endParaRPr lang="en-US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58878" y="2009277"/>
        <a:ext cx="2341655" cy="1011034"/>
      </dsp:txXfrm>
    </dsp:sp>
    <dsp:sp modelId="{CA1BBAE0-FAA2-48B1-9F3A-62126B101F15}">
      <dsp:nvSpPr>
        <dsp:cNvPr id="0" name=""/>
        <dsp:cNvSpPr/>
      </dsp:nvSpPr>
      <dsp:spPr>
        <a:xfrm>
          <a:off x="5662396" y="2902294"/>
          <a:ext cx="2228926" cy="101103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5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5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Times New Roman" pitchFamily="18" charset="0"/>
              <a:cs typeface="Times New Roman" pitchFamily="18" charset="0"/>
            </a:rPr>
            <a:t>Electrical Distribution Board </a:t>
          </a:r>
          <a:endParaRPr lang="en-US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62396" y="2902294"/>
        <a:ext cx="2228926" cy="10110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6FB0D-AD13-4ECD-AACD-5182A2FFCA61}">
      <dsp:nvSpPr>
        <dsp:cNvPr id="0" name=""/>
        <dsp:cNvSpPr/>
      </dsp:nvSpPr>
      <dsp:spPr>
        <a:xfrm>
          <a:off x="1637397" y="457098"/>
          <a:ext cx="1531225" cy="9952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Firefighting 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85983" y="505684"/>
        <a:ext cx="1434053" cy="898124"/>
      </dsp:txXfrm>
    </dsp:sp>
    <dsp:sp modelId="{DC75D0EC-DEB9-44B0-B116-F8E8B5C9EADA}">
      <dsp:nvSpPr>
        <dsp:cNvPr id="0" name=""/>
        <dsp:cNvSpPr/>
      </dsp:nvSpPr>
      <dsp:spPr>
        <a:xfrm>
          <a:off x="757209" y="947211"/>
          <a:ext cx="3291874" cy="3291874"/>
        </a:xfrm>
        <a:custGeom>
          <a:avLst/>
          <a:gdLst/>
          <a:ahLst/>
          <a:cxnLst/>
          <a:rect l="0" t="0" r="0" b="0"/>
          <a:pathLst>
            <a:path>
              <a:moveTo>
                <a:pt x="2627910" y="325014"/>
              </a:moveTo>
              <a:arcTo wR="1645937" hR="1645937" stAng="18397626" swAng="167665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E26DC3-46B0-46A8-9281-1344DBA1BD35}">
      <dsp:nvSpPr>
        <dsp:cNvPr id="0" name=""/>
        <dsp:cNvSpPr/>
      </dsp:nvSpPr>
      <dsp:spPr>
        <a:xfrm>
          <a:off x="3292593" y="2125230"/>
          <a:ext cx="1531225" cy="9952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3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3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HVAC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41179" y="2173816"/>
        <a:ext cx="1434053" cy="898124"/>
      </dsp:txXfrm>
    </dsp:sp>
    <dsp:sp modelId="{20623CE3-9AB2-43E4-A3FD-1C4D96173A13}">
      <dsp:nvSpPr>
        <dsp:cNvPr id="0" name=""/>
        <dsp:cNvSpPr/>
      </dsp:nvSpPr>
      <dsp:spPr>
        <a:xfrm>
          <a:off x="766331" y="976941"/>
          <a:ext cx="3291874" cy="3291874"/>
        </a:xfrm>
        <a:custGeom>
          <a:avLst/>
          <a:gdLst/>
          <a:ahLst/>
          <a:cxnLst/>
          <a:rect l="0" t="0" r="0" b="0"/>
          <a:pathLst>
            <a:path>
              <a:moveTo>
                <a:pt x="3121367" y="2375469"/>
              </a:moveTo>
              <a:arcTo wR="1645937" hR="1645937" stAng="1578616" swAng="1635487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99EDBA-A50A-4490-BC68-B88505AC44AA}">
      <dsp:nvSpPr>
        <dsp:cNvPr id="0" name=""/>
        <dsp:cNvSpPr/>
      </dsp:nvSpPr>
      <dsp:spPr>
        <a:xfrm>
          <a:off x="1646655" y="3771167"/>
          <a:ext cx="1531225" cy="99529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Water Drainage 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95241" y="3819753"/>
        <a:ext cx="1434053" cy="898124"/>
      </dsp:txXfrm>
    </dsp:sp>
    <dsp:sp modelId="{3FC50B6E-2E1A-4984-9219-4560A8D094D9}">
      <dsp:nvSpPr>
        <dsp:cNvPr id="0" name=""/>
        <dsp:cNvSpPr/>
      </dsp:nvSpPr>
      <dsp:spPr>
        <a:xfrm>
          <a:off x="766331" y="976941"/>
          <a:ext cx="3291874" cy="3291874"/>
        </a:xfrm>
        <a:custGeom>
          <a:avLst/>
          <a:gdLst/>
          <a:ahLst/>
          <a:cxnLst/>
          <a:rect l="0" t="0" r="0" b="0"/>
          <a:pathLst>
            <a:path>
              <a:moveTo>
                <a:pt x="668476" y="2970202"/>
              </a:moveTo>
              <a:arcTo wR="1645937" hR="1645937" stAng="7585897" swAng="1635487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A882B8-8412-4C52-A31F-3809DB28F2B3}">
      <dsp:nvSpPr>
        <dsp:cNvPr id="0" name=""/>
        <dsp:cNvSpPr/>
      </dsp:nvSpPr>
      <dsp:spPr>
        <a:xfrm>
          <a:off x="718" y="2125230"/>
          <a:ext cx="1531225" cy="99529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5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5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Water Supply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304" y="2173816"/>
        <a:ext cx="1434053" cy="898124"/>
      </dsp:txXfrm>
    </dsp:sp>
    <dsp:sp modelId="{CC202107-47CD-42F6-87D3-005D117D3CC9}">
      <dsp:nvSpPr>
        <dsp:cNvPr id="0" name=""/>
        <dsp:cNvSpPr/>
      </dsp:nvSpPr>
      <dsp:spPr>
        <a:xfrm>
          <a:off x="775563" y="946838"/>
          <a:ext cx="3291874" cy="3291874"/>
        </a:xfrm>
        <a:custGeom>
          <a:avLst/>
          <a:gdLst/>
          <a:ahLst/>
          <a:cxnLst/>
          <a:rect l="0" t="0" r="0" b="0"/>
          <a:pathLst>
            <a:path>
              <a:moveTo>
                <a:pt x="157652" y="943001"/>
              </a:moveTo>
              <a:arcTo wR="1645937" hR="1645937" stAng="12316917" swAng="1649346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2EBE4-BFD2-40A5-8342-9CBF6778F369}">
      <dsp:nvSpPr>
        <dsp:cNvPr id="0" name=""/>
        <dsp:cNvSpPr/>
      </dsp:nvSpPr>
      <dsp:spPr>
        <a:xfrm>
          <a:off x="157493" y="630008"/>
          <a:ext cx="2195544" cy="220500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Daylighting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* 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Day</a:t>
          </a:r>
          <a:r>
            <a:rPr lang="en-US" sz="1600" kern="1200" dirty="0" smtClean="0"/>
            <a:t>lighting Factor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* Sun path analysis   </a:t>
          </a:r>
          <a:endParaRPr lang="en-US" sz="1600" kern="1200" dirty="0"/>
        </a:p>
      </dsp:txBody>
      <dsp:txXfrm>
        <a:off x="450233" y="1015884"/>
        <a:ext cx="1610066" cy="992253"/>
      </dsp:txXfrm>
    </dsp:sp>
    <dsp:sp modelId="{F218B784-4581-4DA5-963A-E80E7263F4E2}">
      <dsp:nvSpPr>
        <dsp:cNvPr id="0" name=""/>
        <dsp:cNvSpPr/>
      </dsp:nvSpPr>
      <dsp:spPr>
        <a:xfrm>
          <a:off x="1574988" y="1811244"/>
          <a:ext cx="2195544" cy="2195544"/>
        </a:xfrm>
        <a:prstGeom prst="ellipse">
          <a:avLst/>
        </a:prstGeom>
        <a:solidFill>
          <a:schemeClr val="accent2">
            <a:alpha val="50000"/>
            <a:hueOff val="9504422"/>
            <a:satOff val="-18343"/>
            <a:lumOff val="-235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Thermal Design</a:t>
          </a:r>
          <a:endParaRPr lang="en-US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46459" y="2378426"/>
        <a:ext cx="1317326" cy="1207549"/>
      </dsp:txXfrm>
    </dsp:sp>
    <dsp:sp modelId="{D9BA95B4-880F-4A83-8208-66ED17399ADC}">
      <dsp:nvSpPr>
        <dsp:cNvPr id="0" name=""/>
        <dsp:cNvSpPr/>
      </dsp:nvSpPr>
      <dsp:spPr>
        <a:xfrm>
          <a:off x="0" y="2583198"/>
          <a:ext cx="2195544" cy="2195544"/>
        </a:xfrm>
        <a:prstGeom prst="ellipse">
          <a:avLst/>
        </a:prstGeom>
        <a:solidFill>
          <a:schemeClr val="accent2">
            <a:alpha val="50000"/>
            <a:hueOff val="19008843"/>
            <a:satOff val="-36686"/>
            <a:lumOff val="-47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Acoustical Design </a:t>
          </a:r>
          <a:endParaRPr lang="en-US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6747" y="3150380"/>
        <a:ext cx="1317326" cy="12075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+Icon">
  <dgm:title val="قائمة متغيرة العرض"/>
  <dgm:desc val="تُستخدم لتأكيد عناصر مختلفة العرض.  وهي مفيدة للعمل على كميات كبيرة من نصوص المستوى 1.  ويُحدد عرض كل شكل بصورة مستقلة، بحسب النص الخاص به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Integrated Design of Primary School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6B5E8F-0250-4729-AD23-490F74F4A0FA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9FA7D-1EE4-4E88-9CDD-B46A549A22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041966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Integrated Design of Primary School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33F1F-8302-4F80-823E-B98C51011148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79400" y="685800"/>
            <a:ext cx="6299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1F8D44-6192-4072-A451-BBE5FB629D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31092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36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117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149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36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406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533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996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221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937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417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314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1672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9296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0957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307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8962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3148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59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86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8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4285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148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465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181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047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5815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3704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301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26546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9055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6823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8538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4925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1366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48027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4794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52206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79400" y="685800"/>
            <a:ext cx="62992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Integrated Design of Primary School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287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74001" y="359898"/>
            <a:ext cx="1020599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74001" y="1850064"/>
            <a:ext cx="10205990" cy="1752600"/>
          </a:xfrm>
        </p:spPr>
        <p:txBody>
          <a:bodyPr tIns="0"/>
          <a:lstStyle>
            <a:lvl1pPr marL="28350" indent="0" algn="l">
              <a:buNone/>
              <a:defRPr sz="2687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72508" indent="0" algn="ctr">
              <a:buNone/>
            </a:lvl2pPr>
            <a:lvl3pPr marL="945016" indent="0" algn="ctr">
              <a:buNone/>
            </a:lvl3pPr>
            <a:lvl4pPr marL="1417523" indent="0" algn="ctr">
              <a:buNone/>
            </a:lvl4pPr>
            <a:lvl5pPr marL="1890032" indent="0" algn="ctr">
              <a:buNone/>
            </a:lvl5pPr>
            <a:lvl6pPr marL="2362540" indent="0" algn="ctr">
              <a:buNone/>
            </a:lvl6pPr>
            <a:lvl7pPr marL="2835049" indent="0" algn="ctr">
              <a:buNone/>
            </a:lvl7pPr>
            <a:lvl8pPr marL="3307556" indent="0" algn="ctr">
              <a:buNone/>
            </a:lvl8pPr>
            <a:lvl9pPr marL="3780064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1476-4C3E-46AB-914D-F35E71B17560}" type="datetime3">
              <a:rPr lang="en-US" smtClean="0"/>
              <a:t>20 May 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269692" y="1413802"/>
            <a:ext cx="289800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9" name="Oval 8"/>
          <p:cNvSpPr/>
          <p:nvPr/>
        </p:nvSpPr>
        <p:spPr>
          <a:xfrm>
            <a:off x="1594531" y="1345016"/>
            <a:ext cx="88200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749A2-8114-4400-939C-A8C52A24DB6C}" type="datetime3">
              <a:rPr lang="en-US" smtClean="0"/>
              <a:t>20 May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45711" y="-54"/>
            <a:ext cx="9449991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2900" y="2600325"/>
            <a:ext cx="8819992" cy="2286000"/>
          </a:xfrm>
        </p:spPr>
        <p:txBody>
          <a:bodyPr anchor="t"/>
          <a:lstStyle>
            <a:lvl1pPr algn="l">
              <a:lnSpc>
                <a:spcPts val="4651"/>
              </a:lnSpc>
              <a:buNone/>
              <a:defRPr sz="4134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52900" y="1066800"/>
            <a:ext cx="8819992" cy="1509712"/>
          </a:xfrm>
        </p:spPr>
        <p:txBody>
          <a:bodyPr anchor="b"/>
          <a:lstStyle>
            <a:lvl1pPr marL="18900" indent="0">
              <a:lnSpc>
                <a:spcPts val="2377"/>
              </a:lnSpc>
              <a:spcBef>
                <a:spcPts val="0"/>
              </a:spcBef>
              <a:buNone/>
              <a:defRPr sz="2067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4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47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E2E6B-F39C-4466-8606-CCF0FCA273BD}" type="datetime3">
              <a:rPr lang="en-US" smtClean="0"/>
              <a:t>20 May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3149997" y="0"/>
            <a:ext cx="105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8" name="Oval 7"/>
          <p:cNvSpPr/>
          <p:nvPr/>
        </p:nvSpPr>
        <p:spPr>
          <a:xfrm>
            <a:off x="2993355" y="2814656"/>
            <a:ext cx="289800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9" name="Oval 8"/>
          <p:cNvSpPr/>
          <p:nvPr/>
        </p:nvSpPr>
        <p:spPr>
          <a:xfrm>
            <a:off x="3318197" y="2745870"/>
            <a:ext cx="88200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8199" y="274320"/>
            <a:ext cx="1033199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8200" y="1524000"/>
            <a:ext cx="5039995" cy="4663440"/>
          </a:xfrm>
        </p:spPr>
        <p:txBody>
          <a:bodyPr/>
          <a:lstStyle>
            <a:lvl1pPr>
              <a:defRPr sz="2894"/>
            </a:lvl1pPr>
            <a:lvl2pPr>
              <a:defRPr sz="2480"/>
            </a:lvl2pPr>
            <a:lvl3pPr>
              <a:defRPr sz="2067"/>
            </a:lvl3pPr>
            <a:lvl4pPr>
              <a:defRPr sz="1860"/>
            </a:lvl4pPr>
            <a:lvl5pPr>
              <a:defRPr sz="186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270195" y="1524000"/>
            <a:ext cx="5039995" cy="4663440"/>
          </a:xfrm>
        </p:spPr>
        <p:txBody>
          <a:bodyPr/>
          <a:lstStyle>
            <a:lvl1pPr>
              <a:defRPr sz="2894"/>
            </a:lvl1pPr>
            <a:lvl2pPr>
              <a:defRPr sz="2480"/>
            </a:lvl2pPr>
            <a:lvl3pPr>
              <a:defRPr sz="2067"/>
            </a:lvl3pPr>
            <a:lvl4pPr>
              <a:defRPr sz="1860"/>
            </a:lvl4pPr>
            <a:lvl5pPr>
              <a:defRPr sz="186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1988E-AF38-4B6F-8E2D-2069E621111F}" type="datetime3">
              <a:rPr lang="en-US" smtClean="0"/>
              <a:t>20 May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002" y="5160336"/>
            <a:ext cx="11339989" cy="1143000"/>
          </a:xfrm>
        </p:spPr>
        <p:txBody>
          <a:bodyPr anchor="ctr"/>
          <a:lstStyle>
            <a:lvl1pPr algn="ctr">
              <a:defRPr sz="4651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001" y="328278"/>
            <a:ext cx="5543995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6152" indent="0" algn="l">
              <a:lnSpc>
                <a:spcPct val="100000"/>
              </a:lnSpc>
              <a:spcBef>
                <a:spcPts val="103"/>
              </a:spcBef>
              <a:buNone/>
              <a:defRPr sz="1964" b="0">
                <a:solidFill>
                  <a:schemeClr val="tx1"/>
                </a:solidFill>
              </a:defRPr>
            </a:lvl1pPr>
            <a:lvl2pPr>
              <a:buNone/>
              <a:defRPr sz="2067" b="1"/>
            </a:lvl2pPr>
            <a:lvl3pPr>
              <a:buNone/>
              <a:defRPr sz="1860" b="1"/>
            </a:lvl3pPr>
            <a:lvl4pPr>
              <a:buNone/>
              <a:defRPr sz="1653" b="1"/>
            </a:lvl4pPr>
            <a:lvl5pPr>
              <a:buNone/>
              <a:defRPr sz="1653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425996" y="328278"/>
            <a:ext cx="5543995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6152" indent="0" algn="l">
              <a:lnSpc>
                <a:spcPct val="100000"/>
              </a:lnSpc>
              <a:spcBef>
                <a:spcPts val="103"/>
              </a:spcBef>
              <a:buNone/>
              <a:defRPr sz="1964" b="0">
                <a:solidFill>
                  <a:schemeClr val="tx1"/>
                </a:solidFill>
              </a:defRPr>
            </a:lvl1pPr>
            <a:lvl2pPr>
              <a:buNone/>
              <a:defRPr sz="2067" b="1"/>
            </a:lvl2pPr>
            <a:lvl3pPr>
              <a:buNone/>
              <a:defRPr sz="1860" b="1"/>
            </a:lvl3pPr>
            <a:lvl4pPr>
              <a:buNone/>
              <a:defRPr sz="1653" b="1"/>
            </a:lvl4pPr>
            <a:lvl5pPr>
              <a:buNone/>
              <a:defRPr sz="1653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30001" y="969336"/>
            <a:ext cx="5543995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406357" indent="-283503">
              <a:lnSpc>
                <a:spcPct val="100000"/>
              </a:lnSpc>
              <a:spcBef>
                <a:spcPts val="723"/>
              </a:spcBef>
              <a:defRPr sz="2480"/>
            </a:lvl1pPr>
            <a:lvl2pPr>
              <a:lnSpc>
                <a:spcPct val="100000"/>
              </a:lnSpc>
              <a:spcBef>
                <a:spcPts val="723"/>
              </a:spcBef>
              <a:defRPr sz="2067"/>
            </a:lvl2pPr>
            <a:lvl3pPr>
              <a:lnSpc>
                <a:spcPct val="100000"/>
              </a:lnSpc>
              <a:spcBef>
                <a:spcPts val="723"/>
              </a:spcBef>
              <a:defRPr sz="1860"/>
            </a:lvl3pPr>
            <a:lvl4pPr>
              <a:lnSpc>
                <a:spcPct val="100000"/>
              </a:lnSpc>
              <a:spcBef>
                <a:spcPts val="723"/>
              </a:spcBef>
              <a:defRPr sz="1653"/>
            </a:lvl4pPr>
            <a:lvl5pPr>
              <a:lnSpc>
                <a:spcPct val="100000"/>
              </a:lnSpc>
              <a:spcBef>
                <a:spcPts val="723"/>
              </a:spcBef>
              <a:defRPr sz="1653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25996" y="969336"/>
            <a:ext cx="5543995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406357" indent="-283503">
              <a:lnSpc>
                <a:spcPct val="100000"/>
              </a:lnSpc>
              <a:spcBef>
                <a:spcPts val="723"/>
              </a:spcBef>
              <a:defRPr sz="2480"/>
            </a:lvl1pPr>
            <a:lvl2pPr>
              <a:lnSpc>
                <a:spcPct val="100000"/>
              </a:lnSpc>
              <a:spcBef>
                <a:spcPts val="723"/>
              </a:spcBef>
              <a:defRPr sz="2067"/>
            </a:lvl2pPr>
            <a:lvl3pPr>
              <a:lnSpc>
                <a:spcPct val="100000"/>
              </a:lnSpc>
              <a:spcBef>
                <a:spcPts val="723"/>
              </a:spcBef>
              <a:defRPr sz="1860"/>
            </a:lvl3pPr>
            <a:lvl4pPr>
              <a:lnSpc>
                <a:spcPct val="100000"/>
              </a:lnSpc>
              <a:spcBef>
                <a:spcPts val="723"/>
              </a:spcBef>
              <a:defRPr sz="1653"/>
            </a:lvl4pPr>
            <a:lvl5pPr>
              <a:lnSpc>
                <a:spcPct val="100000"/>
              </a:lnSpc>
              <a:spcBef>
                <a:spcPts val="723"/>
              </a:spcBef>
              <a:defRPr sz="1653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CA60D-C390-4A25-9ED5-641A8D4FCAFB}" type="datetime3">
              <a:rPr lang="en-US" smtClean="0"/>
              <a:t>20 May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8199" y="274320"/>
            <a:ext cx="1033199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988D2-B639-44C8-9B23-12E30861E786}" type="datetime3">
              <a:rPr lang="en-US" smtClean="0"/>
              <a:t>20 May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98600" y="0"/>
            <a:ext cx="11201389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3EBC-EC0E-4E8D-8BE6-9690D720CFB5}" type="datetime3">
              <a:rPr lang="en-US" smtClean="0"/>
              <a:t>20 May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398600" y="-54"/>
            <a:ext cx="1008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000" y="216778"/>
            <a:ext cx="5249995" cy="1162050"/>
          </a:xfrm>
          <a:ln>
            <a:noFill/>
          </a:ln>
        </p:spPr>
        <p:txBody>
          <a:bodyPr anchor="b"/>
          <a:lstStyle>
            <a:lvl1pPr algn="l">
              <a:lnSpc>
                <a:spcPts val="2067"/>
              </a:lnSpc>
              <a:buNone/>
              <a:defRPr sz="2273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0000" y="1406964"/>
            <a:ext cx="5249995" cy="698500"/>
          </a:xfrm>
        </p:spPr>
        <p:txBody>
          <a:bodyPr/>
          <a:lstStyle>
            <a:lvl1pPr marL="47253" indent="0">
              <a:lnSpc>
                <a:spcPct val="100000"/>
              </a:lnSpc>
              <a:spcBef>
                <a:spcPts val="0"/>
              </a:spcBef>
              <a:buNone/>
              <a:defRPr sz="1447"/>
            </a:lvl1pPr>
            <a:lvl2pPr>
              <a:buNone/>
              <a:defRPr sz="1241"/>
            </a:lvl2pPr>
            <a:lvl3pPr>
              <a:buNone/>
              <a:defRPr sz="1034"/>
            </a:lvl3pPr>
            <a:lvl4pPr>
              <a:buNone/>
              <a:defRPr sz="930"/>
            </a:lvl4pPr>
            <a:lvl5pPr>
              <a:buNone/>
              <a:defRPr sz="93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30001" y="2133603"/>
            <a:ext cx="11234989" cy="3992563"/>
          </a:xfrm>
        </p:spPr>
        <p:txBody>
          <a:bodyPr/>
          <a:lstStyle>
            <a:lvl1pPr>
              <a:defRPr sz="3307"/>
            </a:lvl1pPr>
            <a:lvl2pPr>
              <a:defRPr sz="2894"/>
            </a:lvl2pPr>
            <a:lvl3pPr>
              <a:defRPr sz="2480"/>
            </a:lvl3pPr>
            <a:lvl4pPr>
              <a:defRPr sz="2067"/>
            </a:lvl4pPr>
            <a:lvl5pPr>
              <a:defRPr sz="2067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26B01-631B-41D1-B25D-6D3EACC9ED13}" type="datetime3">
              <a:rPr lang="en-US" smtClean="0"/>
              <a:t>20 May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11858" y="1066800"/>
            <a:ext cx="3779996" cy="1981200"/>
          </a:xfrm>
        </p:spPr>
        <p:txBody>
          <a:bodyPr anchor="b">
            <a:noAutofit/>
          </a:bodyPr>
          <a:lstStyle>
            <a:lvl1pPr algn="l">
              <a:buNone/>
              <a:defRPr sz="217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D63DC-DE59-4A95-AAFA-38BC53284F79}" type="datetime3">
              <a:rPr lang="en-US" smtClean="0"/>
              <a:t>20 May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050000" y="1066800"/>
            <a:ext cx="6299994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4500" tIns="283500" rtlCol="0" anchor="t">
            <a:normAutofit/>
          </a:bodyPr>
          <a:lstStyle/>
          <a:p>
            <a:pPr marL="0" indent="-292955" algn="l" rtl="0" eaLnBrk="1" latinLnBrk="0" hangingPunct="1">
              <a:lnSpc>
                <a:spcPts val="3100"/>
              </a:lnSpc>
              <a:spcBef>
                <a:spcPts val="62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307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54999" y="1143014"/>
            <a:ext cx="6089994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307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546669" y="954341"/>
            <a:ext cx="944999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6894813" y="936786"/>
            <a:ext cx="8946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99" y="4800600"/>
            <a:ext cx="6089994" cy="762000"/>
          </a:xfrm>
        </p:spPr>
        <p:txBody>
          <a:bodyPr anchor="ctr"/>
          <a:lstStyle>
            <a:lvl1pPr marL="0" indent="0" algn="l">
              <a:lnSpc>
                <a:spcPts val="1653"/>
              </a:lnSpc>
              <a:spcBef>
                <a:spcPts val="0"/>
              </a:spcBef>
              <a:buNone/>
              <a:defRPr sz="1447">
                <a:solidFill>
                  <a:srgbClr val="777777"/>
                </a:solidFill>
              </a:defRPr>
            </a:lvl1pPr>
            <a:lvl2pPr>
              <a:defRPr sz="1241"/>
            </a:lvl2pPr>
            <a:lvl3pPr>
              <a:defRPr sz="1034"/>
            </a:lvl3pPr>
            <a:lvl4pPr>
              <a:defRPr sz="930"/>
            </a:lvl4pPr>
            <a:lvl5pPr>
              <a:defRPr sz="93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9C0B-497F-4156-AF09-39ED2552DEFE}" type="datetime3">
              <a:rPr lang="en-US" smtClean="0"/>
              <a:t>20 May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9991" y="274650"/>
            <a:ext cx="2519998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5002" y="274651"/>
            <a:ext cx="7664993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C6634-5FE3-42A8-9E21-38CA242188BF}" type="datetime3">
              <a:rPr lang="en-US" smtClean="0"/>
              <a:t>20 May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124301" y="-815922"/>
            <a:ext cx="225830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8" name="Oval 7"/>
          <p:cNvSpPr/>
          <p:nvPr/>
        </p:nvSpPr>
        <p:spPr>
          <a:xfrm>
            <a:off x="232622" y="21106"/>
            <a:ext cx="2345537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11" name="Donut 10"/>
          <p:cNvSpPr/>
          <p:nvPr/>
        </p:nvSpPr>
        <p:spPr>
          <a:xfrm rot="2315675">
            <a:off x="252005" y="1055077"/>
            <a:ext cx="155118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12" name="Rectangle 11"/>
          <p:cNvSpPr/>
          <p:nvPr/>
        </p:nvSpPr>
        <p:spPr>
          <a:xfrm>
            <a:off x="1395693" y="-54"/>
            <a:ext cx="11204298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78199" y="274638"/>
            <a:ext cx="1033199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978199" y="1447800"/>
            <a:ext cx="1033199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934998" y="6305550"/>
            <a:ext cx="2939997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41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BE5B255A-6F1B-49BB-886C-2A141B969D04}" type="datetime3">
              <a:rPr lang="en-US" smtClean="0"/>
              <a:t>20 May 2019</a:t>
            </a:fld>
            <a:endParaRPr lang="en-US" sz="1241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874994" y="6305550"/>
            <a:ext cx="3989996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41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41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869190" y="6305550"/>
            <a:ext cx="629999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41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41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98600" y="-54"/>
            <a:ext cx="1008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6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444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78007" indent="-292955" algn="l" rtl="0" eaLnBrk="1" latinLnBrk="0" hangingPunct="1">
        <a:lnSpc>
          <a:spcPct val="100000"/>
        </a:lnSpc>
        <a:spcBef>
          <a:spcPts val="620"/>
        </a:spcBef>
        <a:buClr>
          <a:schemeClr val="accent1"/>
        </a:buClr>
        <a:buSzPct val="80000"/>
        <a:buFont typeface="Wingdings 2"/>
        <a:buChar char=""/>
        <a:defRPr kumimoji="0" sz="3307" kern="1200">
          <a:solidFill>
            <a:schemeClr val="tx1"/>
          </a:solidFill>
          <a:latin typeface="+mn-lt"/>
          <a:ea typeface="+mn-ea"/>
          <a:cs typeface="+mn-cs"/>
        </a:defRPr>
      </a:lvl1pPr>
      <a:lvl2pPr marL="661512" indent="-245705" algn="l" rtl="0" eaLnBrk="1" latinLnBrk="0" hangingPunct="1">
        <a:lnSpc>
          <a:spcPct val="100000"/>
        </a:lnSpc>
        <a:spcBef>
          <a:spcPts val="568"/>
        </a:spcBef>
        <a:buClr>
          <a:schemeClr val="accent1"/>
        </a:buClr>
        <a:buFont typeface="Verdana"/>
        <a:buChar char="◦"/>
        <a:defRPr kumimoji="0" sz="2894" kern="1200">
          <a:solidFill>
            <a:schemeClr val="tx1"/>
          </a:solidFill>
          <a:latin typeface="+mn-lt"/>
          <a:ea typeface="+mn-ea"/>
          <a:cs typeface="+mn-cs"/>
        </a:defRPr>
      </a:lvl2pPr>
      <a:lvl3pPr marL="916665" indent="-236254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80" kern="1200">
          <a:solidFill>
            <a:schemeClr val="tx1"/>
          </a:solidFill>
          <a:latin typeface="+mn-lt"/>
          <a:ea typeface="+mn-ea"/>
          <a:cs typeface="+mn-cs"/>
        </a:defRPr>
      </a:lvl3pPr>
      <a:lvl4pPr marL="1134019" indent="-179553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4pPr>
      <a:lvl5pPr marL="1341923" indent="-189003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5pPr>
      <a:lvl6pPr marL="1559277" indent="-189003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6pPr>
      <a:lvl7pPr marL="1776629" indent="-189003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7pPr>
      <a:lvl8pPr marL="1984533" indent="-189003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8pPr>
      <a:lvl9pPr marL="2201888" indent="-189003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67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25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45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175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900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625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350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075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780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2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3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6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5.JP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PNG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7" Type="http://schemas.openxmlformats.org/officeDocument/2006/relationships/image" Target="../media/image107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image" Target="../media/image65.png"/><Relationship Id="rId4" Type="http://schemas.openxmlformats.org/officeDocument/2006/relationships/image" Target="../media/image106.e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emf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5.PN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5DD74-1C6A-4BEB-B26B-A8AF667CA4EA}" type="datetime3">
              <a:rPr lang="en-US" smtClean="0"/>
              <a:t>20 May 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</a:t>
            </a:fld>
            <a:endParaRPr kumimoji="0" lang="en-US"/>
          </a:p>
        </p:txBody>
      </p:sp>
      <p:pic>
        <p:nvPicPr>
          <p:cNvPr id="7" name="Picture 6" descr="C:\Users\ABET Center\Dropbox\ABET center\ABET center logo.bmp">
            <a:extLst>
              <a:ext uri="{FF2B5EF4-FFF2-40B4-BE49-F238E27FC236}">
                <a16:creationId xmlns:a16="http://schemas.microsoft.com/office/drawing/2014/main" id="{D781F069-D539-4781-82E3-ABEEE681C93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614194" y="152400"/>
            <a:ext cx="2077607" cy="1963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E4F3BBD-D491-44F0-ABE1-C8188D2F8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94794" y="1133953"/>
            <a:ext cx="7859761" cy="1963107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Integrated </a:t>
            </a:r>
            <a:r>
              <a:rPr lang="en-GB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Secondary School</a:t>
            </a:r>
            <a:endParaRPr lang="en-GB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E0F015B-AFD0-4D37-B8D6-7B205EAFB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04394" y="3112300"/>
            <a:ext cx="6987645" cy="2015249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Graduation Project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218ADD-F52B-4285-850F-2AB64C4E7C32}"/>
              </a:ext>
            </a:extLst>
          </p:cNvPr>
          <p:cNvSpPr txBox="1"/>
          <p:nvPr/>
        </p:nvSpPr>
        <p:spPr>
          <a:xfrm>
            <a:off x="4269785" y="3886200"/>
            <a:ext cx="21352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GB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by:-</a:t>
            </a: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Qamar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Nouri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Khawla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Zaben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Ranen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Hamdan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BE4C1-DC3C-40FF-A124-3A81888CF4C0}"/>
              </a:ext>
            </a:extLst>
          </p:cNvPr>
          <p:cNvSpPr txBox="1"/>
          <p:nvPr/>
        </p:nvSpPr>
        <p:spPr>
          <a:xfrm>
            <a:off x="8554914" y="4350799"/>
            <a:ext cx="36886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Supervisor</a:t>
            </a:r>
            <a:r>
              <a:rPr lang="en-GB" b="1" dirty="0" smtClean="0"/>
              <a:t>:-</a:t>
            </a:r>
            <a:endParaRPr lang="en-GB" b="1" dirty="0"/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Eng. 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Nirmeen</a:t>
            </a:r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Al-</a:t>
            </a:r>
            <a:r>
              <a:rPr lang="en-GB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Barq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21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6249" y="2720250"/>
            <a:ext cx="2141998" cy="787500"/>
          </a:xfrm>
        </p:spPr>
        <p:txBody>
          <a:bodyPr>
            <a:normAutofit fontScale="90000"/>
          </a:bodyPr>
          <a:lstStyle/>
          <a:p>
            <a:r>
              <a:rPr lang="en-US" sz="4134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Outline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</a:rPr>
              <a:t/>
            </a:r>
            <a:br>
              <a:rPr lang="en-US" b="1" dirty="0" smtClean="0">
                <a:solidFill>
                  <a:srgbClr val="002060"/>
                </a:solidFill>
              </a:rPr>
            </a:br>
            <a:endParaRPr lang="en-US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30295031"/>
              </p:ext>
            </p:extLst>
          </p:nvPr>
        </p:nvGraphicFramePr>
        <p:xfrm>
          <a:off x="4488746" y="357753"/>
          <a:ext cx="6221244" cy="5197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5DD74-1C6A-4BEB-B26B-A8AF667CA4EA}" type="datetime3">
              <a:rPr lang="en-US" smtClean="0"/>
              <a:t>20 May 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8467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Site Analysis 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Located in </a:t>
            </a:r>
            <a:r>
              <a:rPr lang="en-US" sz="2480" dirty="0" smtClean="0">
                <a:latin typeface="Times New Roman" pitchFamily="18" charset="0"/>
                <a:cs typeface="Times New Roman" pitchFamily="18" charset="0"/>
              </a:rPr>
              <a:t>Al-</a:t>
            </a:r>
            <a:r>
              <a:rPr lang="en-US" sz="2480" dirty="0" err="1" smtClean="0">
                <a:latin typeface="Times New Roman" pitchFamily="18" charset="0"/>
                <a:cs typeface="Times New Roman" pitchFamily="18" charset="0"/>
              </a:rPr>
              <a:t>Maajen</a:t>
            </a:r>
            <a:r>
              <a:rPr lang="en-US" sz="2480" dirty="0" smtClean="0">
                <a:latin typeface="Times New Roman" pitchFamily="18" charset="0"/>
                <a:cs typeface="Times New Roman" pitchFamily="18" charset="0"/>
              </a:rPr>
              <a:t>, 5.3 </a:t>
            </a:r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km away from Nablus.</a:t>
            </a:r>
          </a:p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Surroundings. </a:t>
            </a:r>
          </a:p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Land </a:t>
            </a:r>
            <a:r>
              <a:rPr lang="en-US" sz="2480" dirty="0" smtClean="0">
                <a:latin typeface="Times New Roman" pitchFamily="18" charset="0"/>
                <a:cs typeface="Times New Roman" pitchFamily="18" charset="0"/>
              </a:rPr>
              <a:t>Area = </a:t>
            </a:r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4949 m</a:t>
            </a:r>
            <a:r>
              <a:rPr lang="en-US" sz="2067" dirty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Land slope of around 11%. </a:t>
            </a:r>
          </a:p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Building </a:t>
            </a:r>
            <a:r>
              <a:rPr lang="en-US" sz="2480" dirty="0" smtClean="0">
                <a:latin typeface="Times New Roman" pitchFamily="18" charset="0"/>
                <a:cs typeface="Times New Roman" pitchFamily="18" charset="0"/>
              </a:rPr>
              <a:t>Area = </a:t>
            </a:r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4500m</a:t>
            </a:r>
            <a:r>
              <a:rPr lang="en-US" sz="2067" dirty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US" sz="2480" dirty="0">
                <a:latin typeface="Times New Roman" pitchFamily="18" charset="0"/>
                <a:cs typeface="Times New Roman" pitchFamily="18" charset="0"/>
              </a:rPr>
              <a:t>Parking.</a:t>
            </a:r>
          </a:p>
        </p:txBody>
      </p:sp>
      <p:pic>
        <p:nvPicPr>
          <p:cNvPr id="33" name="Content Placeholder 4" descr="https://scontent.fjrs1-1.fna.fbcdn.net/v/t1.15752-9/47685799_260457941290559_3640876109333004288_n.jpg?_nc_cat=104&amp;_nc_ht=scontent.fjrs1-1.fna&amp;oh=29bee69117723d0a7679184d35d60ca6&amp;oe=5C67DD03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594" y="645382"/>
            <a:ext cx="3764567" cy="332695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34" name="Picture 3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794" y="3124200"/>
            <a:ext cx="3771778" cy="305120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5411D-FA3B-4646-A830-1911BBA62CCA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022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750" y="-35996"/>
            <a:ext cx="7748992" cy="1181249"/>
          </a:xfrm>
        </p:spPr>
        <p:txBody>
          <a:bodyPr>
            <a:noAutofit/>
          </a:bodyPr>
          <a:lstStyle/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861" y="990600"/>
            <a:ext cx="7323743" cy="503176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880394" y="1108242"/>
            <a:ext cx="3054604" cy="1699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5316" indent="-295316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Building Area = 5421 m2</a:t>
            </a:r>
          </a:p>
          <a:p>
            <a:pPr marL="295316" indent="-295316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Four Floors</a:t>
            </a:r>
          </a:p>
          <a:p>
            <a:pPr>
              <a:lnSpc>
                <a:spcPct val="150000"/>
              </a:lnSpc>
            </a:pP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1860" dirty="0">
              <a:latin typeface="Times New Roman" pitchFamily="18" charset="0"/>
              <a:cs typeface="Times New Roman" pitchFamily="18" charset="0"/>
            </a:endParaRPr>
          </a:p>
          <a:p>
            <a:endParaRPr lang="en-US" sz="1860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B9FE0-7472-47DC-B7D4-DE406CE77610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4922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999" y="5929312"/>
            <a:ext cx="7323743" cy="944999"/>
          </a:xfrm>
        </p:spPr>
        <p:txBody>
          <a:bodyPr>
            <a:normAutofit/>
          </a:bodyPr>
          <a:lstStyle/>
          <a:p>
            <a:pPr algn="ctr"/>
            <a:r>
              <a:rPr lang="en-US" sz="2067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Basement Floor Plan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874" y="1431021"/>
            <a:ext cx="6703808" cy="4832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811250" y="659960"/>
            <a:ext cx="6693744" cy="678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Floor Area= 831m 2</a:t>
            </a:r>
          </a:p>
          <a:p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Spaces: Mechanical and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Electrical Rooms</a:t>
            </a: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Stores</a:t>
            </a: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Music </a:t>
            </a: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oom</a:t>
            </a:r>
            <a:endParaRPr lang="en-US" sz="186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467C-23EE-4DDC-9E59-29F5A61BBEBB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</a:t>
            </a:fld>
            <a:endParaRPr kumimoji="0"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811249" y="-33762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8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7499" y="6273845"/>
            <a:ext cx="6851243" cy="255937"/>
          </a:xfrm>
        </p:spPr>
        <p:txBody>
          <a:bodyPr>
            <a:noAutofit/>
          </a:bodyPr>
          <a:lstStyle/>
          <a:p>
            <a:pPr algn="ctr"/>
            <a:r>
              <a:rPr lang="en-US" sz="2067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Ground Floor Plan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62839" y="233385"/>
            <a:ext cx="4602255" cy="747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7271" y="589391"/>
            <a:ext cx="7796242" cy="970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Floor Area= 1530 m2</a:t>
            </a:r>
          </a:p>
          <a:p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Two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Blocks</a:t>
            </a:r>
            <a:endParaRPr lang="en-US" sz="186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Spaces: Multipurpose,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Meeting Room, Administration Area</a:t>
            </a:r>
            <a:endParaRPr lang="en-US" sz="186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7061D-7F5D-4581-9756-7D40531DA9CF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496249" y="-114746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86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247" y="5870247"/>
            <a:ext cx="8063992" cy="598828"/>
          </a:xfrm>
        </p:spPr>
        <p:txBody>
          <a:bodyPr>
            <a:noAutofit/>
          </a:bodyPr>
          <a:lstStyle/>
          <a:p>
            <a:pPr algn="ctr"/>
            <a:r>
              <a:rPr lang="en-US" sz="2067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First Floor Plan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18833" y="-268722"/>
            <a:ext cx="5121239" cy="715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4282-8DB9-4263-BF90-1C39F335F989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575000" y="42755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43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3748" y="5633999"/>
            <a:ext cx="4646245" cy="944999"/>
          </a:xfrm>
        </p:spPr>
        <p:txBody>
          <a:bodyPr>
            <a:normAutofit/>
          </a:bodyPr>
          <a:lstStyle/>
          <a:p>
            <a:pPr algn="ctr"/>
            <a:r>
              <a:rPr lang="en-US" sz="2067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Second Floor Plan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56141" y="-397139"/>
            <a:ext cx="4488746" cy="8046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B7479-3297-4D70-991A-B9F88523263B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575000" y="82127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5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752" y="303629"/>
            <a:ext cx="7748992" cy="1181249"/>
          </a:xfrm>
        </p:spPr>
        <p:txBody>
          <a:bodyPr>
            <a:normAutofit/>
          </a:bodyPr>
          <a:lstStyle/>
          <a:p>
            <a:r>
              <a:rPr lang="en-US" sz="330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Elevations</a:t>
            </a:r>
            <a:r>
              <a:rPr lang="en-US" sz="3307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997" y="1502313"/>
            <a:ext cx="7796242" cy="346499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4370024" y="5271062"/>
            <a:ext cx="4464747" cy="613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7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Southern Elevation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15622-757D-4AD9-B1C8-4EAEAF42A41C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</a:t>
            </a:fld>
            <a:endParaRPr kumimoji="0"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672841" y="-21241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46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2500" y="5161502"/>
            <a:ext cx="7748992" cy="1181249"/>
          </a:xfrm>
        </p:spPr>
        <p:txBody>
          <a:bodyPr>
            <a:normAutofit/>
          </a:bodyPr>
          <a:lstStyle/>
          <a:p>
            <a:pPr algn="ctr"/>
            <a:r>
              <a:rPr lang="en-US" sz="3307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Northern Elevation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696" y="1997782"/>
            <a:ext cx="7442444" cy="338624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0D748-057B-4848-A77A-462BD3D4E6C2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10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496250" y="42755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15342" y="429645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Elevations</a:t>
            </a:r>
            <a:r>
              <a:rPr lang="en-US" sz="372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392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0001" y="5319000"/>
            <a:ext cx="7748992" cy="1181249"/>
          </a:xfrm>
        </p:spPr>
        <p:txBody>
          <a:bodyPr>
            <a:normAutofit/>
          </a:bodyPr>
          <a:lstStyle/>
          <a:p>
            <a:pPr algn="ctr"/>
            <a:r>
              <a:rPr lang="en-US" sz="3307" dirty="0">
                <a:latin typeface="Times New Roman" pitchFamily="18" charset="0"/>
                <a:cs typeface="Times New Roman" pitchFamily="18" charset="0"/>
              </a:rPr>
              <a:t>Western Elevation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69" y="2281164"/>
            <a:ext cx="7738227" cy="322874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4F34-91F9-4DEA-98B2-705596ADD95D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11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575000" y="44248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94092" y="357757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Elevations</a:t>
            </a:r>
            <a:r>
              <a:rPr lang="en-US" sz="372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491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2500" y="5397752"/>
            <a:ext cx="7748992" cy="1181249"/>
          </a:xfrm>
        </p:spPr>
        <p:txBody>
          <a:bodyPr>
            <a:normAutofit/>
          </a:bodyPr>
          <a:lstStyle/>
          <a:p>
            <a:pPr algn="ctr"/>
            <a:r>
              <a:rPr lang="en-US" sz="3307" dirty="0">
                <a:latin typeface="Times New Roman" pitchFamily="18" charset="0"/>
                <a:cs typeface="Times New Roman" pitchFamily="18" charset="0"/>
              </a:rPr>
              <a:t>Eastern Elevation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830" y="2282210"/>
            <a:ext cx="7766470" cy="317952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C5F9E-8206-42E6-92A5-CC8CE96F8513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12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53750" y="40298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91931" y="436507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307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Elevations</a:t>
            </a:r>
            <a:r>
              <a:rPr lang="en-US" sz="3307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941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Sections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794" y="1424694"/>
            <a:ext cx="9028515" cy="2992498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994" y="3770011"/>
            <a:ext cx="8048243" cy="2756247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13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74999" y="-88675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Architectural Design </a:t>
            </a:r>
            <a:r>
              <a:rPr lang="en-US" sz="3721" b="1" dirty="0">
                <a:solidFill>
                  <a:srgbClr val="002060"/>
                </a:solidFill>
              </a:rPr>
              <a:t/>
            </a:r>
            <a:br>
              <a:rPr lang="en-US" sz="3721" b="1" dirty="0">
                <a:solidFill>
                  <a:srgbClr val="002060"/>
                </a:solidFill>
              </a:rPr>
            </a:br>
            <a:endParaRPr lang="en-US" sz="3721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3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14</a:t>
            </a:fld>
            <a:endParaRPr kumimoji="0" lang="en-US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610848981"/>
              </p:ext>
            </p:extLst>
          </p:nvPr>
        </p:nvGraphicFramePr>
        <p:xfrm>
          <a:off x="3622498" y="436508"/>
          <a:ext cx="8399992" cy="5599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1727994" y="167461"/>
            <a:ext cx="7748992" cy="11812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 </a:t>
            </a:r>
            <a:r>
              <a:rPr lang="en-US" sz="3721" b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sz="3721" b="1" dirty="0">
                <a:solidFill>
                  <a:schemeClr val="accent3">
                    <a:lumMod val="50000"/>
                  </a:schemeClr>
                </a:solidFill>
              </a:rPr>
            </a:br>
            <a:endParaRPr lang="en-US" sz="3721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12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3284" y="-163203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15</a:t>
            </a:fld>
            <a:endParaRPr kumimoji="0" lang="en-US"/>
          </a:p>
        </p:txBody>
      </p:sp>
      <p:sp>
        <p:nvSpPr>
          <p:cNvPr id="7" name="TextBox 6"/>
          <p:cNvSpPr txBox="1"/>
          <p:nvPr/>
        </p:nvSpPr>
        <p:spPr>
          <a:xfrm>
            <a:off x="1732499" y="1329596"/>
            <a:ext cx="2899461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Codes of Design:</a:t>
            </a:r>
            <a:endParaRPr lang="ar-JO" sz="289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2500" y="1870327"/>
            <a:ext cx="10492492" cy="11872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95316" indent="-295316">
              <a:lnSpc>
                <a:spcPct val="150000"/>
              </a:lnSpc>
              <a:spcBef>
                <a:spcPct val="20000"/>
              </a:spcBef>
              <a:spcAft>
                <a:spcPts val="620"/>
              </a:spcAft>
              <a:buSzPct val="145000"/>
              <a:buFont typeface="Wingdings" pitchFamily="2" charset="2"/>
              <a:buChar char="Ø"/>
            </a:pPr>
            <a:r>
              <a:rPr lang="en-US" sz="2067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American Concrete Institute code ACI 318-08.</a:t>
            </a:r>
          </a:p>
          <a:p>
            <a:pPr marL="295316" indent="-295316">
              <a:lnSpc>
                <a:spcPct val="150000"/>
              </a:lnSpc>
              <a:spcBef>
                <a:spcPct val="20000"/>
              </a:spcBef>
              <a:spcAft>
                <a:spcPts val="620"/>
              </a:spcAft>
              <a:buSzPct val="145000"/>
              <a:buFont typeface="Wingdings" pitchFamily="2" charset="2"/>
              <a:buChar char="Ø"/>
            </a:pPr>
            <a:r>
              <a:rPr lang="en-US" sz="206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seismic design according to UBC-97</a:t>
            </a:r>
            <a:r>
              <a:rPr lang="en-US" sz="2067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67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85398" y="3392449"/>
            <a:ext cx="98485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spcAft>
                <a:spcPts val="620"/>
              </a:spcAft>
              <a:buSzPct val="145000"/>
            </a:pPr>
            <a:r>
              <a:rPr 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and design were conducted using ETABS, SAP, and  SAFE programs.</a:t>
            </a:r>
          </a:p>
        </p:txBody>
      </p:sp>
    </p:spTree>
    <p:extLst>
      <p:ext uri="{BB962C8B-B14F-4D97-AF65-F5344CB8AC3E}">
        <p14:creationId xmlns:p14="http://schemas.microsoft.com/office/powerpoint/2010/main" val="195702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999" y="-185445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16</a:t>
            </a:fld>
            <a:endParaRPr kumimoji="0" lang="en-US"/>
          </a:p>
        </p:txBody>
      </p:sp>
      <p:sp>
        <p:nvSpPr>
          <p:cNvPr id="7" name="TextBox 6"/>
          <p:cNvSpPr txBox="1"/>
          <p:nvPr/>
        </p:nvSpPr>
        <p:spPr>
          <a:xfrm>
            <a:off x="1811253" y="1160054"/>
            <a:ext cx="3114955" cy="60125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Criteria: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5220" y="1823232"/>
            <a:ext cx="5720131" cy="776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Concrete Compressive Strength :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02379" y="2521455"/>
            <a:ext cx="8108992" cy="1261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5316" indent="-295316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80" dirty="0"/>
              <a:t> </a:t>
            </a:r>
            <a:r>
              <a:rPr lang="en-GB" sz="2480" i="1" dirty="0" err="1"/>
              <a:t>f’</a:t>
            </a:r>
            <a:r>
              <a:rPr lang="en-GB" sz="2480" i="1" baseline="-25000" dirty="0" err="1"/>
              <a:t>c</a:t>
            </a:r>
            <a:r>
              <a:rPr lang="en-GB" sz="2480" dirty="0"/>
              <a:t> </a:t>
            </a:r>
            <a:r>
              <a:rPr lang="en-US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28 </a:t>
            </a:r>
            <a:r>
              <a:rPr lang="en-US" sz="24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Columns, Shear walls and Footings.</a:t>
            </a:r>
          </a:p>
          <a:p>
            <a:pPr marL="295316" indent="-295316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80" i="1" dirty="0" err="1"/>
              <a:t>f’</a:t>
            </a:r>
            <a:r>
              <a:rPr lang="en-GB" sz="2480" i="1" baseline="-25000" dirty="0" err="1"/>
              <a:t>c</a:t>
            </a:r>
            <a:r>
              <a:rPr lang="en-GB" sz="2480" dirty="0"/>
              <a:t> </a:t>
            </a:r>
            <a:r>
              <a:rPr lang="en-US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24 </a:t>
            </a:r>
            <a:r>
              <a:rPr lang="en-US" sz="24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US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Slabs and Beams.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968749" y="3795132"/>
            <a:ext cx="4628003" cy="776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Yielding Strength of Steel: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68753" y="4539512"/>
            <a:ext cx="8108992" cy="678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5316" indent="-295316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Yield Strength of Steel </a:t>
            </a:r>
            <a:r>
              <a:rPr lang="en-GB" sz="24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Fy</a:t>
            </a:r>
            <a:r>
              <a:rPr lang="en-GB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420 </a:t>
            </a:r>
            <a:r>
              <a:rPr lang="en-GB" sz="24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Mpa</a:t>
            </a:r>
            <a:r>
              <a:rPr lang="en-GB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80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999" y="-272246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17</a:t>
            </a:fld>
            <a:endParaRPr kumimoji="0" lang="en-US"/>
          </a:p>
        </p:txBody>
      </p:sp>
      <p:sp>
        <p:nvSpPr>
          <p:cNvPr id="15" name="Rectangle 14"/>
          <p:cNvSpPr/>
          <p:nvPr/>
        </p:nvSpPr>
        <p:spPr>
          <a:xfrm>
            <a:off x="1575001" y="1539002"/>
            <a:ext cx="7601696" cy="32415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Loads:</a:t>
            </a:r>
          </a:p>
          <a:p>
            <a:pPr marL="354382" indent="-35438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 Load = 5 </a:t>
            </a:r>
            <a:r>
              <a:rPr lang="en-US" sz="20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</a:t>
            </a: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GB" sz="2067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54382" indent="-35438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 Imposed Dead Load for One Way Ribbed Slab = 6.8 </a:t>
            </a:r>
            <a:r>
              <a:rPr lang="en-US" sz="20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</a:t>
            </a: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GB" sz="2067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4382" indent="-35438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 Imposed Dead Load for Two Way Ribbed Slab = 6 </a:t>
            </a:r>
            <a:r>
              <a:rPr lang="en-US" sz="2067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</a:t>
            </a:r>
            <a:r>
              <a:rPr lang="en-US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sz="20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GB" sz="2067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54382" indent="-354382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0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Dead load</a:t>
            </a:r>
            <a:endParaRPr lang="en-GB" sz="206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382" indent="-354382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02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6249" y="-272902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18</a:t>
            </a:fld>
            <a:endParaRPr kumimoji="0"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012845"/>
              </p:ext>
            </p:extLst>
          </p:nvPr>
        </p:nvGraphicFramePr>
        <p:xfrm>
          <a:off x="1653751" y="2247754"/>
          <a:ext cx="5578446" cy="1245291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799997">
                  <a:extLst>
                    <a:ext uri="{9D8B030D-6E8A-4147-A177-3AD203B41FA5}">
                      <a16:colId xmlns:a16="http://schemas.microsoft.com/office/drawing/2014/main" val="596684372"/>
                    </a:ext>
                  </a:extLst>
                </a:gridCol>
                <a:gridCol w="2778449">
                  <a:extLst>
                    <a:ext uri="{9D8B030D-6E8A-4147-A177-3AD203B41FA5}">
                      <a16:colId xmlns:a16="http://schemas.microsoft.com/office/drawing/2014/main" val="3048487808"/>
                    </a:ext>
                  </a:extLst>
                </a:gridCol>
              </a:tblGrid>
              <a:tr h="478793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Depth (cm)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System</a:t>
                      </a:r>
                      <a:r>
                        <a:rPr lang="en-US" sz="2400" baseline="0" dirty="0" smtClean="0"/>
                        <a:t> of Slab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90107290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40 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One way Ribbed Slab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4182559427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40 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Two</a:t>
                      </a:r>
                      <a:r>
                        <a:rPr lang="en-US" sz="1800" baseline="0" dirty="0" smtClean="0"/>
                        <a:t> Way Ribbed Slab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2169017192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1524888" y="1460253"/>
            <a:ext cx="3298711" cy="1359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Thickness of Slabs:</a:t>
            </a:r>
          </a:p>
          <a:p>
            <a:pPr lvl="0">
              <a:lnSpc>
                <a:spcPct val="150000"/>
              </a:lnSpc>
            </a:pPr>
            <a:endParaRPr lang="en-GB" sz="24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50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999" y="-291500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19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>
          <a:xfrm>
            <a:off x="1591703" y="915473"/>
            <a:ext cx="5538696" cy="1264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Sections of Beams </a:t>
            </a:r>
            <a:r>
              <a:rPr lang="en-US" sz="2894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</a:t>
            </a: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Design:</a:t>
            </a:r>
          </a:p>
          <a:p>
            <a:pPr lvl="0">
              <a:lnSpc>
                <a:spcPct val="150000"/>
              </a:lnSpc>
            </a:pPr>
            <a:endParaRPr lang="en-GB" sz="24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044643"/>
              </p:ext>
            </p:extLst>
          </p:nvPr>
        </p:nvGraphicFramePr>
        <p:xfrm>
          <a:off x="1663011" y="1764769"/>
          <a:ext cx="7660983" cy="1245291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672144">
                  <a:extLst>
                    <a:ext uri="{9D8B030D-6E8A-4147-A177-3AD203B41FA5}">
                      <a16:colId xmlns:a16="http://schemas.microsoft.com/office/drawing/2014/main" val="2875035793"/>
                    </a:ext>
                  </a:extLst>
                </a:gridCol>
                <a:gridCol w="2672144">
                  <a:extLst>
                    <a:ext uri="{9D8B030D-6E8A-4147-A177-3AD203B41FA5}">
                      <a16:colId xmlns:a16="http://schemas.microsoft.com/office/drawing/2014/main" val="596684372"/>
                    </a:ext>
                  </a:extLst>
                </a:gridCol>
                <a:gridCol w="2316695">
                  <a:extLst>
                    <a:ext uri="{9D8B030D-6E8A-4147-A177-3AD203B41FA5}">
                      <a16:colId xmlns:a16="http://schemas.microsoft.com/office/drawing/2014/main" val="3048487808"/>
                    </a:ext>
                  </a:extLst>
                </a:gridCol>
              </a:tblGrid>
              <a:tr h="478793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Width (cm)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Depth (cm)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Section Name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90107290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50 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75 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Main Beam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4182559427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35 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40 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Secondary Beam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216901719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809105"/>
              </p:ext>
            </p:extLst>
          </p:nvPr>
        </p:nvGraphicFramePr>
        <p:xfrm>
          <a:off x="1763996" y="4184673"/>
          <a:ext cx="4640998" cy="2375085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456997">
                  <a:extLst>
                    <a:ext uri="{9D8B030D-6E8A-4147-A177-3AD203B41FA5}">
                      <a16:colId xmlns:a16="http://schemas.microsoft.com/office/drawing/2014/main" val="164691027"/>
                    </a:ext>
                  </a:extLst>
                </a:gridCol>
                <a:gridCol w="2184001">
                  <a:extLst>
                    <a:ext uri="{9D8B030D-6E8A-4147-A177-3AD203B41FA5}">
                      <a16:colId xmlns:a16="http://schemas.microsoft.com/office/drawing/2014/main" val="3100229100"/>
                    </a:ext>
                  </a:extLst>
                </a:gridCol>
              </a:tblGrid>
              <a:tr h="863085"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Dimensions (cm)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dirty="0" smtClean="0"/>
                        <a:t>Column</a:t>
                      </a:r>
                      <a:r>
                        <a:rPr lang="en-US" sz="2400" baseline="0" dirty="0" smtClean="0"/>
                        <a:t> Name</a:t>
                      </a:r>
                      <a:endParaRPr lang="ar-JO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409166394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60x35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C60x35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387433052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80x60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C80x60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7102135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80x30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C80x35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2173911654"/>
                  </a:ext>
                </a:extLst>
              </a:tr>
              <a:tr h="3780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80x40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C80x40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12775930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652698" y="3388181"/>
            <a:ext cx="6013185" cy="680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Sections of Columns </a:t>
            </a:r>
            <a:r>
              <a:rPr lang="en-US" sz="2894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</a:t>
            </a:r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Design:</a:t>
            </a:r>
          </a:p>
        </p:txBody>
      </p:sp>
    </p:spTree>
    <p:extLst>
      <p:ext uri="{BB962C8B-B14F-4D97-AF65-F5344CB8AC3E}">
        <p14:creationId xmlns:p14="http://schemas.microsoft.com/office/powerpoint/2010/main" val="70117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6249" y="-272246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20</a:t>
            </a:fld>
            <a:endParaRPr kumimoji="0" lang="en-US"/>
          </a:p>
        </p:txBody>
      </p:sp>
      <p:sp>
        <p:nvSpPr>
          <p:cNvPr id="7" name="TextBox 6"/>
          <p:cNvSpPr txBox="1"/>
          <p:nvPr/>
        </p:nvSpPr>
        <p:spPr>
          <a:xfrm>
            <a:off x="1505796" y="770831"/>
            <a:ext cx="7692400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Distribution of Columns and Shear Walls:</a:t>
            </a:r>
            <a:endParaRPr lang="ar-JO" sz="289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250" y="1386344"/>
            <a:ext cx="9092665" cy="501546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800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999" y="-272246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21</a:t>
            </a:fld>
            <a:endParaRPr kumimoji="0" lang="en-US"/>
          </a:p>
        </p:txBody>
      </p:sp>
      <p:sp>
        <p:nvSpPr>
          <p:cNvPr id="9" name="TextBox 8"/>
          <p:cNvSpPr txBox="1"/>
          <p:nvPr/>
        </p:nvSpPr>
        <p:spPr>
          <a:xfrm>
            <a:off x="1574999" y="804199"/>
            <a:ext cx="4095558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Expansion Joint at 35m.</a:t>
            </a:r>
            <a:endParaRPr lang="ar-JO" sz="289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500" y="1387863"/>
            <a:ext cx="9028678" cy="501394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401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22</a:t>
            </a:fld>
            <a:endParaRPr kumimoji="0" lang="en-US"/>
          </a:p>
        </p:txBody>
      </p:sp>
      <p:sp>
        <p:nvSpPr>
          <p:cNvPr id="3" name="Rectangle 2"/>
          <p:cNvSpPr/>
          <p:nvPr/>
        </p:nvSpPr>
        <p:spPr>
          <a:xfrm>
            <a:off x="1653751" y="718157"/>
            <a:ext cx="4521250" cy="4195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3D Modeling From ETABS Program: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001" y="1683707"/>
            <a:ext cx="4803745" cy="351436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495" y="1696502"/>
            <a:ext cx="5292099" cy="350634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3220630" y="5322829"/>
            <a:ext cx="1728213" cy="48427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Block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8741241" y="5351463"/>
            <a:ext cx="2246847" cy="484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 Block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11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23</a:t>
            </a:fld>
            <a:endParaRPr kumimoji="0" lang="en-US"/>
          </a:p>
        </p:txBody>
      </p:sp>
      <p:sp>
        <p:nvSpPr>
          <p:cNvPr id="3" name="Rectangle 2"/>
          <p:cNvSpPr/>
          <p:nvPr/>
        </p:nvSpPr>
        <p:spPr>
          <a:xfrm>
            <a:off x="1653751" y="718157"/>
            <a:ext cx="2694969" cy="4104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6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Compatibility Check: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0394" y="1566936"/>
            <a:ext cx="4797879" cy="386873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0594" y="1566936"/>
            <a:ext cx="4738784" cy="399022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3289996" y="5634084"/>
            <a:ext cx="1645002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First Block</a:t>
            </a:r>
            <a:endParaRPr lang="ar-JO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837485" y="5689416"/>
            <a:ext cx="1954381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Second Block</a:t>
            </a:r>
            <a:endParaRPr lang="ar-JO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70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24</a:t>
            </a:fld>
            <a:endParaRPr kumimoji="0" lang="en-US"/>
          </a:p>
        </p:txBody>
      </p:sp>
      <p:sp>
        <p:nvSpPr>
          <p:cNvPr id="3" name="Rectangle 2"/>
          <p:cNvSpPr/>
          <p:nvPr/>
        </p:nvSpPr>
        <p:spPr>
          <a:xfrm>
            <a:off x="1653751" y="718157"/>
            <a:ext cx="2457724" cy="4104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67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Equilibrium Check:</a:t>
            </a:r>
            <a:endParaRPr lang="en-US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297971"/>
              </p:ext>
            </p:extLst>
          </p:nvPr>
        </p:nvGraphicFramePr>
        <p:xfrm>
          <a:off x="1956594" y="1374893"/>
          <a:ext cx="8377565" cy="2286000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776549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891244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698092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Difference </a:t>
                      </a:r>
                      <a:r>
                        <a:rPr lang="en-US" sz="1800" dirty="0" smtClean="0"/>
                        <a:t>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Manual Calculation </a:t>
                      </a:r>
                      <a:r>
                        <a:rPr lang="en-US" sz="1800" dirty="0" smtClean="0"/>
                        <a:t>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Load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0.2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27178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27123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Dead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0.07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15775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15787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Live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0.7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34833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34588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Super Imposed Dead</a:t>
                      </a:r>
                      <a:r>
                        <a:rPr lang="en-US" sz="1600" baseline="0" dirty="0" smtClean="0"/>
                        <a:t>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793001"/>
              </p:ext>
            </p:extLst>
          </p:nvPr>
        </p:nvGraphicFramePr>
        <p:xfrm>
          <a:off x="1956593" y="4118416"/>
          <a:ext cx="8377565" cy="2286000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776549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891244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698092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Difference </a:t>
                      </a:r>
                      <a:r>
                        <a:rPr lang="en-US" sz="1800" dirty="0" smtClean="0"/>
                        <a:t>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Manual Calculation </a:t>
                      </a:r>
                      <a:r>
                        <a:rPr lang="en-US" sz="1800" dirty="0" smtClean="0"/>
                        <a:t>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dirty="0" smtClean="0"/>
                        <a:t>Load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3.6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19185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18514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Dead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0.19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11324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11346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Live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1.4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21689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 smtClean="0"/>
                        <a:t>22006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Super Imposed Dead</a:t>
                      </a:r>
                      <a:r>
                        <a:rPr lang="en-US" sz="1600" baseline="0" dirty="0" smtClean="0"/>
                        <a:t> Load</a:t>
                      </a:r>
                      <a:endParaRPr lang="ar-JO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0537175" y="2362200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513397" y="5181600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98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25</a:t>
            </a:fld>
            <a:endParaRPr kumimoji="0"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251" y="1617754"/>
            <a:ext cx="2055602" cy="210806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1670457" y="781341"/>
            <a:ext cx="8727273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 for Internal Forces Check for Beams: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2102" y="1617754"/>
            <a:ext cx="2055736" cy="210332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495" y="1617755"/>
            <a:ext cx="2069436" cy="212691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9390811" y="2462666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1251" y="4058999"/>
            <a:ext cx="2055602" cy="220304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2103" y="4041502"/>
            <a:ext cx="2136736" cy="223804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2496" y="4041502"/>
            <a:ext cx="2043857" cy="220560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" name="TextBox 22"/>
          <p:cNvSpPr txBox="1"/>
          <p:nvPr/>
        </p:nvSpPr>
        <p:spPr>
          <a:xfrm>
            <a:off x="9390812" y="5144302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26</a:t>
            </a:fld>
            <a:endParaRPr kumimoji="0" lang="en-US"/>
          </a:p>
        </p:txBody>
      </p:sp>
      <p:sp>
        <p:nvSpPr>
          <p:cNvPr id="14" name="TextBox 13"/>
          <p:cNvSpPr txBox="1"/>
          <p:nvPr/>
        </p:nvSpPr>
        <p:spPr>
          <a:xfrm>
            <a:off x="1668069" y="987754"/>
            <a:ext cx="6434012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Forces Check for Beams: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57542"/>
              </p:ext>
            </p:extLst>
          </p:nvPr>
        </p:nvGraphicFramePr>
        <p:xfrm>
          <a:off x="1811251" y="1775254"/>
          <a:ext cx="8657907" cy="206720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Difference 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Column</a:t>
                      </a:r>
                      <a:r>
                        <a:rPr lang="en-US" sz="1800" baseline="0" dirty="0" smtClean="0"/>
                        <a:t> Type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1.95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1295.77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1321.27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Edge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5.9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1836.50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1727.76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Interior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9.25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1294.5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1174.5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Another</a:t>
                      </a:r>
                      <a:r>
                        <a:rPr lang="en-US" sz="1800" baseline="0" dirty="0" smtClean="0"/>
                        <a:t> Interior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866903"/>
              </p:ext>
            </p:extLst>
          </p:nvPr>
        </p:nvGraphicFramePr>
        <p:xfrm>
          <a:off x="1811250" y="4216501"/>
          <a:ext cx="8657907" cy="206720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Difference (%)</a:t>
                      </a:r>
                      <a:endParaRPr lang="ar-JO" sz="1800" dirty="0" smtClean="0"/>
                    </a:p>
                    <a:p>
                      <a:pPr algn="ctr" rtl="1"/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Load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9.3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907.37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822.30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Edge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2.5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1890.50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1937.80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Interior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3.6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1474.15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1420.67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Another</a:t>
                      </a:r>
                      <a:r>
                        <a:rPr lang="en-US" sz="1800" baseline="0" dirty="0" smtClean="0"/>
                        <a:t> Interior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0605587" y="2474128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507340" y="4915375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14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27</a:t>
            </a:fld>
            <a:endParaRPr kumimoji="0" lang="en-US"/>
          </a:p>
        </p:txBody>
      </p:sp>
      <p:sp>
        <p:nvSpPr>
          <p:cNvPr id="10" name="TextBox 9"/>
          <p:cNvSpPr txBox="1"/>
          <p:nvPr/>
        </p:nvSpPr>
        <p:spPr>
          <a:xfrm>
            <a:off x="1641817" y="917371"/>
            <a:ext cx="8487059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 for Internal Forces Check for Slabs: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251" y="1854003"/>
            <a:ext cx="1851717" cy="191050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1668" y="1851854"/>
            <a:ext cx="1837496" cy="187640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1248" y="1832275"/>
            <a:ext cx="1896806" cy="195370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1250" y="4295252"/>
            <a:ext cx="1851717" cy="195740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5988" y="4267575"/>
            <a:ext cx="1837496" cy="204072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7498" y="4283844"/>
            <a:ext cx="1896806" cy="202206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TextBox 20"/>
          <p:cNvSpPr txBox="1"/>
          <p:nvPr/>
        </p:nvSpPr>
        <p:spPr>
          <a:xfrm>
            <a:off x="8754089" y="2496214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54091" y="4886447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48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28</a:t>
            </a:fld>
            <a:endParaRPr kumimoji="0" lang="en-US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631133"/>
              </p:ext>
            </p:extLst>
          </p:nvPr>
        </p:nvGraphicFramePr>
        <p:xfrm>
          <a:off x="1811251" y="1617754"/>
          <a:ext cx="8657907" cy="206720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Difference 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Column</a:t>
                      </a:r>
                      <a:r>
                        <a:rPr lang="en-US" sz="1800" baseline="0" dirty="0" smtClean="0"/>
                        <a:t> Type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8.36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60.48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7.3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109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100.90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8.6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11.50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10.50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485874"/>
              </p:ext>
            </p:extLst>
          </p:nvPr>
        </p:nvGraphicFramePr>
        <p:xfrm>
          <a:off x="1811251" y="4295252"/>
          <a:ext cx="8657907" cy="2093458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Difference (%)</a:t>
                      </a:r>
                      <a:endParaRPr lang="ar-JO" sz="1800" dirty="0" smtClean="0"/>
                    </a:p>
                    <a:p>
                      <a:pPr algn="ctr" rtl="1"/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kN.m</a:t>
                      </a:r>
                      <a:r>
                        <a:rPr lang="en-US" sz="1800" dirty="0" smtClean="0"/>
                        <a:t>)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Load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4.1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120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124.97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409500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10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115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126.80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86.50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94.50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668068" y="878879"/>
            <a:ext cx="6193799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Forces Check for Slabs: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576950" y="2316628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510730" y="4925250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71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29</a:t>
            </a:fld>
            <a:endParaRPr kumimoji="0"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501" y="1302754"/>
            <a:ext cx="2315063" cy="223565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6248" y="1310036"/>
            <a:ext cx="2173215" cy="2228373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1554" y="1310037"/>
            <a:ext cx="2174829" cy="2228899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445" y="4089789"/>
            <a:ext cx="2251172" cy="2345433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6246" y="4077335"/>
            <a:ext cx="2286751" cy="237034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6298" y="4004378"/>
            <a:ext cx="2306678" cy="2410143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TextBox 19"/>
          <p:cNvSpPr txBox="1"/>
          <p:nvPr/>
        </p:nvSpPr>
        <p:spPr>
          <a:xfrm>
            <a:off x="10211523" y="2007082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274691" y="4864334"/>
            <a:ext cx="2240711" cy="4195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20344" y="698410"/>
            <a:ext cx="9158001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 for Internal Forces Check for Columns: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30</a:t>
            </a:fld>
            <a:endParaRPr kumimoji="0" lang="en-US"/>
          </a:p>
        </p:txBody>
      </p:sp>
      <p:sp>
        <p:nvSpPr>
          <p:cNvPr id="14" name="TextBox 13"/>
          <p:cNvSpPr txBox="1"/>
          <p:nvPr/>
        </p:nvSpPr>
        <p:spPr>
          <a:xfrm>
            <a:off x="1668070" y="830255"/>
            <a:ext cx="6697419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Force Check for Columns: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022407"/>
              </p:ext>
            </p:extLst>
          </p:nvPr>
        </p:nvGraphicFramePr>
        <p:xfrm>
          <a:off x="1732501" y="1854003"/>
          <a:ext cx="8657907" cy="206720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Difference 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Load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2.3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675.42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659.58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Corner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8.4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3054.25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2796.35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Edge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7.25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3180.42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2949.72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Middle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693470"/>
              </p:ext>
            </p:extLst>
          </p:nvPr>
        </p:nvGraphicFramePr>
        <p:xfrm>
          <a:off x="1732501" y="4374001"/>
          <a:ext cx="8657907" cy="206720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1835998">
                  <a:extLst>
                    <a:ext uri="{9D8B030D-6E8A-4147-A177-3AD203B41FA5}">
                      <a16:colId xmlns:a16="http://schemas.microsoft.com/office/drawing/2014/main" val="3700673726"/>
                    </a:ext>
                  </a:extLst>
                </a:gridCol>
                <a:gridCol w="2078998">
                  <a:extLst>
                    <a:ext uri="{9D8B030D-6E8A-4147-A177-3AD203B41FA5}">
                      <a16:colId xmlns:a16="http://schemas.microsoft.com/office/drawing/2014/main" val="659165415"/>
                    </a:ext>
                  </a:extLst>
                </a:gridCol>
                <a:gridCol w="2987995">
                  <a:extLst>
                    <a:ext uri="{9D8B030D-6E8A-4147-A177-3AD203B41FA5}">
                      <a16:colId xmlns:a16="http://schemas.microsoft.com/office/drawing/2014/main" val="1507339274"/>
                    </a:ext>
                  </a:extLst>
                </a:gridCol>
                <a:gridCol w="1754916">
                  <a:extLst>
                    <a:ext uri="{9D8B030D-6E8A-4147-A177-3AD203B41FA5}">
                      <a16:colId xmlns:a16="http://schemas.microsoft.com/office/drawing/2014/main" val="3674329673"/>
                    </a:ext>
                  </a:extLst>
                </a:gridCol>
              </a:tblGrid>
              <a:tr h="66150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Difference (%)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Calculations from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Calculation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Load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7870955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7.6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930.75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1002.3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Corner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199137128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1.9</a:t>
                      </a:r>
                      <a:endParaRPr lang="ar-JO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2154.35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2195.86</a:t>
                      </a:r>
                      <a:endParaRPr lang="ar-JO" sz="1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Edge</a:t>
                      </a:r>
                      <a:endParaRPr lang="ar-JO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34547969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3.1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5827.96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5645.77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Middle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55300954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10677749" y="2552876"/>
            <a:ext cx="1956897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544391" y="5072874"/>
            <a:ext cx="2230242" cy="41952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06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206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8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31</a:t>
            </a:fld>
            <a:endParaRPr kumimoji="0" lang="en-US"/>
          </a:p>
        </p:txBody>
      </p:sp>
      <p:sp>
        <p:nvSpPr>
          <p:cNvPr id="10" name="TextBox 9"/>
          <p:cNvSpPr txBox="1"/>
          <p:nvPr/>
        </p:nvSpPr>
        <p:spPr>
          <a:xfrm>
            <a:off x="1641819" y="751504"/>
            <a:ext cx="8598319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Seismic Design Using Response Spectrum - UBC 97:</a:t>
            </a:r>
            <a:endParaRPr lang="ar-JO" sz="289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1818" y="1460254"/>
            <a:ext cx="10674428" cy="378960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of Building Defined as mass source including 100% of dead and super imposed dead load and 25% of live load.</a:t>
            </a:r>
          </a:p>
          <a:p>
            <a:endParaRPr lang="en-US" sz="18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Nablus City with a Zone Factor (Z) equals 0.2</a:t>
            </a:r>
          </a:p>
          <a:p>
            <a:endParaRPr lang="en-US" sz="165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soil type is SC which are clay and silt soil. (250 </a:t>
            </a:r>
            <a:r>
              <a:rPr lang="en-US" sz="165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</a:t>
            </a: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/m</a:t>
            </a:r>
            <a:r>
              <a:rPr lang="en-US" sz="1653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soil bearing capacity).</a:t>
            </a:r>
          </a:p>
          <a:p>
            <a:endParaRPr lang="en-US" sz="165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Overstrength</a:t>
            </a: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Factor (R) equals 5.5 for Sway Intermediate Concrete Frame Structure.</a:t>
            </a:r>
          </a:p>
          <a:p>
            <a:endParaRPr lang="en-US" sz="165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Factor (I) equals 1.25</a:t>
            </a:r>
          </a:p>
          <a:p>
            <a:endParaRPr lang="en-US" sz="165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Seismic Coefficient (Ca) equals 0.24</a:t>
            </a:r>
          </a:p>
          <a:p>
            <a:endParaRPr lang="en-US" sz="165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5316" indent="-295316">
              <a:buFont typeface="Wingdings" panose="05000000000000000000" pitchFamily="2" charset="2"/>
              <a:buChar char="Ø"/>
            </a:pP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Velocity Seismic Coefficient (</a:t>
            </a:r>
            <a:r>
              <a:rPr lang="en-US" sz="1653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Cv</a:t>
            </a:r>
            <a:r>
              <a:rPr lang="en-US" sz="16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0.32</a:t>
            </a:r>
          </a:p>
          <a:p>
            <a:endParaRPr lang="en-US" sz="18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75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32</a:t>
            </a:fld>
            <a:endParaRPr kumimoji="0" lang="en-US"/>
          </a:p>
        </p:txBody>
      </p:sp>
      <p:sp>
        <p:nvSpPr>
          <p:cNvPr id="7" name="TextBox 6"/>
          <p:cNvSpPr txBox="1"/>
          <p:nvPr/>
        </p:nvSpPr>
        <p:spPr>
          <a:xfrm>
            <a:off x="1732502" y="917371"/>
            <a:ext cx="2841478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 Check: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147290"/>
              </p:ext>
            </p:extLst>
          </p:nvPr>
        </p:nvGraphicFramePr>
        <p:xfrm>
          <a:off x="1732501" y="1854002"/>
          <a:ext cx="8399991" cy="114974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799997">
                  <a:extLst>
                    <a:ext uri="{9D8B030D-6E8A-4147-A177-3AD203B41FA5}">
                      <a16:colId xmlns:a16="http://schemas.microsoft.com/office/drawing/2014/main" val="2769707183"/>
                    </a:ext>
                  </a:extLst>
                </a:gridCol>
                <a:gridCol w="2799997">
                  <a:extLst>
                    <a:ext uri="{9D8B030D-6E8A-4147-A177-3AD203B41FA5}">
                      <a16:colId xmlns:a16="http://schemas.microsoft.com/office/drawing/2014/main" val="1700413582"/>
                    </a:ext>
                  </a:extLst>
                </a:gridCol>
                <a:gridCol w="2799997">
                  <a:extLst>
                    <a:ext uri="{9D8B030D-6E8A-4147-A177-3AD203B41FA5}">
                      <a16:colId xmlns:a16="http://schemas.microsoft.com/office/drawing/2014/main" val="3181353346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Ty (Sec)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err="1" smtClean="0"/>
                        <a:t>Tx</a:t>
                      </a:r>
                      <a:r>
                        <a:rPr lang="en-US" sz="1800" dirty="0" smtClean="0"/>
                        <a:t> (Sec)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45877468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0.55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0.55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Value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364277702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0.46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0.66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ETABS Value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66411172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130819"/>
              </p:ext>
            </p:extLst>
          </p:nvPr>
        </p:nvGraphicFramePr>
        <p:xfrm>
          <a:off x="1732500" y="3940383"/>
          <a:ext cx="8399991" cy="114974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799997">
                  <a:extLst>
                    <a:ext uri="{9D8B030D-6E8A-4147-A177-3AD203B41FA5}">
                      <a16:colId xmlns:a16="http://schemas.microsoft.com/office/drawing/2014/main" val="2769707183"/>
                    </a:ext>
                  </a:extLst>
                </a:gridCol>
                <a:gridCol w="2799997">
                  <a:extLst>
                    <a:ext uri="{9D8B030D-6E8A-4147-A177-3AD203B41FA5}">
                      <a16:colId xmlns:a16="http://schemas.microsoft.com/office/drawing/2014/main" val="1700413582"/>
                    </a:ext>
                  </a:extLst>
                </a:gridCol>
                <a:gridCol w="2799997">
                  <a:extLst>
                    <a:ext uri="{9D8B030D-6E8A-4147-A177-3AD203B41FA5}">
                      <a16:colId xmlns:a16="http://schemas.microsoft.com/office/drawing/2014/main" val="3181353346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Ty (Sec)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err="1" smtClean="0"/>
                        <a:t>Tx</a:t>
                      </a:r>
                      <a:r>
                        <a:rPr lang="en-US" sz="1800" dirty="0" smtClean="0"/>
                        <a:t> (Sec)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45877468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0.44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0.44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Manual Value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364277702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0.35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0.40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ETABS Value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664111727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0473744" y="2238031"/>
            <a:ext cx="1822411" cy="3871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73743" y="4324413"/>
            <a:ext cx="2213998" cy="3871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472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33</a:t>
            </a:fld>
            <a:endParaRPr kumimoji="0" lang="en-US"/>
          </a:p>
        </p:txBody>
      </p:sp>
      <p:sp>
        <p:nvSpPr>
          <p:cNvPr id="10" name="TextBox 9"/>
          <p:cNvSpPr txBox="1"/>
          <p:nvPr/>
        </p:nvSpPr>
        <p:spPr>
          <a:xfrm>
            <a:off x="1641819" y="917371"/>
            <a:ext cx="10569727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Modal Participating Mass Ratios Check (Second Block):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493349"/>
              </p:ext>
            </p:extLst>
          </p:nvPr>
        </p:nvGraphicFramePr>
        <p:xfrm>
          <a:off x="2362500" y="1809533"/>
          <a:ext cx="7278552" cy="3964723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808728">
                  <a:extLst>
                    <a:ext uri="{9D8B030D-6E8A-4147-A177-3AD203B41FA5}">
                      <a16:colId xmlns:a16="http://schemas.microsoft.com/office/drawing/2014/main" val="3365444742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511315401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2805476827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3150035325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2515441302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1360159831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2969903870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3818290918"/>
                    </a:ext>
                  </a:extLst>
                </a:gridCol>
                <a:gridCol w="808728">
                  <a:extLst>
                    <a:ext uri="{9D8B030D-6E8A-4147-A177-3AD203B41FA5}">
                      <a16:colId xmlns:a16="http://schemas.microsoft.com/office/drawing/2014/main" val="3783233894"/>
                    </a:ext>
                  </a:extLst>
                </a:gridCol>
              </a:tblGrid>
              <a:tr h="269728">
                <a:tc gridSpan="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Modal Participating Mass Ratios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J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2767837"/>
                  </a:ext>
                </a:extLst>
              </a:tr>
              <a:tr h="394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Case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Period</a:t>
                      </a:r>
                      <a:endParaRPr lang="en-US" sz="1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UX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UY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UZ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Sum UX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Sum UY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Sum UZ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471294503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Modal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0.57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0.0156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0.2188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0.0156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0.2188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984056190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0.42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0.6253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0.1442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0.6409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0.363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3636338096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0.347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0.1014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0.4392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0.7423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0.8022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93361270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0.0006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0.0206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0.7428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0.8228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454615402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0.194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0.0114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0.0392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0.7542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0.862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460046908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0.168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0.0028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0.0098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0.757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0.8718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648498361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0.131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0.0043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0.0273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0.7613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0.8992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3060141925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0.125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0.0577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0.0653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0.8189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0.9644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49560781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0.108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0.0064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0.0001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0.8253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0.9645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429945113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5.55E-06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0.0141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0.8253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0.9787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3868651063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0.093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0.0848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0.0011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0.9101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0.9798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872833055"/>
                  </a:ext>
                </a:extLst>
              </a:tr>
              <a:tr h="2697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Modal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0.078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0.0103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0.0015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0.9204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0.9813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00065219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834998" y="5924696"/>
            <a:ext cx="6116666" cy="48427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Modes satisfy percentage higher than 90%</a:t>
            </a:r>
            <a:endParaRPr lang="ar-JO" sz="248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5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34</a:t>
            </a:fld>
            <a:endParaRPr kumimoji="0" lang="en-US"/>
          </a:p>
        </p:txBody>
      </p:sp>
      <p:sp>
        <p:nvSpPr>
          <p:cNvPr id="8" name="TextBox 7"/>
          <p:cNvSpPr txBox="1"/>
          <p:nvPr/>
        </p:nvSpPr>
        <p:spPr>
          <a:xfrm>
            <a:off x="1732502" y="917371"/>
            <a:ext cx="3661981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 Shear Check: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186376"/>
              </p:ext>
            </p:extLst>
          </p:nvPr>
        </p:nvGraphicFramePr>
        <p:xfrm>
          <a:off x="1890000" y="1934966"/>
          <a:ext cx="8399992" cy="114974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494538361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971781356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36503710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3016329598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V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V</a:t>
                      </a:r>
                      <a:r>
                        <a:rPr lang="en-US" sz="1800" baseline="0" dirty="0" smtClean="0"/>
                        <a:t> manual (</a:t>
                      </a:r>
                      <a:r>
                        <a:rPr lang="en-US" sz="1800" baseline="0" dirty="0" err="1" smtClean="0"/>
                        <a:t>kN</a:t>
                      </a:r>
                      <a:r>
                        <a:rPr lang="en-US" sz="1800" baseline="0" dirty="0" smtClean="0"/>
                        <a:t>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T (Sec)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Load Case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2432620995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8816.19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8816.19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0.55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err="1" smtClean="0"/>
                        <a:t>EQx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321639992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10541.09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marL="0" marR="0" indent="0" algn="l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10541.09</a:t>
                      </a:r>
                      <a:endParaRPr lang="ar-JO" sz="1800" dirty="0" smtClean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0.46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err="1" smtClean="0"/>
                        <a:t>EQy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677240284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683725"/>
              </p:ext>
            </p:extLst>
          </p:nvPr>
        </p:nvGraphicFramePr>
        <p:xfrm>
          <a:off x="1899545" y="3980249"/>
          <a:ext cx="8399992" cy="1149747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494538361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971781356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36503710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3016329598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V ETABS (</a:t>
                      </a:r>
                      <a:r>
                        <a:rPr lang="en-US" sz="1800" dirty="0" err="1" smtClean="0"/>
                        <a:t>kN</a:t>
                      </a:r>
                      <a:r>
                        <a:rPr lang="en-US" sz="1800" dirty="0" smtClean="0"/>
                        <a:t>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V</a:t>
                      </a:r>
                      <a:r>
                        <a:rPr lang="en-US" sz="1800" baseline="0" dirty="0" smtClean="0"/>
                        <a:t> manual (</a:t>
                      </a:r>
                      <a:r>
                        <a:rPr lang="en-US" sz="1800" baseline="0" dirty="0" err="1" smtClean="0"/>
                        <a:t>kN</a:t>
                      </a:r>
                      <a:r>
                        <a:rPr lang="en-US" sz="1800" baseline="0" dirty="0" smtClean="0"/>
                        <a:t>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T (Sec)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Load Case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2432620995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6653.87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6653.87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0.40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err="1" smtClean="0"/>
                        <a:t>EQx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321639992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6653.87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6653.87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0.35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err="1" smtClean="0"/>
                        <a:t>EQy</a:t>
                      </a:r>
                      <a:endParaRPr lang="ar-JO" sz="1800" dirty="0"/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677240284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448097" y="2318996"/>
            <a:ext cx="1781821" cy="3871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510220" y="4364279"/>
            <a:ext cx="2025348" cy="3871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37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35</a:t>
            </a:fld>
            <a:endParaRPr kumimoji="0" lang="en-US"/>
          </a:p>
        </p:txBody>
      </p:sp>
      <p:sp>
        <p:nvSpPr>
          <p:cNvPr id="15" name="TextBox 14"/>
          <p:cNvSpPr txBox="1"/>
          <p:nvPr/>
        </p:nvSpPr>
        <p:spPr>
          <a:xfrm>
            <a:off x="10448097" y="2318996"/>
            <a:ext cx="1781821" cy="3871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First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510220" y="4757542"/>
            <a:ext cx="2025348" cy="38712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Second Block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1817" y="751505"/>
            <a:ext cx="2530028" cy="61388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330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Drift Check:</a:t>
            </a:r>
            <a:endParaRPr lang="ar-JO" sz="3307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644814"/>
              </p:ext>
            </p:extLst>
          </p:nvPr>
        </p:nvGraphicFramePr>
        <p:xfrm>
          <a:off x="1811251" y="1551718"/>
          <a:ext cx="8399992" cy="1916245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575089313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953242469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3553900697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114087556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 Limit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</a:t>
                      </a:r>
                      <a:r>
                        <a:rPr lang="en-US" sz="1800" baseline="0" dirty="0" smtClean="0"/>
                        <a:t> y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 x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Story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051477925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4.04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0.85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644331367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12.94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33.92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427101813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16.98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32.96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717417546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15.05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24.45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4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92775507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036954"/>
              </p:ext>
            </p:extLst>
          </p:nvPr>
        </p:nvGraphicFramePr>
        <p:xfrm>
          <a:off x="1811251" y="4181892"/>
          <a:ext cx="8399992" cy="1532996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575089313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953242469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3553900697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114087556"/>
                    </a:ext>
                  </a:extLst>
                </a:gridCol>
              </a:tblGrid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 Limit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</a:t>
                      </a:r>
                      <a:r>
                        <a:rPr lang="en-US" sz="1800" baseline="0" dirty="0" smtClean="0"/>
                        <a:t> y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Delta x (mm)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Story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051477925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6.93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10.78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644331367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10.78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14.63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2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427101813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100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11.17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15.79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/>
                        <a:t>3</a:t>
                      </a:r>
                      <a:endParaRPr lang="ar-JO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3717417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401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36</a:t>
            </a:fld>
            <a:endParaRPr kumimoji="0" lang="en-US"/>
          </a:p>
        </p:txBody>
      </p:sp>
      <p:sp>
        <p:nvSpPr>
          <p:cNvPr id="14" name="TextBox 13"/>
          <p:cNvSpPr txBox="1"/>
          <p:nvPr/>
        </p:nvSpPr>
        <p:spPr>
          <a:xfrm>
            <a:off x="1641820" y="697429"/>
            <a:ext cx="5955772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Slab Structural Systems for Design: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90003" y="1231849"/>
            <a:ext cx="5094515" cy="387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(one way ribbed slab and two way ribbed slab).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249" y="1775253"/>
            <a:ext cx="8363117" cy="480422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083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37</a:t>
            </a:fld>
            <a:endParaRPr kumimoji="0"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1250" y="2345485"/>
            <a:ext cx="8553007" cy="406757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732501" y="887474"/>
            <a:ext cx="5955772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Slab Structural Systems for Design: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68753" y="1440581"/>
            <a:ext cx="5094515" cy="387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6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(one way ribbed slab and two way ribbed slab).</a:t>
            </a:r>
            <a:endParaRPr lang="ar-JO" sz="186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77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38</a:t>
            </a:fld>
            <a:endParaRPr kumimoji="0" lang="en-US"/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250" y="2169004"/>
            <a:ext cx="6806732" cy="359033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1641820" y="1065239"/>
            <a:ext cx="6851156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Section in One Way Ribbed Slab:</a:t>
            </a:r>
          </a:p>
        </p:txBody>
      </p:sp>
    </p:spTree>
    <p:extLst>
      <p:ext uri="{BB962C8B-B14F-4D97-AF65-F5344CB8AC3E}">
        <p14:creationId xmlns:p14="http://schemas.microsoft.com/office/powerpoint/2010/main" val="86571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39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500" y="2090255"/>
            <a:ext cx="6674699" cy="385846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80068" y="963082"/>
            <a:ext cx="6857716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Section in Two Way Ribbed Slab:</a:t>
            </a:r>
          </a:p>
        </p:txBody>
      </p:sp>
    </p:spTree>
    <p:extLst>
      <p:ext uri="{BB962C8B-B14F-4D97-AF65-F5344CB8AC3E}">
        <p14:creationId xmlns:p14="http://schemas.microsoft.com/office/powerpoint/2010/main" val="183954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40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5571" y="1232542"/>
            <a:ext cx="4402137" cy="521153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710578" y="734081"/>
            <a:ext cx="4434773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for Beams:</a:t>
            </a:r>
          </a:p>
        </p:txBody>
      </p:sp>
    </p:spTree>
    <p:extLst>
      <p:ext uri="{BB962C8B-B14F-4D97-AF65-F5344CB8AC3E}">
        <p14:creationId xmlns:p14="http://schemas.microsoft.com/office/powerpoint/2010/main" val="124079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41</a:t>
            </a:fld>
            <a:endParaRPr kumimoji="0" lang="en-US"/>
          </a:p>
        </p:txBody>
      </p:sp>
      <p:sp>
        <p:nvSpPr>
          <p:cNvPr id="10" name="TextBox 9"/>
          <p:cNvSpPr txBox="1"/>
          <p:nvPr/>
        </p:nvSpPr>
        <p:spPr>
          <a:xfrm>
            <a:off x="1710575" y="734081"/>
            <a:ext cx="2636054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Beams Layout:</a:t>
            </a:r>
          </a:p>
        </p:txBody>
      </p:sp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580" y="2075028"/>
            <a:ext cx="5766463" cy="323662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192" y="1968017"/>
            <a:ext cx="3543747" cy="345515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333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42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501" y="2326503"/>
            <a:ext cx="8504992" cy="305155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1641818" y="1032389"/>
            <a:ext cx="3755946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Beam Detailing:</a:t>
            </a:r>
          </a:p>
        </p:txBody>
      </p:sp>
    </p:spTree>
    <p:extLst>
      <p:ext uri="{BB962C8B-B14F-4D97-AF65-F5344CB8AC3E}">
        <p14:creationId xmlns:p14="http://schemas.microsoft.com/office/powerpoint/2010/main" val="334068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43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999" y="2326502"/>
            <a:ext cx="9063473" cy="292801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732500" y="1081207"/>
            <a:ext cx="3610161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Beam Sections:</a:t>
            </a:r>
          </a:p>
        </p:txBody>
      </p:sp>
    </p:spTree>
    <p:extLst>
      <p:ext uri="{BB962C8B-B14F-4D97-AF65-F5344CB8AC3E}">
        <p14:creationId xmlns:p14="http://schemas.microsoft.com/office/powerpoint/2010/main" val="63402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44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572" y="2326502"/>
            <a:ext cx="10870618" cy="2257991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628571" y="1003684"/>
            <a:ext cx="4517583" cy="53771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Secondary Beam </a:t>
            </a:r>
            <a:r>
              <a:rPr lang="en-US" sz="2894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Detailing:</a:t>
            </a:r>
            <a:endParaRPr lang="en-US" sz="2894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86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45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498" y="1854004"/>
            <a:ext cx="6243851" cy="4418213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59819" y="917371"/>
            <a:ext cx="4450080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Secondary Beam Sections:</a:t>
            </a:r>
          </a:p>
        </p:txBody>
      </p:sp>
    </p:spTree>
    <p:extLst>
      <p:ext uri="{BB962C8B-B14F-4D97-AF65-F5344CB8AC3E}">
        <p14:creationId xmlns:p14="http://schemas.microsoft.com/office/powerpoint/2010/main" val="125287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46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0000" y="2011502"/>
            <a:ext cx="8146781" cy="4250494"/>
          </a:xfrm>
          <a:prstGeom prst="rect">
            <a:avLst/>
          </a:prstGeom>
          <a:ln w="127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732501" y="949822"/>
            <a:ext cx="5636106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Reinforcement Columns:</a:t>
            </a:r>
          </a:p>
        </p:txBody>
      </p:sp>
    </p:spTree>
    <p:extLst>
      <p:ext uri="{BB962C8B-B14F-4D97-AF65-F5344CB8AC3E}">
        <p14:creationId xmlns:p14="http://schemas.microsoft.com/office/powerpoint/2010/main" val="33576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47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658" y="1817913"/>
            <a:ext cx="2328754" cy="472861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495" y="2407382"/>
            <a:ext cx="4909435" cy="252241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1677819" y="782293"/>
            <a:ext cx="4367248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Column Design Detailing:</a:t>
            </a:r>
          </a:p>
        </p:txBody>
      </p:sp>
    </p:spTree>
    <p:extLst>
      <p:ext uri="{BB962C8B-B14F-4D97-AF65-F5344CB8AC3E}">
        <p14:creationId xmlns:p14="http://schemas.microsoft.com/office/powerpoint/2010/main" val="146144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48</a:t>
            </a:fld>
            <a:endParaRPr kumimoji="0" 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352327"/>
              </p:ext>
            </p:extLst>
          </p:nvPr>
        </p:nvGraphicFramePr>
        <p:xfrm>
          <a:off x="2992501" y="1775252"/>
          <a:ext cx="7470741" cy="4519965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867341">
                  <a:extLst>
                    <a:ext uri="{9D8B030D-6E8A-4147-A177-3AD203B41FA5}">
                      <a16:colId xmlns:a16="http://schemas.microsoft.com/office/drawing/2014/main" val="1705330347"/>
                    </a:ext>
                  </a:extLst>
                </a:gridCol>
                <a:gridCol w="784738">
                  <a:extLst>
                    <a:ext uri="{9D8B030D-6E8A-4147-A177-3AD203B41FA5}">
                      <a16:colId xmlns:a16="http://schemas.microsoft.com/office/drawing/2014/main" val="2048880143"/>
                    </a:ext>
                  </a:extLst>
                </a:gridCol>
                <a:gridCol w="878356">
                  <a:extLst>
                    <a:ext uri="{9D8B030D-6E8A-4147-A177-3AD203B41FA5}">
                      <a16:colId xmlns:a16="http://schemas.microsoft.com/office/drawing/2014/main" val="2247053327"/>
                    </a:ext>
                  </a:extLst>
                </a:gridCol>
                <a:gridCol w="784738">
                  <a:extLst>
                    <a:ext uri="{9D8B030D-6E8A-4147-A177-3AD203B41FA5}">
                      <a16:colId xmlns:a16="http://schemas.microsoft.com/office/drawing/2014/main" val="976821201"/>
                    </a:ext>
                  </a:extLst>
                </a:gridCol>
                <a:gridCol w="2118569">
                  <a:extLst>
                    <a:ext uri="{9D8B030D-6E8A-4147-A177-3AD203B41FA5}">
                      <a16:colId xmlns:a16="http://schemas.microsoft.com/office/drawing/2014/main" val="2146862958"/>
                    </a:ext>
                  </a:extLst>
                </a:gridCol>
                <a:gridCol w="2036999">
                  <a:extLst>
                    <a:ext uri="{9D8B030D-6E8A-4147-A177-3AD203B41FA5}">
                      <a16:colId xmlns:a16="http://schemas.microsoft.com/office/drawing/2014/main" val="40059878"/>
                    </a:ext>
                  </a:extLst>
                </a:gridCol>
              </a:tblGrid>
              <a:tr h="91720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200" dirty="0">
                          <a:effectLst/>
                        </a:rPr>
                        <a:t>Shear wall label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000" dirty="0">
                          <a:effectLst/>
                        </a:rPr>
                        <a:t>Pu (</a:t>
                      </a:r>
                      <a:r>
                        <a:rPr lang="en-US" sz="1000" dirty="0" err="1">
                          <a:effectLst/>
                        </a:rPr>
                        <a:t>kN</a:t>
                      </a:r>
                      <a:r>
                        <a:rPr lang="en-US" sz="1000" dirty="0">
                          <a:effectLst/>
                        </a:rPr>
                        <a:t>)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000" dirty="0">
                          <a:effectLst/>
                        </a:rPr>
                        <a:t>Mu (</a:t>
                      </a:r>
                      <a:r>
                        <a:rPr lang="en-US" sz="1000" dirty="0" err="1">
                          <a:effectLst/>
                        </a:rPr>
                        <a:t>kN.m</a:t>
                      </a:r>
                      <a:r>
                        <a:rPr lang="en-US" sz="1000" dirty="0">
                          <a:effectLst/>
                        </a:rPr>
                        <a:t>)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Vu (</a:t>
                      </a:r>
                      <a:r>
                        <a:rPr lang="en-US" sz="1400" dirty="0" err="1">
                          <a:effectLst/>
                        </a:rPr>
                        <a:t>kN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Longitudinal reinforcement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Transverse reinforcement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749063596"/>
                  </a:ext>
                </a:extLst>
              </a:tr>
              <a:tr h="90069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600" dirty="0">
                          <a:effectLst/>
                        </a:rPr>
                        <a:t>SW1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7242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30241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1643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1Ø14/200mm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1Ø12/250mm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339953266"/>
                  </a:ext>
                </a:extLst>
              </a:tr>
              <a:tr h="90069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600" dirty="0">
                          <a:effectLst/>
                        </a:rPr>
                        <a:t>SW2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6485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17395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2694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1Ø14/150mm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1Ø12/150mm in each </a:t>
                      </a:r>
                      <a:r>
                        <a:rPr lang="en-US" sz="1400" dirty="0" smtClean="0">
                          <a:effectLst/>
                        </a:rPr>
                        <a:t>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639276689"/>
                  </a:ext>
                </a:extLst>
              </a:tr>
              <a:tr h="90069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600" dirty="0">
                          <a:effectLst/>
                        </a:rPr>
                        <a:t>SW3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6899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25520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2492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1Ø14/250mm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1Ø12/250mm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654253674"/>
                  </a:ext>
                </a:extLst>
              </a:tr>
              <a:tr h="90069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600" dirty="0">
                          <a:effectLst/>
                        </a:rPr>
                        <a:t>SW4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4873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19539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5218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1Ø16/200mm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US" sz="1400" dirty="0">
                          <a:effectLst/>
                        </a:rPr>
                        <a:t>1Ø12/100mm in each layer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226943863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68818" y="811972"/>
            <a:ext cx="5291523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for Shear Walls:</a:t>
            </a:r>
          </a:p>
        </p:txBody>
      </p:sp>
    </p:spTree>
    <p:extLst>
      <p:ext uri="{BB962C8B-B14F-4D97-AF65-F5344CB8AC3E}">
        <p14:creationId xmlns:p14="http://schemas.microsoft.com/office/powerpoint/2010/main" val="144842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49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9999" y="1775252"/>
            <a:ext cx="3687594" cy="400047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62069" y="917371"/>
            <a:ext cx="3658469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Shear Wall Detailing:</a:t>
            </a:r>
          </a:p>
        </p:txBody>
      </p:sp>
    </p:spTree>
    <p:extLst>
      <p:ext uri="{BB962C8B-B14F-4D97-AF65-F5344CB8AC3E}">
        <p14:creationId xmlns:p14="http://schemas.microsoft.com/office/powerpoint/2010/main" val="37150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50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998" y="1828435"/>
            <a:ext cx="7797828" cy="457337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641819" y="893099"/>
            <a:ext cx="4749535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for Footings:</a:t>
            </a:r>
          </a:p>
        </p:txBody>
      </p:sp>
    </p:spTree>
    <p:extLst>
      <p:ext uri="{BB962C8B-B14F-4D97-AF65-F5344CB8AC3E}">
        <p14:creationId xmlns:p14="http://schemas.microsoft.com/office/powerpoint/2010/main" val="8298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51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1250" y="1224005"/>
            <a:ext cx="9134991" cy="532687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41821" y="647007"/>
            <a:ext cx="2950816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Footings Layout:</a:t>
            </a:r>
          </a:p>
        </p:txBody>
      </p:sp>
    </p:spTree>
    <p:extLst>
      <p:ext uri="{BB962C8B-B14F-4D97-AF65-F5344CB8AC3E}">
        <p14:creationId xmlns:p14="http://schemas.microsoft.com/office/powerpoint/2010/main" val="354714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52</a:t>
            </a:fld>
            <a:endParaRPr kumimoji="0"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617" y="1696504"/>
            <a:ext cx="4245129" cy="4133022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4997" y="1696501"/>
            <a:ext cx="4542997" cy="416073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3357738" y="6097794"/>
            <a:ext cx="1808883" cy="484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 for F3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04993" y="6097793"/>
            <a:ext cx="2506188" cy="484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 for F3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08069" y="962062"/>
            <a:ext cx="4766300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Detailing for Single Footing:</a:t>
            </a:r>
          </a:p>
        </p:txBody>
      </p:sp>
    </p:spTree>
    <p:extLst>
      <p:ext uri="{BB962C8B-B14F-4D97-AF65-F5344CB8AC3E}">
        <p14:creationId xmlns:p14="http://schemas.microsoft.com/office/powerpoint/2010/main" val="318402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53</a:t>
            </a:fld>
            <a:endParaRPr kumimoji="0"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999" y="1842682"/>
            <a:ext cx="3858746" cy="369307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98" y="1842682"/>
            <a:ext cx="5971018" cy="357597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TextBox 17"/>
          <p:cNvSpPr txBox="1"/>
          <p:nvPr/>
        </p:nvSpPr>
        <p:spPr>
          <a:xfrm>
            <a:off x="2914930" y="5730227"/>
            <a:ext cx="1808883" cy="484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 for F7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37719" y="5730225"/>
            <a:ext cx="2506188" cy="4842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8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 for F7</a:t>
            </a:r>
            <a:endParaRPr lang="ar-JO" sz="248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41817" y="990387"/>
            <a:ext cx="5460435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Detailing for Combined Footing:</a:t>
            </a:r>
          </a:p>
        </p:txBody>
      </p:sp>
    </p:spTree>
    <p:extLst>
      <p:ext uri="{BB962C8B-B14F-4D97-AF65-F5344CB8AC3E}">
        <p14:creationId xmlns:p14="http://schemas.microsoft.com/office/powerpoint/2010/main" val="86448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54</a:t>
            </a:fld>
            <a:endParaRPr kumimoji="0"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498" y="2090253"/>
            <a:ext cx="9348883" cy="373444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1662068" y="963082"/>
            <a:ext cx="2963871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Staircase Design:</a:t>
            </a:r>
          </a:p>
        </p:txBody>
      </p:sp>
    </p:spTree>
    <p:extLst>
      <p:ext uri="{BB962C8B-B14F-4D97-AF65-F5344CB8AC3E}">
        <p14:creationId xmlns:p14="http://schemas.microsoft.com/office/powerpoint/2010/main" val="180170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1818" y="-263879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Structural Design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5B98-EA86-4332-AAC5-AF081230B232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55</a:t>
            </a:fld>
            <a:endParaRPr kumimoji="0"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3747" y="1775254"/>
            <a:ext cx="6393760" cy="447690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641817" y="917371"/>
            <a:ext cx="3772314" cy="54914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94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Staircase Slab Design:</a:t>
            </a:r>
          </a:p>
        </p:txBody>
      </p:sp>
    </p:spTree>
    <p:extLst>
      <p:ext uri="{BB962C8B-B14F-4D97-AF65-F5344CB8AC3E}">
        <p14:creationId xmlns:p14="http://schemas.microsoft.com/office/powerpoint/2010/main" val="848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56</a:t>
            </a:fld>
            <a:endParaRPr kumimoji="0" lang="en-US"/>
          </a:p>
        </p:txBody>
      </p:sp>
      <p:graphicFrame>
        <p:nvGraphicFramePr>
          <p:cNvPr id="8" name="رسم تخطيطي 5"/>
          <p:cNvGraphicFramePr/>
          <p:nvPr>
            <p:extLst/>
          </p:nvPr>
        </p:nvGraphicFramePr>
        <p:xfrm>
          <a:off x="2423698" y="1460253"/>
          <a:ext cx="9449991" cy="4199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</p:spTree>
    <p:extLst>
      <p:ext uri="{BB962C8B-B14F-4D97-AF65-F5344CB8AC3E}">
        <p14:creationId xmlns:p14="http://schemas.microsoft.com/office/powerpoint/2010/main" val="212559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57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p:pic>
        <p:nvPicPr>
          <p:cNvPr id="6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594" y="1300553"/>
            <a:ext cx="5647944" cy="336516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594" y="2601943"/>
            <a:ext cx="2880627" cy="361988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صورة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806" y="3505200"/>
            <a:ext cx="2962966" cy="294327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مربع نص 6"/>
          <p:cNvSpPr txBox="1"/>
          <p:nvPr/>
        </p:nvSpPr>
        <p:spPr>
          <a:xfrm>
            <a:off x="1653750" y="815738"/>
            <a:ext cx="25955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Sockets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istributions: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63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58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4" name="جدول 4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1511924" y="1502951"/>
              <a:ext cx="10672265" cy="219456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28287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906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3716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101535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6283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46283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519309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Space</a:t>
                          </a:r>
                          <a:endParaRPr lang="en-US" sz="20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(Eavg) 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Standard Illuminance  </a:t>
                          </a:r>
                        </a:p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(Eavg)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Uniformity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Glare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20406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Classroom</a:t>
                          </a:r>
                          <a:endParaRPr lang="en-US" sz="18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Students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Tables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482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0.62</a:t>
                          </a:r>
                          <a:r>
                            <a:rPr lang="ar-JO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ar-JO" b="0" i="0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 </m:t>
                              </m:r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&gt;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0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.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6</m:t>
                              </m:r>
                            </m:oMath>
                          </a14:m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18.8</a:t>
                          </a:r>
                          <a14:m>
                            <m:oMath xmlns:m="http://schemas.openxmlformats.org/officeDocument/2006/math">
                              <m:r>
                                <a:rPr lang="en-US" b="0" i="0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 </m:t>
                              </m:r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&lt;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19</m:t>
                              </m:r>
                            </m:oMath>
                          </a14:m>
                          <a:endParaRPr lang="en-US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19309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Green Board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547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0.64</a:t>
                          </a:r>
                          <a14:m>
                            <m:oMath xmlns:m="http://schemas.openxmlformats.org/officeDocument/2006/math">
                              <m:r>
                                <a:rPr lang="ar-JO" b="0" i="0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 </m:t>
                              </m:r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&gt;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0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.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6</m:t>
                              </m:r>
                            </m:oMath>
                          </a14:m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4" name="جدول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9952588"/>
                  </p:ext>
                </p:extLst>
              </p:nvPr>
            </p:nvGraphicFramePr>
            <p:xfrm>
              <a:off x="1511924" y="1502951"/>
              <a:ext cx="10672265" cy="219456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28287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906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3716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101535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6283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46283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9144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Space</a:t>
                          </a:r>
                          <a:endParaRPr lang="en-US" sz="20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(Eavg) 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Standard </a:t>
                          </a: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  </a:t>
                          </a:r>
                          <a:endParaRPr lang="en-US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(Eavg)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Uniformity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Glare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4008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180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Classroom</a:t>
                          </a:r>
                          <a:endParaRPr lang="en-US" sz="18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Students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Tables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482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2"/>
                          <a:stretch>
                            <a:fillRect l="-233911" t="-146226" r="-100743" b="-11415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2"/>
                          <a:stretch>
                            <a:fillRect l="-333911" t="-146226" r="-743" b="-11415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40080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Green </a:t>
                          </a: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Board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547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2"/>
                          <a:stretch>
                            <a:fillRect l="-233911" t="-248571" r="-100743" b="-152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5" name="جدول 6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1511924" y="4343400"/>
              <a:ext cx="10672265" cy="106680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66146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35560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7715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847576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7526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45519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668397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Headmaster Office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On the desk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581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</a:t>
                          </a:r>
                          <a14:m>
                            <m:oMath xmlns:m="http://schemas.openxmlformats.org/officeDocument/2006/math">
                              <m: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  <a:cs typeface="Times New Roman" pitchFamily="18" charset="0"/>
                                </a:rPr>
                                <m:t>.</m:t>
                              </m:r>
                              <m: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  <a:cs typeface="Times New Roman" pitchFamily="18" charset="0"/>
                                </a:rPr>
                                <m:t>66</m:t>
                              </m:r>
                              <m:r>
                                <a:rPr lang="ar-JO" b="0" i="0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&gt;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0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.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6</m:t>
                              </m:r>
                            </m:oMath>
                          </a14:m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18.6</a:t>
                          </a:r>
                          <a:r>
                            <a:rPr lang="ar-JO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ar-JO" b="0" i="0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 </m:t>
                              </m:r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&lt;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19</m:t>
                              </m:r>
                            </m:oMath>
                          </a14:m>
                          <a:endParaRPr lang="en-US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840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>
                              <a:latin typeface="Times New Roman" pitchFamily="18" charset="0"/>
                              <a:cs typeface="Times New Roman" pitchFamily="18" charset="0"/>
                            </a:rPr>
                            <a:t>Workplane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582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5" name="جدول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88314062"/>
                  </p:ext>
                </p:extLst>
              </p:nvPr>
            </p:nvGraphicFramePr>
            <p:xfrm>
              <a:off x="1511924" y="4343400"/>
              <a:ext cx="10672265" cy="106680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66146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35560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87715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847576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7526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45519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668397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Headmaster </a:t>
                          </a: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Office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On the desk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581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3"/>
                          <a:stretch>
                            <a:fillRect l="-232512" t="-4545" r="-100000" b="-6909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3"/>
                          <a:stretch>
                            <a:fillRect l="-334988" t="-4545" r="-744" b="-6909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8403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>
                              <a:latin typeface="Times New Roman" pitchFamily="18" charset="0"/>
                              <a:cs typeface="Times New Roman" pitchFamily="18" charset="0"/>
                            </a:rPr>
                            <a:t>Workplane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582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6" name="مستطيل 3"/>
          <p:cNvSpPr/>
          <p:nvPr/>
        </p:nvSpPr>
        <p:spPr>
          <a:xfrm>
            <a:off x="1653750" y="857062"/>
            <a:ext cx="6858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Lighting Design:</a:t>
            </a:r>
            <a:endParaRPr lang="ar-JO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جدول 9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1498205" y="5791200"/>
              <a:ext cx="10685985" cy="68580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96250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53320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214648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3918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65198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6858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Teachers Room</a:t>
                          </a:r>
                        </a:p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313</a:t>
                          </a:r>
                          <a:endParaRPr lang="en-US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0.69</a:t>
                          </a:r>
                          <a:r>
                            <a:rPr lang="ar-JO" b="0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&gt;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0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.</m:t>
                              </m:r>
                              <m:r>
                                <a:rPr lang="ar-JO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6</m:t>
                              </m:r>
                            </m:oMath>
                          </a14:m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All values </a:t>
                          </a:r>
                          <a14:m>
                            <m:oMath xmlns:m="http://schemas.openxmlformats.org/officeDocument/2006/math"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&lt;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19</m:t>
                              </m:r>
                            </m:oMath>
                          </a14:m>
                          <a:endParaRPr lang="en-US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جدول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38058729"/>
                  </p:ext>
                </p:extLst>
              </p:nvPr>
            </p:nvGraphicFramePr>
            <p:xfrm>
              <a:off x="1498205" y="5791200"/>
              <a:ext cx="10685985" cy="685800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196250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53320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214648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3918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651986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685800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Teachers </a:t>
                          </a: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Room</a:t>
                          </a:r>
                          <a:endParaRPr lang="en-US" b="0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313</a:t>
                          </a:r>
                          <a:endParaRPr lang="en-US" b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4"/>
                          <a:stretch>
                            <a:fillRect l="-235878" t="-4425" r="-111450" b="-26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4"/>
                          <a:stretch>
                            <a:fillRect l="-303448" t="-4425" r="-690" b="-26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1816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59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p:sp>
        <p:nvSpPr>
          <p:cNvPr id="16" name="مستطيل 3"/>
          <p:cNvSpPr/>
          <p:nvPr/>
        </p:nvSpPr>
        <p:spPr>
          <a:xfrm>
            <a:off x="1653750" y="857062"/>
            <a:ext cx="6858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Lighting Design:</a:t>
            </a:r>
            <a:endParaRPr lang="ar-JO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جدول 3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1653750" y="1524000"/>
              <a:ext cx="10767262" cy="2921139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98864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954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478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061069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55692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518657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635274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Space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 (Eavg)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Standard Illuminance 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Uniformity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Glare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00272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Computers Laboratory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343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All values </a:t>
                          </a:r>
                          <a14:m>
                            <m:oMath xmlns:m="http://schemas.openxmlformats.org/officeDocument/2006/math"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&lt;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19</m:t>
                              </m:r>
                            </m:oMath>
                          </a14:m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63014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Library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Reading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area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566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All values </a:t>
                          </a:r>
                          <a14:m>
                            <m:oMath xmlns:m="http://schemas.openxmlformats.org/officeDocument/2006/math">
                              <m:r>
                                <a:rPr lang="en-US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&lt;</m:t>
                              </m:r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19</m:t>
                              </m:r>
                            </m:oMath>
                          </a14:m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63014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Book shelves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5006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Cafeteria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0.7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جدول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23546599"/>
                  </p:ext>
                </p:extLst>
              </p:nvPr>
            </p:nvGraphicFramePr>
            <p:xfrm>
              <a:off x="1653750" y="1524000"/>
              <a:ext cx="10767262" cy="2921139"/>
            </p:xfrm>
            <a:graphic>
              <a:graphicData uri="http://schemas.openxmlformats.org/drawingml/2006/table">
                <a:tbl>
                  <a:tblPr firstRow="1" bandRow="1">
                    <a:tableStyleId>{5DA37D80-6434-44D0-A028-1B22A696006F}</a:tableStyleId>
                  </a:tblPr>
                  <a:tblGrid>
                    <a:gridCol w="98864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954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478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2061069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2455692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2518657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64008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Space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 (Eavg)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Standard </a:t>
                          </a:r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Illuminance 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Uniformity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Glare</a:t>
                          </a:r>
                          <a:endParaRPr lang="en-US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00272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Computers </a:t>
                          </a:r>
                          <a:r>
                            <a:rPr lang="en-US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Laboratory</a:t>
                          </a:r>
                          <a:endParaRPr lang="en-US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343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2"/>
                          <a:stretch>
                            <a:fillRect l="-328087" t="-134146" r="-726" b="-3597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40080"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Library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Reading</a:t>
                          </a:r>
                          <a:r>
                            <a:rPr lang="en-US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area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566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ar-JO"/>
                        </a:p>
                      </a:txBody>
                      <a:tcPr>
                        <a:blipFill>
                          <a:blip r:embed="rId2"/>
                          <a:stretch>
                            <a:fillRect l="-328087" t="-181132" r="-726" b="-17830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40080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Book shelves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500627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Cafeteria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/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306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200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rtl="1"/>
                          <a:r>
                            <a:rPr lang="en-US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0.7</a:t>
                          </a:r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13" name="جدول 5"/>
          <p:cNvGraphicFramePr>
            <a:graphicFrameLocks noGrp="1"/>
          </p:cNvGraphicFramePr>
          <p:nvPr>
            <p:extLst/>
          </p:nvPr>
        </p:nvGraphicFramePr>
        <p:xfrm>
          <a:off x="4090194" y="4599459"/>
          <a:ext cx="5184576" cy="1944216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4170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7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17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Surface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Reflection </a:t>
                      </a:r>
                      <a:r>
                        <a:rPr lang="en-US" sz="1600" dirty="0" smtClean="0">
                          <a:effectLst/>
                        </a:rPr>
                        <a:t>Factor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3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Ceiling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70 %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7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Walls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03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Floor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20%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018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69F8-F67D-4A46-B4C6-6EC491D0E129}" type="datetime9">
              <a:rPr lang="ar-SA" smtClean="0"/>
              <a:t>20 أيار 2019</a:t>
            </a:fld>
            <a:endParaRPr lang="ar-SA"/>
          </a:p>
        </p:txBody>
      </p:sp>
      <p:sp>
        <p:nvSpPr>
          <p:cNvPr id="3" name="عنصر نائب لرقم الشريحة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60</a:t>
            </a:fld>
            <a:endParaRPr lang="ar-SA"/>
          </a:p>
        </p:txBody>
      </p:sp>
      <p:sp>
        <p:nvSpPr>
          <p:cNvPr id="4" name="مستطيل 3"/>
          <p:cNvSpPr/>
          <p:nvPr/>
        </p:nvSpPr>
        <p:spPr>
          <a:xfrm>
            <a:off x="1575594" y="1408152"/>
            <a:ext cx="56226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Luminaire Type: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Thorlux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Lighting - KE18958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Kanby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EVO - Low Glare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– SMART.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Company name: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thorlux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Lamp luminous flux = 6510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lumen.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Power= 49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watt.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Luminous efficacy: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132.9 lm/w.</a:t>
            </a: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Colorimetric data: CCT 4000 K, CRI 80.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6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08" y="1408152"/>
            <a:ext cx="2703747" cy="24003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6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794" y="1408152"/>
            <a:ext cx="2432173" cy="209704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مربع نص 6"/>
          <p:cNvSpPr txBox="1"/>
          <p:nvPr/>
        </p:nvSpPr>
        <p:spPr>
          <a:xfrm>
            <a:off x="6757194" y="4382342"/>
            <a:ext cx="5242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in Classrooms, Library and Headmaster Office.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40375" y="137354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51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69F8-F67D-4A46-B4C6-6EC491D0E129}" type="datetime9">
              <a:rPr lang="ar-SA" smtClean="0"/>
              <a:t>20 أيار 2019</a:t>
            </a:fld>
            <a:endParaRPr lang="ar-SA"/>
          </a:p>
        </p:txBody>
      </p:sp>
      <p:sp>
        <p:nvSpPr>
          <p:cNvPr id="3" name="عنصر نائب لرقم الشريحة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61</a:t>
            </a:fld>
            <a:endParaRPr lang="ar-SA"/>
          </a:p>
        </p:txBody>
      </p:sp>
      <p:sp>
        <p:nvSpPr>
          <p:cNvPr id="4" name="مستطيل 3"/>
          <p:cNvSpPr/>
          <p:nvPr/>
        </p:nvSpPr>
        <p:spPr>
          <a:xfrm>
            <a:off x="1641791" y="1807397"/>
            <a:ext cx="515962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Luminaire Type: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Thorlux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Lighting - KE18968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Kanby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EVO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Low Glare.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Company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name: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thorlux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Lamp luminous flux = 3860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lumen.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Power=29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watt.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Luminous efficacy: 133.1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lm/w.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l" rtl="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Colorimetric data: CCT 4000 K, CRI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80.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9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988" y="1700809"/>
            <a:ext cx="2642497" cy="2409825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9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94" y="1700809"/>
            <a:ext cx="2624998" cy="252412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مربع نص 6"/>
          <p:cNvSpPr txBox="1"/>
          <p:nvPr/>
        </p:nvSpPr>
        <p:spPr>
          <a:xfrm>
            <a:off x="7366794" y="4627055"/>
            <a:ext cx="3417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in Classrooms and Cafeteria.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40375" y="137354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8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69F8-F67D-4A46-B4C6-6EC491D0E129}" type="datetime9">
              <a:rPr lang="ar-SA" smtClean="0"/>
              <a:t>20 أيار 2019</a:t>
            </a:fld>
            <a:endParaRPr lang="ar-SA"/>
          </a:p>
        </p:txBody>
      </p:sp>
      <p:sp>
        <p:nvSpPr>
          <p:cNvPr id="3" name="عنصر نائب لرقم الشريحة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62</a:t>
            </a:fld>
            <a:endParaRPr lang="ar-SA"/>
          </a:p>
        </p:txBody>
      </p:sp>
      <p:sp>
        <p:nvSpPr>
          <p:cNvPr id="4" name="مستطيل 3"/>
          <p:cNvSpPr/>
          <p:nvPr/>
        </p:nvSpPr>
        <p:spPr>
          <a:xfrm>
            <a:off x="1440374" y="1752600"/>
            <a:ext cx="60788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/>
              <a:t>          </a:t>
            </a:r>
          </a:p>
          <a:p>
            <a:pPr marL="742950" lvl="1" indent="-285750" algn="l">
              <a:buFont typeface="Wingdings" panose="05000000000000000000" pitchFamily="2" charset="2"/>
              <a:buChar char="Ø"/>
            </a:pPr>
            <a:r>
              <a:rPr lang="en-US" dirty="0" smtClean="0"/>
              <a:t>Luminaire Type: </a:t>
            </a:r>
            <a:r>
              <a:rPr lang="en-US" dirty="0" err="1" smtClean="0"/>
              <a:t>Thorlux</a:t>
            </a:r>
            <a:r>
              <a:rPr lang="en-US" dirty="0" smtClean="0"/>
              <a:t> Lighting – EKB10833 </a:t>
            </a:r>
            <a:r>
              <a:rPr lang="en-US" dirty="0" err="1" smtClean="0"/>
              <a:t>Kanby</a:t>
            </a:r>
            <a:r>
              <a:rPr lang="en-US" dirty="0" smtClean="0"/>
              <a:t> T5 Reflector.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dirty="0"/>
              <a:t>Company  name : </a:t>
            </a:r>
            <a:r>
              <a:rPr lang="en-US" dirty="0" err="1" smtClean="0"/>
              <a:t>Thorlux</a:t>
            </a:r>
            <a:r>
              <a:rPr lang="en-US" dirty="0" smtClean="0"/>
              <a:t>.</a:t>
            </a:r>
            <a:endParaRPr lang="en-US" dirty="0"/>
          </a:p>
          <a:p>
            <a:pPr marL="742950" lvl="1" indent="-285750" algn="l">
              <a:buFont typeface="Wingdings" panose="05000000000000000000" pitchFamily="2" charset="2"/>
              <a:buChar char="Ø"/>
            </a:pPr>
            <a:r>
              <a:rPr lang="en-US" dirty="0" smtClean="0"/>
              <a:t>Lamp </a:t>
            </a:r>
            <a:r>
              <a:rPr lang="en-US" dirty="0"/>
              <a:t>luminous flux = </a:t>
            </a:r>
            <a:r>
              <a:rPr lang="en-US" dirty="0" smtClean="0"/>
              <a:t>2505lumen.</a:t>
            </a:r>
            <a:endParaRPr lang="en-US" dirty="0"/>
          </a:p>
          <a:p>
            <a:pPr marL="742950" lvl="1" indent="-285750" algn="l">
              <a:buFont typeface="Wingdings" panose="05000000000000000000" pitchFamily="2" charset="2"/>
              <a:buChar char="Ø"/>
            </a:pPr>
            <a:r>
              <a:rPr lang="en-US" dirty="0"/>
              <a:t>Power=61 </a:t>
            </a:r>
            <a:r>
              <a:rPr lang="en-US" dirty="0" smtClean="0"/>
              <a:t>watt.</a:t>
            </a:r>
            <a:endParaRPr lang="en-US" dirty="0"/>
          </a:p>
          <a:p>
            <a:pPr marL="742950" lvl="1" indent="-285750" algn="l">
              <a:buFont typeface="Wingdings" panose="05000000000000000000" pitchFamily="2" charset="2"/>
              <a:buChar char="Ø"/>
            </a:pPr>
            <a:r>
              <a:rPr lang="en-US" dirty="0"/>
              <a:t>Luminous efficacy: 41.1 </a:t>
            </a:r>
            <a:r>
              <a:rPr lang="en-US" dirty="0" smtClean="0"/>
              <a:t>lm/w.</a:t>
            </a:r>
            <a:endParaRPr lang="en-US" dirty="0"/>
          </a:p>
          <a:p>
            <a:pPr marL="800100" lvl="1" indent="-342900" algn="l">
              <a:buFont typeface="Wingdings" panose="05000000000000000000" pitchFamily="2" charset="2"/>
              <a:buChar char="Ø"/>
            </a:pPr>
            <a:r>
              <a:rPr lang="en-US" dirty="0"/>
              <a:t>Colorimetric data : CCT 3500 K, CRI </a:t>
            </a:r>
            <a:r>
              <a:rPr lang="en-US" dirty="0" smtClean="0"/>
              <a:t>80.</a:t>
            </a:r>
            <a:endParaRPr lang="en-US" sz="1200" dirty="0">
              <a:effectLst/>
            </a:endParaRPr>
          </a:p>
        </p:txBody>
      </p:sp>
      <p:pic>
        <p:nvPicPr>
          <p:cNvPr id="5" name="Picture 7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3790" y="1371716"/>
            <a:ext cx="2225399" cy="2412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7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538" y="1565156"/>
            <a:ext cx="2301599" cy="190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مربع نص 6"/>
          <p:cNvSpPr txBox="1"/>
          <p:nvPr/>
        </p:nvSpPr>
        <p:spPr>
          <a:xfrm>
            <a:off x="7438918" y="4352240"/>
            <a:ext cx="5005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in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eachers Room and Computer Laboratory.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440375" y="137354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60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63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p:sp>
        <p:nvSpPr>
          <p:cNvPr id="16" name="مستطيل 3"/>
          <p:cNvSpPr/>
          <p:nvPr/>
        </p:nvSpPr>
        <p:spPr>
          <a:xfrm>
            <a:off x="1653750" y="857062"/>
            <a:ext cx="6858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Lighting Design:</a:t>
            </a:r>
            <a:endParaRPr lang="ar-JO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صورة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794" y="1371600"/>
            <a:ext cx="4392096" cy="33285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876" y="3423973"/>
            <a:ext cx="4128459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صورة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50" y="3423973"/>
            <a:ext cx="4227152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9805194" y="2844841"/>
            <a:ext cx="1581715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Classroom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44901" y="2844840"/>
            <a:ext cx="2663743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Headmaster Office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31535" y="851201"/>
            <a:ext cx="3128613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Laboratory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64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p:sp>
        <p:nvSpPr>
          <p:cNvPr id="16" name="مستطيل 3"/>
          <p:cNvSpPr/>
          <p:nvPr/>
        </p:nvSpPr>
        <p:spPr>
          <a:xfrm>
            <a:off x="1653750" y="857062"/>
            <a:ext cx="6858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Lighting Design:</a:t>
            </a:r>
            <a:endParaRPr lang="ar-JO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صورة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58" y="1374581"/>
            <a:ext cx="4116756" cy="3544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صورة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102" y="3357067"/>
            <a:ext cx="3972144" cy="3186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صورة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158" y="3418338"/>
            <a:ext cx="4085422" cy="3064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9805194" y="2844841"/>
            <a:ext cx="141417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Cafeteria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18994" y="917344"/>
            <a:ext cx="122661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Library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27006" y="2800405"/>
            <a:ext cx="2216248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Teachers Room</a:t>
            </a:r>
            <a:endParaRPr lang="ar-JO" sz="24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22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9D7DC-63CA-4436-91B6-6482E9C88729}" type="datetime9">
              <a:rPr lang="ar-SA" smtClean="0"/>
              <a:t>20 أيار 2019</a:t>
            </a:fld>
            <a:endParaRPr lang="ar-SA"/>
          </a:p>
        </p:txBody>
      </p:sp>
      <p:sp>
        <p:nvSpPr>
          <p:cNvPr id="3" name="عنصر نائب لرقم الشريحة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65</a:t>
            </a:fld>
            <a:endParaRPr lang="ar-SA"/>
          </a:p>
        </p:txBody>
      </p:sp>
      <p:sp>
        <p:nvSpPr>
          <p:cNvPr id="4" name="مربع نص 3"/>
          <p:cNvSpPr txBox="1"/>
          <p:nvPr/>
        </p:nvSpPr>
        <p:spPr>
          <a:xfrm>
            <a:off x="1727994" y="927177"/>
            <a:ext cx="2932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Luminaires Distribution: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15" y="1628800"/>
            <a:ext cx="8159116" cy="4381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651794" y="152301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36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7F38-C06A-4E36-A3F1-6C389052A737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66</a:t>
            </a:fld>
            <a:endParaRPr kumimoji="0" lang="en-US"/>
          </a:p>
        </p:txBody>
      </p:sp>
      <p:pic>
        <p:nvPicPr>
          <p:cNvPr id="10" name="Picture 9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200" y="1442972"/>
            <a:ext cx="3937794" cy="3498195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sp>
        <p:nvSpPr>
          <p:cNvPr id="13" name="مستطيل 7"/>
          <p:cNvSpPr/>
          <p:nvPr/>
        </p:nvSpPr>
        <p:spPr>
          <a:xfrm>
            <a:off x="2108994" y="1927509"/>
            <a:ext cx="6858000" cy="32808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lvl="0" algn="l"/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* Ceiling –mount  Speakers </a:t>
            </a:r>
            <a:r>
              <a:rPr lang="en-US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F-101C/M from TOA  company   </a:t>
            </a:r>
            <a:endParaRPr lang="en-US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l">
              <a:lnSpc>
                <a:spcPct val="115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* Coverage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Angle 120º H x 120º V</a:t>
            </a:r>
            <a:endParaRPr lang="en-US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l">
              <a:lnSpc>
                <a:spcPct val="115000"/>
              </a:lnSpc>
            </a:pPr>
            <a:endParaRPr lang="en-US" sz="2800" dirty="0">
              <a:latin typeface="Calibri"/>
              <a:ea typeface="Calibri"/>
              <a:cs typeface="Arial"/>
            </a:endParaRPr>
          </a:p>
          <a:p>
            <a:pPr algn="l"/>
            <a:endParaRPr lang="en-US" dirty="0" smtClean="0"/>
          </a:p>
          <a:p>
            <a:pPr algn="l"/>
            <a:endParaRPr lang="en-US" dirty="0"/>
          </a:p>
        </p:txBody>
      </p:sp>
      <p:sp>
        <p:nvSpPr>
          <p:cNvPr id="14" name="مربع نص 3"/>
          <p:cNvSpPr txBox="1"/>
          <p:nvPr/>
        </p:nvSpPr>
        <p:spPr>
          <a:xfrm>
            <a:off x="2108994" y="1330540"/>
            <a:ext cx="3642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 smtClean="0"/>
              <a:t>Sound reinforcement system:</a:t>
            </a:r>
            <a:endParaRPr lang="en-US" b="1" dirty="0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651794" y="152301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76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7F38-C06A-4E36-A3F1-6C389052A737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67</a:t>
            </a:fld>
            <a:endParaRPr kumimoji="0" lang="en-US"/>
          </a:p>
        </p:txBody>
      </p:sp>
      <p:sp>
        <p:nvSpPr>
          <p:cNvPr id="14" name="مربع نص 3"/>
          <p:cNvSpPr txBox="1"/>
          <p:nvPr/>
        </p:nvSpPr>
        <p:spPr>
          <a:xfrm>
            <a:off x="2108994" y="1330540"/>
            <a:ext cx="3642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 smtClean="0"/>
              <a:t>Sound reinforcement system:</a:t>
            </a:r>
            <a:endParaRPr lang="en-US" b="1" dirty="0"/>
          </a:p>
        </p:txBody>
      </p:sp>
      <p:sp>
        <p:nvSpPr>
          <p:cNvPr id="15" name="مربع نص 11"/>
          <p:cNvSpPr txBox="1"/>
          <p:nvPr/>
        </p:nvSpPr>
        <p:spPr>
          <a:xfrm>
            <a:off x="7442994" y="1109900"/>
            <a:ext cx="63747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Coverage area of the loudspeakers in the classrooms</a:t>
            </a:r>
            <a:endParaRPr lang="en-US" dirty="0"/>
          </a:p>
        </p:txBody>
      </p:sp>
      <p:pic>
        <p:nvPicPr>
          <p:cNvPr id="16" name="Picture 9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7217" y="1506241"/>
            <a:ext cx="3672408" cy="2584591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17" name="Picture 9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93930" y="3648198"/>
            <a:ext cx="2118547" cy="3672408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18" name="صورة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197" y="2329411"/>
            <a:ext cx="5899933" cy="367240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مربع نص 4"/>
          <p:cNvSpPr txBox="1"/>
          <p:nvPr/>
        </p:nvSpPr>
        <p:spPr>
          <a:xfrm>
            <a:off x="1804527" y="1877456"/>
            <a:ext cx="56384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Loudspeakers distribution in the ground floor</a:t>
            </a:r>
            <a:endParaRPr lang="en-US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651794" y="152301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76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68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Electrical Design</a:t>
            </a:r>
          </a:p>
        </p:txBody>
      </p:sp>
      <p:sp>
        <p:nvSpPr>
          <p:cNvPr id="7" name="مربع نص 4"/>
          <p:cNvSpPr txBox="1"/>
          <p:nvPr/>
        </p:nvSpPr>
        <p:spPr>
          <a:xfrm>
            <a:off x="1653750" y="1106889"/>
            <a:ext cx="4668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Electrical Distribution Board for the First Floor: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0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194" y="1730645"/>
            <a:ext cx="7992888" cy="432048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681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69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graphicFrame>
        <p:nvGraphicFramePr>
          <p:cNvPr id="16" name="Diagram 1"/>
          <p:cNvGraphicFramePr/>
          <p:nvPr>
            <p:extLst/>
          </p:nvPr>
        </p:nvGraphicFramePr>
        <p:xfrm>
          <a:off x="4553744" y="1124744"/>
          <a:ext cx="4824537" cy="5245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855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70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pic>
        <p:nvPicPr>
          <p:cNvPr id="6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50" y="2234889"/>
            <a:ext cx="6221245" cy="392439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194" y="464013"/>
            <a:ext cx="5208595" cy="290957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سهم منحني 12"/>
          <p:cNvSpPr/>
          <p:nvPr/>
        </p:nvSpPr>
        <p:spPr>
          <a:xfrm>
            <a:off x="5080795" y="1447800"/>
            <a:ext cx="2057400" cy="1426216"/>
          </a:xfrm>
          <a:prstGeom prst="bentArrow">
            <a:avLst>
              <a:gd name="adj1" fmla="val 12059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مربع نص 3"/>
          <p:cNvSpPr txBox="1"/>
          <p:nvPr/>
        </p:nvSpPr>
        <p:spPr>
          <a:xfrm>
            <a:off x="1726715" y="1051329"/>
            <a:ext cx="3612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Water Supply System: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مربع نص 13"/>
              <p:cNvSpPr txBox="1"/>
              <p:nvPr/>
            </p:nvSpPr>
            <p:spPr>
              <a:xfrm>
                <a:off x="2261394" y="6288344"/>
                <a:ext cx="353757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Capacity of Water Tank = 12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en-US" sz="20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مربع نص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394" y="6288344"/>
                <a:ext cx="3537571" cy="400110"/>
              </a:xfrm>
              <a:prstGeom prst="rect">
                <a:avLst/>
              </a:prstGeom>
              <a:blipFill>
                <a:blip r:embed="rId4"/>
                <a:stretch>
                  <a:fillRect l="-1897" t="-9231" b="-27692"/>
                </a:stretch>
              </a:blipFill>
            </p:spPr>
            <p:txBody>
              <a:bodyPr/>
              <a:lstStyle/>
              <a:p>
                <a:r>
                  <a:rPr lang="ar-J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جدول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925559"/>
              </p:ext>
            </p:extLst>
          </p:nvPr>
        </p:nvGraphicFramePr>
        <p:xfrm>
          <a:off x="8026838" y="3831783"/>
          <a:ext cx="4140556" cy="1730818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2932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7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39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Pipe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Diameter(inch)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Vertical </a:t>
                      </a: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Diameter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4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Horizontal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1/2</a:t>
                      </a:r>
                      <a:endParaRPr lang="en-US" sz="18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Branch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000" marR="630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669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71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726715" y="1051329"/>
            <a:ext cx="39478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Water Drainage System: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50" y="1752601"/>
            <a:ext cx="6303926" cy="350520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717" y="2663546"/>
            <a:ext cx="4107172" cy="2580808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5" name="رابط بشكل مرفق 8"/>
          <p:cNvCxnSpPr/>
          <p:nvPr/>
        </p:nvCxnSpPr>
        <p:spPr>
          <a:xfrm>
            <a:off x="7691155" y="3886200"/>
            <a:ext cx="914400" cy="914400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527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72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726715" y="1051329"/>
            <a:ext cx="2303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Storm Water: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594" y="1870296"/>
            <a:ext cx="6553200" cy="413950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ستطيل 4"/>
              <p:cNvSpPr/>
              <p:nvPr/>
            </p:nvSpPr>
            <p:spPr>
              <a:xfrm>
                <a:off x="1423194" y="2895600"/>
                <a:ext cx="447999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Capacity of </a:t>
                </a: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Storm Water Tank 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1010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𝑚</m:t>
                        </m:r>
                      </m:e>
                      <m:sup>
                        <m:r>
                          <a:rPr lang="en-US" i="1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7" name="مستطيل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3194" y="2895600"/>
                <a:ext cx="4479997" cy="369332"/>
              </a:xfrm>
              <a:prstGeom prst="rect">
                <a:avLst/>
              </a:prstGeom>
              <a:blipFill>
                <a:blip r:embed="rId3"/>
                <a:stretch>
                  <a:fillRect l="-1088" t="-8197" b="-24590"/>
                </a:stretch>
              </a:blipFill>
            </p:spPr>
            <p:txBody>
              <a:bodyPr/>
              <a:lstStyle/>
              <a:p>
                <a:r>
                  <a:rPr lang="ar-JO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678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73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726715" y="1051329"/>
            <a:ext cx="25044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HVAC System: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0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194" y="1828800"/>
            <a:ext cx="5943600" cy="3630930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مستطيل 7"/>
          <p:cNvSpPr/>
          <p:nvPr/>
        </p:nvSpPr>
        <p:spPr>
          <a:xfrm>
            <a:off x="2354099" y="5562600"/>
            <a:ext cx="4130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HVAC System for the Multipurpose Room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0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619785" y="1566411"/>
            <a:ext cx="3217653" cy="4047232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مربع نص 6"/>
          <p:cNvSpPr txBox="1"/>
          <p:nvPr/>
        </p:nvSpPr>
        <p:spPr>
          <a:xfrm>
            <a:off x="8509794" y="5439489"/>
            <a:ext cx="3521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 Ventilation in the W.C’s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14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74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668574" y="827862"/>
            <a:ext cx="2331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Safety System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صورة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538" y="2217338"/>
            <a:ext cx="7267575" cy="3971925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صورة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794" y="615014"/>
            <a:ext cx="3650194" cy="342358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مربع نص 3"/>
          <p:cNvSpPr txBox="1"/>
          <p:nvPr/>
        </p:nvSpPr>
        <p:spPr>
          <a:xfrm>
            <a:off x="1637853" y="1260990"/>
            <a:ext cx="2881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Firefighting System: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85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75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668574" y="827862"/>
            <a:ext cx="2331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Safety System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مربع نص 3"/>
          <p:cNvSpPr txBox="1"/>
          <p:nvPr/>
        </p:nvSpPr>
        <p:spPr>
          <a:xfrm>
            <a:off x="1637853" y="1260990"/>
            <a:ext cx="407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Detection and Notification System: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940" y="850274"/>
            <a:ext cx="6535615" cy="356932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صورة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994" y="3199603"/>
            <a:ext cx="4648200" cy="243999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7" name="رابط بشكل مرفق 8"/>
          <p:cNvCxnSpPr/>
          <p:nvPr/>
        </p:nvCxnSpPr>
        <p:spPr>
          <a:xfrm rot="5400000">
            <a:off x="5146871" y="2196177"/>
            <a:ext cx="1136963" cy="1116717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03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69F8-F67D-4A46-B4C6-6EC491D0E129}" type="datetime9">
              <a:rPr lang="ar-SA" smtClean="0"/>
              <a:t>20 أيار 2019</a:t>
            </a:fld>
            <a:endParaRPr lang="ar-SA"/>
          </a:p>
        </p:txBody>
      </p:sp>
      <p:sp>
        <p:nvSpPr>
          <p:cNvPr id="3" name="عنصر نائب لرقم الشريحة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76</a:t>
            </a:fld>
            <a:endParaRPr lang="ar-SA"/>
          </a:p>
        </p:txBody>
      </p:sp>
      <p:pic>
        <p:nvPicPr>
          <p:cNvPr id="4" name="Picture 1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394" y="1962438"/>
            <a:ext cx="5754965" cy="2736304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5" name="Picture 1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17" y="2974250"/>
            <a:ext cx="5459995" cy="3086100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sp>
        <p:nvSpPr>
          <p:cNvPr id="6" name="مربع نص 5"/>
          <p:cNvSpPr txBox="1"/>
          <p:nvPr/>
        </p:nvSpPr>
        <p:spPr>
          <a:xfrm>
            <a:off x="3635838" y="4825548"/>
            <a:ext cx="1662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Flame Detector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8357394" y="6120884"/>
            <a:ext cx="1740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Smoke Detector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53750" y="-91777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44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Design</a:t>
            </a:r>
            <a:endParaRPr lang="en-US" sz="3721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مربع نص 3"/>
          <p:cNvSpPr txBox="1"/>
          <p:nvPr/>
        </p:nvSpPr>
        <p:spPr>
          <a:xfrm>
            <a:off x="1668574" y="827862"/>
            <a:ext cx="2331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Safety System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مربع نص 3"/>
          <p:cNvSpPr txBox="1"/>
          <p:nvPr/>
        </p:nvSpPr>
        <p:spPr>
          <a:xfrm>
            <a:off x="1637853" y="1260990"/>
            <a:ext cx="4076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Detection and Notification System: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10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77</a:t>
            </a:fld>
            <a:endParaRPr kumimoji="0"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653750" y="-91777"/>
            <a:ext cx="7748992" cy="1181249"/>
          </a:xfrm>
        </p:spPr>
        <p:txBody>
          <a:bodyPr>
            <a:normAutofit/>
          </a:bodyPr>
          <a:lstStyle/>
          <a:p>
            <a:r>
              <a:rPr lang="en-US" sz="3721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Mechanical </a:t>
            </a:r>
            <a:r>
              <a:rPr lang="en-US" sz="3721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</p:txBody>
      </p:sp>
      <p:sp>
        <p:nvSpPr>
          <p:cNvPr id="12" name="مربع نص 3"/>
          <p:cNvSpPr txBox="1"/>
          <p:nvPr/>
        </p:nvSpPr>
        <p:spPr>
          <a:xfrm>
            <a:off x="1668574" y="827862"/>
            <a:ext cx="2331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Safety System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مربع نص 3"/>
          <p:cNvSpPr txBox="1"/>
          <p:nvPr/>
        </p:nvSpPr>
        <p:spPr>
          <a:xfrm>
            <a:off x="1637853" y="1260990"/>
            <a:ext cx="1871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Exit Routes: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594" y="1801840"/>
            <a:ext cx="5029200" cy="4678348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8" name="Picture 1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671" y="3048497"/>
            <a:ext cx="2628123" cy="1675904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sp>
        <p:nvSpPr>
          <p:cNvPr id="15" name="مربع نص 6"/>
          <p:cNvSpPr txBox="1"/>
          <p:nvPr/>
        </p:nvSpPr>
        <p:spPr>
          <a:xfrm>
            <a:off x="1984260" y="4876800"/>
            <a:ext cx="2155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Emergency Exit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8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8751" y="2247755"/>
            <a:ext cx="4646245" cy="1102499"/>
          </a:xfrm>
        </p:spPr>
        <p:txBody>
          <a:bodyPr>
            <a:normAutofit fontScale="90000"/>
          </a:bodyPr>
          <a:lstStyle/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1085752"/>
              </p:ext>
            </p:extLst>
          </p:nvPr>
        </p:nvGraphicFramePr>
        <p:xfrm>
          <a:off x="6851245" y="357755"/>
          <a:ext cx="3779996" cy="5984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BFDEF-B0C1-4200-BEA2-EE26391D4700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0169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000" y="68997"/>
            <a:ext cx="7654493" cy="1521448"/>
          </a:xfrm>
        </p:spPr>
        <p:txBody>
          <a:bodyPr>
            <a:normAutofit/>
          </a:bodyPr>
          <a:lstStyle/>
          <a:p>
            <a:pPr marL="472508" indent="-472508">
              <a:buFont typeface="Wingdings" panose="05000000000000000000" pitchFamily="2" charset="2"/>
              <a:buChar char="v"/>
            </a:pPr>
            <a:r>
              <a:rPr lang="en-US" sz="2067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Daylighting in school floors: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249" y="1635633"/>
            <a:ext cx="4094996" cy="273837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248" y="2720257"/>
            <a:ext cx="4096448" cy="2770980"/>
          </a:xfrm>
          <a:prstGeom prst="rect">
            <a:avLst/>
          </a:prstGeom>
          <a:ln w="28575">
            <a:solidFill>
              <a:schemeClr val="tx2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673" y="3744005"/>
            <a:ext cx="4517476" cy="2756246"/>
          </a:xfrm>
          <a:prstGeom prst="rect">
            <a:avLst/>
          </a:prstGeom>
          <a:ln w="28575">
            <a:solidFill>
              <a:schemeClr val="tx2"/>
            </a:solidFill>
          </a:ln>
        </p:spPr>
      </p:pic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E0EE2-8447-46F8-B4BB-1B45B4CCA520}" type="datetime3">
              <a:rPr lang="en-US" smtClean="0"/>
              <a:t>20 May 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79</a:t>
            </a:fld>
            <a:endParaRPr kumimoji="0"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51999" y="-469652"/>
            <a:ext cx="4646245" cy="1102499"/>
          </a:xfrm>
          <a:prstGeom prst="rect">
            <a:avLst/>
          </a:prstGeom>
        </p:spPr>
        <p:txBody>
          <a:bodyPr anchor="b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751999" y="-114746"/>
            <a:ext cx="7748992" cy="118124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Daylighting Design:</a:t>
            </a:r>
          </a:p>
        </p:txBody>
      </p:sp>
    </p:spTree>
    <p:extLst>
      <p:ext uri="{BB962C8B-B14F-4D97-AF65-F5344CB8AC3E}">
        <p14:creationId xmlns:p14="http://schemas.microsoft.com/office/powerpoint/2010/main" val="244654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750" y="731909"/>
            <a:ext cx="10331990" cy="1181249"/>
          </a:xfrm>
        </p:spPr>
        <p:txBody>
          <a:bodyPr>
            <a:normAutofit/>
          </a:bodyPr>
          <a:lstStyle/>
          <a:p>
            <a:pPr marL="472508" indent="-472508">
              <a:buFont typeface="Wingdings" panose="05000000000000000000" pitchFamily="2" charset="2"/>
              <a:buChar char="v"/>
            </a:pPr>
            <a:r>
              <a:rPr lang="en-US" sz="2067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Daylighting factor for school spaces: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868329"/>
              </p:ext>
            </p:extLst>
          </p:nvPr>
        </p:nvGraphicFramePr>
        <p:xfrm>
          <a:off x="3307498" y="1854007"/>
          <a:ext cx="7166244" cy="3228745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1791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15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15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7499"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Zone 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Actual DF%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Standard DF%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Comply/Not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813"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Classrooms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2.3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(1.5-2.5)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Comply</a:t>
                      </a:r>
                      <a:endParaRPr lang="en-US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7435"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Offices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2.00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(1.5-2.5)</a:t>
                      </a:r>
                      <a:endParaRPr lang="en-US" sz="16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Comply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7499"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Cafeteria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3.6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(2.5-4)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Comply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7499"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Laboratory 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2.75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(2.5-4)</a:t>
                      </a:r>
                      <a:endParaRPr lang="en-US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tc>
                  <a:txBody>
                    <a:bodyPr/>
                    <a:lstStyle/>
                    <a:p>
                      <a:pPr marL="0" marR="0" algn="justLow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Comply</a:t>
                      </a:r>
                      <a:endParaRPr lang="en-US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0875" marR="708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823CA-F333-4A3C-BC64-E8D892510AE8}" type="datetime3">
              <a:rPr lang="en-US" smtClean="0"/>
              <a:t>20 May 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80</a:t>
            </a:fld>
            <a:endParaRPr kumimoji="0"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53749" y="-370592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653750" y="-193489"/>
            <a:ext cx="7748992" cy="118124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Daylighting Design:</a:t>
            </a:r>
          </a:p>
        </p:txBody>
      </p:sp>
    </p:spTree>
    <p:extLst>
      <p:ext uri="{BB962C8B-B14F-4D97-AF65-F5344CB8AC3E}">
        <p14:creationId xmlns:p14="http://schemas.microsoft.com/office/powerpoint/2010/main" val="147910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7625" y="470164"/>
            <a:ext cx="7748992" cy="1181249"/>
          </a:xfrm>
        </p:spPr>
        <p:txBody>
          <a:bodyPr>
            <a:normAutofit/>
          </a:bodyPr>
          <a:lstStyle/>
          <a:p>
            <a:r>
              <a:rPr lang="en-US" sz="2894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Acoustical Design: </a:t>
            </a:r>
            <a:br>
              <a:rPr lang="en-US" sz="2894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894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1665238"/>
              </p:ext>
            </p:extLst>
          </p:nvPr>
        </p:nvGraphicFramePr>
        <p:xfrm>
          <a:off x="2913749" y="2068129"/>
          <a:ext cx="7345655" cy="29924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Document" r:id="rId3" imgW="6268068" imgH="2403720" progId="Word.Document.12">
                  <p:embed/>
                </p:oleObj>
              </mc:Choice>
              <mc:Fallback>
                <p:oleObj name="Document" r:id="rId3" imgW="6268068" imgH="240372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13749" y="2068129"/>
                        <a:ext cx="7345655" cy="29924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837499" y="1460567"/>
                <a:ext cx="5328745" cy="4195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95316" indent="-295316">
                  <a:buFont typeface="Wingdings" panose="05000000000000000000" pitchFamily="2" charset="2"/>
                  <a:buChar char="v"/>
                </a:pPr>
                <a:r>
                  <a:rPr lang="en-US" sz="2067" dirty="0"/>
                  <a:t>RT 60 and </a:t>
                </a:r>
                <a14:m>
                  <m:oMath xmlns:m="http://schemas.openxmlformats.org/officeDocument/2006/math">
                    <m:r>
                      <a:rPr lang="en-US" sz="2067" i="1">
                        <a:latin typeface="Cambria Math"/>
                        <a:ea typeface="Cambria Math"/>
                      </a:rPr>
                      <m:t>𝛼</m:t>
                    </m:r>
                    <m:r>
                      <a:rPr lang="en-US" sz="2067">
                        <a:latin typeface="Cambria Math"/>
                        <a:ea typeface="Cambria Math"/>
                      </a:rPr>
                      <m:t>  </m:t>
                    </m:r>
                    <m:r>
                      <m:rPr>
                        <m:sty m:val="p"/>
                      </m:rPr>
                      <a:rPr lang="en-US" sz="2067">
                        <a:latin typeface="Cambria Math"/>
                        <a:ea typeface="Cambria Math"/>
                      </a:rPr>
                      <m:t>for</m:t>
                    </m:r>
                    <m:r>
                      <a:rPr lang="en-US" sz="2067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067">
                        <a:latin typeface="Cambria Math"/>
                        <a:ea typeface="Cambria Math"/>
                      </a:rPr>
                      <m:t>offices</m:t>
                    </m:r>
                    <m:r>
                      <a:rPr lang="en-US" sz="2067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067">
                        <a:latin typeface="Cambria Math"/>
                        <a:ea typeface="Cambria Math"/>
                      </a:rPr>
                      <m:t>and</m:t>
                    </m:r>
                    <m:r>
                      <a:rPr lang="en-US" sz="2067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067">
                        <a:latin typeface="Cambria Math"/>
                        <a:ea typeface="Cambria Math"/>
                      </a:rPr>
                      <m:t>teachers</m:t>
                    </m:r>
                    <m:r>
                      <a:rPr lang="en-US" sz="2067">
                        <a:latin typeface="Cambria Math"/>
                        <a:ea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en-US" sz="2067">
                        <a:latin typeface="Cambria Math"/>
                        <a:ea typeface="Cambria Math"/>
                      </a:rPr>
                      <m:t>room</m:t>
                    </m:r>
                  </m:oMath>
                </a14:m>
                <a:endParaRPr lang="en-US" sz="2067" dirty="0">
                  <a:ea typeface="Cambria Math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7499" y="1460567"/>
                <a:ext cx="5328745" cy="419529"/>
              </a:xfrm>
              <a:prstGeom prst="rect">
                <a:avLst/>
              </a:prstGeom>
              <a:blipFill>
                <a:blip r:embed="rId5"/>
                <a:stretch>
                  <a:fillRect l="-1029" t="-10294" b="-25000"/>
                </a:stretch>
              </a:blipFill>
            </p:spPr>
            <p:txBody>
              <a:bodyPr/>
              <a:lstStyle/>
              <a:p>
                <a:r>
                  <a:rPr lang="ar-JO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493045"/>
              </p:ext>
            </p:extLst>
          </p:nvPr>
        </p:nvGraphicFramePr>
        <p:xfrm>
          <a:off x="3977999" y="4488846"/>
          <a:ext cx="6477181" cy="2483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Document" r:id="rId6" imgW="6268068" imgH="2403720" progId="Word.Document.12">
                  <p:embed/>
                </p:oleObj>
              </mc:Choice>
              <mc:Fallback>
                <p:oleObj name="Document" r:id="rId6" imgW="6268068" imgH="240372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77999" y="4488846"/>
                        <a:ext cx="6477181" cy="24839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E3AA8-A192-406F-AEE5-A1BE4A5AEEDE}" type="datetime3">
              <a:rPr lang="en-US" smtClean="0"/>
              <a:t>20 May 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81</a:t>
            </a:fld>
            <a:endParaRPr kumimoji="0"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693124" y="-309371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>
                <a:latin typeface="Times New Roman" pitchFamily="18" charset="0"/>
                <a:cs typeface="Times New Roman" pitchFamily="18" charset="0"/>
              </a:rPr>
              <a:t>Environmental Design  </a:t>
            </a:r>
            <a:endParaRPr lang="en-US" sz="3721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12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4374" y="833861"/>
            <a:ext cx="6221244" cy="1574998"/>
          </a:xfrm>
        </p:spPr>
        <p:txBody>
          <a:bodyPr>
            <a:noAutofit/>
          </a:bodyPr>
          <a:lstStyle/>
          <a:p>
            <a:pPr marL="354382" indent="-354382">
              <a:buFont typeface="Wingdings" panose="05000000000000000000" pitchFamily="2" charset="2"/>
              <a:buChar char="v"/>
            </a:pPr>
            <a:r>
              <a:rPr lang="en-US" sz="2067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RT 60 for class rooms and offices: 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1"/>
          <a:stretch/>
        </p:blipFill>
        <p:spPr bwMode="auto">
          <a:xfrm>
            <a:off x="2907092" y="1964578"/>
            <a:ext cx="5866213" cy="2785778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6977-C748-401F-BE7C-8F41A74D19D2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82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53749" y="-237140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>
                <a:latin typeface="Times New Roman" pitchFamily="18" charset="0"/>
                <a:cs typeface="Times New Roman" pitchFamily="18" charset="0"/>
              </a:rPr>
              <a:t>Environmental Design  </a:t>
            </a:r>
            <a:endParaRPr lang="en-US" sz="3721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824374" y="-114747"/>
            <a:ext cx="7676618" cy="125999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b="1" dirty="0">
                <a:latin typeface="Times New Roman" pitchFamily="18" charset="0"/>
                <a:cs typeface="Times New Roman" pitchFamily="18" charset="0"/>
              </a:rPr>
              <a:t>Acoustical Design:</a:t>
            </a:r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77" y="3505200"/>
            <a:ext cx="5906244" cy="2905216"/>
          </a:xfrm>
          <a:prstGeom prst="rect">
            <a:avLst/>
          </a:prstGeom>
          <a:noFill/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188627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374" y="1009455"/>
            <a:ext cx="3477597" cy="976500"/>
          </a:xfrm>
        </p:spPr>
        <p:txBody>
          <a:bodyPr>
            <a:normAutofit/>
          </a:bodyPr>
          <a:lstStyle/>
          <a:p>
            <a:pPr marL="472508" indent="-472508">
              <a:buFont typeface="Wingdings" panose="05000000000000000000" pitchFamily="2" charset="2"/>
              <a:buChar char="v"/>
            </a:pPr>
            <a:r>
              <a:rPr lang="en-US" sz="2067" b="1" dirty="0">
                <a:latin typeface="Times New Roman" pitchFamily="18" charset="0"/>
                <a:cs typeface="Times New Roman" pitchFamily="18" charset="0"/>
              </a:rPr>
              <a:t>Noise Control: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550605"/>
              </p:ext>
            </p:extLst>
          </p:nvPr>
        </p:nvGraphicFramePr>
        <p:xfrm>
          <a:off x="1929374" y="1881680"/>
          <a:ext cx="6299994" cy="141749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8165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Component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STC</a:t>
                      </a:r>
                      <a:r>
                        <a:rPr lang="en-US" sz="1800" baseline="0" dirty="0" smtClean="0"/>
                        <a:t> (dB)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Standard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4667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External Walls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51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40-55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667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Partitions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34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40-55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7F38-C06A-4E36-A3F1-6C389052A737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83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929374" y="-256496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40625" y="-114747"/>
            <a:ext cx="7676618" cy="125999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b="1" dirty="0">
                <a:latin typeface="Times New Roman" pitchFamily="18" charset="0"/>
                <a:cs typeface="Times New Roman" pitchFamily="18" charset="0"/>
              </a:rPr>
              <a:t>Acoustical Design:</a:t>
            </a:r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794" y="76200"/>
            <a:ext cx="3352800" cy="33147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594" y="2743200"/>
            <a:ext cx="3505200" cy="37465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450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374" y="1009455"/>
            <a:ext cx="3477597" cy="976500"/>
          </a:xfrm>
        </p:spPr>
        <p:txBody>
          <a:bodyPr>
            <a:normAutofit/>
          </a:bodyPr>
          <a:lstStyle/>
          <a:p>
            <a:pPr marL="472508" indent="-472508">
              <a:buFont typeface="Wingdings" panose="05000000000000000000" pitchFamily="2" charset="2"/>
              <a:buChar char="v"/>
            </a:pPr>
            <a:r>
              <a:rPr lang="en-US" sz="2067" b="1" dirty="0">
                <a:latin typeface="Times New Roman" pitchFamily="18" charset="0"/>
                <a:cs typeface="Times New Roman" pitchFamily="18" charset="0"/>
              </a:rPr>
              <a:t>Noise Control: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710076"/>
              </p:ext>
            </p:extLst>
          </p:nvPr>
        </p:nvGraphicFramePr>
        <p:xfrm>
          <a:off x="1913380" y="2362575"/>
          <a:ext cx="6299994" cy="761249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999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9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800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Component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IIC (dB)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Standard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249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Celling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57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&lt;57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4500" marR="94500" marT="47250" marB="472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7F38-C06A-4E36-A3F1-6C389052A737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84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929374" y="-256496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940625" y="-114747"/>
            <a:ext cx="7676618" cy="1259999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b="1" dirty="0">
                <a:latin typeface="Times New Roman" pitchFamily="18" charset="0"/>
                <a:cs typeface="Times New Roman" pitchFamily="18" charset="0"/>
              </a:rPr>
              <a:t>Acoustical Design:</a:t>
            </a:r>
          </a:p>
        </p:txBody>
      </p:sp>
      <p:pic>
        <p:nvPicPr>
          <p:cNvPr id="14" name="Pictur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994" y="1295400"/>
            <a:ext cx="3657600" cy="4552950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</p:spTree>
    <p:extLst>
      <p:ext uri="{BB962C8B-B14F-4D97-AF65-F5344CB8AC3E}">
        <p14:creationId xmlns:p14="http://schemas.microsoft.com/office/powerpoint/2010/main" val="199924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99" y="1527619"/>
            <a:ext cx="3779996" cy="30124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183" y="2595093"/>
            <a:ext cx="3681559" cy="2943279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577" y="3298482"/>
            <a:ext cx="3711090" cy="2943279"/>
          </a:xfrm>
          <a:prstGeom prst="rect">
            <a:avLst/>
          </a:prstGeom>
          <a:ln>
            <a:solidFill>
              <a:sysClr val="windowText" lastClr="000000"/>
            </a:solidFill>
          </a:ln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2466-D67D-48EF-87DF-06F70CFAD5EB}" type="datetime3">
              <a:rPr lang="en-US" smtClean="0"/>
              <a:t>20 May 2019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85</a:t>
            </a:fld>
            <a:endParaRPr kumimoji="0" lang="en-US"/>
          </a:p>
        </p:txBody>
      </p:sp>
      <p:sp>
        <p:nvSpPr>
          <p:cNvPr id="14" name="TextBox 13"/>
          <p:cNvSpPr txBox="1"/>
          <p:nvPr/>
        </p:nvSpPr>
        <p:spPr>
          <a:xfrm>
            <a:off x="2441250" y="4600854"/>
            <a:ext cx="2204998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Wall Layers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17183" y="5869114"/>
            <a:ext cx="2736560" cy="387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Block–Partition Layers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653749" y="-61308"/>
            <a:ext cx="4646245" cy="1102499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905000" y="927555"/>
            <a:ext cx="5118745" cy="9765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354382" indent="-354382">
              <a:buFont typeface="Wingdings" panose="05000000000000000000" pitchFamily="2" charset="2"/>
              <a:buChar char="v"/>
            </a:pPr>
            <a:r>
              <a:rPr lang="en-US" sz="2067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Layers of Structural Elements: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653752" y="493235"/>
            <a:ext cx="7748992" cy="118124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Thermal Design: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512801" y="6305550"/>
            <a:ext cx="2698401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Roof Layers</a:t>
            </a:r>
            <a:endParaRPr lang="en-US" sz="186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06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752" y="288597"/>
            <a:ext cx="7748992" cy="1181249"/>
          </a:xfrm>
        </p:spPr>
        <p:txBody>
          <a:bodyPr>
            <a:normAutofit/>
          </a:bodyPr>
          <a:lstStyle/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Thermal Design: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98748" y="1227097"/>
            <a:ext cx="2519998" cy="41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382" indent="-354382">
              <a:buFont typeface="Wingdings" pitchFamily="2" charset="2"/>
              <a:buChar char="Ø"/>
            </a:pPr>
            <a:r>
              <a:rPr lang="en-US" sz="2067" dirty="0">
                <a:latin typeface="Times New Roman" pitchFamily="18" charset="0"/>
                <a:cs typeface="Times New Roman" pitchFamily="18" charset="0"/>
              </a:rPr>
              <a:t>Temperatures: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244" y="1245900"/>
            <a:ext cx="4016246" cy="401624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630483" y="1740691"/>
            <a:ext cx="3464997" cy="3012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Air temperatures: 20 c</a:t>
            </a: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Radiant temperature: 18.23c </a:t>
            </a: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Operative Temperature: 19.11c</a:t>
            </a: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Relative Humidity : 61:0% 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F68BC-68EE-415B-B913-16DAF4F3CF26}" type="datetime3">
              <a:rPr lang="en-US" smtClean="0"/>
              <a:t>20 May 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86</a:t>
            </a:fld>
            <a:endParaRPr kumimoji="0"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53749" y="-293091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</p:spTree>
    <p:extLst>
      <p:ext uri="{BB962C8B-B14F-4D97-AF65-F5344CB8AC3E}">
        <p14:creationId xmlns:p14="http://schemas.microsoft.com/office/powerpoint/2010/main" val="344888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23239-A1CE-4B2B-914C-48781C0677DB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87</a:t>
            </a:fld>
            <a:endParaRPr kumimoji="0"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653749" y="-125997"/>
            <a:ext cx="10331990" cy="118124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38001" y="464630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Thermal Design: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80394" y="1828800"/>
            <a:ext cx="350520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Total 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Heating </a:t>
            </a: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oad = 215.4 kW</a:t>
            </a:r>
            <a:endParaRPr lang="en-US" sz="186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Total C</a:t>
            </a:r>
            <a:r>
              <a:rPr lang="en-US" sz="1860" dirty="0" smtClean="0">
                <a:latin typeface="Times New Roman" pitchFamily="18" charset="0"/>
                <a:cs typeface="Times New Roman" pitchFamily="18" charset="0"/>
              </a:rPr>
              <a:t>ooling Load = 43.7 kW</a:t>
            </a:r>
          </a:p>
        </p:txBody>
      </p:sp>
    </p:spTree>
    <p:extLst>
      <p:ext uri="{BB962C8B-B14F-4D97-AF65-F5344CB8AC3E}">
        <p14:creationId xmlns:p14="http://schemas.microsoft.com/office/powerpoint/2010/main" val="305530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2499" y="920470"/>
            <a:ext cx="4265096" cy="1212749"/>
          </a:xfrm>
        </p:spPr>
        <p:txBody>
          <a:bodyPr>
            <a:normAutofit/>
          </a:bodyPr>
          <a:lstStyle/>
          <a:p>
            <a:pPr marL="354382" indent="-354382">
              <a:buFont typeface="Wingdings" panose="05000000000000000000" pitchFamily="2" charset="2"/>
              <a:buChar char="v"/>
            </a:pPr>
            <a:r>
              <a:rPr lang="en-US" sz="2067" dirty="0">
                <a:latin typeface="Times New Roman" pitchFamily="18" charset="0"/>
                <a:cs typeface="Times New Roman" pitchFamily="18" charset="0"/>
              </a:rPr>
              <a:t>Comfort curves: </a:t>
            </a:r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465" y="1224009"/>
            <a:ext cx="5527776" cy="487426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2756248" y="1696507"/>
            <a:ext cx="1653749" cy="2283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Temperature </a:t>
            </a: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RH</a:t>
            </a:r>
          </a:p>
          <a:p>
            <a:pPr>
              <a:lnSpc>
                <a:spcPct val="250000"/>
              </a:lnSpc>
            </a:pPr>
            <a:r>
              <a:rPr lang="en-US" sz="1860" dirty="0">
                <a:latin typeface="Times New Roman" pitchFamily="18" charset="0"/>
                <a:cs typeface="Times New Roman" pitchFamily="18" charset="0"/>
              </a:rPr>
              <a:t>PMV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E3CD7-5FE4-4825-9272-834E728D0560}" type="datetime3">
              <a:rPr lang="en-US" smtClean="0"/>
              <a:t>20 May 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88</a:t>
            </a:fld>
            <a:endParaRPr kumimoji="0"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41924" y="-139084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653752" y="288597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Thermal Design:</a:t>
            </a:r>
          </a:p>
        </p:txBody>
      </p:sp>
    </p:spTree>
    <p:extLst>
      <p:ext uri="{BB962C8B-B14F-4D97-AF65-F5344CB8AC3E}">
        <p14:creationId xmlns:p14="http://schemas.microsoft.com/office/powerpoint/2010/main" val="410456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  <a:br>
              <a:rPr lang="en-US" sz="4800" b="1" dirty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988D2-B639-44C8-9B23-12E30861E786}" type="datetime3">
              <a:rPr lang="en-US" smtClean="0"/>
              <a:t>20 May 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89</a:t>
            </a:fld>
            <a:endParaRPr kumimoji="0" lang="en-US"/>
          </a:p>
        </p:txBody>
      </p:sp>
      <p:sp>
        <p:nvSpPr>
          <p:cNvPr id="6" name="Rectangle 5"/>
          <p:cNvSpPr/>
          <p:nvPr/>
        </p:nvSpPr>
        <p:spPr>
          <a:xfrm>
            <a:off x="2108994" y="990600"/>
            <a:ext cx="4191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Sun path Diagram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782" y="1816100"/>
            <a:ext cx="5865812" cy="35179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154488" y="56388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21-july at 8:00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488" y="2438400"/>
            <a:ext cx="5776912" cy="3835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080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988D2-B639-44C8-9B23-12E30861E786}" type="datetime3">
              <a:rPr lang="en-US" smtClean="0"/>
              <a:t>20 May 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90</a:t>
            </a:fld>
            <a:endParaRPr kumimoji="0"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  <a:br>
              <a:rPr lang="en-US" sz="48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Sun path Diagram</a:t>
            </a:r>
            <a:endParaRPr lang="en-US" sz="2700" dirty="0"/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488" y="1752600"/>
            <a:ext cx="5943600" cy="3657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394" y="2590800"/>
            <a:ext cx="5943600" cy="3581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1289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91</a:t>
            </a:fld>
            <a:endParaRPr kumimoji="0"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74999" y="-193496"/>
            <a:ext cx="4646245" cy="1102499"/>
          </a:xfrm>
          <a:prstGeom prst="rect">
            <a:avLst/>
          </a:prstGeom>
        </p:spPr>
        <p:txBody>
          <a:bodyPr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3721" b="1" dirty="0">
                <a:latin typeface="Times New Roman" pitchFamily="18" charset="0"/>
                <a:cs typeface="Times New Roman" pitchFamily="18" charset="0"/>
              </a:rPr>
              <a:t>Environmental Design 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53752" y="288597"/>
            <a:ext cx="7748992" cy="118124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Thermal Design: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346748" y="1828800"/>
            <a:ext cx="7748992" cy="1181249"/>
          </a:xfrm>
        </p:spPr>
        <p:txBody>
          <a:bodyPr>
            <a:normAutofit fontScale="90000"/>
          </a:bodyPr>
          <a:lstStyle/>
          <a:p>
            <a:r>
              <a:rPr lang="en-US" sz="2894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94" dirty="0">
                <a:latin typeface="Times New Roman" pitchFamily="18" charset="0"/>
                <a:cs typeface="Times New Roman" pitchFamily="18" charset="0"/>
              </a:rPr>
            </a:br>
            <a:r>
              <a:rPr lang="en-US" sz="2894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94" dirty="0">
                <a:latin typeface="Times New Roman" pitchFamily="18" charset="0"/>
                <a:cs typeface="Times New Roman" pitchFamily="18" charset="0"/>
              </a:rPr>
            </a:br>
            <a:r>
              <a:rPr lang="en-US" sz="2894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94" dirty="0">
                <a:latin typeface="Times New Roman" pitchFamily="18" charset="0"/>
                <a:cs typeface="Times New Roman" pitchFamily="18" charset="0"/>
              </a:rPr>
            </a:br>
            <a:r>
              <a:rPr lang="en-US" sz="2894" dirty="0">
                <a:latin typeface="Times New Roman" pitchFamily="18" charset="0"/>
                <a:cs typeface="Times New Roman" pitchFamily="18" charset="0"/>
              </a:rPr>
              <a:t>Energy consumption =129.48 kw.hr/m</a:t>
            </a:r>
          </a:p>
        </p:txBody>
      </p:sp>
    </p:spTree>
    <p:extLst>
      <p:ext uri="{BB962C8B-B14F-4D97-AF65-F5344CB8AC3E}">
        <p14:creationId xmlns:p14="http://schemas.microsoft.com/office/powerpoint/2010/main" val="94386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C7C9C-6969-4213-A5C6-0732364143DD}" type="datetime3">
              <a:rPr lang="en-US" smtClean="0"/>
              <a:t>20 May 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92</a:t>
            </a:fld>
            <a:endParaRPr kumimoji="0" lang="en-US"/>
          </a:p>
        </p:txBody>
      </p:sp>
      <p:graphicFrame>
        <p:nvGraphicFramePr>
          <p:cNvPr id="8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7616283"/>
              </p:ext>
            </p:extLst>
          </p:nvPr>
        </p:nvGraphicFramePr>
        <p:xfrm>
          <a:off x="6737084" y="1298996"/>
          <a:ext cx="5331316" cy="4797029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3262066">
                  <a:extLst>
                    <a:ext uri="{9D8B030D-6E8A-4147-A177-3AD203B41FA5}">
                      <a16:colId xmlns:a16="http://schemas.microsoft.com/office/drawing/2014/main" val="677150143"/>
                    </a:ext>
                  </a:extLst>
                </a:gridCol>
                <a:gridCol w="2069250">
                  <a:extLst>
                    <a:ext uri="{9D8B030D-6E8A-4147-A177-3AD203B41FA5}">
                      <a16:colId xmlns:a16="http://schemas.microsoft.com/office/drawing/2014/main" val="3663747206"/>
                    </a:ext>
                  </a:extLst>
                </a:gridCol>
              </a:tblGrid>
              <a:tr h="757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Item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Total cost (NIS)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346520"/>
                  </a:ext>
                </a:extLst>
              </a:tr>
              <a:tr h="67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Earth work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467,358.4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2132411"/>
                  </a:ext>
                </a:extLst>
              </a:tr>
              <a:tr h="668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</a:rPr>
                        <a:t>Structural work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2,500,000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4568718"/>
                  </a:ext>
                </a:extLst>
              </a:tr>
              <a:tr h="67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Architectural Finishes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2,622,297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3090650"/>
                  </a:ext>
                </a:extLst>
              </a:tr>
              <a:tr h="67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effectLst/>
                        </a:rPr>
                        <a:t>Electrical work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57,308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4547098"/>
                  </a:ext>
                </a:extLst>
              </a:tr>
              <a:tr h="67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Mechanical work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297,690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Total cost of building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effectLst/>
                        </a:rPr>
                        <a:t>5,915,564 </a:t>
                      </a:r>
                      <a:endParaRPr lang="en-US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2254629"/>
                  </a:ext>
                </a:extLst>
              </a:tr>
            </a:tbl>
          </a:graphicData>
        </a:graphic>
      </p:graphicFrame>
      <p:sp>
        <p:nvSpPr>
          <p:cNvPr id="15" name="مستطيل 5"/>
          <p:cNvSpPr/>
          <p:nvPr/>
        </p:nvSpPr>
        <p:spPr>
          <a:xfrm>
            <a:off x="1499394" y="2320756"/>
            <a:ext cx="5562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cost of the project equals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5.915,564 NIS</a:t>
            </a:r>
          </a:p>
          <a:p>
            <a:pPr algn="l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1,183,131 JD)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cost equals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1355.50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NIS/m</a:t>
            </a:r>
            <a:r>
              <a:rPr lang="en-US" sz="20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271.10 JD/m</a:t>
            </a:r>
            <a:r>
              <a:rPr lang="en-US" sz="20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مربع نص 6"/>
          <p:cNvSpPr txBox="1"/>
          <p:nvPr/>
        </p:nvSpPr>
        <p:spPr>
          <a:xfrm>
            <a:off x="1880394" y="381000"/>
            <a:ext cx="3635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Quantity Surveying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543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3EBC-EC0E-4E8D-8BE6-9690D720CFB5}" type="datetime3">
              <a:rPr lang="en-US" smtClean="0"/>
              <a:t>20 May 2019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93</a:t>
            </a:fld>
            <a:endParaRPr kumimoji="0"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594" y="381000"/>
            <a:ext cx="6629400" cy="558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3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3101</TotalTime>
  <Words>2489</Words>
  <Application>Microsoft Office PowerPoint</Application>
  <PresentationFormat>Custom</PresentationFormat>
  <Paragraphs>1073</Paragraphs>
  <Slides>93</Slides>
  <Notes>38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93</vt:i4>
      </vt:variant>
    </vt:vector>
  </HeadingPairs>
  <TitlesOfParts>
    <vt:vector size="104" baseType="lpstr">
      <vt:lpstr>Arial</vt:lpstr>
      <vt:lpstr>Calibri</vt:lpstr>
      <vt:lpstr>Cambria Math</vt:lpstr>
      <vt:lpstr>Gill Sans MT</vt:lpstr>
      <vt:lpstr>Majalla UI</vt:lpstr>
      <vt:lpstr>Times New Roman</vt:lpstr>
      <vt:lpstr>Verdana</vt:lpstr>
      <vt:lpstr>Wingdings</vt:lpstr>
      <vt:lpstr>Wingdings 2</vt:lpstr>
      <vt:lpstr>Solstice</vt:lpstr>
      <vt:lpstr>Document</vt:lpstr>
      <vt:lpstr>Integrated Design  of a Secondary School</vt:lpstr>
      <vt:lpstr>Outline  </vt:lpstr>
      <vt:lpstr>Site Analysis </vt:lpstr>
      <vt:lpstr>Architectural Design  </vt:lpstr>
      <vt:lpstr>Basement Floor Plan </vt:lpstr>
      <vt:lpstr>Ground Floor Plan </vt:lpstr>
      <vt:lpstr>First Floor Plan </vt:lpstr>
      <vt:lpstr>Second Floor Plan </vt:lpstr>
      <vt:lpstr>Elevations </vt:lpstr>
      <vt:lpstr>Northern Elevation </vt:lpstr>
      <vt:lpstr>Western Elevation </vt:lpstr>
      <vt:lpstr>Eastern Elevation </vt:lpstr>
      <vt:lpstr>Sections </vt:lpstr>
      <vt:lpstr>PowerPoint Presentation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Structural Design</vt:lpstr>
      <vt:lpstr>Electrical Design</vt:lpstr>
      <vt:lpstr>Electrical Design</vt:lpstr>
      <vt:lpstr>Electrical Design</vt:lpstr>
      <vt:lpstr>Electrical Design</vt:lpstr>
      <vt:lpstr>PowerPoint Presentation</vt:lpstr>
      <vt:lpstr>PowerPoint Presentation</vt:lpstr>
      <vt:lpstr>PowerPoint Presentation</vt:lpstr>
      <vt:lpstr>Electrical Design</vt:lpstr>
      <vt:lpstr>Electrical Design</vt:lpstr>
      <vt:lpstr>PowerPoint Presentation</vt:lpstr>
      <vt:lpstr>PowerPoint Presentation</vt:lpstr>
      <vt:lpstr>PowerPoint Presentation</vt:lpstr>
      <vt:lpstr>Electrical Design</vt:lpstr>
      <vt:lpstr>Mechanical Design</vt:lpstr>
      <vt:lpstr>Mechanical Design</vt:lpstr>
      <vt:lpstr>Mechanical Design</vt:lpstr>
      <vt:lpstr>Mechanical Design</vt:lpstr>
      <vt:lpstr>Mechanical Design</vt:lpstr>
      <vt:lpstr>Mechanical Design</vt:lpstr>
      <vt:lpstr>Mechanical Design</vt:lpstr>
      <vt:lpstr>PowerPoint Presentation</vt:lpstr>
      <vt:lpstr>Mechanical Design</vt:lpstr>
      <vt:lpstr>Environmental Design  </vt:lpstr>
      <vt:lpstr>Daylighting in school floors: </vt:lpstr>
      <vt:lpstr>Daylighting factor for school spaces: </vt:lpstr>
      <vt:lpstr>Acoustical Design:  </vt:lpstr>
      <vt:lpstr>RT 60 for class rooms and offices: </vt:lpstr>
      <vt:lpstr>Noise Control:</vt:lpstr>
      <vt:lpstr>Noise Control:</vt:lpstr>
      <vt:lpstr>PowerPoint Presentation</vt:lpstr>
      <vt:lpstr>Thermal Design:</vt:lpstr>
      <vt:lpstr>Environmental Design  </vt:lpstr>
      <vt:lpstr>Comfort curves: </vt:lpstr>
      <vt:lpstr>Environmental Design   </vt:lpstr>
      <vt:lpstr>Environmental Design   Sun path Diagram</vt:lpstr>
      <vt:lpstr>   Energy consumption =129.48 kw.hr/m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78</cp:revision>
  <dcterms:created xsi:type="dcterms:W3CDTF">2019-05-13T11:27:33Z</dcterms:created>
  <dcterms:modified xsi:type="dcterms:W3CDTF">2019-05-20T03:41:22Z</dcterms:modified>
</cp:coreProperties>
</file>