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6.xml" ContentType="application/vnd.openxmlformats-officedocument.presentationml.notesSlide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42"/>
  </p:notesMasterIdLst>
  <p:sldIdLst>
    <p:sldId id="256" r:id="rId2"/>
    <p:sldId id="267" r:id="rId3"/>
    <p:sldId id="288" r:id="rId4"/>
    <p:sldId id="326" r:id="rId5"/>
    <p:sldId id="324" r:id="rId6"/>
    <p:sldId id="325" r:id="rId7"/>
    <p:sldId id="257" r:id="rId8"/>
    <p:sldId id="284" r:id="rId9"/>
    <p:sldId id="283" r:id="rId10"/>
    <p:sldId id="290" r:id="rId11"/>
    <p:sldId id="278" r:id="rId12"/>
    <p:sldId id="308" r:id="rId13"/>
    <p:sldId id="269" r:id="rId14"/>
    <p:sldId id="307" r:id="rId15"/>
    <p:sldId id="309" r:id="rId16"/>
    <p:sldId id="285" r:id="rId17"/>
    <p:sldId id="294" r:id="rId18"/>
    <p:sldId id="321" r:id="rId19"/>
    <p:sldId id="287" r:id="rId20"/>
    <p:sldId id="314" r:id="rId21"/>
    <p:sldId id="295" r:id="rId22"/>
    <p:sldId id="310" r:id="rId23"/>
    <p:sldId id="311" r:id="rId24"/>
    <p:sldId id="312" r:id="rId25"/>
    <p:sldId id="298" r:id="rId26"/>
    <p:sldId id="313" r:id="rId27"/>
    <p:sldId id="330" r:id="rId28"/>
    <p:sldId id="318" r:id="rId29"/>
    <p:sldId id="320" r:id="rId30"/>
    <p:sldId id="328" r:id="rId31"/>
    <p:sldId id="329" r:id="rId32"/>
    <p:sldId id="301" r:id="rId33"/>
    <p:sldId id="302" r:id="rId34"/>
    <p:sldId id="303" r:id="rId35"/>
    <p:sldId id="304" r:id="rId36"/>
    <p:sldId id="327" r:id="rId37"/>
    <p:sldId id="305" r:id="rId38"/>
    <p:sldId id="273" r:id="rId39"/>
    <p:sldId id="316" r:id="rId40"/>
    <p:sldId id="306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2525"/>
    <a:srgbClr val="FF5050"/>
    <a:srgbClr val="FF66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5254" autoAdjust="0"/>
  </p:normalViewPr>
  <p:slideViewPr>
    <p:cSldViewPr>
      <p:cViewPr>
        <p:scale>
          <a:sx n="69" d="100"/>
          <a:sy n="69" d="100"/>
        </p:scale>
        <p:origin x="-141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4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5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6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7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2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3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629022200954172"/>
          <c:y val="0.18540966163013411"/>
          <c:w val="0.66220282591258373"/>
          <c:h val="0.72099755089142281"/>
        </c:manualLayout>
      </c:layout>
      <c:barChart>
        <c:barDir val="col"/>
        <c:grouping val="clustered"/>
        <c:varyColors val="0"/>
        <c:ser>
          <c:idx val="0"/>
          <c:order val="0"/>
          <c:tx>
            <c:v>air</c:v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T'!$U$7</c:f>
                <c:numCache>
                  <c:formatCode>General</c:formatCode>
                  <c:ptCount val="1"/>
                  <c:pt idx="0">
                    <c:v>755.55555555555543</c:v>
                  </c:pt>
                </c:numCache>
              </c:numRef>
            </c:plus>
            <c:minus>
              <c:numRef>
                <c:f>'constant T'!$U$7</c:f>
                <c:numCache>
                  <c:formatCode>General</c:formatCode>
                  <c:ptCount val="1"/>
                  <c:pt idx="0">
                    <c:v>755.55555555555543</c:v>
                  </c:pt>
                </c:numCache>
              </c:numRef>
            </c:minus>
          </c:errBars>
          <c:val>
            <c:numRef>
              <c:f>'constant T'!$V$7</c:f>
              <c:numCache>
                <c:formatCode>General</c:formatCode>
                <c:ptCount val="1"/>
                <c:pt idx="0">
                  <c:v>4033.3333333333458</c:v>
                </c:pt>
              </c:numCache>
            </c:numRef>
          </c:val>
        </c:ser>
        <c:ser>
          <c:idx val="1"/>
          <c:order val="1"/>
          <c:tx>
            <c:v>water</c:v>
          </c:tx>
          <c:spPr>
            <a:solidFill>
              <a:schemeClr val="accent2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T'!$Q$7</c:f>
                <c:numCache>
                  <c:formatCode>General</c:formatCode>
                  <c:ptCount val="1"/>
                  <c:pt idx="0">
                    <c:v>466.66669999999999</c:v>
                  </c:pt>
                </c:numCache>
              </c:numRef>
            </c:plus>
            <c:minus>
              <c:numRef>
                <c:f>'constant T'!$Q$7</c:f>
                <c:numCache>
                  <c:formatCode>General</c:formatCode>
                  <c:ptCount val="1"/>
                  <c:pt idx="0">
                    <c:v>466.66669999999999</c:v>
                  </c:pt>
                </c:numCache>
              </c:numRef>
            </c:minus>
          </c:errBars>
          <c:val>
            <c:numRef>
              <c:f>'constant T'!$R$7</c:f>
              <c:numCache>
                <c:formatCode>General</c:formatCode>
                <c:ptCount val="1"/>
                <c:pt idx="0">
                  <c:v>3550</c:v>
                </c:pt>
              </c:numCache>
            </c:numRef>
          </c:val>
        </c:ser>
        <c:ser>
          <c:idx val="2"/>
          <c:order val="2"/>
          <c:tx>
            <c:v>ice</c:v>
          </c:tx>
          <c:spPr>
            <a:solidFill>
              <a:srgbClr val="CC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T'!$M$7</c:f>
                <c:numCache>
                  <c:formatCode>General</c:formatCode>
                  <c:ptCount val="1"/>
                  <c:pt idx="0">
                    <c:v>620</c:v>
                  </c:pt>
                </c:numCache>
              </c:numRef>
            </c:plus>
            <c:minus>
              <c:numRef>
                <c:f>'constant T'!$M$7</c:f>
                <c:numCache>
                  <c:formatCode>General</c:formatCode>
                  <c:ptCount val="1"/>
                  <c:pt idx="0">
                    <c:v>620</c:v>
                  </c:pt>
                </c:numCache>
              </c:numRef>
            </c:minus>
          </c:errBars>
          <c:val>
            <c:numRef>
              <c:f>'constant T'!$N$7</c:f>
              <c:numCache>
                <c:formatCode>General</c:formatCode>
                <c:ptCount val="1"/>
                <c:pt idx="0">
                  <c:v>3410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270016"/>
        <c:axId val="35272192"/>
      </c:barChart>
      <c:catAx>
        <c:axId val="35270016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160 °c</a:t>
                </a:r>
                <a:endParaRPr lang="ar-SA"/>
              </a:p>
            </c:rich>
          </c:tx>
          <c:layout/>
          <c:overlay val="0"/>
        </c:title>
        <c:majorTickMark val="out"/>
        <c:minorTickMark val="none"/>
        <c:tickLblPos val="none"/>
        <c:crossAx val="35272192"/>
        <c:crosses val="autoZero"/>
        <c:auto val="1"/>
        <c:lblAlgn val="ctr"/>
        <c:lblOffset val="100"/>
        <c:noMultiLvlLbl val="0"/>
      </c:catAx>
      <c:valAx>
        <c:axId val="35272192"/>
        <c:scaling>
          <c:orientation val="minMax"/>
          <c:max val="6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 (mpa)</a:t>
                </a:r>
              </a:p>
            </c:rich>
          </c:tx>
          <c:layout>
            <c:manualLayout>
              <c:xMode val="edge"/>
              <c:yMode val="edge"/>
              <c:x val="8.0814741907261595E-2"/>
              <c:y val="0.4627593175853018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/>
        </c:spPr>
        <c:crossAx val="3527001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4576060804899388"/>
          <c:y val="1.6354793886058362E-2"/>
          <c:w val="0.5595641951006125"/>
          <c:h val="0.13846225104214915"/>
        </c:manualLayout>
      </c:layout>
      <c:overlay val="1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6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598687664041995"/>
          <c:y val="2.8252405949256338E-2"/>
          <c:w val="0.73345756780402449"/>
          <c:h val="0.82727981918926863"/>
        </c:manualLayout>
      </c:layout>
      <c:barChart>
        <c:barDir val="col"/>
        <c:grouping val="clustered"/>
        <c:varyColors val="0"/>
        <c:ser>
          <c:idx val="0"/>
          <c:order val="0"/>
          <c:tx>
            <c:v>15</c:v>
          </c:tx>
          <c:spPr>
            <a:solidFill>
              <a:srgbClr val="0070C0"/>
            </a:solidFill>
          </c:spPr>
          <c:invertIfNegative val="0"/>
          <c:val>
            <c:numRef>
              <c:f>'constant T'!$W$6:$W$9</c:f>
              <c:numCache>
                <c:formatCode>General</c:formatCode>
                <c:ptCount val="4"/>
                <c:pt idx="0">
                  <c:v>1300</c:v>
                </c:pt>
                <c:pt idx="1">
                  <c:v>1450</c:v>
                </c:pt>
                <c:pt idx="2">
                  <c:v>690</c:v>
                </c:pt>
                <c:pt idx="3">
                  <c:v>1390</c:v>
                </c:pt>
              </c:numCache>
            </c:numRef>
          </c:val>
        </c:ser>
        <c:ser>
          <c:idx val="1"/>
          <c:order val="1"/>
          <c:tx>
            <c:v>5</c:v>
          </c:tx>
          <c:spPr>
            <a:solidFill>
              <a:schemeClr val="accent2"/>
            </a:solidFill>
          </c:spPr>
          <c:invertIfNegative val="0"/>
          <c:val>
            <c:numRef>
              <c:f>'constant T'!$V$6:$V$9</c:f>
              <c:numCache>
                <c:formatCode>General</c:formatCode>
                <c:ptCount val="4"/>
                <c:pt idx="0">
                  <c:v>0</c:v>
                </c:pt>
                <c:pt idx="1">
                  <c:v>6900</c:v>
                </c:pt>
                <c:pt idx="2">
                  <c:v>5050</c:v>
                </c:pt>
                <c:pt idx="3">
                  <c:v>4950</c:v>
                </c:pt>
              </c:numCache>
            </c:numRef>
          </c:val>
        </c:ser>
        <c:ser>
          <c:idx val="2"/>
          <c:order val="2"/>
          <c:tx>
            <c:v>pure</c:v>
          </c:tx>
          <c:spPr>
            <a:solidFill>
              <a:srgbClr val="CC0000"/>
            </a:solidFill>
          </c:spPr>
          <c:invertIfNegative val="0"/>
          <c:val>
            <c:numRef>
              <c:f>'constant T'!$U$6:$U$9</c:f>
              <c:numCache>
                <c:formatCode>General</c:formatCode>
                <c:ptCount val="4"/>
                <c:pt idx="0">
                  <c:v>4983.3329999999996</c:v>
                </c:pt>
                <c:pt idx="1">
                  <c:v>4983.3329999999996</c:v>
                </c:pt>
                <c:pt idx="2">
                  <c:v>4983.3329999999996</c:v>
                </c:pt>
                <c:pt idx="3">
                  <c:v>4983.3329999999996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970112"/>
        <c:axId val="128972288"/>
      </c:barChart>
      <c:catAx>
        <c:axId val="12897011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olive kernel       </a:t>
                </a:r>
                <a:r>
                  <a:rPr lang="en-US" dirty="0" smtClean="0"/>
                  <a:t>pistachio </a:t>
                </a:r>
                <a:r>
                  <a:rPr lang="en-US" dirty="0"/>
                  <a:t>shell     almond shell      avocado seed</a:t>
                </a:r>
                <a:endParaRPr lang="ar-SA" dirty="0"/>
              </a:p>
            </c:rich>
          </c:tx>
          <c:layout/>
          <c:overlay val="0"/>
        </c:title>
        <c:majorTickMark val="out"/>
        <c:minorTickMark val="none"/>
        <c:tickLblPos val="none"/>
        <c:crossAx val="128972288"/>
        <c:crosses val="autoZero"/>
        <c:auto val="1"/>
        <c:lblAlgn val="ctr"/>
        <c:lblOffset val="100"/>
        <c:noMultiLvlLbl val="0"/>
      </c:catAx>
      <c:valAx>
        <c:axId val="128972288"/>
        <c:scaling>
          <c:orientation val="minMax"/>
          <c:max val="7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 (Mpa)</a:t>
                </a:r>
                <a:endParaRPr lang="ar-SA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8970112"/>
        <c:crosses val="autoZero"/>
        <c:crossBetween val="between"/>
      </c:valAx>
      <c:spPr>
        <a:solidFill>
          <a:schemeClr val="bg1"/>
        </a:solidFill>
      </c:spPr>
    </c:plotArea>
    <c:legend>
      <c:legendPos val="l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993809736047145"/>
          <c:y val="4.2917496589620616E-2"/>
          <c:w val="0.80276630515525182"/>
          <c:h val="0.85758431798959889"/>
        </c:manualLayout>
      </c:layout>
      <c:barChart>
        <c:barDir val="col"/>
        <c:grouping val="clustered"/>
        <c:varyColors val="0"/>
        <c:ser>
          <c:idx val="0"/>
          <c:order val="0"/>
          <c:tx>
            <c:v>15</c:v>
          </c:tx>
          <c:spPr>
            <a:solidFill>
              <a:srgbClr val="0070C0"/>
            </a:solidFill>
          </c:spPr>
          <c:invertIfNegative val="0"/>
          <c:val>
            <c:numRef>
              <c:f>'constant T'!$W$30:$W$33</c:f>
              <c:numCache>
                <c:formatCode>General</c:formatCode>
                <c:ptCount val="4"/>
                <c:pt idx="0">
                  <c:v>14</c:v>
                </c:pt>
                <c:pt idx="1">
                  <c:v>10</c:v>
                </c:pt>
                <c:pt idx="2">
                  <c:v>5</c:v>
                </c:pt>
                <c:pt idx="3">
                  <c:v>3.3899999999999997</c:v>
                </c:pt>
              </c:numCache>
            </c:numRef>
          </c:val>
        </c:ser>
        <c:ser>
          <c:idx val="1"/>
          <c:order val="1"/>
          <c:tx>
            <c:v>5</c:v>
          </c:tx>
          <c:spPr>
            <a:solidFill>
              <a:schemeClr val="accent2"/>
            </a:solidFill>
          </c:spPr>
          <c:invertIfNegative val="0"/>
          <c:val>
            <c:numRef>
              <c:f>'constant T'!$V$30:$V$33</c:f>
              <c:numCache>
                <c:formatCode>General</c:formatCode>
                <c:ptCount val="4"/>
                <c:pt idx="0">
                  <c:v>0</c:v>
                </c:pt>
                <c:pt idx="1">
                  <c:v>15.6</c:v>
                </c:pt>
                <c:pt idx="2">
                  <c:v>11.7</c:v>
                </c:pt>
                <c:pt idx="3">
                  <c:v>13</c:v>
                </c:pt>
              </c:numCache>
            </c:numRef>
          </c:val>
        </c:ser>
        <c:ser>
          <c:idx val="2"/>
          <c:order val="2"/>
          <c:tx>
            <c:v>pure</c:v>
          </c:tx>
          <c:spPr>
            <a:solidFill>
              <a:srgbClr val="CC0000"/>
            </a:solidFill>
          </c:spPr>
          <c:invertIfNegative val="0"/>
          <c:val>
            <c:numRef>
              <c:f>'constant T'!$U$30:$U$33</c:f>
              <c:numCache>
                <c:formatCode>General</c:formatCode>
                <c:ptCount val="4"/>
                <c:pt idx="0">
                  <c:v>16.126169999999988</c:v>
                </c:pt>
                <c:pt idx="1">
                  <c:v>16.126169999999988</c:v>
                </c:pt>
                <c:pt idx="2">
                  <c:v>16.126169999999988</c:v>
                </c:pt>
                <c:pt idx="3">
                  <c:v>16.126169999999988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336384"/>
        <c:axId val="125266176"/>
      </c:barChart>
      <c:catAx>
        <c:axId val="12433638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olive kernel       </a:t>
                </a:r>
                <a:r>
                  <a:rPr lang="en-US" dirty="0" smtClean="0"/>
                  <a:t>pistachio </a:t>
                </a:r>
                <a:r>
                  <a:rPr lang="en-US" dirty="0"/>
                  <a:t>shell       almond shell       </a:t>
                </a:r>
                <a:r>
                  <a:rPr lang="en-US" dirty="0" smtClean="0"/>
                  <a:t>avocado </a:t>
                </a:r>
                <a:r>
                  <a:rPr lang="en-US" dirty="0"/>
                  <a:t>seed</a:t>
                </a:r>
              </a:p>
            </c:rich>
          </c:tx>
          <c:layout/>
          <c:overlay val="0"/>
        </c:title>
        <c:majorTickMark val="out"/>
        <c:minorTickMark val="none"/>
        <c:tickLblPos val="none"/>
        <c:crossAx val="125266176"/>
        <c:crosses val="autoZero"/>
        <c:auto val="1"/>
        <c:lblAlgn val="ctr"/>
        <c:lblOffset val="100"/>
        <c:noMultiLvlLbl val="0"/>
      </c:catAx>
      <c:valAx>
        <c:axId val="1252661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σ</a:t>
                </a:r>
                <a:r>
                  <a:rPr lang="en-US"/>
                  <a:t>y (Mpa)</a:t>
                </a:r>
                <a:endParaRPr lang="ar-SA"/>
              </a:p>
            </c:rich>
          </c:tx>
          <c:layout>
            <c:manualLayout>
              <c:xMode val="edge"/>
              <c:yMode val="edge"/>
              <c:x val="9.4679468132521177E-2"/>
              <c:y val="0.4069498135749581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4336384"/>
        <c:crosses val="autoZero"/>
        <c:crossBetween val="between"/>
      </c:valAx>
    </c:plotArea>
    <c:legend>
      <c:legendPos val="l"/>
      <c:layout/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8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15</c:v>
          </c:tx>
          <c:spPr>
            <a:solidFill>
              <a:srgbClr val="0070C0"/>
            </a:solidFill>
          </c:spPr>
          <c:invertIfNegative val="0"/>
          <c:val>
            <c:numRef>
              <c:f>'constant T'!$W$16:$W$19</c:f>
              <c:numCache>
                <c:formatCode>General</c:formatCode>
                <c:ptCount val="4"/>
                <c:pt idx="0">
                  <c:v>13.75</c:v>
                </c:pt>
                <c:pt idx="1">
                  <c:v>7.3</c:v>
                </c:pt>
                <c:pt idx="2">
                  <c:v>5.0999999999999996</c:v>
                </c:pt>
                <c:pt idx="3">
                  <c:v>3.3333300000000001</c:v>
                </c:pt>
              </c:numCache>
            </c:numRef>
          </c:val>
        </c:ser>
        <c:ser>
          <c:idx val="1"/>
          <c:order val="1"/>
          <c:tx>
            <c:v>5</c:v>
          </c:tx>
          <c:spPr>
            <a:solidFill>
              <a:schemeClr val="accent2"/>
            </a:solidFill>
          </c:spPr>
          <c:invertIfNegative val="0"/>
          <c:val>
            <c:numRef>
              <c:f>'constant T'!$V$16:$V$19</c:f>
              <c:numCache>
                <c:formatCode>General</c:formatCode>
                <c:ptCount val="4"/>
                <c:pt idx="0">
                  <c:v>0</c:v>
                </c:pt>
                <c:pt idx="1">
                  <c:v>15.555560000000021</c:v>
                </c:pt>
                <c:pt idx="2">
                  <c:v>11.66667</c:v>
                </c:pt>
                <c:pt idx="3">
                  <c:v>12.857140000000006</c:v>
                </c:pt>
              </c:numCache>
            </c:numRef>
          </c:val>
        </c:ser>
        <c:ser>
          <c:idx val="2"/>
          <c:order val="2"/>
          <c:tx>
            <c:v>pure</c:v>
          </c:tx>
          <c:spPr>
            <a:solidFill>
              <a:srgbClr val="CC0000"/>
            </a:solidFill>
          </c:spPr>
          <c:invertIfNegative val="0"/>
          <c:val>
            <c:numRef>
              <c:f>'constant T'!$U$16:$U$19</c:f>
              <c:numCache>
                <c:formatCode>General</c:formatCode>
                <c:ptCount val="4"/>
                <c:pt idx="0">
                  <c:v>20.914239999999989</c:v>
                </c:pt>
                <c:pt idx="1">
                  <c:v>20.914239999999989</c:v>
                </c:pt>
                <c:pt idx="2">
                  <c:v>20.914239999999989</c:v>
                </c:pt>
                <c:pt idx="3">
                  <c:v>20.914239999999989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019904"/>
        <c:axId val="131022208"/>
      </c:barChart>
      <c:catAx>
        <c:axId val="13101990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olive kernel       </a:t>
                </a:r>
                <a:r>
                  <a:rPr lang="en-US" dirty="0" smtClean="0"/>
                  <a:t>pistachio </a:t>
                </a:r>
                <a:r>
                  <a:rPr lang="en-US" dirty="0"/>
                  <a:t>shell        almond shell       avocado seed</a:t>
                </a:r>
              </a:p>
            </c:rich>
          </c:tx>
          <c:layout/>
          <c:overlay val="0"/>
        </c:title>
        <c:majorTickMark val="out"/>
        <c:minorTickMark val="none"/>
        <c:tickLblPos val="none"/>
        <c:crossAx val="131022208"/>
        <c:crosses val="autoZero"/>
        <c:auto val="1"/>
        <c:lblAlgn val="ctr"/>
        <c:lblOffset val="100"/>
        <c:noMultiLvlLbl val="0"/>
      </c:catAx>
      <c:valAx>
        <c:axId val="1310222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   </a:t>
                </a:r>
                <a:r>
                  <a:rPr lang="el-GR"/>
                  <a:t>σ</a:t>
                </a:r>
                <a:r>
                  <a:rPr lang="en-US"/>
                  <a:t>u (Mpa)</a:t>
                </a:r>
                <a:endParaRPr lang="ar-SA"/>
              </a:p>
            </c:rich>
          </c:tx>
          <c:layout>
            <c:manualLayout>
              <c:xMode val="edge"/>
              <c:yMode val="edge"/>
              <c:x val="0.10741535433070865"/>
              <c:y val="0.3591837999416751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1019904"/>
        <c:crosses val="autoZero"/>
        <c:crossBetween val="between"/>
      </c:valAx>
      <c:spPr>
        <a:solidFill>
          <a:schemeClr val="lt1"/>
        </a:solidFill>
        <a:ln w="3175" cap="flat" cmpd="sng" algn="ctr">
          <a:solidFill>
            <a:schemeClr val="dk1"/>
          </a:solidFill>
          <a:prstDash val="solid"/>
        </a:ln>
        <a:effectLst/>
      </c:spPr>
    </c:plotArea>
    <c:legend>
      <c:legendPos val="l"/>
      <c:layout/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8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15</c:v>
          </c:tx>
          <c:spPr>
            <a:solidFill>
              <a:srgbClr val="0070C0"/>
            </a:solidFill>
          </c:spPr>
          <c:invertIfNegative val="0"/>
          <c:val>
            <c:numRef>
              <c:f>'constant T'!$W$45:$W$48</c:f>
              <c:numCache>
                <c:formatCode>General</c:formatCode>
                <c:ptCount val="4"/>
                <c:pt idx="0">
                  <c:v>0.22692670000000001</c:v>
                </c:pt>
                <c:pt idx="1">
                  <c:v>0.35994670000000001</c:v>
                </c:pt>
                <c:pt idx="2">
                  <c:v>0.15498670000000001</c:v>
                </c:pt>
                <c:pt idx="3">
                  <c:v>0.25162000000000001</c:v>
                </c:pt>
              </c:numCache>
            </c:numRef>
          </c:val>
        </c:ser>
        <c:ser>
          <c:idx val="1"/>
          <c:order val="1"/>
          <c:tx>
            <c:v>5</c:v>
          </c:tx>
          <c:spPr>
            <a:solidFill>
              <a:srgbClr val="FFC000"/>
            </a:solidFill>
          </c:spPr>
          <c:invertIfNegative val="0"/>
          <c:val>
            <c:numRef>
              <c:f>'constant T'!$V$45:$V$48</c:f>
              <c:numCache>
                <c:formatCode>General</c:formatCode>
                <c:ptCount val="4"/>
                <c:pt idx="0">
                  <c:v>0</c:v>
                </c:pt>
                <c:pt idx="1">
                  <c:v>0.23857329999999999</c:v>
                </c:pt>
                <c:pt idx="2">
                  <c:v>0.52228669999999999</c:v>
                </c:pt>
                <c:pt idx="3">
                  <c:v>0.29594670000000001</c:v>
                </c:pt>
              </c:numCache>
            </c:numRef>
          </c:val>
        </c:ser>
        <c:ser>
          <c:idx val="2"/>
          <c:order val="2"/>
          <c:tx>
            <c:v>pure</c:v>
          </c:tx>
          <c:spPr>
            <a:solidFill>
              <a:srgbClr val="C00000"/>
            </a:solidFill>
          </c:spPr>
          <c:invertIfNegative val="0"/>
          <c:val>
            <c:numRef>
              <c:f>'constant T'!$U$45:$U$48</c:f>
              <c:numCache>
                <c:formatCode>General</c:formatCode>
                <c:ptCount val="4"/>
                <c:pt idx="0">
                  <c:v>2.9320279999999999</c:v>
                </c:pt>
                <c:pt idx="1">
                  <c:v>2.9320279999999999</c:v>
                </c:pt>
                <c:pt idx="2">
                  <c:v>2.9320279999999999</c:v>
                </c:pt>
                <c:pt idx="3">
                  <c:v>2.9320279999999999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183232"/>
        <c:axId val="187518976"/>
      </c:barChart>
      <c:catAx>
        <c:axId val="18318323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olive kernel       pisachio shell      almond shell       avokado seed</a:t>
                </a:r>
              </a:p>
            </c:rich>
          </c:tx>
          <c:layout/>
          <c:overlay val="0"/>
        </c:title>
        <c:majorTickMark val="out"/>
        <c:minorTickMark val="none"/>
        <c:tickLblPos val="none"/>
        <c:crossAx val="187518976"/>
        <c:crosses val="autoZero"/>
        <c:auto val="1"/>
        <c:lblAlgn val="ctr"/>
        <c:lblOffset val="100"/>
        <c:noMultiLvlLbl val="0"/>
      </c:catAx>
      <c:valAx>
        <c:axId val="1875189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   Elongation</a:t>
                </a:r>
                <a:endParaRPr lang="ar-SA"/>
              </a:p>
            </c:rich>
          </c:tx>
          <c:layout>
            <c:manualLayout>
              <c:xMode val="edge"/>
              <c:yMode val="edge"/>
              <c:x val="0.10741535433070865"/>
              <c:y val="0.3591837999416742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83183232"/>
        <c:crosses val="autoZero"/>
        <c:crossBetween val="between"/>
      </c:valAx>
    </c:plotArea>
    <c:legend>
      <c:legendPos val="l"/>
      <c:layout/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8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583679312813188"/>
          <c:y val="0.17640055409740527"/>
          <c:w val="0.66805201622524579"/>
          <c:h val="0.71217005724113946"/>
        </c:manualLayout>
      </c:layout>
      <c:barChart>
        <c:barDir val="col"/>
        <c:grouping val="clustered"/>
        <c:varyColors val="0"/>
        <c:ser>
          <c:idx val="0"/>
          <c:order val="0"/>
          <c:tx>
            <c:v>air</c:v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T'!$U$8</c:f>
                <c:numCache>
                  <c:formatCode>General</c:formatCode>
                  <c:ptCount val="1"/>
                  <c:pt idx="0">
                    <c:v>784</c:v>
                  </c:pt>
                </c:numCache>
              </c:numRef>
            </c:plus>
            <c:minus>
              <c:numRef>
                <c:f>'constant T'!$U$8</c:f>
                <c:numCache>
                  <c:formatCode>General</c:formatCode>
                  <c:ptCount val="1"/>
                  <c:pt idx="0">
                    <c:v>784</c:v>
                  </c:pt>
                </c:numCache>
              </c:numRef>
            </c:minus>
          </c:errBars>
          <c:val>
            <c:numRef>
              <c:f>'constant T'!$V$8</c:f>
              <c:numCache>
                <c:formatCode>General</c:formatCode>
                <c:ptCount val="1"/>
                <c:pt idx="0">
                  <c:v>2270</c:v>
                </c:pt>
              </c:numCache>
            </c:numRef>
          </c:val>
        </c:ser>
        <c:ser>
          <c:idx val="1"/>
          <c:order val="1"/>
          <c:tx>
            <c:v>water</c:v>
          </c:tx>
          <c:spPr>
            <a:solidFill>
              <a:schemeClr val="accent2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T'!$Q$8</c:f>
                <c:numCache>
                  <c:formatCode>General</c:formatCode>
                  <c:ptCount val="1"/>
                  <c:pt idx="0">
                    <c:v>611.11109999999996</c:v>
                  </c:pt>
                </c:numCache>
              </c:numRef>
            </c:plus>
            <c:minus>
              <c:numRef>
                <c:f>'constant T'!$Q$8</c:f>
                <c:numCache>
                  <c:formatCode>General</c:formatCode>
                  <c:ptCount val="1"/>
                  <c:pt idx="0">
                    <c:v>611.11109999999996</c:v>
                  </c:pt>
                </c:numCache>
              </c:numRef>
            </c:minus>
          </c:errBars>
          <c:val>
            <c:numRef>
              <c:f>'constant T'!$R$8</c:f>
              <c:numCache>
                <c:formatCode>General</c:formatCode>
                <c:ptCount val="1"/>
                <c:pt idx="0">
                  <c:v>4983.3330000000005</c:v>
                </c:pt>
              </c:numCache>
            </c:numRef>
          </c:val>
        </c:ser>
        <c:ser>
          <c:idx val="2"/>
          <c:order val="2"/>
          <c:tx>
            <c:v>ice</c:v>
          </c:tx>
          <c:spPr>
            <a:solidFill>
              <a:srgbClr val="CC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T'!$M$8</c:f>
                <c:numCache>
                  <c:formatCode>General</c:formatCode>
                  <c:ptCount val="1"/>
                  <c:pt idx="0">
                    <c:v>500</c:v>
                  </c:pt>
                </c:numCache>
              </c:numRef>
            </c:plus>
            <c:minus>
              <c:numRef>
                <c:f>'constant T'!$M$8</c:f>
                <c:numCache>
                  <c:formatCode>General</c:formatCode>
                  <c:ptCount val="1"/>
                  <c:pt idx="0">
                    <c:v>500</c:v>
                  </c:pt>
                </c:numCache>
              </c:numRef>
            </c:minus>
          </c:errBars>
          <c:val>
            <c:numRef>
              <c:f>'constant T'!$N$8</c:f>
              <c:numCache>
                <c:formatCode>General</c:formatCode>
                <c:ptCount val="1"/>
                <c:pt idx="0">
                  <c:v>1550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316800"/>
        <c:axId val="112318720"/>
      </c:barChart>
      <c:catAx>
        <c:axId val="11231680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180 °c</a:t>
                </a:r>
                <a:endParaRPr lang="ar-SA"/>
              </a:p>
            </c:rich>
          </c:tx>
          <c:layout/>
          <c:overlay val="0"/>
        </c:title>
        <c:majorTickMark val="out"/>
        <c:minorTickMark val="none"/>
        <c:tickLblPos val="none"/>
        <c:crossAx val="112318720"/>
        <c:crosses val="autoZero"/>
        <c:auto val="1"/>
        <c:lblAlgn val="ctr"/>
        <c:lblOffset val="100"/>
        <c:noMultiLvlLbl val="0"/>
      </c:catAx>
      <c:valAx>
        <c:axId val="1123187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 (Mpa)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316800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23865143215793677"/>
          <c:y val="1.7222479542998302E-3"/>
          <c:w val="0.67020855501170462"/>
          <c:h val="0.14999851433665137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6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318377655623225"/>
          <c:y val="0.19202558728083469"/>
          <c:w val="0.70441557305336844"/>
          <c:h val="0.707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v>air</c:v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T'!$U$19</c:f>
                <c:numCache>
                  <c:formatCode>General</c:formatCode>
                  <c:ptCount val="1"/>
                  <c:pt idx="0">
                    <c:v>0.71005522799999965</c:v>
                  </c:pt>
                </c:numCache>
              </c:numRef>
            </c:plus>
            <c:minus>
              <c:numRef>
                <c:f>'constant T'!$U$19</c:f>
                <c:numCache>
                  <c:formatCode>General</c:formatCode>
                  <c:ptCount val="1"/>
                  <c:pt idx="0">
                    <c:v>0.71005522799999965</c:v>
                  </c:pt>
                </c:numCache>
              </c:numRef>
            </c:minus>
          </c:errBars>
          <c:val>
            <c:numRef>
              <c:f>'constant T'!$V$19</c:f>
              <c:numCache>
                <c:formatCode>General</c:formatCode>
                <c:ptCount val="1"/>
                <c:pt idx="0">
                  <c:v>21.359205930000005</c:v>
                </c:pt>
              </c:numCache>
            </c:numRef>
          </c:val>
        </c:ser>
        <c:ser>
          <c:idx val="1"/>
          <c:order val="1"/>
          <c:tx>
            <c:v>water</c:v>
          </c:tx>
          <c:spPr>
            <a:solidFill>
              <a:schemeClr val="accent2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T'!$Q$19</c:f>
                <c:numCache>
                  <c:formatCode>General</c:formatCode>
                  <c:ptCount val="1"/>
                  <c:pt idx="0">
                    <c:v>1.3423</c:v>
                  </c:pt>
                </c:numCache>
              </c:numRef>
            </c:plus>
            <c:minus>
              <c:numRef>
                <c:f>'constant T'!$Q$19</c:f>
                <c:numCache>
                  <c:formatCode>General</c:formatCode>
                  <c:ptCount val="1"/>
                  <c:pt idx="0">
                    <c:v>1.3423</c:v>
                  </c:pt>
                </c:numCache>
              </c:numRef>
            </c:minus>
          </c:errBars>
          <c:val>
            <c:numRef>
              <c:f>'constant T'!$R$19</c:f>
              <c:numCache>
                <c:formatCode>General</c:formatCode>
                <c:ptCount val="1"/>
                <c:pt idx="0">
                  <c:v>20.914239999999989</c:v>
                </c:pt>
              </c:numCache>
            </c:numRef>
          </c:val>
        </c:ser>
        <c:ser>
          <c:idx val="2"/>
          <c:order val="2"/>
          <c:tx>
            <c:v>ice</c:v>
          </c:tx>
          <c:spPr>
            <a:solidFill>
              <a:srgbClr val="CC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T'!$M$19</c:f>
                <c:numCache>
                  <c:formatCode>General</c:formatCode>
                  <c:ptCount val="1"/>
                  <c:pt idx="0">
                    <c:v>0.41916888888888915</c:v>
                  </c:pt>
                </c:numCache>
              </c:numRef>
            </c:plus>
            <c:minus>
              <c:numRef>
                <c:f>'constant T'!$M$19</c:f>
                <c:numCache>
                  <c:formatCode>General</c:formatCode>
                  <c:ptCount val="1"/>
                  <c:pt idx="0">
                    <c:v>0.41916888888888915</c:v>
                  </c:pt>
                </c:numCache>
              </c:numRef>
            </c:minus>
          </c:errBars>
          <c:val>
            <c:numRef>
              <c:f>'constant T'!$N$19</c:f>
              <c:numCache>
                <c:formatCode>General</c:formatCode>
                <c:ptCount val="1"/>
                <c:pt idx="0">
                  <c:v>19.084506666666666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021440"/>
        <c:axId val="45027712"/>
      </c:barChart>
      <c:catAx>
        <c:axId val="4502144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180 °c</a:t>
                </a:r>
                <a:endParaRPr lang="ar-SA"/>
              </a:p>
            </c:rich>
          </c:tx>
          <c:layout/>
          <c:overlay val="0"/>
        </c:title>
        <c:majorTickMark val="out"/>
        <c:minorTickMark val="none"/>
        <c:tickLblPos val="none"/>
        <c:crossAx val="45027712"/>
        <c:crosses val="autoZero"/>
        <c:auto val="1"/>
        <c:lblAlgn val="ctr"/>
        <c:lblOffset val="100"/>
        <c:noMultiLvlLbl val="0"/>
      </c:catAx>
      <c:valAx>
        <c:axId val="45027712"/>
        <c:scaling>
          <c:orientation val="minMax"/>
          <c:max val="25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𝞼u (Mpa)</a:t>
                </a:r>
              </a:p>
            </c:rich>
          </c:tx>
          <c:layout>
            <c:manualLayout>
              <c:xMode val="edge"/>
              <c:yMode val="edge"/>
              <c:x val="2.7302804254731309E-2"/>
              <c:y val="0.4251701432057835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5021440"/>
        <c:crosses val="autoZero"/>
        <c:crossBetween val="between"/>
        <c:majorUnit val="5"/>
      </c:valAx>
    </c:plotArea>
    <c:legend>
      <c:legendPos val="l"/>
      <c:layout>
        <c:manualLayout>
          <c:xMode val="edge"/>
          <c:yMode val="edge"/>
          <c:x val="0.18335863627709903"/>
          <c:y val="2.3298743286228312E-3"/>
          <c:w val="0.66499678106274451"/>
          <c:h val="9.3489106544608694E-2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6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947319085114362"/>
          <c:y val="0.17640055409740527"/>
          <c:w val="0.7044154480689917"/>
          <c:h val="0.71931551319242992"/>
        </c:manualLayout>
      </c:layout>
      <c:barChart>
        <c:barDir val="col"/>
        <c:grouping val="clustered"/>
        <c:varyColors val="0"/>
        <c:ser>
          <c:idx val="0"/>
          <c:order val="0"/>
          <c:tx>
            <c:v>air</c:v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T'!$U$20</c:f>
                <c:numCache>
                  <c:formatCode>General</c:formatCode>
                  <c:ptCount val="1"/>
                  <c:pt idx="0">
                    <c:v>1.3228983999999966</c:v>
                  </c:pt>
                </c:numCache>
              </c:numRef>
            </c:plus>
            <c:minus>
              <c:numRef>
                <c:f>'constant T'!$U$20</c:f>
                <c:numCache>
                  <c:formatCode>General</c:formatCode>
                  <c:ptCount val="1"/>
                  <c:pt idx="0">
                    <c:v>1.3228983999999966</c:v>
                  </c:pt>
                </c:numCache>
              </c:numRef>
            </c:minus>
          </c:errBars>
          <c:val>
            <c:numRef>
              <c:f>'constant T'!$V$20</c:f>
              <c:numCache>
                <c:formatCode>General</c:formatCode>
                <c:ptCount val="1"/>
                <c:pt idx="0">
                  <c:v>21.748971999999988</c:v>
                </c:pt>
              </c:numCache>
            </c:numRef>
          </c:val>
        </c:ser>
        <c:ser>
          <c:idx val="1"/>
          <c:order val="1"/>
          <c:tx>
            <c:v>water</c:v>
          </c:tx>
          <c:spPr>
            <a:solidFill>
              <a:schemeClr val="accent2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T'!$Q$20</c:f>
                <c:numCache>
                  <c:formatCode>General</c:formatCode>
                  <c:ptCount val="1"/>
                  <c:pt idx="0">
                    <c:v>0.40387400000000084</c:v>
                  </c:pt>
                </c:numCache>
              </c:numRef>
            </c:plus>
            <c:minus>
              <c:numRef>
                <c:f>'constant T'!$Q$20</c:f>
                <c:numCache>
                  <c:formatCode>General</c:formatCode>
                  <c:ptCount val="1"/>
                  <c:pt idx="0">
                    <c:v>0.40387400000000084</c:v>
                  </c:pt>
                </c:numCache>
              </c:numRef>
            </c:minus>
          </c:errBars>
          <c:val>
            <c:numRef>
              <c:f>'constant T'!$R$20</c:f>
              <c:numCache>
                <c:formatCode>General</c:formatCode>
                <c:ptCount val="1"/>
                <c:pt idx="0">
                  <c:v>19.747140000000002</c:v>
                </c:pt>
              </c:numCache>
            </c:numRef>
          </c:val>
        </c:ser>
        <c:ser>
          <c:idx val="2"/>
          <c:order val="2"/>
          <c:tx>
            <c:v>ice</c:v>
          </c:tx>
          <c:spPr>
            <a:solidFill>
              <a:srgbClr val="CC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T'!$M$20</c:f>
                <c:numCache>
                  <c:formatCode>General</c:formatCode>
                  <c:ptCount val="1"/>
                  <c:pt idx="0">
                    <c:v>1.0319007999999958</c:v>
                  </c:pt>
                </c:numCache>
              </c:numRef>
            </c:plus>
            <c:minus>
              <c:numRef>
                <c:f>'constant T'!$M$20</c:f>
                <c:numCache>
                  <c:formatCode>General</c:formatCode>
                  <c:ptCount val="1"/>
                  <c:pt idx="0">
                    <c:v>1.0319007999999958</c:v>
                  </c:pt>
                </c:numCache>
              </c:numRef>
            </c:minus>
          </c:errBars>
          <c:val>
            <c:numRef>
              <c:f>'constant T'!$N$20</c:f>
              <c:numCache>
                <c:formatCode>General</c:formatCode>
                <c:ptCount val="1"/>
                <c:pt idx="0">
                  <c:v>19.347225999999999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054976"/>
        <c:axId val="45061248"/>
      </c:barChart>
      <c:catAx>
        <c:axId val="45054976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200 °c</a:t>
                </a:r>
                <a:endParaRPr lang="ar-SA"/>
              </a:p>
            </c:rich>
          </c:tx>
          <c:layout/>
          <c:overlay val="0"/>
        </c:title>
        <c:majorTickMark val="out"/>
        <c:minorTickMark val="none"/>
        <c:tickLblPos val="none"/>
        <c:crossAx val="45061248"/>
        <c:crosses val="autoZero"/>
        <c:auto val="1"/>
        <c:lblAlgn val="ctr"/>
        <c:lblOffset val="100"/>
        <c:noMultiLvlLbl val="0"/>
      </c:catAx>
      <c:valAx>
        <c:axId val="450612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𝞼u (Mpa)</a:t>
                </a:r>
              </a:p>
            </c:rich>
          </c:tx>
          <c:layout>
            <c:manualLayout>
              <c:xMode val="edge"/>
              <c:yMode val="edge"/>
              <c:x val="2.7956615717153022E-2"/>
              <c:y val="0.4592526592070728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5054976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256021990012546"/>
          <c:y val="2.1335301837270355E-2"/>
          <c:w val="0.68453913849004167"/>
          <c:h val="0.11968463401534268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6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947331583552058"/>
          <c:y val="0.17640055409740527"/>
          <c:w val="0.70441557305336844"/>
          <c:h val="0.707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v>air</c:v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T'!$U$28</c:f>
                <c:numCache>
                  <c:formatCode>General</c:formatCode>
                  <c:ptCount val="1"/>
                  <c:pt idx="0">
                    <c:v>0.42809445040000005</c:v>
                  </c:pt>
                </c:numCache>
              </c:numRef>
            </c:plus>
            <c:minus>
              <c:numRef>
                <c:f>'constant T'!$U$28</c:f>
                <c:numCache>
                  <c:formatCode>General</c:formatCode>
                  <c:ptCount val="1"/>
                  <c:pt idx="0">
                    <c:v>0.42809445040000005</c:v>
                  </c:pt>
                </c:numCache>
              </c:numRef>
            </c:minus>
          </c:errBars>
          <c:val>
            <c:numRef>
              <c:f>'constant T'!$V$28</c:f>
              <c:numCache>
                <c:formatCode>General</c:formatCode>
                <c:ptCount val="1"/>
                <c:pt idx="0">
                  <c:v>15.257505290000006</c:v>
                </c:pt>
              </c:numCache>
            </c:numRef>
          </c:val>
        </c:ser>
        <c:ser>
          <c:idx val="1"/>
          <c:order val="1"/>
          <c:tx>
            <c:v>water</c:v>
          </c:tx>
          <c:spPr>
            <a:solidFill>
              <a:schemeClr val="accent2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T'!$Q$28</c:f>
                <c:numCache>
                  <c:formatCode>General</c:formatCode>
                  <c:ptCount val="1"/>
                  <c:pt idx="0">
                    <c:v>0.52807099999999996</c:v>
                  </c:pt>
                </c:numCache>
              </c:numRef>
            </c:plus>
            <c:minus>
              <c:numRef>
                <c:f>'constant T'!$Q$28</c:f>
                <c:numCache>
                  <c:formatCode>General</c:formatCode>
                  <c:ptCount val="1"/>
                  <c:pt idx="0">
                    <c:v>0.52807099999999996</c:v>
                  </c:pt>
                </c:numCache>
              </c:numRef>
            </c:minus>
          </c:errBars>
          <c:val>
            <c:numRef>
              <c:f>'constant T'!$R$28</c:f>
              <c:numCache>
                <c:formatCode>General</c:formatCode>
                <c:ptCount val="1"/>
                <c:pt idx="0">
                  <c:v>16.126169999999988</c:v>
                </c:pt>
              </c:numCache>
            </c:numRef>
          </c:val>
        </c:ser>
        <c:ser>
          <c:idx val="2"/>
          <c:order val="2"/>
          <c:tx>
            <c:v>ice</c:v>
          </c:tx>
          <c:spPr>
            <a:solidFill>
              <a:srgbClr val="CC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T'!$M$28</c:f>
                <c:numCache>
                  <c:formatCode>General</c:formatCode>
                  <c:ptCount val="1"/>
                  <c:pt idx="0">
                    <c:v>1.0679111111111108</c:v>
                  </c:pt>
                </c:numCache>
              </c:numRef>
            </c:plus>
            <c:minus>
              <c:numRef>
                <c:f>'constant T'!$M$28</c:f>
                <c:numCache>
                  <c:formatCode>General</c:formatCode>
                  <c:ptCount val="1"/>
                  <c:pt idx="0">
                    <c:v>1.0679111111111108</c:v>
                  </c:pt>
                </c:numCache>
              </c:numRef>
            </c:minus>
          </c:errBars>
          <c:val>
            <c:numRef>
              <c:f>'constant T'!$N$28</c:f>
              <c:numCache>
                <c:formatCode>General</c:formatCode>
                <c:ptCount val="1"/>
                <c:pt idx="0">
                  <c:v>12.71297666666667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114112"/>
        <c:axId val="45116032"/>
      </c:barChart>
      <c:catAx>
        <c:axId val="4511411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180  °c   </a:t>
                </a:r>
                <a:endParaRPr lang="ar-SA"/>
              </a:p>
            </c:rich>
          </c:tx>
          <c:layout/>
          <c:overlay val="0"/>
        </c:title>
        <c:majorTickMark val="out"/>
        <c:minorTickMark val="none"/>
        <c:tickLblPos val="none"/>
        <c:crossAx val="45116032"/>
        <c:crosses val="autoZero"/>
        <c:auto val="1"/>
        <c:lblAlgn val="ctr"/>
        <c:lblOffset val="100"/>
        <c:noMultiLvlLbl val="0"/>
      </c:catAx>
      <c:valAx>
        <c:axId val="45116032"/>
        <c:scaling>
          <c:orientation val="minMax"/>
          <c:max val="2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𝞼y (Mpa)</a:t>
                </a:r>
              </a:p>
            </c:rich>
          </c:tx>
          <c:layout>
            <c:manualLayout>
              <c:xMode val="edge"/>
              <c:yMode val="edge"/>
              <c:x val="2.2898094860402229E-2"/>
              <c:y val="0.403505003111960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5114112"/>
        <c:crosses val="autoZero"/>
        <c:crossBetween val="between"/>
        <c:majorUnit val="5"/>
      </c:valAx>
    </c:plotArea>
    <c:legend>
      <c:legendPos val="l"/>
      <c:layout>
        <c:manualLayout>
          <c:xMode val="edge"/>
          <c:yMode val="edge"/>
          <c:x val="0.14964797642260691"/>
          <c:y val="2.3034310066860748E-2"/>
          <c:w val="0.7369304734828771"/>
          <c:h val="0.10415520140475076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6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947331583552058"/>
          <c:y val="0.17640055409740527"/>
          <c:w val="0.70441557305336844"/>
          <c:h val="0.707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v>air</c:v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T'!$U$29</c:f>
                <c:numCache>
                  <c:formatCode>General</c:formatCode>
                  <c:ptCount val="1"/>
                  <c:pt idx="0">
                    <c:v>1.4993431999999978</c:v>
                  </c:pt>
                </c:numCache>
              </c:numRef>
            </c:plus>
            <c:minus>
              <c:numRef>
                <c:f>'constant T'!$U$29</c:f>
                <c:numCache>
                  <c:formatCode>General</c:formatCode>
                  <c:ptCount val="1"/>
                  <c:pt idx="0">
                    <c:v>1.4993431999999978</c:v>
                  </c:pt>
                </c:numCache>
              </c:numRef>
            </c:minus>
          </c:errBars>
          <c:val>
            <c:numRef>
              <c:f>'constant T'!$V$29</c:f>
              <c:numCache>
                <c:formatCode>General</c:formatCode>
                <c:ptCount val="1"/>
                <c:pt idx="0">
                  <c:v>16.187121999999999</c:v>
                </c:pt>
              </c:numCache>
            </c:numRef>
          </c:val>
        </c:ser>
        <c:ser>
          <c:idx val="1"/>
          <c:order val="1"/>
          <c:tx>
            <c:v>water</c:v>
          </c:tx>
          <c:spPr>
            <a:solidFill>
              <a:schemeClr val="accent2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T'!$Q$29</c:f>
                <c:numCache>
                  <c:formatCode>General</c:formatCode>
                  <c:ptCount val="1"/>
                  <c:pt idx="0">
                    <c:v>0.53086100000000003</c:v>
                  </c:pt>
                </c:numCache>
              </c:numRef>
            </c:plus>
            <c:minus>
              <c:numRef>
                <c:f>'constant T'!$Q$29</c:f>
                <c:numCache>
                  <c:formatCode>General</c:formatCode>
                  <c:ptCount val="1"/>
                  <c:pt idx="0">
                    <c:v>0.53086100000000003</c:v>
                  </c:pt>
                </c:numCache>
              </c:numRef>
            </c:minus>
          </c:errBars>
          <c:val>
            <c:numRef>
              <c:f>'constant T'!$R$29</c:f>
              <c:numCache>
                <c:formatCode>General</c:formatCode>
                <c:ptCount val="1"/>
                <c:pt idx="0">
                  <c:v>15.127650000000001</c:v>
                </c:pt>
              </c:numCache>
            </c:numRef>
          </c:val>
        </c:ser>
        <c:ser>
          <c:idx val="2"/>
          <c:order val="2"/>
          <c:tx>
            <c:v>ice</c:v>
          </c:tx>
          <c:spPr>
            <a:solidFill>
              <a:srgbClr val="CC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T'!$M$29</c:f>
                <c:numCache>
                  <c:formatCode>General</c:formatCode>
                  <c:ptCount val="1"/>
                  <c:pt idx="0">
                    <c:v>0.40117360000000002</c:v>
                  </c:pt>
                </c:numCache>
              </c:numRef>
            </c:plus>
            <c:minus>
              <c:numRef>
                <c:f>'constant T'!$M$29</c:f>
                <c:numCache>
                  <c:formatCode>General</c:formatCode>
                  <c:ptCount val="1"/>
                  <c:pt idx="0">
                    <c:v>0.40117360000000002</c:v>
                  </c:pt>
                </c:numCache>
              </c:numRef>
            </c:minus>
          </c:errBars>
          <c:val>
            <c:numRef>
              <c:f>'constant T'!$N$29</c:f>
              <c:numCache>
                <c:formatCode>General</c:formatCode>
                <c:ptCount val="1"/>
                <c:pt idx="0">
                  <c:v>13.862458000000027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147648"/>
        <c:axId val="45149568"/>
      </c:barChart>
      <c:catAx>
        <c:axId val="4514764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200 °c</a:t>
                </a:r>
                <a:endParaRPr lang="ar-SA"/>
              </a:p>
            </c:rich>
          </c:tx>
          <c:layout>
            <c:manualLayout>
              <c:xMode val="edge"/>
              <c:yMode val="edge"/>
              <c:x val="0.55188525321623172"/>
              <c:y val="0.8972076355710531"/>
            </c:manualLayout>
          </c:layout>
          <c:overlay val="0"/>
        </c:title>
        <c:majorTickMark val="out"/>
        <c:minorTickMark val="none"/>
        <c:tickLblPos val="none"/>
        <c:crossAx val="45149568"/>
        <c:crosses val="autoZero"/>
        <c:auto val="1"/>
        <c:lblAlgn val="ctr"/>
        <c:lblOffset val="100"/>
        <c:noMultiLvlLbl val="0"/>
      </c:catAx>
      <c:valAx>
        <c:axId val="45149568"/>
        <c:scaling>
          <c:orientation val="minMax"/>
          <c:max val="2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𝞼y (Mpa)</a:t>
                </a:r>
              </a:p>
            </c:rich>
          </c:tx>
          <c:layout>
            <c:manualLayout>
              <c:xMode val="edge"/>
              <c:yMode val="edge"/>
              <c:x val="2.1699708426243615E-2"/>
              <c:y val="0.4215928301942328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5147648"/>
        <c:crosses val="autoZero"/>
        <c:crossBetween val="between"/>
        <c:majorUnit val="5"/>
      </c:valAx>
    </c:plotArea>
    <c:legend>
      <c:legendPos val="l"/>
      <c:layout>
        <c:manualLayout>
          <c:xMode val="edge"/>
          <c:yMode val="edge"/>
          <c:x val="0.1844483964843176"/>
          <c:y val="3.4168588574057204E-2"/>
          <c:w val="0.63425865657706693"/>
          <c:h val="9.2809176142942165E-2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6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947331583552058"/>
          <c:y val="0.17640055409740449"/>
          <c:w val="0.70441557305336844"/>
          <c:h val="0.707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v>air</c:v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T'!$U$40</c:f>
                <c:numCache>
                  <c:formatCode>General</c:formatCode>
                  <c:ptCount val="1"/>
                  <c:pt idx="0">
                    <c:v>0.4369517</c:v>
                  </c:pt>
                </c:numCache>
              </c:numRef>
            </c:plus>
            <c:minus>
              <c:numRef>
                <c:f>'constant T'!$U$40</c:f>
                <c:numCache>
                  <c:formatCode>General</c:formatCode>
                  <c:ptCount val="1"/>
                  <c:pt idx="0">
                    <c:v>0.4369517</c:v>
                  </c:pt>
                </c:numCache>
              </c:numRef>
            </c:minus>
          </c:errBars>
          <c:val>
            <c:numRef>
              <c:f>'constant T'!$V$40</c:f>
              <c:numCache>
                <c:formatCode>General</c:formatCode>
                <c:ptCount val="1"/>
                <c:pt idx="0">
                  <c:v>2.547901</c:v>
                </c:pt>
              </c:numCache>
            </c:numRef>
          </c:val>
        </c:ser>
        <c:ser>
          <c:idx val="1"/>
          <c:order val="1"/>
          <c:tx>
            <c:v>water</c:v>
          </c:tx>
          <c:spPr>
            <a:solidFill>
              <a:schemeClr val="accent2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T'!$Q$40</c:f>
                <c:numCache>
                  <c:formatCode>General</c:formatCode>
                  <c:ptCount val="1"/>
                  <c:pt idx="0">
                    <c:v>0.36244599999999999</c:v>
                  </c:pt>
                </c:numCache>
              </c:numRef>
            </c:plus>
            <c:minus>
              <c:numRef>
                <c:f>'constant T'!$Q$40</c:f>
                <c:numCache>
                  <c:formatCode>General</c:formatCode>
                  <c:ptCount val="1"/>
                  <c:pt idx="0">
                    <c:v>0.36244599999999999</c:v>
                  </c:pt>
                </c:numCache>
              </c:numRef>
            </c:minus>
          </c:errBars>
          <c:val>
            <c:numRef>
              <c:f>'constant T'!$R$40</c:f>
              <c:numCache>
                <c:formatCode>General</c:formatCode>
                <c:ptCount val="1"/>
                <c:pt idx="0">
                  <c:v>3.2109350000000001</c:v>
                </c:pt>
              </c:numCache>
            </c:numRef>
          </c:val>
        </c:ser>
        <c:ser>
          <c:idx val="2"/>
          <c:order val="2"/>
          <c:tx>
            <c:v>ice</c:v>
          </c:tx>
          <c:spPr>
            <a:solidFill>
              <a:srgbClr val="CC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T'!$M$40</c:f>
                <c:numCache>
                  <c:formatCode>General</c:formatCode>
                  <c:ptCount val="1"/>
                  <c:pt idx="0">
                    <c:v>0.2325777</c:v>
                  </c:pt>
                </c:numCache>
              </c:numRef>
            </c:plus>
            <c:minus>
              <c:numRef>
                <c:f>'constant T'!$M$40</c:f>
                <c:numCache>
                  <c:formatCode>General</c:formatCode>
                  <c:ptCount val="1"/>
                  <c:pt idx="0">
                    <c:v>0.2325777</c:v>
                  </c:pt>
                </c:numCache>
              </c:numRef>
            </c:minus>
          </c:errBars>
          <c:val>
            <c:numRef>
              <c:f>'constant T'!$N$40</c:f>
              <c:numCache>
                <c:formatCode>General</c:formatCode>
                <c:ptCount val="1"/>
                <c:pt idx="0">
                  <c:v>3.4140980000000001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194240"/>
        <c:axId val="45196416"/>
      </c:barChart>
      <c:catAx>
        <c:axId val="4519424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160 °C</a:t>
                </a:r>
                <a:endParaRPr lang="ar-SA" dirty="0"/>
              </a:p>
            </c:rich>
          </c:tx>
          <c:layout/>
          <c:overlay val="0"/>
        </c:title>
        <c:majorTickMark val="out"/>
        <c:minorTickMark val="none"/>
        <c:tickLblPos val="nextTo"/>
        <c:crossAx val="45196416"/>
        <c:crosses val="autoZero"/>
        <c:auto val="1"/>
        <c:lblAlgn val="ctr"/>
        <c:lblOffset val="100"/>
        <c:noMultiLvlLbl val="0"/>
      </c:catAx>
      <c:valAx>
        <c:axId val="451964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elongation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5194240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17599999999999999"/>
          <c:y val="2.7201808107319928E-2"/>
          <c:w val="0.60125102362204719"/>
          <c:h val="0.12615157480314962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6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947331583552058"/>
          <c:y val="0.17640055409740449"/>
          <c:w val="0.70441557305336844"/>
          <c:h val="0.707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v>air</c:v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T'!$U$42</c:f>
                <c:numCache>
                  <c:formatCode>General</c:formatCode>
                  <c:ptCount val="1"/>
                  <c:pt idx="0">
                    <c:v>0.1772927</c:v>
                  </c:pt>
                </c:numCache>
              </c:numRef>
            </c:plus>
            <c:minus>
              <c:numRef>
                <c:f>'constant T'!$U$42</c:f>
                <c:numCache>
                  <c:formatCode>General</c:formatCode>
                  <c:ptCount val="1"/>
                  <c:pt idx="0">
                    <c:v>0.1772927</c:v>
                  </c:pt>
                </c:numCache>
              </c:numRef>
            </c:minus>
          </c:errBars>
          <c:val>
            <c:numRef>
              <c:f>'constant T'!$V$42</c:f>
              <c:numCache>
                <c:formatCode>General</c:formatCode>
                <c:ptCount val="1"/>
                <c:pt idx="0">
                  <c:v>3.1339009999999998</c:v>
                </c:pt>
              </c:numCache>
            </c:numRef>
          </c:val>
        </c:ser>
        <c:ser>
          <c:idx val="1"/>
          <c:order val="1"/>
          <c:tx>
            <c:v>water</c:v>
          </c:tx>
          <c:spPr>
            <a:solidFill>
              <a:schemeClr val="accent2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T'!$Q$42</c:f>
                <c:numCache>
                  <c:formatCode>General</c:formatCode>
                  <c:ptCount val="1"/>
                  <c:pt idx="0">
                    <c:v>0.116244</c:v>
                  </c:pt>
                </c:numCache>
              </c:numRef>
            </c:plus>
            <c:minus>
              <c:numRef>
                <c:f>'constant T'!$Q$42</c:f>
                <c:numCache>
                  <c:formatCode>General</c:formatCode>
                  <c:ptCount val="1"/>
                  <c:pt idx="0">
                    <c:v>0.116244</c:v>
                  </c:pt>
                </c:numCache>
              </c:numRef>
            </c:minus>
          </c:errBars>
          <c:val>
            <c:numRef>
              <c:f>'constant T'!$R$42</c:f>
              <c:numCache>
                <c:formatCode>General</c:formatCode>
                <c:ptCount val="1"/>
                <c:pt idx="0">
                  <c:v>3.0310250000000001</c:v>
                </c:pt>
              </c:numCache>
            </c:numRef>
          </c:val>
        </c:ser>
        <c:ser>
          <c:idx val="2"/>
          <c:order val="2"/>
          <c:tx>
            <c:v>ice</c:v>
          </c:tx>
          <c:spPr>
            <a:solidFill>
              <a:srgbClr val="CC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T'!$M$42</c:f>
                <c:numCache>
                  <c:formatCode>General</c:formatCode>
                  <c:ptCount val="1"/>
                  <c:pt idx="0">
                    <c:v>0.3238837</c:v>
                  </c:pt>
                </c:numCache>
              </c:numRef>
            </c:plus>
            <c:minus>
              <c:numRef>
                <c:f>'constant T'!$M$42</c:f>
                <c:numCache>
                  <c:formatCode>General</c:formatCode>
                  <c:ptCount val="1"/>
                  <c:pt idx="0">
                    <c:v>0.3238837</c:v>
                  </c:pt>
                </c:numCache>
              </c:numRef>
            </c:minus>
          </c:errBars>
          <c:val>
            <c:numRef>
              <c:f>'constant T'!$N$42</c:f>
              <c:numCache>
                <c:formatCode>General</c:formatCode>
                <c:ptCount val="1"/>
                <c:pt idx="0">
                  <c:v>3.3976449999999998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348096"/>
        <c:axId val="121350016"/>
      </c:barChart>
      <c:catAx>
        <c:axId val="121348096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200 °C</a:t>
                </a:r>
                <a:endParaRPr lang="ar-SA" dirty="0"/>
              </a:p>
            </c:rich>
          </c:tx>
          <c:layout/>
          <c:overlay val="0"/>
        </c:title>
        <c:majorTickMark val="out"/>
        <c:minorTickMark val="none"/>
        <c:tickLblPos val="nextTo"/>
        <c:crossAx val="121350016"/>
        <c:crosses val="autoZero"/>
        <c:auto val="1"/>
        <c:lblAlgn val="ctr"/>
        <c:lblOffset val="100"/>
        <c:noMultiLvlLbl val="0"/>
      </c:catAx>
      <c:valAx>
        <c:axId val="1213500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elongation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1348096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2"/>
          <c:y val="2.8061189321031847E-2"/>
          <c:w val="0.65899737532808389"/>
          <c:h val="0.11783946198644361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6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270866141732278"/>
          <c:y val="0.17640055409740546"/>
          <c:w val="0.72117997750281215"/>
          <c:h val="0.66711614173228351"/>
        </c:manualLayout>
      </c:layout>
      <c:barChart>
        <c:barDir val="col"/>
        <c:grouping val="clustered"/>
        <c:varyColors val="0"/>
        <c:ser>
          <c:idx val="0"/>
          <c:order val="0"/>
          <c:tx>
            <c:v>T160</c:v>
          </c:tx>
          <c:spPr>
            <a:solidFill>
              <a:srgbClr val="0070C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cooling rate'!$U$7</c:f>
                <c:numCache>
                  <c:formatCode>General</c:formatCode>
                  <c:ptCount val="1"/>
                  <c:pt idx="0">
                    <c:v>755.55555555555543</c:v>
                  </c:pt>
                </c:numCache>
              </c:numRef>
            </c:plus>
            <c:minus>
              <c:numRef>
                <c:f>'constant cooling rate'!$U$7</c:f>
                <c:numCache>
                  <c:formatCode>General</c:formatCode>
                  <c:ptCount val="1"/>
                  <c:pt idx="0">
                    <c:v>755.55555555555543</c:v>
                  </c:pt>
                </c:numCache>
              </c:numRef>
            </c:minus>
          </c:errBars>
          <c:val>
            <c:numRef>
              <c:f>'constant cooling rate'!$V$7</c:f>
              <c:numCache>
                <c:formatCode>General</c:formatCode>
                <c:ptCount val="1"/>
                <c:pt idx="0">
                  <c:v>4033.3333333333521</c:v>
                </c:pt>
              </c:numCache>
            </c:numRef>
          </c:val>
        </c:ser>
        <c:ser>
          <c:idx val="1"/>
          <c:order val="1"/>
          <c:tx>
            <c:v>T180</c:v>
          </c:tx>
          <c:spPr>
            <a:solidFill>
              <a:schemeClr val="accent2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cooling rate'!$Q$7</c:f>
                <c:numCache>
                  <c:formatCode>General</c:formatCode>
                  <c:ptCount val="1"/>
                  <c:pt idx="0">
                    <c:v>784</c:v>
                  </c:pt>
                </c:numCache>
              </c:numRef>
            </c:plus>
            <c:minus>
              <c:numRef>
                <c:f>'constant cooling rate'!$Q$7</c:f>
                <c:numCache>
                  <c:formatCode>General</c:formatCode>
                  <c:ptCount val="1"/>
                  <c:pt idx="0">
                    <c:v>784</c:v>
                  </c:pt>
                </c:numCache>
              </c:numRef>
            </c:minus>
          </c:errBars>
          <c:val>
            <c:numRef>
              <c:f>'constant cooling rate'!$R$7</c:f>
              <c:numCache>
                <c:formatCode>General</c:formatCode>
                <c:ptCount val="1"/>
                <c:pt idx="0">
                  <c:v>2270</c:v>
                </c:pt>
              </c:numCache>
            </c:numRef>
          </c:val>
        </c:ser>
        <c:ser>
          <c:idx val="2"/>
          <c:order val="2"/>
          <c:tx>
            <c:v>T200</c:v>
          </c:tx>
          <c:spPr>
            <a:solidFill>
              <a:srgbClr val="CC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'constant cooling rate'!$M$7</c:f>
                <c:numCache>
                  <c:formatCode>General</c:formatCode>
                  <c:ptCount val="1"/>
                  <c:pt idx="0">
                    <c:v>912.8</c:v>
                  </c:pt>
                </c:numCache>
              </c:numRef>
            </c:plus>
            <c:minus>
              <c:numRef>
                <c:f>'constant cooling rate'!$M$7</c:f>
                <c:numCache>
                  <c:formatCode>General</c:formatCode>
                  <c:ptCount val="1"/>
                  <c:pt idx="0">
                    <c:v>912.8</c:v>
                  </c:pt>
                </c:numCache>
              </c:numRef>
            </c:minus>
          </c:errBars>
          <c:val>
            <c:numRef>
              <c:f>'constant cooling rate'!$N$9</c:f>
              <c:numCache>
                <c:formatCode>General</c:formatCode>
                <c:ptCount val="1"/>
                <c:pt idx="0">
                  <c:v>3960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718336"/>
        <c:axId val="128720256"/>
      </c:barChart>
      <c:catAx>
        <c:axId val="128718336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air</a:t>
                </a:r>
                <a:endParaRPr lang="ar-SA"/>
              </a:p>
            </c:rich>
          </c:tx>
          <c:layout/>
          <c:overlay val="0"/>
        </c:title>
        <c:majorTickMark val="out"/>
        <c:minorTickMark val="none"/>
        <c:tickLblPos val="none"/>
        <c:crossAx val="128720256"/>
        <c:crosses val="autoZero"/>
        <c:auto val="1"/>
        <c:lblAlgn val="ctr"/>
        <c:lblOffset val="100"/>
        <c:noMultiLvlLbl val="0"/>
      </c:catAx>
      <c:valAx>
        <c:axId val="1287202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 (Mpa)</a:t>
                </a:r>
              </a:p>
            </c:rich>
          </c:tx>
          <c:layout>
            <c:manualLayout>
              <c:xMode val="edge"/>
              <c:yMode val="edge"/>
              <c:x val="5.3311773528308959E-2"/>
              <c:y val="0.3973101213910761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8718336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16621813884163142"/>
          <c:y val="3.8478680730946366E-4"/>
          <c:w val="0.77691054034115703"/>
          <c:h val="0.13541083406240997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 sz="1600"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ar-SA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946DA6E-3A97-4566-A27E-2DE66F76840D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D83300-14AB-4EC2-A020-922CA5B43C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679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83300-14AB-4EC2-A020-922CA5B43CA0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6539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لما</a:t>
            </a:r>
            <a:r>
              <a:rPr lang="ar-SA" baseline="0" dirty="0" smtClean="0"/>
              <a:t> نحكي عن طريقة عمل الجهاز لازم نحكي </a:t>
            </a:r>
            <a:r>
              <a:rPr lang="ar-SA" baseline="0" dirty="0" err="1" smtClean="0"/>
              <a:t>السرعة =</a:t>
            </a:r>
            <a:r>
              <a:rPr lang="en-US" baseline="0" dirty="0" smtClean="0"/>
              <a:t>50 mm/min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83300-14AB-4EC2-A020-922CA5B43CA0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4413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/>
                <a:ea typeface="Times New Roman"/>
                <a:cs typeface="Arial"/>
              </a:rPr>
              <a:t>Film samples were cut into small pieces and tested using melt flow index device with a capacity of 6 g. The test was done under loud of 5000g and 190 °C. After the sample processed in the device the material was taken after a period of 10min and weighted.</a:t>
            </a:r>
            <a:endParaRPr lang="en-US" dirty="0" smtClean="0">
              <a:latin typeface="+mn-lt"/>
              <a:ea typeface="Times New Roman"/>
              <a:cs typeface="Arial"/>
            </a:endParaRP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83300-14AB-4EC2-A020-922CA5B43CA0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نحط</a:t>
            </a:r>
            <a:r>
              <a:rPr lang="ar-SA" baseline="0" dirty="0" smtClean="0"/>
              <a:t> </a:t>
            </a:r>
            <a:r>
              <a:rPr lang="en-US" baseline="0" dirty="0" err="1" smtClean="0"/>
              <a:t>stree-strian</a:t>
            </a:r>
            <a:r>
              <a:rPr lang="en-US" baseline="0" dirty="0" smtClean="0"/>
              <a:t> diagram </a:t>
            </a:r>
            <a:r>
              <a:rPr lang="ar-SA" baseline="0" dirty="0" smtClean="0"/>
              <a:t> من </a:t>
            </a:r>
            <a:r>
              <a:rPr lang="ar-SA" baseline="0" dirty="0" err="1" smtClean="0"/>
              <a:t>الرسمة</a:t>
            </a:r>
            <a:r>
              <a:rPr lang="ar-SA" baseline="0" dirty="0" smtClean="0"/>
              <a:t> القديمة تطبيق على </a:t>
            </a:r>
            <a:r>
              <a:rPr lang="ar-SA" baseline="0" dirty="0" err="1" smtClean="0"/>
              <a:t>السامبل</a:t>
            </a:r>
            <a:r>
              <a:rPr lang="ar-SA" baseline="0" dirty="0" smtClean="0"/>
              <a:t> اللي بالمشروع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83300-14AB-4EC2-A020-922CA5B43CA0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83300-14AB-4EC2-A020-922CA5B43CA0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3663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elongation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83300-14AB-4EC2-A020-922CA5B43CA0}" type="slidenum">
              <a:rPr lang="ar-SA" smtClean="0"/>
              <a:pPr/>
              <a:t>35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1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32B0024-2BE7-4618-AB8F-31DFB3E4075C}" type="datetimeFigureOut">
              <a:rPr lang="ar-SA" smtClean="0"/>
              <a:pPr/>
              <a:t>11/03/1434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4625F-D9A3-478C-9CBC-733BEAA38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82296" indent="0" algn="ctr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National University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Faculty of Engineering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Chemical Engineering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Department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Graduation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(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2 )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Effect of processing techniques and conditions on properties of composite polymeric film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 algn="ctr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Prepared by: </a:t>
            </a:r>
          </a:p>
          <a:p>
            <a:pPr marL="82296" indent="0" algn="ctr" rtl="0"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Ahed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Zabadi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Muna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Sleem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Salam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Sa'ad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We'am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Dweikat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Supervisors:</a:t>
            </a:r>
          </a:p>
          <a:p>
            <a:pPr marL="82296" indent="0" algn="ctr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Dr. Hassan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Sawalha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Eng.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Shadi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Sawalha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0"/>
            <a:ext cx="950913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828800" y="2438400"/>
            <a:ext cx="4876800" cy="13716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Experimental work</a:t>
            </a:r>
            <a:endParaRPr lang="ar-SA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377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52400"/>
            <a:ext cx="8077200" cy="6270486"/>
          </a:xfrm>
        </p:spPr>
        <p:txBody>
          <a:bodyPr>
            <a:normAutofit/>
          </a:bodyPr>
          <a:lstStyle/>
          <a:p>
            <a:pPr marL="356616" lvl="1" indent="0" algn="just" rtl="0">
              <a:lnSpc>
                <a:spcPct val="150000"/>
              </a:lnSpc>
              <a:buClrTx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Material: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Borstar®FB2230 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enhanced polyethylene. It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contains antioxidant and low content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anti blocking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agent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>
                <a:latin typeface="Times New Roman"/>
                <a:ea typeface="Times New Roman"/>
                <a:cs typeface="Arial"/>
              </a:rPr>
              <a:t>Food waste </a:t>
            </a:r>
            <a:r>
              <a:rPr lang="en-US" sz="2800" dirty="0" smtClean="0">
                <a:latin typeface="Times New Roman"/>
                <a:ea typeface="Times New Roman"/>
                <a:cs typeface="Arial"/>
              </a:rPr>
              <a:t>materials: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endParaRPr lang="en-US" dirty="0" smtClean="0">
              <a:latin typeface="Times New Roman"/>
              <a:ea typeface="Times New Roman"/>
              <a:cs typeface="Arial"/>
            </a:endParaRP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endParaRPr lang="en-US" dirty="0" smtClean="0">
              <a:latin typeface="Times New Roman"/>
              <a:ea typeface="Times New Roman"/>
              <a:cs typeface="Arial"/>
            </a:endParaRP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endParaRPr lang="en-US" dirty="0" smtClean="0">
              <a:latin typeface="Times New Roman"/>
              <a:ea typeface="Times New Roman"/>
              <a:cs typeface="Arial"/>
            </a:endParaRP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endParaRPr lang="en-US" dirty="0" smtClean="0">
              <a:latin typeface="Times New Roman"/>
              <a:ea typeface="Times New Roman"/>
              <a:cs typeface="Arial"/>
            </a:endParaRP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endParaRPr lang="en-US" dirty="0" smtClean="0">
              <a:latin typeface="Times New Roman"/>
              <a:cs typeface="Arial"/>
            </a:endParaRP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7" name="صورة 6" descr="100_5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2895600"/>
            <a:ext cx="36576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مربع نص 8"/>
          <p:cNvSpPr txBox="1"/>
          <p:nvPr/>
        </p:nvSpPr>
        <p:spPr>
          <a:xfrm>
            <a:off x="5257800" y="5715000"/>
            <a:ext cx="28956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Figure(5): pistachio shell</a:t>
            </a:r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Photo-0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457200"/>
            <a:ext cx="30480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 descr="1105063006p717B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533400"/>
            <a:ext cx="3200400" cy="240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صورة 6" descr="1120053_avocado_seed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3429000"/>
            <a:ext cx="38862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مربع نص 7"/>
          <p:cNvSpPr txBox="1"/>
          <p:nvPr/>
        </p:nvSpPr>
        <p:spPr>
          <a:xfrm>
            <a:off x="1219200" y="3048001"/>
            <a:ext cx="2667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Figure(6): olive kernel </a:t>
            </a:r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943600" y="3048000"/>
            <a:ext cx="2667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Figure(7): almond shell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352800" y="6019800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Figure(8): avocado seed</a:t>
            </a:r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676400"/>
            <a:ext cx="5829300" cy="4459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600200" y="6370989"/>
            <a:ext cx="46863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Figure(9): press molding device.</a:t>
            </a:r>
            <a:endParaRPr lang="ar-SA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28700" y="69273"/>
            <a:ext cx="7010400" cy="14922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algn="l" rtl="0">
              <a:lnSpc>
                <a:spcPct val="150000"/>
              </a:lnSpc>
            </a:pPr>
            <a:r>
              <a:rPr lang="ar-SA" sz="3600" b="1" dirty="0">
                <a:latin typeface="Times New Roman" pitchFamily="18" charset="0"/>
                <a:ea typeface="Times New Roman"/>
                <a:cs typeface="Times New Roman" pitchFamily="18" charset="0"/>
              </a:rPr>
              <a:t>Processing methods</a:t>
            </a:r>
            <a:endParaRPr lang="en-US" sz="3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 algn="l" rtl="0">
              <a:lnSpc>
                <a:spcPct val="150000"/>
              </a:lnSpc>
              <a:buFont typeface="+mj-lt"/>
              <a:buAutoNum type="romanUcPeriod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Thermal press molding.</a:t>
            </a:r>
            <a:endParaRPr lang="ar-SA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7010400" y="2438400"/>
            <a:ext cx="1828800" cy="254633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20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1-Pressing.</a:t>
            </a:r>
          </a:p>
          <a:p>
            <a:pPr algn="l" rtl="0">
              <a:lnSpc>
                <a:spcPct val="20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2- Heating.</a:t>
            </a:r>
          </a:p>
          <a:p>
            <a:pPr algn="l" rtl="0">
              <a:lnSpc>
                <a:spcPct val="20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3- Cooling.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0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49036" y="452780"/>
            <a:ext cx="8458200" cy="6019800"/>
          </a:xfrm>
        </p:spPr>
        <p:txBody>
          <a:bodyPr/>
          <a:lstStyle/>
          <a:p>
            <a:pPr algn="just" rtl="0">
              <a:buNone/>
            </a:pPr>
            <a:r>
              <a:rPr lang="en-US" dirty="0" smtClean="0"/>
              <a:t>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399"/>
            <a:ext cx="2023109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رابط كسهم مستقيم 16"/>
          <p:cNvCxnSpPr/>
          <p:nvPr/>
        </p:nvCxnSpPr>
        <p:spPr>
          <a:xfrm>
            <a:off x="2514600" y="33528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مربع نص 17"/>
          <p:cNvSpPr txBox="1"/>
          <p:nvPr/>
        </p:nvSpPr>
        <p:spPr>
          <a:xfrm>
            <a:off x="3048000" y="3048000"/>
            <a:ext cx="1600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" pitchFamily="18" charset="0"/>
              </a:rPr>
              <a:t>polyethylene</a:t>
            </a:r>
            <a:endParaRPr lang="ar-SA" sz="2000" dirty="0">
              <a:latin typeface="Times" pitchFamily="18" charset="0"/>
            </a:endParaRPr>
          </a:p>
        </p:txBody>
      </p:sp>
      <p:cxnSp>
        <p:nvCxnSpPr>
          <p:cNvPr id="20" name="رابط كسهم مستقيم 19"/>
          <p:cNvCxnSpPr/>
          <p:nvPr/>
        </p:nvCxnSpPr>
        <p:spPr>
          <a:xfrm flipV="1">
            <a:off x="1828800" y="18288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مربع نص 21"/>
          <p:cNvSpPr txBox="1"/>
          <p:nvPr/>
        </p:nvSpPr>
        <p:spPr>
          <a:xfrm>
            <a:off x="1219200" y="1295400"/>
            <a:ext cx="1600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err="1" smtClean="0">
                <a:latin typeface="Times" pitchFamily="18" charset="0"/>
              </a:rPr>
              <a:t>xylene</a:t>
            </a:r>
            <a:endParaRPr lang="ar-SA" sz="2000" dirty="0">
              <a:latin typeface="Times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52600"/>
            <a:ext cx="1905000" cy="211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رابط كسهم مستقيم 26"/>
          <p:cNvCxnSpPr/>
          <p:nvPr/>
        </p:nvCxnSpPr>
        <p:spPr>
          <a:xfrm flipV="1">
            <a:off x="5486400" y="24384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3" name="مربع نص 32"/>
          <p:cNvSpPr txBox="1"/>
          <p:nvPr/>
        </p:nvSpPr>
        <p:spPr>
          <a:xfrm>
            <a:off x="4572000" y="2057400"/>
            <a:ext cx="1371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err="1" smtClean="0">
                <a:latin typeface="Times" pitchFamily="18" charset="0"/>
              </a:rPr>
              <a:t>xylene</a:t>
            </a:r>
            <a:endParaRPr lang="ar-SA" sz="2000" dirty="0">
              <a:latin typeface="Times" pitchFamily="18" charset="0"/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6781800" y="2971800"/>
            <a:ext cx="152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" pitchFamily="18" charset="0"/>
              </a:rPr>
              <a:t>Non-solvent </a:t>
            </a:r>
            <a:endParaRPr lang="ar-SA" sz="2000" dirty="0">
              <a:latin typeface="Times" pitchFamily="18" charset="0"/>
            </a:endParaRPr>
          </a:p>
        </p:txBody>
      </p:sp>
      <p:sp>
        <p:nvSpPr>
          <p:cNvPr id="36" name="سهم منحني إلى الأعلى 35"/>
          <p:cNvSpPr/>
          <p:nvPr/>
        </p:nvSpPr>
        <p:spPr>
          <a:xfrm rot="10800000">
            <a:off x="5791200" y="3200400"/>
            <a:ext cx="990600" cy="228600"/>
          </a:xfrm>
          <a:prstGeom prst="bent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000">
              <a:latin typeface="Times" pitchFamily="18" charset="0"/>
            </a:endParaRPr>
          </a:p>
        </p:txBody>
      </p:sp>
      <p:cxnSp>
        <p:nvCxnSpPr>
          <p:cNvPr id="38" name="رابط كسهم مستقيم 37"/>
          <p:cNvCxnSpPr/>
          <p:nvPr/>
        </p:nvCxnSpPr>
        <p:spPr>
          <a:xfrm flipV="1">
            <a:off x="4953000" y="1600200"/>
            <a:ext cx="0" cy="16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9" name="مربع نص 38"/>
          <p:cNvSpPr txBox="1"/>
          <p:nvPr/>
        </p:nvSpPr>
        <p:spPr>
          <a:xfrm>
            <a:off x="4343400" y="1219200"/>
            <a:ext cx="152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" pitchFamily="18" charset="0"/>
              </a:rPr>
              <a:t>Non-solvent</a:t>
            </a:r>
            <a:endParaRPr lang="ar-SA" sz="2000" dirty="0">
              <a:latin typeface="Times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495799"/>
            <a:ext cx="1905000" cy="217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مربع نص 41"/>
          <p:cNvSpPr txBox="1"/>
          <p:nvPr/>
        </p:nvSpPr>
        <p:spPr>
          <a:xfrm>
            <a:off x="4495800" y="4953000"/>
            <a:ext cx="2057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>
                <a:latin typeface="Times" pitchFamily="18" charset="0"/>
              </a:rPr>
              <a:t>Solidification</a:t>
            </a:r>
            <a:endParaRPr lang="ar-SA" sz="2000" dirty="0">
              <a:latin typeface="Times" pitchFamily="18" charset="0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495300" y="7405"/>
            <a:ext cx="8305800" cy="69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3796" indent="-571500" algn="l" rtl="0">
              <a:lnSpc>
                <a:spcPct val="160000"/>
              </a:lnSpc>
              <a:buClrTx/>
              <a:buFont typeface="+mj-lt"/>
              <a:buAutoNum type="romanUcPeriod" startAt="2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Cold method (polymer dissolution):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990600" y="3810000"/>
            <a:ext cx="30480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LLDPE  put 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xylene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with 2% concentration and the solution was heated at hot plate.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6629400" y="1447800"/>
            <a:ext cx="25146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The solution was casted then put in to non-solvent.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6629400" y="5181600"/>
            <a:ext cx="25146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Solidification for the polymer film.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33" grpId="0"/>
      <p:bldP spid="34" grpId="0"/>
      <p:bldP spid="36" grpId="0" animBg="1"/>
      <p:bldP spid="39" grpId="0"/>
      <p:bldP spid="42" grpId="0"/>
      <p:bldP spid="21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1" y="228600"/>
            <a:ext cx="7866888" cy="71596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prstClr val="black"/>
                </a:solidFill>
                <a:effectLst/>
                <a:latin typeface="Times New Roman"/>
                <a:ea typeface="Times New Roman"/>
                <a:cs typeface="Arial"/>
              </a:rPr>
              <a:t>Preparation of composites film:</a:t>
            </a:r>
            <a:endParaRPr lang="ar-SA" sz="4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92" y="1371600"/>
            <a:ext cx="1745672" cy="194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/>
          <p:nvPr/>
        </p:nvSpPr>
        <p:spPr>
          <a:xfrm>
            <a:off x="159328" y="3567790"/>
            <a:ext cx="152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Grinding 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6047" y="1371600"/>
            <a:ext cx="1665680" cy="194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ربع نص 7"/>
          <p:cNvSpPr txBox="1"/>
          <p:nvPr/>
        </p:nvSpPr>
        <p:spPr>
          <a:xfrm>
            <a:off x="2514600" y="3367735"/>
            <a:ext cx="1371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Screening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1600"/>
            <a:ext cx="2115954" cy="1960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330" y="1447800"/>
            <a:ext cx="1807670" cy="180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تقاطع 10"/>
          <p:cNvSpPr/>
          <p:nvPr/>
        </p:nvSpPr>
        <p:spPr>
          <a:xfrm>
            <a:off x="6795250" y="2375498"/>
            <a:ext cx="520396" cy="367702"/>
          </a:xfrm>
          <a:prstGeom prst="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69" y="4159282"/>
            <a:ext cx="2800370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280" y="4343400"/>
            <a:ext cx="2296720" cy="2085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011554" y="3398513"/>
            <a:ext cx="365759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Blending the polymer with the flour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162" y="2375497"/>
            <a:ext cx="720436" cy="59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727" y="2345830"/>
            <a:ext cx="678873" cy="54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سهم منحني 17"/>
          <p:cNvSpPr/>
          <p:nvPr/>
        </p:nvSpPr>
        <p:spPr>
          <a:xfrm rot="10800000">
            <a:off x="6795250" y="4470948"/>
            <a:ext cx="627247" cy="1137499"/>
          </a:xfrm>
          <a:prstGeom prst="ben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4701722" y="6400800"/>
            <a:ext cx="1253836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extrusion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1143000" y="6400800"/>
            <a:ext cx="1676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Press molding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سهم إلى اليسار 20"/>
          <p:cNvSpPr/>
          <p:nvPr/>
        </p:nvSpPr>
        <p:spPr>
          <a:xfrm>
            <a:off x="3377812" y="5308632"/>
            <a:ext cx="667715" cy="299816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012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 animBg="1"/>
      <p:bldP spid="4" grpId="0"/>
      <p:bldP spid="18" grpId="0" animBg="1"/>
      <p:bldP spid="19" grpId="0"/>
      <p:bldP spid="20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90600" y="152400"/>
            <a:ext cx="7943088" cy="6248400"/>
          </a:xfrm>
        </p:spPr>
        <p:txBody>
          <a:bodyPr>
            <a:normAutofit/>
          </a:bodyPr>
          <a:lstStyle/>
          <a:p>
            <a:pPr marL="356616" lvl="1" indent="0" algn="just" rtl="0">
              <a:lnSpc>
                <a:spcPct val="150000"/>
              </a:lnSpc>
              <a:buClrTx/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Characterization</a:t>
            </a:r>
          </a:p>
          <a:p>
            <a:pPr marL="653796" indent="-571500" algn="just" rtl="0">
              <a:lnSpc>
                <a:spcPct val="150000"/>
              </a:lnSpc>
              <a:buClrTx/>
              <a:buFont typeface="+mj-lt"/>
              <a:buAutoNum type="romanU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Properties: 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The modulus of elasticity, yield and ultimate strength  and elongation at break of the films were measured using Universal Material Tester 50 </a:t>
            </a:r>
            <a:r>
              <a:rPr lang="en-US" sz="2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kN.</a:t>
            </a:r>
            <a:endParaRPr lang="en-US" sz="28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/>
                <a:ea typeface="Times New Roman"/>
              </a:rPr>
              <a:t>Samples </a:t>
            </a:r>
            <a:r>
              <a:rPr lang="en-US" sz="2800" dirty="0">
                <a:latin typeface="Times New Roman"/>
                <a:ea typeface="Times New Roman"/>
              </a:rPr>
              <a:t>were cut from the films into a dog-bone </a:t>
            </a:r>
            <a:r>
              <a:rPr lang="en-US" sz="2800" dirty="0" smtClean="0">
                <a:latin typeface="Times New Roman"/>
                <a:ea typeface="Times New Roman"/>
              </a:rPr>
              <a:t>shape.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68580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2133600" y="6248400"/>
            <a:ext cx="4800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 (10):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Universal Material Tester 50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838200"/>
            <a:ext cx="533400" cy="11112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5931" y="2362200"/>
            <a:ext cx="266700" cy="55562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60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0956" y="152400"/>
            <a:ext cx="7498080" cy="533400"/>
          </a:xfrm>
        </p:spPr>
        <p:txBody>
          <a:bodyPr>
            <a:noAutofit/>
          </a:bodyPr>
          <a:lstStyle/>
          <a:p>
            <a:pPr marL="571500" indent="-571500" rtl="0">
              <a:buFont typeface="+mj-lt"/>
              <a:buAutoNum type="romanUcPeriod" startAt="2"/>
            </a:pPr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Thermal Properties:</a:t>
            </a:r>
            <a:endParaRPr lang="ar-SA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066800" y="609600"/>
            <a:ext cx="7924800" cy="62484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Range of melting temperature and enthalpy of melting were measured using differential scanning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calorimetry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14600"/>
            <a:ext cx="5029200" cy="377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2133600" y="6307283"/>
            <a:ext cx="5029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Figure(11): differential scanning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calorimetry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2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562088" cy="563562"/>
          </a:xfrm>
        </p:spPr>
        <p:txBody>
          <a:bodyPr>
            <a:noAutofit/>
          </a:bodyPr>
          <a:lstStyle/>
          <a:p>
            <a:pPr marL="653796" lvl="0" indent="-571500" rtl="0">
              <a:spcBef>
                <a:spcPts val="600"/>
              </a:spcBef>
              <a:buFont typeface="+mj-lt"/>
              <a:buAutoNum type="romanUcPeriod" startAt="3"/>
            </a:pPr>
            <a:r>
              <a:rPr lang="en-US" sz="32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Chemical Properties</a:t>
            </a:r>
            <a:r>
              <a:rPr lang="en-US" sz="32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lang="ar-SA" sz="4000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990600" y="762000"/>
            <a:ext cx="7943088" cy="60960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Melt flow index was measured using melt flow indexer.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3150" y="1524000"/>
            <a:ext cx="473868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/>
          <p:nvPr/>
        </p:nvSpPr>
        <p:spPr>
          <a:xfrm>
            <a:off x="3972236" y="6260583"/>
            <a:ext cx="441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Figure(12): melt flow indexer.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304800"/>
            <a:ext cx="8324088" cy="6248400"/>
          </a:xfrm>
        </p:spPr>
        <p:txBody>
          <a:bodyPr>
            <a:normAutofit fontScale="92500" lnSpcReduction="20000"/>
          </a:bodyPr>
          <a:lstStyle/>
          <a:p>
            <a:pPr marL="82296" indent="0" algn="l" rtl="0">
              <a:lnSpc>
                <a:spcPct val="150000"/>
              </a:lnSpc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utline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Introduction.</a:t>
            </a:r>
          </a:p>
          <a:p>
            <a:pPr marL="813816" indent="-457200" algn="l" rtl="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About Linear-low density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Polyethylene.</a:t>
            </a:r>
          </a:p>
          <a:p>
            <a:pPr marL="813816" indent="-457200" algn="l" rtl="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Objectives.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Experimental work.</a:t>
            </a:r>
          </a:p>
          <a:p>
            <a:pPr marL="813816" indent="-457200" algn="l" rtl="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Materials.</a:t>
            </a:r>
          </a:p>
          <a:p>
            <a:pPr marL="813816" indent="-457200" algn="l" rtl="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Processing techniques.</a:t>
            </a:r>
          </a:p>
          <a:p>
            <a:pPr marL="640080" algn="l" rtl="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Characterization.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Results and discussion</a:t>
            </a:r>
          </a:p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 algn="l" rtl="0">
              <a:lnSpc>
                <a:spcPct val="150000"/>
              </a:lnSpc>
              <a:buClrTx/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24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828800" y="2535382"/>
            <a:ext cx="5715000" cy="12954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 and discussion</a:t>
            </a:r>
            <a:endParaRPr lang="ar-SA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0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0764" y="1066800"/>
            <a:ext cx="72771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مربع نص 12"/>
          <p:cNvSpPr txBox="1"/>
          <p:nvPr/>
        </p:nvSpPr>
        <p:spPr>
          <a:xfrm>
            <a:off x="2514600" y="6012644"/>
            <a:ext cx="4419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Modulus = Stress /Strain (0.001)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4008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Analysis of stress-strain diagram</a:t>
            </a:r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3"/>
          <p:cNvGraphicFramePr/>
          <p:nvPr>
            <p:extLst>
              <p:ext uri="{D42A27DB-BD31-4B8C-83A1-F6EECF244321}">
                <p14:modId xmlns:p14="http://schemas.microsoft.com/office/powerpoint/2010/main" val="1170766208"/>
              </p:ext>
            </p:extLst>
          </p:nvPr>
        </p:nvGraphicFramePr>
        <p:xfrm>
          <a:off x="1219200" y="1447800"/>
          <a:ext cx="36576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27"/>
          <p:cNvGraphicFramePr/>
          <p:nvPr>
            <p:extLst>
              <p:ext uri="{D42A27DB-BD31-4B8C-83A1-F6EECF244321}">
                <p14:modId xmlns:p14="http://schemas.microsoft.com/office/powerpoint/2010/main" val="1893721754"/>
              </p:ext>
            </p:extLst>
          </p:nvPr>
        </p:nvGraphicFramePr>
        <p:xfrm>
          <a:off x="5105400" y="1447800"/>
          <a:ext cx="36576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1143000" y="5410200"/>
            <a:ext cx="7620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/>
                <a:ea typeface="Times New Roman"/>
              </a:rPr>
              <a:t>Figure (13): Elastic modulus at different cooling rate for temperatures 160 and180 °C. </a:t>
            </a:r>
            <a:endParaRPr lang="ar-SA" sz="2000" dirty="0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03592" cy="792480"/>
          </a:xfrm>
        </p:spPr>
        <p:txBody>
          <a:bodyPr>
            <a:normAutofit/>
          </a:bodyPr>
          <a:lstStyle/>
          <a:p>
            <a:pPr marL="857250" indent="-857250" rtl="0">
              <a:buFont typeface="+mj-lt"/>
              <a:buAutoNum type="romanUcPeriod"/>
            </a:pPr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Results of mechanical properties:</a:t>
            </a:r>
            <a:endParaRPr lang="ar-SA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8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24"/>
          <p:cNvGraphicFramePr/>
          <p:nvPr>
            <p:extLst>
              <p:ext uri="{D42A27DB-BD31-4B8C-83A1-F6EECF244321}">
                <p14:modId xmlns:p14="http://schemas.microsoft.com/office/powerpoint/2010/main" val="1324714543"/>
              </p:ext>
            </p:extLst>
          </p:nvPr>
        </p:nvGraphicFramePr>
        <p:xfrm>
          <a:off x="1371600" y="914400"/>
          <a:ext cx="3505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25"/>
          <p:cNvGraphicFramePr/>
          <p:nvPr>
            <p:extLst>
              <p:ext uri="{D42A27DB-BD31-4B8C-83A1-F6EECF244321}">
                <p14:modId xmlns:p14="http://schemas.microsoft.com/office/powerpoint/2010/main" val="2445851435"/>
              </p:ext>
            </p:extLst>
          </p:nvPr>
        </p:nvGraphicFramePr>
        <p:xfrm>
          <a:off x="5334000" y="914400"/>
          <a:ext cx="3505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1371600" y="5562600"/>
            <a:ext cx="7315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/>
                <a:ea typeface="Times New Roman"/>
              </a:rPr>
              <a:t>Figure (14): Ultimate </a:t>
            </a:r>
            <a:r>
              <a:rPr lang="en-US" sz="2000" dirty="0">
                <a:latin typeface="Times New Roman"/>
                <a:ea typeface="Times New Roman"/>
              </a:rPr>
              <a:t>strength at different cooling rate for </a:t>
            </a:r>
            <a:r>
              <a:rPr lang="en-US" sz="2000" dirty="0" smtClean="0">
                <a:latin typeface="Times New Roman"/>
                <a:ea typeface="Times New Roman"/>
              </a:rPr>
              <a:t>temperatures 180</a:t>
            </a:r>
            <a:r>
              <a:rPr lang="en-US" sz="2000" dirty="0">
                <a:latin typeface="Times New Roman"/>
                <a:ea typeface="Times New Roman"/>
              </a:rPr>
              <a:t>, 200°C</a:t>
            </a:r>
            <a:r>
              <a:rPr lang="en-US" sz="2000" dirty="0" smtClean="0">
                <a:latin typeface="Times New Roman"/>
                <a:ea typeface="Times New Roman"/>
              </a:rPr>
              <a:t>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93020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5"/>
          <p:cNvGraphicFramePr/>
          <p:nvPr>
            <p:extLst>
              <p:ext uri="{D42A27DB-BD31-4B8C-83A1-F6EECF244321}">
                <p14:modId xmlns:p14="http://schemas.microsoft.com/office/powerpoint/2010/main" val="2121769447"/>
              </p:ext>
            </p:extLst>
          </p:nvPr>
        </p:nvGraphicFramePr>
        <p:xfrm>
          <a:off x="1447800" y="914400"/>
          <a:ext cx="3488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"/>
          <p:cNvGraphicFramePr/>
          <p:nvPr>
            <p:extLst>
              <p:ext uri="{D42A27DB-BD31-4B8C-83A1-F6EECF244321}">
                <p14:modId xmlns:p14="http://schemas.microsoft.com/office/powerpoint/2010/main" val="1990572362"/>
              </p:ext>
            </p:extLst>
          </p:nvPr>
        </p:nvGraphicFramePr>
        <p:xfrm>
          <a:off x="5455131" y="914400"/>
          <a:ext cx="3467196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1094509" y="5410200"/>
            <a:ext cx="78486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/>
                <a:ea typeface="Times New Roman"/>
              </a:rPr>
              <a:t>Figure (15): maximum </a:t>
            </a:r>
            <a:r>
              <a:rPr lang="en-US" sz="2000" dirty="0">
                <a:latin typeface="Times New Roman"/>
                <a:ea typeface="Times New Roman"/>
              </a:rPr>
              <a:t>yield strength at different cooling rate for </a:t>
            </a:r>
            <a:r>
              <a:rPr lang="en-US" sz="2000" dirty="0" smtClean="0">
                <a:latin typeface="Times New Roman"/>
                <a:ea typeface="Times New Roman"/>
              </a:rPr>
              <a:t>temperatures 180</a:t>
            </a:r>
            <a:r>
              <a:rPr lang="en-US" sz="2000" dirty="0">
                <a:latin typeface="Times New Roman"/>
                <a:ea typeface="Times New Roman"/>
              </a:rPr>
              <a:t>, </a:t>
            </a:r>
            <a:r>
              <a:rPr lang="en-US" sz="2000" dirty="0" smtClean="0">
                <a:latin typeface="Times New Roman"/>
                <a:ea typeface="Times New Roman"/>
              </a:rPr>
              <a:t>200°C.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5851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مخطط 7"/>
          <p:cNvGraphicFramePr/>
          <p:nvPr>
            <p:extLst>
              <p:ext uri="{D42A27DB-BD31-4B8C-83A1-F6EECF244321}">
                <p14:modId xmlns:p14="http://schemas.microsoft.com/office/powerpoint/2010/main" val="2260345249"/>
              </p:ext>
            </p:extLst>
          </p:nvPr>
        </p:nvGraphicFramePr>
        <p:xfrm>
          <a:off x="1219200" y="914400"/>
          <a:ext cx="3657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مخطط 9"/>
          <p:cNvGraphicFramePr/>
          <p:nvPr>
            <p:extLst>
              <p:ext uri="{D42A27DB-BD31-4B8C-83A1-F6EECF244321}">
                <p14:modId xmlns:p14="http://schemas.microsoft.com/office/powerpoint/2010/main" val="3519438139"/>
              </p:ext>
            </p:extLst>
          </p:nvPr>
        </p:nvGraphicFramePr>
        <p:xfrm>
          <a:off x="5105400" y="914400"/>
          <a:ext cx="3657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219200" y="5464966"/>
            <a:ext cx="7543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/>
                <a:ea typeface="Times New Roman"/>
              </a:rPr>
              <a:t>Figure (16): Elongation </a:t>
            </a:r>
            <a:r>
              <a:rPr lang="en-US" sz="2000" dirty="0">
                <a:latin typeface="Times New Roman"/>
                <a:ea typeface="Times New Roman"/>
              </a:rPr>
              <a:t>at different cooling rate for </a:t>
            </a:r>
            <a:r>
              <a:rPr lang="en-US" sz="2000" dirty="0" smtClean="0">
                <a:latin typeface="Times New Roman"/>
                <a:ea typeface="Times New Roman"/>
              </a:rPr>
              <a:t>temperatures </a:t>
            </a:r>
            <a:r>
              <a:rPr lang="en-US" sz="2000" dirty="0">
                <a:latin typeface="Times New Roman"/>
                <a:ea typeface="Times New Roman"/>
              </a:rPr>
              <a:t>160</a:t>
            </a:r>
            <a:r>
              <a:rPr lang="en-US" sz="2000" dirty="0" smtClean="0">
                <a:latin typeface="Times New Roman"/>
                <a:ea typeface="Times New Roman"/>
              </a:rPr>
              <a:t>, </a:t>
            </a:r>
            <a:r>
              <a:rPr lang="en-US" sz="2000" dirty="0">
                <a:latin typeface="Times New Roman"/>
                <a:ea typeface="Times New Roman"/>
              </a:rPr>
              <a:t>200°C</a:t>
            </a:r>
            <a:r>
              <a:rPr lang="en-US" sz="2000" dirty="0" smtClean="0">
                <a:latin typeface="Times New Roman"/>
                <a:ea typeface="Times New Roman"/>
              </a:rPr>
              <a:t>. 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5"/>
          <p:cNvGraphicFramePr/>
          <p:nvPr>
            <p:extLst>
              <p:ext uri="{D42A27DB-BD31-4B8C-83A1-F6EECF244321}">
                <p14:modId xmlns:p14="http://schemas.microsoft.com/office/powerpoint/2010/main" val="2401447786"/>
              </p:ext>
            </p:extLst>
          </p:nvPr>
        </p:nvGraphicFramePr>
        <p:xfrm>
          <a:off x="2209800" y="685800"/>
          <a:ext cx="5334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2133600" y="5696634"/>
            <a:ext cx="55626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/>
                <a:ea typeface="Times New Roman"/>
              </a:rPr>
              <a:t>Figure (17): Elastic </a:t>
            </a:r>
            <a:r>
              <a:rPr lang="en-US" sz="2000" dirty="0">
                <a:latin typeface="Times New Roman"/>
                <a:ea typeface="Times New Roman"/>
              </a:rPr>
              <a:t>modulus at different temperatures </a:t>
            </a:r>
            <a:r>
              <a:rPr lang="en-US" sz="2000" dirty="0" smtClean="0">
                <a:latin typeface="Times New Roman"/>
                <a:ea typeface="Times New Roman"/>
              </a:rPr>
              <a:t>cooled by air.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96356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5943600" cy="9144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Analysis of DSC diagram:</a:t>
            </a:r>
            <a:endParaRPr lang="ar-SA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7069567" cy="5140403"/>
          </a:xfrm>
          <a:prstGeom prst="rect">
            <a:avLst/>
          </a:prstGeom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2667000" y="6207203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Figure(18): results of DSC device.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18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66071616"/>
                  </p:ext>
                </p:extLst>
              </p:nvPr>
            </p:nvGraphicFramePr>
            <p:xfrm>
              <a:off x="1066800" y="1600200"/>
              <a:ext cx="7791452" cy="4495799"/>
            </p:xfrm>
            <a:graphic>
              <a:graphicData uri="http://schemas.openxmlformats.org/drawingml/2006/table">
                <a:tbl>
                  <a:tblPr rtl="1" firstRow="1" bandRow="1">
                    <a:tableStyleId>{BC89EF96-8CEA-46FF-86C4-4CE0E7609802}</a:tableStyleId>
                  </a:tblPr>
                  <a:tblGrid>
                    <a:gridCol w="1947863"/>
                    <a:gridCol w="1947863"/>
                    <a:gridCol w="1947863"/>
                    <a:gridCol w="1947863"/>
                  </a:tblGrid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SA" sz="2000" smtClean="0">
                                    <a:latin typeface="Cambria Math"/>
                                  </a:rPr>
                                  <m:t>∆</m:t>
                                </m:r>
                                <m:r>
                                  <a:rPr lang="en-US" sz="2000" smtClean="0">
                                    <a:latin typeface="Cambria Math"/>
                                  </a:rPr>
                                  <m:t>𝑯𝑴</m:t>
                                </m:r>
                              </m:oMath>
                            </m:oMathPara>
                          </a14:m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Tmp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Tms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sample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119.6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108.4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LLDPE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122.82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112.77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TA180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51.86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122.9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TW180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47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121.49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108.48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TI180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121.94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106.5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CA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117.2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118.77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102.68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CE.A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66071616"/>
                  </p:ext>
                </p:extLst>
              </p:nvPr>
            </p:nvGraphicFramePr>
            <p:xfrm>
              <a:off x="1066800" y="1600200"/>
              <a:ext cx="7791452" cy="4495799"/>
            </p:xfrm>
            <a:graphic>
              <a:graphicData uri="http://schemas.openxmlformats.org/drawingml/2006/table">
                <a:tbl>
                  <a:tblPr rtl="1" firstRow="1" bandRow="1">
                    <a:tableStyleId>{BC89EF96-8CEA-46FF-86C4-4CE0E7609802}</a:tableStyleId>
                  </a:tblPr>
                  <a:tblGrid>
                    <a:gridCol w="1947863"/>
                    <a:gridCol w="1947863"/>
                    <a:gridCol w="1947863"/>
                    <a:gridCol w="1947863"/>
                  </a:tblGrid>
                  <a:tr h="642257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4762" r="-299688" b="-60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Tmp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Tms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sample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119.6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108.4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LLDPE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122.82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112.77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TA180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51.86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122.9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TW180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47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121.49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108.48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TI180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121.94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106.5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CA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225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117.2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118.77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102.68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CE.A</a:t>
                          </a:r>
                          <a:endParaRPr lang="ar-SA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990600" y="20782"/>
            <a:ext cx="7498080" cy="1143000"/>
          </a:xfrm>
        </p:spPr>
        <p:txBody>
          <a:bodyPr>
            <a:normAutofit/>
          </a:bodyPr>
          <a:lstStyle/>
          <a:p>
            <a:pPr marL="571500" indent="-571500" rtl="0">
              <a:buFont typeface="+mj-lt"/>
              <a:buAutoNum type="romanUcPeriod" startAt="2"/>
            </a:pPr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DSC results</a:t>
            </a:r>
            <a:endParaRPr lang="ar-SA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7301345" y="2175163"/>
            <a:ext cx="12954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20.31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7301345" y="2895600"/>
            <a:ext cx="13716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43.01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7301345" y="4793673"/>
            <a:ext cx="12954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106.1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524000" y="1085074"/>
            <a:ext cx="6172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Table (1):  comparison between processing method.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1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68174710"/>
                  </p:ext>
                </p:extLst>
              </p:nvPr>
            </p:nvGraphicFramePr>
            <p:xfrm>
              <a:off x="1371600" y="1295400"/>
              <a:ext cx="7499352" cy="4445000"/>
            </p:xfrm>
            <a:graphic>
              <a:graphicData uri="http://schemas.openxmlformats.org/drawingml/2006/table">
                <a:tbl>
                  <a:tblPr rtl="1" firstRow="1" bandRow="1">
                    <a:tableStyleId>{BC89EF96-8CEA-46FF-86C4-4CE0E7609802}</a:tableStyleId>
                  </a:tblPr>
                  <a:tblGrid>
                    <a:gridCol w="1874838"/>
                    <a:gridCol w="1869932"/>
                    <a:gridCol w="1879744"/>
                    <a:gridCol w="1874838"/>
                  </a:tblGrid>
                  <a:tr h="88900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SA" sz="2000" smtClean="0">
                                    <a:latin typeface="Cambria Math"/>
                                  </a:rPr>
                                  <m:t>∆</m:t>
                                </m:r>
                                <m:r>
                                  <a:rPr lang="en-US" sz="2000" smtClean="0">
                                    <a:latin typeface="Cambria Math"/>
                                  </a:rPr>
                                  <m:t>𝑯𝑴</m:t>
                                </m:r>
                              </m:oMath>
                            </m:oMathPara>
                          </a14:m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 rtl="1"/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Tmp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Tms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Sample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8890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20.31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119.6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108.4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LLPPE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8890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29.41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110.8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TW160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889000">
                    <a:tc>
                      <a:txBody>
                        <a:bodyPr/>
                        <a:lstStyle/>
                        <a:p>
                          <a:pPr algn="ctr" rtl="1"/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128.9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TW180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8890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43.3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121.7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111.57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TW200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68174710"/>
                  </p:ext>
                </p:extLst>
              </p:nvPr>
            </p:nvGraphicFramePr>
            <p:xfrm>
              <a:off x="1371600" y="1295400"/>
              <a:ext cx="7499352" cy="4445000"/>
            </p:xfrm>
            <a:graphic>
              <a:graphicData uri="http://schemas.openxmlformats.org/drawingml/2006/table">
                <a:tbl>
                  <a:tblPr rtl="1" firstRow="1" bandRow="1">
                    <a:tableStyleId>{BC89EF96-8CEA-46FF-86C4-4CE0E7609802}</a:tableStyleId>
                  </a:tblPr>
                  <a:tblGrid>
                    <a:gridCol w="1874838"/>
                    <a:gridCol w="1869932"/>
                    <a:gridCol w="1879744"/>
                    <a:gridCol w="1874838"/>
                  </a:tblGrid>
                  <a:tr h="88900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425" r="-299675" b="-3993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Tmp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Tms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Sample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8890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20.31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119.6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108.4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LLPPE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8890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29.41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110.8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TW160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889000">
                    <a:tc>
                      <a:txBody>
                        <a:bodyPr/>
                        <a:lstStyle/>
                        <a:p>
                          <a:pPr algn="ctr" rtl="1"/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128.9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TW180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8890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43.3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121.7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111.57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TW200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مربع نص 2"/>
          <p:cNvSpPr txBox="1"/>
          <p:nvPr/>
        </p:nvSpPr>
        <p:spPr>
          <a:xfrm>
            <a:off x="1614054" y="762000"/>
            <a:ext cx="6934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Table (2): comparison between different pressing temperatures.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7294418" y="4128655"/>
            <a:ext cx="1295400" cy="533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51.86</a:t>
            </a:r>
            <a:endParaRPr lang="ar-SA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06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2209800" y="2162629"/>
            <a:ext cx="4876800" cy="13716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marL="82296" lvl="0" algn="ctr" rtl="0">
              <a:lnSpc>
                <a:spcPct val="150000"/>
              </a:lnSpc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4000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7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7260" y="152400"/>
            <a:ext cx="7498080" cy="715962"/>
          </a:xfrm>
        </p:spPr>
        <p:txBody>
          <a:bodyPr>
            <a:normAutofit/>
          </a:bodyPr>
          <a:lstStyle/>
          <a:p>
            <a:pPr marL="857250" indent="-857250" rtl="0">
              <a:buFont typeface="+mj-lt"/>
              <a:buAutoNum type="romanUcPeriod" startAt="3"/>
            </a:pPr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Melt flow index results:</a:t>
            </a:r>
            <a:endParaRPr lang="ar-SA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1143000" y="838200"/>
            <a:ext cx="7498080" cy="19812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Thermal method: no change in the melt flow index.</a:t>
            </a:r>
          </a:p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Cold method: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995814"/>
              </p:ext>
            </p:extLst>
          </p:nvPr>
        </p:nvGraphicFramePr>
        <p:xfrm>
          <a:off x="1371600" y="3429000"/>
          <a:ext cx="6096000" cy="2971801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933994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Melt flow index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g/10 min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Sample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1.23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Ethyl acetate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1.08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Ethanol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1.38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Air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752600" y="2971800"/>
            <a:ext cx="5867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spcAft>
                <a:spcPts val="1000"/>
              </a:spcAft>
            </a:pPr>
            <a:r>
              <a:rPr lang="en-US" sz="2000" dirty="0" smtClean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Table (3): </a:t>
            </a:r>
            <a:r>
              <a:rPr lang="en-US" sz="20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Melt flow index for Cold method samples.</a:t>
            </a:r>
            <a:endParaRPr lang="en-US" sz="1200" b="1" dirty="0">
              <a:solidFill>
                <a:prstClr val="black"/>
              </a:solidFill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430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2209800" y="2362200"/>
            <a:ext cx="5257800" cy="13716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Part two:</a:t>
            </a:r>
          </a:p>
          <a:p>
            <a:pPr algn="ctr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Composite films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90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5360" y="152400"/>
            <a:ext cx="7498080" cy="838200"/>
          </a:xfrm>
        </p:spPr>
        <p:txBody>
          <a:bodyPr>
            <a:normAutofit/>
          </a:bodyPr>
          <a:lstStyle/>
          <a:p>
            <a:pPr marL="571500" indent="-571500" rtl="0">
              <a:buFont typeface="+mj-lt"/>
              <a:buAutoNum type="romanUcPeriod"/>
            </a:pPr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Results of mechanical properties.</a:t>
            </a:r>
            <a:endParaRPr lang="ar-SA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مخطط 3"/>
          <p:cNvGraphicFramePr/>
          <p:nvPr>
            <p:extLst>
              <p:ext uri="{D42A27DB-BD31-4B8C-83A1-F6EECF244321}">
                <p14:modId xmlns:p14="http://schemas.microsoft.com/office/powerpoint/2010/main" val="2327312712"/>
              </p:ext>
            </p:extLst>
          </p:nvPr>
        </p:nvGraphicFramePr>
        <p:xfrm>
          <a:off x="914400" y="1143000"/>
          <a:ext cx="792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905000" y="5971310"/>
            <a:ext cx="6248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/>
                <a:ea typeface="Calibri"/>
              </a:rPr>
              <a:t>Figure (19): Elastic </a:t>
            </a:r>
            <a:r>
              <a:rPr lang="en-US" sz="2000" dirty="0">
                <a:latin typeface="Times New Roman"/>
                <a:ea typeface="Calibri"/>
              </a:rPr>
              <a:t>modulus for composite films.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3"/>
          <p:cNvGraphicFramePr/>
          <p:nvPr>
            <p:extLst>
              <p:ext uri="{D42A27DB-BD31-4B8C-83A1-F6EECF244321}">
                <p14:modId xmlns:p14="http://schemas.microsoft.com/office/powerpoint/2010/main" val="4036038535"/>
              </p:ext>
            </p:extLst>
          </p:nvPr>
        </p:nvGraphicFramePr>
        <p:xfrm>
          <a:off x="1066800" y="1066800"/>
          <a:ext cx="8077200" cy="4429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676400" y="5686455"/>
            <a:ext cx="6248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spcAft>
                <a:spcPts val="1000"/>
              </a:spcAft>
            </a:pPr>
            <a:r>
              <a:rPr lang="en-US" sz="2000" dirty="0" smtClean="0">
                <a:latin typeface="Times New Roman"/>
                <a:ea typeface="Times New Roman"/>
                <a:cs typeface="Arial"/>
              </a:rPr>
              <a:t>Figure (20)</a:t>
            </a:r>
            <a:r>
              <a:rPr lang="en-US" sz="2000" dirty="0" smtClean="0">
                <a:latin typeface="Times New Roman"/>
                <a:ea typeface="Calibri"/>
                <a:cs typeface="Arial"/>
              </a:rPr>
              <a:t>: </a:t>
            </a:r>
            <a:r>
              <a:rPr lang="en-US" sz="2000" dirty="0">
                <a:latin typeface="Times New Roman"/>
                <a:ea typeface="Calibri"/>
                <a:cs typeface="Arial"/>
              </a:rPr>
              <a:t>Maximum yield strength for composite films.</a:t>
            </a:r>
            <a:endParaRPr lang="en-US" sz="1200" b="1" dirty="0">
              <a:effectLst/>
              <a:latin typeface="Calibri"/>
              <a:ea typeface="Times New Roman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3"/>
          <p:cNvGraphicFramePr/>
          <p:nvPr>
            <p:extLst>
              <p:ext uri="{D42A27DB-BD31-4B8C-83A1-F6EECF244321}">
                <p14:modId xmlns:p14="http://schemas.microsoft.com/office/powerpoint/2010/main" val="3551971496"/>
              </p:ext>
            </p:extLst>
          </p:nvPr>
        </p:nvGraphicFramePr>
        <p:xfrm>
          <a:off x="914400" y="1143000"/>
          <a:ext cx="8077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2133600" y="5652471"/>
            <a:ext cx="6172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spcAft>
                <a:spcPts val="1000"/>
              </a:spcAft>
            </a:pPr>
            <a:r>
              <a:rPr lang="en-US" sz="2000" dirty="0">
                <a:latin typeface="Times New Roman"/>
                <a:ea typeface="Times New Roman"/>
                <a:cs typeface="Arial"/>
              </a:rPr>
              <a:t>Figure </a:t>
            </a:r>
            <a:r>
              <a:rPr lang="en-US" sz="2000" dirty="0" smtClean="0">
                <a:latin typeface="Times New Roman"/>
                <a:ea typeface="Times New Roman"/>
                <a:cs typeface="Arial"/>
              </a:rPr>
              <a:t>(21)</a:t>
            </a:r>
            <a:r>
              <a:rPr lang="en-US" sz="2000" dirty="0" smtClean="0">
                <a:latin typeface="Times New Roman"/>
                <a:ea typeface="Calibri"/>
                <a:cs typeface="Arial"/>
              </a:rPr>
              <a:t>: </a:t>
            </a:r>
            <a:r>
              <a:rPr lang="en-US" sz="2000" dirty="0">
                <a:latin typeface="Times New Roman"/>
                <a:ea typeface="Calibri"/>
                <a:cs typeface="Arial"/>
              </a:rPr>
              <a:t>Ultimate strength for composite films.</a:t>
            </a:r>
            <a:endParaRPr lang="en-US" sz="1200" b="1" dirty="0">
              <a:effectLst/>
              <a:latin typeface="Calibri"/>
              <a:ea typeface="Times New Roman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828800" y="5791200"/>
            <a:ext cx="5867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spcAft>
                <a:spcPts val="1000"/>
              </a:spcAft>
            </a:pPr>
            <a:r>
              <a:rPr lang="en-US" sz="2000" dirty="0">
                <a:latin typeface="Times New Roman"/>
                <a:ea typeface="Times New Roman"/>
                <a:cs typeface="Arial"/>
              </a:rPr>
              <a:t>Figure </a:t>
            </a:r>
            <a:r>
              <a:rPr lang="en-US" sz="2000" dirty="0" smtClean="0">
                <a:latin typeface="Times New Roman"/>
                <a:ea typeface="Times New Roman"/>
                <a:cs typeface="Arial"/>
              </a:rPr>
              <a:t>(22)</a:t>
            </a:r>
            <a:r>
              <a:rPr lang="en-US" sz="2000" dirty="0" smtClean="0">
                <a:latin typeface="Times New Roman"/>
                <a:ea typeface="Calibri"/>
                <a:cs typeface="Arial"/>
              </a:rPr>
              <a:t>: </a:t>
            </a:r>
            <a:r>
              <a:rPr lang="en-US" sz="2000" dirty="0">
                <a:latin typeface="Times New Roman"/>
                <a:ea typeface="Calibri"/>
                <a:cs typeface="Arial"/>
              </a:rPr>
              <a:t>Elongation for composite films.</a:t>
            </a:r>
            <a:endParaRPr lang="en-US" sz="1200" b="1" dirty="0">
              <a:effectLst/>
              <a:latin typeface="Calibri"/>
              <a:ea typeface="Times New Roman"/>
              <a:cs typeface="Arial"/>
            </a:endParaRPr>
          </a:p>
        </p:txBody>
      </p:sp>
      <p:graphicFrame>
        <p:nvGraphicFramePr>
          <p:cNvPr id="6" name="مخطط 5"/>
          <p:cNvGraphicFramePr/>
          <p:nvPr>
            <p:extLst>
              <p:ext uri="{D42A27DB-BD31-4B8C-83A1-F6EECF244321}">
                <p14:modId xmlns:p14="http://schemas.microsoft.com/office/powerpoint/2010/main" val="2285189501"/>
              </p:ext>
            </p:extLst>
          </p:nvPr>
        </p:nvGraphicFramePr>
        <p:xfrm>
          <a:off x="1219200" y="914400"/>
          <a:ext cx="769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13460" y="228600"/>
            <a:ext cx="7498080" cy="792162"/>
          </a:xfrm>
        </p:spPr>
        <p:txBody>
          <a:bodyPr>
            <a:normAutofit/>
          </a:bodyPr>
          <a:lstStyle/>
          <a:p>
            <a:pPr marL="571500" indent="-571500" rtl="0">
              <a:buFont typeface="+mj-lt"/>
              <a:buAutoNum type="romanUcPeriod" startAt="2"/>
            </a:pPr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DSC results.</a:t>
            </a:r>
            <a:endParaRPr lang="ar-SA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عنصر نائب للمحتوى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60012486"/>
                  </p:ext>
                </p:extLst>
              </p:nvPr>
            </p:nvGraphicFramePr>
            <p:xfrm>
              <a:off x="1066802" y="1447800"/>
              <a:ext cx="7867648" cy="4739640"/>
            </p:xfrm>
            <a:graphic>
              <a:graphicData uri="http://schemas.openxmlformats.org/drawingml/2006/table">
                <a:tbl>
                  <a:tblPr rtl="1" firstRow="1" bandRow="1">
                    <a:tableStyleId>{BC89EF96-8CEA-46FF-86C4-4CE0E7609802}</a:tableStyleId>
                  </a:tblPr>
                  <a:tblGrid>
                    <a:gridCol w="1966912"/>
                    <a:gridCol w="1966912"/>
                    <a:gridCol w="1966912"/>
                    <a:gridCol w="1966912"/>
                  </a:tblGrid>
                  <a:tr h="67310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SA" sz="2000" smtClean="0">
                                    <a:latin typeface="Cambria Math"/>
                                  </a:rPr>
                                  <m:t>∆</m:t>
                                </m:r>
                                <m:r>
                                  <a:rPr lang="en-US" sz="2000" smtClean="0">
                                    <a:latin typeface="Cambria Math"/>
                                  </a:rPr>
                                  <m:t>𝑯𝑴</m:t>
                                </m:r>
                              </m:oMath>
                            </m:oMathPara>
                          </a14:m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 rtl="1"/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Tmp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Tms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sample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51.86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128.9</a:t>
                          </a:r>
                          <a:endParaRPr lang="ar-SA" sz="1800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TW180</a:t>
                          </a:r>
                          <a:r>
                            <a:rPr lang="en-US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(pure)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44.66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122.96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111.9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Pistachio</a:t>
                          </a:r>
                          <a:r>
                            <a:rPr lang="en-US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shell (5%)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40.59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122.64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Almond shell (5%)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44.6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161.01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110.61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avocado seed (5%)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38.54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121.24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Olive kernel (5%)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40.79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120.87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110.37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Almond shell (15%)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عنصر نائب للمحتوى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60012486"/>
                  </p:ext>
                </p:extLst>
              </p:nvPr>
            </p:nvGraphicFramePr>
            <p:xfrm>
              <a:off x="1066802" y="1447800"/>
              <a:ext cx="7867648" cy="4739640"/>
            </p:xfrm>
            <a:graphic>
              <a:graphicData uri="http://schemas.openxmlformats.org/drawingml/2006/table">
                <a:tbl>
                  <a:tblPr rtl="1" firstRow="1" bandRow="1">
                    <a:tableStyleId>{BC89EF96-8CEA-46FF-86C4-4CE0E7609802}</a:tableStyleId>
                  </a:tblPr>
                  <a:tblGrid>
                    <a:gridCol w="1966912"/>
                    <a:gridCol w="1966912"/>
                    <a:gridCol w="1966912"/>
                    <a:gridCol w="1966912"/>
                  </a:tblGrid>
                  <a:tr h="70104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4348" r="-299690" b="-5852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Tmp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Tms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sample</a:t>
                          </a:r>
                          <a:endParaRPr lang="ar-SA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51.86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128.9</a:t>
                          </a:r>
                          <a:endParaRPr lang="ar-SA" sz="1800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TW180</a:t>
                          </a:r>
                          <a:r>
                            <a:rPr lang="en-US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(pure)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44.66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122.96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111.9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Pistachio</a:t>
                          </a:r>
                          <a:r>
                            <a:rPr lang="en-US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shell (5%)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40.59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122.64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Almond shell (5%)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44.6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161.01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110.61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avocado seed (5%)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38.54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121.24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110.6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Olive kernel (5%)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31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40.79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120.87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110.37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Almond shell (15%)</a:t>
                          </a:r>
                          <a:endParaRPr lang="ar-SA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مربع نص 2"/>
          <p:cNvSpPr txBox="1"/>
          <p:nvPr/>
        </p:nvSpPr>
        <p:spPr>
          <a:xfrm>
            <a:off x="1524000" y="990600"/>
            <a:ext cx="6477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Table (4): comparison between pure and composite films.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65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98080" cy="1143000"/>
          </a:xfrm>
        </p:spPr>
        <p:txBody>
          <a:bodyPr>
            <a:noAutofit/>
          </a:bodyPr>
          <a:lstStyle/>
          <a:p>
            <a:pPr marL="857250" indent="-857250" rtl="0">
              <a:buFont typeface="+mj-lt"/>
              <a:buAutoNum type="romanUcPeriod" startAt="3"/>
            </a:pPr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Melt flow index results.</a:t>
            </a:r>
            <a:endParaRPr lang="ar-SA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354297"/>
              </p:ext>
            </p:extLst>
          </p:nvPr>
        </p:nvGraphicFramePr>
        <p:xfrm>
          <a:off x="1676400" y="2286000"/>
          <a:ext cx="6400800" cy="3352801"/>
        </p:xfrm>
        <a:graphic>
          <a:graphicData uri="http://schemas.openxmlformats.org/drawingml/2006/table">
            <a:tbl>
              <a:tblPr rtl="1"/>
              <a:tblGrid>
                <a:gridCol w="2133600"/>
                <a:gridCol w="2133600"/>
                <a:gridCol w="2133600"/>
              </a:tblGrid>
              <a:tr h="85769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5%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15%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samples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77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No result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0.97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Olive kernel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62377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0.92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1.12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Pistachio shell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77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0.499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0.36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Almonds shell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62377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0.91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1.09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6596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Avocado seed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600200" y="1600200"/>
            <a:ext cx="656012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spcAft>
                <a:spcPts val="1000"/>
              </a:spcAft>
            </a:pPr>
            <a:r>
              <a:rPr lang="en-US" sz="2000" dirty="0" smtClean="0">
                <a:latin typeface="Times New Roman"/>
                <a:ea typeface="Times New Roman"/>
                <a:cs typeface="Arial"/>
              </a:rPr>
              <a:t>Table (5): </a:t>
            </a:r>
            <a:r>
              <a:rPr lang="en-US" sz="2000" dirty="0">
                <a:latin typeface="Times New Roman"/>
                <a:ea typeface="Times New Roman"/>
                <a:cs typeface="Arial"/>
              </a:rPr>
              <a:t>Melt flow index for composite </a:t>
            </a:r>
            <a:r>
              <a:rPr lang="en-US" sz="2000" dirty="0" smtClean="0">
                <a:latin typeface="Times New Roman"/>
                <a:ea typeface="Times New Roman"/>
                <a:cs typeface="Arial"/>
              </a:rPr>
              <a:t>samples (g/10 min).</a:t>
            </a:r>
            <a:endParaRPr lang="en-US" sz="1200" b="1" dirty="0">
              <a:effectLst/>
              <a:latin typeface="Calibri"/>
              <a:ea typeface="Times New Roman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Conclusion</a:t>
            </a:r>
            <a:endParaRPr lang="ar-SA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6800" y="1447800"/>
            <a:ext cx="7866888" cy="4800600"/>
          </a:xfrm>
        </p:spPr>
        <p:txBody>
          <a:bodyPr>
            <a:normAutofit/>
          </a:bodyPr>
          <a:lstStyle/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films cooled by quenching in ice have the lowest elastic modulus, maximum yield and ultimate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strength.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Increasing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pressing temperature increases the elastic modulus.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06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6800" y="685800"/>
            <a:ext cx="7866888" cy="5181600"/>
          </a:xfrm>
        </p:spPr>
        <p:txBody>
          <a:bodyPr>
            <a:normAutofit/>
          </a:bodyPr>
          <a:lstStyle/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MFI of solution-casting samples have higher MFI values than those prepared with thermal press-molding.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pistachio shell (with 5% concentration) showed better mechanical properties than other food additives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018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7709"/>
            <a:ext cx="7498080" cy="58189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Different types of PE products</a:t>
            </a:r>
            <a:endParaRPr lang="ar-SA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66750"/>
            <a:ext cx="3086100" cy="2457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666751"/>
            <a:ext cx="3155372" cy="2457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3086100" cy="2393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3952007"/>
            <a:ext cx="3169226" cy="2396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990600" y="3124201"/>
            <a:ext cx="30861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Figure (1): polyethylene bags.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181601" y="3124201"/>
            <a:ext cx="31553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Figure (2): polyethylene pipes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914400" y="6355771"/>
            <a:ext cx="32385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Figure (3): polyethylene gloves.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648200" y="6348844"/>
            <a:ext cx="4495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Figure (4): polyethylene terephthalate bottles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80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thank-you-c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90600" y="228600"/>
            <a:ext cx="8001000" cy="6400800"/>
          </a:xfrm>
        </p:spPr>
        <p:txBody>
          <a:bodyPr>
            <a:normAutofit/>
          </a:bodyPr>
          <a:lstStyle/>
          <a:p>
            <a:pPr marL="356616" lvl="1" indent="0" algn="l" rtl="0">
              <a:lnSpc>
                <a:spcPct val="150000"/>
              </a:lnSpc>
              <a:buClrTx/>
              <a:buNone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Polyethylene</a:t>
            </a:r>
            <a:endParaRPr lang="en-US" sz="3200" b="1" dirty="0">
              <a:ln w="12700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Polyethylene (PE) is the simplest of all polymers.</a:t>
            </a:r>
          </a:p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Linear low – density polyethylene (LLDPE), is a type of PE has low density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crystallinity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formed under low temperature and pressure polymerization conditions.</a:t>
            </a:r>
          </a:p>
        </p:txBody>
      </p:sp>
    </p:spTree>
    <p:extLst>
      <p:ext uri="{BB962C8B-B14F-4D97-AF65-F5344CB8AC3E}">
        <p14:creationId xmlns:p14="http://schemas.microsoft.com/office/powerpoint/2010/main" val="345725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90600" y="76200"/>
            <a:ext cx="7772400" cy="6593160"/>
          </a:xfrm>
        </p:spPr>
        <p:txBody>
          <a:bodyPr>
            <a:normAutofit/>
          </a:bodyPr>
          <a:lstStyle/>
          <a:p>
            <a:pPr lvl="1" algn="l" rtl="0">
              <a:lnSpc>
                <a:spcPct val="150000"/>
              </a:lnSpc>
              <a:buClrTx/>
            </a:pPr>
            <a:r>
              <a:rPr lang="en-US" sz="3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Improvement </a:t>
            </a:r>
            <a:r>
              <a:rPr lang="en-US" sz="3200" b="1" dirty="0">
                <a:latin typeface="Times New Roman" pitchFamily="18" charset="0"/>
                <a:ea typeface="+mj-ea"/>
                <a:cs typeface="Times New Roman" pitchFamily="18" charset="0"/>
              </a:rPr>
              <a:t>of  the properties </a:t>
            </a:r>
            <a:r>
              <a:rPr lang="ar-SA" sz="3200" b="1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ar-SA" sz="3200" b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LLDPE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Optimizing the mechanical and thermal properties by operation conditions (cooling rate and pressing temperature). 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Use additive with different concentration and study its effect on the mechanical and thermal properties by measure it.</a:t>
            </a:r>
          </a:p>
        </p:txBody>
      </p:sp>
    </p:spTree>
    <p:extLst>
      <p:ext uri="{BB962C8B-B14F-4D97-AF65-F5344CB8AC3E}">
        <p14:creationId xmlns:p14="http://schemas.microsoft.com/office/powerpoint/2010/main" val="228005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90600" y="76200"/>
            <a:ext cx="8001000" cy="6629400"/>
          </a:xfrm>
        </p:spPr>
        <p:txBody>
          <a:bodyPr>
            <a:normAutofit/>
          </a:bodyPr>
          <a:lstStyle/>
          <a:p>
            <a:pPr marL="356616" lvl="1" indent="0" algn="just" rtl="0">
              <a:lnSpc>
                <a:spcPct val="150000"/>
              </a:lnSpc>
              <a:buClrTx/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Objectives: 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first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objective of this project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study the effect of processing techniques and conditions on the properties of polyethylene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film.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Preparation method:</a:t>
            </a:r>
          </a:p>
          <a:p>
            <a:pPr marL="653796" indent="-571500" algn="just" rtl="0">
              <a:lnSpc>
                <a:spcPct val="150000"/>
              </a:lnSpc>
              <a:buClrTx/>
              <a:buFont typeface="+mj-lt"/>
              <a:buAutoNum type="romanU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Thermal method.</a:t>
            </a:r>
          </a:p>
          <a:p>
            <a:pPr marL="653796" indent="-571500" algn="just" rtl="0">
              <a:lnSpc>
                <a:spcPct val="150000"/>
              </a:lnSpc>
              <a:buClrTx/>
              <a:buFont typeface="+mj-lt"/>
              <a:buAutoNum type="romanU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old method.</a:t>
            </a:r>
          </a:p>
        </p:txBody>
      </p:sp>
    </p:spTree>
    <p:extLst>
      <p:ext uri="{BB962C8B-B14F-4D97-AF65-F5344CB8AC3E}">
        <p14:creationId xmlns:p14="http://schemas.microsoft.com/office/powerpoint/2010/main" val="407407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90600" y="457200"/>
            <a:ext cx="7802880" cy="6019800"/>
          </a:xfrm>
        </p:spPr>
        <p:txBody>
          <a:bodyPr>
            <a:normAutofit/>
          </a:bodyPr>
          <a:lstStyle/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second objective was to study the effect of biological food waste –at different concentrations-on the mechanical and thermal properties of  composite polyethylene film.</a:t>
            </a:r>
          </a:p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90600" y="533400"/>
            <a:ext cx="7943088" cy="5715000"/>
          </a:xfrm>
        </p:spPr>
        <p:txBody>
          <a:bodyPr>
            <a:normAutofit/>
          </a:bodyPr>
          <a:lstStyle/>
          <a:p>
            <a:pPr algn="just" rt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properties will be measured by using:</a:t>
            </a:r>
          </a:p>
          <a:p>
            <a:pPr marL="653796" indent="-571500" algn="just" rtl="0">
              <a:lnSpc>
                <a:spcPct val="150000"/>
              </a:lnSpc>
              <a:buClrTx/>
              <a:buFont typeface="+mj-lt"/>
              <a:buAutoNum type="romanU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Differential Scanning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Calorimetry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(DSC).</a:t>
            </a:r>
          </a:p>
          <a:p>
            <a:pPr marL="653796" indent="-571500" algn="just" rtl="0">
              <a:lnSpc>
                <a:spcPct val="150000"/>
              </a:lnSpc>
              <a:buClrTx/>
              <a:buFont typeface="+mj-lt"/>
              <a:buAutoNum type="romanU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Tensile Testing Machine.</a:t>
            </a:r>
          </a:p>
          <a:p>
            <a:pPr marL="653796" indent="-571500" algn="just" rtl="0">
              <a:lnSpc>
                <a:spcPct val="150000"/>
              </a:lnSpc>
              <a:buClrTx/>
              <a:buFont typeface="+mj-lt"/>
              <a:buAutoNum type="romanU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Melt flow index (MFI).</a:t>
            </a:r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1871</TotalTime>
  <Words>1043</Words>
  <Application>Microsoft Office PowerPoint</Application>
  <PresentationFormat>عرض على الشاشة (3:4)‏</PresentationFormat>
  <Paragraphs>268</Paragraphs>
  <Slides>40</Slides>
  <Notes>6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40</vt:i4>
      </vt:variant>
    </vt:vector>
  </HeadingPairs>
  <TitlesOfParts>
    <vt:vector size="41" baseType="lpstr">
      <vt:lpstr>انقلاب</vt:lpstr>
      <vt:lpstr>عرض تقديمي في PowerPoint</vt:lpstr>
      <vt:lpstr>عرض تقديمي في PowerPoint</vt:lpstr>
      <vt:lpstr>عرض تقديمي في PowerPoint</vt:lpstr>
      <vt:lpstr>Different types of PE products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Preparation of composites film:</vt:lpstr>
      <vt:lpstr>عرض تقديمي في PowerPoint</vt:lpstr>
      <vt:lpstr>عرض تقديمي في PowerPoint</vt:lpstr>
      <vt:lpstr>Thermal Properties:</vt:lpstr>
      <vt:lpstr>Chemical Properties:</vt:lpstr>
      <vt:lpstr>عرض تقديمي في PowerPoint</vt:lpstr>
      <vt:lpstr>Analysis of stress-strain diagram</vt:lpstr>
      <vt:lpstr>Results of mechanical properties: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Analysis of DSC diagram:</vt:lpstr>
      <vt:lpstr>DSC results</vt:lpstr>
      <vt:lpstr>عرض تقديمي في PowerPoint</vt:lpstr>
      <vt:lpstr>Melt flow index results:</vt:lpstr>
      <vt:lpstr>عرض تقديمي في PowerPoint</vt:lpstr>
      <vt:lpstr>Results of mechanical properties.</vt:lpstr>
      <vt:lpstr>عرض تقديمي في PowerPoint</vt:lpstr>
      <vt:lpstr>عرض تقديمي في PowerPoint</vt:lpstr>
      <vt:lpstr>عرض تقديمي في PowerPoint</vt:lpstr>
      <vt:lpstr>DSC results.</vt:lpstr>
      <vt:lpstr>Melt flow index results.</vt:lpstr>
      <vt:lpstr>Conclusion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</dc:title>
  <dc:creator>Microsoft</dc:creator>
  <cp:lastModifiedBy>Microsoft</cp:lastModifiedBy>
  <cp:revision>164</cp:revision>
  <dcterms:created xsi:type="dcterms:W3CDTF">2012-05-16T09:28:10Z</dcterms:created>
  <dcterms:modified xsi:type="dcterms:W3CDTF">2013-01-22T21:00:10Z</dcterms:modified>
</cp:coreProperties>
</file>