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804" r:id="rId2"/>
  </p:sldMasterIdLst>
  <p:sldIdLst>
    <p:sldId id="256" r:id="rId3"/>
    <p:sldId id="257" r:id="rId4"/>
    <p:sldId id="258" r:id="rId5"/>
    <p:sldId id="259" r:id="rId6"/>
    <p:sldId id="260" r:id="rId7"/>
    <p:sldId id="261" r:id="rId8"/>
    <p:sldId id="262" r:id="rId9"/>
    <p:sldId id="299" r:id="rId10"/>
    <p:sldId id="263" r:id="rId11"/>
    <p:sldId id="264" r:id="rId12"/>
    <p:sldId id="301" r:id="rId13"/>
    <p:sldId id="302" r:id="rId14"/>
    <p:sldId id="265" r:id="rId15"/>
    <p:sldId id="303" r:id="rId16"/>
    <p:sldId id="304" r:id="rId17"/>
    <p:sldId id="267" r:id="rId18"/>
    <p:sldId id="305" r:id="rId19"/>
    <p:sldId id="306" r:id="rId20"/>
    <p:sldId id="268" r:id="rId21"/>
    <p:sldId id="269" r:id="rId22"/>
    <p:sldId id="270" r:id="rId23"/>
    <p:sldId id="271" r:id="rId24"/>
    <p:sldId id="272" r:id="rId25"/>
    <p:sldId id="300" r:id="rId26"/>
    <p:sldId id="275" r:id="rId27"/>
    <p:sldId id="276" r:id="rId28"/>
    <p:sldId id="277" r:id="rId29"/>
    <p:sldId id="278" r:id="rId30"/>
    <p:sldId id="279" r:id="rId31"/>
    <p:sldId id="280" r:id="rId32"/>
    <p:sldId id="281" r:id="rId33"/>
    <p:sldId id="282" r:id="rId34"/>
    <p:sldId id="283" r:id="rId35"/>
    <p:sldId id="307" r:id="rId36"/>
    <p:sldId id="308" r:id="rId37"/>
    <p:sldId id="284" r:id="rId38"/>
    <p:sldId id="285" r:id="rId39"/>
    <p:sldId id="286" r:id="rId40"/>
    <p:sldId id="287" r:id="rId41"/>
    <p:sldId id="288" r:id="rId42"/>
    <p:sldId id="289" r:id="rId43"/>
    <p:sldId id="290" r:id="rId44"/>
    <p:sldId id="291" r:id="rId45"/>
    <p:sldId id="292" r:id="rId46"/>
    <p:sldId id="293" r:id="rId47"/>
    <p:sldId id="294" r:id="rId48"/>
    <p:sldId id="309" r:id="rId49"/>
    <p:sldId id="295" r:id="rId50"/>
    <p:sldId id="298" r:id="rId51"/>
    <p:sldId id="296" r:id="rId5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39" autoAdjust="0"/>
    <p:restoredTop sz="94662" autoAdjust="0"/>
  </p:normalViewPr>
  <p:slideViewPr>
    <p:cSldViewPr>
      <p:cViewPr varScale="1">
        <p:scale>
          <a:sx n="70" d="100"/>
          <a:sy n="70" d="100"/>
        </p:scale>
        <p:origin x="570" y="48"/>
      </p:cViewPr>
      <p:guideLst>
        <p:guide orient="horz" pos="2160"/>
        <p:guide pos="3839"/>
      </p:guideLst>
    </p:cSldViewPr>
  </p:slideViewPr>
  <p:outlineViewPr>
    <p:cViewPr>
      <p:scale>
        <a:sx n="33" d="100"/>
        <a:sy n="33" d="100"/>
      </p:scale>
      <p:origin x="0" y="61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Uni%20courses\Graduation%20Project%202\Consumption-Bills-fi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esktop\Uni%20courses\Graduation%20Project%202\Consumption-Bills-fin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HPS</c:v>
          </c:tx>
          <c:marker>
            <c:symbol val="none"/>
          </c:marker>
          <c:val>
            <c:numRef>
              <c:f>Sheet1!$D$2:$D$13</c:f>
              <c:numCache>
                <c:formatCode>General</c:formatCode>
                <c:ptCount val="12"/>
                <c:pt idx="0">
                  <c:v>642840.41095890407</c:v>
                </c:pt>
                <c:pt idx="1">
                  <c:v>595644.8630136986</c:v>
                </c:pt>
                <c:pt idx="2">
                  <c:v>570475.86757990869</c:v>
                </c:pt>
                <c:pt idx="3">
                  <c:v>585994.52054794517</c:v>
                </c:pt>
                <c:pt idx="4">
                  <c:v>487595.54794520547</c:v>
                </c:pt>
                <c:pt idx="5">
                  <c:v>476837.67123287672</c:v>
                </c:pt>
                <c:pt idx="6">
                  <c:v>496127.05479452055</c:v>
                </c:pt>
                <c:pt idx="7">
                  <c:v>409211.30136986298</c:v>
                </c:pt>
                <c:pt idx="8">
                  <c:v>504321.57534246577</c:v>
                </c:pt>
                <c:pt idx="9">
                  <c:v>608124.65753424657</c:v>
                </c:pt>
                <c:pt idx="10">
                  <c:v>612546.57534246577</c:v>
                </c:pt>
                <c:pt idx="11">
                  <c:v>621966.78082191781</c:v>
                </c:pt>
              </c:numCache>
            </c:numRef>
          </c:val>
          <c:smooth val="0"/>
        </c:ser>
        <c:ser>
          <c:idx val="1"/>
          <c:order val="1"/>
          <c:tx>
            <c:v>2017</c:v>
          </c:tx>
          <c:marker>
            <c:symbol val="none"/>
          </c:marker>
          <c:val>
            <c:numRef>
              <c:f>Sheet1!$D$18:$D$29</c:f>
              <c:numCache>
                <c:formatCode>General</c:formatCode>
                <c:ptCount val="12"/>
                <c:pt idx="0">
                  <c:v>635796.36</c:v>
                </c:pt>
                <c:pt idx="1">
                  <c:v>568935.36</c:v>
                </c:pt>
                <c:pt idx="2">
                  <c:v>545990.44499999995</c:v>
                </c:pt>
                <c:pt idx="3">
                  <c:v>523387.8</c:v>
                </c:pt>
                <c:pt idx="4">
                  <c:v>459136.35</c:v>
                </c:pt>
                <c:pt idx="5">
                  <c:v>440040.6</c:v>
                </c:pt>
                <c:pt idx="6">
                  <c:v>450280.89</c:v>
                </c:pt>
                <c:pt idx="7">
                  <c:v>396313.92</c:v>
                </c:pt>
                <c:pt idx="8">
                  <c:v>474651</c:v>
                </c:pt>
                <c:pt idx="9">
                  <c:v>534108.30000000005</c:v>
                </c:pt>
                <c:pt idx="10">
                  <c:v>534898.35</c:v>
                </c:pt>
                <c:pt idx="11">
                  <c:v>547070.67000000004</c:v>
                </c:pt>
              </c:numCache>
            </c:numRef>
          </c:val>
          <c:smooth val="0"/>
        </c:ser>
        <c:ser>
          <c:idx val="2"/>
          <c:order val="2"/>
          <c:tx>
            <c:v>2018</c:v>
          </c:tx>
          <c:marker>
            <c:symbol val="none"/>
          </c:marker>
          <c:val>
            <c:numRef>
              <c:f>Sheet1!$D$34:$D$45</c:f>
              <c:numCache>
                <c:formatCode>General</c:formatCode>
                <c:ptCount val="12"/>
                <c:pt idx="0">
                  <c:v>564062.68000000005</c:v>
                </c:pt>
                <c:pt idx="1">
                  <c:v>504947.52</c:v>
                </c:pt>
                <c:pt idx="2">
                  <c:v>484002.22499999998</c:v>
                </c:pt>
                <c:pt idx="3">
                  <c:v>463390.2</c:v>
                </c:pt>
                <c:pt idx="4">
                  <c:v>406282.59</c:v>
                </c:pt>
                <c:pt idx="5">
                  <c:v>388621.8</c:v>
                </c:pt>
                <c:pt idx="6">
                  <c:v>397148.13</c:v>
                </c:pt>
                <c:pt idx="7">
                  <c:v>349084.8</c:v>
                </c:pt>
                <c:pt idx="8">
                  <c:v>417519</c:v>
                </c:pt>
                <c:pt idx="9">
                  <c:v>469168.26</c:v>
                </c:pt>
                <c:pt idx="10">
                  <c:v>484836.435</c:v>
                </c:pt>
                <c:pt idx="11">
                  <c:v>479178.78</c:v>
                </c:pt>
              </c:numCache>
            </c:numRef>
          </c:val>
          <c:smooth val="0"/>
        </c:ser>
        <c:ser>
          <c:idx val="3"/>
          <c:order val="3"/>
          <c:tx>
            <c:v>2019</c:v>
          </c:tx>
          <c:marker>
            <c:symbol val="none"/>
          </c:marker>
          <c:val>
            <c:numRef>
              <c:f>Sheet1!$D$49:$D$60</c:f>
              <c:numCache>
                <c:formatCode>General</c:formatCode>
                <c:ptCount val="12"/>
                <c:pt idx="0">
                  <c:v>494109</c:v>
                </c:pt>
                <c:pt idx="1">
                  <c:v>440959.68</c:v>
                </c:pt>
                <c:pt idx="2">
                  <c:v>422014.005</c:v>
                </c:pt>
                <c:pt idx="3">
                  <c:v>403401.6</c:v>
                </c:pt>
                <c:pt idx="4">
                  <c:v>352870.83</c:v>
                </c:pt>
                <c:pt idx="5">
                  <c:v>337203</c:v>
                </c:pt>
                <c:pt idx="6">
                  <c:v>344015.37</c:v>
                </c:pt>
                <c:pt idx="7">
                  <c:v>301855.68</c:v>
                </c:pt>
                <c:pt idx="8">
                  <c:v>360387</c:v>
                </c:pt>
                <c:pt idx="9">
                  <c:v>404228.22</c:v>
                </c:pt>
                <c:pt idx="10">
                  <c:v>403494.75</c:v>
                </c:pt>
                <c:pt idx="11">
                  <c:v>411286.92</c:v>
                </c:pt>
              </c:numCache>
            </c:numRef>
          </c:val>
          <c:smooth val="0"/>
        </c:ser>
        <c:ser>
          <c:idx val="4"/>
          <c:order val="4"/>
          <c:tx>
            <c:v>2020</c:v>
          </c:tx>
          <c:marker>
            <c:symbol val="none"/>
          </c:marker>
          <c:val>
            <c:numRef>
              <c:f>Sheet1!$D$64:$D$75</c:f>
              <c:numCache>
                <c:formatCode>General</c:formatCode>
                <c:ptCount val="12"/>
                <c:pt idx="0">
                  <c:v>423265.32</c:v>
                </c:pt>
                <c:pt idx="1">
                  <c:v>376971.84</c:v>
                </c:pt>
                <c:pt idx="2">
                  <c:v>360025.78499999997</c:v>
                </c:pt>
                <c:pt idx="3">
                  <c:v>343413</c:v>
                </c:pt>
                <c:pt idx="4">
                  <c:v>299738.07</c:v>
                </c:pt>
                <c:pt idx="5">
                  <c:v>285784.2</c:v>
                </c:pt>
                <c:pt idx="6">
                  <c:v>290882.61</c:v>
                </c:pt>
                <c:pt idx="7">
                  <c:v>254626.56</c:v>
                </c:pt>
                <c:pt idx="8">
                  <c:v>303255</c:v>
                </c:pt>
                <c:pt idx="9">
                  <c:v>339288.18</c:v>
                </c:pt>
                <c:pt idx="10">
                  <c:v>337792.95</c:v>
                </c:pt>
                <c:pt idx="11">
                  <c:v>343395.06</c:v>
                </c:pt>
              </c:numCache>
            </c:numRef>
          </c:val>
          <c:smooth val="0"/>
        </c:ser>
        <c:ser>
          <c:idx val="5"/>
          <c:order val="5"/>
          <c:tx>
            <c:v>2021</c:v>
          </c:tx>
          <c:marker>
            <c:symbol val="none"/>
          </c:marker>
          <c:val>
            <c:numRef>
              <c:f>Sheet1!$D$79:$D$90</c:f>
              <c:numCache>
                <c:formatCode>General</c:formatCode>
                <c:ptCount val="12"/>
                <c:pt idx="0">
                  <c:v>352421.64</c:v>
                </c:pt>
                <c:pt idx="1">
                  <c:v>312984</c:v>
                </c:pt>
                <c:pt idx="2">
                  <c:v>298037.565</c:v>
                </c:pt>
                <c:pt idx="3">
                  <c:v>283424.40000000002</c:v>
                </c:pt>
                <c:pt idx="4">
                  <c:v>246605.31</c:v>
                </c:pt>
                <c:pt idx="5">
                  <c:v>234365.4</c:v>
                </c:pt>
                <c:pt idx="6">
                  <c:v>237749.85</c:v>
                </c:pt>
                <c:pt idx="7">
                  <c:v>207397.44</c:v>
                </c:pt>
                <c:pt idx="8">
                  <c:v>246123</c:v>
                </c:pt>
                <c:pt idx="9">
                  <c:v>274348.14</c:v>
                </c:pt>
                <c:pt idx="10">
                  <c:v>262628.66249999998</c:v>
                </c:pt>
                <c:pt idx="11">
                  <c:v>275503.2</c:v>
                </c:pt>
              </c:numCache>
            </c:numRef>
          </c:val>
          <c:smooth val="0"/>
        </c:ser>
        <c:dLbls>
          <c:showLegendKey val="0"/>
          <c:showVal val="0"/>
          <c:showCatName val="0"/>
          <c:showSerName val="0"/>
          <c:showPercent val="0"/>
          <c:showBubbleSize val="0"/>
        </c:dLbls>
        <c:smooth val="0"/>
        <c:axId val="766815840"/>
        <c:axId val="766816384"/>
      </c:lineChart>
      <c:catAx>
        <c:axId val="766815840"/>
        <c:scaling>
          <c:orientation val="minMax"/>
        </c:scaling>
        <c:delete val="0"/>
        <c:axPos val="b"/>
        <c:title>
          <c:tx>
            <c:rich>
              <a:bodyPr/>
              <a:lstStyle/>
              <a:p>
                <a:pPr>
                  <a:defRPr/>
                </a:pPr>
                <a:r>
                  <a:rPr lang="en-US"/>
                  <a:t>Month</a:t>
                </a:r>
              </a:p>
            </c:rich>
          </c:tx>
          <c:overlay val="0"/>
        </c:title>
        <c:majorTickMark val="none"/>
        <c:minorTickMark val="none"/>
        <c:tickLblPos val="nextTo"/>
        <c:crossAx val="766816384"/>
        <c:crosses val="autoZero"/>
        <c:auto val="1"/>
        <c:lblAlgn val="ctr"/>
        <c:lblOffset val="100"/>
        <c:noMultiLvlLbl val="0"/>
      </c:catAx>
      <c:valAx>
        <c:axId val="766816384"/>
        <c:scaling>
          <c:orientation val="minMax"/>
        </c:scaling>
        <c:delete val="0"/>
        <c:axPos val="l"/>
        <c:majorGridlines/>
        <c:title>
          <c:tx>
            <c:rich>
              <a:bodyPr/>
              <a:lstStyle/>
              <a:p>
                <a:pPr>
                  <a:defRPr/>
                </a:pPr>
                <a:r>
                  <a:rPr lang="en-US"/>
                  <a:t>Consumption</a:t>
                </a:r>
                <a:r>
                  <a:rPr lang="en-US" baseline="0"/>
                  <a:t> (KWh)</a:t>
                </a:r>
                <a:endParaRPr lang="en-US"/>
              </a:p>
            </c:rich>
          </c:tx>
          <c:overlay val="0"/>
        </c:title>
        <c:numFmt formatCode="General" sourceLinked="1"/>
        <c:majorTickMark val="out"/>
        <c:minorTickMark val="none"/>
        <c:tickLblPos val="nextTo"/>
        <c:crossAx val="766815840"/>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HPS</c:v>
          </c:tx>
          <c:marker>
            <c:symbol val="none"/>
          </c:marker>
          <c:val>
            <c:numRef>
              <c:f>Sheet1!$B$2:$B$13</c:f>
              <c:numCache>
                <c:formatCode>General</c:formatCode>
                <c:ptCount val="12"/>
                <c:pt idx="0">
                  <c:v>281564.09999999998</c:v>
                </c:pt>
                <c:pt idx="1">
                  <c:v>260892.45</c:v>
                </c:pt>
                <c:pt idx="2">
                  <c:v>249868.43</c:v>
                </c:pt>
                <c:pt idx="3">
                  <c:v>256665.60000000001</c:v>
                </c:pt>
                <c:pt idx="4">
                  <c:v>213566.85</c:v>
                </c:pt>
                <c:pt idx="5">
                  <c:v>208854.9</c:v>
                </c:pt>
                <c:pt idx="6">
                  <c:v>217303.65</c:v>
                </c:pt>
                <c:pt idx="7">
                  <c:v>179234.55</c:v>
                </c:pt>
                <c:pt idx="8">
                  <c:v>220892.85</c:v>
                </c:pt>
                <c:pt idx="9">
                  <c:v>266358.59999999998</c:v>
                </c:pt>
                <c:pt idx="10">
                  <c:v>268295.40000000002</c:v>
                </c:pt>
                <c:pt idx="11">
                  <c:v>272421.45</c:v>
                </c:pt>
              </c:numCache>
            </c:numRef>
          </c:val>
          <c:smooth val="0"/>
        </c:ser>
        <c:ser>
          <c:idx val="1"/>
          <c:order val="1"/>
          <c:tx>
            <c:v>2017</c:v>
          </c:tx>
          <c:marker>
            <c:symbol val="none"/>
          </c:marker>
          <c:val>
            <c:numRef>
              <c:f>Sheet1!$B$18:$B$29</c:f>
              <c:numCache>
                <c:formatCode>General</c:formatCode>
                <c:ptCount val="12"/>
                <c:pt idx="0">
                  <c:v>278478.80567999999</c:v>
                </c:pt>
                <c:pt idx="1">
                  <c:v>249193.68768</c:v>
                </c:pt>
                <c:pt idx="2">
                  <c:v>239143.81490999999</c:v>
                </c:pt>
                <c:pt idx="3">
                  <c:v>229243.85639999999</c:v>
                </c:pt>
                <c:pt idx="4">
                  <c:v>201101.72129999998</c:v>
                </c:pt>
                <c:pt idx="5">
                  <c:v>192737.78279999999</c:v>
                </c:pt>
                <c:pt idx="6">
                  <c:v>197223.02982</c:v>
                </c:pt>
                <c:pt idx="7">
                  <c:v>173585.49695999999</c:v>
                </c:pt>
                <c:pt idx="8">
                  <c:v>207897.13800000001</c:v>
                </c:pt>
                <c:pt idx="9">
                  <c:v>233939.43540000002</c:v>
                </c:pt>
                <c:pt idx="10">
                  <c:v>234285.4773</c:v>
                </c:pt>
                <c:pt idx="11">
                  <c:v>239616.95346000002</c:v>
                </c:pt>
              </c:numCache>
            </c:numRef>
          </c:val>
          <c:smooth val="0"/>
        </c:ser>
        <c:ser>
          <c:idx val="2"/>
          <c:order val="2"/>
          <c:tx>
            <c:v>2018</c:v>
          </c:tx>
          <c:marker>
            <c:symbol val="none"/>
          </c:marker>
          <c:val>
            <c:numRef>
              <c:f>Sheet1!$B$34:$B$45</c:f>
              <c:numCache>
                <c:formatCode>General</c:formatCode>
                <c:ptCount val="12"/>
                <c:pt idx="0">
                  <c:v>247059.45384000003</c:v>
                </c:pt>
                <c:pt idx="1">
                  <c:v>221167.01376</c:v>
                </c:pt>
                <c:pt idx="2">
                  <c:v>211992.97454999998</c:v>
                </c:pt>
                <c:pt idx="3">
                  <c:v>202964.90760000001</c:v>
                </c:pt>
                <c:pt idx="4">
                  <c:v>177951.77442</c:v>
                </c:pt>
                <c:pt idx="5">
                  <c:v>170216.34839999999</c:v>
                </c:pt>
                <c:pt idx="6">
                  <c:v>173950.88094</c:v>
                </c:pt>
                <c:pt idx="7">
                  <c:v>152899.14239999998</c:v>
                </c:pt>
                <c:pt idx="8">
                  <c:v>182873.32200000001</c:v>
                </c:pt>
                <c:pt idx="9">
                  <c:v>205495.69787999999</c:v>
                </c:pt>
                <c:pt idx="10">
                  <c:v>212358.35853</c:v>
                </c:pt>
                <c:pt idx="11">
                  <c:v>209880.30564000001</c:v>
                </c:pt>
              </c:numCache>
            </c:numRef>
          </c:val>
          <c:smooth val="0"/>
        </c:ser>
        <c:ser>
          <c:idx val="3"/>
          <c:order val="3"/>
          <c:tx>
            <c:v>2019</c:v>
          </c:tx>
          <c:marker>
            <c:symbol val="none"/>
          </c:marker>
          <c:val>
            <c:numRef>
              <c:f>Sheet1!$B$49:$B$60</c:f>
              <c:numCache>
                <c:formatCode>General</c:formatCode>
                <c:ptCount val="12"/>
                <c:pt idx="0">
                  <c:v>216419.742</c:v>
                </c:pt>
                <c:pt idx="1">
                  <c:v>193140.33984</c:v>
                </c:pt>
                <c:pt idx="2">
                  <c:v>184842.13419000001</c:v>
                </c:pt>
                <c:pt idx="3">
                  <c:v>176689.9008</c:v>
                </c:pt>
                <c:pt idx="4">
                  <c:v>154557.42354000002</c:v>
                </c:pt>
                <c:pt idx="5">
                  <c:v>147694.91399999999</c:v>
                </c:pt>
                <c:pt idx="6">
                  <c:v>150678.73206000001</c:v>
                </c:pt>
                <c:pt idx="7">
                  <c:v>132212.78784</c:v>
                </c:pt>
                <c:pt idx="8">
                  <c:v>157849.50599999999</c:v>
                </c:pt>
                <c:pt idx="9">
                  <c:v>177051.96036</c:v>
                </c:pt>
                <c:pt idx="10">
                  <c:v>176730.70050000001</c:v>
                </c:pt>
                <c:pt idx="11">
                  <c:v>180143.67095999999</c:v>
                </c:pt>
              </c:numCache>
            </c:numRef>
          </c:val>
          <c:smooth val="0"/>
        </c:ser>
        <c:ser>
          <c:idx val="4"/>
          <c:order val="4"/>
          <c:tx>
            <c:v>2020</c:v>
          </c:tx>
          <c:marker>
            <c:symbol val="none"/>
          </c:marker>
          <c:val>
            <c:numRef>
              <c:f>Sheet1!$B$64:$B$75</c:f>
              <c:numCache>
                <c:formatCode>General</c:formatCode>
                <c:ptCount val="12"/>
                <c:pt idx="0">
                  <c:v>185390.21016000002</c:v>
                </c:pt>
                <c:pt idx="1">
                  <c:v>165113.66592</c:v>
                </c:pt>
                <c:pt idx="2">
                  <c:v>157691.29382999998</c:v>
                </c:pt>
                <c:pt idx="3">
                  <c:v>150414.894</c:v>
                </c:pt>
                <c:pt idx="4">
                  <c:v>131285.27466</c:v>
                </c:pt>
                <c:pt idx="5">
                  <c:v>125173.47960000001</c:v>
                </c:pt>
                <c:pt idx="6">
                  <c:v>127406.58317999999</c:v>
                </c:pt>
                <c:pt idx="7">
                  <c:v>111526.43328</c:v>
                </c:pt>
                <c:pt idx="8">
                  <c:v>132825.69</c:v>
                </c:pt>
                <c:pt idx="9">
                  <c:v>148608.22284</c:v>
                </c:pt>
                <c:pt idx="10">
                  <c:v>147953.31210000001</c:v>
                </c:pt>
                <c:pt idx="11">
                  <c:v>150407.03628</c:v>
                </c:pt>
              </c:numCache>
            </c:numRef>
          </c:val>
          <c:smooth val="0"/>
        </c:ser>
        <c:ser>
          <c:idx val="5"/>
          <c:order val="5"/>
          <c:tx>
            <c:v>2021</c:v>
          </c:tx>
          <c:marker>
            <c:symbol val="none"/>
          </c:marker>
          <c:val>
            <c:numRef>
              <c:f>Sheet1!$B$79:$B$90</c:f>
              <c:numCache>
                <c:formatCode>General</c:formatCode>
                <c:ptCount val="12"/>
                <c:pt idx="0">
                  <c:v>154360.67832000001</c:v>
                </c:pt>
                <c:pt idx="1">
                  <c:v>137086.992</c:v>
                </c:pt>
                <c:pt idx="2">
                  <c:v>130540.45347000001</c:v>
                </c:pt>
                <c:pt idx="3">
                  <c:v>124139.88720000001</c:v>
                </c:pt>
                <c:pt idx="4">
                  <c:v>108013.12578</c:v>
                </c:pt>
                <c:pt idx="5">
                  <c:v>102652.04519999999</c:v>
                </c:pt>
                <c:pt idx="6">
                  <c:v>104134.43430000001</c:v>
                </c:pt>
                <c:pt idx="7">
                  <c:v>90840.078720000005</c:v>
                </c:pt>
                <c:pt idx="8">
                  <c:v>107801.874</c:v>
                </c:pt>
                <c:pt idx="9">
                  <c:v>120164.48532000001</c:v>
                </c:pt>
                <c:pt idx="10">
                  <c:v>115031.35417499999</c:v>
                </c:pt>
                <c:pt idx="11">
                  <c:v>120670.40160000001</c:v>
                </c:pt>
              </c:numCache>
            </c:numRef>
          </c:val>
          <c:smooth val="0"/>
        </c:ser>
        <c:dLbls>
          <c:showLegendKey val="0"/>
          <c:showVal val="0"/>
          <c:showCatName val="0"/>
          <c:showSerName val="0"/>
          <c:showPercent val="0"/>
          <c:showBubbleSize val="0"/>
        </c:dLbls>
        <c:smooth val="0"/>
        <c:axId val="766819104"/>
        <c:axId val="766819648"/>
      </c:lineChart>
      <c:catAx>
        <c:axId val="766819104"/>
        <c:scaling>
          <c:orientation val="minMax"/>
        </c:scaling>
        <c:delete val="0"/>
        <c:axPos val="b"/>
        <c:title>
          <c:tx>
            <c:rich>
              <a:bodyPr/>
              <a:lstStyle/>
              <a:p>
                <a:pPr>
                  <a:defRPr/>
                </a:pPr>
                <a:r>
                  <a:rPr lang="en-US"/>
                  <a:t>Month</a:t>
                </a:r>
              </a:p>
            </c:rich>
          </c:tx>
          <c:overlay val="0"/>
        </c:title>
        <c:majorTickMark val="none"/>
        <c:minorTickMark val="none"/>
        <c:tickLblPos val="nextTo"/>
        <c:crossAx val="766819648"/>
        <c:crosses val="autoZero"/>
        <c:auto val="1"/>
        <c:lblAlgn val="ctr"/>
        <c:lblOffset val="100"/>
        <c:noMultiLvlLbl val="0"/>
      </c:catAx>
      <c:valAx>
        <c:axId val="766819648"/>
        <c:scaling>
          <c:orientation val="minMax"/>
        </c:scaling>
        <c:delete val="0"/>
        <c:axPos val="l"/>
        <c:majorGridlines/>
        <c:title>
          <c:tx>
            <c:rich>
              <a:bodyPr/>
              <a:lstStyle/>
              <a:p>
                <a:pPr>
                  <a:defRPr/>
                </a:pPr>
                <a:r>
                  <a:rPr lang="en-US"/>
                  <a:t>Consumption</a:t>
                </a:r>
                <a:r>
                  <a:rPr lang="en-US" baseline="0"/>
                  <a:t> (NIS)</a:t>
                </a:r>
                <a:endParaRPr lang="en-US"/>
              </a:p>
            </c:rich>
          </c:tx>
          <c:overlay val="0"/>
        </c:title>
        <c:numFmt formatCode="General" sourceLinked="1"/>
        <c:majorTickMark val="out"/>
        <c:minorTickMark val="none"/>
        <c:tickLblPos val="nextTo"/>
        <c:crossAx val="766819104"/>
        <c:crosses val="autoZero"/>
        <c:crossBetween val="between"/>
      </c:valAx>
    </c:plotArea>
    <c:legend>
      <c:legendPos val="r"/>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821F6A-FBC3-4F85-8A8E-0A91007FF25A}"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2139214E-E7EA-4D01-892D-D58576BCE4C7}">
      <dgm:prSet phldrT="[Text]"/>
      <dgm:spPr>
        <a:xfrm>
          <a:off x="916483" y="1984"/>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b="0" dirty="0" smtClean="0">
              <a:solidFill>
                <a:sysClr val="window" lastClr="FFFFFF"/>
              </a:solidFill>
              <a:latin typeface="Calibri"/>
              <a:ea typeface="+mn-ea"/>
              <a:cs typeface="+mn-cs"/>
            </a:rPr>
            <a:t>6,435,357</a:t>
          </a:r>
          <a:r>
            <a:rPr lang="en-US" b="1" dirty="0" smtClean="0">
              <a:solidFill>
                <a:sysClr val="window" lastClr="FFFFFF"/>
              </a:solidFill>
              <a:latin typeface="Calibri"/>
              <a:ea typeface="+mn-ea"/>
              <a:cs typeface="+mn-cs"/>
            </a:rPr>
            <a:t>  </a:t>
          </a:r>
          <a:r>
            <a:rPr lang="en-US" dirty="0" smtClean="0">
              <a:solidFill>
                <a:sysClr val="window" lastClr="FFFFFF"/>
              </a:solidFill>
              <a:latin typeface="Calibri"/>
              <a:ea typeface="+mn-ea"/>
              <a:cs typeface="+mn-cs"/>
            </a:rPr>
            <a:t>KWh</a:t>
          </a:r>
          <a:endParaRPr lang="en-US" dirty="0">
            <a:solidFill>
              <a:sysClr val="window" lastClr="FFFFFF"/>
            </a:solidFill>
            <a:latin typeface="Calibri"/>
            <a:ea typeface="+mn-ea"/>
            <a:cs typeface="+mn-cs"/>
          </a:endParaRPr>
        </a:p>
      </dgm:t>
    </dgm:pt>
    <dgm:pt modelId="{3BD32D67-2E34-410E-B7E2-D4C892E0FEB3}" type="parTrans" cxnId="{58496BC5-A98C-4031-8AEA-CA8FC6812BA8}">
      <dgm:prSet/>
      <dgm:spPr/>
      <dgm:t>
        <a:bodyPr/>
        <a:lstStyle/>
        <a:p>
          <a:endParaRPr lang="en-US"/>
        </a:p>
      </dgm:t>
    </dgm:pt>
    <dgm:pt modelId="{52CCC773-9040-415B-8B51-1C4013ACD509}" type="sibTrans" cxnId="{58496BC5-A98C-4031-8AEA-CA8FC6812BA8}">
      <dgm:prSet/>
      <dgm:spPr/>
      <dgm:t>
        <a:bodyPr/>
        <a:lstStyle/>
        <a:p>
          <a:endParaRPr lang="en-US"/>
        </a:p>
      </dgm:t>
    </dgm:pt>
    <dgm:pt modelId="{6EAC4956-3455-4547-945F-423D2567579E}">
      <dgm:prSet phldrT="[Text]"/>
      <dgm:spPr>
        <a:xfrm>
          <a:off x="3149500" y="1984"/>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b="0" dirty="0" smtClean="0">
              <a:solidFill>
                <a:sysClr val="window" lastClr="FFFFFF"/>
              </a:solidFill>
              <a:latin typeface="Calibri" pitchFamily="34" charset="0"/>
              <a:ea typeface="+mn-ea"/>
              <a:cs typeface="+mn-cs"/>
            </a:rPr>
            <a:t>2,818,695</a:t>
          </a:r>
          <a:r>
            <a:rPr lang="en-US" b="1" dirty="0" smtClean="0">
              <a:solidFill>
                <a:sysClr val="window" lastClr="FFFFFF"/>
              </a:solidFill>
              <a:latin typeface="Calibri"/>
              <a:ea typeface="+mn-ea"/>
              <a:cs typeface="+mn-cs"/>
            </a:rPr>
            <a:t> </a:t>
          </a:r>
          <a:r>
            <a:rPr lang="en-US" b="0" dirty="0" smtClean="0">
              <a:solidFill>
                <a:sysClr val="window" lastClr="FFFFFF"/>
              </a:solidFill>
              <a:latin typeface="Calibri" pitchFamily="34" charset="0"/>
              <a:ea typeface="+mn-ea"/>
              <a:cs typeface="+mn-cs"/>
            </a:rPr>
            <a:t>NIS/year</a:t>
          </a:r>
          <a:endParaRPr lang="en-US" dirty="0">
            <a:solidFill>
              <a:sysClr val="window" lastClr="FFFFFF"/>
            </a:solidFill>
            <a:latin typeface="Calibri"/>
            <a:ea typeface="+mn-ea"/>
            <a:cs typeface="+mn-cs"/>
          </a:endParaRPr>
        </a:p>
      </dgm:t>
    </dgm:pt>
    <dgm:pt modelId="{6306FD41-BA41-406C-B9DF-DC5B355F9CC6}" type="parTrans" cxnId="{0BF8675A-46A6-43CB-97A5-A04F2B3D0ACA}">
      <dgm:prSet/>
      <dgm:spPr/>
      <dgm:t>
        <a:bodyPr/>
        <a:lstStyle/>
        <a:p>
          <a:endParaRPr lang="en-US"/>
        </a:p>
      </dgm:t>
    </dgm:pt>
    <dgm:pt modelId="{9EE8D14C-BD01-439B-9EE0-E44F70622EF6}" type="sibTrans" cxnId="{0BF8675A-46A6-43CB-97A5-A04F2B3D0ACA}">
      <dgm:prSet/>
      <dgm:spPr/>
      <dgm:t>
        <a:bodyPr/>
        <a:lstStyle/>
        <a:p>
          <a:endParaRPr lang="en-US"/>
        </a:p>
      </dgm:t>
    </dgm:pt>
    <dgm:pt modelId="{5C925F08-D6A6-4B4C-83F4-458730DCBBF4}">
      <dgm:prSet phldrT="[Text]"/>
      <dgm:spPr>
        <a:xfrm>
          <a:off x="916483" y="1422995"/>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Tariff 0.48 NIS/KWh</a:t>
          </a:r>
          <a:endParaRPr lang="en-US" dirty="0">
            <a:solidFill>
              <a:sysClr val="window" lastClr="FFFFFF"/>
            </a:solidFill>
            <a:latin typeface="Calibri"/>
            <a:ea typeface="+mn-ea"/>
            <a:cs typeface="+mn-cs"/>
          </a:endParaRPr>
        </a:p>
      </dgm:t>
    </dgm:pt>
    <dgm:pt modelId="{5069D8C8-2591-4581-A9A5-705E56D0298F}" type="parTrans" cxnId="{B87500FA-FD26-437C-B323-06599BB924CF}">
      <dgm:prSet/>
      <dgm:spPr/>
      <dgm:t>
        <a:bodyPr/>
        <a:lstStyle/>
        <a:p>
          <a:endParaRPr lang="en-US"/>
        </a:p>
      </dgm:t>
    </dgm:pt>
    <dgm:pt modelId="{4D974D67-93C0-4992-A98D-628227654209}" type="sibTrans" cxnId="{B87500FA-FD26-437C-B323-06599BB924CF}">
      <dgm:prSet/>
      <dgm:spPr/>
      <dgm:t>
        <a:bodyPr/>
        <a:lstStyle/>
        <a:p>
          <a:endParaRPr lang="en-US"/>
        </a:p>
      </dgm:t>
    </dgm:pt>
    <dgm:pt modelId="{7AF81853-B596-40F0-B152-3346D91E3FB1}">
      <dgm:prSet phldrT="[Text]"/>
      <dgm:spPr>
        <a:xfrm>
          <a:off x="3149500" y="1422995"/>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10.5</a:t>
          </a:r>
          <a:r>
            <a:rPr lang="en-US" baseline="0" dirty="0" smtClean="0">
              <a:solidFill>
                <a:sysClr val="window" lastClr="FFFFFF"/>
              </a:solidFill>
              <a:latin typeface="Calibri"/>
              <a:ea typeface="+mn-ea"/>
              <a:cs typeface="+mn-cs"/>
            </a:rPr>
            <a:t> Operation hours</a:t>
          </a:r>
          <a:endParaRPr lang="en-US" dirty="0">
            <a:solidFill>
              <a:sysClr val="window" lastClr="FFFFFF"/>
            </a:solidFill>
            <a:latin typeface="Calibri"/>
            <a:ea typeface="+mn-ea"/>
            <a:cs typeface="+mn-cs"/>
          </a:endParaRPr>
        </a:p>
      </dgm:t>
    </dgm:pt>
    <dgm:pt modelId="{A294665E-8FA0-4F9F-BF68-7DE046360D3B}" type="parTrans" cxnId="{F6729A72-A660-4951-90A5-D8BBAD2540D1}">
      <dgm:prSet/>
      <dgm:spPr/>
      <dgm:t>
        <a:bodyPr/>
        <a:lstStyle/>
        <a:p>
          <a:endParaRPr lang="en-US"/>
        </a:p>
      </dgm:t>
    </dgm:pt>
    <dgm:pt modelId="{E3418058-88D3-4720-8620-D6397FD4CB25}" type="sibTrans" cxnId="{F6729A72-A660-4951-90A5-D8BBAD2540D1}">
      <dgm:prSet/>
      <dgm:spPr/>
      <dgm:t>
        <a:bodyPr/>
        <a:lstStyle/>
        <a:p>
          <a:endParaRPr lang="en-US"/>
        </a:p>
      </dgm:t>
    </dgm:pt>
    <dgm:pt modelId="{0AB8BB40-2F5B-474D-85A6-2091146C9918}">
      <dgm:prSet phldrT="[Text]"/>
      <dgm:spPr>
        <a:xfrm>
          <a:off x="916483" y="2844006"/>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112W LED</a:t>
          </a:r>
          <a:br>
            <a:rPr lang="en-US" dirty="0" smtClean="0">
              <a:solidFill>
                <a:sysClr val="window" lastClr="FFFFFF"/>
              </a:solidFill>
              <a:latin typeface="Calibri"/>
              <a:ea typeface="+mn-ea"/>
              <a:cs typeface="+mn-cs"/>
            </a:rPr>
          </a:br>
          <a:r>
            <a:rPr lang="en-US" dirty="0" smtClean="0">
              <a:solidFill>
                <a:sysClr val="window" lastClr="FFFFFF"/>
              </a:solidFill>
              <a:latin typeface="Calibri"/>
              <a:ea typeface="+mn-ea"/>
              <a:cs typeface="+mn-cs"/>
            </a:rPr>
            <a:t>388NIS/fixture</a:t>
          </a:r>
          <a:endParaRPr lang="en-US" dirty="0">
            <a:solidFill>
              <a:sysClr val="window" lastClr="FFFFFF"/>
            </a:solidFill>
            <a:latin typeface="Calibri"/>
            <a:ea typeface="+mn-ea"/>
            <a:cs typeface="+mn-cs"/>
          </a:endParaRPr>
        </a:p>
      </dgm:t>
    </dgm:pt>
    <dgm:pt modelId="{8D25D57C-02FE-4814-9873-0A63F794E2DE}" type="parTrans" cxnId="{DB7A5298-48E2-4ACA-B542-2E3452183296}">
      <dgm:prSet/>
      <dgm:spPr/>
      <dgm:t>
        <a:bodyPr/>
        <a:lstStyle/>
        <a:p>
          <a:endParaRPr lang="en-US"/>
        </a:p>
      </dgm:t>
    </dgm:pt>
    <dgm:pt modelId="{A89B215D-6FF5-4817-9140-FA0C81569757}" type="sibTrans" cxnId="{DB7A5298-48E2-4ACA-B542-2E3452183296}">
      <dgm:prSet/>
      <dgm:spPr/>
      <dgm:t>
        <a:bodyPr/>
        <a:lstStyle/>
        <a:p>
          <a:endParaRPr lang="en-US"/>
        </a:p>
      </dgm:t>
    </dgm:pt>
    <dgm:pt modelId="{05E3D158-E53E-4B80-A683-03A7DC14B465}">
      <dgm:prSet/>
      <dgm:spPr>
        <a:xfrm>
          <a:off x="3149500" y="2844006"/>
          <a:ext cx="2030015" cy="1218009"/>
        </a:xfrm>
        <a:prstGeom prst="rect">
          <a:avLst/>
        </a:prstGeom>
        <a:solidFill>
          <a:srgbClr val="1F497D"/>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pitchFamily="34" charset="0"/>
              <a:ea typeface="+mn-ea"/>
              <a:cs typeface="+mn-cs"/>
            </a:rPr>
            <a:t>250W HPS</a:t>
          </a:r>
          <a:br>
            <a:rPr lang="en-US" dirty="0" smtClean="0">
              <a:solidFill>
                <a:sysClr val="window" lastClr="FFFFFF"/>
              </a:solidFill>
              <a:latin typeface="Calibri" pitchFamily="34" charset="0"/>
              <a:ea typeface="+mn-ea"/>
              <a:cs typeface="+mn-cs"/>
            </a:rPr>
          </a:br>
          <a:r>
            <a:rPr lang="en-US" dirty="0" smtClean="0">
              <a:solidFill>
                <a:sysClr val="window" lastClr="FFFFFF"/>
              </a:solidFill>
              <a:latin typeface="Calibri" pitchFamily="34" charset="0"/>
              <a:ea typeface="+mn-ea"/>
              <a:cs typeface="+mn-cs"/>
            </a:rPr>
            <a:t>40 NIS/fixture</a:t>
          </a:r>
          <a:endParaRPr lang="en-US" dirty="0">
            <a:solidFill>
              <a:sysClr val="window" lastClr="FFFFFF"/>
            </a:solidFill>
            <a:latin typeface="Calibri" pitchFamily="34" charset="0"/>
            <a:ea typeface="+mn-ea"/>
            <a:cs typeface="+mn-cs"/>
          </a:endParaRPr>
        </a:p>
      </dgm:t>
    </dgm:pt>
    <dgm:pt modelId="{7DDB53F9-EDDF-407E-91FB-0D0BE2F86186}" type="parTrans" cxnId="{092C76C2-2E7B-42FC-9ED3-375F963FEC44}">
      <dgm:prSet/>
      <dgm:spPr/>
      <dgm:t>
        <a:bodyPr/>
        <a:lstStyle/>
        <a:p>
          <a:endParaRPr lang="en-US"/>
        </a:p>
      </dgm:t>
    </dgm:pt>
    <dgm:pt modelId="{79956895-3910-4874-A34E-6209FF1CDCB4}" type="sibTrans" cxnId="{092C76C2-2E7B-42FC-9ED3-375F963FEC44}">
      <dgm:prSet/>
      <dgm:spPr/>
      <dgm:t>
        <a:bodyPr/>
        <a:lstStyle/>
        <a:p>
          <a:endParaRPr lang="en-US"/>
        </a:p>
      </dgm:t>
    </dgm:pt>
    <dgm:pt modelId="{83E8B2B4-0CA1-4C47-99A6-F82EEB3EA579}" type="pres">
      <dgm:prSet presAssocID="{19821F6A-FBC3-4F85-8A8E-0A91007FF25A}" presName="diagram" presStyleCnt="0">
        <dgm:presLayoutVars>
          <dgm:dir/>
          <dgm:resizeHandles val="exact"/>
        </dgm:presLayoutVars>
      </dgm:prSet>
      <dgm:spPr/>
      <dgm:t>
        <a:bodyPr/>
        <a:lstStyle/>
        <a:p>
          <a:endParaRPr lang="en-CA"/>
        </a:p>
      </dgm:t>
    </dgm:pt>
    <dgm:pt modelId="{29079DB7-D62C-48E9-969B-80F957FBA84B}" type="pres">
      <dgm:prSet presAssocID="{2139214E-E7EA-4D01-892D-D58576BCE4C7}" presName="node" presStyleLbl="node1" presStyleIdx="0" presStyleCnt="6">
        <dgm:presLayoutVars>
          <dgm:bulletEnabled val="1"/>
        </dgm:presLayoutVars>
      </dgm:prSet>
      <dgm:spPr>
        <a:prstGeom prst="rect">
          <a:avLst/>
        </a:prstGeom>
      </dgm:spPr>
      <dgm:t>
        <a:bodyPr/>
        <a:lstStyle/>
        <a:p>
          <a:endParaRPr lang="en-US"/>
        </a:p>
      </dgm:t>
    </dgm:pt>
    <dgm:pt modelId="{5AE6D190-82F9-4DE7-BD59-72CBA8D5C500}" type="pres">
      <dgm:prSet presAssocID="{52CCC773-9040-415B-8B51-1C4013ACD509}" presName="sibTrans" presStyleCnt="0"/>
      <dgm:spPr/>
    </dgm:pt>
    <dgm:pt modelId="{92FC35D7-A7BC-496F-8547-7F411AC8F446}" type="pres">
      <dgm:prSet presAssocID="{6EAC4956-3455-4547-945F-423D2567579E}" presName="node" presStyleLbl="node1" presStyleIdx="1" presStyleCnt="6">
        <dgm:presLayoutVars>
          <dgm:bulletEnabled val="1"/>
        </dgm:presLayoutVars>
      </dgm:prSet>
      <dgm:spPr>
        <a:prstGeom prst="rect">
          <a:avLst/>
        </a:prstGeom>
      </dgm:spPr>
      <dgm:t>
        <a:bodyPr/>
        <a:lstStyle/>
        <a:p>
          <a:endParaRPr lang="en-CA"/>
        </a:p>
      </dgm:t>
    </dgm:pt>
    <dgm:pt modelId="{2AA31C1D-DAD3-431F-8F0E-04C4AE33F4D5}" type="pres">
      <dgm:prSet presAssocID="{9EE8D14C-BD01-439B-9EE0-E44F70622EF6}" presName="sibTrans" presStyleCnt="0"/>
      <dgm:spPr/>
    </dgm:pt>
    <dgm:pt modelId="{F0E609DA-FF69-45EF-94BA-84CD6271D778}" type="pres">
      <dgm:prSet presAssocID="{5C925F08-D6A6-4B4C-83F4-458730DCBBF4}" presName="node" presStyleLbl="node1" presStyleIdx="2" presStyleCnt="6">
        <dgm:presLayoutVars>
          <dgm:bulletEnabled val="1"/>
        </dgm:presLayoutVars>
      </dgm:prSet>
      <dgm:spPr>
        <a:prstGeom prst="rect">
          <a:avLst/>
        </a:prstGeom>
      </dgm:spPr>
      <dgm:t>
        <a:bodyPr/>
        <a:lstStyle/>
        <a:p>
          <a:endParaRPr lang="en-CA"/>
        </a:p>
      </dgm:t>
    </dgm:pt>
    <dgm:pt modelId="{1071F225-5D9C-4D3A-B860-A50C7BB896CC}" type="pres">
      <dgm:prSet presAssocID="{4D974D67-93C0-4992-A98D-628227654209}" presName="sibTrans" presStyleCnt="0"/>
      <dgm:spPr/>
    </dgm:pt>
    <dgm:pt modelId="{36387C9F-2909-4C87-9D14-F623B6B6A540}" type="pres">
      <dgm:prSet presAssocID="{7AF81853-B596-40F0-B152-3346D91E3FB1}" presName="node" presStyleLbl="node1" presStyleIdx="3" presStyleCnt="6">
        <dgm:presLayoutVars>
          <dgm:bulletEnabled val="1"/>
        </dgm:presLayoutVars>
      </dgm:prSet>
      <dgm:spPr>
        <a:prstGeom prst="rect">
          <a:avLst/>
        </a:prstGeom>
      </dgm:spPr>
      <dgm:t>
        <a:bodyPr/>
        <a:lstStyle/>
        <a:p>
          <a:endParaRPr lang="en-CA"/>
        </a:p>
      </dgm:t>
    </dgm:pt>
    <dgm:pt modelId="{78B7C040-0D2B-4049-9DB9-A35CCD7342F9}" type="pres">
      <dgm:prSet presAssocID="{E3418058-88D3-4720-8620-D6397FD4CB25}" presName="sibTrans" presStyleCnt="0"/>
      <dgm:spPr/>
    </dgm:pt>
    <dgm:pt modelId="{B20C5CE6-5724-41F3-8E25-07C64B72E9CD}" type="pres">
      <dgm:prSet presAssocID="{0AB8BB40-2F5B-474D-85A6-2091146C9918}" presName="node" presStyleLbl="node1" presStyleIdx="4" presStyleCnt="6">
        <dgm:presLayoutVars>
          <dgm:bulletEnabled val="1"/>
        </dgm:presLayoutVars>
      </dgm:prSet>
      <dgm:spPr>
        <a:prstGeom prst="rect">
          <a:avLst/>
        </a:prstGeom>
      </dgm:spPr>
      <dgm:t>
        <a:bodyPr/>
        <a:lstStyle/>
        <a:p>
          <a:endParaRPr lang="en-CA"/>
        </a:p>
      </dgm:t>
    </dgm:pt>
    <dgm:pt modelId="{C4FD68FC-259E-4A0B-9838-A77708FD409D}" type="pres">
      <dgm:prSet presAssocID="{A89B215D-6FF5-4817-9140-FA0C81569757}" presName="sibTrans" presStyleCnt="0"/>
      <dgm:spPr/>
    </dgm:pt>
    <dgm:pt modelId="{EA5E2615-EE99-43B0-A180-ABE062F9E9F0}" type="pres">
      <dgm:prSet presAssocID="{05E3D158-E53E-4B80-A683-03A7DC14B465}" presName="node" presStyleLbl="node1" presStyleIdx="5" presStyleCnt="6">
        <dgm:presLayoutVars>
          <dgm:bulletEnabled val="1"/>
        </dgm:presLayoutVars>
      </dgm:prSet>
      <dgm:spPr/>
      <dgm:t>
        <a:bodyPr/>
        <a:lstStyle/>
        <a:p>
          <a:endParaRPr lang="en-US"/>
        </a:p>
      </dgm:t>
    </dgm:pt>
  </dgm:ptLst>
  <dgm:cxnLst>
    <dgm:cxn modelId="{A19D347F-15C7-4F97-9712-4C6F39DF2F5F}" type="presOf" srcId="{19821F6A-FBC3-4F85-8A8E-0A91007FF25A}" destId="{83E8B2B4-0CA1-4C47-99A6-F82EEB3EA579}" srcOrd="0" destOrd="0" presId="urn:microsoft.com/office/officeart/2005/8/layout/default#1"/>
    <dgm:cxn modelId="{092C76C2-2E7B-42FC-9ED3-375F963FEC44}" srcId="{19821F6A-FBC3-4F85-8A8E-0A91007FF25A}" destId="{05E3D158-E53E-4B80-A683-03A7DC14B465}" srcOrd="5" destOrd="0" parTransId="{7DDB53F9-EDDF-407E-91FB-0D0BE2F86186}" sibTransId="{79956895-3910-4874-A34E-6209FF1CDCB4}"/>
    <dgm:cxn modelId="{DB7A5298-48E2-4ACA-B542-2E3452183296}" srcId="{19821F6A-FBC3-4F85-8A8E-0A91007FF25A}" destId="{0AB8BB40-2F5B-474D-85A6-2091146C9918}" srcOrd="4" destOrd="0" parTransId="{8D25D57C-02FE-4814-9873-0A63F794E2DE}" sibTransId="{A89B215D-6FF5-4817-9140-FA0C81569757}"/>
    <dgm:cxn modelId="{A50F719F-C062-4B8A-B768-349BADC31D33}" type="presOf" srcId="{7AF81853-B596-40F0-B152-3346D91E3FB1}" destId="{36387C9F-2909-4C87-9D14-F623B6B6A540}" srcOrd="0" destOrd="0" presId="urn:microsoft.com/office/officeart/2005/8/layout/default#1"/>
    <dgm:cxn modelId="{550CB773-ED46-48E2-8889-417A01A74BC9}" type="presOf" srcId="{0AB8BB40-2F5B-474D-85A6-2091146C9918}" destId="{B20C5CE6-5724-41F3-8E25-07C64B72E9CD}" srcOrd="0" destOrd="0" presId="urn:microsoft.com/office/officeart/2005/8/layout/default#1"/>
    <dgm:cxn modelId="{CDAB1D8F-4FBA-4F02-907D-1FA2BD70E105}" type="presOf" srcId="{2139214E-E7EA-4D01-892D-D58576BCE4C7}" destId="{29079DB7-D62C-48E9-969B-80F957FBA84B}" srcOrd="0" destOrd="0" presId="urn:microsoft.com/office/officeart/2005/8/layout/default#1"/>
    <dgm:cxn modelId="{B6E1F08C-44F6-4914-A729-510CBFB50820}" type="presOf" srcId="{05E3D158-E53E-4B80-A683-03A7DC14B465}" destId="{EA5E2615-EE99-43B0-A180-ABE062F9E9F0}" srcOrd="0" destOrd="0" presId="urn:microsoft.com/office/officeart/2005/8/layout/default#1"/>
    <dgm:cxn modelId="{F6729A72-A660-4951-90A5-D8BBAD2540D1}" srcId="{19821F6A-FBC3-4F85-8A8E-0A91007FF25A}" destId="{7AF81853-B596-40F0-B152-3346D91E3FB1}" srcOrd="3" destOrd="0" parTransId="{A294665E-8FA0-4F9F-BF68-7DE046360D3B}" sibTransId="{E3418058-88D3-4720-8620-D6397FD4CB25}"/>
    <dgm:cxn modelId="{B87500FA-FD26-437C-B323-06599BB924CF}" srcId="{19821F6A-FBC3-4F85-8A8E-0A91007FF25A}" destId="{5C925F08-D6A6-4B4C-83F4-458730DCBBF4}" srcOrd="2" destOrd="0" parTransId="{5069D8C8-2591-4581-A9A5-705E56D0298F}" sibTransId="{4D974D67-93C0-4992-A98D-628227654209}"/>
    <dgm:cxn modelId="{58496BC5-A98C-4031-8AEA-CA8FC6812BA8}" srcId="{19821F6A-FBC3-4F85-8A8E-0A91007FF25A}" destId="{2139214E-E7EA-4D01-892D-D58576BCE4C7}" srcOrd="0" destOrd="0" parTransId="{3BD32D67-2E34-410E-B7E2-D4C892E0FEB3}" sibTransId="{52CCC773-9040-415B-8B51-1C4013ACD509}"/>
    <dgm:cxn modelId="{C20EBFAA-8597-49D0-A955-910676DFD648}" type="presOf" srcId="{5C925F08-D6A6-4B4C-83F4-458730DCBBF4}" destId="{F0E609DA-FF69-45EF-94BA-84CD6271D778}" srcOrd="0" destOrd="0" presId="urn:microsoft.com/office/officeart/2005/8/layout/default#1"/>
    <dgm:cxn modelId="{ABE31D61-E33B-4D5C-BD48-1513D673A2C1}" type="presOf" srcId="{6EAC4956-3455-4547-945F-423D2567579E}" destId="{92FC35D7-A7BC-496F-8547-7F411AC8F446}" srcOrd="0" destOrd="0" presId="urn:microsoft.com/office/officeart/2005/8/layout/default#1"/>
    <dgm:cxn modelId="{0BF8675A-46A6-43CB-97A5-A04F2B3D0ACA}" srcId="{19821F6A-FBC3-4F85-8A8E-0A91007FF25A}" destId="{6EAC4956-3455-4547-945F-423D2567579E}" srcOrd="1" destOrd="0" parTransId="{6306FD41-BA41-406C-B9DF-DC5B355F9CC6}" sibTransId="{9EE8D14C-BD01-439B-9EE0-E44F70622EF6}"/>
    <dgm:cxn modelId="{E0EBC9EE-97A4-4F60-A104-711D63619557}" type="presParOf" srcId="{83E8B2B4-0CA1-4C47-99A6-F82EEB3EA579}" destId="{29079DB7-D62C-48E9-969B-80F957FBA84B}" srcOrd="0" destOrd="0" presId="urn:microsoft.com/office/officeart/2005/8/layout/default#1"/>
    <dgm:cxn modelId="{37DED0A0-7F54-4E2F-A6B2-75D43650A67B}" type="presParOf" srcId="{83E8B2B4-0CA1-4C47-99A6-F82EEB3EA579}" destId="{5AE6D190-82F9-4DE7-BD59-72CBA8D5C500}" srcOrd="1" destOrd="0" presId="urn:microsoft.com/office/officeart/2005/8/layout/default#1"/>
    <dgm:cxn modelId="{336665EB-9BEA-4642-AE0F-D5124F8375C5}" type="presParOf" srcId="{83E8B2B4-0CA1-4C47-99A6-F82EEB3EA579}" destId="{92FC35D7-A7BC-496F-8547-7F411AC8F446}" srcOrd="2" destOrd="0" presId="urn:microsoft.com/office/officeart/2005/8/layout/default#1"/>
    <dgm:cxn modelId="{F21F54B3-BDB4-4FEA-AC3D-266D674AB245}" type="presParOf" srcId="{83E8B2B4-0CA1-4C47-99A6-F82EEB3EA579}" destId="{2AA31C1D-DAD3-431F-8F0E-04C4AE33F4D5}" srcOrd="3" destOrd="0" presId="urn:microsoft.com/office/officeart/2005/8/layout/default#1"/>
    <dgm:cxn modelId="{B18F042C-1E3D-4E68-85CD-EE3A2777EC4E}" type="presParOf" srcId="{83E8B2B4-0CA1-4C47-99A6-F82EEB3EA579}" destId="{F0E609DA-FF69-45EF-94BA-84CD6271D778}" srcOrd="4" destOrd="0" presId="urn:microsoft.com/office/officeart/2005/8/layout/default#1"/>
    <dgm:cxn modelId="{D16DB0A2-90E9-49C9-B774-3CD4CC5A09A4}" type="presParOf" srcId="{83E8B2B4-0CA1-4C47-99A6-F82EEB3EA579}" destId="{1071F225-5D9C-4D3A-B860-A50C7BB896CC}" srcOrd="5" destOrd="0" presId="urn:microsoft.com/office/officeart/2005/8/layout/default#1"/>
    <dgm:cxn modelId="{05D7F0C5-9840-4390-A1FA-0FCEC55DA1B5}" type="presParOf" srcId="{83E8B2B4-0CA1-4C47-99A6-F82EEB3EA579}" destId="{36387C9F-2909-4C87-9D14-F623B6B6A540}" srcOrd="6" destOrd="0" presId="urn:microsoft.com/office/officeart/2005/8/layout/default#1"/>
    <dgm:cxn modelId="{4601C53F-F67E-4CD8-B454-1C944E99D4D7}" type="presParOf" srcId="{83E8B2B4-0CA1-4C47-99A6-F82EEB3EA579}" destId="{78B7C040-0D2B-4049-9DB9-A35CCD7342F9}" srcOrd="7" destOrd="0" presId="urn:microsoft.com/office/officeart/2005/8/layout/default#1"/>
    <dgm:cxn modelId="{A0638CA6-F065-450F-894A-34C7F19DB26A}" type="presParOf" srcId="{83E8B2B4-0CA1-4C47-99A6-F82EEB3EA579}" destId="{B20C5CE6-5724-41F3-8E25-07C64B72E9CD}" srcOrd="8" destOrd="0" presId="urn:microsoft.com/office/officeart/2005/8/layout/default#1"/>
    <dgm:cxn modelId="{BA40514E-1020-4590-BF05-B81C26149EC2}" type="presParOf" srcId="{83E8B2B4-0CA1-4C47-99A6-F82EEB3EA579}" destId="{C4FD68FC-259E-4A0B-9838-A77708FD409D}" srcOrd="9" destOrd="0" presId="urn:microsoft.com/office/officeart/2005/8/layout/default#1"/>
    <dgm:cxn modelId="{0D53C9DE-ADEA-42CC-83EA-9EC70D8F356A}" type="presParOf" srcId="{83E8B2B4-0CA1-4C47-99A6-F82EEB3EA579}" destId="{EA5E2615-EE99-43B0-A180-ABE062F9E9F0}"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9C2D91-7CF7-4D27-A206-E15F1AEB1CF6}" type="doc">
      <dgm:prSet loTypeId="urn:microsoft.com/office/officeart/2005/8/layout/pyramid2" loCatId="pyramid" qsTypeId="urn:microsoft.com/office/officeart/2005/8/quickstyle/simple1" qsCatId="simple" csTypeId="urn:microsoft.com/office/officeart/2005/8/colors/accent1_2" csCatId="accent1" phldr="1"/>
      <dgm:spPr/>
    </dgm:pt>
    <dgm:pt modelId="{75908487-B7BC-4CE4-B422-AA96403F7D12}">
      <dgm:prSet phldrT="[Text]"/>
      <dgm:spPr>
        <a:xfrm>
          <a:off x="2927984" y="518389"/>
          <a:ext cx="3351530" cy="122056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smtClean="0">
              <a:solidFill>
                <a:sysClr val="windowText" lastClr="000000">
                  <a:hueOff val="0"/>
                  <a:satOff val="0"/>
                  <a:lumOff val="0"/>
                  <a:alphaOff val="0"/>
                </a:sysClr>
              </a:solidFill>
              <a:latin typeface="Calibri"/>
              <a:ea typeface="+mn-ea"/>
              <a:cs typeface="+mn-cs"/>
            </a:rPr>
            <a:t>Cost of 1380 LED lamp  535,440 NIS/year</a:t>
          </a:r>
          <a:endParaRPr lang="en-US" dirty="0">
            <a:solidFill>
              <a:sysClr val="windowText" lastClr="000000">
                <a:hueOff val="0"/>
                <a:satOff val="0"/>
                <a:lumOff val="0"/>
                <a:alphaOff val="0"/>
              </a:sysClr>
            </a:solidFill>
            <a:latin typeface="Calibri"/>
            <a:ea typeface="+mn-ea"/>
            <a:cs typeface="+mn-cs"/>
          </a:endParaRPr>
        </a:p>
      </dgm:t>
    </dgm:pt>
    <dgm:pt modelId="{30C47116-CC1D-4643-AF63-9C5534DF6E53}" type="parTrans" cxnId="{F04BE444-3656-42BD-B343-145BED8AD2CD}">
      <dgm:prSet/>
      <dgm:spPr/>
      <dgm:t>
        <a:bodyPr/>
        <a:lstStyle/>
        <a:p>
          <a:endParaRPr lang="en-US"/>
        </a:p>
      </dgm:t>
    </dgm:pt>
    <dgm:pt modelId="{02253764-E972-4607-ABA1-F89A48AE7EEE}" type="sibTrans" cxnId="{F04BE444-3656-42BD-B343-145BED8AD2CD}">
      <dgm:prSet/>
      <dgm:spPr/>
      <dgm:t>
        <a:bodyPr/>
        <a:lstStyle/>
        <a:p>
          <a:endParaRPr lang="en-US"/>
        </a:p>
      </dgm:t>
    </dgm:pt>
    <dgm:pt modelId="{A5F891A6-CEF5-44A9-899A-DF839BA19F72}">
      <dgm:prSet phldrT="[Text]"/>
      <dgm:spPr>
        <a:xfrm>
          <a:off x="2927984" y="1891529"/>
          <a:ext cx="3351530" cy="122056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smtClean="0">
              <a:solidFill>
                <a:sysClr val="windowText" lastClr="000000">
                  <a:hueOff val="0"/>
                  <a:satOff val="0"/>
                  <a:lumOff val="0"/>
                  <a:alphaOff val="0"/>
                </a:sysClr>
              </a:solidFill>
              <a:latin typeface="Calibri"/>
              <a:ea typeface="+mn-ea"/>
              <a:cs typeface="+mn-cs"/>
            </a:rPr>
            <a:t>Initial investment = 2,677,200 NIS</a:t>
          </a:r>
          <a:endParaRPr lang="en-US" dirty="0">
            <a:solidFill>
              <a:sysClr val="windowText" lastClr="000000">
                <a:hueOff val="0"/>
                <a:satOff val="0"/>
                <a:lumOff val="0"/>
                <a:alphaOff val="0"/>
              </a:sysClr>
            </a:solidFill>
            <a:latin typeface="Calibri"/>
            <a:ea typeface="+mn-ea"/>
            <a:cs typeface="+mn-cs"/>
          </a:endParaRPr>
        </a:p>
      </dgm:t>
    </dgm:pt>
    <dgm:pt modelId="{3BD32BCE-1863-42E4-9C50-AF1EEEA44260}" type="parTrans" cxnId="{F5FF7D44-4355-4AC6-A43B-F9FE139134DE}">
      <dgm:prSet/>
      <dgm:spPr/>
      <dgm:t>
        <a:bodyPr/>
        <a:lstStyle/>
        <a:p>
          <a:endParaRPr lang="en-US"/>
        </a:p>
      </dgm:t>
    </dgm:pt>
    <dgm:pt modelId="{C51998CE-9774-4E5C-8781-0344BFDC8EEB}" type="sibTrans" cxnId="{F5FF7D44-4355-4AC6-A43B-F9FE139134DE}">
      <dgm:prSet/>
      <dgm:spPr/>
      <dgm:t>
        <a:bodyPr/>
        <a:lstStyle/>
        <a:p>
          <a:endParaRPr lang="en-US"/>
        </a:p>
      </dgm:t>
    </dgm:pt>
    <dgm:pt modelId="{EB404BE7-C6ED-4489-96BA-72457A93F3E9}">
      <dgm:prSet phldrT="[Text]"/>
      <dgm:spPr>
        <a:xfrm>
          <a:off x="2927984" y="3264670"/>
          <a:ext cx="3351530" cy="122056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smtClean="0">
              <a:solidFill>
                <a:sysClr val="windowText" lastClr="000000">
                  <a:hueOff val="0"/>
                  <a:satOff val="0"/>
                  <a:lumOff val="0"/>
                  <a:alphaOff val="0"/>
                </a:sysClr>
              </a:solidFill>
              <a:latin typeface="Calibri"/>
              <a:ea typeface="+mn-ea"/>
              <a:cs typeface="+mn-cs"/>
            </a:rPr>
            <a:t>Pay back period = 5.5 years</a:t>
          </a:r>
          <a:endParaRPr lang="en-US" dirty="0">
            <a:solidFill>
              <a:sysClr val="windowText" lastClr="000000">
                <a:hueOff val="0"/>
                <a:satOff val="0"/>
                <a:lumOff val="0"/>
                <a:alphaOff val="0"/>
              </a:sysClr>
            </a:solidFill>
            <a:latin typeface="Calibri"/>
            <a:ea typeface="+mn-ea"/>
            <a:cs typeface="+mn-cs"/>
          </a:endParaRPr>
        </a:p>
      </dgm:t>
    </dgm:pt>
    <dgm:pt modelId="{C0AE06E5-3A44-4B54-A636-0738AAAE0743}" type="parTrans" cxnId="{0ADEC2EA-4ACB-4BB5-85C1-0FE66833535C}">
      <dgm:prSet/>
      <dgm:spPr/>
      <dgm:t>
        <a:bodyPr/>
        <a:lstStyle/>
        <a:p>
          <a:endParaRPr lang="en-US"/>
        </a:p>
      </dgm:t>
    </dgm:pt>
    <dgm:pt modelId="{3CDD051F-4A77-4531-ACC5-EAFAE07161A7}" type="sibTrans" cxnId="{0ADEC2EA-4ACB-4BB5-85C1-0FE66833535C}">
      <dgm:prSet/>
      <dgm:spPr/>
      <dgm:t>
        <a:bodyPr/>
        <a:lstStyle/>
        <a:p>
          <a:endParaRPr lang="en-US"/>
        </a:p>
      </dgm:t>
    </dgm:pt>
    <dgm:pt modelId="{C4DEFDD8-30F1-4AF4-8D26-C7758B3D36E3}" type="pres">
      <dgm:prSet presAssocID="{2F9C2D91-7CF7-4D27-A206-E15F1AEB1CF6}" presName="compositeShape" presStyleCnt="0">
        <dgm:presLayoutVars>
          <dgm:dir/>
          <dgm:resizeHandles/>
        </dgm:presLayoutVars>
      </dgm:prSet>
      <dgm:spPr/>
    </dgm:pt>
    <dgm:pt modelId="{B2AC7A7F-9001-4B13-8779-F4FDFAA8FF8A}" type="pres">
      <dgm:prSet presAssocID="{2F9C2D91-7CF7-4D27-A206-E15F1AEB1CF6}" presName="pyramid" presStyleLbl="node1" presStyleIdx="0" presStyleCnt="1" custLinFactNeighborX="-874" custLinFactNeighborY="5911"/>
      <dgm:spPr>
        <a:xfrm>
          <a:off x="304819" y="0"/>
          <a:ext cx="5156200" cy="5156200"/>
        </a:xfrm>
        <a:prstGeom prst="triangle">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pt>
    <dgm:pt modelId="{EDA125AB-297E-48B1-9D30-1077C1322003}" type="pres">
      <dgm:prSet presAssocID="{2F9C2D91-7CF7-4D27-A206-E15F1AEB1CF6}" presName="theList" presStyleCnt="0"/>
      <dgm:spPr/>
    </dgm:pt>
    <dgm:pt modelId="{CA7B4D2C-B328-404B-B633-5E8F37B3B0A7}" type="pres">
      <dgm:prSet presAssocID="{75908487-B7BC-4CE4-B422-AA96403F7D12}" presName="aNode" presStyleLbl="fgAcc1" presStyleIdx="0" presStyleCnt="3">
        <dgm:presLayoutVars>
          <dgm:bulletEnabled val="1"/>
        </dgm:presLayoutVars>
      </dgm:prSet>
      <dgm:spPr/>
      <dgm:t>
        <a:bodyPr/>
        <a:lstStyle/>
        <a:p>
          <a:endParaRPr lang="en-US"/>
        </a:p>
      </dgm:t>
    </dgm:pt>
    <dgm:pt modelId="{46DFA260-6F16-4AA7-9E9E-406A19971F39}" type="pres">
      <dgm:prSet presAssocID="{75908487-B7BC-4CE4-B422-AA96403F7D12}" presName="aSpace" presStyleCnt="0"/>
      <dgm:spPr/>
    </dgm:pt>
    <dgm:pt modelId="{1C0E81A3-47FD-43F4-AD10-26C7904FF3AA}" type="pres">
      <dgm:prSet presAssocID="{A5F891A6-CEF5-44A9-899A-DF839BA19F72}" presName="aNode" presStyleLbl="fgAcc1" presStyleIdx="1" presStyleCnt="3">
        <dgm:presLayoutVars>
          <dgm:bulletEnabled val="1"/>
        </dgm:presLayoutVars>
      </dgm:prSet>
      <dgm:spPr/>
      <dgm:t>
        <a:bodyPr/>
        <a:lstStyle/>
        <a:p>
          <a:endParaRPr lang="en-US"/>
        </a:p>
      </dgm:t>
    </dgm:pt>
    <dgm:pt modelId="{E6223AB2-11FB-424E-9DBE-2B731256FD61}" type="pres">
      <dgm:prSet presAssocID="{A5F891A6-CEF5-44A9-899A-DF839BA19F72}" presName="aSpace" presStyleCnt="0"/>
      <dgm:spPr/>
    </dgm:pt>
    <dgm:pt modelId="{4C0E468E-6C66-4FFE-9E49-083F8990911D}" type="pres">
      <dgm:prSet presAssocID="{EB404BE7-C6ED-4489-96BA-72457A93F3E9}" presName="aNode" presStyleLbl="fgAcc1" presStyleIdx="2" presStyleCnt="3">
        <dgm:presLayoutVars>
          <dgm:bulletEnabled val="1"/>
        </dgm:presLayoutVars>
      </dgm:prSet>
      <dgm:spPr/>
      <dgm:t>
        <a:bodyPr/>
        <a:lstStyle/>
        <a:p>
          <a:endParaRPr lang="en-US"/>
        </a:p>
      </dgm:t>
    </dgm:pt>
    <dgm:pt modelId="{0CF5B4AC-CE71-42D8-858B-3FC8ADC84578}" type="pres">
      <dgm:prSet presAssocID="{EB404BE7-C6ED-4489-96BA-72457A93F3E9}" presName="aSpace" presStyleCnt="0"/>
      <dgm:spPr/>
    </dgm:pt>
  </dgm:ptLst>
  <dgm:cxnLst>
    <dgm:cxn modelId="{5B77FB74-AC1A-4552-942E-C2E77BDF9536}" type="presOf" srcId="{2F9C2D91-7CF7-4D27-A206-E15F1AEB1CF6}" destId="{C4DEFDD8-30F1-4AF4-8D26-C7758B3D36E3}" srcOrd="0" destOrd="0" presId="urn:microsoft.com/office/officeart/2005/8/layout/pyramid2"/>
    <dgm:cxn modelId="{F04BE444-3656-42BD-B343-145BED8AD2CD}" srcId="{2F9C2D91-7CF7-4D27-A206-E15F1AEB1CF6}" destId="{75908487-B7BC-4CE4-B422-AA96403F7D12}" srcOrd="0" destOrd="0" parTransId="{30C47116-CC1D-4643-AF63-9C5534DF6E53}" sibTransId="{02253764-E972-4607-ABA1-F89A48AE7EEE}"/>
    <dgm:cxn modelId="{F5FF7D44-4355-4AC6-A43B-F9FE139134DE}" srcId="{2F9C2D91-7CF7-4D27-A206-E15F1AEB1CF6}" destId="{A5F891A6-CEF5-44A9-899A-DF839BA19F72}" srcOrd="1" destOrd="0" parTransId="{3BD32BCE-1863-42E4-9C50-AF1EEEA44260}" sibTransId="{C51998CE-9774-4E5C-8781-0344BFDC8EEB}"/>
    <dgm:cxn modelId="{AA263488-67D7-4B70-9805-A4CE165B2A37}" type="presOf" srcId="{A5F891A6-CEF5-44A9-899A-DF839BA19F72}" destId="{1C0E81A3-47FD-43F4-AD10-26C7904FF3AA}" srcOrd="0" destOrd="0" presId="urn:microsoft.com/office/officeart/2005/8/layout/pyramid2"/>
    <dgm:cxn modelId="{11412068-BA30-4F9A-A24E-3DEE3427FD79}" type="presOf" srcId="{75908487-B7BC-4CE4-B422-AA96403F7D12}" destId="{CA7B4D2C-B328-404B-B633-5E8F37B3B0A7}" srcOrd="0" destOrd="0" presId="urn:microsoft.com/office/officeart/2005/8/layout/pyramid2"/>
    <dgm:cxn modelId="{0ADEC2EA-4ACB-4BB5-85C1-0FE66833535C}" srcId="{2F9C2D91-7CF7-4D27-A206-E15F1AEB1CF6}" destId="{EB404BE7-C6ED-4489-96BA-72457A93F3E9}" srcOrd="2" destOrd="0" parTransId="{C0AE06E5-3A44-4B54-A636-0738AAAE0743}" sibTransId="{3CDD051F-4A77-4531-ACC5-EAFAE07161A7}"/>
    <dgm:cxn modelId="{ECCA2F21-CE8D-4770-B04C-33B8E605B0F3}" type="presOf" srcId="{EB404BE7-C6ED-4489-96BA-72457A93F3E9}" destId="{4C0E468E-6C66-4FFE-9E49-083F8990911D}" srcOrd="0" destOrd="0" presId="urn:microsoft.com/office/officeart/2005/8/layout/pyramid2"/>
    <dgm:cxn modelId="{225AE8E0-6CAB-43AA-939A-BEB3859BEC38}" type="presParOf" srcId="{C4DEFDD8-30F1-4AF4-8D26-C7758B3D36E3}" destId="{B2AC7A7F-9001-4B13-8779-F4FDFAA8FF8A}" srcOrd="0" destOrd="0" presId="urn:microsoft.com/office/officeart/2005/8/layout/pyramid2"/>
    <dgm:cxn modelId="{535EA90D-5071-462F-87A0-6F4FA3F222B1}" type="presParOf" srcId="{C4DEFDD8-30F1-4AF4-8D26-C7758B3D36E3}" destId="{EDA125AB-297E-48B1-9D30-1077C1322003}" srcOrd="1" destOrd="0" presId="urn:microsoft.com/office/officeart/2005/8/layout/pyramid2"/>
    <dgm:cxn modelId="{4B20FC6B-A412-4DE8-B22A-E20B5B6166E0}" type="presParOf" srcId="{EDA125AB-297E-48B1-9D30-1077C1322003}" destId="{CA7B4D2C-B328-404B-B633-5E8F37B3B0A7}" srcOrd="0" destOrd="0" presId="urn:microsoft.com/office/officeart/2005/8/layout/pyramid2"/>
    <dgm:cxn modelId="{0B8C8224-3982-41DF-8D72-07707234E775}" type="presParOf" srcId="{EDA125AB-297E-48B1-9D30-1077C1322003}" destId="{46DFA260-6F16-4AA7-9E9E-406A19971F39}" srcOrd="1" destOrd="0" presId="urn:microsoft.com/office/officeart/2005/8/layout/pyramid2"/>
    <dgm:cxn modelId="{ABCE3163-6C3C-4CC6-9E7B-4719DE3F8080}" type="presParOf" srcId="{EDA125AB-297E-48B1-9D30-1077C1322003}" destId="{1C0E81A3-47FD-43F4-AD10-26C7904FF3AA}" srcOrd="2" destOrd="0" presId="urn:microsoft.com/office/officeart/2005/8/layout/pyramid2"/>
    <dgm:cxn modelId="{6429F40E-2C72-40ED-B34E-60BCF496028F}" type="presParOf" srcId="{EDA125AB-297E-48B1-9D30-1077C1322003}" destId="{E6223AB2-11FB-424E-9DBE-2B731256FD61}" srcOrd="3" destOrd="0" presId="urn:microsoft.com/office/officeart/2005/8/layout/pyramid2"/>
    <dgm:cxn modelId="{60AD7351-8440-4FB7-95DC-854CD2DE72F0}" type="presParOf" srcId="{EDA125AB-297E-48B1-9D30-1077C1322003}" destId="{4C0E468E-6C66-4FFE-9E49-083F8990911D}" srcOrd="4" destOrd="0" presId="urn:microsoft.com/office/officeart/2005/8/layout/pyramid2"/>
    <dgm:cxn modelId="{7D7A1411-DB6D-43DF-A054-B134468EBF6C}" type="presParOf" srcId="{EDA125AB-297E-48B1-9D30-1077C1322003}" destId="{0CF5B4AC-CE71-42D8-858B-3FC8ADC84578}"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1FC0EE-4A49-4973-8637-0E38F6197888}" type="doc">
      <dgm:prSet loTypeId="urn:microsoft.com/office/officeart/2005/8/layout/pyramid2" loCatId="list" qsTypeId="urn:microsoft.com/office/officeart/2005/8/quickstyle/simple1" qsCatId="simple" csTypeId="urn:microsoft.com/office/officeart/2005/8/colors/accent1_2" csCatId="accent1" phldr="1"/>
      <dgm:spPr/>
    </dgm:pt>
    <dgm:pt modelId="{83334763-E8CA-415D-BF69-59BB43C6ADF3}">
      <dgm:prSet phldrT="[Text]" custT="1"/>
      <dgm:spPr>
        <a:xfrm>
          <a:off x="3949064" y="528604"/>
          <a:ext cx="3417570" cy="124461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sz="2600" dirty="0" smtClean="0">
              <a:solidFill>
                <a:sysClr val="windowText" lastClr="000000">
                  <a:hueOff val="0"/>
                  <a:satOff val="0"/>
                  <a:lumOff val="0"/>
                  <a:alphaOff val="0"/>
                </a:sysClr>
              </a:solidFill>
              <a:latin typeface="Calibri"/>
              <a:ea typeface="+mn-ea"/>
              <a:cs typeface="+mn-cs"/>
            </a:rPr>
            <a:t>Cost of 1380 LED lamp  535,440 NIS/year</a:t>
          </a:r>
          <a:endParaRPr lang="en-US" sz="2600" dirty="0">
            <a:solidFill>
              <a:sysClr val="windowText" lastClr="000000">
                <a:hueOff val="0"/>
                <a:satOff val="0"/>
                <a:lumOff val="0"/>
                <a:alphaOff val="0"/>
              </a:sysClr>
            </a:solidFill>
            <a:latin typeface="Calibri"/>
            <a:ea typeface="+mn-ea"/>
            <a:cs typeface="+mn-cs"/>
          </a:endParaRPr>
        </a:p>
      </dgm:t>
    </dgm:pt>
    <dgm:pt modelId="{38FCD54F-56E4-46A3-9103-DDA4F020A776}" type="parTrans" cxnId="{8C4536A2-4544-45C0-81B6-E5272BB06FE1}">
      <dgm:prSet/>
      <dgm:spPr/>
      <dgm:t>
        <a:bodyPr/>
        <a:lstStyle/>
        <a:p>
          <a:endParaRPr lang="en-US"/>
        </a:p>
      </dgm:t>
    </dgm:pt>
    <dgm:pt modelId="{280D3BCE-0C27-4871-8FB5-06C631BA6877}" type="sibTrans" cxnId="{8C4536A2-4544-45C0-81B6-E5272BB06FE1}">
      <dgm:prSet/>
      <dgm:spPr/>
      <dgm:t>
        <a:bodyPr/>
        <a:lstStyle/>
        <a:p>
          <a:endParaRPr lang="en-US"/>
        </a:p>
      </dgm:t>
    </dgm:pt>
    <dgm:pt modelId="{0380D60A-43C4-490B-A59E-FCF332ACE76F}">
      <dgm:prSet phldrT="[Text]" custT="1"/>
      <dgm:spPr>
        <a:xfrm>
          <a:off x="3949064" y="1928801"/>
          <a:ext cx="3417570" cy="124461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sz="2600" dirty="0" smtClean="0">
              <a:solidFill>
                <a:sysClr val="windowText" lastClr="000000">
                  <a:hueOff val="0"/>
                  <a:satOff val="0"/>
                  <a:lumOff val="0"/>
                  <a:alphaOff val="0"/>
                </a:sysClr>
              </a:solidFill>
              <a:latin typeface="Calibri"/>
              <a:ea typeface="+mn-ea"/>
              <a:cs typeface="+mn-cs"/>
            </a:rPr>
            <a:t>Present worth = 3,726,841 NIS.</a:t>
          </a:r>
          <a:endParaRPr lang="en-US" sz="2600" dirty="0">
            <a:solidFill>
              <a:sysClr val="windowText" lastClr="000000">
                <a:hueOff val="0"/>
                <a:satOff val="0"/>
                <a:lumOff val="0"/>
                <a:alphaOff val="0"/>
              </a:sysClr>
            </a:solidFill>
            <a:latin typeface="Calibri"/>
            <a:ea typeface="+mn-ea"/>
            <a:cs typeface="+mn-cs"/>
          </a:endParaRPr>
        </a:p>
      </dgm:t>
    </dgm:pt>
    <dgm:pt modelId="{7B0D3223-B9B6-43CD-B65B-85E09C16D023}" type="parTrans" cxnId="{59154F4C-99DD-4FCE-9183-18C04C9900EF}">
      <dgm:prSet/>
      <dgm:spPr/>
      <dgm:t>
        <a:bodyPr/>
        <a:lstStyle/>
        <a:p>
          <a:endParaRPr lang="en-US"/>
        </a:p>
      </dgm:t>
    </dgm:pt>
    <dgm:pt modelId="{0F7482AA-A57D-40BC-89D2-C25632A88FD9}" type="sibTrans" cxnId="{59154F4C-99DD-4FCE-9183-18C04C9900EF}">
      <dgm:prSet/>
      <dgm:spPr/>
      <dgm:t>
        <a:bodyPr/>
        <a:lstStyle/>
        <a:p>
          <a:endParaRPr lang="en-US"/>
        </a:p>
      </dgm:t>
    </dgm:pt>
    <dgm:pt modelId="{53184E26-27B4-423D-BA37-ABEFC723A878}">
      <dgm:prSet phldrT="[Text]" custT="1"/>
      <dgm:spPr>
        <a:xfrm>
          <a:off x="3949064" y="3328998"/>
          <a:ext cx="3417570" cy="1244619"/>
        </a:xfrm>
        <a:prstGeom prst="round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sz="2600" dirty="0" smtClean="0">
              <a:solidFill>
                <a:sysClr val="windowText" lastClr="000000">
                  <a:hueOff val="0"/>
                  <a:satOff val="0"/>
                  <a:lumOff val="0"/>
                  <a:alphaOff val="0"/>
                </a:sysClr>
              </a:solidFill>
              <a:latin typeface="Calibri"/>
              <a:ea typeface="+mn-ea"/>
              <a:cs typeface="+mn-cs"/>
            </a:rPr>
            <a:t>Pay back Period = 6.5 years</a:t>
          </a:r>
          <a:endParaRPr lang="en-US" sz="2600" dirty="0">
            <a:solidFill>
              <a:sysClr val="windowText" lastClr="000000">
                <a:hueOff val="0"/>
                <a:satOff val="0"/>
                <a:lumOff val="0"/>
                <a:alphaOff val="0"/>
              </a:sysClr>
            </a:solidFill>
            <a:latin typeface="Calibri"/>
            <a:ea typeface="+mn-ea"/>
            <a:cs typeface="+mn-cs"/>
          </a:endParaRPr>
        </a:p>
      </dgm:t>
    </dgm:pt>
    <dgm:pt modelId="{A589F1E2-0F72-46E6-B1FF-3ED5D59085FC}" type="parTrans" cxnId="{92B6E61A-3016-4EE7-B631-8474C2C37035}">
      <dgm:prSet/>
      <dgm:spPr/>
      <dgm:t>
        <a:bodyPr/>
        <a:lstStyle/>
        <a:p>
          <a:endParaRPr lang="en-US"/>
        </a:p>
      </dgm:t>
    </dgm:pt>
    <dgm:pt modelId="{9B352889-86C6-4D85-BAB5-ED667E633D0C}" type="sibTrans" cxnId="{92B6E61A-3016-4EE7-B631-8474C2C37035}">
      <dgm:prSet/>
      <dgm:spPr/>
      <dgm:t>
        <a:bodyPr/>
        <a:lstStyle/>
        <a:p>
          <a:endParaRPr lang="en-US"/>
        </a:p>
      </dgm:t>
    </dgm:pt>
    <dgm:pt modelId="{F8466C8F-2D4C-427E-99C7-4F540C88D318}" type="pres">
      <dgm:prSet presAssocID="{D51FC0EE-4A49-4973-8637-0E38F6197888}" presName="compositeShape" presStyleCnt="0">
        <dgm:presLayoutVars>
          <dgm:dir/>
          <dgm:resizeHandles/>
        </dgm:presLayoutVars>
      </dgm:prSet>
      <dgm:spPr/>
    </dgm:pt>
    <dgm:pt modelId="{5E87DC0F-19B6-4501-A819-55451A89BF12}" type="pres">
      <dgm:prSet presAssocID="{D51FC0EE-4A49-4973-8637-0E38F6197888}" presName="pyramid" presStyleLbl="node1" presStyleIdx="0" presStyleCnt="1"/>
      <dgm:spPr>
        <a:xfrm>
          <a:off x="1320164" y="0"/>
          <a:ext cx="5257800" cy="5257800"/>
        </a:xfrm>
        <a:prstGeom prst="triangle">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pt>
    <dgm:pt modelId="{F0BA3313-B283-4E8A-9CB1-5135206A97BE}" type="pres">
      <dgm:prSet presAssocID="{D51FC0EE-4A49-4973-8637-0E38F6197888}" presName="theList" presStyleCnt="0"/>
      <dgm:spPr/>
    </dgm:pt>
    <dgm:pt modelId="{F1FA047B-F704-4802-B718-41706969B7D8}" type="pres">
      <dgm:prSet presAssocID="{83334763-E8CA-415D-BF69-59BB43C6ADF3}" presName="aNode" presStyleLbl="fgAcc1" presStyleIdx="0" presStyleCnt="3">
        <dgm:presLayoutVars>
          <dgm:bulletEnabled val="1"/>
        </dgm:presLayoutVars>
      </dgm:prSet>
      <dgm:spPr/>
      <dgm:t>
        <a:bodyPr/>
        <a:lstStyle/>
        <a:p>
          <a:endParaRPr lang="en-US"/>
        </a:p>
      </dgm:t>
    </dgm:pt>
    <dgm:pt modelId="{58C7DAB8-4674-4261-A4ED-1EC63DCD2E70}" type="pres">
      <dgm:prSet presAssocID="{83334763-E8CA-415D-BF69-59BB43C6ADF3}" presName="aSpace" presStyleCnt="0"/>
      <dgm:spPr/>
    </dgm:pt>
    <dgm:pt modelId="{E6ADB351-9D46-4475-883E-225DB3EAE5D2}" type="pres">
      <dgm:prSet presAssocID="{0380D60A-43C4-490B-A59E-FCF332ACE76F}" presName="aNode" presStyleLbl="fgAcc1" presStyleIdx="1" presStyleCnt="3">
        <dgm:presLayoutVars>
          <dgm:bulletEnabled val="1"/>
        </dgm:presLayoutVars>
      </dgm:prSet>
      <dgm:spPr/>
      <dgm:t>
        <a:bodyPr/>
        <a:lstStyle/>
        <a:p>
          <a:endParaRPr lang="en-US"/>
        </a:p>
      </dgm:t>
    </dgm:pt>
    <dgm:pt modelId="{0D8A6B10-0D5B-406F-9442-51EC87C2C551}" type="pres">
      <dgm:prSet presAssocID="{0380D60A-43C4-490B-A59E-FCF332ACE76F}" presName="aSpace" presStyleCnt="0"/>
      <dgm:spPr/>
    </dgm:pt>
    <dgm:pt modelId="{FCF2D500-F2E5-40A2-A4B5-642C2B520CF2}" type="pres">
      <dgm:prSet presAssocID="{53184E26-27B4-423D-BA37-ABEFC723A878}" presName="aNode" presStyleLbl="fgAcc1" presStyleIdx="2" presStyleCnt="3">
        <dgm:presLayoutVars>
          <dgm:bulletEnabled val="1"/>
        </dgm:presLayoutVars>
      </dgm:prSet>
      <dgm:spPr/>
      <dgm:t>
        <a:bodyPr/>
        <a:lstStyle/>
        <a:p>
          <a:endParaRPr lang="en-US"/>
        </a:p>
      </dgm:t>
    </dgm:pt>
    <dgm:pt modelId="{EF7762DE-5967-48F7-8A6E-58FD72472315}" type="pres">
      <dgm:prSet presAssocID="{53184E26-27B4-423D-BA37-ABEFC723A878}" presName="aSpace" presStyleCnt="0"/>
      <dgm:spPr/>
    </dgm:pt>
  </dgm:ptLst>
  <dgm:cxnLst>
    <dgm:cxn modelId="{8C4536A2-4544-45C0-81B6-E5272BB06FE1}" srcId="{D51FC0EE-4A49-4973-8637-0E38F6197888}" destId="{83334763-E8CA-415D-BF69-59BB43C6ADF3}" srcOrd="0" destOrd="0" parTransId="{38FCD54F-56E4-46A3-9103-DDA4F020A776}" sibTransId="{280D3BCE-0C27-4871-8FB5-06C631BA6877}"/>
    <dgm:cxn modelId="{58C5B145-CDE1-4C2B-8031-E66DA331F65F}" type="presOf" srcId="{53184E26-27B4-423D-BA37-ABEFC723A878}" destId="{FCF2D500-F2E5-40A2-A4B5-642C2B520CF2}" srcOrd="0" destOrd="0" presId="urn:microsoft.com/office/officeart/2005/8/layout/pyramid2"/>
    <dgm:cxn modelId="{59154F4C-99DD-4FCE-9183-18C04C9900EF}" srcId="{D51FC0EE-4A49-4973-8637-0E38F6197888}" destId="{0380D60A-43C4-490B-A59E-FCF332ACE76F}" srcOrd="1" destOrd="0" parTransId="{7B0D3223-B9B6-43CD-B65B-85E09C16D023}" sibTransId="{0F7482AA-A57D-40BC-89D2-C25632A88FD9}"/>
    <dgm:cxn modelId="{12F2900C-B77C-4895-9225-6C570D0BA7DA}" type="presOf" srcId="{83334763-E8CA-415D-BF69-59BB43C6ADF3}" destId="{F1FA047B-F704-4802-B718-41706969B7D8}" srcOrd="0" destOrd="0" presId="urn:microsoft.com/office/officeart/2005/8/layout/pyramid2"/>
    <dgm:cxn modelId="{59557476-988D-4342-B7AD-EFD8DCC389D7}" type="presOf" srcId="{0380D60A-43C4-490B-A59E-FCF332ACE76F}" destId="{E6ADB351-9D46-4475-883E-225DB3EAE5D2}" srcOrd="0" destOrd="0" presId="urn:microsoft.com/office/officeart/2005/8/layout/pyramid2"/>
    <dgm:cxn modelId="{92B6E61A-3016-4EE7-B631-8474C2C37035}" srcId="{D51FC0EE-4A49-4973-8637-0E38F6197888}" destId="{53184E26-27B4-423D-BA37-ABEFC723A878}" srcOrd="2" destOrd="0" parTransId="{A589F1E2-0F72-46E6-B1FF-3ED5D59085FC}" sibTransId="{9B352889-86C6-4D85-BAB5-ED667E633D0C}"/>
    <dgm:cxn modelId="{95FDBEA8-4A14-414A-9E60-28F197A3048E}" type="presOf" srcId="{D51FC0EE-4A49-4973-8637-0E38F6197888}" destId="{F8466C8F-2D4C-427E-99C7-4F540C88D318}" srcOrd="0" destOrd="0" presId="urn:microsoft.com/office/officeart/2005/8/layout/pyramid2"/>
    <dgm:cxn modelId="{7472ACE3-4E5B-4094-B96F-517FD13077EE}" type="presParOf" srcId="{F8466C8F-2D4C-427E-99C7-4F540C88D318}" destId="{5E87DC0F-19B6-4501-A819-55451A89BF12}" srcOrd="0" destOrd="0" presId="urn:microsoft.com/office/officeart/2005/8/layout/pyramid2"/>
    <dgm:cxn modelId="{A4895BC2-25BC-4C7B-A1AC-7818A2BF8EDE}" type="presParOf" srcId="{F8466C8F-2D4C-427E-99C7-4F540C88D318}" destId="{F0BA3313-B283-4E8A-9CB1-5135206A97BE}" srcOrd="1" destOrd="0" presId="urn:microsoft.com/office/officeart/2005/8/layout/pyramid2"/>
    <dgm:cxn modelId="{C956FC9C-2328-4E4C-8792-7896A075EB1B}" type="presParOf" srcId="{F0BA3313-B283-4E8A-9CB1-5135206A97BE}" destId="{F1FA047B-F704-4802-B718-41706969B7D8}" srcOrd="0" destOrd="0" presId="urn:microsoft.com/office/officeart/2005/8/layout/pyramid2"/>
    <dgm:cxn modelId="{59A741CD-FBA3-4685-9BE8-94C6CD438257}" type="presParOf" srcId="{F0BA3313-B283-4E8A-9CB1-5135206A97BE}" destId="{58C7DAB8-4674-4261-A4ED-1EC63DCD2E70}" srcOrd="1" destOrd="0" presId="urn:microsoft.com/office/officeart/2005/8/layout/pyramid2"/>
    <dgm:cxn modelId="{5D7239B5-0241-455D-94E7-7EAAC7CF7128}" type="presParOf" srcId="{F0BA3313-B283-4E8A-9CB1-5135206A97BE}" destId="{E6ADB351-9D46-4475-883E-225DB3EAE5D2}" srcOrd="2" destOrd="0" presId="urn:microsoft.com/office/officeart/2005/8/layout/pyramid2"/>
    <dgm:cxn modelId="{F6AE09AA-AA3E-4D8E-8F88-A029D912C544}" type="presParOf" srcId="{F0BA3313-B283-4E8A-9CB1-5135206A97BE}" destId="{0D8A6B10-0D5B-406F-9442-51EC87C2C551}" srcOrd="3" destOrd="0" presId="urn:microsoft.com/office/officeart/2005/8/layout/pyramid2"/>
    <dgm:cxn modelId="{DEC32C8B-FD51-43BA-9513-F5D7E9712C67}" type="presParOf" srcId="{F0BA3313-B283-4E8A-9CB1-5135206A97BE}" destId="{FCF2D500-F2E5-40A2-A4B5-642C2B520CF2}" srcOrd="4" destOrd="0" presId="urn:microsoft.com/office/officeart/2005/8/layout/pyramid2"/>
    <dgm:cxn modelId="{0AFFEE1D-C65F-4999-A35E-CEF46E9BC757}" type="presParOf" srcId="{F0BA3313-B283-4E8A-9CB1-5135206A97BE}" destId="{EF7762DE-5967-48F7-8A6E-58FD72472315}"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1698" y="3810001"/>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7211722" y="3897010"/>
            <a:ext cx="4977105"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7211722" y="4115167"/>
            <a:ext cx="4977105"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7211722" y="4164403"/>
            <a:ext cx="2620597"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7211722" y="4199572"/>
            <a:ext cx="2620597"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7211722" y="3962400"/>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9832782" y="406098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12188825"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 y="3675528"/>
            <a:ext cx="12188826"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8549841" y="3643090"/>
            <a:ext cx="3638985"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12188825"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09441" y="2401888"/>
            <a:ext cx="11274663"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609441" y="3899938"/>
            <a:ext cx="660228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8938471" y="4206240"/>
            <a:ext cx="1279827" cy="457200"/>
          </a:xfrm>
        </p:spPr>
        <p:txBody>
          <a:bodyPr/>
          <a:lstStyle/>
          <a:p>
            <a:fld id="{0EAB0777-4C60-462E-A92C-CDAFD498799C}" type="datetimeFigureOut">
              <a:rPr lang="en-US" smtClean="0"/>
              <a:pPr/>
              <a:t>5/19/2017</a:t>
            </a:fld>
            <a:endParaRPr lang="en-US"/>
          </a:p>
        </p:txBody>
      </p:sp>
      <p:sp>
        <p:nvSpPr>
          <p:cNvPr id="17" name="Footer Placeholder 16"/>
          <p:cNvSpPr>
            <a:spLocks noGrp="1"/>
          </p:cNvSpPr>
          <p:nvPr>
            <p:ph type="ftr" sz="quarter" idx="11"/>
          </p:nvPr>
        </p:nvSpPr>
        <p:spPr>
          <a:xfrm>
            <a:off x="7211722" y="4205288"/>
            <a:ext cx="1726750" cy="457200"/>
          </a:xfrm>
        </p:spPr>
        <p:txBody>
          <a:bodyPr/>
          <a:lstStyle/>
          <a:p>
            <a:endParaRPr lang="en-US"/>
          </a:p>
        </p:txBody>
      </p:sp>
      <p:sp>
        <p:nvSpPr>
          <p:cNvPr id="29" name="Slide Number Placeholder 28"/>
          <p:cNvSpPr>
            <a:spLocks noGrp="1"/>
          </p:cNvSpPr>
          <p:nvPr>
            <p:ph type="sldNum" sz="quarter" idx="12"/>
          </p:nvPr>
        </p:nvSpPr>
        <p:spPr>
          <a:xfrm>
            <a:off x="11090562" y="1136"/>
            <a:ext cx="996690" cy="365760"/>
          </a:xfrm>
        </p:spPr>
        <p:txBody>
          <a:bodyPr/>
          <a:lstStyle>
            <a:lvl1pPr algn="r">
              <a:defRPr sz="1800">
                <a:solidFill>
                  <a:schemeClr val="bg1"/>
                </a:solidFill>
              </a:defRPr>
            </a:lvl1pPr>
          </a:lstStyle>
          <a:p>
            <a:fld id="{59DE6EB8-52AB-45EA-A660-3E1EBFA729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0045" y="1143000"/>
            <a:ext cx="2539339"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441" y="1143000"/>
            <a:ext cx="832903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1698" y="3810001"/>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7211722" y="3897010"/>
            <a:ext cx="4977105"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7211722" y="4115167"/>
            <a:ext cx="4977105"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7211722" y="4164403"/>
            <a:ext cx="2620597"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7211722" y="4199572"/>
            <a:ext cx="2620597"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7211722" y="3962400"/>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9832782" y="406098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12188825"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 y="3675528"/>
            <a:ext cx="12188826"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8549841" y="3643090"/>
            <a:ext cx="3638985"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12188825"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09441" y="2401888"/>
            <a:ext cx="11274663"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609441" y="3899938"/>
            <a:ext cx="660228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8938471" y="4206240"/>
            <a:ext cx="1279827" cy="457200"/>
          </a:xfrm>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17" name="Footer Placeholder 16"/>
          <p:cNvSpPr>
            <a:spLocks noGrp="1"/>
          </p:cNvSpPr>
          <p:nvPr>
            <p:ph type="ftr" sz="quarter" idx="11"/>
          </p:nvPr>
        </p:nvSpPr>
        <p:spPr>
          <a:xfrm>
            <a:off x="7211722" y="4205288"/>
            <a:ext cx="1726750" cy="457200"/>
          </a:xfrm>
        </p:spPr>
        <p:txBody>
          <a:bodyPr/>
          <a:lstStyle/>
          <a:p>
            <a:endParaRPr lang="en-US">
              <a:solidFill>
                <a:prstClr val="black">
                  <a:tint val="75000"/>
                </a:prstClr>
              </a:solidFill>
            </a:endParaRPr>
          </a:p>
        </p:txBody>
      </p:sp>
      <p:sp>
        <p:nvSpPr>
          <p:cNvPr id="29" name="Slide Number Placeholder 28"/>
          <p:cNvSpPr>
            <a:spLocks noGrp="1"/>
          </p:cNvSpPr>
          <p:nvPr>
            <p:ph type="sldNum" sz="quarter" idx="12"/>
          </p:nvPr>
        </p:nvSpPr>
        <p:spPr>
          <a:xfrm>
            <a:off x="11090562" y="1136"/>
            <a:ext cx="996690" cy="365760"/>
          </a:xfrm>
        </p:spPr>
        <p:txBody>
          <a:bodyPr/>
          <a:lstStyle>
            <a:lvl1pPr algn="r">
              <a:defRPr sz="1800">
                <a:solidFill>
                  <a:schemeClr val="bg1"/>
                </a:solidFill>
              </a:defRPr>
            </a:lvl1p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1981201"/>
            <a:ext cx="10360501"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62833" y="3367088"/>
            <a:ext cx="10360501"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441"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5986"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868" y="1143000"/>
            <a:ext cx="1117309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7868" y="2244970"/>
            <a:ext cx="5387461"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93328" y="2244970"/>
            <a:ext cx="5387630"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7868" y="2708519"/>
            <a:ext cx="5387461"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89434" y="2708519"/>
            <a:ext cx="5387630"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27" name="Slide Number Placeholder 26"/>
          <p:cNvSpPr>
            <a:spLocks noGrp="1"/>
          </p:cNvSpPr>
          <p:nvPr>
            <p:ph type="sldNum" sz="quarter" idx="11"/>
          </p:nvPr>
        </p:nvSpPr>
        <p:spPr/>
        <p:txBody>
          <a:bodyPr rtlCol="0"/>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
        <p:nvSpPr>
          <p:cNvPr id="28" name="Footer Placeholder 27"/>
          <p:cNvSpPr>
            <a:spLocks noGrp="1"/>
          </p:cNvSpPr>
          <p:nvPr>
            <p:ph type="ftr" sz="quarter" idx="12"/>
          </p:nvPr>
        </p:nvSpPr>
        <p:spPr/>
        <p:txBody>
          <a:bodyPr rtlCol="0"/>
          <a:lstStyle/>
          <a:p>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1143000"/>
            <a:ext cx="10969943"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8775954" y="612648"/>
            <a:ext cx="1276020" cy="457200"/>
          </a:xfrm>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4" name="Footer Placeholder 3"/>
          <p:cNvSpPr>
            <a:spLocks noGrp="1"/>
          </p:cNvSpPr>
          <p:nvPr>
            <p:ph type="ftr" sz="quarter" idx="11"/>
          </p:nvPr>
        </p:nvSpPr>
        <p:spPr>
          <a:xfrm>
            <a:off x="7008574" y="612648"/>
            <a:ext cx="1767380" cy="457200"/>
          </a:xfrm>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10896810" y="2272"/>
            <a:ext cx="1015735" cy="365760"/>
          </a:xfrm>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6136" y="1101970"/>
            <a:ext cx="4509865"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136136" y="2010727"/>
            <a:ext cx="4509865"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03147" y="776287"/>
            <a:ext cx="6801364"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2024" y="1109161"/>
            <a:ext cx="782200"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538088" y="1143000"/>
            <a:ext cx="6094413"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8115810" y="3274309"/>
            <a:ext cx="34535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0045" y="1143000"/>
            <a:ext cx="2539339"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441" y="1143000"/>
            <a:ext cx="832903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0905F-6154-41B6-ACB7-A130069AFF4F}" type="datetimeFigureOut">
              <a:rPr lang="en-US" smtClean="0">
                <a:solidFill>
                  <a:prstClr val="black">
                    <a:tint val="75000"/>
                  </a:prstClr>
                </a:solidFill>
              </a:rPr>
              <a:pPr/>
              <a:t>5/19/2017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767648E-8D42-430B-B824-8AC19A424694}"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1981201"/>
            <a:ext cx="10360501"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62833" y="3367088"/>
            <a:ext cx="10360501"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EAB0777-4C60-462E-A92C-CDAFD498799C}" type="datetimeFigureOut">
              <a:rPr lang="en-US" smtClean="0"/>
              <a:pPr/>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441"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5986" y="2249425"/>
            <a:ext cx="5383398"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pPr/>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868" y="1143000"/>
            <a:ext cx="1117309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7868" y="2244970"/>
            <a:ext cx="5387461"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93328" y="2244970"/>
            <a:ext cx="5387630"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7868" y="2708519"/>
            <a:ext cx="5387461"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89434" y="2708519"/>
            <a:ext cx="5387630"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0EAB0777-4C60-462E-A92C-CDAFD498799C}" type="datetimeFigureOut">
              <a:rPr lang="en-US" smtClean="0"/>
              <a:pPr/>
              <a:t>5/19/2017</a:t>
            </a:fld>
            <a:endParaRPr lang="en-US"/>
          </a:p>
        </p:txBody>
      </p:sp>
      <p:sp>
        <p:nvSpPr>
          <p:cNvPr id="27" name="Slide Number Placeholder 26"/>
          <p:cNvSpPr>
            <a:spLocks noGrp="1"/>
          </p:cNvSpPr>
          <p:nvPr>
            <p:ph type="sldNum" sz="quarter" idx="11"/>
          </p:nvPr>
        </p:nvSpPr>
        <p:spPr/>
        <p:txBody>
          <a:bodyPr rtlCol="0"/>
          <a:lstStyle/>
          <a:p>
            <a:fld id="{59DE6EB8-52AB-45EA-A660-3E1EBFA72987}"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1143000"/>
            <a:ext cx="10969943"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8775954" y="612648"/>
            <a:ext cx="1276020" cy="457200"/>
          </a:xfrm>
        </p:spPr>
        <p:txBody>
          <a:bodyPr/>
          <a:lstStyle/>
          <a:p>
            <a:fld id="{0EAB0777-4C60-462E-A92C-CDAFD498799C}" type="datetimeFigureOut">
              <a:rPr lang="en-US" smtClean="0"/>
              <a:pPr/>
              <a:t>5/19/2017</a:t>
            </a:fld>
            <a:endParaRPr lang="en-US"/>
          </a:p>
        </p:txBody>
      </p:sp>
      <p:sp>
        <p:nvSpPr>
          <p:cNvPr id="4" name="Footer Placeholder 3"/>
          <p:cNvSpPr>
            <a:spLocks noGrp="1"/>
          </p:cNvSpPr>
          <p:nvPr>
            <p:ph type="ftr" sz="quarter" idx="11"/>
          </p:nvPr>
        </p:nvSpPr>
        <p:spPr>
          <a:xfrm>
            <a:off x="7008574" y="612648"/>
            <a:ext cx="1767380" cy="457200"/>
          </a:xfrm>
        </p:spPr>
        <p:txBody>
          <a:bodyPr/>
          <a:lstStyle/>
          <a:p>
            <a:endParaRPr lang="en-US"/>
          </a:p>
        </p:txBody>
      </p:sp>
      <p:sp>
        <p:nvSpPr>
          <p:cNvPr id="5" name="Slide Number Placeholder 4"/>
          <p:cNvSpPr>
            <a:spLocks noGrp="1"/>
          </p:cNvSpPr>
          <p:nvPr>
            <p:ph type="sldNum" sz="quarter" idx="12"/>
          </p:nvPr>
        </p:nvSpPr>
        <p:spPr>
          <a:xfrm>
            <a:off x="10896810" y="2272"/>
            <a:ext cx="1015735" cy="365760"/>
          </a:xfrm>
        </p:spPr>
        <p:txBody>
          <a:bodyPr/>
          <a:lstStyle/>
          <a:p>
            <a:fld id="{59DE6EB8-52AB-45EA-A660-3E1EBFA729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B0777-4C60-462E-A92C-CDAFD498799C}" type="datetimeFigureOut">
              <a:rPr lang="en-US" smtClean="0"/>
              <a:pPr/>
              <a:t>5/19/2017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6136" y="1101970"/>
            <a:ext cx="4509865"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136136" y="2010727"/>
            <a:ext cx="4509865"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03147" y="776287"/>
            <a:ext cx="6801364"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pPr/>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2024" y="1109161"/>
            <a:ext cx="782200"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538088" y="1143000"/>
            <a:ext cx="6094413"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8115810" y="3274309"/>
            <a:ext cx="34535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EAB0777-4C60-462E-A92C-CDAFD498799C}" type="datetimeFigureOut">
              <a:rPr lang="en-US" smtClean="0"/>
              <a:pPr/>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88825"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12188825"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1" y="308277"/>
            <a:ext cx="12188826"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7211698" y="360247"/>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7211722" y="440113"/>
            <a:ext cx="4977105"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7207908" y="497504"/>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9828968" y="58894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12110133" y="-2001"/>
            <a:ext cx="7681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12056168" y="-2001"/>
            <a:ext cx="3656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12030770" y="-2001"/>
            <a:ext cx="12189"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11964114" y="-2001"/>
            <a:ext cx="3656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11884474" y="380"/>
            <a:ext cx="73133"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11828219" y="380"/>
            <a:ext cx="12189"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609441" y="1143000"/>
            <a:ext cx="10969943"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441" y="2249424"/>
            <a:ext cx="10969943"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779761" y="612648"/>
            <a:ext cx="1276020" cy="457200"/>
          </a:xfrm>
          <a:prstGeom prst="rect">
            <a:avLst/>
          </a:prstGeom>
        </p:spPr>
        <p:txBody>
          <a:bodyPr vert="horz"/>
          <a:lstStyle>
            <a:lvl1pPr algn="l" eaLnBrk="1" latinLnBrk="0" hangingPunct="1">
              <a:defRPr kumimoji="0" sz="800">
                <a:solidFill>
                  <a:schemeClr val="accent2"/>
                </a:solidFill>
              </a:defRPr>
            </a:lvl1pPr>
          </a:lstStyle>
          <a:p>
            <a:fld id="{0EAB0777-4C60-462E-A92C-CDAFD498799C}" type="datetimeFigureOut">
              <a:rPr lang="en-US" smtClean="0"/>
              <a:pPr/>
              <a:t>5/19/2017</a:t>
            </a:fld>
            <a:endParaRPr lang="en-US"/>
          </a:p>
        </p:txBody>
      </p:sp>
      <p:sp>
        <p:nvSpPr>
          <p:cNvPr id="3" name="Footer Placeholder 2"/>
          <p:cNvSpPr>
            <a:spLocks noGrp="1"/>
          </p:cNvSpPr>
          <p:nvPr>
            <p:ph type="ftr" sz="quarter" idx="3"/>
          </p:nvPr>
        </p:nvSpPr>
        <p:spPr>
          <a:xfrm>
            <a:off x="7008574" y="612648"/>
            <a:ext cx="17673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10896810" y="2272"/>
            <a:ext cx="1015735" cy="365760"/>
          </a:xfrm>
          <a:prstGeom prst="rect">
            <a:avLst/>
          </a:prstGeom>
        </p:spPr>
        <p:txBody>
          <a:bodyPr vert="horz" anchor="b"/>
          <a:lstStyle>
            <a:lvl1pPr algn="r" eaLnBrk="1" latinLnBrk="0" hangingPunct="1">
              <a:defRPr kumimoji="0" sz="1800">
                <a:solidFill>
                  <a:srgbClr val="FFFFFF"/>
                </a:solidFill>
              </a:defRPr>
            </a:lvl1pPr>
          </a:lstStyle>
          <a:p>
            <a:fld id="{59DE6EB8-52AB-45EA-A660-3E1EBFA729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88825"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12188825"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1" y="308277"/>
            <a:ext cx="12188826"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7211698" y="360247"/>
            <a:ext cx="497712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7211722" y="440113"/>
            <a:ext cx="4977105"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7207908" y="497504"/>
            <a:ext cx="4083256"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9828968" y="588943"/>
            <a:ext cx="2133044"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12110133" y="-2001"/>
            <a:ext cx="7681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12056168" y="-2001"/>
            <a:ext cx="3656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12030770" y="-2001"/>
            <a:ext cx="12189"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11964114" y="-2001"/>
            <a:ext cx="3656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11884474" y="380"/>
            <a:ext cx="73133"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11828219" y="380"/>
            <a:ext cx="12189"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609441" y="1143000"/>
            <a:ext cx="10969943"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441" y="2249424"/>
            <a:ext cx="10969943"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779761" y="612648"/>
            <a:ext cx="1276020" cy="457200"/>
          </a:xfrm>
          <a:prstGeom prst="rect">
            <a:avLst/>
          </a:prstGeom>
        </p:spPr>
        <p:txBody>
          <a:bodyPr vert="horz"/>
          <a:lstStyle>
            <a:lvl1pPr algn="l" eaLnBrk="1" latinLnBrk="0" hangingPunct="1">
              <a:defRPr kumimoji="0" sz="800">
                <a:solidFill>
                  <a:schemeClr val="accent2"/>
                </a:solidFill>
              </a:defRPr>
            </a:lvl1pPr>
          </a:lstStyle>
          <a:p>
            <a:fld id="{0EAB0777-4C60-462E-A92C-CDAFD498799C}" type="datetimeFigureOut">
              <a:rPr lang="en-US" smtClean="0"/>
              <a:pPr/>
              <a:t>5/19/2017</a:t>
            </a:fld>
            <a:endParaRPr lang="en-US"/>
          </a:p>
        </p:txBody>
      </p:sp>
      <p:sp>
        <p:nvSpPr>
          <p:cNvPr id="3" name="Footer Placeholder 2"/>
          <p:cNvSpPr>
            <a:spLocks noGrp="1"/>
          </p:cNvSpPr>
          <p:nvPr>
            <p:ph type="ftr" sz="quarter" idx="3"/>
          </p:nvPr>
        </p:nvSpPr>
        <p:spPr>
          <a:xfrm>
            <a:off x="7008574" y="612648"/>
            <a:ext cx="17673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10896810" y="2272"/>
            <a:ext cx="1015735" cy="365760"/>
          </a:xfrm>
          <a:prstGeom prst="rect">
            <a:avLst/>
          </a:prstGeom>
        </p:spPr>
        <p:txBody>
          <a:bodyPr vert="horz" anchor="b"/>
          <a:lstStyle>
            <a:lvl1pPr algn="r" eaLnBrk="1" latinLnBrk="0" hangingPunct="1">
              <a:defRPr kumimoji="0" sz="1800">
                <a:solidFill>
                  <a:srgbClr val="FFFFFF"/>
                </a:solidFill>
              </a:defRPr>
            </a:lvl1pPr>
          </a:lstStyle>
          <a:p>
            <a:fld id="{59DE6EB8-52AB-45EA-A660-3E1EBFA729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02" y="152400"/>
            <a:ext cx="12161123" cy="1204306"/>
          </a:xfrm>
        </p:spPr>
        <p:txBody>
          <a:bodyPr>
            <a:normAutofit fontScale="90000"/>
          </a:bodyPr>
          <a:lstStyle/>
          <a:p>
            <a:pPr algn="ctr"/>
            <a:r>
              <a:rPr lang="en-US" b="1" cap="none" dirty="0">
                <a:effectLst>
                  <a:outerShdw blurRad="63500" dist="38100" dir="5400000" algn="t" rotWithShape="0">
                    <a:prstClr val="black">
                      <a:alpha val="25000"/>
                    </a:prstClr>
                  </a:outerShdw>
                </a:effectLst>
                <a:latin typeface="Palatino Linotype"/>
              </a:rPr>
              <a:t>Comparative Life Cycle Assessment of Street lighting</a:t>
            </a:r>
            <a:endParaRPr lang="en-US"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438401"/>
            <a:ext cx="12188825" cy="37369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3263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624137"/>
            <a:ext cx="11173090" cy="1069848"/>
          </a:xfrm>
        </p:spPr>
        <p:txBody>
          <a:bodyPr/>
          <a:lstStyle/>
          <a:p>
            <a:r>
              <a:rPr lang="en-US" dirty="0" smtClean="0">
                <a:effectLst>
                  <a:outerShdw blurRad="38100" dist="38100" dir="2700000" algn="tl">
                    <a:srgbClr val="000000">
                      <a:alpha val="43137"/>
                    </a:srgbClr>
                  </a:outerShdw>
                </a:effectLst>
                <a:latin typeface="+mn-lt"/>
              </a:rPr>
              <a:t>Manufacturing</a:t>
            </a:r>
            <a:endParaRPr lang="en-US" dirty="0">
              <a:effectLst>
                <a:outerShdw blurRad="38100" dist="38100" dir="2700000" algn="tl">
                  <a:srgbClr val="000000">
                    <a:alpha val="43137"/>
                  </a:srgbClr>
                </a:outerShdw>
              </a:effectLst>
              <a:latin typeface="+mn-lt"/>
            </a:endParaRPr>
          </a:p>
        </p:txBody>
      </p:sp>
      <p:sp>
        <p:nvSpPr>
          <p:cNvPr id="6" name="Text Placeholder 5"/>
          <p:cNvSpPr>
            <a:spLocks noGrp="1"/>
          </p:cNvSpPr>
          <p:nvPr>
            <p:ph type="body" sz="half" idx="3"/>
          </p:nvPr>
        </p:nvSpPr>
        <p:spPr>
          <a:xfrm>
            <a:off x="6293328" y="1752600"/>
            <a:ext cx="5387630" cy="949570"/>
          </a:xfrm>
        </p:spPr>
        <p:txBody>
          <a:bodyPr/>
          <a:lstStyle/>
          <a:p>
            <a:pPr marL="365760" lvl="0" indent="-256032">
              <a:buClr>
                <a:srgbClr val="A04DA3"/>
              </a:buClr>
              <a:buFont typeface="Georgia"/>
              <a:buChar char="•"/>
            </a:pPr>
            <a:endParaRPr lang="en-US" sz="2000" b="0" dirty="0" smtClean="0">
              <a:solidFill>
                <a:prstClr val="black"/>
              </a:solidFill>
            </a:endParaRPr>
          </a:p>
          <a:p>
            <a:pPr marL="365760" lvl="0" indent="-256032">
              <a:buClr>
                <a:srgbClr val="A04DA3"/>
              </a:buClr>
              <a:buFont typeface="Georgia"/>
              <a:buChar char="•"/>
            </a:pPr>
            <a:r>
              <a:rPr lang="en-US" sz="2000" b="0" dirty="0" smtClean="0">
                <a:solidFill>
                  <a:prstClr val="black"/>
                </a:solidFill>
              </a:rPr>
              <a:t>LED </a:t>
            </a:r>
            <a:r>
              <a:rPr lang="en-US" sz="2000" b="0" dirty="0">
                <a:solidFill>
                  <a:prstClr val="black"/>
                </a:solidFill>
              </a:rPr>
              <a:t>manufacturing environmental impacts</a:t>
            </a:r>
          </a:p>
          <a:p>
            <a:endParaRPr lang="en-CA" dirty="0"/>
          </a:p>
        </p:txBody>
      </p:sp>
      <p:sp>
        <p:nvSpPr>
          <p:cNvPr id="3" name="Content Placeholder 2"/>
          <p:cNvSpPr>
            <a:spLocks noGrp="1"/>
          </p:cNvSpPr>
          <p:nvPr>
            <p:ph sz="quarter" idx="2"/>
          </p:nvPr>
        </p:nvSpPr>
        <p:spPr/>
        <p:txBody>
          <a:bodyPr>
            <a:normAutofit/>
          </a:bodyPr>
          <a:lstStyle/>
          <a:p>
            <a:pPr marL="109728" indent="0" algn="ctr">
              <a:buNone/>
            </a:pPr>
            <a:endParaRPr lang="en-US" sz="2400"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82588" y="2819400"/>
            <a:ext cx="6277917" cy="3775320"/>
          </a:xfrm>
          <a:prstGeom prst="rect">
            <a:avLst/>
          </a:prstGeom>
          <a:ln>
            <a:noFill/>
          </a:ln>
          <a:effectLst>
            <a:outerShdw blurRad="292100" dist="139700" dir="2700000" algn="tl" rotWithShape="0">
              <a:srgbClr val="333333">
                <a:alpha val="65000"/>
              </a:srgbClr>
            </a:outerShdw>
          </a:effectLst>
        </p:spPr>
      </p:pic>
      <p:sp>
        <p:nvSpPr>
          <p:cNvPr id="9" name="Text Placeholder 4"/>
          <p:cNvSpPr>
            <a:spLocks noGrp="1"/>
          </p:cNvSpPr>
          <p:nvPr>
            <p:ph type="body" idx="1"/>
          </p:nvPr>
        </p:nvSpPr>
        <p:spPr>
          <a:xfrm>
            <a:off x="507868" y="1752600"/>
            <a:ext cx="5387461" cy="949570"/>
          </a:xfrm>
        </p:spPr>
        <p:txBody>
          <a:bodyPr/>
          <a:lstStyle/>
          <a:p>
            <a:pPr marL="365760" lvl="0" indent="-256032">
              <a:buClr>
                <a:srgbClr val="A04DA3"/>
              </a:buClr>
              <a:buFont typeface="Georgia"/>
              <a:buChar char="•"/>
            </a:pPr>
            <a:endParaRPr lang="en-US" sz="2000" b="0" dirty="0" smtClean="0">
              <a:solidFill>
                <a:prstClr val="black"/>
              </a:solidFill>
            </a:endParaRPr>
          </a:p>
          <a:p>
            <a:pPr marL="365760" lvl="0" indent="-256032">
              <a:buClr>
                <a:srgbClr val="A04DA3"/>
              </a:buClr>
              <a:buFont typeface="Georgia"/>
              <a:buChar char="•"/>
            </a:pPr>
            <a:r>
              <a:rPr lang="en-US" sz="2000" b="0" dirty="0" smtClean="0">
                <a:solidFill>
                  <a:prstClr val="black"/>
                </a:solidFill>
              </a:rPr>
              <a:t>HPS </a:t>
            </a:r>
            <a:r>
              <a:rPr lang="en-US" sz="2000" b="0" dirty="0">
                <a:solidFill>
                  <a:prstClr val="black"/>
                </a:solidFill>
              </a:rPr>
              <a:t>manufacturing environmental impacts</a:t>
            </a:r>
          </a:p>
          <a:p>
            <a:endParaRPr lang="en-CA" dirty="0"/>
          </a:p>
        </p:txBody>
      </p:sp>
      <p:pic>
        <p:nvPicPr>
          <p:cNvPr id="10" name="Content Placeholder 9"/>
          <p:cNvPicPr>
            <a:picLocks noGrp="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895329" y="2760785"/>
            <a:ext cx="6434137" cy="38339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80745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400" b="1" dirty="0">
                <a:latin typeface="+mn-lt"/>
                <a:ea typeface="Calibri" panose="020F0502020204030204" pitchFamily="34" charset="0"/>
              </a:rPr>
              <a:t>process contributions percentages on the climate </a:t>
            </a:r>
            <a:r>
              <a:rPr lang="en-US" sz="2400" b="1" dirty="0" smtClean="0">
                <a:latin typeface="+mn-lt"/>
                <a:ea typeface="Calibri" panose="020F0502020204030204" pitchFamily="34" charset="0"/>
              </a:rPr>
              <a:t>change for HPS lamps</a:t>
            </a:r>
            <a:endParaRPr lang="en-CA" sz="2400" dirty="0">
              <a:latin typeface="+mn-lt"/>
            </a:endParaRPr>
          </a:p>
        </p:txBody>
      </p:sp>
      <p:pic>
        <p:nvPicPr>
          <p:cNvPr id="9" name="Content Placeholder 8"/>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5212" y="2362200"/>
            <a:ext cx="9982200" cy="3581400"/>
          </a:xfrm>
          <a:prstGeom prst="rect">
            <a:avLst/>
          </a:prstGeom>
        </p:spPr>
      </p:pic>
    </p:spTree>
    <p:extLst>
      <p:ext uri="{BB962C8B-B14F-4D97-AF65-F5344CB8AC3E}">
        <p14:creationId xmlns:p14="http://schemas.microsoft.com/office/powerpoint/2010/main" val="2919751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latin typeface="+mn-lt"/>
                <a:ea typeface="Calibri" panose="020F0502020204030204" pitchFamily="34" charset="0"/>
                <a:cs typeface="Times New Roman" panose="02020603050405020304" pitchFamily="18" charset="0"/>
              </a:rPr>
              <a:t>Process contributions percentages on the global </a:t>
            </a:r>
            <a:r>
              <a:rPr lang="en-US" sz="2400" b="1" dirty="0" smtClean="0">
                <a:latin typeface="+mn-lt"/>
                <a:ea typeface="Calibri" panose="020F0502020204030204" pitchFamily="34" charset="0"/>
                <a:cs typeface="Times New Roman" panose="02020603050405020304" pitchFamily="18" charset="0"/>
              </a:rPr>
              <a:t>warming for LED lamps</a:t>
            </a:r>
            <a:endParaRPr lang="en-CA" sz="2400" dirty="0">
              <a:latin typeface="+mn-lt"/>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441" y="2514600"/>
            <a:ext cx="10742771" cy="3733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9431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560" y="762000"/>
            <a:ext cx="11173090" cy="1069848"/>
          </a:xfrm>
        </p:spPr>
        <p:txBody>
          <a:bodyPr/>
          <a:lstStyle/>
          <a:p>
            <a:r>
              <a:rPr lang="en-CA" dirty="0" smtClean="0">
                <a:latin typeface="+mn-lt"/>
              </a:rPr>
              <a:t>Ozone layer depletion </a:t>
            </a:r>
            <a:endParaRPr lang="en-CA" dirty="0">
              <a:latin typeface="+mn-lt"/>
            </a:endParaRPr>
          </a:p>
        </p:txBody>
      </p:sp>
      <p:sp>
        <p:nvSpPr>
          <p:cNvPr id="3" name="Text Placeholder 2"/>
          <p:cNvSpPr>
            <a:spLocks noGrp="1"/>
          </p:cNvSpPr>
          <p:nvPr>
            <p:ph type="body" idx="1"/>
          </p:nvPr>
        </p:nvSpPr>
        <p:spPr>
          <a:xfrm>
            <a:off x="508256" y="1906524"/>
            <a:ext cx="5387461" cy="457200"/>
          </a:xfrm>
        </p:spPr>
        <p:txBody>
          <a:bodyPr/>
          <a:lstStyle/>
          <a:p>
            <a:r>
              <a:rPr lang="en-CA" dirty="0" smtClean="0"/>
              <a:t>HPS</a:t>
            </a:r>
            <a:endParaRPr lang="en-CA" dirty="0"/>
          </a:p>
        </p:txBody>
      </p:sp>
      <p:sp>
        <p:nvSpPr>
          <p:cNvPr id="7" name="Text Placeholder 6"/>
          <p:cNvSpPr>
            <a:spLocks noGrp="1"/>
          </p:cNvSpPr>
          <p:nvPr>
            <p:ph type="body" sz="half" idx="3"/>
          </p:nvPr>
        </p:nvSpPr>
        <p:spPr>
          <a:xfrm>
            <a:off x="6293328" y="1906611"/>
            <a:ext cx="5384322" cy="457114"/>
          </a:xfrm>
        </p:spPr>
        <p:txBody>
          <a:bodyPr/>
          <a:lstStyle/>
          <a:p>
            <a:r>
              <a:rPr lang="en-CA" dirty="0" smtClean="0"/>
              <a:t>LED</a:t>
            </a:r>
            <a:endParaRPr lang="en-CA" dirty="0"/>
          </a:p>
        </p:txBody>
      </p:sp>
      <p:pic>
        <p:nvPicPr>
          <p:cNvPr id="11" name="Content Placeholder 8"/>
          <p:cNvPicPr>
            <a:picLocks noGrp="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58787" y="2667000"/>
            <a:ext cx="6338362" cy="3505199"/>
          </a:xfrm>
          <a:prstGeom prst="rect">
            <a:avLst/>
          </a:prstGeom>
          <a:ln>
            <a:noFill/>
          </a:ln>
          <a:effectLst>
            <a:outerShdw blurRad="292100" dist="139700" dir="2700000" algn="tl" rotWithShape="0">
              <a:srgbClr val="333333">
                <a:alpha val="65000"/>
              </a:srgbClr>
            </a:outerShdw>
          </a:effectLst>
        </p:spPr>
      </p:pic>
      <p:pic>
        <p:nvPicPr>
          <p:cNvPr id="12" name="Content Placeholder 3"/>
          <p:cNvPicPr>
            <a:picLocks noGrp="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293328" y="2667001"/>
            <a:ext cx="6278084" cy="3505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13529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36287" y="609600"/>
            <a:ext cx="10969943" cy="1600200"/>
          </a:xfrm>
        </p:spPr>
        <p:txBody>
          <a:bodyPr>
            <a:normAutofit fontScale="90000"/>
          </a:bodyPr>
          <a:lstStyle/>
          <a:p>
            <a:pPr marL="228600" marR="0">
              <a:lnSpc>
                <a:spcPct val="115000"/>
              </a:lnSpc>
              <a:spcBef>
                <a:spcPts val="0"/>
              </a:spcBef>
              <a:spcAft>
                <a:spcPts val="1000"/>
              </a:spcAft>
            </a:pPr>
            <a:r>
              <a:rPr lang="en-US" sz="2700" b="1" dirty="0">
                <a:latin typeface="+mn-lt"/>
                <a:ea typeface="Calibri" panose="020F0502020204030204" pitchFamily="34" charset="0"/>
                <a:cs typeface="Arial" panose="020B0604020202020204" pitchFamily="34" charset="0"/>
              </a:rPr>
              <a:t>Process contributions percentages on the ozone layer </a:t>
            </a:r>
            <a:r>
              <a:rPr lang="en-US" sz="2700" b="1" dirty="0" smtClean="0">
                <a:latin typeface="+mn-lt"/>
                <a:ea typeface="Calibri" panose="020F0502020204030204" pitchFamily="34" charset="0"/>
                <a:cs typeface="Arial" panose="020B0604020202020204" pitchFamily="34" charset="0"/>
              </a:rPr>
              <a:t>depletion for HPS lamps</a:t>
            </a:r>
            <a:r>
              <a:rPr lang="en-CA" dirty="0">
                <a:latin typeface="Calibri" panose="020F0502020204030204" pitchFamily="34" charset="0"/>
                <a:ea typeface="Calibri" panose="020F0502020204030204" pitchFamily="34" charset="0"/>
                <a:cs typeface="Arial" panose="020B0604020202020204" pitchFamily="34" charset="0"/>
              </a:rPr>
              <a:t/>
            </a:r>
            <a:br>
              <a:rPr lang="en-CA" dirty="0">
                <a:latin typeface="Calibri" panose="020F0502020204030204" pitchFamily="34" charset="0"/>
                <a:ea typeface="Calibri" panose="020F0502020204030204" pitchFamily="34" charset="0"/>
                <a:cs typeface="Arial" panose="020B0604020202020204" pitchFamily="34" charset="0"/>
              </a:rPr>
            </a:br>
            <a:endParaRPr lang="en-CA" dirty="0"/>
          </a:p>
        </p:txBody>
      </p:sp>
      <p:pic>
        <p:nvPicPr>
          <p:cNvPr id="9" name="Content Placeholder 8"/>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6287" y="2209800"/>
            <a:ext cx="10969942" cy="3505200"/>
          </a:xfrm>
          <a:prstGeom prst="rect">
            <a:avLst/>
          </a:prstGeom>
        </p:spPr>
      </p:pic>
    </p:spTree>
    <p:extLst>
      <p:ext uri="{BB962C8B-B14F-4D97-AF65-F5344CB8AC3E}">
        <p14:creationId xmlns:p14="http://schemas.microsoft.com/office/powerpoint/2010/main" val="12817208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28600" marR="0">
              <a:lnSpc>
                <a:spcPct val="115000"/>
              </a:lnSpc>
              <a:spcBef>
                <a:spcPts val="0"/>
              </a:spcBef>
              <a:spcAft>
                <a:spcPts val="1000"/>
              </a:spcAft>
            </a:pPr>
            <a:r>
              <a:rPr lang="en-US" sz="2700" b="1" dirty="0">
                <a:latin typeface="+mn-lt"/>
                <a:ea typeface="Calibri" panose="020F0502020204030204" pitchFamily="34" charset="0"/>
                <a:cs typeface="Arial" panose="020B0604020202020204" pitchFamily="34" charset="0"/>
              </a:rPr>
              <a:t>Process contributions percentages on the ozone layer </a:t>
            </a:r>
            <a:r>
              <a:rPr lang="en-US" sz="2700" b="1" dirty="0" smtClean="0">
                <a:latin typeface="+mn-lt"/>
                <a:ea typeface="Calibri" panose="020F0502020204030204" pitchFamily="34" charset="0"/>
                <a:cs typeface="Arial" panose="020B0604020202020204" pitchFamily="34" charset="0"/>
              </a:rPr>
              <a:t>depletion for LED lamps</a:t>
            </a:r>
            <a:r>
              <a:rPr lang="en-CA" dirty="0">
                <a:latin typeface="Calibri" panose="020F0502020204030204" pitchFamily="34" charset="0"/>
                <a:ea typeface="Calibri" panose="020F0502020204030204" pitchFamily="34" charset="0"/>
                <a:cs typeface="Arial" panose="020B0604020202020204" pitchFamily="34" charset="0"/>
              </a:rPr>
              <a:t/>
            </a:r>
            <a:br>
              <a:rPr lang="en-CA" dirty="0">
                <a:latin typeface="Calibri" panose="020F0502020204030204" pitchFamily="34" charset="0"/>
                <a:ea typeface="Calibri" panose="020F0502020204030204" pitchFamily="34" charset="0"/>
                <a:cs typeface="Arial" panose="020B0604020202020204" pitchFamily="34" charset="0"/>
              </a:rPr>
            </a:br>
            <a:endParaRPr lang="en-CA"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441" y="2057400"/>
            <a:ext cx="10969943" cy="3733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7705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7" y="620157"/>
            <a:ext cx="11173090" cy="1069848"/>
          </a:xfrm>
        </p:spPr>
        <p:txBody>
          <a:bodyPr/>
          <a:lstStyle/>
          <a:p>
            <a:r>
              <a:rPr lang="en-CA" dirty="0" smtClean="0">
                <a:latin typeface="+mn-lt"/>
              </a:rPr>
              <a:t>Human Toxicity</a:t>
            </a:r>
            <a:endParaRPr lang="en-CA" dirty="0">
              <a:latin typeface="+mn-lt"/>
            </a:endParaRPr>
          </a:p>
        </p:txBody>
      </p:sp>
      <p:sp>
        <p:nvSpPr>
          <p:cNvPr id="3" name="Text Placeholder 2"/>
          <p:cNvSpPr>
            <a:spLocks noGrp="1"/>
          </p:cNvSpPr>
          <p:nvPr>
            <p:ph type="body" idx="1"/>
          </p:nvPr>
        </p:nvSpPr>
        <p:spPr>
          <a:xfrm>
            <a:off x="244758" y="1787770"/>
            <a:ext cx="5867400" cy="457200"/>
          </a:xfrm>
        </p:spPr>
        <p:txBody>
          <a:bodyPr/>
          <a:lstStyle/>
          <a:p>
            <a:r>
              <a:rPr lang="en-CA" dirty="0" smtClean="0"/>
              <a:t>HPS</a:t>
            </a:r>
            <a:endParaRPr lang="en-CA" dirty="0"/>
          </a:p>
        </p:txBody>
      </p:sp>
      <p:sp>
        <p:nvSpPr>
          <p:cNvPr id="8" name="Text Placeholder 7"/>
          <p:cNvSpPr>
            <a:spLocks noGrp="1"/>
          </p:cNvSpPr>
          <p:nvPr>
            <p:ph type="body" sz="half" idx="3"/>
          </p:nvPr>
        </p:nvSpPr>
        <p:spPr>
          <a:xfrm>
            <a:off x="6278092" y="1787770"/>
            <a:ext cx="6037901" cy="457200"/>
          </a:xfrm>
        </p:spPr>
        <p:txBody>
          <a:bodyPr/>
          <a:lstStyle/>
          <a:p>
            <a:r>
              <a:rPr lang="en-CA" dirty="0" smtClean="0"/>
              <a:t>LED</a:t>
            </a:r>
            <a:endParaRPr lang="en-CA" dirty="0"/>
          </a:p>
        </p:txBody>
      </p:sp>
      <p:pic>
        <p:nvPicPr>
          <p:cNvPr id="10" name="Content Placeholder 9"/>
          <p:cNvPicPr>
            <a:picLocks noGrp="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6321424" y="2494128"/>
            <a:ext cx="6630987" cy="3860427"/>
          </a:xfrm>
          <a:prstGeom prst="rect">
            <a:avLst/>
          </a:prstGeom>
          <a:ln>
            <a:noFill/>
          </a:ln>
          <a:effectLst>
            <a:outerShdw blurRad="292100" dist="139700" dir="2700000" algn="tl" rotWithShape="0">
              <a:srgbClr val="333333">
                <a:alpha val="65000"/>
              </a:srgbClr>
            </a:outerShdw>
          </a:effectLst>
        </p:spPr>
      </p:pic>
      <p:pic>
        <p:nvPicPr>
          <p:cNvPr id="11" name="Content Placeholder 7"/>
          <p:cNvPicPr>
            <a:picLocks noGrp="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34988" y="2494128"/>
            <a:ext cx="6746725" cy="38808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7501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b="1" dirty="0">
                <a:latin typeface="Times New Roman" panose="02020603050405020304" pitchFamily="18" charset="0"/>
                <a:ea typeface="Calibri" panose="020F0502020204030204" pitchFamily="34" charset="0"/>
              </a:rPr>
              <a:t>Process contributions percentages on the human </a:t>
            </a:r>
            <a:r>
              <a:rPr lang="en-US" b="1" dirty="0" smtClean="0">
                <a:latin typeface="Times New Roman" panose="02020603050405020304" pitchFamily="18" charset="0"/>
                <a:ea typeface="Calibri" panose="020F0502020204030204" pitchFamily="34" charset="0"/>
              </a:rPr>
              <a:t>toxicity for HPS lamps</a:t>
            </a:r>
            <a:endParaRPr lang="en-CA" dirty="0"/>
          </a:p>
        </p:txBody>
      </p:sp>
      <p:pic>
        <p:nvPicPr>
          <p:cNvPr id="9" name="Content Placeholder 8"/>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2812" y="2590800"/>
            <a:ext cx="10287000" cy="3200399"/>
          </a:xfrm>
          <a:prstGeom prst="rect">
            <a:avLst/>
          </a:prstGeom>
        </p:spPr>
      </p:pic>
    </p:spTree>
    <p:extLst>
      <p:ext uri="{BB962C8B-B14F-4D97-AF65-F5344CB8AC3E}">
        <p14:creationId xmlns:p14="http://schemas.microsoft.com/office/powerpoint/2010/main" val="31552264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nSpc>
                <a:spcPct val="115000"/>
              </a:lnSpc>
              <a:spcBef>
                <a:spcPts val="0"/>
              </a:spcBef>
              <a:spcAft>
                <a:spcPts val="1000"/>
              </a:spcAft>
              <a:tabLst>
                <a:tab pos="1009650" algn="l"/>
              </a:tabLst>
            </a:pPr>
            <a:r>
              <a:rPr lang="en-US" sz="2700" b="1" dirty="0">
                <a:latin typeface="+mn-lt"/>
                <a:ea typeface="Calibri" panose="020F0502020204030204" pitchFamily="34" charset="0"/>
                <a:cs typeface="Times New Roman" panose="02020603050405020304" pitchFamily="18" charset="0"/>
              </a:rPr>
              <a:t>Process contributions percentages in the Human </a:t>
            </a:r>
            <a:r>
              <a:rPr lang="en-US" sz="2700" b="1" dirty="0" smtClean="0">
                <a:latin typeface="+mn-lt"/>
                <a:ea typeface="Calibri" panose="020F0502020204030204" pitchFamily="34" charset="0"/>
                <a:cs typeface="Times New Roman" panose="02020603050405020304" pitchFamily="18" charset="0"/>
              </a:rPr>
              <a:t>toxicity for LED lamps</a:t>
            </a:r>
            <a:r>
              <a:rPr lang="en-CA" dirty="0">
                <a:latin typeface="Calibri" panose="020F0502020204030204" pitchFamily="34" charset="0"/>
                <a:ea typeface="Calibri" panose="020F0502020204030204" pitchFamily="34" charset="0"/>
                <a:cs typeface="Arial" panose="020B0604020202020204" pitchFamily="34" charset="0"/>
              </a:rPr>
              <a:t/>
            </a:r>
            <a:br>
              <a:rPr lang="en-CA" dirty="0">
                <a:latin typeface="Calibri" panose="020F0502020204030204" pitchFamily="34" charset="0"/>
                <a:ea typeface="Calibri" panose="020F0502020204030204" pitchFamily="34" charset="0"/>
                <a:cs typeface="Arial" panose="020B0604020202020204" pitchFamily="34" charset="0"/>
              </a:rPr>
            </a:br>
            <a:endParaRPr lang="en-CA"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6612" y="2667000"/>
            <a:ext cx="10515600" cy="304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88928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294" y="838200"/>
            <a:ext cx="10969943" cy="1066800"/>
          </a:xfrm>
        </p:spPr>
        <p:txBody>
          <a:bodyPr/>
          <a:lstStyle/>
          <a:p>
            <a:r>
              <a:rPr lang="en-US" dirty="0" smtClean="0">
                <a:effectLst>
                  <a:outerShdw blurRad="38100" dist="38100" dir="2700000" algn="tl">
                    <a:srgbClr val="000000">
                      <a:alpha val="43137"/>
                    </a:srgbClr>
                  </a:outerShdw>
                </a:effectLst>
                <a:latin typeface="+mn-lt"/>
              </a:rPr>
              <a:t>Use Stage</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507867" y="1752600"/>
            <a:ext cx="10969943" cy="4325112"/>
          </a:xfrm>
        </p:spPr>
        <p:txBody>
          <a:bodyPr/>
          <a:lstStyle/>
          <a:p>
            <a:pPr marL="0" lvl="0" indent="0" algn="ctr">
              <a:lnSpc>
                <a:spcPct val="115000"/>
              </a:lnSpc>
              <a:spcBef>
                <a:spcPts val="0"/>
              </a:spcBef>
              <a:spcAft>
                <a:spcPts val="1000"/>
              </a:spcAft>
              <a:buClrTx/>
              <a:buNone/>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The emissions during use phase of HPS</a:t>
            </a:r>
            <a:endParaRPr lang="en-CA"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109728" indent="0" algn="ct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11513173"/>
              </p:ext>
            </p:extLst>
          </p:nvPr>
        </p:nvGraphicFramePr>
        <p:xfrm>
          <a:off x="914163" y="2286003"/>
          <a:ext cx="10258926" cy="4114796"/>
        </p:xfrm>
        <a:graphic>
          <a:graphicData uri="http://schemas.openxmlformats.org/drawingml/2006/table">
            <a:tbl>
              <a:tblPr firstRow="1" firstCol="1" bandRow="1"/>
              <a:tblGrid>
                <a:gridCol w="2239029"/>
                <a:gridCol w="2392689"/>
                <a:gridCol w="1522321"/>
                <a:gridCol w="2414639"/>
                <a:gridCol w="1690248"/>
              </a:tblGrid>
              <a:tr h="293914">
                <a:tc>
                  <a:txBody>
                    <a:bodyPr/>
                    <a:lstStyle/>
                    <a:p>
                      <a:pPr>
                        <a:lnSpc>
                          <a:spcPct val="115000"/>
                        </a:lnSpc>
                        <a:spcAft>
                          <a:spcPts val="0"/>
                        </a:spcAft>
                      </a:pPr>
                      <a:r>
                        <a:rPr lang="en-US" sz="1100" b="1" dirty="0">
                          <a:solidFill>
                            <a:srgbClr val="FFFFFF"/>
                          </a:solidFill>
                          <a:effectLst/>
                          <a:latin typeface="Times New Roman"/>
                          <a:ea typeface="Times New Roman"/>
                          <a:cs typeface="Arial"/>
                        </a:rPr>
                        <a:t>Month</a:t>
                      </a:r>
                      <a:endParaRPr lang="en-US" sz="1100" dirty="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n-US" sz="1100" b="1">
                          <a:solidFill>
                            <a:srgbClr val="FFFFFF"/>
                          </a:solidFill>
                          <a:effectLst/>
                          <a:latin typeface="Times New Roman"/>
                          <a:ea typeface="Times New Roman"/>
                          <a:cs typeface="Arial"/>
                        </a:rPr>
                        <a:t>Consumption(KWh)</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n-US" sz="1100" b="1" dirty="0">
                          <a:solidFill>
                            <a:schemeClr val="bg1"/>
                          </a:solidFill>
                          <a:effectLst/>
                          <a:latin typeface="Times New Roman"/>
                          <a:ea typeface="Times New Roman"/>
                          <a:cs typeface="Arial"/>
                        </a:rPr>
                        <a:t>Ton CO</a:t>
                      </a:r>
                      <a:r>
                        <a:rPr lang="en-US" sz="800" dirty="0">
                          <a:solidFill>
                            <a:schemeClr val="bg1"/>
                          </a:solidFill>
                          <a:effectLst/>
                          <a:latin typeface="Times New Roman"/>
                          <a:ea typeface="Times New Roman"/>
                          <a:cs typeface="Arial"/>
                        </a:rPr>
                        <a:t>2</a:t>
                      </a:r>
                      <a:endParaRPr lang="en-US" sz="1100" dirty="0">
                        <a:solidFill>
                          <a:schemeClr val="bg1"/>
                        </a:solidFill>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n-US" sz="1100" b="1" dirty="0">
                          <a:solidFill>
                            <a:schemeClr val="bg1"/>
                          </a:solidFill>
                          <a:effectLst/>
                          <a:latin typeface="Times New Roman"/>
                          <a:ea typeface="Times New Roman"/>
                          <a:cs typeface="Arial"/>
                        </a:rPr>
                        <a:t>Ton SO</a:t>
                      </a:r>
                      <a:r>
                        <a:rPr lang="en-US" sz="800" dirty="0">
                          <a:solidFill>
                            <a:schemeClr val="bg1"/>
                          </a:solidFill>
                          <a:effectLst/>
                          <a:latin typeface="Times New Roman"/>
                          <a:ea typeface="Times New Roman"/>
                          <a:cs typeface="Arial"/>
                        </a:rPr>
                        <a:t>2</a:t>
                      </a:r>
                      <a:endParaRPr lang="en-US" sz="1100" dirty="0">
                        <a:solidFill>
                          <a:schemeClr val="bg1"/>
                        </a:solidFill>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a:lnSpc>
                          <a:spcPct val="115000"/>
                        </a:lnSpc>
                        <a:spcAft>
                          <a:spcPts val="0"/>
                        </a:spcAft>
                      </a:pPr>
                      <a:r>
                        <a:rPr lang="en-US" sz="1100" b="1" dirty="0">
                          <a:solidFill>
                            <a:schemeClr val="bg1"/>
                          </a:solidFill>
                          <a:effectLst/>
                          <a:latin typeface="Times New Roman"/>
                          <a:ea typeface="Times New Roman"/>
                          <a:cs typeface="Arial"/>
                        </a:rPr>
                        <a:t>TonN(O)</a:t>
                      </a:r>
                      <a:r>
                        <a:rPr lang="en-US" sz="800" dirty="0">
                          <a:solidFill>
                            <a:schemeClr val="bg1"/>
                          </a:solidFill>
                          <a:effectLst/>
                          <a:latin typeface="Times New Roman"/>
                          <a:ea typeface="Times New Roman"/>
                          <a:cs typeface="Arial"/>
                        </a:rPr>
                        <a:t>x</a:t>
                      </a:r>
                      <a:endParaRPr lang="en-US" sz="1100" dirty="0">
                        <a:solidFill>
                          <a:schemeClr val="bg1"/>
                        </a:solidFill>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January</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642840.411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498.2013185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12.21396781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1.285680822</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February</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595644.863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461.6247688</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11.3172524</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1.191289726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March</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570475.8676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442.1187974</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10.83904148</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1.140951735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April</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585994.5205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454.1457534</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11.13389589</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1.171989041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May</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487595.5479</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377.8865497</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9.264315411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0.975191096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June</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a:solidFill>
                            <a:srgbClr val="000000"/>
                          </a:solidFill>
                          <a:effectLst/>
                          <a:latin typeface="Times New Roman"/>
                          <a:ea typeface="Times New Roman"/>
                          <a:cs typeface="Arial"/>
                        </a:rPr>
                        <a:t>476837.6712</a:t>
                      </a:r>
                      <a:endParaRPr lang="en-US" sz="1100" dirty="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369.5491952</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9.059915753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0.953675342</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July</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496127.0548</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384.4984675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9.426414041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0.99225411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August</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409211.3014</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317.1387586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7.775014726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0.818422603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September</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504321.5753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390.8492209</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9.582109932</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1.008643151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October</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608124.6575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471.2966096</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11.55436849</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1.216249315</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November</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612546.5753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474.7235959</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11.63838493</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1.225093151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December</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621966.7808</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482.0242551</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11.81736884</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a:solidFill>
                            <a:srgbClr val="000000"/>
                          </a:solidFill>
                          <a:effectLst/>
                          <a:latin typeface="Times New Roman"/>
                          <a:ea typeface="Times New Roman"/>
                          <a:cs typeface="Arial"/>
                        </a:rPr>
                        <a:t>1.243933562</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14">
                <a:tc>
                  <a:txBody>
                    <a:bodyPr/>
                    <a:lstStyle/>
                    <a:p>
                      <a:pPr>
                        <a:lnSpc>
                          <a:spcPct val="115000"/>
                        </a:lnSpc>
                        <a:spcAft>
                          <a:spcPts val="0"/>
                        </a:spcAft>
                      </a:pPr>
                      <a:r>
                        <a:rPr lang="en-US" sz="1100">
                          <a:solidFill>
                            <a:srgbClr val="000000"/>
                          </a:solidFill>
                          <a:effectLst/>
                          <a:latin typeface="Times New Roman"/>
                          <a:ea typeface="Times New Roman"/>
                          <a:cs typeface="Arial"/>
                        </a:rPr>
                        <a:t> Total</a:t>
                      </a:r>
                      <a:endParaRPr lang="en-US" sz="110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100">
                        <a:effectLst/>
                        <a:latin typeface="Calibri"/>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dirty="0">
                          <a:solidFill>
                            <a:srgbClr val="000000"/>
                          </a:solidFill>
                          <a:effectLst/>
                          <a:highlight>
                            <a:srgbClr val="FFFF00"/>
                          </a:highlight>
                          <a:latin typeface="Times New Roman"/>
                          <a:ea typeface="Times New Roman"/>
                          <a:cs typeface="Arial"/>
                        </a:rPr>
                        <a:t>5124.057291</a:t>
                      </a:r>
                      <a:endParaRPr lang="en-US" sz="1100" dirty="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dirty="0">
                          <a:solidFill>
                            <a:srgbClr val="000000"/>
                          </a:solidFill>
                          <a:effectLst/>
                          <a:highlight>
                            <a:srgbClr val="FFFF00"/>
                          </a:highlight>
                          <a:latin typeface="Times New Roman"/>
                          <a:ea typeface="Times New Roman"/>
                          <a:cs typeface="Arial"/>
                        </a:rPr>
                        <a:t>125.6220497</a:t>
                      </a:r>
                      <a:endParaRPr lang="en-US" sz="1100" dirty="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dirty="0">
                          <a:solidFill>
                            <a:srgbClr val="000000"/>
                          </a:solidFill>
                          <a:effectLst/>
                          <a:highlight>
                            <a:srgbClr val="FFFF00"/>
                          </a:highlight>
                          <a:latin typeface="Times New Roman"/>
                          <a:ea typeface="Times New Roman"/>
                          <a:cs typeface="Arial"/>
                        </a:rPr>
                        <a:t>13.22337365</a:t>
                      </a:r>
                      <a:endParaRPr lang="en-US" sz="1100" dirty="0">
                        <a:effectLst/>
                        <a:latin typeface="Calibri"/>
                        <a:ea typeface="Calibri"/>
                        <a:cs typeface="Arial"/>
                      </a:endParaRPr>
                    </a:p>
                  </a:txBody>
                  <a:tcPr marL="91416" marR="9141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34675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90000"/>
            </a:schemeClr>
          </a:solidFill>
        </p:spPr>
        <p:style>
          <a:lnRef idx="2">
            <a:schemeClr val="accent2"/>
          </a:lnRef>
          <a:fillRef idx="1">
            <a:schemeClr val="lt1"/>
          </a:fillRef>
          <a:effectRef idx="0">
            <a:schemeClr val="accent2"/>
          </a:effectRef>
          <a:fontRef idx="minor">
            <a:schemeClr val="dk1"/>
          </a:fontRef>
        </p:style>
        <p:txBody>
          <a:bodyPr/>
          <a:lstStyle/>
          <a:p>
            <a:r>
              <a:rPr lang="en-US" b="1" dirty="0" smtClean="0"/>
              <a:t>Outlines</a:t>
            </a:r>
            <a:endParaRPr lang="en-US" b="1" dirty="0"/>
          </a:p>
        </p:txBody>
      </p:sp>
      <p:sp>
        <p:nvSpPr>
          <p:cNvPr id="3" name="Content Placeholder 2"/>
          <p:cNvSpPr>
            <a:spLocks noGrp="1"/>
          </p:cNvSpPr>
          <p:nvPr>
            <p:ph idx="1"/>
          </p:nvPr>
        </p:nvSpPr>
        <p:spPr/>
        <p:txBody>
          <a:bodyPr>
            <a:normAutofit/>
          </a:bodyPr>
          <a:lstStyle/>
          <a:p>
            <a:r>
              <a:rPr lang="en-US" sz="2400" dirty="0" smtClean="0"/>
              <a:t>Introduction</a:t>
            </a:r>
            <a:r>
              <a:rPr lang="ar-SA" sz="2400" dirty="0" smtClean="0"/>
              <a:t>.</a:t>
            </a:r>
          </a:p>
          <a:p>
            <a:r>
              <a:rPr lang="en-US" sz="2400" dirty="0" smtClean="0"/>
              <a:t>LCA Methodology.</a:t>
            </a:r>
          </a:p>
          <a:p>
            <a:r>
              <a:rPr lang="en-US" sz="2400" dirty="0" smtClean="0"/>
              <a:t>Life Cycle Inventory Analysis (LCI).</a:t>
            </a:r>
          </a:p>
          <a:p>
            <a:r>
              <a:rPr lang="en-US" sz="2400" dirty="0" smtClean="0"/>
              <a:t>HPS technology &amp; LED technology.</a:t>
            </a:r>
          </a:p>
          <a:p>
            <a:r>
              <a:rPr lang="en-US" sz="2400" dirty="0" smtClean="0"/>
              <a:t>Results</a:t>
            </a:r>
            <a:r>
              <a:rPr lang="en-US" dirty="0"/>
              <a:t> </a:t>
            </a:r>
            <a:r>
              <a:rPr lang="en-US" dirty="0" smtClean="0"/>
              <a:t>.</a:t>
            </a:r>
          </a:p>
          <a:p>
            <a:r>
              <a:rPr lang="en-US" sz="2400" dirty="0" smtClean="0"/>
              <a:t>Life Cycle Cost Analysis (LCI).</a:t>
            </a:r>
          </a:p>
          <a:p>
            <a:r>
              <a:rPr lang="en-US" sz="2400" dirty="0" smtClean="0"/>
              <a:t>Conclusion.</a:t>
            </a:r>
          </a:p>
          <a:p>
            <a:endParaRPr lang="en-US" sz="2400" dirty="0" smtClean="0"/>
          </a:p>
          <a:p>
            <a:pPr marL="109728" indent="0">
              <a:buNone/>
            </a:pPr>
            <a:endParaRPr lang="en-US" dirty="0" smtClean="0"/>
          </a:p>
          <a:p>
            <a:endParaRPr lang="en-US" dirty="0" smtClean="0"/>
          </a:p>
          <a:p>
            <a:endParaRPr lang="ar-SA" dirty="0" smtClean="0"/>
          </a:p>
          <a:p>
            <a:endParaRPr lang="ar-SA" dirty="0" smtClean="0"/>
          </a:p>
          <a:p>
            <a:pPr marL="109728"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12811516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7867" y="838200"/>
            <a:ext cx="10969943" cy="4325112"/>
          </a:xfrm>
        </p:spPr>
        <p:txBody>
          <a:bodyPr/>
          <a:lstStyle/>
          <a:p>
            <a:r>
              <a:rPr lang="en-US" sz="2400" dirty="0">
                <a:solidFill>
                  <a:prstClr val="black"/>
                </a:solidFill>
                <a:latin typeface="Times New Roman" panose="02020603050405020304" pitchFamily="18" charset="0"/>
                <a:ea typeface="Calibri" panose="020F0502020204030204" pitchFamily="34" charset="0"/>
                <a:cs typeface="+mj-cs"/>
              </a:rPr>
              <a:t>The emissions after five years of the modification with LED </a:t>
            </a:r>
            <a:r>
              <a:rPr lang="en-US" sz="2400" dirty="0" smtClean="0">
                <a:solidFill>
                  <a:prstClr val="black"/>
                </a:solidFill>
                <a:latin typeface="Times New Roman" panose="02020603050405020304" pitchFamily="18" charset="0"/>
                <a:ea typeface="Calibri" panose="020F0502020204030204" pitchFamily="34" charset="0"/>
                <a:cs typeface="+mj-cs"/>
              </a:rPr>
              <a:t>lamps.</a:t>
            </a:r>
          </a:p>
          <a:p>
            <a:pPr marL="109728" indent="0" algn="ct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14086850"/>
              </p:ext>
            </p:extLst>
          </p:nvPr>
        </p:nvGraphicFramePr>
        <p:xfrm>
          <a:off x="812588" y="1752604"/>
          <a:ext cx="10462075" cy="4876099"/>
        </p:xfrm>
        <a:graphic>
          <a:graphicData uri="http://schemas.openxmlformats.org/drawingml/2006/table">
            <a:tbl>
              <a:tblPr firstRow="1" firstCol="1" bandRow="1"/>
              <a:tblGrid>
                <a:gridCol w="2289982"/>
                <a:gridCol w="2447137"/>
                <a:gridCol w="1526656"/>
                <a:gridCol w="2469589"/>
                <a:gridCol w="1728711"/>
              </a:tblGrid>
              <a:tr h="212004">
                <a:tc>
                  <a:txBody>
                    <a:bodyPr/>
                    <a:lstStyle/>
                    <a:p>
                      <a:pPr algn="l">
                        <a:lnSpc>
                          <a:spcPct val="115000"/>
                        </a:lnSpc>
                        <a:spcAft>
                          <a:spcPts val="0"/>
                        </a:spcAft>
                      </a:pPr>
                      <a:r>
                        <a:rPr lang="en-US" sz="1100" b="1" dirty="0">
                          <a:solidFill>
                            <a:srgbClr val="000000"/>
                          </a:solidFill>
                          <a:effectLst/>
                          <a:latin typeface="Times New Roman"/>
                          <a:ea typeface="Times New Roman"/>
                          <a:cs typeface="Arial"/>
                        </a:rPr>
                        <a:t>After </a:t>
                      </a:r>
                      <a:r>
                        <a:rPr lang="en-US" sz="1100" b="1" dirty="0" err="1">
                          <a:solidFill>
                            <a:srgbClr val="000000"/>
                          </a:solidFill>
                          <a:effectLst/>
                          <a:latin typeface="Times New Roman"/>
                          <a:ea typeface="Times New Roman"/>
                          <a:cs typeface="Arial"/>
                        </a:rPr>
                        <a:t>Modificaton</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b="1">
                          <a:solidFill>
                            <a:srgbClr val="000000"/>
                          </a:solidFill>
                          <a:effectLst/>
                          <a:latin typeface="Times New Roman"/>
                          <a:ea typeface="Times New Roman"/>
                          <a:cs typeface="Arial"/>
                        </a:rPr>
                        <a:t>2021</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1100">
                        <a:effectLst/>
                        <a:latin typeface="Calibri"/>
                      </a:endParaRPr>
                    </a:p>
                  </a:txBody>
                  <a:tcPr marL="89154" marR="8915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1100">
                        <a:effectLst/>
                        <a:latin typeface="Calibri"/>
                      </a:endParaRPr>
                    </a:p>
                  </a:txBody>
                  <a:tcPr marL="89154" marR="891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1100">
                        <a:effectLst/>
                        <a:latin typeface="Calibri"/>
                      </a:endParaRPr>
                    </a:p>
                  </a:txBody>
                  <a:tcPr marL="89154" marR="89154" marT="0" marB="0" anchor="b">
                    <a:lnL>
                      <a:noFill/>
                    </a:lnL>
                    <a:lnR>
                      <a:noFill/>
                    </a:lnR>
                    <a:lnT>
                      <a:noFill/>
                    </a:lnT>
                    <a:lnB w="12700" cap="flat" cmpd="sng" algn="ctr">
                      <a:solidFill>
                        <a:srgbClr val="000000"/>
                      </a:solidFill>
                      <a:prstDash val="solid"/>
                      <a:round/>
                      <a:headEnd type="none" w="med" len="med"/>
                      <a:tailEnd type="none" w="med" len="med"/>
                    </a:lnB>
                  </a:tcPr>
                </a:tc>
              </a:tr>
              <a:tr h="424009">
                <a:tc>
                  <a:txBody>
                    <a:bodyPr/>
                    <a:lstStyle/>
                    <a:p>
                      <a:pPr algn="l">
                        <a:lnSpc>
                          <a:spcPct val="115000"/>
                        </a:lnSpc>
                        <a:spcAft>
                          <a:spcPts val="0"/>
                        </a:spcAft>
                      </a:pPr>
                      <a:r>
                        <a:rPr lang="en-US" sz="1100" b="1">
                          <a:solidFill>
                            <a:srgbClr val="FFFFFF"/>
                          </a:solidFill>
                          <a:effectLst/>
                          <a:latin typeface="Times New Roman"/>
                          <a:ea typeface="Times New Roman"/>
                          <a:cs typeface="Arial"/>
                        </a:rPr>
                        <a:t>Month</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l">
                        <a:lnSpc>
                          <a:spcPct val="115000"/>
                        </a:lnSpc>
                        <a:spcAft>
                          <a:spcPts val="0"/>
                        </a:spcAft>
                      </a:pPr>
                      <a:r>
                        <a:rPr lang="en-US" sz="1100" b="1">
                          <a:solidFill>
                            <a:srgbClr val="FFFFFF"/>
                          </a:solidFill>
                          <a:effectLst/>
                          <a:latin typeface="Times New Roman"/>
                          <a:ea typeface="Times New Roman"/>
                          <a:cs typeface="Arial"/>
                        </a:rPr>
                        <a:t>Consumption (KWh)</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l">
                        <a:lnSpc>
                          <a:spcPct val="115000"/>
                        </a:lnSpc>
                        <a:spcAft>
                          <a:spcPts val="0"/>
                        </a:spcAft>
                      </a:pPr>
                      <a:r>
                        <a:rPr lang="en-US" sz="1100" b="1" dirty="0">
                          <a:solidFill>
                            <a:srgbClr val="FFFFFF"/>
                          </a:solidFill>
                          <a:effectLst/>
                          <a:latin typeface="Times New Roman"/>
                          <a:ea typeface="Times New Roman"/>
                          <a:cs typeface="Arial"/>
                        </a:rPr>
                        <a:t>Ton CO2</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l">
                        <a:lnSpc>
                          <a:spcPct val="115000"/>
                        </a:lnSpc>
                        <a:spcAft>
                          <a:spcPts val="0"/>
                        </a:spcAft>
                      </a:pPr>
                      <a:r>
                        <a:rPr lang="en-US" sz="1100" b="1" dirty="0">
                          <a:solidFill>
                            <a:srgbClr val="FFFFFF"/>
                          </a:solidFill>
                          <a:effectLst/>
                          <a:latin typeface="Times New Roman"/>
                          <a:ea typeface="Times New Roman"/>
                          <a:cs typeface="Arial"/>
                        </a:rPr>
                        <a:t> Ton SO2</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l">
                        <a:lnSpc>
                          <a:spcPct val="115000"/>
                        </a:lnSpc>
                        <a:spcAft>
                          <a:spcPts val="0"/>
                        </a:spcAft>
                      </a:pPr>
                      <a:r>
                        <a:rPr lang="en-US" sz="1100" b="1" dirty="0">
                          <a:solidFill>
                            <a:srgbClr val="FFFFFF"/>
                          </a:solidFill>
                          <a:effectLst/>
                          <a:latin typeface="Times New Roman"/>
                          <a:ea typeface="Times New Roman"/>
                          <a:cs typeface="Arial"/>
                        </a:rPr>
                        <a:t>TonN(O)x</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January</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352421.64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dirty="0">
                          <a:solidFill>
                            <a:srgbClr val="000000"/>
                          </a:solidFill>
                          <a:effectLst/>
                          <a:latin typeface="Times New Roman"/>
                          <a:ea typeface="Times New Roman"/>
                          <a:cs typeface="Arial"/>
                        </a:rPr>
                        <a:t>273.126771</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6.69601116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0.70484328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February</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312984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242.5626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5.946696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0.625968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09">
                <a:tc>
                  <a:txBody>
                    <a:bodyPr/>
                    <a:lstStyle/>
                    <a:p>
                      <a:pPr algn="l">
                        <a:lnSpc>
                          <a:spcPct val="115000"/>
                        </a:lnSpc>
                        <a:spcAft>
                          <a:spcPts val="0"/>
                        </a:spcAft>
                      </a:pPr>
                      <a:r>
                        <a:rPr lang="en-US" sz="1100">
                          <a:solidFill>
                            <a:srgbClr val="000000"/>
                          </a:solidFill>
                          <a:effectLst/>
                          <a:latin typeface="Times New Roman"/>
                          <a:ea typeface="Times New Roman"/>
                          <a:cs typeface="Arial"/>
                        </a:rPr>
                        <a:t>March</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298037.565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230.9791129</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5.662713735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0.59607513</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April</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283424.4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219.65391</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5.3850636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0.5668488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09">
                <a:tc>
                  <a:txBody>
                    <a:bodyPr/>
                    <a:lstStyle/>
                    <a:p>
                      <a:pPr algn="l">
                        <a:lnSpc>
                          <a:spcPct val="115000"/>
                        </a:lnSpc>
                        <a:spcAft>
                          <a:spcPts val="0"/>
                        </a:spcAft>
                      </a:pPr>
                      <a:r>
                        <a:rPr lang="en-US" sz="1100">
                          <a:solidFill>
                            <a:srgbClr val="000000"/>
                          </a:solidFill>
                          <a:effectLst/>
                          <a:latin typeface="Times New Roman"/>
                          <a:ea typeface="Times New Roman"/>
                          <a:cs typeface="Arial"/>
                        </a:rPr>
                        <a:t>May</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246605.31</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191.1191153</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4.68550089</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0.49321062</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June</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234365.4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181.633185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4.4529426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0.4687308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09">
                <a:tc>
                  <a:txBody>
                    <a:bodyPr/>
                    <a:lstStyle/>
                    <a:p>
                      <a:pPr algn="l">
                        <a:lnSpc>
                          <a:spcPct val="115000"/>
                        </a:lnSpc>
                        <a:spcAft>
                          <a:spcPts val="0"/>
                        </a:spcAft>
                      </a:pPr>
                      <a:r>
                        <a:rPr lang="en-US" sz="1100">
                          <a:solidFill>
                            <a:srgbClr val="000000"/>
                          </a:solidFill>
                          <a:effectLst/>
                          <a:latin typeface="Times New Roman"/>
                          <a:ea typeface="Times New Roman"/>
                          <a:cs typeface="Arial"/>
                        </a:rPr>
                        <a:t>July </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237749.85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184.2561338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4.51724715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0.4754997</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August</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207397.44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160.733016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3.94055136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0.41479488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September</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246123</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190.745325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4.676337</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0.492246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24009">
                <a:tc>
                  <a:txBody>
                    <a:bodyPr/>
                    <a:lstStyle/>
                    <a:p>
                      <a:pPr algn="l">
                        <a:lnSpc>
                          <a:spcPct val="115000"/>
                        </a:lnSpc>
                        <a:spcAft>
                          <a:spcPts val="0"/>
                        </a:spcAft>
                      </a:pPr>
                      <a:r>
                        <a:rPr lang="en-US" sz="1100">
                          <a:solidFill>
                            <a:srgbClr val="000000"/>
                          </a:solidFill>
                          <a:effectLst/>
                          <a:latin typeface="Times New Roman"/>
                          <a:ea typeface="Times New Roman"/>
                          <a:cs typeface="Arial"/>
                        </a:rPr>
                        <a:t>October</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274348.14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212.6198085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5.21261466</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0.54869628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09">
                <a:tc>
                  <a:txBody>
                    <a:bodyPr/>
                    <a:lstStyle/>
                    <a:p>
                      <a:pPr algn="l">
                        <a:lnSpc>
                          <a:spcPct val="115000"/>
                        </a:lnSpc>
                        <a:spcAft>
                          <a:spcPts val="0"/>
                        </a:spcAft>
                      </a:pPr>
                      <a:r>
                        <a:rPr lang="en-US" sz="1100">
                          <a:solidFill>
                            <a:srgbClr val="000000"/>
                          </a:solidFill>
                          <a:effectLst/>
                          <a:latin typeface="Times New Roman"/>
                          <a:ea typeface="Times New Roman"/>
                          <a:cs typeface="Arial"/>
                        </a:rPr>
                        <a:t>November</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262628.6625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203.5372134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4.989944588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0.525257325</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2004">
                <a:tc>
                  <a:txBody>
                    <a:bodyPr/>
                    <a:lstStyle/>
                    <a:p>
                      <a:pPr algn="l">
                        <a:lnSpc>
                          <a:spcPct val="115000"/>
                        </a:lnSpc>
                        <a:spcAft>
                          <a:spcPts val="0"/>
                        </a:spcAft>
                      </a:pPr>
                      <a:r>
                        <a:rPr lang="en-US" sz="1100">
                          <a:solidFill>
                            <a:srgbClr val="000000"/>
                          </a:solidFill>
                          <a:effectLst/>
                          <a:latin typeface="Times New Roman"/>
                          <a:ea typeface="Times New Roman"/>
                          <a:cs typeface="Arial"/>
                        </a:rPr>
                        <a:t>December</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275503.2</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213.51498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5.2345608</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a:solidFill>
                            <a:srgbClr val="000000"/>
                          </a:solidFill>
                          <a:effectLst/>
                          <a:latin typeface="Times New Roman"/>
                          <a:ea typeface="Times New Roman"/>
                          <a:cs typeface="Arial"/>
                        </a:rPr>
                        <a:t>0.5510064</a:t>
                      </a:r>
                      <a:endParaRPr lang="en-US" sz="110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009">
                <a:tc>
                  <a:txBody>
                    <a:bodyPr/>
                    <a:lstStyle/>
                    <a:p>
                      <a:pPr algn="l">
                        <a:lnSpc>
                          <a:spcPct val="115000"/>
                        </a:lnSpc>
                      </a:pPr>
                      <a:endParaRPr lang="en-US" sz="1100">
                        <a:effectLst/>
                        <a:latin typeface="Calibri"/>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1100">
                        <a:effectLst/>
                        <a:latin typeface="Calibri"/>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b="1" dirty="0">
                          <a:solidFill>
                            <a:srgbClr val="000000"/>
                          </a:solidFill>
                          <a:effectLst/>
                          <a:highlight>
                            <a:srgbClr val="FFFF00"/>
                          </a:highlight>
                          <a:latin typeface="Times New Roman"/>
                          <a:ea typeface="Times New Roman"/>
                          <a:cs typeface="Arial"/>
                        </a:rPr>
                        <a:t>2504.481171</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b="1" dirty="0">
                          <a:solidFill>
                            <a:srgbClr val="000000"/>
                          </a:solidFill>
                          <a:effectLst/>
                          <a:highlight>
                            <a:srgbClr val="FFFF00"/>
                          </a:highlight>
                          <a:latin typeface="Times New Roman"/>
                          <a:ea typeface="Times New Roman"/>
                          <a:cs typeface="Arial"/>
                        </a:rPr>
                        <a:t>61.40018354</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1100" b="1" dirty="0" smtClean="0">
                          <a:solidFill>
                            <a:srgbClr val="000000"/>
                          </a:solidFill>
                          <a:effectLst/>
                          <a:highlight>
                            <a:srgbClr val="FFFF00"/>
                          </a:highlight>
                          <a:latin typeface="Times New Roman"/>
                          <a:ea typeface="Times New Roman"/>
                          <a:cs typeface="Arial"/>
                        </a:rPr>
                        <a:t>6.463177215</a:t>
                      </a:r>
                      <a:endParaRPr lang="en-US" sz="1100" dirty="0">
                        <a:effectLst/>
                        <a:latin typeface="Calibri"/>
                        <a:ea typeface="Calibri"/>
                        <a:cs typeface="Arial"/>
                      </a:endParaRPr>
                    </a:p>
                  </a:txBody>
                  <a:tcPr marL="89154" marR="891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004">
                <a:tc gridSpan="4">
                  <a:txBody>
                    <a:bodyPr/>
                    <a:lstStyle/>
                    <a:p>
                      <a:pPr algn="l">
                        <a:lnSpc>
                          <a:spcPct val="115000"/>
                        </a:lnSpc>
                        <a:spcAft>
                          <a:spcPts val="0"/>
                        </a:spcAft>
                      </a:pPr>
                      <a:r>
                        <a:rPr lang="en-US" sz="1100" b="1">
                          <a:solidFill>
                            <a:srgbClr val="000000"/>
                          </a:solidFill>
                          <a:effectLst/>
                          <a:latin typeface="Times New Roman"/>
                          <a:ea typeface="Times New Roman"/>
                          <a:cs typeface="Arial"/>
                        </a:rPr>
                        <a:t>1 KWh electricity = 0.000775 CO2 ,0.000019 SO2,0.000002 NOX</a:t>
                      </a:r>
                      <a:endParaRPr lang="en-US" sz="1100">
                        <a:effectLst/>
                        <a:latin typeface="Calibri"/>
                        <a:ea typeface="Calibri"/>
                        <a:cs typeface="Arial"/>
                      </a:endParaRPr>
                    </a:p>
                  </a:txBody>
                  <a:tcPr marL="89154" marR="89154"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a:lnSpc>
                          <a:spcPct val="115000"/>
                        </a:lnSpc>
                      </a:pPr>
                      <a:endParaRPr lang="en-US" sz="1100" dirty="0">
                        <a:effectLst/>
                        <a:latin typeface="Calibri"/>
                      </a:endParaRPr>
                    </a:p>
                  </a:txBody>
                  <a:tcPr marL="89154" marR="89154"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2051516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OX.png"/>
          <p:cNvPicPr>
            <a:picLocks/>
          </p:cNvPicPr>
          <p:nvPr/>
        </p:nvPicPr>
        <p:blipFill>
          <a:blip r:embed="rId2" cstate="print"/>
          <a:stretch>
            <a:fillRect/>
          </a:stretch>
        </p:blipFill>
        <p:spPr>
          <a:xfrm>
            <a:off x="1015736" y="1295401"/>
            <a:ext cx="10360501" cy="5056031"/>
          </a:xfrm>
          <a:prstGeom prst="rect">
            <a:avLst/>
          </a:prstGeom>
        </p:spPr>
      </p:pic>
    </p:spTree>
    <p:extLst>
      <p:ext uri="{BB962C8B-B14F-4D97-AF65-F5344CB8AC3E}">
        <p14:creationId xmlns:p14="http://schemas.microsoft.com/office/powerpoint/2010/main" val="42608432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2.png"/>
          <p:cNvPicPr>
            <a:picLocks/>
          </p:cNvPicPr>
          <p:nvPr/>
        </p:nvPicPr>
        <p:blipFill>
          <a:blip r:embed="rId2" cstate="print"/>
          <a:stretch>
            <a:fillRect/>
          </a:stretch>
        </p:blipFill>
        <p:spPr>
          <a:xfrm>
            <a:off x="1320456" y="1295401"/>
            <a:ext cx="8941332" cy="4636395"/>
          </a:xfrm>
          <a:prstGeom prst="rect">
            <a:avLst/>
          </a:prstGeom>
        </p:spPr>
      </p:pic>
    </p:spTree>
    <p:extLst>
      <p:ext uri="{BB962C8B-B14F-4D97-AF65-F5344CB8AC3E}">
        <p14:creationId xmlns:p14="http://schemas.microsoft.com/office/powerpoint/2010/main" val="23455794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so2.png"/>
          <p:cNvPicPr>
            <a:picLocks/>
          </p:cNvPicPr>
          <p:nvPr/>
        </p:nvPicPr>
        <p:blipFill>
          <a:blip r:embed="rId2" cstate="print"/>
          <a:stretch>
            <a:fillRect/>
          </a:stretch>
        </p:blipFill>
        <p:spPr>
          <a:xfrm>
            <a:off x="1320456" y="1308670"/>
            <a:ext cx="9562219" cy="4675031"/>
          </a:xfrm>
          <a:prstGeom prst="rect">
            <a:avLst/>
          </a:prstGeom>
        </p:spPr>
      </p:pic>
    </p:spTree>
    <p:extLst>
      <p:ext uri="{BB962C8B-B14F-4D97-AF65-F5344CB8AC3E}">
        <p14:creationId xmlns:p14="http://schemas.microsoft.com/office/powerpoint/2010/main" val="17136471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mn-lt"/>
              </a:rPr>
              <a:t>Reduction in GHG emissions</a:t>
            </a:r>
            <a:endParaRPr lang="en-CA" dirty="0">
              <a:latin typeface="+mn-lt"/>
            </a:endParaRPr>
          </a:p>
        </p:txBody>
      </p:sp>
      <p:sp>
        <p:nvSpPr>
          <p:cNvPr id="3" name="Content Placeholder 2"/>
          <p:cNvSpPr>
            <a:spLocks noGrp="1"/>
          </p:cNvSpPr>
          <p:nvPr>
            <p:ph idx="1"/>
          </p:nvPr>
        </p:nvSpPr>
        <p:spPr/>
        <p:txBody>
          <a:bodyPr/>
          <a:lstStyle/>
          <a:p>
            <a:r>
              <a:rPr lang="en-US" dirty="0">
                <a:latin typeface="Calibri" panose="020F0502020204030204" pitchFamily="34" charset="0"/>
                <a:ea typeface="Calibri" panose="020F0502020204030204" pitchFamily="34" charset="0"/>
                <a:cs typeface="Times New Roman" panose="02020603050405020304" pitchFamily="18" charset="0"/>
              </a:rPr>
              <a:t> A reduction in GHG emissions year by year is observed with the replacement process, where </a:t>
            </a:r>
            <a:r>
              <a:rPr lang="en-US" b="1" dirty="0">
                <a:latin typeface="Calibri" panose="020F0502020204030204" pitchFamily="34" charset="0"/>
                <a:ea typeface="Calibri" panose="020F0502020204030204" pitchFamily="34" charset="0"/>
                <a:cs typeface="Times New Roman" panose="02020603050405020304" pitchFamily="18" charset="0"/>
              </a:rPr>
              <a:t>183.8 ton</a:t>
            </a:r>
            <a:r>
              <a:rPr lang="en-US" dirty="0">
                <a:latin typeface="Calibri" panose="020F0502020204030204" pitchFamily="34" charset="0"/>
                <a:ea typeface="Calibri" panose="020F0502020204030204" pitchFamily="34" charset="0"/>
                <a:cs typeface="Times New Roman" panose="02020603050405020304" pitchFamily="18" charset="0"/>
              </a:rPr>
              <a:t> of SO2, </a:t>
            </a:r>
            <a:r>
              <a:rPr lang="en-US" b="1" dirty="0">
                <a:latin typeface="Calibri" panose="020F0502020204030204" pitchFamily="34" charset="0"/>
                <a:ea typeface="Calibri" panose="020F0502020204030204" pitchFamily="34" charset="0"/>
                <a:cs typeface="Times New Roman" panose="02020603050405020304" pitchFamily="18" charset="0"/>
              </a:rPr>
              <a:t>19.35</a:t>
            </a:r>
            <a:r>
              <a:rPr lang="en-US" dirty="0">
                <a:latin typeface="Calibri" panose="020F0502020204030204" pitchFamily="34" charset="0"/>
                <a:ea typeface="Calibri" panose="020F0502020204030204" pitchFamily="34" charset="0"/>
                <a:cs typeface="Times New Roman" panose="02020603050405020304" pitchFamily="18" charset="0"/>
              </a:rPr>
              <a:t> NOx, and </a:t>
            </a:r>
            <a:r>
              <a:rPr lang="en-US" b="1" dirty="0">
                <a:latin typeface="Calibri" panose="020F0502020204030204" pitchFamily="34" charset="0"/>
                <a:ea typeface="Calibri" panose="020F0502020204030204" pitchFamily="34" charset="0"/>
                <a:cs typeface="Times New Roman" panose="02020603050405020304" pitchFamily="18" charset="0"/>
              </a:rPr>
              <a:t>7497 ton</a:t>
            </a:r>
            <a:r>
              <a:rPr lang="en-US" dirty="0">
                <a:latin typeface="Calibri" panose="020F0502020204030204" pitchFamily="34" charset="0"/>
                <a:ea typeface="Calibri" panose="020F0502020204030204" pitchFamily="34" charset="0"/>
                <a:cs typeface="Times New Roman" panose="02020603050405020304" pitchFamily="18" charset="0"/>
              </a:rPr>
              <a:t> CO2 are saved in the 5 years.</a:t>
            </a:r>
            <a:endParaRPr lang="en-CA" dirty="0"/>
          </a:p>
        </p:txBody>
      </p:sp>
    </p:spTree>
    <p:extLst>
      <p:ext uri="{BB962C8B-B14F-4D97-AF65-F5344CB8AC3E}">
        <p14:creationId xmlns:p14="http://schemas.microsoft.com/office/powerpoint/2010/main" val="4025291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294" y="1066800"/>
            <a:ext cx="10969943" cy="4325112"/>
          </a:xfrm>
        </p:spPr>
        <p:txBody>
          <a:bodyPr/>
          <a:lstStyle/>
          <a:p>
            <a:pPr marL="0" indent="0">
              <a:lnSpc>
                <a:spcPct val="90000"/>
              </a:lnSpc>
              <a:spcBef>
                <a:spcPts val="1000"/>
              </a:spcBef>
              <a:buClrTx/>
              <a:buNone/>
            </a:pPr>
            <a:endParaRPr lang="en-CA" sz="2400" b="1" dirty="0">
              <a:solidFill>
                <a:prstClr val="black"/>
              </a:solidFill>
              <a:latin typeface="Calibri" panose="020F0502020204030204"/>
            </a:endParaRPr>
          </a:p>
          <a:p>
            <a:pPr marL="109728" indent="0">
              <a:buNone/>
            </a:pPr>
            <a:endParaRPr lang="en-US" dirty="0"/>
          </a:p>
        </p:txBody>
      </p:sp>
      <p:sp>
        <p:nvSpPr>
          <p:cNvPr id="10"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End</a:t>
            </a:r>
            <a:r>
              <a:rPr kumimoji="0" lang="en-US" sz="3200" b="1" i="0" u="none" strike="noStrike" kern="1200" cap="none" spc="0" normalizeH="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 Of Life &amp;Disposal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Global Warming (GWP):</a:t>
            </a:r>
            <a:r>
              <a:rPr kumimoji="0" lang="en-US" sz="24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
            </a:r>
            <a:br>
              <a:rPr kumimoji="0" lang="en-US" sz="24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br>
            <a:endParaRPr kumimoji="0" lang="en-CA" sz="2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1" name="Text Placeholder 4"/>
          <p:cNvSpPr txBox="1">
            <a:spLocks/>
          </p:cNvSpPr>
          <p:nvPr/>
        </p:nvSpPr>
        <p:spPr>
          <a:xfrm>
            <a:off x="839788" y="1513737"/>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smtClean="0">
                <a:ln>
                  <a:noFill/>
                </a:ln>
                <a:solidFill>
                  <a:prstClr val="black"/>
                </a:solidFill>
                <a:effectLst/>
                <a:uLnTx/>
                <a:uFillTx/>
                <a:latin typeface="Times New Roman" panose="02020603050405020304" pitchFamily="18" charset="0"/>
                <a:ea typeface="Calibri" panose="020F0502020204030204" pitchFamily="34" charset="0"/>
                <a:cs typeface="+mn-cs"/>
              </a:rPr>
              <a:t>HPS Disposal impacts in the global warming</a:t>
            </a:r>
            <a:endParaRPr kumimoji="0" lang="en-CA"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pic>
        <p:nvPicPr>
          <p:cNvPr id="12"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382588" y="2505075"/>
            <a:ext cx="6240464" cy="3019425"/>
          </a:xfrm>
          <a:prstGeom prst="rect">
            <a:avLst/>
          </a:prstGeom>
          <a:ln>
            <a:noFill/>
          </a:ln>
          <a:effectLst>
            <a:outerShdw blurRad="292100" dist="139700" dir="2700000" algn="tl" rotWithShape="0">
              <a:srgbClr val="333333">
                <a:alpha val="65000"/>
              </a:srgbClr>
            </a:outerShdw>
          </a:effectLst>
        </p:spPr>
      </p:pic>
      <p:sp>
        <p:nvSpPr>
          <p:cNvPr id="13" name="Text Placeholder 5"/>
          <p:cNvSpPr txBox="1">
            <a:spLocks/>
          </p:cNvSpPr>
          <p:nvPr/>
        </p:nvSpPr>
        <p:spPr>
          <a:xfrm>
            <a:off x="6172199" y="1513737"/>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0" smtClean="0">
                <a:latin typeface="Times New Roman" panose="02020603050405020304" pitchFamily="18" charset="0"/>
                <a:ea typeface="Calibri" panose="020F0502020204030204" pitchFamily="34" charset="0"/>
                <a:cs typeface="Times New Roman" panose="02020603050405020304" pitchFamily="18" charset="0"/>
              </a:rPr>
              <a:t>LED Disposal impacts in the global warming</a:t>
            </a:r>
            <a:endParaRPr lang="en-CA" b="0" dirty="0">
              <a:latin typeface="Times New Roman" panose="02020603050405020304" pitchFamily="18" charset="0"/>
              <a:cs typeface="Times New Roman" panose="02020603050405020304" pitchFamily="18" charset="0"/>
            </a:endParaRPr>
          </a:p>
        </p:txBody>
      </p:sp>
      <p:pic>
        <p:nvPicPr>
          <p:cNvPr id="14" name="Content Placeholder 10"/>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5997575" y="2505075"/>
            <a:ext cx="6345237" cy="30194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3325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43025" y="1137729"/>
            <a:ext cx="105156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15000"/>
              </a:lnSpc>
              <a:spcBef>
                <a:spcPts val="0"/>
              </a:spcBef>
              <a:spcAft>
                <a:spcPts val="1000"/>
              </a:spcAft>
              <a:buClrTx/>
              <a:buSzTx/>
              <a:buFontTx/>
              <a:buNone/>
              <a:tabLst>
                <a:tab pos="1009650" algn="l"/>
              </a:tabLst>
              <a:defRPr/>
            </a:pPr>
            <a:r>
              <a:rPr kumimoji="0" lang="en-US" sz="27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Arial" panose="020B0604020202020204" pitchFamily="34" charset="0"/>
              </a:rPr>
              <a:t>Process contributions percentages in the global warming for HPS lamps</a:t>
            </a:r>
            <a:r>
              <a:rPr kumimoji="0" lang="en-CA" sz="4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CA" sz="4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br>
            <a:endParaRPr kumimoji="0" lang="en-CA"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217612" y="2664734"/>
            <a:ext cx="9166426" cy="36598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70766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50260" y="92428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smtClean="0">
                <a:latin typeface="Times New Roman" panose="02020603050405020304" pitchFamily="18" charset="0"/>
                <a:ea typeface="Calibri" panose="020F0502020204030204" pitchFamily="34" charset="0"/>
                <a:cs typeface="Times New Roman" panose="02020603050405020304" pitchFamily="18" charset="0"/>
              </a:rPr>
              <a:t>Process contributions percentages in the global warming for LED lamps</a:t>
            </a:r>
            <a:endParaRPr lang="en-CA" sz="2400" dirty="0">
              <a:latin typeface="Times New Roman" panose="02020603050405020304" pitchFamily="18" charset="0"/>
              <a:cs typeface="Times New Roman" panose="02020603050405020304" pitchFamily="18" charset="0"/>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674812" y="2438400"/>
            <a:ext cx="9220200" cy="3276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531780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39788" y="365125"/>
            <a:ext cx="10515600" cy="132556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27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Ozone Layer Depletion</a:t>
            </a:r>
            <a:br>
              <a:rPr kumimoji="0" lang="en-US" sz="27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br>
            <a:r>
              <a:rPr kumimoji="0" lang="en-CA" sz="2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CA" sz="2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br>
            <a:endParaRPr kumimoji="0" lang="en-CA" sz="2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7" name="Text Placeholder 6"/>
          <p:cNvSpPr txBox="1">
            <a:spLocks/>
          </p:cNvSpPr>
          <p:nvPr/>
        </p:nvSpPr>
        <p:spPr>
          <a:xfrm>
            <a:off x="180304" y="157813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smtClean="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The HPS Disposal impacts in the ozone layer depletion</a:t>
            </a:r>
            <a:endParaRPr kumimoji="0" lang="en-CA"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pic>
        <p:nvPicPr>
          <p:cNvPr id="8"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230188" y="2505075"/>
            <a:ext cx="6227763" cy="3470722"/>
          </a:xfrm>
          <a:prstGeom prst="rect">
            <a:avLst/>
          </a:prstGeom>
          <a:ln>
            <a:noFill/>
          </a:ln>
          <a:effectLst>
            <a:outerShdw blurRad="292100" dist="139700" dir="2700000" algn="tl" rotWithShape="0">
              <a:srgbClr val="333333">
                <a:alpha val="65000"/>
              </a:srgbClr>
            </a:outerShdw>
          </a:effectLst>
        </p:spPr>
      </p:pic>
      <p:sp>
        <p:nvSpPr>
          <p:cNvPr id="9" name="Text Placeholder 7"/>
          <p:cNvSpPr txBox="1">
            <a:spLocks/>
          </p:cNvSpPr>
          <p:nvPr/>
        </p:nvSpPr>
        <p:spPr>
          <a:xfrm>
            <a:off x="6172200" y="1578132"/>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CA" b="0" smtClean="0">
                <a:latin typeface="Times New Roman" panose="02020603050405020304" pitchFamily="18" charset="0"/>
                <a:cs typeface="Times New Roman" panose="02020603050405020304" pitchFamily="18" charset="0"/>
              </a:rPr>
              <a:t>The LED Disposal impacts in the ozone layer depletion</a:t>
            </a:r>
            <a:endParaRPr lang="en-CA" b="0" dirty="0">
              <a:latin typeface="Times New Roman" panose="02020603050405020304" pitchFamily="18" charset="0"/>
              <a:cs typeface="Times New Roman" panose="02020603050405020304" pitchFamily="18" charset="0"/>
            </a:endParaRPr>
          </a:p>
        </p:txBody>
      </p:sp>
      <p:pic>
        <p:nvPicPr>
          <p:cNvPr id="10" name="Content Placeholder 9"/>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6172200" y="2505075"/>
            <a:ext cx="6323012" cy="34707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317920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50812" y="685800"/>
            <a:ext cx="10515600" cy="1325563"/>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marR="0" lvl="0" indent="0" algn="l" defTabSz="914400" rtl="0" eaLnBrk="1" fontAlgn="auto" latinLnBrk="0" hangingPunct="1">
              <a:lnSpc>
                <a:spcPct val="115000"/>
              </a:lnSpc>
              <a:spcBef>
                <a:spcPts val="0"/>
              </a:spcBef>
              <a:spcAft>
                <a:spcPts val="1000"/>
              </a:spcAft>
              <a:buClrTx/>
              <a:buSzTx/>
              <a:buFontTx/>
              <a:buNone/>
              <a:tabLst/>
              <a:defRPr/>
            </a:pPr>
            <a:r>
              <a:rPr kumimoji="0" lang="en-CA" sz="44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Arial" panose="020B0604020202020204" pitchFamily="34" charset="0"/>
              </a:rPr>
              <a:t> </a:t>
            </a:r>
            <a:r>
              <a:rPr kumimoji="0" lang="en-US" sz="27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Arial" panose="020B0604020202020204" pitchFamily="34" charset="0"/>
              </a:rPr>
              <a:t>Process contributions percentages in the ozone layer depletion for HPS lamps</a:t>
            </a:r>
            <a:r>
              <a:rPr kumimoji="0" lang="en-CA" sz="4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CA" sz="4400" b="0" i="0" u="none" strike="noStrike" kern="120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Arial" panose="020B0604020202020204" pitchFamily="34" charset="0"/>
              </a:rPr>
            </a:br>
            <a:endParaRPr kumimoji="0" lang="en-CA"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382003" y="2286000"/>
            <a:ext cx="8777853" cy="31822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6154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mn-lt"/>
              </a:rPr>
              <a:t>Introduction</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406294" y="2099396"/>
            <a:ext cx="10969943" cy="4325112"/>
          </a:xfrm>
        </p:spPr>
        <p:txBody>
          <a:bodyPr>
            <a:normAutofit/>
          </a:bodyPr>
          <a:lstStyle/>
          <a:p>
            <a:pPr marL="342900" indent="-342900">
              <a:spcBef>
                <a:spcPct val="20000"/>
              </a:spcBef>
              <a:buClrTx/>
            </a:pPr>
            <a:r>
              <a:rPr lang="en-US" sz="2400" dirty="0">
                <a:latin typeface="Times New Roman"/>
                <a:ea typeface="Calibri"/>
              </a:rPr>
              <a:t>Interest in environmental impacts has increased over the last few decades. The concern has widened from local environmental impacts, such as oil spills and the use of chemicals, to a more global perspective including issues such as the acceleration of climate change. Lighting is one of the areas where environmental concern has risen ,almost 20 % of electricity consumption worldwide is used-up by lighting </a:t>
            </a:r>
            <a:r>
              <a:rPr lang="en-US" sz="2400" dirty="0" smtClean="0">
                <a:latin typeface="Times New Roman"/>
                <a:ea typeface="Calibri"/>
              </a:rPr>
              <a:t>applications.</a:t>
            </a:r>
            <a:endParaRPr lang="en-US" sz="2200" b="1" dirty="0" smtClean="0">
              <a:solidFill>
                <a:schemeClr val="accent6">
                  <a:lumMod val="50000"/>
                </a:schemeClr>
              </a:solidFill>
            </a:endParaRPr>
          </a:p>
          <a:p>
            <a:pPr marL="342900" indent="-342900">
              <a:spcBef>
                <a:spcPct val="20000"/>
              </a:spcBef>
              <a:buClrTx/>
            </a:pPr>
            <a:r>
              <a:rPr lang="en-US" sz="2200" b="1" dirty="0" smtClean="0">
                <a:solidFill>
                  <a:schemeClr val="accent6">
                    <a:lumMod val="50000"/>
                  </a:schemeClr>
                </a:solidFill>
              </a:rPr>
              <a:t>Objectives</a:t>
            </a:r>
          </a:p>
          <a:p>
            <a:pPr marL="342900" indent="-342900">
              <a:spcBef>
                <a:spcPct val="20000"/>
              </a:spcBef>
              <a:buClrTx/>
            </a:pPr>
            <a:r>
              <a:rPr lang="en-US" sz="2200" b="1" dirty="0" smtClean="0">
                <a:solidFill>
                  <a:schemeClr val="accent6">
                    <a:lumMod val="50000"/>
                  </a:schemeClr>
                </a:solidFill>
              </a:rPr>
              <a:t>Current </a:t>
            </a:r>
            <a:r>
              <a:rPr lang="en-US" sz="2200" b="1" dirty="0">
                <a:solidFill>
                  <a:schemeClr val="accent6">
                    <a:lumMod val="50000"/>
                  </a:schemeClr>
                </a:solidFill>
              </a:rPr>
              <a:t>situation in Nablus streets</a:t>
            </a:r>
            <a:r>
              <a:rPr lang="en-US" sz="2200" b="1" dirty="0" smtClean="0">
                <a:solidFill>
                  <a:schemeClr val="accent6">
                    <a:lumMod val="50000"/>
                  </a:schemeClr>
                </a:solidFill>
              </a:rPr>
              <a:t>!</a:t>
            </a:r>
            <a:endParaRPr lang="en-US" sz="2200" b="1" dirty="0">
              <a:solidFill>
                <a:schemeClr val="accent6">
                  <a:lumMod val="50000"/>
                </a:schemeClr>
              </a:solidFill>
            </a:endParaRPr>
          </a:p>
          <a:p>
            <a:pPr marL="342900" lvl="0" indent="-342900">
              <a:spcBef>
                <a:spcPct val="20000"/>
              </a:spcBef>
              <a:buClrTx/>
              <a:buFont typeface="Arial" pitchFamily="34" charset="0"/>
              <a:buChar char="•"/>
            </a:pPr>
            <a:r>
              <a:rPr lang="en-US" sz="2200" b="1" dirty="0">
                <a:solidFill>
                  <a:schemeClr val="accent6">
                    <a:lumMod val="50000"/>
                  </a:schemeClr>
                </a:solidFill>
              </a:rPr>
              <a:t>Scope of the work.</a:t>
            </a:r>
          </a:p>
          <a:p>
            <a:pPr marL="342900" lvl="0" indent="-342900">
              <a:spcBef>
                <a:spcPct val="20000"/>
              </a:spcBef>
              <a:buClrTx/>
              <a:buFont typeface="Arial" pitchFamily="34" charset="0"/>
              <a:buChar char="•"/>
            </a:pPr>
            <a:r>
              <a:rPr lang="en-US" sz="2200" b="1" dirty="0">
                <a:solidFill>
                  <a:schemeClr val="accent6">
                    <a:lumMod val="50000"/>
                  </a:schemeClr>
                </a:solidFill>
              </a:rPr>
              <a:t>Significance of the work.</a:t>
            </a:r>
          </a:p>
          <a:p>
            <a:pPr marL="342900" lvl="0" indent="-342900">
              <a:spcBef>
                <a:spcPct val="20000"/>
              </a:spcBef>
              <a:buClrTx/>
              <a:buFont typeface="Arial" pitchFamily="34" charset="0"/>
              <a:buChar char="•"/>
            </a:pPr>
            <a:r>
              <a:rPr lang="en-US" sz="2200" b="1" dirty="0">
                <a:solidFill>
                  <a:schemeClr val="accent6">
                    <a:lumMod val="50000"/>
                  </a:schemeClr>
                </a:solidFill>
              </a:rPr>
              <a:t>Constraints.</a:t>
            </a:r>
          </a:p>
          <a:p>
            <a:pPr marL="342900" lvl="0" indent="-342900" algn="just">
              <a:lnSpc>
                <a:spcPct val="150000"/>
              </a:lnSpc>
              <a:buFont typeface="Symbol"/>
              <a:buChar char=""/>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4869" y="4800601"/>
            <a:ext cx="4367662" cy="16737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164614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50812" y="7620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smtClean="0">
                <a:latin typeface="Times New Roman" panose="02020603050405020304" pitchFamily="18" charset="0"/>
                <a:ea typeface="Calibri" panose="020F0502020204030204" pitchFamily="34" charset="0"/>
                <a:cs typeface="Times New Roman" panose="02020603050405020304" pitchFamily="18" charset="0"/>
              </a:rPr>
              <a:t>Process contributions percentages in the ozone layer depletion for LED lamps</a:t>
            </a:r>
            <a:endParaRPr lang="en-CA" sz="2400" dirty="0">
              <a:latin typeface="Times New Roman" panose="02020603050405020304" pitchFamily="18" charset="0"/>
              <a:cs typeface="Times New Roman" panose="02020603050405020304" pitchFamily="18" charset="0"/>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182709" y="2286000"/>
            <a:ext cx="10093303" cy="3177222"/>
          </a:xfrm>
          <a:prstGeom prst="rect">
            <a:avLst/>
          </a:prstGeom>
        </p:spPr>
      </p:pic>
    </p:spTree>
    <p:extLst>
      <p:ext uri="{BB962C8B-B14F-4D97-AF65-F5344CB8AC3E}">
        <p14:creationId xmlns:p14="http://schemas.microsoft.com/office/powerpoint/2010/main" val="22688560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Human Toxicity</a:t>
            </a:r>
            <a:br>
              <a:rPr kumimoji="0" lang="en-US" sz="2400" b="1"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br>
            <a:endParaRPr kumimoji="0" lang="en-CA" sz="2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5" name="Text Placeholder 2"/>
          <p:cNvSpPr txBox="1">
            <a:spLocks/>
          </p:cNvSpPr>
          <p:nvPr/>
        </p:nvSpPr>
        <p:spPr>
          <a:xfrm>
            <a:off x="257578" y="1591010"/>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CA" b="0" smtClean="0">
                <a:latin typeface="Times New Roman" panose="02020603050405020304" pitchFamily="18" charset="0"/>
                <a:cs typeface="Times New Roman" panose="02020603050405020304" pitchFamily="18" charset="0"/>
              </a:rPr>
              <a:t>The HPS Disposal impacts in the human toxicity</a:t>
            </a:r>
            <a:endParaRPr lang="en-CA" b="0" dirty="0">
              <a:latin typeface="Times New Roman" panose="02020603050405020304" pitchFamily="18" charset="0"/>
              <a:cs typeface="Times New Roman" panose="02020603050405020304" pitchFamily="18" charset="0"/>
            </a:endParaRPr>
          </a:p>
        </p:txBody>
      </p:sp>
      <p:pic>
        <p:nvPicPr>
          <p:cNvPr id="6"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611188" y="2505074"/>
            <a:ext cx="6608764" cy="3895726"/>
          </a:xfrm>
          <a:prstGeom prst="rect">
            <a:avLst/>
          </a:prstGeom>
          <a:ln>
            <a:noFill/>
          </a:ln>
          <a:effectLst>
            <a:outerShdw blurRad="292100" dist="139700" dir="2700000" algn="tl" rotWithShape="0">
              <a:srgbClr val="333333">
                <a:alpha val="65000"/>
              </a:srgbClr>
            </a:outerShdw>
          </a:effectLst>
        </p:spPr>
      </p:pic>
      <p:sp>
        <p:nvSpPr>
          <p:cNvPr id="7" name="Text Placeholder 4"/>
          <p:cNvSpPr txBox="1">
            <a:spLocks/>
          </p:cNvSpPr>
          <p:nvPr/>
        </p:nvSpPr>
        <p:spPr>
          <a:xfrm>
            <a:off x="6136782" y="1591010"/>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0" smtClean="0">
                <a:latin typeface="Times New Roman" panose="02020603050405020304" pitchFamily="18" charset="0"/>
                <a:ea typeface="Calibri" panose="020F0502020204030204" pitchFamily="34" charset="0"/>
                <a:cs typeface="Times New Roman" panose="02020603050405020304" pitchFamily="18" charset="0"/>
              </a:rPr>
              <a:t>The LED Disposal impacts in the Human toxicity</a:t>
            </a:r>
            <a:endParaRPr lang="en-CA" b="0" dirty="0">
              <a:latin typeface="Times New Roman" panose="02020603050405020304" pitchFamily="18" charset="0"/>
              <a:cs typeface="Times New Roman" panose="02020603050405020304" pitchFamily="18" charset="0"/>
            </a:endParaRPr>
          </a:p>
        </p:txBody>
      </p:sp>
      <p:pic>
        <p:nvPicPr>
          <p:cNvPr id="8" name="Content Placeholder 6"/>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6097588" y="2505074"/>
            <a:ext cx="6854824" cy="38957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308343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3663" y="6683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Calibri" panose="020F0502020204030204" pitchFamily="34" charset="0"/>
                <a:cs typeface="+mj-cs"/>
              </a:rPr>
              <a:t>Process contributions percentages in the human toxicity for HPS lamps</a:t>
            </a:r>
            <a:endParaRPr kumimoji="0" lang="en-CA" sz="2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760412" y="2209800"/>
            <a:ext cx="9144000" cy="30684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766117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smtClean="0">
                <a:latin typeface="Times New Roman" panose="02020603050405020304" pitchFamily="18" charset="0"/>
                <a:ea typeface="Calibri" panose="020F0502020204030204" pitchFamily="34" charset="0"/>
                <a:cs typeface="Times New Roman" panose="02020603050405020304" pitchFamily="18" charset="0"/>
              </a:rPr>
              <a:t>Process contributions percentages in the Human toxicity for LED lamps</a:t>
            </a:r>
            <a:endParaRPr lang="en-CA" sz="2400" dirty="0">
              <a:latin typeface="Times New Roman" panose="02020603050405020304" pitchFamily="18" charset="0"/>
              <a:cs typeface="Times New Roman" panose="02020603050405020304" pitchFamily="18" charset="0"/>
            </a:endParaRPr>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838200" y="1981200"/>
            <a:ext cx="10133012" cy="4114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97301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nSpc>
                <a:spcPct val="107000"/>
              </a:lnSpc>
              <a:spcBef>
                <a:spcPts val="0"/>
              </a:spcBef>
              <a:spcAft>
                <a:spcPts val="800"/>
              </a:spcAft>
            </a:pPr>
            <a:r>
              <a:rPr lang="en-CA" dirty="0">
                <a:latin typeface="Georgia" panose="02040502050405020303" pitchFamily="18" charset="0"/>
                <a:ea typeface="Calibri" panose="020F0502020204030204" pitchFamily="34" charset="0"/>
                <a:cs typeface="Arial" panose="020B0604020202020204" pitchFamily="34" charset="0"/>
              </a:rPr>
              <a:t>By using weighted sum method:</a:t>
            </a:r>
            <a:r>
              <a:rPr lang="en-CA" sz="1800" dirty="0">
                <a:latin typeface="Calibri" panose="020F0502020204030204" pitchFamily="34" charset="0"/>
                <a:ea typeface="Calibri" panose="020F0502020204030204" pitchFamily="34" charset="0"/>
                <a:cs typeface="Arial" panose="020B0604020202020204" pitchFamily="34" charset="0"/>
              </a:rPr>
              <a:t/>
            </a:r>
            <a:br>
              <a:rPr lang="en-CA" sz="1800" dirty="0">
                <a:latin typeface="Calibri" panose="020F0502020204030204" pitchFamily="34" charset="0"/>
                <a:ea typeface="Calibri" panose="020F0502020204030204" pitchFamily="34" charset="0"/>
                <a:cs typeface="Arial" panose="020B0604020202020204" pitchFamily="34" charset="0"/>
              </a:rPr>
            </a:b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441" y="2209800"/>
                <a:ext cx="10969943" cy="4325112"/>
              </a:xfrm>
            </p:spPr>
            <p:txBody>
              <a:bodyPr/>
              <a:lstStyle/>
              <a:p>
                <a:pPr marL="0" marR="0" indent="0">
                  <a:lnSpc>
                    <a:spcPct val="107000"/>
                  </a:lnSpc>
                  <a:spcBef>
                    <a:spcPts val="0"/>
                  </a:spcBef>
                  <a:spcAft>
                    <a:spcPts val="800"/>
                  </a:spcAft>
                  <a:buNone/>
                </a:pPr>
                <a:r>
                  <a:rPr lang="en-CA" dirty="0" smtClean="0">
                    <a:latin typeface="Georgia" panose="02040502050405020303" pitchFamily="18" charset="0"/>
                    <a:ea typeface="Calibri" panose="020F0502020204030204" pitchFamily="34" charset="0"/>
                    <a:cs typeface="Arial" panose="020B0604020202020204" pitchFamily="34" charset="0"/>
                  </a:rPr>
                  <a:t>                          CO</a:t>
                </a:r>
                <a:r>
                  <a:rPr lang="en-CA" sz="2400" baseline="-25000" dirty="0" smtClean="0">
                    <a:latin typeface="Georgia" panose="02040502050405020303" pitchFamily="18" charset="0"/>
                    <a:ea typeface="Calibri" panose="020F0502020204030204" pitchFamily="34" charset="0"/>
                    <a:cs typeface="Arial" panose="020B0604020202020204" pitchFamily="34" charset="0"/>
                  </a:rPr>
                  <a:t>2</a:t>
                </a:r>
                <a:r>
                  <a:rPr lang="en-CA" sz="2400" dirty="0" smtClean="0">
                    <a:latin typeface="Georgia" panose="02040502050405020303" pitchFamily="18" charset="0"/>
                    <a:ea typeface="Calibri" panose="020F0502020204030204" pitchFamily="34" charset="0"/>
                    <a:cs typeface="Arial" panose="020B0604020202020204" pitchFamily="34" charset="0"/>
                  </a:rPr>
                  <a:t>                          </a:t>
                </a:r>
                <a:r>
                  <a:rPr lang="en-CA" dirty="0">
                    <a:latin typeface="Georgia" panose="02040502050405020303" pitchFamily="18" charset="0"/>
                    <a:ea typeface="Calibri" panose="020F0502020204030204" pitchFamily="34" charset="0"/>
                    <a:cs typeface="Arial" panose="020B0604020202020204" pitchFamily="34" charset="0"/>
                  </a:rPr>
                  <a:t> CFC </a:t>
                </a:r>
                <a:r>
                  <a:rPr lang="en-CA" dirty="0" smtClean="0">
                    <a:latin typeface="Georgia" panose="02040502050405020303" pitchFamily="18" charset="0"/>
                    <a:ea typeface="Calibri" panose="020F0502020204030204" pitchFamily="34" charset="0"/>
                    <a:cs typeface="Arial" panose="020B0604020202020204" pitchFamily="34" charset="0"/>
                  </a:rPr>
                  <a:t>               </a:t>
                </a:r>
                <a:r>
                  <a:rPr lang="en-CA" dirty="0" err="1" smtClean="0">
                    <a:latin typeface="Georgia" panose="02040502050405020303" pitchFamily="18" charset="0"/>
                    <a:ea typeface="Calibri" panose="020F0502020204030204" pitchFamily="34" charset="0"/>
                    <a:cs typeface="Arial" panose="020B0604020202020204" pitchFamily="34" charset="0"/>
                  </a:rPr>
                  <a:t>dicloro</a:t>
                </a:r>
                <a:r>
                  <a:rPr lang="en-CA" dirty="0">
                    <a:latin typeface="Georgia" panose="02040502050405020303" pitchFamily="18" charset="0"/>
                    <a:ea typeface="Calibri" panose="020F0502020204030204" pitchFamily="34" charset="0"/>
                    <a:cs typeface="Arial" panose="020B0604020202020204" pitchFamily="34" charset="0"/>
                  </a:rPr>
                  <a:t>. </a:t>
                </a:r>
                <a:endParaRPr lang="en-CA" i="1" dirty="0" smtClean="0">
                  <a:latin typeface="Cambria Math" panose="02040503050406030204" pitchFamily="18"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r>
                  <a:rPr lang="en-CA" i="1" dirty="0" smtClean="0">
                    <a:latin typeface="Cambria Math" panose="02040503050406030204" pitchFamily="18" charset="0"/>
                    <a:ea typeface="Calibri" panose="020F0502020204030204" pitchFamily="34" charset="0"/>
                    <a:cs typeface="Arial" panose="020B0604020202020204" pitchFamily="34" charset="0"/>
                  </a:rPr>
                  <a:t>     </a:t>
                </a:r>
                <a:endParaRPr lang="en-CA" i="1" dirty="0">
                  <a:latin typeface="Cambria Math" panose="02040503050406030204" pitchFamily="18"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r>
                  <a:rPr lang="en-CA" i="1" dirty="0" smtClean="0">
                    <a:latin typeface="Cambria Math" panose="02040503050406030204" pitchFamily="18" charset="0"/>
                    <a:ea typeface="Calibri" panose="020F0502020204030204" pitchFamily="34" charset="0"/>
                    <a:cs typeface="Arial" panose="020B0604020202020204" pitchFamily="34" charset="0"/>
                  </a:rPr>
                  <a:t>                           </a:t>
                </a:r>
                <a14:m>
                  <m:oMath xmlns:m="http://schemas.openxmlformats.org/officeDocument/2006/math">
                    <m:d>
                      <m:dPr>
                        <m:begChr m:val="["/>
                        <m:endChr m:val="]"/>
                        <m:ctrlPr>
                          <a:rPr lang="en-CA" i="1">
                            <a:latin typeface="Cambria Math" panose="02040503050406030204" pitchFamily="18" charset="0"/>
                            <a:ea typeface="Calibri" panose="020F0502020204030204" pitchFamily="34" charset="0"/>
                            <a:cs typeface="Arial" panose="020B0604020202020204" pitchFamily="34" charset="0"/>
                          </a:rPr>
                        </m:ctrlPr>
                      </m:dPr>
                      <m:e>
                        <m:m>
                          <m:mPr>
                            <m:mcs>
                              <m:mc>
                                <m:mcPr>
                                  <m:count m:val="3"/>
                                  <m:mcJc m:val="center"/>
                                </m:mcPr>
                              </m:mc>
                            </m:mcs>
                            <m:ctrlPr>
                              <a:rPr lang="en-CA" i="1">
                                <a:effectLst/>
                                <a:latin typeface="Cambria Math" panose="02040503050406030204" pitchFamily="18" charset="0"/>
                                <a:ea typeface="Calibri" panose="020F0502020204030204" pitchFamily="34" charset="0"/>
                                <a:cs typeface="Arial" panose="020B0604020202020204" pitchFamily="34" charset="0"/>
                              </a:rPr>
                            </m:ctrlPr>
                          </m:mPr>
                          <m:mr>
                            <m:e>
                              <m:r>
                                <a:rPr lang="en-CA" i="1">
                                  <a:effectLst/>
                                  <a:latin typeface="Cambria Math" panose="02040503050406030204" pitchFamily="18" charset="0"/>
                                  <a:ea typeface="Calibri" panose="020F0502020204030204" pitchFamily="34" charset="0"/>
                                  <a:cs typeface="Arial" panose="020B0604020202020204" pitchFamily="34" charset="0"/>
                                </a:rPr>
                                <m:t>2504002.5</m:t>
                              </m:r>
                            </m:e>
                            <m:e>
                              <m:r>
                                <a:rPr lang="en-CA" i="1">
                                  <a:effectLst/>
                                  <a:latin typeface="Cambria Math" panose="02040503050406030204" pitchFamily="18" charset="0"/>
                                  <a:ea typeface="Calibri" panose="020F0502020204030204" pitchFamily="34" charset="0"/>
                                  <a:cs typeface="Arial" panose="020B0604020202020204" pitchFamily="34" charset="0"/>
                                </a:rPr>
                                <m:t>0.7601∗10^−8</m:t>
                              </m:r>
                            </m:e>
                            <m:e>
                              <m:r>
                                <a:rPr lang="en-CA" i="1">
                                  <a:effectLst/>
                                  <a:latin typeface="Cambria Math" panose="02040503050406030204" pitchFamily="18" charset="0"/>
                                  <a:ea typeface="Calibri" panose="020F0502020204030204" pitchFamily="34" charset="0"/>
                                  <a:cs typeface="Arial" panose="020B0604020202020204" pitchFamily="34" charset="0"/>
                                </a:rPr>
                                <m:t>28.65</m:t>
                              </m:r>
                            </m:e>
                          </m:mr>
                          <m:mr>
                            <m:e>
                              <m:r>
                                <a:rPr lang="en-CA" i="1">
                                  <a:effectLst/>
                                  <a:latin typeface="Cambria Math" panose="02040503050406030204" pitchFamily="18" charset="0"/>
                                  <a:ea typeface="Calibri" panose="020F0502020204030204" pitchFamily="34" charset="0"/>
                                  <a:cs typeface="Arial" panose="020B0604020202020204" pitchFamily="34" charset="0"/>
                                </a:rPr>
                                <m:t>5124058.4</m:t>
                              </m:r>
                            </m:e>
                            <m:e>
                              <m:r>
                                <a:rPr lang="en-CA" i="1">
                                  <a:effectLst/>
                                  <a:latin typeface="Cambria Math" panose="02040503050406030204" pitchFamily="18" charset="0"/>
                                  <a:ea typeface="Calibri" panose="020F0502020204030204" pitchFamily="34" charset="0"/>
                                  <a:cs typeface="Arial" panose="020B0604020202020204" pitchFamily="34" charset="0"/>
                                </a:rPr>
                                <m:t>12.53∗10^−8</m:t>
                              </m:r>
                            </m:e>
                            <m:e>
                              <m:r>
                                <a:rPr lang="en-CA" i="1">
                                  <a:effectLst/>
                                  <a:latin typeface="Cambria Math" panose="02040503050406030204" pitchFamily="18" charset="0"/>
                                  <a:ea typeface="Calibri" panose="020F0502020204030204" pitchFamily="34" charset="0"/>
                                  <a:cs typeface="Arial" panose="020B0604020202020204" pitchFamily="34" charset="0"/>
                                </a:rPr>
                                <m:t>41.51</m:t>
                              </m:r>
                            </m:e>
                          </m:mr>
                        </m:m>
                      </m:e>
                    </m:d>
                  </m:oMath>
                </a14:m>
                <a:endParaRPr lang="en-CA" sz="1200" dirty="0" smtClean="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endParaRPr lang="en-CA"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a:lnSpc>
                    <a:spcPct val="107000"/>
                  </a:lnSpc>
                  <a:spcBef>
                    <a:spcPts val="0"/>
                  </a:spcBef>
                  <a:spcAft>
                    <a:spcPts val="800"/>
                  </a:spcAft>
                  <a:buNone/>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ea typeface="Calibri" panose="020F0502020204030204" pitchFamily="34" charset="0"/>
                              <a:cs typeface="Arial" panose="020B0604020202020204" pitchFamily="34" charset="0"/>
                            </a:rPr>
                          </m:ctrlPr>
                        </m:fPr>
                        <m:num>
                          <m:r>
                            <a:rPr lang="en-CA" i="1">
                              <a:effectLst/>
                              <a:latin typeface="Cambria Math" panose="02040503050406030204" pitchFamily="18" charset="0"/>
                              <a:ea typeface="Calibri" panose="020F0502020204030204" pitchFamily="34" charset="0"/>
                              <a:cs typeface="Arial" panose="020B0604020202020204" pitchFamily="34" charset="0"/>
                            </a:rPr>
                            <m:t>𝑝𝑒𝑟𝑓𝑜𝑟𝑚𝑎𝑛𝑐𝑒</m:t>
                          </m:r>
                          <m:r>
                            <a:rPr lang="en-CA" i="1">
                              <a:effectLst/>
                              <a:latin typeface="Cambria Math" panose="02040503050406030204" pitchFamily="18" charset="0"/>
                              <a:ea typeface="Calibri" panose="020F0502020204030204" pitchFamily="34" charset="0"/>
                              <a:cs typeface="Arial" panose="020B0604020202020204" pitchFamily="34" charset="0"/>
                            </a:rPr>
                            <m:t>−</m:t>
                          </m:r>
                          <m:r>
                            <a:rPr lang="en-CA" i="1">
                              <a:effectLst/>
                              <a:latin typeface="Cambria Math" panose="02040503050406030204" pitchFamily="18" charset="0"/>
                              <a:ea typeface="Calibri" panose="020F0502020204030204" pitchFamily="34" charset="0"/>
                              <a:cs typeface="Arial" panose="020B0604020202020204" pitchFamily="34" charset="0"/>
                            </a:rPr>
                            <m:t>𝑚𝑎𝑥𝑖𝑚𝑢𝑚</m:t>
                          </m:r>
                        </m:num>
                        <m:den>
                          <m:r>
                            <a:rPr lang="en-CA" i="1">
                              <a:effectLst/>
                              <a:latin typeface="Cambria Math" panose="02040503050406030204" pitchFamily="18" charset="0"/>
                              <a:ea typeface="Calibri" panose="020F0502020204030204" pitchFamily="34" charset="0"/>
                              <a:cs typeface="Arial" panose="020B0604020202020204" pitchFamily="34" charset="0"/>
                            </a:rPr>
                            <m:t>𝑚𝑎𝑥𝑖𝑚𝑢𝑚</m:t>
                          </m:r>
                          <m:r>
                            <a:rPr lang="en-CA" i="1">
                              <a:effectLst/>
                              <a:latin typeface="Cambria Math" panose="02040503050406030204" pitchFamily="18" charset="0"/>
                              <a:ea typeface="Calibri" panose="020F0502020204030204" pitchFamily="34" charset="0"/>
                              <a:cs typeface="Arial" panose="020B0604020202020204" pitchFamily="34" charset="0"/>
                            </a:rPr>
                            <m:t>−</m:t>
                          </m:r>
                          <m:r>
                            <a:rPr lang="en-CA" i="1">
                              <a:effectLst/>
                              <a:latin typeface="Cambria Math" panose="02040503050406030204" pitchFamily="18" charset="0"/>
                              <a:ea typeface="Calibri" panose="020F0502020204030204" pitchFamily="34" charset="0"/>
                              <a:cs typeface="Arial" panose="020B0604020202020204" pitchFamily="34" charset="0"/>
                            </a:rPr>
                            <m:t>𝑚𝑖𝑛𝑖𝑚𝑢𝑚</m:t>
                          </m:r>
                        </m:den>
                      </m:f>
                    </m:oMath>
                  </m:oMathPara>
                </a14:m>
                <a:endParaRPr lang="en-CA" dirty="0" smtClean="0">
                  <a:effectLst/>
                  <a:latin typeface="Calibri" panose="020F0502020204030204" pitchFamily="34" charset="0"/>
                  <a:ea typeface="Calibri" panose="020F0502020204030204" pitchFamily="34" charset="0"/>
                  <a:cs typeface="Arial" panose="020B0604020202020204" pitchFamily="34" charset="0"/>
                </a:endParaRPr>
              </a:p>
              <a:p>
                <a:pPr marL="0" marR="0" indent="0" algn="ctr">
                  <a:lnSpc>
                    <a:spcPct val="107000"/>
                  </a:lnSpc>
                  <a:spcBef>
                    <a:spcPts val="0"/>
                  </a:spcBef>
                  <a:spcAft>
                    <a:spcPts val="800"/>
                  </a:spcAft>
                  <a:buNone/>
                </a:pPr>
                <a:endParaRPr lang="en-CA" dirty="0" smtClean="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441" y="2209800"/>
                <a:ext cx="10969943" cy="4325112"/>
              </a:xfrm>
              <a:blipFill rotWithShape="0">
                <a:blip r:embed="rId2" cstate="print"/>
                <a:stretch>
                  <a:fillRect t="-1551"/>
                </a:stretch>
              </a:blipFill>
            </p:spPr>
            <p:txBody>
              <a:bodyPr/>
              <a:lstStyle/>
              <a:p>
                <a:r>
                  <a:rPr lang="en-CA">
                    <a:noFill/>
                  </a:rPr>
                  <a:t> </a:t>
                </a:r>
              </a:p>
            </p:txBody>
          </p:sp>
        </mc:Fallback>
      </mc:AlternateContent>
      <p:sp>
        <p:nvSpPr>
          <p:cNvPr id="6" name="Text Box 2"/>
          <p:cNvSpPr txBox="1">
            <a:spLocks noChangeArrowheads="1"/>
          </p:cNvSpPr>
          <p:nvPr/>
        </p:nvSpPr>
        <p:spPr bwMode="auto">
          <a:xfrm>
            <a:off x="2897543" y="2729552"/>
            <a:ext cx="685799" cy="381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2000" dirty="0" smtClean="0">
                <a:effectLst/>
                <a:latin typeface="Calibri" panose="020F0502020204030204" pitchFamily="34" charset="0"/>
                <a:ea typeface="Calibri" panose="020F0502020204030204" pitchFamily="34" charset="0"/>
                <a:cs typeface="Arial" panose="020B0604020202020204" pitchFamily="34" charset="0"/>
              </a:rPr>
              <a:t>0.7</a:t>
            </a:r>
            <a:endParaRPr lang="en-CA"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 Box 2"/>
          <p:cNvSpPr txBox="1">
            <a:spLocks noChangeArrowheads="1"/>
          </p:cNvSpPr>
          <p:nvPr/>
        </p:nvSpPr>
        <p:spPr bwMode="auto">
          <a:xfrm>
            <a:off x="5483382" y="2729552"/>
            <a:ext cx="609600" cy="4572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2000" dirty="0">
                <a:effectLst/>
                <a:latin typeface="Calibri" panose="020F0502020204030204" pitchFamily="34" charset="0"/>
                <a:ea typeface="Calibri" panose="020F0502020204030204" pitchFamily="34" charset="0"/>
                <a:cs typeface="Arial" panose="020B0604020202020204" pitchFamily="34" charset="0"/>
              </a:rPr>
              <a:t>0.1</a:t>
            </a:r>
          </a:p>
        </p:txBody>
      </p:sp>
      <p:sp>
        <p:nvSpPr>
          <p:cNvPr id="8" name="Text Box 2"/>
          <p:cNvSpPr txBox="1">
            <a:spLocks noChangeArrowheads="1"/>
          </p:cNvSpPr>
          <p:nvPr/>
        </p:nvSpPr>
        <p:spPr bwMode="auto">
          <a:xfrm>
            <a:off x="7958452" y="2729552"/>
            <a:ext cx="514351" cy="4572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2000" dirty="0">
                <a:effectLst/>
                <a:latin typeface="Calibri" panose="020F0502020204030204" pitchFamily="34" charset="0"/>
                <a:ea typeface="Calibri" panose="020F0502020204030204" pitchFamily="34" charset="0"/>
                <a:cs typeface="Arial" panose="020B0604020202020204" pitchFamily="34" charset="0"/>
              </a:rPr>
              <a:t>0.2</a:t>
            </a:r>
          </a:p>
          <a:p>
            <a:pPr marL="0" marR="0">
              <a:lnSpc>
                <a:spcPct val="107000"/>
              </a:lnSpc>
              <a:spcBef>
                <a:spcPts val="0"/>
              </a:spcBef>
              <a:spcAft>
                <a:spcPts val="800"/>
              </a:spcAft>
            </a:pPr>
            <a:r>
              <a:rPr lang="en-CA" sz="1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10" name="Text Box 2"/>
          <p:cNvSpPr txBox="1">
            <a:spLocks noChangeArrowheads="1"/>
          </p:cNvSpPr>
          <p:nvPr/>
        </p:nvSpPr>
        <p:spPr bwMode="auto">
          <a:xfrm>
            <a:off x="609440" y="3429000"/>
            <a:ext cx="1903572" cy="3048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600" dirty="0">
                <a:effectLst/>
                <a:latin typeface="Calibri" panose="020F0502020204030204" pitchFamily="34" charset="0"/>
                <a:ea typeface="Calibri" panose="020F0502020204030204" pitchFamily="34" charset="0"/>
                <a:cs typeface="Arial" panose="020B0604020202020204" pitchFamily="34" charset="0"/>
              </a:rPr>
              <a:t>LED                   A1</a:t>
            </a:r>
          </a:p>
        </p:txBody>
      </p:sp>
      <p:sp>
        <p:nvSpPr>
          <p:cNvPr id="11" name="Text Box 2"/>
          <p:cNvSpPr txBox="1">
            <a:spLocks noChangeArrowheads="1"/>
          </p:cNvSpPr>
          <p:nvPr/>
        </p:nvSpPr>
        <p:spPr bwMode="auto">
          <a:xfrm>
            <a:off x="601028" y="3893657"/>
            <a:ext cx="1911984" cy="29734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600" dirty="0">
                <a:effectLst/>
                <a:latin typeface="Calibri" panose="020F0502020204030204" pitchFamily="34" charset="0"/>
                <a:ea typeface="Calibri" panose="020F0502020204030204" pitchFamily="34" charset="0"/>
                <a:cs typeface="Arial" panose="020B0604020202020204" pitchFamily="34" charset="0"/>
              </a:rPr>
              <a:t>HPS                  A2</a:t>
            </a:r>
          </a:p>
        </p:txBody>
      </p:sp>
    </p:spTree>
    <p:extLst>
      <p:ext uri="{BB962C8B-B14F-4D97-AF65-F5344CB8AC3E}">
        <p14:creationId xmlns:p14="http://schemas.microsoft.com/office/powerpoint/2010/main" val="33306454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441" y="914400"/>
                <a:ext cx="10969943" cy="5660136"/>
              </a:xfrm>
            </p:spPr>
            <p:txBody>
              <a:bodyPr>
                <a:normAutofit lnSpcReduction="10000"/>
              </a:bodyPr>
              <a:lstStyle/>
              <a:p>
                <a:pPr marL="0" marR="0" indent="0">
                  <a:lnSpc>
                    <a:spcPct val="107000"/>
                  </a:lnSpc>
                  <a:spcBef>
                    <a:spcPts val="0"/>
                  </a:spcBef>
                  <a:spcAft>
                    <a:spcPts val="800"/>
                  </a:spcAft>
                  <a:buNone/>
                </a:pPr>
                <a:r>
                  <a:rPr lang="en-CA" dirty="0" smtClean="0">
                    <a:ea typeface="Calibri" panose="020F0502020204030204" pitchFamily="34" charset="0"/>
                    <a:cs typeface="Arial" panose="020B0604020202020204" pitchFamily="34" charset="0"/>
                  </a:rPr>
                  <a:t>                                                     </a:t>
                </a:r>
              </a:p>
              <a:p>
                <a:pPr marL="0" marR="0" indent="0">
                  <a:lnSpc>
                    <a:spcPct val="107000"/>
                  </a:lnSpc>
                  <a:spcBef>
                    <a:spcPts val="0"/>
                  </a:spcBef>
                  <a:spcAft>
                    <a:spcPts val="800"/>
                  </a:spcAft>
                  <a:buNone/>
                </a:pPr>
                <a:r>
                  <a:rPr lang="en-CA" dirty="0">
                    <a:ea typeface="Calibri" panose="020F0502020204030204" pitchFamily="34" charset="0"/>
                    <a:cs typeface="Arial" panose="020B0604020202020204" pitchFamily="34" charset="0"/>
                  </a:rPr>
                  <a:t> </a:t>
                </a:r>
                <a:r>
                  <a:rPr lang="en-CA" dirty="0" smtClean="0">
                    <a:ea typeface="Calibri" panose="020F0502020204030204" pitchFamily="34" charset="0"/>
                    <a:cs typeface="Arial" panose="020B0604020202020204" pitchFamily="34" charset="0"/>
                  </a:rPr>
                  <a:t>                                                     </a:t>
                </a:r>
                <a:r>
                  <a:rPr lang="en-CA" sz="1400" dirty="0" smtClean="0">
                    <a:ea typeface="Calibri" panose="020F0502020204030204" pitchFamily="34" charset="0"/>
                    <a:cs typeface="Arial" panose="020B0604020202020204" pitchFamily="34" charset="0"/>
                  </a:rPr>
                  <a:t>CO </a:t>
                </a:r>
                <a:r>
                  <a:rPr lang="en-CA" sz="900" dirty="0" smtClean="0">
                    <a:ea typeface="Calibri" panose="020F0502020204030204" pitchFamily="34" charset="0"/>
                    <a:cs typeface="Arial" panose="020B0604020202020204" pitchFamily="34" charset="0"/>
                  </a:rPr>
                  <a:t>2        </a:t>
                </a:r>
                <a:r>
                  <a:rPr lang="en-CA" sz="1400" dirty="0" smtClean="0">
                    <a:ea typeface="Calibri" panose="020F0502020204030204" pitchFamily="34" charset="0"/>
                    <a:cs typeface="Arial" panose="020B0604020202020204" pitchFamily="34" charset="0"/>
                  </a:rPr>
                  <a:t>CFC</a:t>
                </a:r>
                <a:r>
                  <a:rPr lang="en-CA" dirty="0" smtClean="0">
                    <a:ea typeface="Calibri" panose="020F0502020204030204" pitchFamily="34" charset="0"/>
                    <a:cs typeface="Arial" panose="020B0604020202020204" pitchFamily="34" charset="0"/>
                  </a:rPr>
                  <a:t>   </a:t>
                </a:r>
                <a:r>
                  <a:rPr lang="en-CA" sz="1400" dirty="0" err="1" smtClean="0">
                    <a:ea typeface="Calibri" panose="020F0502020204030204" pitchFamily="34" charset="0"/>
                    <a:cs typeface="Arial" panose="020B0604020202020204" pitchFamily="34" charset="0"/>
                  </a:rPr>
                  <a:t>dichloro</a:t>
                </a:r>
                <a:r>
                  <a:rPr lang="en-CA" sz="1400" dirty="0" smtClean="0">
                    <a:ea typeface="Calibri" panose="020F0502020204030204" pitchFamily="34" charset="0"/>
                    <a:cs typeface="Arial" panose="020B0604020202020204" pitchFamily="34" charset="0"/>
                  </a:rPr>
                  <a:t>.</a:t>
                </a:r>
                <a:r>
                  <a:rPr lang="en-CA" dirty="0" smtClean="0">
                    <a:ea typeface="Calibri" panose="020F0502020204030204" pitchFamily="34" charset="0"/>
                    <a:cs typeface="Arial" panose="020B0604020202020204" pitchFamily="34" charset="0"/>
                  </a:rPr>
                  <a:t>                                       </a:t>
                </a:r>
              </a:p>
              <a:p>
                <a:pPr marL="0" marR="0" indent="0" algn="ctr">
                  <a:lnSpc>
                    <a:spcPct val="107000"/>
                  </a:lnSpc>
                  <a:spcBef>
                    <a:spcPts val="0"/>
                  </a:spcBef>
                  <a:spcAft>
                    <a:spcPts val="800"/>
                  </a:spcAft>
                  <a:buNone/>
                </a:pPr>
                <a:endParaRPr lang="en-CA" dirty="0" smtClean="0">
                  <a:ea typeface="Calibri" panose="020F0502020204030204" pitchFamily="34" charset="0"/>
                  <a:cs typeface="Arial" panose="020B0604020202020204" pitchFamily="34" charset="0"/>
                </a:endParaRPr>
              </a:p>
              <a:p>
                <a:pPr marL="0" marR="0" indent="0" algn="ctr">
                  <a:lnSpc>
                    <a:spcPct val="107000"/>
                  </a:lnSpc>
                  <a:spcBef>
                    <a:spcPts val="0"/>
                  </a:spcBef>
                  <a:spcAft>
                    <a:spcPts val="800"/>
                  </a:spcAft>
                  <a:buNone/>
                </a:pPr>
                <a:r>
                  <a:rPr lang="en-CA" dirty="0" smtClean="0">
                    <a:ea typeface="Calibri" panose="020F0502020204030204" pitchFamily="34" charset="0"/>
                    <a:cs typeface="Arial" panose="020B0604020202020204" pitchFamily="34" charset="0"/>
                  </a:rPr>
                  <a:t> </a:t>
                </a:r>
                <a14:m>
                  <m:oMath xmlns:m="http://schemas.openxmlformats.org/officeDocument/2006/math">
                    <m:d>
                      <m:dPr>
                        <m:begChr m:val="["/>
                        <m:endChr m:val="]"/>
                        <m:ctrlPr>
                          <a:rPr lang="en-CA" sz="3000" i="1">
                            <a:latin typeface="Cambria Math" panose="02040503050406030204" pitchFamily="18" charset="0"/>
                            <a:ea typeface="Calibri" panose="020F0502020204030204" pitchFamily="34" charset="0"/>
                            <a:cs typeface="Arial" panose="020B0604020202020204" pitchFamily="34" charset="0"/>
                          </a:rPr>
                        </m:ctrlPr>
                      </m:dPr>
                      <m:e>
                        <m:m>
                          <m:mPr>
                            <m:mcs>
                              <m:mc>
                                <m:mcPr>
                                  <m:count m:val="3"/>
                                  <m:mcJc m:val="center"/>
                                </m:mcPr>
                              </m:mc>
                            </m:mcs>
                            <m:ctrlPr>
                              <a:rPr lang="en-CA" sz="3000" i="1">
                                <a:effectLst/>
                                <a:latin typeface="Cambria Math" panose="02040503050406030204" pitchFamily="18" charset="0"/>
                                <a:ea typeface="Calibri" panose="020F0502020204030204" pitchFamily="34" charset="0"/>
                                <a:cs typeface="Arial" panose="020B0604020202020204" pitchFamily="34" charset="0"/>
                              </a:rPr>
                            </m:ctrlPr>
                          </m:mPr>
                          <m:mr>
                            <m:e>
                              <m:r>
                                <a:rPr lang="en-CA" sz="3000" i="1">
                                  <a:effectLst/>
                                  <a:latin typeface="Cambria Math" panose="02040503050406030204" pitchFamily="18" charset="0"/>
                                  <a:ea typeface="Calibri" panose="020F0502020204030204" pitchFamily="34" charset="0"/>
                                  <a:cs typeface="Arial" panose="020B0604020202020204" pitchFamily="34" charset="0"/>
                                </a:rPr>
                                <m:t>1</m:t>
                              </m:r>
                            </m:e>
                            <m:e>
                              <m:r>
                                <a:rPr lang="en-CA" sz="3000" i="1">
                                  <a:effectLst/>
                                  <a:latin typeface="Cambria Math" panose="02040503050406030204" pitchFamily="18" charset="0"/>
                                  <a:ea typeface="Calibri" panose="020F0502020204030204" pitchFamily="34" charset="0"/>
                                  <a:cs typeface="Arial" panose="020B0604020202020204" pitchFamily="34" charset="0"/>
                                </a:rPr>
                                <m:t>1</m:t>
                              </m:r>
                            </m:e>
                            <m:e>
                              <m:r>
                                <a:rPr lang="en-CA" sz="3000" i="1">
                                  <a:effectLst/>
                                  <a:latin typeface="Cambria Math" panose="02040503050406030204" pitchFamily="18" charset="0"/>
                                  <a:ea typeface="Calibri" panose="020F0502020204030204" pitchFamily="34" charset="0"/>
                                  <a:cs typeface="Arial" panose="020B0604020202020204" pitchFamily="34" charset="0"/>
                                </a:rPr>
                                <m:t>1</m:t>
                              </m:r>
                            </m:e>
                          </m:mr>
                          <m:mr>
                            <m:e>
                              <m:r>
                                <a:rPr lang="en-CA" sz="3000" i="1">
                                  <a:effectLst/>
                                  <a:latin typeface="Cambria Math" panose="02040503050406030204" pitchFamily="18" charset="0"/>
                                  <a:ea typeface="Calibri" panose="020F0502020204030204" pitchFamily="34" charset="0"/>
                                  <a:cs typeface="Arial" panose="020B0604020202020204" pitchFamily="34" charset="0"/>
                                </a:rPr>
                                <m:t>0</m:t>
                              </m:r>
                            </m:e>
                            <m:e>
                              <m:r>
                                <a:rPr lang="en-CA" sz="3000" i="1">
                                  <a:effectLst/>
                                  <a:latin typeface="Cambria Math" panose="02040503050406030204" pitchFamily="18" charset="0"/>
                                  <a:ea typeface="Calibri" panose="020F0502020204030204" pitchFamily="34" charset="0"/>
                                  <a:cs typeface="Arial" panose="020B0604020202020204" pitchFamily="34" charset="0"/>
                                </a:rPr>
                                <m:t>0</m:t>
                              </m:r>
                            </m:e>
                            <m:e>
                              <m:r>
                                <a:rPr lang="en-CA" sz="3000" i="1">
                                  <a:effectLst/>
                                  <a:latin typeface="Cambria Math" panose="02040503050406030204" pitchFamily="18" charset="0"/>
                                  <a:ea typeface="Calibri" panose="020F0502020204030204" pitchFamily="34" charset="0"/>
                                  <a:cs typeface="Arial" panose="020B0604020202020204" pitchFamily="34" charset="0"/>
                                </a:rPr>
                                <m:t>0</m:t>
                              </m:r>
                            </m:e>
                          </m:mr>
                        </m:m>
                      </m:e>
                    </m:d>
                  </m:oMath>
                </a14:m>
                <a:endParaRPr lang="en-CA" sz="3000" dirty="0" smtClean="0">
                  <a:effectLst/>
                  <a:latin typeface="Calibri" panose="020F0502020204030204" pitchFamily="34" charset="0"/>
                  <a:ea typeface="Calibri" panose="020F0502020204030204" pitchFamily="34" charset="0"/>
                  <a:cs typeface="Arial" panose="020B0604020202020204" pitchFamily="34" charset="0"/>
                </a:endParaRPr>
              </a:p>
              <a:p>
                <a:pPr marL="0" marR="0" indent="0" algn="ctr">
                  <a:lnSpc>
                    <a:spcPct val="107000"/>
                  </a:lnSpc>
                  <a:spcBef>
                    <a:spcPts val="0"/>
                  </a:spcBef>
                  <a:spcAft>
                    <a:spcPts val="800"/>
                  </a:spcAft>
                  <a:buNone/>
                </a:pPr>
                <a:endParaRPr lang="en-CA" sz="3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CA" dirty="0">
                    <a:latin typeface="Georgia" panose="02040502050405020303" pitchFamily="18" charset="0"/>
                    <a:ea typeface="Calibri" panose="020F0502020204030204" pitchFamily="34" charset="0"/>
                    <a:cs typeface="Arial" panose="020B0604020202020204" pitchFamily="34" charset="0"/>
                  </a:rPr>
                  <a:t>Score A1= </a:t>
                </a:r>
                <a:r>
                  <a:rPr lang="en-CA" dirty="0">
                    <a:latin typeface="Times New Roman" panose="02020603050405020304" pitchFamily="18" charset="0"/>
                    <a:ea typeface="Calibri" panose="020F0502020204030204" pitchFamily="34" charset="0"/>
                    <a:cs typeface="Arial" panose="020B0604020202020204" pitchFamily="34" charset="0"/>
                  </a:rPr>
                  <a:t>1*0.7 +1*0.1 +1*0.2 =1</a:t>
                </a:r>
                <a:endParaRPr lang="en-CA" sz="12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CA" dirty="0">
                    <a:latin typeface="Times New Roman" panose="02020603050405020304" pitchFamily="18" charset="0"/>
                    <a:ea typeface="Calibri" panose="020F0502020204030204" pitchFamily="34" charset="0"/>
                    <a:cs typeface="Arial" panose="020B0604020202020204" pitchFamily="34" charset="0"/>
                  </a:rPr>
                  <a:t>Score A2= 0*0.7+0*0.1+0*0.2=0</a:t>
                </a:r>
                <a:endParaRPr lang="en-CA" sz="12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CA" b="1" dirty="0">
                    <a:latin typeface="Times New Roman" panose="02020603050405020304" pitchFamily="18" charset="0"/>
                    <a:ea typeface="Calibri" panose="020F0502020204030204" pitchFamily="34" charset="0"/>
                    <a:cs typeface="Arial" panose="020B0604020202020204" pitchFamily="34" charset="0"/>
                  </a:rPr>
                  <a:t>While zero is the worse.</a:t>
                </a:r>
                <a:endParaRPr lang="en-CA" sz="12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CA" dirty="0">
                    <a:latin typeface="Times New Roman" panose="02020603050405020304" pitchFamily="18" charset="0"/>
                    <a:ea typeface="Calibri" panose="020F0502020204030204" pitchFamily="34" charset="0"/>
                    <a:cs typeface="Arial" panose="020B0604020202020204" pitchFamily="34" charset="0"/>
                  </a:rPr>
                  <a:t>So we concluded that </a:t>
                </a:r>
                <a:r>
                  <a:rPr lang="en-CA" b="1" dirty="0">
                    <a:latin typeface="Times New Roman" panose="02020603050405020304" pitchFamily="18" charset="0"/>
                    <a:ea typeface="Calibri" panose="020F0502020204030204" pitchFamily="34" charset="0"/>
                    <a:cs typeface="Arial" panose="020B0604020202020204" pitchFamily="34" charset="0"/>
                  </a:rPr>
                  <a:t>LED lamps</a:t>
                </a:r>
                <a:r>
                  <a:rPr lang="en-CA" dirty="0">
                    <a:latin typeface="Times New Roman" panose="02020603050405020304" pitchFamily="18" charset="0"/>
                    <a:ea typeface="Calibri" panose="020F0502020204030204" pitchFamily="34" charset="0"/>
                    <a:cs typeface="Arial" panose="020B0604020202020204" pitchFamily="34" charset="0"/>
                  </a:rPr>
                  <a:t> </a:t>
                </a:r>
                <a:r>
                  <a:rPr lang="en-CA" b="1" dirty="0">
                    <a:latin typeface="Times New Roman" panose="02020603050405020304" pitchFamily="18" charset="0"/>
                    <a:ea typeface="Calibri" panose="020F0502020204030204" pitchFamily="34" charset="0"/>
                    <a:cs typeface="Arial" panose="020B0604020202020204" pitchFamily="34" charset="0"/>
                  </a:rPr>
                  <a:t>have</a:t>
                </a:r>
                <a:r>
                  <a:rPr lang="en-CA" dirty="0">
                    <a:latin typeface="Times New Roman" panose="02020603050405020304" pitchFamily="18" charset="0"/>
                    <a:ea typeface="Calibri" panose="020F0502020204030204" pitchFamily="34" charset="0"/>
                    <a:cs typeface="Arial" panose="020B0604020202020204" pitchFamily="34" charset="0"/>
                  </a:rPr>
                  <a:t> </a:t>
                </a:r>
                <a:r>
                  <a:rPr lang="en-CA" b="1" dirty="0">
                    <a:latin typeface="Times New Roman" panose="02020603050405020304" pitchFamily="18" charset="0"/>
                    <a:ea typeface="Calibri" panose="020F0502020204030204" pitchFamily="34" charset="0"/>
                    <a:cs typeface="Arial" panose="020B0604020202020204" pitchFamily="34" charset="0"/>
                  </a:rPr>
                  <a:t>less environmental impacts than HPS lamps</a:t>
                </a:r>
                <a:r>
                  <a:rPr lang="en-CA" dirty="0">
                    <a:latin typeface="Times New Roman" panose="02020603050405020304" pitchFamily="18" charset="0"/>
                    <a:ea typeface="Calibri" panose="020F0502020204030204" pitchFamily="34" charset="0"/>
                    <a:cs typeface="Arial" panose="020B0604020202020204" pitchFamily="34" charset="0"/>
                  </a:rPr>
                  <a:t>.</a:t>
                </a:r>
                <a:endParaRPr lang="en-CA" sz="1200" dirty="0">
                  <a:latin typeface="Calibri" panose="020F0502020204030204" pitchFamily="34" charset="0"/>
                  <a:ea typeface="Calibri" panose="020F0502020204030204" pitchFamily="34" charset="0"/>
                  <a:cs typeface="Arial" panose="020B0604020202020204" pitchFamily="34" charset="0"/>
                </a:endParaRPr>
              </a:p>
              <a:p>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441" y="914400"/>
                <a:ext cx="10969943" cy="5660136"/>
              </a:xfrm>
              <a:blipFill rotWithShape="0">
                <a:blip r:embed="rId2" cstate="print"/>
                <a:stretch>
                  <a:fillRect l="-1167"/>
                </a:stretch>
              </a:blipFill>
            </p:spPr>
            <p:txBody>
              <a:bodyPr/>
              <a:lstStyle/>
              <a:p>
                <a:r>
                  <a:rPr lang="en-CA">
                    <a:noFill/>
                  </a:rPr>
                  <a:t> </a:t>
                </a:r>
              </a:p>
            </p:txBody>
          </p:sp>
        </mc:Fallback>
      </mc:AlternateContent>
      <p:sp>
        <p:nvSpPr>
          <p:cNvPr id="4" name="Text Box 2"/>
          <p:cNvSpPr txBox="1">
            <a:spLocks noChangeArrowheads="1"/>
          </p:cNvSpPr>
          <p:nvPr/>
        </p:nvSpPr>
        <p:spPr bwMode="auto">
          <a:xfrm>
            <a:off x="3656012" y="2514600"/>
            <a:ext cx="1628775" cy="3048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600" dirty="0">
                <a:effectLst/>
                <a:latin typeface="Calibri" panose="020F0502020204030204" pitchFamily="34" charset="0"/>
                <a:ea typeface="Calibri" panose="020F0502020204030204" pitchFamily="34" charset="0"/>
                <a:cs typeface="Arial" panose="020B0604020202020204" pitchFamily="34" charset="0"/>
              </a:rPr>
              <a:t>LED                   A1</a:t>
            </a:r>
          </a:p>
        </p:txBody>
      </p:sp>
      <p:sp>
        <p:nvSpPr>
          <p:cNvPr id="5" name="Text Box 2"/>
          <p:cNvSpPr txBox="1">
            <a:spLocks noChangeArrowheads="1"/>
          </p:cNvSpPr>
          <p:nvPr/>
        </p:nvSpPr>
        <p:spPr bwMode="auto">
          <a:xfrm>
            <a:off x="3656012" y="2971800"/>
            <a:ext cx="1609725" cy="3048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600" dirty="0">
                <a:effectLst/>
                <a:latin typeface="Calibri" panose="020F0502020204030204" pitchFamily="34" charset="0"/>
                <a:ea typeface="Calibri" panose="020F0502020204030204" pitchFamily="34" charset="0"/>
                <a:cs typeface="Arial" panose="020B0604020202020204" pitchFamily="34" charset="0"/>
              </a:rPr>
              <a:t>HPS                  A2</a:t>
            </a:r>
          </a:p>
        </p:txBody>
      </p:sp>
      <p:sp>
        <p:nvSpPr>
          <p:cNvPr id="6" name="Text Box 7"/>
          <p:cNvSpPr txBox="1">
            <a:spLocks noChangeArrowheads="1"/>
          </p:cNvSpPr>
          <p:nvPr/>
        </p:nvSpPr>
        <p:spPr bwMode="auto">
          <a:xfrm>
            <a:off x="5311632" y="2000250"/>
            <a:ext cx="390525" cy="2571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200" dirty="0">
                <a:effectLst/>
                <a:latin typeface="Calibri" panose="020F0502020204030204" pitchFamily="34" charset="0"/>
                <a:ea typeface="Calibri" panose="020F0502020204030204" pitchFamily="34" charset="0"/>
                <a:cs typeface="Arial" panose="020B0604020202020204" pitchFamily="34" charset="0"/>
              </a:rPr>
              <a:t>0.7</a:t>
            </a:r>
          </a:p>
        </p:txBody>
      </p:sp>
      <p:sp>
        <p:nvSpPr>
          <p:cNvPr id="7" name="Text Box 2"/>
          <p:cNvSpPr txBox="1">
            <a:spLocks noChangeArrowheads="1"/>
          </p:cNvSpPr>
          <p:nvPr/>
        </p:nvSpPr>
        <p:spPr bwMode="auto">
          <a:xfrm>
            <a:off x="5899149" y="1992289"/>
            <a:ext cx="390525" cy="2476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200" dirty="0">
                <a:effectLst/>
                <a:latin typeface="Calibri" panose="020F0502020204030204" pitchFamily="34" charset="0"/>
                <a:ea typeface="Calibri" panose="020F0502020204030204" pitchFamily="34" charset="0"/>
                <a:cs typeface="Arial" panose="020B0604020202020204" pitchFamily="34" charset="0"/>
              </a:rPr>
              <a:t>0.1</a:t>
            </a:r>
          </a:p>
        </p:txBody>
      </p:sp>
      <p:sp>
        <p:nvSpPr>
          <p:cNvPr id="8" name="Text Box 2"/>
          <p:cNvSpPr txBox="1">
            <a:spLocks noChangeArrowheads="1"/>
          </p:cNvSpPr>
          <p:nvPr/>
        </p:nvSpPr>
        <p:spPr bwMode="auto">
          <a:xfrm>
            <a:off x="6522609" y="1984328"/>
            <a:ext cx="419100" cy="2476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CA" sz="1200" dirty="0">
                <a:effectLst/>
                <a:latin typeface="Calibri" panose="020F0502020204030204" pitchFamily="34" charset="0"/>
                <a:ea typeface="Calibri" panose="020F0502020204030204" pitchFamily="34" charset="0"/>
                <a:cs typeface="Arial" panose="020B0604020202020204" pitchFamily="34" charset="0"/>
              </a:rPr>
              <a:t>0.2</a:t>
            </a:r>
          </a:p>
          <a:p>
            <a:pPr marL="0" marR="0">
              <a:lnSpc>
                <a:spcPct val="107000"/>
              </a:lnSpc>
              <a:spcBef>
                <a:spcPts val="0"/>
              </a:spcBef>
              <a:spcAft>
                <a:spcPts val="800"/>
              </a:spcAft>
            </a:pPr>
            <a:r>
              <a:rPr lang="en-CA" sz="1100" dirty="0">
                <a:effectLst/>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38610537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effectLst>
                  <a:outerShdw blurRad="38100" dist="38100" dir="2700000" algn="tl">
                    <a:srgbClr val="000000">
                      <a:alpha val="43137"/>
                    </a:srgbClr>
                  </a:outerShdw>
                </a:effectLst>
                <a:latin typeface="+mn-lt"/>
              </a:rPr>
              <a:t>Life Cycle Cost Analysis (LCCA)</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p:txBody>
          <a:bodyPr/>
          <a:lstStyle/>
          <a:p>
            <a:pPr marL="342900" lvl="0" indent="-342900">
              <a:spcBef>
                <a:spcPct val="20000"/>
              </a:spcBef>
              <a:buClrTx/>
              <a:buFont typeface="Arial" pitchFamily="34" charset="0"/>
              <a:buChar char="•"/>
            </a:pPr>
            <a:r>
              <a:rPr lang="en-US" dirty="0">
                <a:solidFill>
                  <a:srgbClr val="1F497D">
                    <a:lumMod val="50000"/>
                  </a:srgbClr>
                </a:solidFill>
                <a:latin typeface="Calibri"/>
              </a:rPr>
              <a:t>LCCA is applied when it is required to determine the lowest life-cycle cost means to accomplish the projects' objectives. LCCA enables the analyst to make sure that the selection of a design alternative is not based on solely the lowest initial costs, but also considers all the future costs over the projects' usable </a:t>
            </a:r>
            <a:r>
              <a:rPr lang="en-US" dirty="0" smtClean="0">
                <a:solidFill>
                  <a:srgbClr val="1F497D">
                    <a:lumMod val="50000"/>
                  </a:srgbClr>
                </a:solidFill>
                <a:latin typeface="Calibri"/>
              </a:rPr>
              <a:t>life.</a:t>
            </a:r>
            <a:endParaRPr lang="en-US" dirty="0">
              <a:solidFill>
                <a:srgbClr val="1F497D">
                  <a:lumMod val="50000"/>
                </a:srgbClr>
              </a:solidFill>
              <a:latin typeface="Calibri"/>
            </a:endParaRPr>
          </a:p>
          <a:p>
            <a:pPr marL="342900" lvl="0" indent="-342900">
              <a:spcBef>
                <a:spcPct val="20000"/>
              </a:spcBef>
              <a:buClrTx/>
              <a:buFont typeface="Arial" pitchFamily="34" charset="0"/>
              <a:buChar char="•"/>
            </a:pPr>
            <a:endParaRPr lang="en-US" dirty="0">
              <a:solidFill>
                <a:prstClr val="black"/>
              </a:solidFill>
              <a:latin typeface="Calibri"/>
            </a:endParaRPr>
          </a:p>
          <a:p>
            <a:pPr marL="109728"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8551" y="4073960"/>
            <a:ext cx="4952999" cy="2784039"/>
          </a:xfrm>
          <a:prstGeom prst="rect">
            <a:avLst/>
          </a:prstGeom>
        </p:spPr>
      </p:pic>
    </p:spTree>
    <p:extLst>
      <p:ext uri="{BB962C8B-B14F-4D97-AF65-F5344CB8AC3E}">
        <p14:creationId xmlns:p14="http://schemas.microsoft.com/office/powerpoint/2010/main" val="30935367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9115424"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Life Cycle Cost Analysis (LCCA)</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pic>
        <p:nvPicPr>
          <p:cNvPr id="5" name="Content Placeholder 5" descr="table.PNG"/>
          <p:cNvPicPr>
            <a:picLocks noChangeAspect="1"/>
          </p:cNvPicPr>
          <p:nvPr/>
        </p:nvPicPr>
        <p:blipFill>
          <a:blip r:embed="rId2" cstate="print"/>
          <a:stretch>
            <a:fillRect/>
          </a:stretch>
        </p:blipFill>
        <p:spPr>
          <a:xfrm>
            <a:off x="1522412" y="1577952"/>
            <a:ext cx="8915400" cy="5051448"/>
          </a:xfrm>
          <a:prstGeom prst="rect">
            <a:avLst/>
          </a:prstGeom>
        </p:spPr>
      </p:pic>
    </p:spTree>
    <p:extLst>
      <p:ext uri="{BB962C8B-B14F-4D97-AF65-F5344CB8AC3E}">
        <p14:creationId xmlns:p14="http://schemas.microsoft.com/office/powerpoint/2010/main" val="31207014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Life Cycle Cost Analysis (LCCA)</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5" name="Content Placeholder 4"/>
          <p:cNvSpPr txBox="1">
            <a:spLocks/>
          </p:cNvSpPr>
          <p:nvPr/>
        </p:nvSpPr>
        <p:spPr>
          <a:xfrm>
            <a:off x="460161" y="1417638"/>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rPr>
              <a:t>Important Numbers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graphicFrame>
        <p:nvGraphicFramePr>
          <p:cNvPr id="6" name="Diagram 5"/>
          <p:cNvGraphicFramePr/>
          <p:nvPr>
            <p:extLst>
              <p:ext uri="{D42A27DB-BD31-4B8C-83A1-F6EECF244321}">
                <p14:modId xmlns:p14="http://schemas.microsoft.com/office/powerpoint/2010/main" val="805440984"/>
              </p:ext>
            </p:extLst>
          </p:nvPr>
        </p:nvGraphicFramePr>
        <p:xfrm>
          <a:off x="2665412" y="2209800"/>
          <a:ext cx="6553200" cy="414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81661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7699" y="685800"/>
            <a:ext cx="9447212"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Estimation of the total number of lamps in Nablus</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5" name="Content Placeholder 2"/>
          <p:cNvSpPr txBox="1">
            <a:spLocks/>
          </p:cNvSpPr>
          <p:nvPr/>
        </p:nvSpPr>
        <p:spPr>
          <a:xfrm>
            <a:off x="464711" y="20574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1" u="none" strike="noStrike" kern="1200" cap="none" spc="0" normalizeH="0" baseline="0" noProof="0" dirty="0" smtClean="0">
                <a:ln>
                  <a:noFill/>
                </a:ln>
                <a:solidFill>
                  <a:srgbClr val="1F497D">
                    <a:lumMod val="50000"/>
                  </a:srgbClr>
                </a:solidFill>
                <a:effectLst/>
                <a:uLnTx/>
                <a:uFillTx/>
                <a:latin typeface="Calibri"/>
                <a:ea typeface="+mn-ea"/>
                <a:cs typeface="+mn-cs"/>
              </a:rPr>
              <a:t>Energy consumption= Number of lamps x wattage x operation hours</a:t>
            </a: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a:t>
            </a:r>
            <a:b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b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
            </a:r>
            <a:b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b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So, </a:t>
            </a:r>
            <a:b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b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
            </a:r>
            <a:b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b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N= 6900 lamps approximately. </a:t>
            </a:r>
            <a:b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br>
            <a:r>
              <a:rPr kumimoji="0" lang="en-US" sz="3200" b="0" i="0" u="none" strike="noStrike" kern="1200" cap="none" spc="0" normalizeH="0" baseline="0" noProof="0" dirty="0" smtClean="0">
                <a:ln>
                  <a:noFill/>
                </a:ln>
                <a:solidFill>
                  <a:srgbClr val="1F497D">
                    <a:lumMod val="50000"/>
                  </a:srgbClr>
                </a:solidFill>
                <a:effectLst/>
                <a:uLnTx/>
                <a:uFillTx/>
                <a:latin typeface="Calibri"/>
                <a:ea typeface="+mn-ea"/>
                <a:cs typeface="+mn-cs"/>
              </a:rPr>
              <a:t>And 1380 lamp HPS need to be changed yearly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68631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7" y="959453"/>
            <a:ext cx="10969943" cy="1066800"/>
          </a:xfrm>
        </p:spPr>
        <p:txBody>
          <a:bodyPr/>
          <a:lstStyle/>
          <a:p>
            <a:r>
              <a:rPr lang="en-US" dirty="0" smtClean="0">
                <a:effectLst>
                  <a:outerShdw blurRad="38100" dist="38100" dir="2700000" algn="tl">
                    <a:srgbClr val="000000">
                      <a:alpha val="43137"/>
                    </a:srgbClr>
                  </a:outerShdw>
                </a:effectLst>
                <a:latin typeface="+mn-lt"/>
              </a:rPr>
              <a:t>LCA Methodology</a:t>
            </a:r>
            <a:endParaRPr lang="en-US" dirty="0">
              <a:effectLst>
                <a:outerShdw blurRad="38100" dist="38100" dir="2700000" algn="tl">
                  <a:srgbClr val="000000">
                    <a:alpha val="43137"/>
                  </a:srgbClr>
                </a:outerShdw>
              </a:effectLst>
              <a:latin typeface="+mn-lt"/>
            </a:endParaRPr>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5177" y="2052040"/>
            <a:ext cx="9040045" cy="4575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421626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Expected Savings</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5" name="Content Placeholder 2"/>
          <p:cNvSpPr txBox="1">
            <a:spLocks/>
          </p:cNvSpPr>
          <p:nvPr/>
        </p:nvSpPr>
        <p:spPr>
          <a:xfrm>
            <a:off x="457200" y="14478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ysClr val="windowText" lastClr="000000"/>
                </a:solidFill>
                <a:effectLst/>
                <a:uLnTx/>
                <a:uFillTx/>
                <a:latin typeface="Calibri"/>
                <a:ea typeface="+mn-ea"/>
                <a:cs typeface="+mn-cs"/>
              </a:rPr>
              <a:t>Monthly replacements of HPS lamps in 2017</a:t>
            </a:r>
            <a:r>
              <a:rPr kumimoji="0" lang="en-US" sz="3200" b="0" i="0" u="none" strike="noStrike" kern="1200" cap="none" spc="0" normalizeH="0" baseline="0" noProof="0" smtClean="0">
                <a:ln>
                  <a:noFill/>
                </a:ln>
                <a:solidFill>
                  <a:sysClr val="windowText" lastClr="000000"/>
                </a:solidFill>
                <a:effectLst/>
                <a:uLnTx/>
                <a:uFillTx/>
                <a:latin typeface="Calibri"/>
                <a:ea typeface="+mn-ea"/>
                <a:cs typeface="+mn-cs"/>
              </a:rPr>
              <a:t/>
            </a:r>
            <a:br>
              <a:rPr kumimoji="0" lang="en-US" sz="3200" b="0" i="0" u="none" strike="noStrike" kern="1200" cap="none" spc="0" normalizeH="0" baseline="0" noProof="0" smtClean="0">
                <a:ln>
                  <a:noFill/>
                </a:ln>
                <a:solidFill>
                  <a:sysClr val="windowText" lastClr="000000"/>
                </a:solidFill>
                <a:effectLst/>
                <a:uLnTx/>
                <a:uFillTx/>
                <a:latin typeface="Calibri"/>
                <a:ea typeface="+mn-ea"/>
                <a:cs typeface="+mn-cs"/>
              </a:rPr>
            </a:b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2679519870"/>
              </p:ext>
            </p:extLst>
          </p:nvPr>
        </p:nvGraphicFramePr>
        <p:xfrm>
          <a:off x="1827212" y="1905000"/>
          <a:ext cx="7543800" cy="4754880"/>
        </p:xfrm>
        <a:graphic>
          <a:graphicData uri="http://schemas.openxmlformats.org/drawingml/2006/table">
            <a:tbl>
              <a:tblPr firstRow="1" bandRow="1"/>
              <a:tblGrid>
                <a:gridCol w="2514600"/>
                <a:gridCol w="2514600"/>
                <a:gridCol w="2514600"/>
              </a:tblGrid>
              <a:tr h="365760">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US" dirty="0" smtClean="0"/>
                        <a:t>Month</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US" dirty="0" smtClean="0"/>
                        <a:t>HPS</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US" dirty="0" smtClean="0"/>
                        <a:t>LED</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January</a:t>
                      </a:r>
                      <a:endParaRPr 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6785</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115</a:t>
                      </a:r>
                      <a:endParaRPr 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February</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6670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230</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March</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6555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345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April</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6440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460</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May</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6325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575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June</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6210</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690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July</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6095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805</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August</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5980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920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September</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5865</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1035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October</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5750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1150</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November</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5635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a:solidFill>
                            <a:srgbClr val="000000"/>
                          </a:solidFill>
                          <a:latin typeface="+mj-lt"/>
                          <a:ea typeface="Times New Roman"/>
                          <a:cs typeface="Arial"/>
                        </a:rPr>
                        <a:t>1265</a:t>
                      </a:r>
                      <a:endParaRPr lang="en-US" sz="1800" b="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721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r>
                        <a:rPr lang="en-US" dirty="0" smtClean="0"/>
                        <a:t>December</a:t>
                      </a:r>
                      <a:endParaRPr 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5520</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a:lnSpc>
                          <a:spcPct val="115000"/>
                        </a:lnSpc>
                        <a:spcBef>
                          <a:spcPts val="0"/>
                        </a:spcBef>
                        <a:spcAft>
                          <a:spcPts val="0"/>
                        </a:spcAft>
                        <a:tabLst>
                          <a:tab pos="5000625" algn="l"/>
                        </a:tabLst>
                      </a:pPr>
                      <a:r>
                        <a:rPr lang="en-US" sz="1800" b="0" dirty="0">
                          <a:solidFill>
                            <a:srgbClr val="000000"/>
                          </a:solidFill>
                          <a:latin typeface="+mj-lt"/>
                          <a:ea typeface="Times New Roman"/>
                          <a:cs typeface="Arial"/>
                        </a:rPr>
                        <a:t>1380</a:t>
                      </a:r>
                      <a:endParaRPr lang="en-US" sz="1800" b="0" dirty="0">
                        <a:solidFill>
                          <a:srgbClr val="5F497A"/>
                        </a:solidFill>
                        <a:latin typeface="+mj-lt"/>
                        <a:ea typeface="Calibri"/>
                        <a:cs typeface="Arial"/>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spTree>
    <p:extLst>
      <p:ext uri="{BB962C8B-B14F-4D97-AF65-F5344CB8AC3E}">
        <p14:creationId xmlns:p14="http://schemas.microsoft.com/office/powerpoint/2010/main" val="27157142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Expected Savings (KWh)</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graphicFrame>
        <p:nvGraphicFramePr>
          <p:cNvPr id="6" name="Chart 5"/>
          <p:cNvGraphicFramePr/>
          <p:nvPr/>
        </p:nvGraphicFramePr>
        <p:xfrm>
          <a:off x="1827212" y="1752600"/>
          <a:ext cx="8382000" cy="4724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839373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solidFill>
                  <a:sysClr val="windowText" lastClr="000000"/>
                </a:solidFill>
                <a:latin typeface="+mn-lt"/>
              </a:rPr>
              <a:t>E</a:t>
            </a:r>
            <a:r>
              <a:rPr kumimoji="0" lang="en-US" sz="4400" b="0" i="0" u="none" strike="noStrike" kern="1200" cap="none" spc="0" normalizeH="0" baseline="0" noProof="0" dirty="0" err="1" smtClean="0">
                <a:ln>
                  <a:noFill/>
                </a:ln>
                <a:solidFill>
                  <a:sysClr val="windowText" lastClr="000000"/>
                </a:solidFill>
                <a:effectLst/>
                <a:uLnTx/>
                <a:uFillTx/>
                <a:latin typeface="+mn-lt"/>
              </a:rPr>
              <a:t>xpected</a:t>
            </a:r>
            <a:r>
              <a:rPr kumimoji="0" lang="en-US" sz="4400" b="0" i="0" u="none" strike="noStrike" kern="1200" cap="none" spc="0" normalizeH="0" baseline="0" noProof="0" dirty="0" smtClean="0">
                <a:ln>
                  <a:noFill/>
                </a:ln>
                <a:solidFill>
                  <a:sysClr val="windowText" lastClr="000000"/>
                </a:solidFill>
                <a:effectLst/>
                <a:uLnTx/>
                <a:uFillTx/>
                <a:latin typeface="+mn-lt"/>
              </a:rPr>
              <a:t> Savings (NIS)</a:t>
            </a:r>
            <a:endParaRPr kumimoji="0" lang="en-US" sz="4400" b="0" i="0" u="none" strike="noStrike" kern="1200" cap="none" spc="0" normalizeH="0" baseline="0" noProof="0" dirty="0">
              <a:ln>
                <a:noFill/>
              </a:ln>
              <a:solidFill>
                <a:sysClr val="windowText" lastClr="000000"/>
              </a:solidFill>
              <a:effectLst/>
              <a:uLnTx/>
              <a:uFillTx/>
              <a:latin typeface="+mn-lt"/>
            </a:endParaRPr>
          </a:p>
        </p:txBody>
      </p:sp>
      <p:graphicFrame>
        <p:nvGraphicFramePr>
          <p:cNvPr id="6" name="Chart 5"/>
          <p:cNvGraphicFramePr/>
          <p:nvPr/>
        </p:nvGraphicFramePr>
        <p:xfrm>
          <a:off x="2055812" y="1676400"/>
          <a:ext cx="8305800" cy="4724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127113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4612" y="457200"/>
            <a:ext cx="94488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Pay back Period with no bank involved</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smtClean="0">
                <a:ln>
                  <a:noFill/>
                </a:ln>
                <a:solidFill>
                  <a:sysClr val="windowText" lastClr="000000"/>
                </a:solidFill>
                <a:effectLst/>
                <a:uLnTx/>
                <a:uFillTx/>
                <a:latin typeface="Calibri"/>
                <a:ea typeface="+mn-ea"/>
                <a:cs typeface="+mn-cs"/>
              </a:rPr>
              <a:t/>
            </a:r>
            <a:br>
              <a:rPr kumimoji="0" lang="en-US" sz="3200" b="1" i="0" u="none" strike="noStrike" kern="1200" cap="none" spc="0" normalizeH="0" baseline="0" noProof="0" smtClean="0">
                <a:ln>
                  <a:noFill/>
                </a:ln>
                <a:solidFill>
                  <a:sysClr val="windowText" lastClr="000000"/>
                </a:solidFill>
                <a:effectLst/>
                <a:uLnTx/>
                <a:uFillTx/>
                <a:latin typeface="Calibri"/>
                <a:ea typeface="+mn-ea"/>
                <a:cs typeface="+mn-cs"/>
              </a:rPr>
            </a:b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graphicFrame>
        <p:nvGraphicFramePr>
          <p:cNvPr id="6" name="Diagram 5"/>
          <p:cNvGraphicFramePr/>
          <p:nvPr>
            <p:extLst>
              <p:ext uri="{D42A27DB-BD31-4B8C-83A1-F6EECF244321}">
                <p14:modId xmlns:p14="http://schemas.microsoft.com/office/powerpoint/2010/main" val="1665227525"/>
              </p:ext>
            </p:extLst>
          </p:nvPr>
        </p:nvGraphicFramePr>
        <p:xfrm>
          <a:off x="1524000" y="1524000"/>
          <a:ext cx="7694612"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7497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540053"/>
            <a:ext cx="9828212"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Pay back period with bank involved</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pic>
        <p:nvPicPr>
          <p:cNvPr id="5" name="Picture 4" descr="cash flow.PNG"/>
          <p:cNvPicPr/>
          <p:nvPr/>
        </p:nvPicPr>
        <p:blipFill>
          <a:blip r:embed="rId2" cstate="print"/>
          <a:stretch>
            <a:fillRect/>
          </a:stretch>
        </p:blipFill>
        <p:spPr>
          <a:xfrm>
            <a:off x="1560061" y="2438400"/>
            <a:ext cx="8458200" cy="3886200"/>
          </a:xfrm>
          <a:prstGeom prst="rect">
            <a:avLst/>
          </a:prstGeom>
        </p:spPr>
      </p:pic>
      <p:sp>
        <p:nvSpPr>
          <p:cNvPr id="6" name="TextBox 5"/>
          <p:cNvSpPr txBox="1"/>
          <p:nvPr/>
        </p:nvSpPr>
        <p:spPr>
          <a:xfrm>
            <a:off x="303212" y="1938654"/>
            <a:ext cx="2514600" cy="369332"/>
          </a:xfrm>
          <a:prstGeom prst="rect">
            <a:avLst/>
          </a:prstGeom>
          <a:noFill/>
        </p:spPr>
        <p:txBody>
          <a:bodyPr wrap="square" rtlCol="0">
            <a:spAutoFit/>
          </a:bodyPr>
          <a:lstStyle/>
          <a:p>
            <a:r>
              <a:rPr lang="en-US" b="1" dirty="0" smtClean="0">
                <a:solidFill>
                  <a:prstClr val="black"/>
                </a:solidFill>
                <a:latin typeface="Calibri"/>
              </a:rPr>
              <a:t>Interest rate = 15%.</a:t>
            </a:r>
            <a:endParaRPr lang="en-US" b="1" dirty="0">
              <a:solidFill>
                <a:prstClr val="black"/>
              </a:solidFill>
              <a:latin typeface="Calibri"/>
            </a:endParaRPr>
          </a:p>
        </p:txBody>
      </p:sp>
    </p:spTree>
    <p:extLst>
      <p:ext uri="{BB962C8B-B14F-4D97-AF65-F5344CB8AC3E}">
        <p14:creationId xmlns:p14="http://schemas.microsoft.com/office/powerpoint/2010/main" val="33767482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11" y="457200"/>
            <a:ext cx="8609012" cy="1020762"/>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Pay back period with bank involved</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graphicFrame>
        <p:nvGraphicFramePr>
          <p:cNvPr id="5" name="Content Placeholder 3"/>
          <p:cNvGraphicFramePr>
            <a:graphicFrameLocks/>
          </p:cNvGraphicFramePr>
          <p:nvPr>
            <p:extLst>
              <p:ext uri="{D42A27DB-BD31-4B8C-83A1-F6EECF244321}">
                <p14:modId xmlns:p14="http://schemas.microsoft.com/office/powerpoint/2010/main" val="579546438"/>
              </p:ext>
            </p:extLst>
          </p:nvPr>
        </p:nvGraphicFramePr>
        <p:xfrm>
          <a:off x="1598612" y="1600200"/>
          <a:ext cx="86868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412" y="2160672"/>
            <a:ext cx="3200400" cy="2916154"/>
          </a:xfrm>
          <a:prstGeom prst="rect">
            <a:avLst/>
          </a:prstGeom>
        </p:spPr>
      </p:pic>
    </p:spTree>
    <p:extLst>
      <p:ext uri="{BB962C8B-B14F-4D97-AF65-F5344CB8AC3E}">
        <p14:creationId xmlns:p14="http://schemas.microsoft.com/office/powerpoint/2010/main" val="24479352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Total Savings</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pic>
        <p:nvPicPr>
          <p:cNvPr id="5" name="Content Placeholder 6" descr="savings.PNG"/>
          <p:cNvPicPr>
            <a:picLocks noChangeAspect="1"/>
          </p:cNvPicPr>
          <p:nvPr/>
        </p:nvPicPr>
        <p:blipFill>
          <a:blip r:embed="rId2" cstate="print"/>
          <a:stretch>
            <a:fillRect/>
          </a:stretch>
        </p:blipFill>
        <p:spPr>
          <a:xfrm>
            <a:off x="838200" y="1600200"/>
            <a:ext cx="9066212" cy="4572000"/>
          </a:xfrm>
          <a:prstGeom prst="rect">
            <a:avLst/>
          </a:prstGeom>
        </p:spPr>
      </p:pic>
    </p:spTree>
    <p:extLst>
      <p:ext uri="{BB962C8B-B14F-4D97-AF65-F5344CB8AC3E}">
        <p14:creationId xmlns:p14="http://schemas.microsoft.com/office/powerpoint/2010/main" val="5048104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solidFill>
                  <a:schemeClr val="tx1"/>
                </a:solidFill>
                <a:latin typeface="+mn-lt"/>
              </a:rPr>
              <a:t>Instructions to dispose HPS lamps.</a:t>
            </a:r>
            <a:endParaRPr lang="en-US" sz="4400" dirty="0">
              <a:solidFill>
                <a:schemeClr val="tx1"/>
              </a:solidFill>
              <a:latin typeface="+mn-lt"/>
            </a:endParaRPr>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t>Turn off the light several minutes before removing it, as the bulbs get very hot.</a:t>
            </a:r>
          </a:p>
          <a:p>
            <a:pPr>
              <a:lnSpc>
                <a:spcPct val="150000"/>
              </a:lnSpc>
            </a:pPr>
            <a:r>
              <a:rPr lang="en-US" dirty="0" smtClean="0"/>
              <a:t>Once the bulb is cool, remove any outer light fixture and then carefully unscrew the bulb.</a:t>
            </a:r>
          </a:p>
          <a:p>
            <a:pPr>
              <a:lnSpc>
                <a:spcPct val="150000"/>
              </a:lnSpc>
            </a:pPr>
            <a:r>
              <a:rPr lang="en-US" dirty="0" smtClean="0"/>
              <a:t>Place the bulb in a padded container where it cannot break.</a:t>
            </a:r>
          </a:p>
          <a:p>
            <a:pPr>
              <a:lnSpc>
                <a:spcPct val="150000"/>
              </a:lnSpc>
            </a:pPr>
            <a:r>
              <a:rPr lang="en-US" dirty="0" smtClean="0"/>
              <a:t>Look up for local </a:t>
            </a:r>
            <a:r>
              <a:rPr lang="en-US" b="1" dirty="0" smtClean="0"/>
              <a:t>hazardous waste</a:t>
            </a:r>
            <a:r>
              <a:rPr lang="en-US" dirty="0" smtClean="0"/>
              <a:t> recycling facilities.</a:t>
            </a:r>
          </a:p>
          <a:p>
            <a:pPr>
              <a:buNone/>
            </a:pPr>
            <a:r>
              <a:rPr lang="en-US" dirty="0" smtClean="0"/>
              <a:t>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ysClr val="windowText" lastClr="000000"/>
                </a:solidFill>
                <a:effectLst/>
                <a:uLnTx/>
                <a:uFillTx/>
                <a:latin typeface="+mn-lt"/>
                <a:ea typeface="+mj-ea"/>
                <a:cs typeface="+mj-cs"/>
              </a:rPr>
              <a:t>Conclusion</a:t>
            </a:r>
            <a:endParaRPr kumimoji="0" lang="en-US" sz="4400" b="0"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5" name="Content Placeholder 2"/>
          <p:cNvSpPr txBox="1">
            <a:spLocks/>
          </p:cNvSpPr>
          <p:nvPr/>
        </p:nvSpPr>
        <p:spPr>
          <a:xfrm>
            <a:off x="457200" y="1600200"/>
            <a:ext cx="10056812"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This study presented an overview of life cycle assessment (LCA) of two street-lighting technologies.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The two technologies were compared from cradle to grave based on their environmental impact as well as their economic performances.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Accumulated savings during the use phase are: </a:t>
            </a:r>
            <a:r>
              <a:rPr kumimoji="0" lang="en-US" sz="2000" b="1" i="0" u="none" strike="noStrike" kern="1200" cap="none" spc="0" normalizeH="0" baseline="0" noProof="0" dirty="0" smtClean="0">
                <a:ln>
                  <a:noFill/>
                </a:ln>
                <a:solidFill>
                  <a:srgbClr val="FF0000"/>
                </a:solidFill>
                <a:effectLst/>
                <a:uLnTx/>
                <a:uFillTx/>
                <a:latin typeface="Calibri"/>
                <a:ea typeface="+mn-ea"/>
                <a:cs typeface="+mn-cs"/>
              </a:rPr>
              <a:t>60,374,975 in KWh &amp; 23,867,637 in NIS</a:t>
            </a: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Reduction in GHG emissions: </a:t>
            </a:r>
            <a:r>
              <a:rPr kumimoji="0" lang="en-US" sz="2000" b="1" i="0" u="none" strike="noStrike" kern="1200" cap="none" spc="0" normalizeH="0" baseline="0" noProof="0" dirty="0" smtClean="0">
                <a:ln>
                  <a:noFill/>
                </a:ln>
                <a:solidFill>
                  <a:srgbClr val="FF0000"/>
                </a:solidFill>
                <a:effectLst/>
                <a:uLnTx/>
                <a:uFillTx/>
                <a:latin typeface="Calibri"/>
                <a:ea typeface="+mn-ea"/>
                <a:cs typeface="+mn-cs"/>
              </a:rPr>
              <a:t>46,790 ton CO2, 1,147 ton SO2 and 120.75 ton NOx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Some serious actions should be made in order for LED and HPS makers to reduce the concentrations of heavy metals and gases to reduce the environmental impacts during the manufacturing and end-of-life phases.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rPr>
              <a:t>Nablus has the opportunity to join smart cities if it chooses LED technology.</a:t>
            </a:r>
          </a:p>
          <a:p>
            <a:pPr marL="0" marR="0" lvl="0" indent="0" algn="l" defTabSz="914400" rtl="0" eaLnBrk="1" fontAlgn="auto" latinLnBrk="0" hangingPunct="1">
              <a:lnSpc>
                <a:spcPct val="100000"/>
              </a:lnSpc>
              <a:spcBef>
                <a:spcPct val="20000"/>
              </a:spcBef>
              <a:spcAft>
                <a:spcPts val="0"/>
              </a:spcAft>
              <a:buClrTx/>
              <a:buSzTx/>
              <a:buNone/>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148272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solidFill>
                  <a:schemeClr val="tx1"/>
                </a:solidFill>
                <a:latin typeface="+mn-lt"/>
              </a:rPr>
              <a:t>Future work</a:t>
            </a:r>
            <a:endParaRPr lang="en-US" sz="4400" dirty="0">
              <a:solidFill>
                <a:schemeClr val="tx1"/>
              </a:solidFill>
              <a:latin typeface="+mn-lt"/>
            </a:endParaRPr>
          </a:p>
        </p:txBody>
      </p:sp>
      <p:sp>
        <p:nvSpPr>
          <p:cNvPr id="3" name="Content Placeholder 2"/>
          <p:cNvSpPr>
            <a:spLocks noGrp="1"/>
          </p:cNvSpPr>
          <p:nvPr>
            <p:ph idx="1"/>
          </p:nvPr>
        </p:nvSpPr>
        <p:spPr/>
        <p:txBody>
          <a:bodyPr>
            <a:normAutofit/>
          </a:bodyPr>
          <a:lstStyle/>
          <a:p>
            <a:r>
              <a:rPr lang="en-US" sz="2400" dirty="0"/>
              <a:t> Focus more on the maintenance of the bulbs in order for our system to operate more efficiently, . This means that there should be regular inspections for failed lamps, and  replacement of defective equipments as well as cleaning different components.</a:t>
            </a:r>
          </a:p>
          <a:p>
            <a:r>
              <a:rPr lang="en-US" sz="2400" dirty="0"/>
              <a:t>Carry out public surveys to ensure safe, reliable and efficient working process. </a:t>
            </a:r>
          </a:p>
          <a:p>
            <a:r>
              <a:rPr lang="en-US" sz="2400" dirty="0"/>
              <a:t>Raise awareness about the importance </a:t>
            </a:r>
            <a:r>
              <a:rPr lang="en-US" sz="2400" dirty="0" smtClean="0"/>
              <a:t>of adopting LED technology in the cities and </a:t>
            </a:r>
            <a:r>
              <a:rPr lang="en-US" sz="2400" dirty="0"/>
              <a:t>recycling LED and HPS lamps</a:t>
            </a:r>
            <a:r>
              <a:rPr lang="en-US" sz="2400" dirty="0" smtClean="0"/>
              <a:t>. Recycling can be done by collecting and shipping burned out LED bulbs to online recycling programs.</a:t>
            </a:r>
            <a:endParaRPr lang="en-US" sz="2400" dirty="0"/>
          </a:p>
          <a:p>
            <a:endParaRPr lang="en-US" sz="2000" dirty="0"/>
          </a:p>
        </p:txBody>
      </p:sp>
    </p:spTree>
    <p:extLst>
      <p:ext uri="{BB962C8B-B14F-4D97-AF65-F5344CB8AC3E}">
        <p14:creationId xmlns:p14="http://schemas.microsoft.com/office/powerpoint/2010/main" val="994999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mn-lt"/>
              </a:rPr>
              <a:t>Life Cycle </a:t>
            </a:r>
            <a:r>
              <a:rPr lang="en-US" dirty="0">
                <a:effectLst>
                  <a:outerShdw blurRad="38100" dist="38100" dir="2700000" algn="tl">
                    <a:srgbClr val="000000">
                      <a:alpha val="43137"/>
                    </a:srgbClr>
                  </a:outerShdw>
                </a:effectLst>
                <a:latin typeface="+mn-lt"/>
              </a:rPr>
              <a:t>I</a:t>
            </a:r>
            <a:r>
              <a:rPr lang="en-US" dirty="0" smtClean="0">
                <a:effectLst>
                  <a:outerShdw blurRad="38100" dist="38100" dir="2700000" algn="tl">
                    <a:srgbClr val="000000">
                      <a:alpha val="43137"/>
                    </a:srgbClr>
                  </a:outerShdw>
                </a:effectLst>
                <a:latin typeface="+mn-lt"/>
              </a:rPr>
              <a:t>nventory Analysis (LCI)</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p:txBody>
          <a:bodyPr/>
          <a:lstStyle/>
          <a:p>
            <a:pPr marL="342900" lvl="0" indent="-342900">
              <a:spcBef>
                <a:spcPct val="20000"/>
              </a:spcBef>
              <a:buClrTx/>
              <a:buFont typeface="Arial" pitchFamily="34" charset="0"/>
              <a:buChar char="•"/>
            </a:pPr>
            <a:r>
              <a:rPr lang="en-US" sz="2400" dirty="0">
                <a:solidFill>
                  <a:prstClr val="black"/>
                </a:solidFill>
              </a:rPr>
              <a:t>The total electricity consumption of street lighting lamps </a:t>
            </a:r>
            <a:r>
              <a:rPr lang="en-US" sz="2400" dirty="0" smtClean="0">
                <a:solidFill>
                  <a:prstClr val="black"/>
                </a:solidFill>
              </a:rPr>
              <a:t>for 2016 was </a:t>
            </a:r>
            <a:r>
              <a:rPr lang="en-US" sz="2400" dirty="0">
                <a:solidFill>
                  <a:prstClr val="black"/>
                </a:solidFill>
              </a:rPr>
              <a:t>obtained from NEDCO. </a:t>
            </a:r>
          </a:p>
          <a:p>
            <a:pPr marL="342900" lvl="0" indent="-342900">
              <a:spcBef>
                <a:spcPct val="20000"/>
              </a:spcBef>
              <a:buClrTx/>
              <a:buNone/>
            </a:pPr>
            <a:endParaRPr lang="en-US" sz="2400" dirty="0">
              <a:solidFill>
                <a:prstClr val="black"/>
              </a:solidFill>
            </a:endParaRPr>
          </a:p>
          <a:p>
            <a:pPr marL="342900" lvl="0" indent="-342900">
              <a:spcBef>
                <a:spcPct val="20000"/>
              </a:spcBef>
              <a:buClrTx/>
              <a:buFont typeface="Arial" pitchFamily="34" charset="0"/>
              <a:buChar char="•"/>
            </a:pPr>
            <a:r>
              <a:rPr lang="en-US" sz="2400" dirty="0">
                <a:solidFill>
                  <a:prstClr val="black"/>
                </a:solidFill>
              </a:rPr>
              <a:t>The illumination (lux) of HPS &amp; LED lamps was obtained by direct measurements.</a:t>
            </a:r>
            <a:br>
              <a:rPr lang="en-US" sz="2400" dirty="0">
                <a:solidFill>
                  <a:prstClr val="black"/>
                </a:solidFill>
              </a:rPr>
            </a:br>
            <a:endParaRPr lang="en-US" sz="2400" dirty="0">
              <a:solidFill>
                <a:prstClr val="black"/>
              </a:solidFill>
            </a:endParaRPr>
          </a:p>
          <a:p>
            <a:pPr marL="342900" lvl="0" indent="-342900">
              <a:spcBef>
                <a:spcPct val="20000"/>
              </a:spcBef>
              <a:buClrTx/>
              <a:buFont typeface="Arial" pitchFamily="34" charset="0"/>
              <a:buChar char="•"/>
            </a:pPr>
            <a:r>
              <a:rPr lang="en-US" sz="2400" dirty="0">
                <a:solidFill>
                  <a:prstClr val="black"/>
                </a:solidFill>
              </a:rPr>
              <a:t>Information </a:t>
            </a:r>
            <a:r>
              <a:rPr lang="en-US" sz="2400" dirty="0" smtClean="0">
                <a:solidFill>
                  <a:prstClr val="black"/>
                </a:solidFill>
              </a:rPr>
              <a:t>about the components of  </a:t>
            </a:r>
            <a:r>
              <a:rPr lang="en-US" sz="2400" dirty="0">
                <a:solidFill>
                  <a:prstClr val="black"/>
                </a:solidFill>
              </a:rPr>
              <a:t>HPS &amp; LED lamps was obtained from previous papers </a:t>
            </a:r>
            <a:r>
              <a:rPr lang="en-US" sz="2400" dirty="0" smtClean="0">
                <a:solidFill>
                  <a:prstClr val="black"/>
                </a:solidFill>
              </a:rPr>
              <a:t>. </a:t>
            </a:r>
            <a:endParaRPr lang="en-US" sz="2400" dirty="0">
              <a:solidFill>
                <a:prstClr val="black"/>
              </a:solidFill>
            </a:endParaRPr>
          </a:p>
          <a:p>
            <a:endParaRPr lang="en-US" dirty="0"/>
          </a:p>
        </p:txBody>
      </p:sp>
    </p:spTree>
    <p:extLst>
      <p:ext uri="{BB962C8B-B14F-4D97-AF65-F5344CB8AC3E}">
        <p14:creationId xmlns:p14="http://schemas.microsoft.com/office/powerpoint/2010/main" val="16098790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4812" y="838200"/>
            <a:ext cx="8991600" cy="5308046"/>
          </a:xfrm>
          <a:prstGeom prst="rect">
            <a:avLst/>
          </a:prstGeom>
        </p:spPr>
      </p:pic>
    </p:spTree>
    <p:extLst>
      <p:ext uri="{BB962C8B-B14F-4D97-AF65-F5344CB8AC3E}">
        <p14:creationId xmlns:p14="http://schemas.microsoft.com/office/powerpoint/2010/main" val="3206710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234" y="2057400"/>
            <a:ext cx="7719589" cy="3860800"/>
          </a:xfrm>
          <a:prstGeom prst="rect">
            <a:avLst/>
          </a:prstGeom>
          <a:ln>
            <a:noFill/>
          </a:ln>
          <a:effectLst>
            <a:softEdge rad="112500"/>
          </a:effectLst>
        </p:spPr>
      </p:pic>
      <p:sp>
        <p:nvSpPr>
          <p:cNvPr id="5" name="TextBox 4"/>
          <p:cNvSpPr txBox="1"/>
          <p:nvPr/>
        </p:nvSpPr>
        <p:spPr>
          <a:xfrm>
            <a:off x="46169" y="1371601"/>
            <a:ext cx="446923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HPS Technology</a:t>
            </a:r>
            <a:endParaRPr lang="en-US" sz="2400"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341" y="1981200"/>
            <a:ext cx="5145485" cy="4389585"/>
          </a:xfrm>
          <a:prstGeom prst="rect">
            <a:avLst/>
          </a:prstGeom>
          <a:ln>
            <a:noFill/>
          </a:ln>
          <a:effectLst>
            <a:softEdge rad="112500"/>
          </a:effectLst>
        </p:spPr>
      </p:pic>
    </p:spTree>
    <p:extLst>
      <p:ext uri="{BB962C8B-B14F-4D97-AF65-F5344CB8AC3E}">
        <p14:creationId xmlns:p14="http://schemas.microsoft.com/office/powerpoint/2010/main" val="3844483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2438400"/>
            <a:ext cx="6348346" cy="3162300"/>
          </a:xfrm>
          <a:prstGeom prst="rect">
            <a:avLst/>
          </a:prstGeom>
          <a:ln>
            <a:noFill/>
          </a:ln>
          <a:effectLst>
            <a:softEdge rad="112500"/>
          </a:effectLst>
        </p:spPr>
      </p:pic>
      <p:sp>
        <p:nvSpPr>
          <p:cNvPr id="7" name="TextBox 6"/>
          <p:cNvSpPr txBox="1"/>
          <p:nvPr/>
        </p:nvSpPr>
        <p:spPr>
          <a:xfrm>
            <a:off x="46170" y="1524001"/>
            <a:ext cx="4219919"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LED Technology</a:t>
            </a:r>
            <a:endParaRPr lang="en-US" sz="2400" b="1" dirty="0">
              <a:effectLst>
                <a:outerShdw blurRad="38100" dist="38100" dir="2700000" algn="tl">
                  <a:srgbClr val="000000">
                    <a:alpha val="43137"/>
                  </a:srgbClr>
                </a:outerShdw>
              </a:effectLst>
            </a:endParaRP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6780212" y="642898"/>
            <a:ext cx="5080294" cy="2895600"/>
          </a:xfrm>
          <a:prstGeom prst="rect">
            <a:avLst/>
          </a:prstGeom>
          <a:ln>
            <a:noFill/>
          </a:ln>
          <a:effectLst>
            <a:softEdge rad="112500"/>
          </a:effec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9212" y="3538498"/>
            <a:ext cx="5789613" cy="2788638"/>
          </a:xfrm>
          <a:prstGeom prst="rect">
            <a:avLst/>
          </a:prstGeom>
        </p:spPr>
      </p:pic>
    </p:spTree>
    <p:extLst>
      <p:ext uri="{BB962C8B-B14F-4D97-AF65-F5344CB8AC3E}">
        <p14:creationId xmlns:p14="http://schemas.microsoft.com/office/powerpoint/2010/main" val="771765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838200"/>
            <a:ext cx="10969943" cy="1066800"/>
          </a:xfrm>
        </p:spPr>
        <p:txBody>
          <a:bodyPr>
            <a:normAutofit fontScale="90000"/>
          </a:bodyPr>
          <a:lstStyle/>
          <a:p>
            <a:pPr marL="0" marR="0">
              <a:lnSpc>
                <a:spcPct val="150000"/>
              </a:lnSpc>
              <a:spcBef>
                <a:spcPts val="0"/>
              </a:spcBef>
              <a:spcAft>
                <a:spcPts val="0"/>
              </a:spcAft>
            </a:pPr>
            <a:r>
              <a:rPr lang="en-US" sz="3300" dirty="0">
                <a:latin typeface="+mn-lt"/>
                <a:ea typeface="Calibri" panose="020F0502020204030204" pitchFamily="34" charset="0"/>
                <a:cs typeface="Arial" panose="020B0604020202020204" pitchFamily="34" charset="0"/>
              </a:rPr>
              <a:t>lamp depreciation through operating hours (HPS&amp;LED)</a:t>
            </a:r>
            <a:r>
              <a:rPr lang="en-CA" dirty="0">
                <a:latin typeface="Calibri" panose="020F0502020204030204" pitchFamily="34" charset="0"/>
                <a:ea typeface="Calibri" panose="020F0502020204030204" pitchFamily="34" charset="0"/>
                <a:cs typeface="Arial" panose="020B0604020202020204" pitchFamily="34" charset="0"/>
              </a:rPr>
              <a:t/>
            </a:r>
            <a:br>
              <a:rPr lang="en-CA" dirty="0">
                <a:latin typeface="Calibri" panose="020F0502020204030204" pitchFamily="34" charset="0"/>
                <a:ea typeface="Calibri" panose="020F0502020204030204" pitchFamily="34" charset="0"/>
                <a:cs typeface="Arial" panose="020B0604020202020204" pitchFamily="34" charset="0"/>
              </a:rPr>
            </a:br>
            <a:endParaRPr lang="en-CA" dirty="0"/>
          </a:p>
        </p:txBody>
      </p:sp>
      <p:pic>
        <p:nvPicPr>
          <p:cNvPr id="4" name="Content Placeholder 3" descr="https://scontent-cdg2-1.xx.fbcdn.net/v/t34.0-12/18386469_10155297512948684_1094098698_n.png?oh=0b5df1c0b7e6292cb1ff7acc67782bda&amp;oe=5915A028"/>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74812" y="1752600"/>
            <a:ext cx="8534400" cy="4192588"/>
          </a:xfrm>
          <a:prstGeom prst="rect">
            <a:avLst/>
          </a:prstGeom>
          <a:noFill/>
          <a:ln>
            <a:noFill/>
          </a:ln>
        </p:spPr>
      </p:pic>
    </p:spTree>
    <p:extLst>
      <p:ext uri="{BB962C8B-B14F-4D97-AF65-F5344CB8AC3E}">
        <p14:creationId xmlns:p14="http://schemas.microsoft.com/office/powerpoint/2010/main" val="803089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mn-lt"/>
              </a:rPr>
              <a:t>Results</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p:txBody>
          <a:bodyPr>
            <a:normAutofit/>
          </a:bodyPr>
          <a:lstStyle/>
          <a:p>
            <a:r>
              <a:rPr lang="en-US" sz="2000" dirty="0">
                <a:latin typeface="Calibri"/>
                <a:ea typeface="Calibri"/>
                <a:cs typeface="Times New Roman"/>
              </a:rPr>
              <a:t>In order to evaluate the environmental impacts of LED &amp; HPS manufacturing and make a comparison , the </a:t>
            </a:r>
            <a:r>
              <a:rPr lang="en-US" sz="2000" b="1" dirty="0">
                <a:latin typeface="Calibri"/>
                <a:ea typeface="Calibri"/>
                <a:cs typeface="Times New Roman"/>
              </a:rPr>
              <a:t>manufacturing </a:t>
            </a:r>
            <a:r>
              <a:rPr lang="en-US" sz="2000" dirty="0">
                <a:latin typeface="Calibri"/>
                <a:ea typeface="Calibri"/>
                <a:cs typeface="Times New Roman"/>
              </a:rPr>
              <a:t>and </a:t>
            </a:r>
            <a:r>
              <a:rPr lang="en-US" sz="2000" b="1" dirty="0">
                <a:latin typeface="Calibri"/>
                <a:ea typeface="Calibri"/>
                <a:cs typeface="Times New Roman"/>
              </a:rPr>
              <a:t>disposal </a:t>
            </a:r>
            <a:r>
              <a:rPr lang="en-US" sz="2000" dirty="0">
                <a:latin typeface="Calibri"/>
                <a:ea typeface="Calibri"/>
                <a:cs typeface="Times New Roman"/>
              </a:rPr>
              <a:t>process of their main components</a:t>
            </a:r>
            <a:r>
              <a:rPr lang="en-US" sz="2000" dirty="0">
                <a:latin typeface="Times New Roman"/>
                <a:ea typeface="Calibri"/>
              </a:rPr>
              <a:t> </a:t>
            </a:r>
            <a:r>
              <a:rPr lang="en-US" sz="2000" dirty="0">
                <a:latin typeface="Calibri"/>
                <a:ea typeface="Calibri"/>
                <a:cs typeface="Times New Roman"/>
              </a:rPr>
              <a:t> of their bulb was modeled using </a:t>
            </a:r>
            <a:r>
              <a:rPr lang="en-US" sz="2000" b="1" dirty="0">
                <a:latin typeface="Calibri"/>
                <a:ea typeface="Calibri"/>
                <a:cs typeface="Times New Roman"/>
              </a:rPr>
              <a:t>Open LCA</a:t>
            </a:r>
            <a:r>
              <a:rPr lang="en-US" sz="2000" dirty="0">
                <a:latin typeface="Calibri"/>
                <a:ea typeface="Calibri"/>
                <a:cs typeface="Times New Roman"/>
              </a:rPr>
              <a:t> to compare the environmental impacts of the both </a:t>
            </a:r>
            <a:r>
              <a:rPr lang="en-US" sz="2000" dirty="0" smtClean="0">
                <a:latin typeface="Calibri"/>
                <a:ea typeface="Calibri"/>
                <a:cs typeface="Times New Roman"/>
              </a:rPr>
              <a:t>technology.</a:t>
            </a:r>
          </a:p>
          <a:p>
            <a:pPr marL="109728" indent="0">
              <a:buNone/>
            </a:pPr>
            <a:endParaRPr lang="en-US" sz="2000" dirty="0" smtClean="0">
              <a:latin typeface="Calibri"/>
              <a:ea typeface="Calibri"/>
              <a:cs typeface="Times New Roman"/>
            </a:endParaRPr>
          </a:p>
          <a:p>
            <a:r>
              <a:rPr lang="en-US" sz="2000" b="1" dirty="0" smtClean="0">
                <a:solidFill>
                  <a:schemeClr val="accent1">
                    <a:lumMod val="75000"/>
                  </a:schemeClr>
                </a:solidFill>
                <a:latin typeface="Calibri"/>
                <a:cs typeface="Times New Roman"/>
              </a:rPr>
              <a:t>Environmental Categories</a:t>
            </a:r>
          </a:p>
          <a:p>
            <a:pPr marL="566928" indent="-457200" algn="just">
              <a:buFont typeface="+mj-lt"/>
              <a:buAutoNum type="arabicPeriod"/>
            </a:pPr>
            <a:r>
              <a:rPr lang="en-US" sz="2000" dirty="0" smtClean="0">
                <a:latin typeface="Calibri"/>
                <a:cs typeface="Times New Roman"/>
              </a:rPr>
              <a:t>Global Warming (GW).</a:t>
            </a:r>
          </a:p>
          <a:p>
            <a:pPr marL="566928" indent="-457200" algn="just">
              <a:buFont typeface="+mj-lt"/>
              <a:buAutoNum type="arabicPeriod"/>
            </a:pPr>
            <a:r>
              <a:rPr lang="en-US" sz="2000" dirty="0" smtClean="0">
                <a:latin typeface="Calibri"/>
                <a:cs typeface="Times New Roman"/>
              </a:rPr>
              <a:t> Ozone Layer Depletion.</a:t>
            </a:r>
            <a:endParaRPr lang="en-US" sz="2000" dirty="0" smtClean="0"/>
          </a:p>
          <a:p>
            <a:pPr marL="566928" indent="-457200" algn="just">
              <a:buFont typeface="+mj-lt"/>
              <a:buAutoNum type="arabicPeriod"/>
            </a:pPr>
            <a:r>
              <a:rPr lang="en-US" sz="2000" dirty="0">
                <a:latin typeface="Calibri"/>
                <a:cs typeface="Times New Roman"/>
              </a:rPr>
              <a:t> </a:t>
            </a:r>
            <a:r>
              <a:rPr lang="en-US" sz="2000" dirty="0" smtClean="0">
                <a:latin typeface="Calibri"/>
                <a:cs typeface="Times New Roman"/>
              </a:rPr>
              <a:t>Human Toxicity</a:t>
            </a:r>
            <a:r>
              <a:rPr lang="en-US" sz="2000" dirty="0" smtClean="0">
                <a:solidFill>
                  <a:schemeClr val="accent1">
                    <a:lumMod val="75000"/>
                  </a:schemeClr>
                </a:solidFill>
                <a:latin typeface="Calibri"/>
                <a:cs typeface="Times New Roman"/>
              </a:rPr>
              <a:t>.</a:t>
            </a:r>
          </a:p>
        </p:txBody>
      </p:sp>
    </p:spTree>
    <p:extLst>
      <p:ext uri="{BB962C8B-B14F-4D97-AF65-F5344CB8AC3E}">
        <p14:creationId xmlns:p14="http://schemas.microsoft.com/office/powerpoint/2010/main" val="9236846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515</TotalTime>
  <Words>1223</Words>
  <Application>Microsoft Office PowerPoint</Application>
  <PresentationFormat>Custom</PresentationFormat>
  <Paragraphs>334</Paragraphs>
  <Slides>50</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50</vt:i4>
      </vt:variant>
    </vt:vector>
  </HeadingPairs>
  <TitlesOfParts>
    <vt:vector size="62" baseType="lpstr">
      <vt:lpstr>Arial</vt:lpstr>
      <vt:lpstr>Calibri</vt:lpstr>
      <vt:lpstr>Calibri Light</vt:lpstr>
      <vt:lpstr>Cambria Math</vt:lpstr>
      <vt:lpstr>Georgia</vt:lpstr>
      <vt:lpstr>Palatino Linotype</vt:lpstr>
      <vt:lpstr>Symbol</vt:lpstr>
      <vt:lpstr>Times New Roman</vt:lpstr>
      <vt:lpstr>Trebuchet MS</vt:lpstr>
      <vt:lpstr>Wingdings 2</vt:lpstr>
      <vt:lpstr>Urban</vt:lpstr>
      <vt:lpstr>1_Urban</vt:lpstr>
      <vt:lpstr>Comparative Life Cycle Assessment of Street lighting</vt:lpstr>
      <vt:lpstr>Outlines</vt:lpstr>
      <vt:lpstr>Introduction</vt:lpstr>
      <vt:lpstr>LCA Methodology</vt:lpstr>
      <vt:lpstr>Life Cycle Inventory Analysis (LCI)</vt:lpstr>
      <vt:lpstr>PowerPoint Presentation</vt:lpstr>
      <vt:lpstr>PowerPoint Presentation</vt:lpstr>
      <vt:lpstr>lamp depreciation through operating hours (HPS&amp;LED) </vt:lpstr>
      <vt:lpstr>Results</vt:lpstr>
      <vt:lpstr>Manufacturing</vt:lpstr>
      <vt:lpstr>process contributions percentages on the climate change for HPS lamps</vt:lpstr>
      <vt:lpstr>Process contributions percentages on the global warming for LED lamps</vt:lpstr>
      <vt:lpstr>Ozone layer depletion </vt:lpstr>
      <vt:lpstr>Process contributions percentages on the ozone layer depletion for HPS lamps </vt:lpstr>
      <vt:lpstr>Process contributions percentages on the ozone layer depletion for LED lamps </vt:lpstr>
      <vt:lpstr>Human Toxicity</vt:lpstr>
      <vt:lpstr>Process contributions percentages on the human toxicity for HPS lamps</vt:lpstr>
      <vt:lpstr>Process contributions percentages in the Human toxicity for LED lamps </vt:lpstr>
      <vt:lpstr>Use Stage</vt:lpstr>
      <vt:lpstr>PowerPoint Presentation</vt:lpstr>
      <vt:lpstr>PowerPoint Presentation</vt:lpstr>
      <vt:lpstr>PowerPoint Presentation</vt:lpstr>
      <vt:lpstr>PowerPoint Presentation</vt:lpstr>
      <vt:lpstr>Reduction in GHG emissions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By using weighted sum method: </vt:lpstr>
      <vt:lpstr>PowerPoint Presentation</vt:lpstr>
      <vt:lpstr>Life Cycle Cost Analysis (LCCA)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 to dispose HPS lamps.</vt:lpstr>
      <vt:lpstr>PowerPoint Presentation</vt:lpstr>
      <vt:lpstr>Future work</vt:lpstr>
      <vt:lpstr>PowerPoint Presentation</vt:lpstr>
    </vt:vector>
  </TitlesOfParts>
  <Company>basheer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Comparative Life Cycle Assessment of Street lighting</dc:title>
  <dc:creator>anaas</dc:creator>
  <cp:lastModifiedBy>abed</cp:lastModifiedBy>
  <cp:revision>63</cp:revision>
  <dcterms:created xsi:type="dcterms:W3CDTF">2017-05-16T17:10:39Z</dcterms:created>
  <dcterms:modified xsi:type="dcterms:W3CDTF">2017-05-19T18:24:51Z</dcterms:modified>
</cp:coreProperties>
</file>