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charts/chart1.xml" ContentType="application/vnd.openxmlformats-officedocument.drawingml.chart+xml"/>
  <Override PartName="/ppt/diagrams/layout11.xml" ContentType="application/vnd.openxmlformats-officedocument.drawingml.diagramLayout+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rawings/drawing1.xml" ContentType="application/vnd.openxmlformats-officedocument.drawingml.chartshapes+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57" r:id="rId3"/>
    <p:sldId id="327" r:id="rId4"/>
    <p:sldId id="328" r:id="rId5"/>
    <p:sldId id="329" r:id="rId6"/>
    <p:sldId id="330" r:id="rId7"/>
    <p:sldId id="336" r:id="rId8"/>
    <p:sldId id="331" r:id="rId9"/>
    <p:sldId id="332" r:id="rId10"/>
    <p:sldId id="333" r:id="rId11"/>
    <p:sldId id="334" r:id="rId12"/>
    <p:sldId id="340" r:id="rId13"/>
    <p:sldId id="335" r:id="rId14"/>
    <p:sldId id="337" r:id="rId15"/>
    <p:sldId id="338" r:id="rId16"/>
    <p:sldId id="263" r:id="rId17"/>
    <p:sldId id="288" r:id="rId18"/>
    <p:sldId id="264" r:id="rId19"/>
    <p:sldId id="294" r:id="rId20"/>
    <p:sldId id="293" r:id="rId21"/>
    <p:sldId id="297" r:id="rId22"/>
    <p:sldId id="298" r:id="rId23"/>
    <p:sldId id="349" r:id="rId24"/>
    <p:sldId id="296" r:id="rId25"/>
    <p:sldId id="295" r:id="rId26"/>
    <p:sldId id="265" r:id="rId27"/>
    <p:sldId id="299" r:id="rId28"/>
    <p:sldId id="277" r:id="rId29"/>
    <p:sldId id="310" r:id="rId30"/>
    <p:sldId id="311" r:id="rId31"/>
    <p:sldId id="312" r:id="rId32"/>
    <p:sldId id="313" r:id="rId33"/>
    <p:sldId id="314" r:id="rId34"/>
    <p:sldId id="315" r:id="rId35"/>
    <p:sldId id="319" r:id="rId36"/>
    <p:sldId id="320" r:id="rId37"/>
    <p:sldId id="321" r:id="rId38"/>
    <p:sldId id="322" r:id="rId39"/>
    <p:sldId id="324" r:id="rId40"/>
    <p:sldId id="323" r:id="rId41"/>
    <p:sldId id="325" r:id="rId42"/>
    <p:sldId id="305" r:id="rId43"/>
    <p:sldId id="306" r:id="rId44"/>
    <p:sldId id="307" r:id="rId45"/>
    <p:sldId id="341" r:id="rId46"/>
    <p:sldId id="343" r:id="rId47"/>
    <p:sldId id="344" r:id="rId48"/>
    <p:sldId id="345" r:id="rId49"/>
    <p:sldId id="346" r:id="rId50"/>
    <p:sldId id="347" r:id="rId51"/>
    <p:sldId id="348" r:id="rId52"/>
    <p:sldId id="275"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076A3"/>
    <a:srgbClr val="FFCCFF"/>
    <a:srgbClr val="CCFFCC"/>
    <a:srgbClr val="63CB63"/>
    <a:srgbClr val="FFFFCC"/>
    <a:srgbClr val="B2DD6D"/>
    <a:srgbClr val="6FAADB"/>
    <a:srgbClr val="D59AF0"/>
    <a:srgbClr val="83A7C7"/>
    <a:srgbClr val="99D55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897" autoAdjust="0"/>
    <p:restoredTop sz="94660"/>
  </p:normalViewPr>
  <p:slideViewPr>
    <p:cSldViewPr>
      <p:cViewPr>
        <p:scale>
          <a:sx n="70" d="100"/>
          <a:sy n="70" d="100"/>
        </p:scale>
        <p:origin x="-1068" y="-78"/>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Office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JO"/>
  <c:clrMapOvr bg1="lt1" tx1="dk1" bg2="lt2" tx2="dk2" accent1="accent1" accent2="accent2" accent3="accent3" accent4="accent4" accent5="accent5" accent6="accent6" hlink="hlink" folHlink="folHlink"/>
  <c:chart>
    <c:plotArea>
      <c:layout/>
      <c:barChart>
        <c:barDir val="col"/>
        <c:grouping val="clustered"/>
        <c:ser>
          <c:idx val="0"/>
          <c:order val="0"/>
          <c:tx>
            <c:strRef>
              <c:f>Sheet1!$B$4</c:f>
              <c:strCache>
                <c:ptCount val="1"/>
                <c:pt idx="0">
                  <c:v>89 CFM</c:v>
                </c:pt>
              </c:strCache>
            </c:strRef>
          </c:tx>
          <c:cat>
            <c:numRef>
              <c:f>Sheet1!$F$15:$F$18</c:f>
              <c:numCache>
                <c:formatCode>General</c:formatCode>
                <c:ptCount val="4"/>
                <c:pt idx="0">
                  <c:v>1</c:v>
                </c:pt>
                <c:pt idx="1">
                  <c:v>2</c:v>
                </c:pt>
                <c:pt idx="2">
                  <c:v>3</c:v>
                </c:pt>
                <c:pt idx="3">
                  <c:v>4</c:v>
                </c:pt>
              </c:numCache>
            </c:numRef>
          </c:cat>
          <c:val>
            <c:numLit>
              <c:formatCode>General</c:formatCode>
              <c:ptCount val="4"/>
              <c:pt idx="0">
                <c:v>25</c:v>
              </c:pt>
              <c:pt idx="1">
                <c:v>17.2</c:v>
              </c:pt>
              <c:pt idx="2">
                <c:v>20.7</c:v>
              </c:pt>
              <c:pt idx="3">
                <c:v>42.5</c:v>
              </c:pt>
            </c:numLit>
          </c:val>
        </c:ser>
        <c:ser>
          <c:idx val="1"/>
          <c:order val="1"/>
          <c:tx>
            <c:strRef>
              <c:f>Sheet1!$B$16</c:f>
              <c:strCache>
                <c:ptCount val="1"/>
                <c:pt idx="0">
                  <c:v>115 CFM</c:v>
                </c:pt>
              </c:strCache>
            </c:strRef>
          </c:tx>
          <c:cat>
            <c:numRef>
              <c:f>Sheet1!$F$15:$F$18</c:f>
              <c:numCache>
                <c:formatCode>General</c:formatCode>
                <c:ptCount val="4"/>
                <c:pt idx="0">
                  <c:v>1</c:v>
                </c:pt>
                <c:pt idx="1">
                  <c:v>2</c:v>
                </c:pt>
                <c:pt idx="2">
                  <c:v>3</c:v>
                </c:pt>
                <c:pt idx="3">
                  <c:v>4</c:v>
                </c:pt>
              </c:numCache>
            </c:numRef>
          </c:cat>
          <c:val>
            <c:numLit>
              <c:formatCode>General</c:formatCode>
              <c:ptCount val="4"/>
              <c:pt idx="0">
                <c:v>25</c:v>
              </c:pt>
              <c:pt idx="1">
                <c:v>17.600000000000001</c:v>
              </c:pt>
              <c:pt idx="2">
                <c:v>21.1</c:v>
              </c:pt>
              <c:pt idx="3">
                <c:v>37.200000000000003</c:v>
              </c:pt>
            </c:numLit>
          </c:val>
        </c:ser>
        <c:ser>
          <c:idx val="2"/>
          <c:order val="2"/>
          <c:tx>
            <c:strRef>
              <c:f>Sheet1!$B$29</c:f>
              <c:strCache>
                <c:ptCount val="1"/>
                <c:pt idx="0">
                  <c:v>139 CFM</c:v>
                </c:pt>
              </c:strCache>
            </c:strRef>
          </c:tx>
          <c:cat>
            <c:numRef>
              <c:f>Sheet1!$F$15:$F$18</c:f>
              <c:numCache>
                <c:formatCode>General</c:formatCode>
                <c:ptCount val="4"/>
                <c:pt idx="0">
                  <c:v>1</c:v>
                </c:pt>
                <c:pt idx="1">
                  <c:v>2</c:v>
                </c:pt>
                <c:pt idx="2">
                  <c:v>3</c:v>
                </c:pt>
                <c:pt idx="3">
                  <c:v>4</c:v>
                </c:pt>
              </c:numCache>
            </c:numRef>
          </c:cat>
          <c:val>
            <c:numLit>
              <c:formatCode>General</c:formatCode>
              <c:ptCount val="4"/>
              <c:pt idx="0">
                <c:v>24</c:v>
              </c:pt>
              <c:pt idx="1">
                <c:v>15.4</c:v>
              </c:pt>
              <c:pt idx="2">
                <c:v>20.8</c:v>
              </c:pt>
              <c:pt idx="3">
                <c:v>36</c:v>
              </c:pt>
            </c:numLit>
          </c:val>
        </c:ser>
        <c:ser>
          <c:idx val="3"/>
          <c:order val="3"/>
          <c:tx>
            <c:strRef>
              <c:f>Sheet1!$B$43</c:f>
              <c:strCache>
                <c:ptCount val="1"/>
                <c:pt idx="0">
                  <c:v>252 CFM</c:v>
                </c:pt>
              </c:strCache>
            </c:strRef>
          </c:tx>
          <c:cat>
            <c:numRef>
              <c:f>Sheet1!$F$15:$F$18</c:f>
              <c:numCache>
                <c:formatCode>General</c:formatCode>
                <c:ptCount val="4"/>
                <c:pt idx="0">
                  <c:v>1</c:v>
                </c:pt>
                <c:pt idx="1">
                  <c:v>2</c:v>
                </c:pt>
                <c:pt idx="2">
                  <c:v>3</c:v>
                </c:pt>
                <c:pt idx="3">
                  <c:v>4</c:v>
                </c:pt>
              </c:numCache>
            </c:numRef>
          </c:cat>
          <c:val>
            <c:numLit>
              <c:formatCode>General</c:formatCode>
              <c:ptCount val="4"/>
              <c:pt idx="0">
                <c:v>25.1</c:v>
              </c:pt>
              <c:pt idx="1">
                <c:v>14.5</c:v>
              </c:pt>
              <c:pt idx="2">
                <c:v>22.7</c:v>
              </c:pt>
              <c:pt idx="3">
                <c:v>28.6</c:v>
              </c:pt>
            </c:numLit>
          </c:val>
        </c:ser>
        <c:axId val="125472128"/>
        <c:axId val="125473920"/>
      </c:barChart>
      <c:catAx>
        <c:axId val="125472128"/>
        <c:scaling>
          <c:orientation val="minMax"/>
        </c:scaling>
        <c:axPos val="b"/>
        <c:numFmt formatCode="#,##0;\-#,##0" sourceLinked="0"/>
        <c:tickLblPos val="nextTo"/>
        <c:txPr>
          <a:bodyPr/>
          <a:lstStyle/>
          <a:p>
            <a:pPr>
              <a:defRPr lang="en-GB"/>
            </a:pPr>
            <a:endParaRPr lang="ar-JO"/>
          </a:p>
        </c:txPr>
        <c:crossAx val="125473920"/>
        <c:crosses val="autoZero"/>
        <c:auto val="1"/>
        <c:lblAlgn val="ctr"/>
        <c:lblOffset val="100"/>
      </c:catAx>
      <c:valAx>
        <c:axId val="125473920"/>
        <c:scaling>
          <c:orientation val="minMax"/>
        </c:scaling>
        <c:axPos val="l"/>
        <c:majorGridlines/>
        <c:numFmt formatCode="General" sourceLinked="1"/>
        <c:tickLblPos val="nextTo"/>
        <c:txPr>
          <a:bodyPr/>
          <a:lstStyle/>
          <a:p>
            <a:pPr>
              <a:defRPr lang="en-GB"/>
            </a:pPr>
            <a:endParaRPr lang="ar-JO"/>
          </a:p>
        </c:txPr>
        <c:crossAx val="125472128"/>
        <c:crosses val="autoZero"/>
        <c:crossBetween val="between"/>
      </c:valAx>
    </c:plotArea>
    <c:legend>
      <c:legendPos val="r"/>
      <c:txPr>
        <a:bodyPr/>
        <a:lstStyle/>
        <a:p>
          <a:pPr>
            <a:defRPr lang="en-GB"/>
          </a:pPr>
          <a:endParaRPr lang="ar-JO"/>
        </a:p>
      </c:txPr>
    </c:legend>
    <c:plotVisOnly val="1"/>
    <c:dispBlanksAs val="gap"/>
  </c:chart>
  <c:externalData r:id="rId2"/>
  <c:userShapes r:id="rId3"/>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09F836-D460-4D0B-90C8-ECE73F14147A}" type="doc">
      <dgm:prSet loTypeId="urn:microsoft.com/office/officeart/2005/8/layout/list1" loCatId="list" qsTypeId="urn:microsoft.com/office/officeart/2005/8/quickstyle/3d1" qsCatId="3D" csTypeId="urn:microsoft.com/office/officeart/2005/8/colors/colorful3" csCatId="colorful" phldr="1"/>
      <dgm:spPr/>
      <dgm:t>
        <a:bodyPr/>
        <a:lstStyle/>
        <a:p>
          <a:endParaRPr lang="en-US"/>
        </a:p>
      </dgm:t>
    </dgm:pt>
    <dgm:pt modelId="{F7EB00ED-7764-4DE0-9811-5BB3367D3961}">
      <dgm:prSet phldrT="[Text]" custT="1"/>
      <dgm:spPr>
        <a:solidFill>
          <a:srgbClr val="D3A259"/>
        </a:solidFill>
      </dgm:spPr>
      <dgm:t>
        <a:bodyPr/>
        <a:lstStyle/>
        <a:p>
          <a:pPr algn="ctr"/>
          <a:r>
            <a:rPr lang="en-US" sz="2000" dirty="0" smtClean="0"/>
            <a:t>Our world suffering water deficiency because of increasing in population, and depletion</a:t>
          </a:r>
          <a:r>
            <a:rPr lang="ar-SA" sz="2000" dirty="0" smtClean="0"/>
            <a:t> </a:t>
          </a:r>
          <a:r>
            <a:rPr lang="en-US" sz="2000" dirty="0" smtClean="0"/>
            <a:t>of the natural resources.</a:t>
          </a:r>
          <a:endParaRPr lang="en-US" sz="2000" dirty="0"/>
        </a:p>
      </dgm:t>
    </dgm:pt>
    <dgm:pt modelId="{62EAEE0F-8435-487C-868B-62C8DC7C078A}" type="parTrans" cxnId="{53EF343B-4803-48A6-9C18-CE283B3C75AB}">
      <dgm:prSet/>
      <dgm:spPr/>
      <dgm:t>
        <a:bodyPr/>
        <a:lstStyle/>
        <a:p>
          <a:endParaRPr lang="en-US"/>
        </a:p>
      </dgm:t>
    </dgm:pt>
    <dgm:pt modelId="{50D35493-3665-483A-B37C-7A28A4B945ED}" type="sibTrans" cxnId="{53EF343B-4803-48A6-9C18-CE283B3C75AB}">
      <dgm:prSet/>
      <dgm:spPr/>
      <dgm:t>
        <a:bodyPr/>
        <a:lstStyle/>
        <a:p>
          <a:endParaRPr lang="en-US"/>
        </a:p>
      </dgm:t>
    </dgm:pt>
    <dgm:pt modelId="{6201ED73-B69A-4F18-A75E-F2660F3A7EB2}">
      <dgm:prSet phldrT="[Text]" custT="1"/>
      <dgm:spPr>
        <a:solidFill>
          <a:srgbClr val="99D55D"/>
        </a:solidFill>
      </dgm:spPr>
      <dgm:t>
        <a:bodyPr/>
        <a:lstStyle/>
        <a:p>
          <a:pPr algn="ctr"/>
          <a:r>
            <a:rPr lang="en-US" sz="2000" dirty="0" smtClean="0"/>
            <a:t>dryness in Middle East , because of water pollution, and lack in water resources </a:t>
          </a:r>
          <a:endParaRPr lang="en-US" sz="2000" dirty="0"/>
        </a:p>
      </dgm:t>
    </dgm:pt>
    <dgm:pt modelId="{F32B2075-EDBE-410D-BAC4-E32144CF9258}" type="parTrans" cxnId="{C0774DCB-BC8A-428A-8506-738BFC1B6DB7}">
      <dgm:prSet/>
      <dgm:spPr/>
      <dgm:t>
        <a:bodyPr/>
        <a:lstStyle/>
        <a:p>
          <a:endParaRPr lang="en-US"/>
        </a:p>
      </dgm:t>
    </dgm:pt>
    <dgm:pt modelId="{F70781A3-1263-43C0-A4FA-9B93FFA700CD}" type="sibTrans" cxnId="{C0774DCB-BC8A-428A-8506-738BFC1B6DB7}">
      <dgm:prSet/>
      <dgm:spPr/>
      <dgm:t>
        <a:bodyPr/>
        <a:lstStyle/>
        <a:p>
          <a:endParaRPr lang="en-US"/>
        </a:p>
      </dgm:t>
    </dgm:pt>
    <dgm:pt modelId="{8C3694DE-44E0-404D-9CE9-55A0BB5DF118}">
      <dgm:prSet phldrT="[Text]" custT="1"/>
      <dgm:spPr>
        <a:solidFill>
          <a:srgbClr val="83A7C7"/>
        </a:solidFill>
      </dgm:spPr>
      <dgm:t>
        <a:bodyPr/>
        <a:lstStyle/>
        <a:p>
          <a:pPr algn="ctr"/>
          <a:r>
            <a:rPr lang="en-US" sz="2000" dirty="0" smtClean="0"/>
            <a:t>Israeli occupation prevents Palestinian people from their water resources</a:t>
          </a:r>
          <a:endParaRPr lang="en-US" sz="2000" dirty="0"/>
        </a:p>
      </dgm:t>
    </dgm:pt>
    <dgm:pt modelId="{37918E77-3EAF-4A2D-81E6-0B94DFD0D1FC}" type="parTrans" cxnId="{8579C7CC-FF1D-408E-BE2D-026506CD5060}">
      <dgm:prSet/>
      <dgm:spPr/>
      <dgm:t>
        <a:bodyPr/>
        <a:lstStyle/>
        <a:p>
          <a:endParaRPr lang="en-US"/>
        </a:p>
      </dgm:t>
    </dgm:pt>
    <dgm:pt modelId="{57938CAB-3A39-49D4-9741-1AFAC74DC6B6}" type="sibTrans" cxnId="{8579C7CC-FF1D-408E-BE2D-026506CD5060}">
      <dgm:prSet/>
      <dgm:spPr/>
      <dgm:t>
        <a:bodyPr/>
        <a:lstStyle/>
        <a:p>
          <a:endParaRPr lang="en-US"/>
        </a:p>
      </dgm:t>
    </dgm:pt>
    <dgm:pt modelId="{3ACA9AB5-A3A7-4904-ABB7-8EC97171E171}" type="pres">
      <dgm:prSet presAssocID="{C409F836-D460-4D0B-90C8-ECE73F14147A}" presName="linear" presStyleCnt="0">
        <dgm:presLayoutVars>
          <dgm:dir/>
          <dgm:animLvl val="lvl"/>
          <dgm:resizeHandles val="exact"/>
        </dgm:presLayoutVars>
      </dgm:prSet>
      <dgm:spPr/>
      <dgm:t>
        <a:bodyPr/>
        <a:lstStyle/>
        <a:p>
          <a:endParaRPr lang="en-US"/>
        </a:p>
      </dgm:t>
    </dgm:pt>
    <dgm:pt modelId="{67ED09A8-889B-44BB-A6B1-87DF98F23438}" type="pres">
      <dgm:prSet presAssocID="{F7EB00ED-7764-4DE0-9811-5BB3367D3961}" presName="parentLin" presStyleCnt="0"/>
      <dgm:spPr/>
    </dgm:pt>
    <dgm:pt modelId="{132D5935-43A2-40F7-867F-7F94F7B5CC90}" type="pres">
      <dgm:prSet presAssocID="{F7EB00ED-7764-4DE0-9811-5BB3367D3961}" presName="parentLeftMargin" presStyleLbl="node1" presStyleIdx="0" presStyleCnt="3"/>
      <dgm:spPr/>
      <dgm:t>
        <a:bodyPr/>
        <a:lstStyle/>
        <a:p>
          <a:endParaRPr lang="en-US"/>
        </a:p>
      </dgm:t>
    </dgm:pt>
    <dgm:pt modelId="{64FB53BD-D65F-4225-9C83-72E35801C761}" type="pres">
      <dgm:prSet presAssocID="{F7EB00ED-7764-4DE0-9811-5BB3367D3961}" presName="parentText" presStyleLbl="node1" presStyleIdx="0" presStyleCnt="3" custScaleX="132086" custScaleY="80168">
        <dgm:presLayoutVars>
          <dgm:chMax val="0"/>
          <dgm:bulletEnabled val="1"/>
        </dgm:presLayoutVars>
      </dgm:prSet>
      <dgm:spPr/>
      <dgm:t>
        <a:bodyPr/>
        <a:lstStyle/>
        <a:p>
          <a:endParaRPr lang="en-US"/>
        </a:p>
      </dgm:t>
    </dgm:pt>
    <dgm:pt modelId="{4F5A7843-0D15-49E8-B4C1-E5B35A8C58FA}" type="pres">
      <dgm:prSet presAssocID="{F7EB00ED-7764-4DE0-9811-5BB3367D3961}" presName="negativeSpace" presStyleCnt="0"/>
      <dgm:spPr/>
    </dgm:pt>
    <dgm:pt modelId="{6971CD32-2967-4C63-983F-51AC055F7FB1}" type="pres">
      <dgm:prSet presAssocID="{F7EB00ED-7764-4DE0-9811-5BB3367D3961}" presName="childText" presStyleLbl="conFgAcc1" presStyleIdx="0" presStyleCnt="3">
        <dgm:presLayoutVars>
          <dgm:bulletEnabled val="1"/>
        </dgm:presLayoutVars>
      </dgm:prSet>
      <dgm:spPr/>
    </dgm:pt>
    <dgm:pt modelId="{2A304D84-8013-41E4-AB5B-288FFBAD5D03}" type="pres">
      <dgm:prSet presAssocID="{50D35493-3665-483A-B37C-7A28A4B945ED}" presName="spaceBetweenRectangles" presStyleCnt="0"/>
      <dgm:spPr/>
    </dgm:pt>
    <dgm:pt modelId="{706F88CE-D38B-4A2F-8896-0302A20F7C21}" type="pres">
      <dgm:prSet presAssocID="{6201ED73-B69A-4F18-A75E-F2660F3A7EB2}" presName="parentLin" presStyleCnt="0"/>
      <dgm:spPr/>
    </dgm:pt>
    <dgm:pt modelId="{163F3F63-BA4E-4C03-8BB3-B4CA0AAD6945}" type="pres">
      <dgm:prSet presAssocID="{6201ED73-B69A-4F18-A75E-F2660F3A7EB2}" presName="parentLeftMargin" presStyleLbl="node1" presStyleIdx="0" presStyleCnt="3"/>
      <dgm:spPr/>
      <dgm:t>
        <a:bodyPr/>
        <a:lstStyle/>
        <a:p>
          <a:endParaRPr lang="en-US"/>
        </a:p>
      </dgm:t>
    </dgm:pt>
    <dgm:pt modelId="{89619878-8BD8-4B10-ABC9-7F57202537C5}" type="pres">
      <dgm:prSet presAssocID="{6201ED73-B69A-4F18-A75E-F2660F3A7EB2}" presName="parentText" presStyleLbl="node1" presStyleIdx="1" presStyleCnt="3" custScaleX="128633" custScaleY="66403" custLinFactNeighborY="1226">
        <dgm:presLayoutVars>
          <dgm:chMax val="0"/>
          <dgm:bulletEnabled val="1"/>
        </dgm:presLayoutVars>
      </dgm:prSet>
      <dgm:spPr/>
      <dgm:t>
        <a:bodyPr/>
        <a:lstStyle/>
        <a:p>
          <a:endParaRPr lang="en-US"/>
        </a:p>
      </dgm:t>
    </dgm:pt>
    <dgm:pt modelId="{7FC802AC-AEAA-425F-B0F8-8AA6C781A926}" type="pres">
      <dgm:prSet presAssocID="{6201ED73-B69A-4F18-A75E-F2660F3A7EB2}" presName="negativeSpace" presStyleCnt="0"/>
      <dgm:spPr/>
    </dgm:pt>
    <dgm:pt modelId="{EBA6DC37-785F-41F1-BDEA-9A866C087061}" type="pres">
      <dgm:prSet presAssocID="{6201ED73-B69A-4F18-A75E-F2660F3A7EB2}" presName="childText" presStyleLbl="conFgAcc1" presStyleIdx="1" presStyleCnt="3">
        <dgm:presLayoutVars>
          <dgm:bulletEnabled val="1"/>
        </dgm:presLayoutVars>
      </dgm:prSet>
      <dgm:spPr/>
    </dgm:pt>
    <dgm:pt modelId="{4A7D682A-830A-48AA-8112-7A064B9F1335}" type="pres">
      <dgm:prSet presAssocID="{F70781A3-1263-43C0-A4FA-9B93FFA700CD}" presName="spaceBetweenRectangles" presStyleCnt="0"/>
      <dgm:spPr/>
    </dgm:pt>
    <dgm:pt modelId="{8C210F51-9400-47CD-93B6-87918A4B23C4}" type="pres">
      <dgm:prSet presAssocID="{8C3694DE-44E0-404D-9CE9-55A0BB5DF118}" presName="parentLin" presStyleCnt="0"/>
      <dgm:spPr/>
    </dgm:pt>
    <dgm:pt modelId="{70F1C8C1-FA1D-4D05-B297-4B9E8331A953}" type="pres">
      <dgm:prSet presAssocID="{8C3694DE-44E0-404D-9CE9-55A0BB5DF118}" presName="parentLeftMargin" presStyleLbl="node1" presStyleIdx="1" presStyleCnt="3"/>
      <dgm:spPr/>
      <dgm:t>
        <a:bodyPr/>
        <a:lstStyle/>
        <a:p>
          <a:endParaRPr lang="en-US"/>
        </a:p>
      </dgm:t>
    </dgm:pt>
    <dgm:pt modelId="{433BD89C-D87C-439D-93D1-7891443AA2C4}" type="pres">
      <dgm:prSet presAssocID="{8C3694DE-44E0-404D-9CE9-55A0BB5DF118}" presName="parentText" presStyleLbl="node1" presStyleIdx="2" presStyleCnt="3" custScaleX="108197" custScaleY="68668">
        <dgm:presLayoutVars>
          <dgm:chMax val="0"/>
          <dgm:bulletEnabled val="1"/>
        </dgm:presLayoutVars>
      </dgm:prSet>
      <dgm:spPr/>
      <dgm:t>
        <a:bodyPr/>
        <a:lstStyle/>
        <a:p>
          <a:endParaRPr lang="en-US"/>
        </a:p>
      </dgm:t>
    </dgm:pt>
    <dgm:pt modelId="{C95771E2-1FFF-47E5-A8D3-E0BF85BADDCB}" type="pres">
      <dgm:prSet presAssocID="{8C3694DE-44E0-404D-9CE9-55A0BB5DF118}" presName="negativeSpace" presStyleCnt="0"/>
      <dgm:spPr/>
    </dgm:pt>
    <dgm:pt modelId="{3AAD4C5B-BBB2-44CB-9F46-E95E79E4A71D}" type="pres">
      <dgm:prSet presAssocID="{8C3694DE-44E0-404D-9CE9-55A0BB5DF118}" presName="childText" presStyleLbl="conFgAcc1" presStyleIdx="2" presStyleCnt="3">
        <dgm:presLayoutVars>
          <dgm:bulletEnabled val="1"/>
        </dgm:presLayoutVars>
      </dgm:prSet>
      <dgm:spPr/>
    </dgm:pt>
  </dgm:ptLst>
  <dgm:cxnLst>
    <dgm:cxn modelId="{1E8F4A6F-A5E4-4E07-A463-1599108B9E2B}" type="presOf" srcId="{6201ED73-B69A-4F18-A75E-F2660F3A7EB2}" destId="{163F3F63-BA4E-4C03-8BB3-B4CA0AAD6945}" srcOrd="0" destOrd="0" presId="urn:microsoft.com/office/officeart/2005/8/layout/list1"/>
    <dgm:cxn modelId="{2FC9387C-5827-428B-9B78-D1B0165637B0}" type="presOf" srcId="{8C3694DE-44E0-404D-9CE9-55A0BB5DF118}" destId="{433BD89C-D87C-439D-93D1-7891443AA2C4}" srcOrd="1" destOrd="0" presId="urn:microsoft.com/office/officeart/2005/8/layout/list1"/>
    <dgm:cxn modelId="{E13C62D6-F9FC-4E7C-B87E-389D98D2D27F}" type="presOf" srcId="{6201ED73-B69A-4F18-A75E-F2660F3A7EB2}" destId="{89619878-8BD8-4B10-ABC9-7F57202537C5}" srcOrd="1" destOrd="0" presId="urn:microsoft.com/office/officeart/2005/8/layout/list1"/>
    <dgm:cxn modelId="{A901B9F2-89D2-4511-B201-C3FB10CC36C7}" type="presOf" srcId="{F7EB00ED-7764-4DE0-9811-5BB3367D3961}" destId="{132D5935-43A2-40F7-867F-7F94F7B5CC90}" srcOrd="0" destOrd="0" presId="urn:microsoft.com/office/officeart/2005/8/layout/list1"/>
    <dgm:cxn modelId="{53EF343B-4803-48A6-9C18-CE283B3C75AB}" srcId="{C409F836-D460-4D0B-90C8-ECE73F14147A}" destId="{F7EB00ED-7764-4DE0-9811-5BB3367D3961}" srcOrd="0" destOrd="0" parTransId="{62EAEE0F-8435-487C-868B-62C8DC7C078A}" sibTransId="{50D35493-3665-483A-B37C-7A28A4B945ED}"/>
    <dgm:cxn modelId="{8579C7CC-FF1D-408E-BE2D-026506CD5060}" srcId="{C409F836-D460-4D0B-90C8-ECE73F14147A}" destId="{8C3694DE-44E0-404D-9CE9-55A0BB5DF118}" srcOrd="2" destOrd="0" parTransId="{37918E77-3EAF-4A2D-81E6-0B94DFD0D1FC}" sibTransId="{57938CAB-3A39-49D4-9741-1AFAC74DC6B6}"/>
    <dgm:cxn modelId="{DF927B91-D6B6-492F-8CB7-21AEE3F1CD8B}" type="presOf" srcId="{8C3694DE-44E0-404D-9CE9-55A0BB5DF118}" destId="{70F1C8C1-FA1D-4D05-B297-4B9E8331A953}" srcOrd="0" destOrd="0" presId="urn:microsoft.com/office/officeart/2005/8/layout/list1"/>
    <dgm:cxn modelId="{3455884E-CF45-4EEA-B8B7-7A288528525C}" type="presOf" srcId="{C409F836-D460-4D0B-90C8-ECE73F14147A}" destId="{3ACA9AB5-A3A7-4904-ABB7-8EC97171E171}" srcOrd="0" destOrd="0" presId="urn:microsoft.com/office/officeart/2005/8/layout/list1"/>
    <dgm:cxn modelId="{C0774DCB-BC8A-428A-8506-738BFC1B6DB7}" srcId="{C409F836-D460-4D0B-90C8-ECE73F14147A}" destId="{6201ED73-B69A-4F18-A75E-F2660F3A7EB2}" srcOrd="1" destOrd="0" parTransId="{F32B2075-EDBE-410D-BAC4-E32144CF9258}" sibTransId="{F70781A3-1263-43C0-A4FA-9B93FFA700CD}"/>
    <dgm:cxn modelId="{26E2727F-BEB4-4ACB-914E-17D7FCE71715}" type="presOf" srcId="{F7EB00ED-7764-4DE0-9811-5BB3367D3961}" destId="{64FB53BD-D65F-4225-9C83-72E35801C761}" srcOrd="1" destOrd="0" presId="urn:microsoft.com/office/officeart/2005/8/layout/list1"/>
    <dgm:cxn modelId="{CEABB1C6-9F18-46BD-91D4-DC2F39E9C4E3}" type="presParOf" srcId="{3ACA9AB5-A3A7-4904-ABB7-8EC97171E171}" destId="{67ED09A8-889B-44BB-A6B1-87DF98F23438}" srcOrd="0" destOrd="0" presId="urn:microsoft.com/office/officeart/2005/8/layout/list1"/>
    <dgm:cxn modelId="{47544019-BF24-4E41-82BA-C499CCDE3B7F}" type="presParOf" srcId="{67ED09A8-889B-44BB-A6B1-87DF98F23438}" destId="{132D5935-43A2-40F7-867F-7F94F7B5CC90}" srcOrd="0" destOrd="0" presId="urn:microsoft.com/office/officeart/2005/8/layout/list1"/>
    <dgm:cxn modelId="{4E9E780E-A057-49FD-B60B-B3623632F8C5}" type="presParOf" srcId="{67ED09A8-889B-44BB-A6B1-87DF98F23438}" destId="{64FB53BD-D65F-4225-9C83-72E35801C761}" srcOrd="1" destOrd="0" presId="urn:microsoft.com/office/officeart/2005/8/layout/list1"/>
    <dgm:cxn modelId="{1805810E-2F88-47F3-BB53-75220841E238}" type="presParOf" srcId="{3ACA9AB5-A3A7-4904-ABB7-8EC97171E171}" destId="{4F5A7843-0D15-49E8-B4C1-E5B35A8C58FA}" srcOrd="1" destOrd="0" presId="urn:microsoft.com/office/officeart/2005/8/layout/list1"/>
    <dgm:cxn modelId="{6220410F-6AF3-45C0-B59E-8CE2D7AC651B}" type="presParOf" srcId="{3ACA9AB5-A3A7-4904-ABB7-8EC97171E171}" destId="{6971CD32-2967-4C63-983F-51AC055F7FB1}" srcOrd="2" destOrd="0" presId="urn:microsoft.com/office/officeart/2005/8/layout/list1"/>
    <dgm:cxn modelId="{4C6A78B6-9BFD-4474-8E8E-BB8AC10436CE}" type="presParOf" srcId="{3ACA9AB5-A3A7-4904-ABB7-8EC97171E171}" destId="{2A304D84-8013-41E4-AB5B-288FFBAD5D03}" srcOrd="3" destOrd="0" presId="urn:microsoft.com/office/officeart/2005/8/layout/list1"/>
    <dgm:cxn modelId="{4067C4C5-DE51-4B6A-9CCF-324793987434}" type="presParOf" srcId="{3ACA9AB5-A3A7-4904-ABB7-8EC97171E171}" destId="{706F88CE-D38B-4A2F-8896-0302A20F7C21}" srcOrd="4" destOrd="0" presId="urn:microsoft.com/office/officeart/2005/8/layout/list1"/>
    <dgm:cxn modelId="{F3C33E2E-A4FB-453B-AC7C-A4FFB872DD07}" type="presParOf" srcId="{706F88CE-D38B-4A2F-8896-0302A20F7C21}" destId="{163F3F63-BA4E-4C03-8BB3-B4CA0AAD6945}" srcOrd="0" destOrd="0" presId="urn:microsoft.com/office/officeart/2005/8/layout/list1"/>
    <dgm:cxn modelId="{12C8471B-C05A-4D76-896C-955B90EEE9E1}" type="presParOf" srcId="{706F88CE-D38B-4A2F-8896-0302A20F7C21}" destId="{89619878-8BD8-4B10-ABC9-7F57202537C5}" srcOrd="1" destOrd="0" presId="urn:microsoft.com/office/officeart/2005/8/layout/list1"/>
    <dgm:cxn modelId="{73354634-621F-40F9-8CE3-A89932C5B4B1}" type="presParOf" srcId="{3ACA9AB5-A3A7-4904-ABB7-8EC97171E171}" destId="{7FC802AC-AEAA-425F-B0F8-8AA6C781A926}" srcOrd="5" destOrd="0" presId="urn:microsoft.com/office/officeart/2005/8/layout/list1"/>
    <dgm:cxn modelId="{E433DCE8-DF4E-40E3-8467-473C37F6D18B}" type="presParOf" srcId="{3ACA9AB5-A3A7-4904-ABB7-8EC97171E171}" destId="{EBA6DC37-785F-41F1-BDEA-9A866C087061}" srcOrd="6" destOrd="0" presId="urn:microsoft.com/office/officeart/2005/8/layout/list1"/>
    <dgm:cxn modelId="{38E1085E-3F43-4964-B856-814A31CDD8BC}" type="presParOf" srcId="{3ACA9AB5-A3A7-4904-ABB7-8EC97171E171}" destId="{4A7D682A-830A-48AA-8112-7A064B9F1335}" srcOrd="7" destOrd="0" presId="urn:microsoft.com/office/officeart/2005/8/layout/list1"/>
    <dgm:cxn modelId="{ED750B49-1F19-4584-8392-D696660C9C11}" type="presParOf" srcId="{3ACA9AB5-A3A7-4904-ABB7-8EC97171E171}" destId="{8C210F51-9400-47CD-93B6-87918A4B23C4}" srcOrd="8" destOrd="0" presId="urn:microsoft.com/office/officeart/2005/8/layout/list1"/>
    <dgm:cxn modelId="{7AF4B8CB-DEFA-4FD7-9F4B-D54E0720071B}" type="presParOf" srcId="{8C210F51-9400-47CD-93B6-87918A4B23C4}" destId="{70F1C8C1-FA1D-4D05-B297-4B9E8331A953}" srcOrd="0" destOrd="0" presId="urn:microsoft.com/office/officeart/2005/8/layout/list1"/>
    <dgm:cxn modelId="{884FDB9E-A117-4276-88EA-594F7AD97718}" type="presParOf" srcId="{8C210F51-9400-47CD-93B6-87918A4B23C4}" destId="{433BD89C-D87C-439D-93D1-7891443AA2C4}" srcOrd="1" destOrd="0" presId="urn:microsoft.com/office/officeart/2005/8/layout/list1"/>
    <dgm:cxn modelId="{56419801-F047-412D-8282-80831607B233}" type="presParOf" srcId="{3ACA9AB5-A3A7-4904-ABB7-8EC97171E171}" destId="{C95771E2-1FFF-47E5-A8D3-E0BF85BADDCB}" srcOrd="9" destOrd="0" presId="urn:microsoft.com/office/officeart/2005/8/layout/list1"/>
    <dgm:cxn modelId="{28B3DC69-4FF2-49CA-B876-CAD1AB68AE87}" type="presParOf" srcId="{3ACA9AB5-A3A7-4904-ABB7-8EC97171E171}" destId="{3AAD4C5B-BBB2-44CB-9F46-E95E79E4A71D}" srcOrd="10" destOrd="0" presId="urn:microsoft.com/office/officeart/2005/8/layout/list1"/>
  </dgm:cxnLst>
  <dgm:bg>
    <a:noFill/>
  </dgm:bg>
  <dgm:whole/>
</dgm:dataModel>
</file>

<file path=ppt/diagrams/data10.xml><?xml version="1.0" encoding="utf-8"?>
<dgm:dataModel xmlns:dgm="http://schemas.openxmlformats.org/drawingml/2006/diagram" xmlns:a="http://schemas.openxmlformats.org/drawingml/2006/main">
  <dgm:ptLst>
    <dgm:pt modelId="{528692A3-A6DE-4AC3-9092-023CB56E3A6F}" type="doc">
      <dgm:prSet loTypeId="urn:microsoft.com/office/officeart/2005/8/layout/vList6" loCatId="list" qsTypeId="urn:microsoft.com/office/officeart/2005/8/quickstyle/simple1" qsCatId="simple" csTypeId="urn:microsoft.com/office/officeart/2005/8/colors/accent2_3" csCatId="accent2" phldr="1"/>
      <dgm:spPr/>
      <dgm:t>
        <a:bodyPr/>
        <a:lstStyle/>
        <a:p>
          <a:endParaRPr lang="en-US"/>
        </a:p>
      </dgm:t>
    </dgm:pt>
    <dgm:pt modelId="{FC3835F8-0648-4D9E-AAAB-EB25F44EC22E}">
      <dgm:prSet phldrT="[Text]" custT="1"/>
      <dgm:spPr/>
      <dgm:t>
        <a:bodyPr/>
        <a:lstStyle/>
        <a:p>
          <a:r>
            <a:rPr lang="en-US" sz="2000" dirty="0" smtClean="0">
              <a:latin typeface="Kristen ITC" pitchFamily="66" charset="0"/>
            </a:rPr>
            <a:t>Power that  Refrigeration cycle need</a:t>
          </a:r>
          <a:endParaRPr lang="en-US" sz="2000" dirty="0">
            <a:latin typeface="Kristen ITC" pitchFamily="66" charset="0"/>
          </a:endParaRPr>
        </a:p>
      </dgm:t>
    </dgm:pt>
    <dgm:pt modelId="{28D53C57-6E88-4DC6-80BF-D77B35A7FAEC}" type="parTrans" cxnId="{FD28E866-D055-48E1-B4F8-AAD1F881AC1C}">
      <dgm:prSet/>
      <dgm:spPr/>
      <dgm:t>
        <a:bodyPr/>
        <a:lstStyle/>
        <a:p>
          <a:endParaRPr lang="en-US"/>
        </a:p>
      </dgm:t>
    </dgm:pt>
    <dgm:pt modelId="{25E28394-6C28-4238-A530-99B4ED4DB949}" type="sibTrans" cxnId="{FD28E866-D055-48E1-B4F8-AAD1F881AC1C}">
      <dgm:prSet/>
      <dgm:spPr/>
      <dgm:t>
        <a:bodyPr/>
        <a:lstStyle/>
        <a:p>
          <a:endParaRPr lang="en-US"/>
        </a:p>
      </dgm:t>
    </dgm:pt>
    <dgm:pt modelId="{3316C48F-A105-4DEA-9653-40F153E8C402}">
      <dgm:prSet phldrT="[Text]"/>
      <dgm:spPr/>
      <dgm:t>
        <a:bodyPr/>
        <a:lstStyle/>
        <a:p>
          <a:r>
            <a:rPr lang="en-US" b="1" dirty="0" smtClean="0">
              <a:latin typeface="Kristen ITC" pitchFamily="66" charset="0"/>
            </a:rPr>
            <a:t>W</a:t>
          </a:r>
          <a:r>
            <a:rPr lang="en-US" b="1" baseline="-25000" dirty="0" smtClean="0">
              <a:latin typeface="Kristen ITC" pitchFamily="66" charset="0"/>
            </a:rPr>
            <a:t>C</a:t>
          </a:r>
          <a:r>
            <a:rPr lang="en-US" b="1" dirty="0" smtClean="0">
              <a:latin typeface="Kristen ITC" pitchFamily="66" charset="0"/>
            </a:rPr>
            <a:t>  0.57 kw with C.O.P 0.5 </a:t>
          </a:r>
          <a:endParaRPr lang="en-US" b="1" dirty="0">
            <a:latin typeface="Kristen ITC" pitchFamily="66" charset="0"/>
          </a:endParaRPr>
        </a:p>
      </dgm:t>
    </dgm:pt>
    <dgm:pt modelId="{42DCD692-BA3F-4449-A778-6F431EA6BA79}" type="parTrans" cxnId="{A4A6A8BC-40C3-4369-9513-E68B90F6D164}">
      <dgm:prSet/>
      <dgm:spPr/>
      <dgm:t>
        <a:bodyPr/>
        <a:lstStyle/>
        <a:p>
          <a:endParaRPr lang="en-US"/>
        </a:p>
      </dgm:t>
    </dgm:pt>
    <dgm:pt modelId="{08AB33CC-6DD1-43CD-BC34-CEED54E95902}" type="sibTrans" cxnId="{A4A6A8BC-40C3-4369-9513-E68B90F6D164}">
      <dgm:prSet/>
      <dgm:spPr/>
      <dgm:t>
        <a:bodyPr/>
        <a:lstStyle/>
        <a:p>
          <a:endParaRPr lang="en-US"/>
        </a:p>
      </dgm:t>
    </dgm:pt>
    <dgm:pt modelId="{67F40806-08E9-4ADB-8D0B-0F55C4D46590}">
      <dgm:prSet phldrT="[Text]"/>
      <dgm:spPr/>
      <dgm:t>
        <a:bodyPr/>
        <a:lstStyle/>
        <a:p>
          <a:endParaRPr lang="en-US" b="1" dirty="0">
            <a:latin typeface="Kristen ITC" pitchFamily="66" charset="0"/>
          </a:endParaRPr>
        </a:p>
      </dgm:t>
    </dgm:pt>
    <dgm:pt modelId="{2BFD0E20-39A8-4BAD-BB63-2BF3D58AA419}" type="parTrans" cxnId="{745ED50E-EF57-408A-B084-B05FD9EA92C4}">
      <dgm:prSet/>
      <dgm:spPr/>
      <dgm:t>
        <a:bodyPr/>
        <a:lstStyle/>
        <a:p>
          <a:endParaRPr lang="en-US"/>
        </a:p>
      </dgm:t>
    </dgm:pt>
    <dgm:pt modelId="{2243F030-5A6D-43DF-AC27-AE8719BA9911}" type="sibTrans" cxnId="{745ED50E-EF57-408A-B084-B05FD9EA92C4}">
      <dgm:prSet/>
      <dgm:spPr/>
      <dgm:t>
        <a:bodyPr/>
        <a:lstStyle/>
        <a:p>
          <a:endParaRPr lang="en-US"/>
        </a:p>
      </dgm:t>
    </dgm:pt>
    <dgm:pt modelId="{7CEFB3EC-9862-49FD-BB04-E92D39DEB38D}" type="pres">
      <dgm:prSet presAssocID="{528692A3-A6DE-4AC3-9092-023CB56E3A6F}" presName="Name0" presStyleCnt="0">
        <dgm:presLayoutVars>
          <dgm:dir/>
          <dgm:animLvl val="lvl"/>
          <dgm:resizeHandles/>
        </dgm:presLayoutVars>
      </dgm:prSet>
      <dgm:spPr/>
      <dgm:t>
        <a:bodyPr/>
        <a:lstStyle/>
        <a:p>
          <a:endParaRPr lang="en-US"/>
        </a:p>
      </dgm:t>
    </dgm:pt>
    <dgm:pt modelId="{BFCC4B26-D591-45AD-9D3A-46F33BC22DEE}" type="pres">
      <dgm:prSet presAssocID="{FC3835F8-0648-4D9E-AAAB-EB25F44EC22E}" presName="linNode" presStyleCnt="0"/>
      <dgm:spPr/>
    </dgm:pt>
    <dgm:pt modelId="{1A670007-E6FE-451D-A179-B397A9F19ECD}" type="pres">
      <dgm:prSet presAssocID="{FC3835F8-0648-4D9E-AAAB-EB25F44EC22E}" presName="parentShp" presStyleLbl="node1" presStyleIdx="0" presStyleCnt="1">
        <dgm:presLayoutVars>
          <dgm:bulletEnabled val="1"/>
        </dgm:presLayoutVars>
      </dgm:prSet>
      <dgm:spPr/>
      <dgm:t>
        <a:bodyPr/>
        <a:lstStyle/>
        <a:p>
          <a:endParaRPr lang="en-US"/>
        </a:p>
      </dgm:t>
    </dgm:pt>
    <dgm:pt modelId="{05ABF408-9855-4C6E-A3B1-34CB54D8DB48}" type="pres">
      <dgm:prSet presAssocID="{FC3835F8-0648-4D9E-AAAB-EB25F44EC22E}" presName="childShp" presStyleLbl="bgAccFollowNode1" presStyleIdx="0" presStyleCnt="1" custLinFactNeighborX="3774" custLinFactNeighborY="-9158">
        <dgm:presLayoutVars>
          <dgm:bulletEnabled val="1"/>
        </dgm:presLayoutVars>
      </dgm:prSet>
      <dgm:spPr/>
      <dgm:t>
        <a:bodyPr/>
        <a:lstStyle/>
        <a:p>
          <a:endParaRPr lang="en-US"/>
        </a:p>
      </dgm:t>
    </dgm:pt>
  </dgm:ptLst>
  <dgm:cxnLst>
    <dgm:cxn modelId="{C26D4E10-85C6-4480-9033-9A78A4193800}" type="presOf" srcId="{FC3835F8-0648-4D9E-AAAB-EB25F44EC22E}" destId="{1A670007-E6FE-451D-A179-B397A9F19ECD}" srcOrd="0" destOrd="0" presId="urn:microsoft.com/office/officeart/2005/8/layout/vList6"/>
    <dgm:cxn modelId="{745ED50E-EF57-408A-B084-B05FD9EA92C4}" srcId="{FC3835F8-0648-4D9E-AAAB-EB25F44EC22E}" destId="{67F40806-08E9-4ADB-8D0B-0F55C4D46590}" srcOrd="0" destOrd="0" parTransId="{2BFD0E20-39A8-4BAD-BB63-2BF3D58AA419}" sibTransId="{2243F030-5A6D-43DF-AC27-AE8719BA9911}"/>
    <dgm:cxn modelId="{FD28E866-D055-48E1-B4F8-AAD1F881AC1C}" srcId="{528692A3-A6DE-4AC3-9092-023CB56E3A6F}" destId="{FC3835F8-0648-4D9E-AAAB-EB25F44EC22E}" srcOrd="0" destOrd="0" parTransId="{28D53C57-6E88-4DC6-80BF-D77B35A7FAEC}" sibTransId="{25E28394-6C28-4238-A530-99B4ED4DB949}"/>
    <dgm:cxn modelId="{BDABBEE5-8276-4DE3-98D2-ACC9F6101670}" type="presOf" srcId="{3316C48F-A105-4DEA-9653-40F153E8C402}" destId="{05ABF408-9855-4C6E-A3B1-34CB54D8DB48}" srcOrd="0" destOrd="1" presId="urn:microsoft.com/office/officeart/2005/8/layout/vList6"/>
    <dgm:cxn modelId="{A7223911-CAEB-45F4-9498-B76690D48A1B}" type="presOf" srcId="{528692A3-A6DE-4AC3-9092-023CB56E3A6F}" destId="{7CEFB3EC-9862-49FD-BB04-E92D39DEB38D}" srcOrd="0" destOrd="0" presId="urn:microsoft.com/office/officeart/2005/8/layout/vList6"/>
    <dgm:cxn modelId="{A4A6A8BC-40C3-4369-9513-E68B90F6D164}" srcId="{FC3835F8-0648-4D9E-AAAB-EB25F44EC22E}" destId="{3316C48F-A105-4DEA-9653-40F153E8C402}" srcOrd="1" destOrd="0" parTransId="{42DCD692-BA3F-4449-A778-6F431EA6BA79}" sibTransId="{08AB33CC-6DD1-43CD-BC34-CEED54E95902}"/>
    <dgm:cxn modelId="{B8A64513-9619-445F-82F7-9DFCF7ADD14E}" type="presOf" srcId="{67F40806-08E9-4ADB-8D0B-0F55C4D46590}" destId="{05ABF408-9855-4C6E-A3B1-34CB54D8DB48}" srcOrd="0" destOrd="0" presId="urn:microsoft.com/office/officeart/2005/8/layout/vList6"/>
    <dgm:cxn modelId="{E5BCE753-9B13-4231-9605-6D774EE8BF51}" type="presParOf" srcId="{7CEFB3EC-9862-49FD-BB04-E92D39DEB38D}" destId="{BFCC4B26-D591-45AD-9D3A-46F33BC22DEE}" srcOrd="0" destOrd="0" presId="urn:microsoft.com/office/officeart/2005/8/layout/vList6"/>
    <dgm:cxn modelId="{C6B61434-4A1D-4ACF-B15C-A544D9A1CFB7}" type="presParOf" srcId="{BFCC4B26-D591-45AD-9D3A-46F33BC22DEE}" destId="{1A670007-E6FE-451D-A179-B397A9F19ECD}" srcOrd="0" destOrd="0" presId="urn:microsoft.com/office/officeart/2005/8/layout/vList6"/>
    <dgm:cxn modelId="{AF640147-69A6-49B3-A31E-4BA448F23AC0}" type="presParOf" srcId="{BFCC4B26-D591-45AD-9D3A-46F33BC22DEE}" destId="{05ABF408-9855-4C6E-A3B1-34CB54D8DB48}" srcOrd="1" destOrd="0" presId="urn:microsoft.com/office/officeart/2005/8/layout/vList6"/>
  </dgm:cxnLst>
  <dgm:bg/>
  <dgm:whole/>
</dgm:dataModel>
</file>

<file path=ppt/diagrams/data11.xml><?xml version="1.0" encoding="utf-8"?>
<dgm:dataModel xmlns:dgm="http://schemas.openxmlformats.org/drawingml/2006/diagram" xmlns:a="http://schemas.openxmlformats.org/drawingml/2006/main">
  <dgm:ptLst>
    <dgm:pt modelId="{D5A56F54-10CE-4924-9F40-6452F7869CA6}" type="doc">
      <dgm:prSet loTypeId="urn:microsoft.com/office/officeart/2005/8/layout/arrow6" loCatId="process" qsTypeId="urn:microsoft.com/office/officeart/2005/8/quickstyle/simple1" qsCatId="simple" csTypeId="urn:microsoft.com/office/officeart/2005/8/colors/accent1_1" csCatId="accent1" phldr="1"/>
      <dgm:spPr/>
      <dgm:t>
        <a:bodyPr/>
        <a:lstStyle/>
        <a:p>
          <a:endParaRPr lang="en-US"/>
        </a:p>
      </dgm:t>
    </dgm:pt>
    <dgm:pt modelId="{AA9796A1-31FA-47F1-B6B5-3F225ADD1297}">
      <dgm:prSet phldrT="[Text]" custT="1"/>
      <dgm:spPr/>
      <dgm:t>
        <a:bodyPr/>
        <a:lstStyle/>
        <a:p>
          <a:pPr lvl="0" algn="ctr" rtl="0" fontAlgn="base">
            <a:spcBef>
              <a:spcPct val="0"/>
            </a:spcBef>
            <a:spcAft>
              <a:spcPct val="0"/>
            </a:spcAft>
          </a:pPr>
          <a:r>
            <a:rPr lang="en-US" sz="2400" kern="1200" dirty="0" smtClean="0">
              <a:solidFill>
                <a:schemeClr val="tx1"/>
              </a:solidFill>
              <a:latin typeface="Kristen ITC" pitchFamily="66" charset="0"/>
              <a:ea typeface="+mn-ea"/>
              <a:cs typeface="+mn-cs"/>
            </a:rPr>
            <a:t>16 degree   </a:t>
          </a:r>
        </a:p>
      </dgm:t>
    </dgm:pt>
    <dgm:pt modelId="{021DD934-7C00-4A17-A557-B3EE82CC47E2}" type="parTrans" cxnId="{A9690B1F-8615-4815-A8DC-E4CE9FE61E55}">
      <dgm:prSet/>
      <dgm:spPr/>
      <dgm:t>
        <a:bodyPr/>
        <a:lstStyle/>
        <a:p>
          <a:endParaRPr lang="en-US"/>
        </a:p>
      </dgm:t>
    </dgm:pt>
    <dgm:pt modelId="{4433B95D-12E6-4FE4-B37A-CB88F367102A}" type="sibTrans" cxnId="{A9690B1F-8615-4815-A8DC-E4CE9FE61E55}">
      <dgm:prSet/>
      <dgm:spPr/>
      <dgm:t>
        <a:bodyPr/>
        <a:lstStyle/>
        <a:p>
          <a:endParaRPr lang="en-US"/>
        </a:p>
      </dgm:t>
    </dgm:pt>
    <dgm:pt modelId="{BF42DFBA-1141-4B7B-B8CA-08D6D417EEB8}">
      <dgm:prSet phldrT="[Text]" custT="1"/>
      <dgm:spPr/>
      <dgm:t>
        <a:bodyPr/>
        <a:lstStyle/>
        <a:p>
          <a:r>
            <a:rPr lang="en-US" sz="2000" dirty="0" smtClean="0">
              <a:latin typeface="Kristen ITC" pitchFamily="66" charset="0"/>
            </a:rPr>
            <a:t>5 degree</a:t>
          </a:r>
          <a:endParaRPr lang="en-US" sz="2000" dirty="0">
            <a:latin typeface="Kristen ITC" pitchFamily="66" charset="0"/>
          </a:endParaRPr>
        </a:p>
      </dgm:t>
    </dgm:pt>
    <dgm:pt modelId="{47DF32BB-3BA6-461C-AAEC-45907015BD7F}" type="parTrans" cxnId="{46AA0067-6FFB-4740-9725-25813CB723E0}">
      <dgm:prSet/>
      <dgm:spPr/>
      <dgm:t>
        <a:bodyPr/>
        <a:lstStyle/>
        <a:p>
          <a:endParaRPr lang="en-US"/>
        </a:p>
      </dgm:t>
    </dgm:pt>
    <dgm:pt modelId="{307FCBE7-DED2-4474-8D6C-221412B82A9D}" type="sibTrans" cxnId="{46AA0067-6FFB-4740-9725-25813CB723E0}">
      <dgm:prSet/>
      <dgm:spPr/>
      <dgm:t>
        <a:bodyPr/>
        <a:lstStyle/>
        <a:p>
          <a:endParaRPr lang="en-US"/>
        </a:p>
      </dgm:t>
    </dgm:pt>
    <dgm:pt modelId="{6DAA687D-FE4A-4779-8EA2-A93B64212D9C}" type="pres">
      <dgm:prSet presAssocID="{D5A56F54-10CE-4924-9F40-6452F7869CA6}" presName="compositeShape" presStyleCnt="0">
        <dgm:presLayoutVars>
          <dgm:chMax val="2"/>
          <dgm:dir/>
          <dgm:resizeHandles val="exact"/>
        </dgm:presLayoutVars>
      </dgm:prSet>
      <dgm:spPr/>
      <dgm:t>
        <a:bodyPr/>
        <a:lstStyle/>
        <a:p>
          <a:endParaRPr lang="en-US"/>
        </a:p>
      </dgm:t>
    </dgm:pt>
    <dgm:pt modelId="{18762D3A-8E77-469E-BF45-594E422F11F0}" type="pres">
      <dgm:prSet presAssocID="{D5A56F54-10CE-4924-9F40-6452F7869CA6}" presName="ribbon" presStyleLbl="node1" presStyleIdx="0" presStyleCnt="1" custLinFactNeighborY="35417"/>
      <dgm:spPr/>
    </dgm:pt>
    <dgm:pt modelId="{7F98ECFC-DA27-4601-B387-30A57BF8C377}" type="pres">
      <dgm:prSet presAssocID="{D5A56F54-10CE-4924-9F40-6452F7869CA6}" presName="leftArrowText" presStyleLbl="node1" presStyleIdx="0" presStyleCnt="1" custScaleX="92425" custScaleY="65815" custLinFactNeighborX="-17424" custLinFactNeighborY="66327">
        <dgm:presLayoutVars>
          <dgm:chMax val="0"/>
          <dgm:bulletEnabled val="1"/>
        </dgm:presLayoutVars>
      </dgm:prSet>
      <dgm:spPr/>
      <dgm:t>
        <a:bodyPr/>
        <a:lstStyle/>
        <a:p>
          <a:endParaRPr lang="en-US"/>
        </a:p>
      </dgm:t>
    </dgm:pt>
    <dgm:pt modelId="{5CD298C9-57C8-43E0-84F1-618260A9AF56}" type="pres">
      <dgm:prSet presAssocID="{D5A56F54-10CE-4924-9F40-6452F7869CA6}" presName="rightArrowText" presStyleLbl="node1" presStyleIdx="0" presStyleCnt="1" custScaleX="73077" custScaleY="74489" custLinFactNeighborX="50641" custLinFactNeighborY="74064">
        <dgm:presLayoutVars>
          <dgm:chMax val="0"/>
          <dgm:bulletEnabled val="1"/>
        </dgm:presLayoutVars>
      </dgm:prSet>
      <dgm:spPr/>
      <dgm:t>
        <a:bodyPr/>
        <a:lstStyle/>
        <a:p>
          <a:endParaRPr lang="en-US"/>
        </a:p>
      </dgm:t>
    </dgm:pt>
  </dgm:ptLst>
  <dgm:cxnLst>
    <dgm:cxn modelId="{46AA0067-6FFB-4740-9725-25813CB723E0}" srcId="{D5A56F54-10CE-4924-9F40-6452F7869CA6}" destId="{BF42DFBA-1141-4B7B-B8CA-08D6D417EEB8}" srcOrd="1" destOrd="0" parTransId="{47DF32BB-3BA6-461C-AAEC-45907015BD7F}" sibTransId="{307FCBE7-DED2-4474-8D6C-221412B82A9D}"/>
    <dgm:cxn modelId="{52CE584A-E13D-442A-92AB-7A68DFBACE00}" type="presOf" srcId="{BF42DFBA-1141-4B7B-B8CA-08D6D417EEB8}" destId="{5CD298C9-57C8-43E0-84F1-618260A9AF56}" srcOrd="0" destOrd="0" presId="urn:microsoft.com/office/officeart/2005/8/layout/arrow6"/>
    <dgm:cxn modelId="{E412617A-8C8D-4FA1-A19D-2D04D49416CF}" type="presOf" srcId="{D5A56F54-10CE-4924-9F40-6452F7869CA6}" destId="{6DAA687D-FE4A-4779-8EA2-A93B64212D9C}" srcOrd="0" destOrd="0" presId="urn:microsoft.com/office/officeart/2005/8/layout/arrow6"/>
    <dgm:cxn modelId="{A9690B1F-8615-4815-A8DC-E4CE9FE61E55}" srcId="{D5A56F54-10CE-4924-9F40-6452F7869CA6}" destId="{AA9796A1-31FA-47F1-B6B5-3F225ADD1297}" srcOrd="0" destOrd="0" parTransId="{021DD934-7C00-4A17-A557-B3EE82CC47E2}" sibTransId="{4433B95D-12E6-4FE4-B37A-CB88F367102A}"/>
    <dgm:cxn modelId="{5350B392-D7B9-4A98-8BF1-5D3AFDE4BFB3}" type="presOf" srcId="{AA9796A1-31FA-47F1-B6B5-3F225ADD1297}" destId="{7F98ECFC-DA27-4601-B387-30A57BF8C377}" srcOrd="0" destOrd="0" presId="urn:microsoft.com/office/officeart/2005/8/layout/arrow6"/>
    <dgm:cxn modelId="{AB8F336E-190A-4569-8935-5BBCB1185AA1}" type="presParOf" srcId="{6DAA687D-FE4A-4779-8EA2-A93B64212D9C}" destId="{18762D3A-8E77-469E-BF45-594E422F11F0}" srcOrd="0" destOrd="0" presId="urn:microsoft.com/office/officeart/2005/8/layout/arrow6"/>
    <dgm:cxn modelId="{3585C7BD-C3D4-4A9A-828A-885BC697293D}" type="presParOf" srcId="{6DAA687D-FE4A-4779-8EA2-A93B64212D9C}" destId="{7F98ECFC-DA27-4601-B387-30A57BF8C377}" srcOrd="1" destOrd="0" presId="urn:microsoft.com/office/officeart/2005/8/layout/arrow6"/>
    <dgm:cxn modelId="{83FEA199-D1C1-4AF5-B13E-9A7032ADFBB2}" type="presParOf" srcId="{6DAA687D-FE4A-4779-8EA2-A93B64212D9C}" destId="{5CD298C9-57C8-43E0-84F1-618260A9AF56}" srcOrd="2" destOrd="0" presId="urn:microsoft.com/office/officeart/2005/8/layout/arrow6"/>
  </dgm:cxnLst>
  <dgm:bg/>
  <dgm:whole/>
</dgm:dataModel>
</file>

<file path=ppt/diagrams/data2.xml><?xml version="1.0" encoding="utf-8"?>
<dgm:dataModel xmlns:dgm="http://schemas.openxmlformats.org/drawingml/2006/diagram" xmlns:a="http://schemas.openxmlformats.org/drawingml/2006/main">
  <dgm:ptLst>
    <dgm:pt modelId="{FB14B93C-9BCA-4527-9884-60047133BBA8}" type="doc">
      <dgm:prSet loTypeId="urn:microsoft.com/office/officeart/2008/layout/VerticalCurvedList" loCatId="list" qsTypeId="urn:microsoft.com/office/officeart/2005/8/quickstyle/3d1" qsCatId="3D" csTypeId="urn:microsoft.com/office/officeart/2005/8/colors/accent2_1" csCatId="accent2" phldr="1"/>
      <dgm:spPr/>
      <dgm:t>
        <a:bodyPr/>
        <a:lstStyle/>
        <a:p>
          <a:endParaRPr lang="en-US"/>
        </a:p>
      </dgm:t>
    </dgm:pt>
    <dgm:pt modelId="{7399E771-A0DA-43E6-9716-59185DB8AC3E}">
      <dgm:prSet phldrT="[Text]"/>
      <dgm:spPr/>
      <dgm:t>
        <a:bodyPr/>
        <a:lstStyle/>
        <a:p>
          <a:r>
            <a:rPr lang="en-US" dirty="0" smtClean="0"/>
            <a:t>system which can solve the problem in loses water, and find other resources which can give us more liters of water</a:t>
          </a:r>
          <a:endParaRPr lang="en-US" dirty="0"/>
        </a:p>
      </dgm:t>
    </dgm:pt>
    <dgm:pt modelId="{E01C579A-74E4-4035-8F81-D6318817EFCF}" type="parTrans" cxnId="{CC30ADAC-5FAD-400D-9647-A7D9AEE39EC9}">
      <dgm:prSet/>
      <dgm:spPr/>
      <dgm:t>
        <a:bodyPr/>
        <a:lstStyle/>
        <a:p>
          <a:endParaRPr lang="en-US"/>
        </a:p>
      </dgm:t>
    </dgm:pt>
    <dgm:pt modelId="{9FC6113A-646D-4654-8FA4-6F986CE81B91}" type="sibTrans" cxnId="{CC30ADAC-5FAD-400D-9647-A7D9AEE39EC9}">
      <dgm:prSet/>
      <dgm:spPr/>
      <dgm:t>
        <a:bodyPr/>
        <a:lstStyle/>
        <a:p>
          <a:endParaRPr lang="en-US"/>
        </a:p>
      </dgm:t>
    </dgm:pt>
    <dgm:pt modelId="{145830F5-1FC6-4A5D-9BAA-64F0ECB94F6D}">
      <dgm:prSet phldrT="[Text]" custT="1"/>
      <dgm:spPr/>
      <dgm:t>
        <a:bodyPr/>
        <a:lstStyle/>
        <a:p>
          <a:r>
            <a:rPr lang="en-US" sz="2400" dirty="0" smtClean="0"/>
            <a:t>A device that extract water from humid air</a:t>
          </a:r>
          <a:r>
            <a:rPr lang="en-US" sz="3800" dirty="0" smtClean="0"/>
            <a:t>.</a:t>
          </a:r>
          <a:endParaRPr lang="en-US" sz="3800" dirty="0"/>
        </a:p>
      </dgm:t>
    </dgm:pt>
    <dgm:pt modelId="{4CE042E9-7DF4-4E25-AA1C-232046C30465}" type="parTrans" cxnId="{ED979443-CBE3-4793-A867-341463447B90}">
      <dgm:prSet/>
      <dgm:spPr/>
      <dgm:t>
        <a:bodyPr/>
        <a:lstStyle/>
        <a:p>
          <a:endParaRPr lang="en-US"/>
        </a:p>
      </dgm:t>
    </dgm:pt>
    <dgm:pt modelId="{689190CD-415A-4B57-8F09-3CD8B088E056}" type="sibTrans" cxnId="{ED979443-CBE3-4793-A867-341463447B90}">
      <dgm:prSet/>
      <dgm:spPr/>
      <dgm:t>
        <a:bodyPr/>
        <a:lstStyle/>
        <a:p>
          <a:endParaRPr lang="en-US"/>
        </a:p>
      </dgm:t>
    </dgm:pt>
    <dgm:pt modelId="{6EE8942D-01E9-4C4F-BC30-65A7A0562225}" type="pres">
      <dgm:prSet presAssocID="{FB14B93C-9BCA-4527-9884-60047133BBA8}" presName="Name0" presStyleCnt="0">
        <dgm:presLayoutVars>
          <dgm:chMax val="7"/>
          <dgm:chPref val="7"/>
          <dgm:dir/>
        </dgm:presLayoutVars>
      </dgm:prSet>
      <dgm:spPr/>
      <dgm:t>
        <a:bodyPr/>
        <a:lstStyle/>
        <a:p>
          <a:endParaRPr lang="en-US"/>
        </a:p>
      </dgm:t>
    </dgm:pt>
    <dgm:pt modelId="{011822DE-3831-4494-B477-A8BFCB2BB8D4}" type="pres">
      <dgm:prSet presAssocID="{FB14B93C-9BCA-4527-9884-60047133BBA8}" presName="Name1" presStyleCnt="0"/>
      <dgm:spPr/>
    </dgm:pt>
    <dgm:pt modelId="{9680C439-35C5-4E20-A6FD-197F90772A04}" type="pres">
      <dgm:prSet presAssocID="{FB14B93C-9BCA-4527-9884-60047133BBA8}" presName="cycle" presStyleCnt="0"/>
      <dgm:spPr/>
    </dgm:pt>
    <dgm:pt modelId="{FADD4977-51A8-408C-B86D-B1696374B453}" type="pres">
      <dgm:prSet presAssocID="{FB14B93C-9BCA-4527-9884-60047133BBA8}" presName="srcNode" presStyleLbl="node1" presStyleIdx="0" presStyleCnt="2"/>
      <dgm:spPr/>
    </dgm:pt>
    <dgm:pt modelId="{368F813A-D0A1-43AE-A4B4-131CAC71466C}" type="pres">
      <dgm:prSet presAssocID="{FB14B93C-9BCA-4527-9884-60047133BBA8}" presName="conn" presStyleLbl="parChTrans1D2" presStyleIdx="0" presStyleCnt="1"/>
      <dgm:spPr/>
      <dgm:t>
        <a:bodyPr/>
        <a:lstStyle/>
        <a:p>
          <a:endParaRPr lang="en-US"/>
        </a:p>
      </dgm:t>
    </dgm:pt>
    <dgm:pt modelId="{06334C0E-C26C-4927-A98A-73685632522E}" type="pres">
      <dgm:prSet presAssocID="{FB14B93C-9BCA-4527-9884-60047133BBA8}" presName="extraNode" presStyleLbl="node1" presStyleIdx="0" presStyleCnt="2"/>
      <dgm:spPr/>
    </dgm:pt>
    <dgm:pt modelId="{DC9FA519-6F9F-4C6A-99E6-44299525BA55}" type="pres">
      <dgm:prSet presAssocID="{FB14B93C-9BCA-4527-9884-60047133BBA8}" presName="dstNode" presStyleLbl="node1" presStyleIdx="0" presStyleCnt="2"/>
      <dgm:spPr/>
    </dgm:pt>
    <dgm:pt modelId="{D3B4888F-C46B-4D7C-9D0F-708AFCBECA3A}" type="pres">
      <dgm:prSet presAssocID="{7399E771-A0DA-43E6-9716-59185DB8AC3E}" presName="text_1" presStyleLbl="node1" presStyleIdx="0" presStyleCnt="2">
        <dgm:presLayoutVars>
          <dgm:bulletEnabled val="1"/>
        </dgm:presLayoutVars>
      </dgm:prSet>
      <dgm:spPr/>
      <dgm:t>
        <a:bodyPr/>
        <a:lstStyle/>
        <a:p>
          <a:endParaRPr lang="en-US"/>
        </a:p>
      </dgm:t>
    </dgm:pt>
    <dgm:pt modelId="{73F45F39-614B-48F3-A617-BD3C7A77B4A9}" type="pres">
      <dgm:prSet presAssocID="{7399E771-A0DA-43E6-9716-59185DB8AC3E}" presName="accent_1" presStyleCnt="0"/>
      <dgm:spPr/>
    </dgm:pt>
    <dgm:pt modelId="{FEBA04D0-7B37-4877-9453-AE4F52110B49}" type="pres">
      <dgm:prSet presAssocID="{7399E771-A0DA-43E6-9716-59185DB8AC3E}" presName="accentRepeatNode" presStyleLbl="solidFgAcc1" presStyleIdx="0" presStyleCnt="2"/>
      <dgm:spPr/>
    </dgm:pt>
    <dgm:pt modelId="{7E15140B-29C4-447E-ACEB-FAD1B473CF8C}" type="pres">
      <dgm:prSet presAssocID="{145830F5-1FC6-4A5D-9BAA-64F0ECB94F6D}" presName="text_2" presStyleLbl="node1" presStyleIdx="1" presStyleCnt="2">
        <dgm:presLayoutVars>
          <dgm:bulletEnabled val="1"/>
        </dgm:presLayoutVars>
      </dgm:prSet>
      <dgm:spPr/>
      <dgm:t>
        <a:bodyPr/>
        <a:lstStyle/>
        <a:p>
          <a:endParaRPr lang="en-US"/>
        </a:p>
      </dgm:t>
    </dgm:pt>
    <dgm:pt modelId="{35ECCAE3-91E8-4504-8844-9F3AFFAD6F0C}" type="pres">
      <dgm:prSet presAssocID="{145830F5-1FC6-4A5D-9BAA-64F0ECB94F6D}" presName="accent_2" presStyleCnt="0"/>
      <dgm:spPr/>
    </dgm:pt>
    <dgm:pt modelId="{CCD66764-3081-4815-8ADF-6C86CA3D37CD}" type="pres">
      <dgm:prSet presAssocID="{145830F5-1FC6-4A5D-9BAA-64F0ECB94F6D}" presName="accentRepeatNode" presStyleLbl="solidFgAcc1" presStyleIdx="1" presStyleCnt="2"/>
      <dgm:spPr/>
    </dgm:pt>
  </dgm:ptLst>
  <dgm:cxnLst>
    <dgm:cxn modelId="{499B923D-526C-4470-B9FD-8613CBD97B5E}" type="presOf" srcId="{7399E771-A0DA-43E6-9716-59185DB8AC3E}" destId="{D3B4888F-C46B-4D7C-9D0F-708AFCBECA3A}" srcOrd="0" destOrd="0" presId="urn:microsoft.com/office/officeart/2008/layout/VerticalCurvedList"/>
    <dgm:cxn modelId="{CAE48566-2572-44A9-A1CC-45771BAE2DE1}" type="presOf" srcId="{FB14B93C-9BCA-4527-9884-60047133BBA8}" destId="{6EE8942D-01E9-4C4F-BC30-65A7A0562225}" srcOrd="0" destOrd="0" presId="urn:microsoft.com/office/officeart/2008/layout/VerticalCurvedList"/>
    <dgm:cxn modelId="{9E9CAEB9-E105-44A0-86BB-4C53ACB9FDA1}" type="presOf" srcId="{9FC6113A-646D-4654-8FA4-6F986CE81B91}" destId="{368F813A-D0A1-43AE-A4B4-131CAC71466C}" srcOrd="0" destOrd="0" presId="urn:microsoft.com/office/officeart/2008/layout/VerticalCurvedList"/>
    <dgm:cxn modelId="{8F503E73-CC3A-4C52-957F-DBD75C617CFF}" type="presOf" srcId="{145830F5-1FC6-4A5D-9BAA-64F0ECB94F6D}" destId="{7E15140B-29C4-447E-ACEB-FAD1B473CF8C}" srcOrd="0" destOrd="0" presId="urn:microsoft.com/office/officeart/2008/layout/VerticalCurvedList"/>
    <dgm:cxn modelId="{CC30ADAC-5FAD-400D-9647-A7D9AEE39EC9}" srcId="{FB14B93C-9BCA-4527-9884-60047133BBA8}" destId="{7399E771-A0DA-43E6-9716-59185DB8AC3E}" srcOrd="0" destOrd="0" parTransId="{E01C579A-74E4-4035-8F81-D6318817EFCF}" sibTransId="{9FC6113A-646D-4654-8FA4-6F986CE81B91}"/>
    <dgm:cxn modelId="{ED979443-CBE3-4793-A867-341463447B90}" srcId="{FB14B93C-9BCA-4527-9884-60047133BBA8}" destId="{145830F5-1FC6-4A5D-9BAA-64F0ECB94F6D}" srcOrd="1" destOrd="0" parTransId="{4CE042E9-7DF4-4E25-AA1C-232046C30465}" sibTransId="{689190CD-415A-4B57-8F09-3CD8B088E056}"/>
    <dgm:cxn modelId="{08853647-1C55-488F-BAF9-E387254CBC49}" type="presParOf" srcId="{6EE8942D-01E9-4C4F-BC30-65A7A0562225}" destId="{011822DE-3831-4494-B477-A8BFCB2BB8D4}" srcOrd="0" destOrd="0" presId="urn:microsoft.com/office/officeart/2008/layout/VerticalCurvedList"/>
    <dgm:cxn modelId="{7B4C02F5-636E-44DE-852C-187FAC11E84C}" type="presParOf" srcId="{011822DE-3831-4494-B477-A8BFCB2BB8D4}" destId="{9680C439-35C5-4E20-A6FD-197F90772A04}" srcOrd="0" destOrd="0" presId="urn:microsoft.com/office/officeart/2008/layout/VerticalCurvedList"/>
    <dgm:cxn modelId="{5591501A-FEE8-478C-ADDD-8FC55B877C5D}" type="presParOf" srcId="{9680C439-35C5-4E20-A6FD-197F90772A04}" destId="{FADD4977-51A8-408C-B86D-B1696374B453}" srcOrd="0" destOrd="0" presId="urn:microsoft.com/office/officeart/2008/layout/VerticalCurvedList"/>
    <dgm:cxn modelId="{A35D9AE9-14A3-4F03-9F5E-FF2176C04AD3}" type="presParOf" srcId="{9680C439-35C5-4E20-A6FD-197F90772A04}" destId="{368F813A-D0A1-43AE-A4B4-131CAC71466C}" srcOrd="1" destOrd="0" presId="urn:microsoft.com/office/officeart/2008/layout/VerticalCurvedList"/>
    <dgm:cxn modelId="{13BB43DC-76A1-41E4-A5D1-CB3ABD65F617}" type="presParOf" srcId="{9680C439-35C5-4E20-A6FD-197F90772A04}" destId="{06334C0E-C26C-4927-A98A-73685632522E}" srcOrd="2" destOrd="0" presId="urn:microsoft.com/office/officeart/2008/layout/VerticalCurvedList"/>
    <dgm:cxn modelId="{5AEF9704-82C6-438E-A427-E969E9DF618E}" type="presParOf" srcId="{9680C439-35C5-4E20-A6FD-197F90772A04}" destId="{DC9FA519-6F9F-4C6A-99E6-44299525BA55}" srcOrd="3" destOrd="0" presId="urn:microsoft.com/office/officeart/2008/layout/VerticalCurvedList"/>
    <dgm:cxn modelId="{7AEC2BE7-3F9F-44E4-B3DD-754B09F8EA59}" type="presParOf" srcId="{011822DE-3831-4494-B477-A8BFCB2BB8D4}" destId="{D3B4888F-C46B-4D7C-9D0F-708AFCBECA3A}" srcOrd="1" destOrd="0" presId="urn:microsoft.com/office/officeart/2008/layout/VerticalCurvedList"/>
    <dgm:cxn modelId="{E60C4F46-E9AC-4A9F-BF43-450D528B8860}" type="presParOf" srcId="{011822DE-3831-4494-B477-A8BFCB2BB8D4}" destId="{73F45F39-614B-48F3-A617-BD3C7A77B4A9}" srcOrd="2" destOrd="0" presId="urn:microsoft.com/office/officeart/2008/layout/VerticalCurvedList"/>
    <dgm:cxn modelId="{20A8FFD6-EBFF-480E-A7B3-DD4AD1DEE5B6}" type="presParOf" srcId="{73F45F39-614B-48F3-A617-BD3C7A77B4A9}" destId="{FEBA04D0-7B37-4877-9453-AE4F52110B49}" srcOrd="0" destOrd="0" presId="urn:microsoft.com/office/officeart/2008/layout/VerticalCurvedList"/>
    <dgm:cxn modelId="{EC9890B7-988E-4283-9279-F924623023CB}" type="presParOf" srcId="{011822DE-3831-4494-B477-A8BFCB2BB8D4}" destId="{7E15140B-29C4-447E-ACEB-FAD1B473CF8C}" srcOrd="3" destOrd="0" presId="urn:microsoft.com/office/officeart/2008/layout/VerticalCurvedList"/>
    <dgm:cxn modelId="{F463EBF4-370D-4325-8DEF-ED2B8841A3FB}" type="presParOf" srcId="{011822DE-3831-4494-B477-A8BFCB2BB8D4}" destId="{35ECCAE3-91E8-4504-8844-9F3AFFAD6F0C}" srcOrd="4" destOrd="0" presId="urn:microsoft.com/office/officeart/2008/layout/VerticalCurvedList"/>
    <dgm:cxn modelId="{B1676615-F0B8-4D86-A993-AE6E6F17DC19}" type="presParOf" srcId="{35ECCAE3-91E8-4504-8844-9F3AFFAD6F0C}" destId="{CCD66764-3081-4815-8ADF-6C86CA3D37CD}" srcOrd="0" destOrd="0" presId="urn:microsoft.com/office/officeart/2008/layout/VerticalCurvedList"/>
  </dgm:cxnLst>
  <dgm:bg/>
  <dgm:whole/>
</dgm:dataModel>
</file>

<file path=ppt/diagrams/data3.xml><?xml version="1.0" encoding="utf-8"?>
<dgm:dataModel xmlns:dgm="http://schemas.openxmlformats.org/drawingml/2006/diagram" xmlns:a="http://schemas.openxmlformats.org/drawingml/2006/main">
  <dgm:ptLst>
    <dgm:pt modelId="{FB14B93C-9BCA-4527-9884-60047133BBA8}" type="doc">
      <dgm:prSet loTypeId="urn:microsoft.com/office/officeart/2008/layout/VerticalCurvedList" loCatId="list" qsTypeId="urn:microsoft.com/office/officeart/2005/8/quickstyle/3d1" qsCatId="3D" csTypeId="urn:microsoft.com/office/officeart/2005/8/colors/accent2_1" csCatId="accent2" phldr="1"/>
      <dgm:spPr/>
      <dgm:t>
        <a:bodyPr/>
        <a:lstStyle/>
        <a:p>
          <a:endParaRPr lang="en-US"/>
        </a:p>
      </dgm:t>
    </dgm:pt>
    <dgm:pt modelId="{7399E771-A0DA-43E6-9716-59185DB8AC3E}">
      <dgm:prSet phldrT="[Text]" custT="1"/>
      <dgm:spPr/>
      <dgm:t>
        <a:bodyPr/>
        <a:lstStyle/>
        <a:p>
          <a:r>
            <a:rPr lang="en-US" sz="2400" dirty="0" smtClean="0"/>
            <a:t>Its an environmental project, because the system powered by Renewable energy, we use solar energy to operate the device.</a:t>
          </a:r>
        </a:p>
        <a:p>
          <a:endParaRPr lang="en-US" sz="2000" dirty="0"/>
        </a:p>
      </dgm:t>
    </dgm:pt>
    <dgm:pt modelId="{E01C579A-74E4-4035-8F81-D6318817EFCF}" type="parTrans" cxnId="{CC30ADAC-5FAD-400D-9647-A7D9AEE39EC9}">
      <dgm:prSet/>
      <dgm:spPr/>
      <dgm:t>
        <a:bodyPr/>
        <a:lstStyle/>
        <a:p>
          <a:endParaRPr lang="en-US"/>
        </a:p>
      </dgm:t>
    </dgm:pt>
    <dgm:pt modelId="{9FC6113A-646D-4654-8FA4-6F986CE81B91}" type="sibTrans" cxnId="{CC30ADAC-5FAD-400D-9647-A7D9AEE39EC9}">
      <dgm:prSet/>
      <dgm:spPr/>
      <dgm:t>
        <a:bodyPr/>
        <a:lstStyle/>
        <a:p>
          <a:endParaRPr lang="en-US"/>
        </a:p>
      </dgm:t>
    </dgm:pt>
    <dgm:pt modelId="{6EE8942D-01E9-4C4F-BC30-65A7A0562225}" type="pres">
      <dgm:prSet presAssocID="{FB14B93C-9BCA-4527-9884-60047133BBA8}" presName="Name0" presStyleCnt="0">
        <dgm:presLayoutVars>
          <dgm:chMax val="7"/>
          <dgm:chPref val="7"/>
          <dgm:dir/>
        </dgm:presLayoutVars>
      </dgm:prSet>
      <dgm:spPr/>
      <dgm:t>
        <a:bodyPr/>
        <a:lstStyle/>
        <a:p>
          <a:endParaRPr lang="en-US"/>
        </a:p>
      </dgm:t>
    </dgm:pt>
    <dgm:pt modelId="{011822DE-3831-4494-B477-A8BFCB2BB8D4}" type="pres">
      <dgm:prSet presAssocID="{FB14B93C-9BCA-4527-9884-60047133BBA8}" presName="Name1" presStyleCnt="0"/>
      <dgm:spPr/>
    </dgm:pt>
    <dgm:pt modelId="{9680C439-35C5-4E20-A6FD-197F90772A04}" type="pres">
      <dgm:prSet presAssocID="{FB14B93C-9BCA-4527-9884-60047133BBA8}" presName="cycle" presStyleCnt="0"/>
      <dgm:spPr/>
    </dgm:pt>
    <dgm:pt modelId="{FADD4977-51A8-408C-B86D-B1696374B453}" type="pres">
      <dgm:prSet presAssocID="{FB14B93C-9BCA-4527-9884-60047133BBA8}" presName="srcNode" presStyleLbl="node1" presStyleIdx="0" presStyleCnt="1"/>
      <dgm:spPr/>
    </dgm:pt>
    <dgm:pt modelId="{368F813A-D0A1-43AE-A4B4-131CAC71466C}" type="pres">
      <dgm:prSet presAssocID="{FB14B93C-9BCA-4527-9884-60047133BBA8}" presName="conn" presStyleLbl="parChTrans1D2" presStyleIdx="0" presStyleCnt="1"/>
      <dgm:spPr/>
      <dgm:t>
        <a:bodyPr/>
        <a:lstStyle/>
        <a:p>
          <a:endParaRPr lang="en-US"/>
        </a:p>
      </dgm:t>
    </dgm:pt>
    <dgm:pt modelId="{06334C0E-C26C-4927-A98A-73685632522E}" type="pres">
      <dgm:prSet presAssocID="{FB14B93C-9BCA-4527-9884-60047133BBA8}" presName="extraNode" presStyleLbl="node1" presStyleIdx="0" presStyleCnt="1"/>
      <dgm:spPr/>
    </dgm:pt>
    <dgm:pt modelId="{DC9FA519-6F9F-4C6A-99E6-44299525BA55}" type="pres">
      <dgm:prSet presAssocID="{FB14B93C-9BCA-4527-9884-60047133BBA8}" presName="dstNode" presStyleLbl="node1" presStyleIdx="0" presStyleCnt="1"/>
      <dgm:spPr/>
    </dgm:pt>
    <dgm:pt modelId="{D3B4888F-C46B-4D7C-9D0F-708AFCBECA3A}" type="pres">
      <dgm:prSet presAssocID="{7399E771-A0DA-43E6-9716-59185DB8AC3E}" presName="text_1" presStyleLbl="node1" presStyleIdx="0" presStyleCnt="1" custScaleX="107262" custScaleY="85755">
        <dgm:presLayoutVars>
          <dgm:bulletEnabled val="1"/>
        </dgm:presLayoutVars>
      </dgm:prSet>
      <dgm:spPr/>
      <dgm:t>
        <a:bodyPr/>
        <a:lstStyle/>
        <a:p>
          <a:endParaRPr lang="en-US"/>
        </a:p>
      </dgm:t>
    </dgm:pt>
    <dgm:pt modelId="{73F45F39-614B-48F3-A617-BD3C7A77B4A9}" type="pres">
      <dgm:prSet presAssocID="{7399E771-A0DA-43E6-9716-59185DB8AC3E}" presName="accent_1" presStyleCnt="0"/>
      <dgm:spPr/>
    </dgm:pt>
    <dgm:pt modelId="{FEBA04D0-7B37-4877-9453-AE4F52110B49}" type="pres">
      <dgm:prSet presAssocID="{7399E771-A0DA-43E6-9716-59185DB8AC3E}" presName="accentRepeatNode" presStyleLbl="solidFgAcc1" presStyleIdx="0" presStyleCnt="1"/>
      <dgm:spPr/>
    </dgm:pt>
  </dgm:ptLst>
  <dgm:cxnLst>
    <dgm:cxn modelId="{CC30ADAC-5FAD-400D-9647-A7D9AEE39EC9}" srcId="{FB14B93C-9BCA-4527-9884-60047133BBA8}" destId="{7399E771-A0DA-43E6-9716-59185DB8AC3E}" srcOrd="0" destOrd="0" parTransId="{E01C579A-74E4-4035-8F81-D6318817EFCF}" sibTransId="{9FC6113A-646D-4654-8FA4-6F986CE81B91}"/>
    <dgm:cxn modelId="{E7459B2F-9542-4170-AEE7-3BE04EB41BF1}" type="presOf" srcId="{9FC6113A-646D-4654-8FA4-6F986CE81B91}" destId="{368F813A-D0A1-43AE-A4B4-131CAC71466C}" srcOrd="0" destOrd="0" presId="urn:microsoft.com/office/officeart/2008/layout/VerticalCurvedList"/>
    <dgm:cxn modelId="{F9EA6B70-8271-4293-94DC-D14C51E26EEA}" type="presOf" srcId="{7399E771-A0DA-43E6-9716-59185DB8AC3E}" destId="{D3B4888F-C46B-4D7C-9D0F-708AFCBECA3A}" srcOrd="0" destOrd="0" presId="urn:microsoft.com/office/officeart/2008/layout/VerticalCurvedList"/>
    <dgm:cxn modelId="{A5270D79-BDEA-4F73-8FE2-D67A533DA534}" type="presOf" srcId="{FB14B93C-9BCA-4527-9884-60047133BBA8}" destId="{6EE8942D-01E9-4C4F-BC30-65A7A0562225}" srcOrd="0" destOrd="0" presId="urn:microsoft.com/office/officeart/2008/layout/VerticalCurvedList"/>
    <dgm:cxn modelId="{DE763B1F-0085-4C51-ACD0-B2CEEFEAF41F}" type="presParOf" srcId="{6EE8942D-01E9-4C4F-BC30-65A7A0562225}" destId="{011822DE-3831-4494-B477-A8BFCB2BB8D4}" srcOrd="0" destOrd="0" presId="urn:microsoft.com/office/officeart/2008/layout/VerticalCurvedList"/>
    <dgm:cxn modelId="{FEC6C2C3-546D-4A72-AADD-B3E916C8BC4D}" type="presParOf" srcId="{011822DE-3831-4494-B477-A8BFCB2BB8D4}" destId="{9680C439-35C5-4E20-A6FD-197F90772A04}" srcOrd="0" destOrd="0" presId="urn:microsoft.com/office/officeart/2008/layout/VerticalCurvedList"/>
    <dgm:cxn modelId="{A36264A7-BB1B-4DB4-B229-A5DDC7FE9465}" type="presParOf" srcId="{9680C439-35C5-4E20-A6FD-197F90772A04}" destId="{FADD4977-51A8-408C-B86D-B1696374B453}" srcOrd="0" destOrd="0" presId="urn:microsoft.com/office/officeart/2008/layout/VerticalCurvedList"/>
    <dgm:cxn modelId="{E1FD1FE7-70E7-4E9F-BAA5-192C15AAE549}" type="presParOf" srcId="{9680C439-35C5-4E20-A6FD-197F90772A04}" destId="{368F813A-D0A1-43AE-A4B4-131CAC71466C}" srcOrd="1" destOrd="0" presId="urn:microsoft.com/office/officeart/2008/layout/VerticalCurvedList"/>
    <dgm:cxn modelId="{319BEDC5-42B5-433F-B8A2-3760BA5178CA}" type="presParOf" srcId="{9680C439-35C5-4E20-A6FD-197F90772A04}" destId="{06334C0E-C26C-4927-A98A-73685632522E}" srcOrd="2" destOrd="0" presId="urn:microsoft.com/office/officeart/2008/layout/VerticalCurvedList"/>
    <dgm:cxn modelId="{5D36AA3C-A246-4584-BCB5-8DCE1FEFD4B3}" type="presParOf" srcId="{9680C439-35C5-4E20-A6FD-197F90772A04}" destId="{DC9FA519-6F9F-4C6A-99E6-44299525BA55}" srcOrd="3" destOrd="0" presId="urn:microsoft.com/office/officeart/2008/layout/VerticalCurvedList"/>
    <dgm:cxn modelId="{6A3CAF4A-1D04-406A-AC7B-5E61740F779F}" type="presParOf" srcId="{011822DE-3831-4494-B477-A8BFCB2BB8D4}" destId="{D3B4888F-C46B-4D7C-9D0F-708AFCBECA3A}" srcOrd="1" destOrd="0" presId="urn:microsoft.com/office/officeart/2008/layout/VerticalCurvedList"/>
    <dgm:cxn modelId="{2FE70C37-7B59-4762-9DFA-0EBA0B040AE7}" type="presParOf" srcId="{011822DE-3831-4494-B477-A8BFCB2BB8D4}" destId="{73F45F39-614B-48F3-A617-BD3C7A77B4A9}" srcOrd="2" destOrd="0" presId="urn:microsoft.com/office/officeart/2008/layout/VerticalCurvedList"/>
    <dgm:cxn modelId="{951A3EA6-ACCF-4713-9F51-213F9528E454}" type="presParOf" srcId="{73F45F39-614B-48F3-A617-BD3C7A77B4A9}" destId="{FEBA04D0-7B37-4877-9453-AE4F52110B49}" srcOrd="0" destOrd="0" presId="urn:microsoft.com/office/officeart/2008/layout/VerticalCurvedList"/>
  </dgm:cxnLst>
  <dgm:bg/>
  <dgm:whole/>
</dgm:dataModel>
</file>

<file path=ppt/diagrams/data4.xml><?xml version="1.0" encoding="utf-8"?>
<dgm:dataModel xmlns:dgm="http://schemas.openxmlformats.org/drawingml/2006/diagram" xmlns:a="http://schemas.openxmlformats.org/drawingml/2006/main">
  <dgm:ptLst>
    <dgm:pt modelId="{70C85877-A831-4806-A856-FAA7227A3AF6}" type="doc">
      <dgm:prSet loTypeId="urn:microsoft.com/office/officeart/2005/8/layout/vList2" loCatId="list" qsTypeId="urn:microsoft.com/office/officeart/2005/8/quickstyle/3d1" qsCatId="3D" csTypeId="urn:microsoft.com/office/officeart/2005/8/colors/accent3_5" csCatId="accent3" phldr="1"/>
      <dgm:spPr/>
      <dgm:t>
        <a:bodyPr/>
        <a:lstStyle/>
        <a:p>
          <a:endParaRPr lang="en-US"/>
        </a:p>
      </dgm:t>
    </dgm:pt>
    <dgm:pt modelId="{0153BCE4-DF15-4C0B-A6CA-39CAC719890B}">
      <dgm:prSet phldrT="[Text]" custT="1"/>
      <dgm:spPr>
        <a:solidFill>
          <a:srgbClr val="E076A3"/>
        </a:solidFill>
      </dgm:spPr>
      <dgm:t>
        <a:bodyPr/>
        <a:lstStyle/>
        <a:p>
          <a:pPr algn="ctr" rtl="0"/>
          <a:r>
            <a:rPr lang="en-US" sz="2000" dirty="0" smtClean="0"/>
            <a:t>*   Design advice that extracts water from humid air.</a:t>
          </a:r>
          <a:endParaRPr lang="en-US" sz="2000" dirty="0"/>
        </a:p>
      </dgm:t>
    </dgm:pt>
    <dgm:pt modelId="{C1D3BA14-25C1-4756-8ECA-6BC0DA9165F3}" type="parTrans" cxnId="{14EE106F-6108-4D94-987A-BB9654DF3FCE}">
      <dgm:prSet/>
      <dgm:spPr/>
      <dgm:t>
        <a:bodyPr/>
        <a:lstStyle/>
        <a:p>
          <a:endParaRPr lang="en-US"/>
        </a:p>
      </dgm:t>
    </dgm:pt>
    <dgm:pt modelId="{1F8A3C52-F74C-4A3C-94FA-F80B975A41CD}" type="sibTrans" cxnId="{14EE106F-6108-4D94-987A-BB9654DF3FCE}">
      <dgm:prSet/>
      <dgm:spPr/>
      <dgm:t>
        <a:bodyPr/>
        <a:lstStyle/>
        <a:p>
          <a:endParaRPr lang="en-US"/>
        </a:p>
      </dgm:t>
    </dgm:pt>
    <dgm:pt modelId="{EED2591A-A9BE-4348-8729-790E6AE523CF}">
      <dgm:prSet phldrT="[Text]" custT="1"/>
      <dgm:spPr/>
      <dgm:t>
        <a:bodyPr/>
        <a:lstStyle/>
        <a:p>
          <a:pPr algn="ctr"/>
          <a:r>
            <a:rPr lang="en-US" sz="2000" dirty="0" smtClean="0"/>
            <a:t>Calculate and optimize the required PV-battery system to provide the necessary energy from a renewable source.</a:t>
          </a:r>
          <a:endParaRPr lang="en-US" sz="2000" dirty="0"/>
        </a:p>
      </dgm:t>
    </dgm:pt>
    <dgm:pt modelId="{464B61BD-A939-4DD4-86FC-C7D982A9BC80}" type="parTrans" cxnId="{BD349BFA-1EAD-4AD6-85F9-0838FB15CB4E}">
      <dgm:prSet/>
      <dgm:spPr/>
      <dgm:t>
        <a:bodyPr/>
        <a:lstStyle/>
        <a:p>
          <a:endParaRPr lang="en-US"/>
        </a:p>
      </dgm:t>
    </dgm:pt>
    <dgm:pt modelId="{09B838A0-8164-423D-8C58-70EABF2A6F7C}" type="sibTrans" cxnId="{BD349BFA-1EAD-4AD6-85F9-0838FB15CB4E}">
      <dgm:prSet/>
      <dgm:spPr/>
      <dgm:t>
        <a:bodyPr/>
        <a:lstStyle/>
        <a:p>
          <a:endParaRPr lang="en-US"/>
        </a:p>
      </dgm:t>
    </dgm:pt>
    <dgm:pt modelId="{351DFA37-4B1F-4CA2-AE60-1E996CE9DEAA}">
      <dgm:prSet phldrT="[Text]" custT="1"/>
      <dgm:spPr/>
      <dgm:t>
        <a:bodyPr/>
        <a:lstStyle/>
        <a:p>
          <a:pPr algn="ctr"/>
          <a:r>
            <a:rPr lang="en-US" sz="2000" dirty="0" smtClean="0"/>
            <a:t>Minimize the power required for the operation by designing a series of energy recovery equipment such as heat exchangers.</a:t>
          </a:r>
          <a:endParaRPr lang="en-US" sz="2000" dirty="0">
            <a:solidFill>
              <a:srgbClr val="FF0000"/>
            </a:solidFill>
          </a:endParaRPr>
        </a:p>
      </dgm:t>
    </dgm:pt>
    <dgm:pt modelId="{CEACB676-2A09-41D5-830E-E0D1CC821525}" type="sibTrans" cxnId="{C0022BDD-D24B-4CD8-8908-A1A15721E3FD}">
      <dgm:prSet/>
      <dgm:spPr/>
      <dgm:t>
        <a:bodyPr/>
        <a:lstStyle/>
        <a:p>
          <a:endParaRPr lang="en-US"/>
        </a:p>
      </dgm:t>
    </dgm:pt>
    <dgm:pt modelId="{6578A82B-FB17-4176-A07A-8D52E50E83ED}" type="parTrans" cxnId="{C0022BDD-D24B-4CD8-8908-A1A15721E3FD}">
      <dgm:prSet/>
      <dgm:spPr/>
      <dgm:t>
        <a:bodyPr/>
        <a:lstStyle/>
        <a:p>
          <a:endParaRPr lang="en-US"/>
        </a:p>
      </dgm:t>
    </dgm:pt>
    <dgm:pt modelId="{0A6C7733-FFAD-4564-B239-DE103C0879B1}">
      <dgm:prSet phldrT="[Text]" custT="1"/>
      <dgm:spPr/>
      <dgm:t>
        <a:bodyPr/>
        <a:lstStyle/>
        <a:p>
          <a:pPr algn="ctr"/>
          <a:r>
            <a:rPr lang="en-US" sz="2000" dirty="0" smtClean="0"/>
            <a:t>Operate the system after construction to provide water with quality of water according to the specifications of the World Health Organization.</a:t>
          </a:r>
          <a:endParaRPr lang="en-US" sz="2000" dirty="0"/>
        </a:p>
      </dgm:t>
    </dgm:pt>
    <dgm:pt modelId="{17ACAF78-2645-4723-B4A5-7F510F80EA04}" type="sibTrans" cxnId="{7026E9ED-2035-4653-9FD0-10585AE8AEEC}">
      <dgm:prSet/>
      <dgm:spPr/>
      <dgm:t>
        <a:bodyPr/>
        <a:lstStyle/>
        <a:p>
          <a:endParaRPr lang="en-US"/>
        </a:p>
      </dgm:t>
    </dgm:pt>
    <dgm:pt modelId="{4C88C773-2413-456F-A8CA-D71A5E8D150C}" type="parTrans" cxnId="{7026E9ED-2035-4653-9FD0-10585AE8AEEC}">
      <dgm:prSet/>
      <dgm:spPr/>
      <dgm:t>
        <a:bodyPr/>
        <a:lstStyle/>
        <a:p>
          <a:endParaRPr lang="en-US"/>
        </a:p>
      </dgm:t>
    </dgm:pt>
    <dgm:pt modelId="{8BB0031B-0BFF-4EFF-8156-5ED5E57D141C}">
      <dgm:prSet phldrT="[Text]" custT="1"/>
      <dgm:spPr/>
      <dgm:t>
        <a:bodyPr/>
        <a:lstStyle/>
        <a:p>
          <a:pPr algn="l"/>
          <a:endParaRPr lang="en-US" sz="2000" dirty="0"/>
        </a:p>
      </dgm:t>
    </dgm:pt>
    <dgm:pt modelId="{5E78EBA2-A5E5-4B3B-8D02-E760B93E0D72}" type="parTrans" cxnId="{94F4185B-BC13-4962-8CAF-F66658C025FE}">
      <dgm:prSet/>
      <dgm:spPr/>
      <dgm:t>
        <a:bodyPr/>
        <a:lstStyle/>
        <a:p>
          <a:endParaRPr lang="en-US"/>
        </a:p>
      </dgm:t>
    </dgm:pt>
    <dgm:pt modelId="{91B0991A-9BF6-4287-8E9F-36BE43ECA373}" type="sibTrans" cxnId="{94F4185B-BC13-4962-8CAF-F66658C025FE}">
      <dgm:prSet/>
      <dgm:spPr/>
      <dgm:t>
        <a:bodyPr/>
        <a:lstStyle/>
        <a:p>
          <a:endParaRPr lang="en-US"/>
        </a:p>
      </dgm:t>
    </dgm:pt>
    <dgm:pt modelId="{7A6C0CD3-9C6E-4D12-A61B-E43872E3455E}">
      <dgm:prSet phldrT="[Text]" custT="1"/>
      <dgm:spPr/>
      <dgm:t>
        <a:bodyPr/>
        <a:lstStyle/>
        <a:p>
          <a:pPr algn="l"/>
          <a:endParaRPr lang="en-US" sz="2000" dirty="0"/>
        </a:p>
      </dgm:t>
    </dgm:pt>
    <dgm:pt modelId="{0A53B4D2-5F7F-44F1-9E23-B5E499F972B8}" type="parTrans" cxnId="{7FABAA33-6A39-4EA3-9C7D-F2F5C57FF556}">
      <dgm:prSet/>
      <dgm:spPr/>
      <dgm:t>
        <a:bodyPr/>
        <a:lstStyle/>
        <a:p>
          <a:endParaRPr lang="en-US"/>
        </a:p>
      </dgm:t>
    </dgm:pt>
    <dgm:pt modelId="{2A02B615-0E82-4689-A936-08F5F6D5C4DB}" type="sibTrans" cxnId="{7FABAA33-6A39-4EA3-9C7D-F2F5C57FF556}">
      <dgm:prSet/>
      <dgm:spPr/>
      <dgm:t>
        <a:bodyPr/>
        <a:lstStyle/>
        <a:p>
          <a:endParaRPr lang="en-US"/>
        </a:p>
      </dgm:t>
    </dgm:pt>
    <dgm:pt modelId="{A5981C75-05EC-44A5-8ADF-89351144F858}" type="pres">
      <dgm:prSet presAssocID="{70C85877-A831-4806-A856-FAA7227A3AF6}" presName="linear" presStyleCnt="0">
        <dgm:presLayoutVars>
          <dgm:animLvl val="lvl"/>
          <dgm:resizeHandles val="exact"/>
        </dgm:presLayoutVars>
      </dgm:prSet>
      <dgm:spPr/>
      <dgm:t>
        <a:bodyPr/>
        <a:lstStyle/>
        <a:p>
          <a:endParaRPr lang="en-US"/>
        </a:p>
      </dgm:t>
    </dgm:pt>
    <dgm:pt modelId="{3793AA7D-2946-4070-AA69-6DBD0BEAA136}" type="pres">
      <dgm:prSet presAssocID="{0153BCE4-DF15-4C0B-A6CA-39CAC719890B}" presName="parentText" presStyleLbl="node1" presStyleIdx="0" presStyleCnt="2" custScaleY="59855">
        <dgm:presLayoutVars>
          <dgm:chMax val="0"/>
          <dgm:bulletEnabled val="1"/>
        </dgm:presLayoutVars>
      </dgm:prSet>
      <dgm:spPr/>
      <dgm:t>
        <a:bodyPr/>
        <a:lstStyle/>
        <a:p>
          <a:endParaRPr lang="en-US"/>
        </a:p>
      </dgm:t>
    </dgm:pt>
    <dgm:pt modelId="{7821D1AA-692C-4CDA-BF3F-13D38E1F57EA}" type="pres">
      <dgm:prSet presAssocID="{0153BCE4-DF15-4C0B-A6CA-39CAC719890B}" presName="childText" presStyleLbl="revTx" presStyleIdx="0" presStyleCnt="2">
        <dgm:presLayoutVars>
          <dgm:bulletEnabled val="1"/>
        </dgm:presLayoutVars>
      </dgm:prSet>
      <dgm:spPr/>
      <dgm:t>
        <a:bodyPr/>
        <a:lstStyle/>
        <a:p>
          <a:endParaRPr lang="en-US"/>
        </a:p>
      </dgm:t>
    </dgm:pt>
    <dgm:pt modelId="{47421038-C039-493A-BCE3-562A1711C950}" type="pres">
      <dgm:prSet presAssocID="{EED2591A-A9BE-4348-8729-790E6AE523CF}" presName="parentText" presStyleLbl="node1" presStyleIdx="1" presStyleCnt="2" custScaleY="69746">
        <dgm:presLayoutVars>
          <dgm:chMax val="0"/>
          <dgm:bulletEnabled val="1"/>
        </dgm:presLayoutVars>
      </dgm:prSet>
      <dgm:spPr/>
      <dgm:t>
        <a:bodyPr/>
        <a:lstStyle/>
        <a:p>
          <a:endParaRPr lang="en-US"/>
        </a:p>
      </dgm:t>
    </dgm:pt>
    <dgm:pt modelId="{62671372-B1BB-496C-A802-4DD5D17B199D}" type="pres">
      <dgm:prSet presAssocID="{EED2591A-A9BE-4348-8729-790E6AE523CF}" presName="childText" presStyleLbl="revTx" presStyleIdx="1" presStyleCnt="2">
        <dgm:presLayoutVars>
          <dgm:bulletEnabled val="1"/>
        </dgm:presLayoutVars>
      </dgm:prSet>
      <dgm:spPr/>
      <dgm:t>
        <a:bodyPr/>
        <a:lstStyle/>
        <a:p>
          <a:endParaRPr lang="en-US"/>
        </a:p>
      </dgm:t>
    </dgm:pt>
  </dgm:ptLst>
  <dgm:cxnLst>
    <dgm:cxn modelId="{7026E9ED-2035-4653-9FD0-10585AE8AEEC}" srcId="{EED2591A-A9BE-4348-8729-790E6AE523CF}" destId="{0A6C7733-FFAD-4564-B239-DE103C0879B1}" srcOrd="1" destOrd="0" parTransId="{4C88C773-2413-456F-A8CA-D71A5E8D150C}" sibTransId="{17ACAF78-2645-4723-B4A5-7F510F80EA04}"/>
    <dgm:cxn modelId="{647F78DA-3B21-4B83-9092-64D54489AE32}" type="presOf" srcId="{7A6C0CD3-9C6E-4D12-A61B-E43872E3455E}" destId="{62671372-B1BB-496C-A802-4DD5D17B199D}" srcOrd="0" destOrd="0" presId="urn:microsoft.com/office/officeart/2005/8/layout/vList2"/>
    <dgm:cxn modelId="{BD349BFA-1EAD-4AD6-85F9-0838FB15CB4E}" srcId="{70C85877-A831-4806-A856-FAA7227A3AF6}" destId="{EED2591A-A9BE-4348-8729-790E6AE523CF}" srcOrd="1" destOrd="0" parTransId="{464B61BD-A939-4DD4-86FC-C7D982A9BC80}" sibTransId="{09B838A0-8164-423D-8C58-70EABF2A6F7C}"/>
    <dgm:cxn modelId="{94F4185B-BC13-4962-8CAF-F66658C025FE}" srcId="{0153BCE4-DF15-4C0B-A6CA-39CAC719890B}" destId="{8BB0031B-0BFF-4EFF-8156-5ED5E57D141C}" srcOrd="0" destOrd="0" parTransId="{5E78EBA2-A5E5-4B3B-8D02-E760B93E0D72}" sibTransId="{91B0991A-9BF6-4287-8E9F-36BE43ECA373}"/>
    <dgm:cxn modelId="{C33E21FA-D558-4A25-9773-EF2F1B93DAAE}" type="presOf" srcId="{0A6C7733-FFAD-4564-B239-DE103C0879B1}" destId="{62671372-B1BB-496C-A802-4DD5D17B199D}" srcOrd="0" destOrd="1" presId="urn:microsoft.com/office/officeart/2005/8/layout/vList2"/>
    <dgm:cxn modelId="{41C6D796-2319-44FE-BC5D-8EE3B45DDB1F}" type="presOf" srcId="{8BB0031B-0BFF-4EFF-8156-5ED5E57D141C}" destId="{7821D1AA-692C-4CDA-BF3F-13D38E1F57EA}" srcOrd="0" destOrd="0" presId="urn:microsoft.com/office/officeart/2005/8/layout/vList2"/>
    <dgm:cxn modelId="{C0022BDD-D24B-4CD8-8908-A1A15721E3FD}" srcId="{0153BCE4-DF15-4C0B-A6CA-39CAC719890B}" destId="{351DFA37-4B1F-4CA2-AE60-1E996CE9DEAA}" srcOrd="1" destOrd="0" parTransId="{6578A82B-FB17-4176-A07A-8D52E50E83ED}" sibTransId="{CEACB676-2A09-41D5-830E-E0D1CC821525}"/>
    <dgm:cxn modelId="{7FABAA33-6A39-4EA3-9C7D-F2F5C57FF556}" srcId="{EED2591A-A9BE-4348-8729-790E6AE523CF}" destId="{7A6C0CD3-9C6E-4D12-A61B-E43872E3455E}" srcOrd="0" destOrd="0" parTransId="{0A53B4D2-5F7F-44F1-9E23-B5E499F972B8}" sibTransId="{2A02B615-0E82-4689-A936-08F5F6D5C4DB}"/>
    <dgm:cxn modelId="{94BFC5EC-D7A9-45CD-A5E9-68B67055FC46}" type="presOf" srcId="{70C85877-A831-4806-A856-FAA7227A3AF6}" destId="{A5981C75-05EC-44A5-8ADF-89351144F858}" srcOrd="0" destOrd="0" presId="urn:microsoft.com/office/officeart/2005/8/layout/vList2"/>
    <dgm:cxn modelId="{14EE106F-6108-4D94-987A-BB9654DF3FCE}" srcId="{70C85877-A831-4806-A856-FAA7227A3AF6}" destId="{0153BCE4-DF15-4C0B-A6CA-39CAC719890B}" srcOrd="0" destOrd="0" parTransId="{C1D3BA14-25C1-4756-8ECA-6BC0DA9165F3}" sibTransId="{1F8A3C52-F74C-4A3C-94FA-F80B975A41CD}"/>
    <dgm:cxn modelId="{B3BAAEE5-AB5E-4D67-B771-D0AB0B699584}" type="presOf" srcId="{EED2591A-A9BE-4348-8729-790E6AE523CF}" destId="{47421038-C039-493A-BCE3-562A1711C950}" srcOrd="0" destOrd="0" presId="urn:microsoft.com/office/officeart/2005/8/layout/vList2"/>
    <dgm:cxn modelId="{974AE53C-23D2-49B5-B30C-FA27992CC25A}" type="presOf" srcId="{351DFA37-4B1F-4CA2-AE60-1E996CE9DEAA}" destId="{7821D1AA-692C-4CDA-BF3F-13D38E1F57EA}" srcOrd="0" destOrd="1" presId="urn:microsoft.com/office/officeart/2005/8/layout/vList2"/>
    <dgm:cxn modelId="{BAC1BB95-48DE-4047-A8F1-B44B8D54EA69}" type="presOf" srcId="{0153BCE4-DF15-4C0B-A6CA-39CAC719890B}" destId="{3793AA7D-2946-4070-AA69-6DBD0BEAA136}" srcOrd="0" destOrd="0" presId="urn:microsoft.com/office/officeart/2005/8/layout/vList2"/>
    <dgm:cxn modelId="{AFE6487B-9335-49D0-AF0E-5B26FEA97474}" type="presParOf" srcId="{A5981C75-05EC-44A5-8ADF-89351144F858}" destId="{3793AA7D-2946-4070-AA69-6DBD0BEAA136}" srcOrd="0" destOrd="0" presId="urn:microsoft.com/office/officeart/2005/8/layout/vList2"/>
    <dgm:cxn modelId="{24E13C9E-499D-4B1C-893F-D8BBC411C6BD}" type="presParOf" srcId="{A5981C75-05EC-44A5-8ADF-89351144F858}" destId="{7821D1AA-692C-4CDA-BF3F-13D38E1F57EA}" srcOrd="1" destOrd="0" presId="urn:microsoft.com/office/officeart/2005/8/layout/vList2"/>
    <dgm:cxn modelId="{D39069EC-580D-44AC-A904-081FAF562001}" type="presParOf" srcId="{A5981C75-05EC-44A5-8ADF-89351144F858}" destId="{47421038-C039-493A-BCE3-562A1711C950}" srcOrd="2" destOrd="0" presId="urn:microsoft.com/office/officeart/2005/8/layout/vList2"/>
    <dgm:cxn modelId="{1CCCFD68-75BB-4F3B-A140-C95C7A8CDA5B}" type="presParOf" srcId="{A5981C75-05EC-44A5-8ADF-89351144F858}" destId="{62671372-B1BB-496C-A802-4DD5D17B199D}" srcOrd="3"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3F89B23A-D1A3-478B-95EB-E924E64BD00A}"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en-US"/>
        </a:p>
      </dgm:t>
    </dgm:pt>
    <dgm:pt modelId="{EF8BB9CA-7658-40A3-8E44-6BB7EA2B8287}">
      <dgm:prSet phldrT="[Text]"/>
      <dgm:spPr/>
      <dgm:t>
        <a:bodyPr/>
        <a:lstStyle/>
        <a:p>
          <a:r>
            <a:rPr lang="en-US" dirty="0" smtClean="0"/>
            <a:t>1</a:t>
          </a:r>
          <a:endParaRPr lang="en-US" dirty="0"/>
        </a:p>
      </dgm:t>
    </dgm:pt>
    <dgm:pt modelId="{5A612923-BF7D-4367-B03C-269F8A158861}" type="parTrans" cxnId="{FFECBAA9-98EF-40CB-B4F8-F832CB31CCE7}">
      <dgm:prSet/>
      <dgm:spPr/>
      <dgm:t>
        <a:bodyPr/>
        <a:lstStyle/>
        <a:p>
          <a:endParaRPr lang="en-US"/>
        </a:p>
      </dgm:t>
    </dgm:pt>
    <dgm:pt modelId="{DE736862-4819-45DB-8DD6-1895F660BF28}" type="sibTrans" cxnId="{FFECBAA9-98EF-40CB-B4F8-F832CB31CCE7}">
      <dgm:prSet/>
      <dgm:spPr/>
      <dgm:t>
        <a:bodyPr/>
        <a:lstStyle/>
        <a:p>
          <a:endParaRPr lang="en-US"/>
        </a:p>
      </dgm:t>
    </dgm:pt>
    <dgm:pt modelId="{9A19532C-5C80-415A-80E8-4B45643F0588}">
      <dgm:prSet phldrT="[Text]"/>
      <dgm:spPr/>
      <dgm:t>
        <a:bodyPr/>
        <a:lstStyle/>
        <a:p>
          <a:r>
            <a:rPr lang="en-US" b="1" dirty="0" smtClean="0">
              <a:latin typeface="Kristen ITC" pitchFamily="66" charset="0"/>
            </a:rPr>
            <a:t>Air flow 1 m</a:t>
          </a:r>
          <a:r>
            <a:rPr lang="en-US" b="1" baseline="30000" dirty="0" smtClean="0">
              <a:latin typeface="Kristen ITC" pitchFamily="66" charset="0"/>
            </a:rPr>
            <a:t>3</a:t>
          </a:r>
          <a:r>
            <a:rPr lang="en-US" b="1" dirty="0" smtClean="0">
              <a:latin typeface="Kristen ITC" pitchFamily="66" charset="0"/>
            </a:rPr>
            <a:t>/s</a:t>
          </a:r>
          <a:endParaRPr lang="en-US" dirty="0"/>
        </a:p>
      </dgm:t>
    </dgm:pt>
    <dgm:pt modelId="{B068866D-F993-4053-AA6C-F64F5860219C}" type="parTrans" cxnId="{0BAC2953-22C6-49E8-BF49-22C23B2941D6}">
      <dgm:prSet/>
      <dgm:spPr/>
      <dgm:t>
        <a:bodyPr/>
        <a:lstStyle/>
        <a:p>
          <a:endParaRPr lang="en-US"/>
        </a:p>
      </dgm:t>
    </dgm:pt>
    <dgm:pt modelId="{B784DBE0-BD27-4C12-9016-0161800C52DA}" type="sibTrans" cxnId="{0BAC2953-22C6-49E8-BF49-22C23B2941D6}">
      <dgm:prSet/>
      <dgm:spPr/>
      <dgm:t>
        <a:bodyPr/>
        <a:lstStyle/>
        <a:p>
          <a:endParaRPr lang="en-US"/>
        </a:p>
      </dgm:t>
    </dgm:pt>
    <dgm:pt modelId="{889EB26E-95D4-4BB0-9F26-83038CC3EC0B}">
      <dgm:prSet phldrT="[Text]"/>
      <dgm:spPr/>
      <dgm:t>
        <a:bodyPr/>
        <a:lstStyle/>
        <a:p>
          <a:r>
            <a:rPr lang="en-US" dirty="0" smtClean="0"/>
            <a:t>2</a:t>
          </a:r>
          <a:endParaRPr lang="en-US" dirty="0"/>
        </a:p>
      </dgm:t>
    </dgm:pt>
    <dgm:pt modelId="{82D10AC0-3CDD-4383-918D-E68BD5E3D1ED}" type="sibTrans" cxnId="{3726C0B4-12EC-4895-A88B-CED33AB98CFB}">
      <dgm:prSet/>
      <dgm:spPr/>
      <dgm:t>
        <a:bodyPr/>
        <a:lstStyle/>
        <a:p>
          <a:endParaRPr lang="en-US"/>
        </a:p>
      </dgm:t>
    </dgm:pt>
    <dgm:pt modelId="{3E1CFAFF-E8F9-4D1F-BD8E-180E645C59AB}" type="parTrans" cxnId="{3726C0B4-12EC-4895-A88B-CED33AB98CFB}">
      <dgm:prSet/>
      <dgm:spPr/>
      <dgm:t>
        <a:bodyPr/>
        <a:lstStyle/>
        <a:p>
          <a:endParaRPr lang="en-US"/>
        </a:p>
      </dgm:t>
    </dgm:pt>
    <dgm:pt modelId="{AEEBB883-9475-4C29-B41E-69B8D82B6CF9}">
      <dgm:prSet/>
      <dgm:spPr/>
      <dgm:t>
        <a:bodyPr/>
        <a:lstStyle/>
        <a:p>
          <a:r>
            <a:rPr lang="en-US" b="1" dirty="0" smtClean="0">
              <a:latin typeface="Kristen ITC" pitchFamily="66" charset="0"/>
            </a:rPr>
            <a:t>Axial Blower fan </a:t>
          </a:r>
          <a:endParaRPr lang="en-US" b="1" dirty="0">
            <a:latin typeface="Kristen ITC" pitchFamily="66" charset="0"/>
          </a:endParaRPr>
        </a:p>
      </dgm:t>
    </dgm:pt>
    <dgm:pt modelId="{9E01F639-9127-4F8B-9069-D7A7251BF348}" type="parTrans" cxnId="{E15739B9-D252-41AB-B4ED-EBC30AD9357F}">
      <dgm:prSet/>
      <dgm:spPr/>
      <dgm:t>
        <a:bodyPr/>
        <a:lstStyle/>
        <a:p>
          <a:endParaRPr lang="en-US"/>
        </a:p>
      </dgm:t>
    </dgm:pt>
    <dgm:pt modelId="{B2A6CE01-AE69-4A28-81E7-100424A22249}" type="sibTrans" cxnId="{E15739B9-D252-41AB-B4ED-EBC30AD9357F}">
      <dgm:prSet/>
      <dgm:spPr/>
      <dgm:t>
        <a:bodyPr/>
        <a:lstStyle/>
        <a:p>
          <a:endParaRPr lang="en-US"/>
        </a:p>
      </dgm:t>
    </dgm:pt>
    <dgm:pt modelId="{40E685DA-E991-4435-9662-021BA66B8F44}" type="pres">
      <dgm:prSet presAssocID="{3F89B23A-D1A3-478B-95EB-E924E64BD00A}" presName="linearFlow" presStyleCnt="0">
        <dgm:presLayoutVars>
          <dgm:dir/>
          <dgm:animLvl val="lvl"/>
          <dgm:resizeHandles val="exact"/>
        </dgm:presLayoutVars>
      </dgm:prSet>
      <dgm:spPr/>
      <dgm:t>
        <a:bodyPr/>
        <a:lstStyle/>
        <a:p>
          <a:endParaRPr lang="en-US"/>
        </a:p>
      </dgm:t>
    </dgm:pt>
    <dgm:pt modelId="{E81FE9CF-E36A-48A8-9893-F8ED7871A1DE}" type="pres">
      <dgm:prSet presAssocID="{EF8BB9CA-7658-40A3-8E44-6BB7EA2B8287}" presName="composite" presStyleCnt="0"/>
      <dgm:spPr/>
    </dgm:pt>
    <dgm:pt modelId="{9DF282F1-56EF-451F-B37B-2F73F6D3D7B0}" type="pres">
      <dgm:prSet presAssocID="{EF8BB9CA-7658-40A3-8E44-6BB7EA2B8287}" presName="parentText" presStyleLbl="alignNode1" presStyleIdx="0" presStyleCnt="2" custLinFactNeighborX="-5782" custLinFactNeighborY="-1465">
        <dgm:presLayoutVars>
          <dgm:chMax val="1"/>
          <dgm:bulletEnabled val="1"/>
        </dgm:presLayoutVars>
      </dgm:prSet>
      <dgm:spPr/>
      <dgm:t>
        <a:bodyPr/>
        <a:lstStyle/>
        <a:p>
          <a:endParaRPr lang="en-US"/>
        </a:p>
      </dgm:t>
    </dgm:pt>
    <dgm:pt modelId="{4DBAB3FC-2A2A-45ED-87E1-D7DCE5946064}" type="pres">
      <dgm:prSet presAssocID="{EF8BB9CA-7658-40A3-8E44-6BB7EA2B8287}" presName="descendantText" presStyleLbl="alignAcc1" presStyleIdx="0" presStyleCnt="2">
        <dgm:presLayoutVars>
          <dgm:bulletEnabled val="1"/>
        </dgm:presLayoutVars>
      </dgm:prSet>
      <dgm:spPr/>
      <dgm:t>
        <a:bodyPr/>
        <a:lstStyle/>
        <a:p>
          <a:endParaRPr lang="en-US"/>
        </a:p>
      </dgm:t>
    </dgm:pt>
    <dgm:pt modelId="{4519CA8F-4E8F-4F7F-881A-690D8991035E}" type="pres">
      <dgm:prSet presAssocID="{DE736862-4819-45DB-8DD6-1895F660BF28}" presName="sp" presStyleCnt="0"/>
      <dgm:spPr/>
    </dgm:pt>
    <dgm:pt modelId="{1917B9B0-37D2-4208-BFAD-4039624BE656}" type="pres">
      <dgm:prSet presAssocID="{889EB26E-95D4-4BB0-9F26-83038CC3EC0B}" presName="composite" presStyleCnt="0"/>
      <dgm:spPr/>
    </dgm:pt>
    <dgm:pt modelId="{27FAC80E-7D14-4ED1-A98F-C5519A51A6F4}" type="pres">
      <dgm:prSet presAssocID="{889EB26E-95D4-4BB0-9F26-83038CC3EC0B}" presName="parentText" presStyleLbl="alignNode1" presStyleIdx="1" presStyleCnt="2" custLinFactNeighborX="-16860" custLinFactNeighborY="19512">
        <dgm:presLayoutVars>
          <dgm:chMax val="1"/>
          <dgm:bulletEnabled val="1"/>
        </dgm:presLayoutVars>
      </dgm:prSet>
      <dgm:spPr/>
      <dgm:t>
        <a:bodyPr/>
        <a:lstStyle/>
        <a:p>
          <a:endParaRPr lang="en-US"/>
        </a:p>
      </dgm:t>
    </dgm:pt>
    <dgm:pt modelId="{94EA5ECC-8D84-4BD7-AE07-2B1B77733C27}" type="pres">
      <dgm:prSet presAssocID="{889EB26E-95D4-4BB0-9F26-83038CC3EC0B}" presName="descendantText" presStyleLbl="alignAcc1" presStyleIdx="1" presStyleCnt="2" custLinFactNeighborX="-217" custLinFactNeighborY="-76">
        <dgm:presLayoutVars>
          <dgm:bulletEnabled val="1"/>
        </dgm:presLayoutVars>
      </dgm:prSet>
      <dgm:spPr/>
      <dgm:t>
        <a:bodyPr/>
        <a:lstStyle/>
        <a:p>
          <a:endParaRPr lang="en-US"/>
        </a:p>
      </dgm:t>
    </dgm:pt>
  </dgm:ptLst>
  <dgm:cxnLst>
    <dgm:cxn modelId="{0BAC2953-22C6-49E8-BF49-22C23B2941D6}" srcId="{EF8BB9CA-7658-40A3-8E44-6BB7EA2B8287}" destId="{9A19532C-5C80-415A-80E8-4B45643F0588}" srcOrd="0" destOrd="0" parTransId="{B068866D-F993-4053-AA6C-F64F5860219C}" sibTransId="{B784DBE0-BD27-4C12-9016-0161800C52DA}"/>
    <dgm:cxn modelId="{3726C0B4-12EC-4895-A88B-CED33AB98CFB}" srcId="{3F89B23A-D1A3-478B-95EB-E924E64BD00A}" destId="{889EB26E-95D4-4BB0-9F26-83038CC3EC0B}" srcOrd="1" destOrd="0" parTransId="{3E1CFAFF-E8F9-4D1F-BD8E-180E645C59AB}" sibTransId="{82D10AC0-3CDD-4383-918D-E68BD5E3D1ED}"/>
    <dgm:cxn modelId="{FFECBAA9-98EF-40CB-B4F8-F832CB31CCE7}" srcId="{3F89B23A-D1A3-478B-95EB-E924E64BD00A}" destId="{EF8BB9CA-7658-40A3-8E44-6BB7EA2B8287}" srcOrd="0" destOrd="0" parTransId="{5A612923-BF7D-4367-B03C-269F8A158861}" sibTransId="{DE736862-4819-45DB-8DD6-1895F660BF28}"/>
    <dgm:cxn modelId="{6890EA39-C588-40D6-830A-BAA756524B74}" type="presOf" srcId="{9A19532C-5C80-415A-80E8-4B45643F0588}" destId="{4DBAB3FC-2A2A-45ED-87E1-D7DCE5946064}" srcOrd="0" destOrd="0" presId="urn:microsoft.com/office/officeart/2005/8/layout/chevron2"/>
    <dgm:cxn modelId="{7B88C563-DEF3-4157-9392-0A14C2380117}" type="presOf" srcId="{889EB26E-95D4-4BB0-9F26-83038CC3EC0B}" destId="{27FAC80E-7D14-4ED1-A98F-C5519A51A6F4}" srcOrd="0" destOrd="0" presId="urn:microsoft.com/office/officeart/2005/8/layout/chevron2"/>
    <dgm:cxn modelId="{E15739B9-D252-41AB-B4ED-EBC30AD9357F}" srcId="{889EB26E-95D4-4BB0-9F26-83038CC3EC0B}" destId="{AEEBB883-9475-4C29-B41E-69B8D82B6CF9}" srcOrd="0" destOrd="0" parTransId="{9E01F639-9127-4F8B-9069-D7A7251BF348}" sibTransId="{B2A6CE01-AE69-4A28-81E7-100424A22249}"/>
    <dgm:cxn modelId="{749551E1-71EA-40FE-8766-5D35B21920C8}" type="presOf" srcId="{EF8BB9CA-7658-40A3-8E44-6BB7EA2B8287}" destId="{9DF282F1-56EF-451F-B37B-2F73F6D3D7B0}" srcOrd="0" destOrd="0" presId="urn:microsoft.com/office/officeart/2005/8/layout/chevron2"/>
    <dgm:cxn modelId="{AC03F66D-123B-4C69-945D-5F8FFE076D5A}" type="presOf" srcId="{3F89B23A-D1A3-478B-95EB-E924E64BD00A}" destId="{40E685DA-E991-4435-9662-021BA66B8F44}" srcOrd="0" destOrd="0" presId="urn:microsoft.com/office/officeart/2005/8/layout/chevron2"/>
    <dgm:cxn modelId="{000C84B9-64BE-42E0-A587-AA2C693E6D3D}" type="presOf" srcId="{AEEBB883-9475-4C29-B41E-69B8D82B6CF9}" destId="{94EA5ECC-8D84-4BD7-AE07-2B1B77733C27}" srcOrd="0" destOrd="0" presId="urn:microsoft.com/office/officeart/2005/8/layout/chevron2"/>
    <dgm:cxn modelId="{9BBCFEA9-2A36-4B0C-B034-528B0FA28D59}" type="presParOf" srcId="{40E685DA-E991-4435-9662-021BA66B8F44}" destId="{E81FE9CF-E36A-48A8-9893-F8ED7871A1DE}" srcOrd="0" destOrd="0" presId="urn:microsoft.com/office/officeart/2005/8/layout/chevron2"/>
    <dgm:cxn modelId="{2EA6ECF0-4315-482F-B588-6202DD5F1E48}" type="presParOf" srcId="{E81FE9CF-E36A-48A8-9893-F8ED7871A1DE}" destId="{9DF282F1-56EF-451F-B37B-2F73F6D3D7B0}" srcOrd="0" destOrd="0" presId="urn:microsoft.com/office/officeart/2005/8/layout/chevron2"/>
    <dgm:cxn modelId="{6FAA3B0F-8D7F-45DF-BDF7-D4F7B3781992}" type="presParOf" srcId="{E81FE9CF-E36A-48A8-9893-F8ED7871A1DE}" destId="{4DBAB3FC-2A2A-45ED-87E1-D7DCE5946064}" srcOrd="1" destOrd="0" presId="urn:microsoft.com/office/officeart/2005/8/layout/chevron2"/>
    <dgm:cxn modelId="{244C6DCB-7D07-436D-AF15-87A580BA9857}" type="presParOf" srcId="{40E685DA-E991-4435-9662-021BA66B8F44}" destId="{4519CA8F-4E8F-4F7F-881A-690D8991035E}" srcOrd="1" destOrd="0" presId="urn:microsoft.com/office/officeart/2005/8/layout/chevron2"/>
    <dgm:cxn modelId="{F450EFDE-1301-4032-AE0A-F5A4445249F3}" type="presParOf" srcId="{40E685DA-E991-4435-9662-021BA66B8F44}" destId="{1917B9B0-37D2-4208-BFAD-4039624BE656}" srcOrd="2" destOrd="0" presId="urn:microsoft.com/office/officeart/2005/8/layout/chevron2"/>
    <dgm:cxn modelId="{E9A8A732-533A-48CD-81A2-DEBA85F7190A}" type="presParOf" srcId="{1917B9B0-37D2-4208-BFAD-4039624BE656}" destId="{27FAC80E-7D14-4ED1-A98F-C5519A51A6F4}" srcOrd="0" destOrd="0" presId="urn:microsoft.com/office/officeart/2005/8/layout/chevron2"/>
    <dgm:cxn modelId="{2A9A88CB-337F-4ACE-A26A-442788580BD4}" type="presParOf" srcId="{1917B9B0-37D2-4208-BFAD-4039624BE656}" destId="{94EA5ECC-8D84-4BD7-AE07-2B1B77733C27}"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28692A3-A6DE-4AC3-9092-023CB56E3A6F}" type="doc">
      <dgm:prSet loTypeId="urn:microsoft.com/office/officeart/2005/8/layout/vList6" loCatId="list" qsTypeId="urn:microsoft.com/office/officeart/2005/8/quickstyle/simple1" qsCatId="simple" csTypeId="urn:microsoft.com/office/officeart/2005/8/colors/accent2_3" csCatId="accent2" phldr="1"/>
      <dgm:spPr/>
      <dgm:t>
        <a:bodyPr/>
        <a:lstStyle/>
        <a:p>
          <a:endParaRPr lang="en-US"/>
        </a:p>
      </dgm:t>
    </dgm:pt>
    <dgm:pt modelId="{FC3835F8-0648-4D9E-AAAB-EB25F44EC22E}">
      <dgm:prSet phldrT="[Text]" custT="1"/>
      <dgm:spPr/>
      <dgm:t>
        <a:bodyPr/>
        <a:lstStyle/>
        <a:p>
          <a:r>
            <a:rPr lang="en-US" sz="2000" dirty="0" smtClean="0">
              <a:latin typeface="Kristen ITC" pitchFamily="66" charset="0"/>
            </a:rPr>
            <a:t>Power that  Refrigeration cycle need</a:t>
          </a:r>
          <a:endParaRPr lang="en-US" sz="2000" dirty="0">
            <a:latin typeface="Kristen ITC" pitchFamily="66" charset="0"/>
          </a:endParaRPr>
        </a:p>
      </dgm:t>
    </dgm:pt>
    <dgm:pt modelId="{28D53C57-6E88-4DC6-80BF-D77B35A7FAEC}" type="parTrans" cxnId="{FD28E866-D055-48E1-B4F8-AAD1F881AC1C}">
      <dgm:prSet/>
      <dgm:spPr/>
      <dgm:t>
        <a:bodyPr/>
        <a:lstStyle/>
        <a:p>
          <a:endParaRPr lang="en-US"/>
        </a:p>
      </dgm:t>
    </dgm:pt>
    <dgm:pt modelId="{25E28394-6C28-4238-A530-99B4ED4DB949}" type="sibTrans" cxnId="{FD28E866-D055-48E1-B4F8-AAD1F881AC1C}">
      <dgm:prSet/>
      <dgm:spPr/>
      <dgm:t>
        <a:bodyPr/>
        <a:lstStyle/>
        <a:p>
          <a:endParaRPr lang="en-US"/>
        </a:p>
      </dgm:t>
    </dgm:pt>
    <dgm:pt modelId="{7817D0D1-6C66-4C87-A6F0-38ECBA0053C2}">
      <dgm:prSet phldrT="[Text]"/>
      <dgm:spPr/>
      <dgm:t>
        <a:bodyPr/>
        <a:lstStyle/>
        <a:p>
          <a:r>
            <a:rPr lang="en-US" b="1" dirty="0" err="1" smtClean="0">
              <a:latin typeface="Kristen ITC" pitchFamily="66" charset="0"/>
            </a:rPr>
            <a:t>Wc</a:t>
          </a:r>
          <a:r>
            <a:rPr lang="en-US" b="1" dirty="0" smtClean="0">
              <a:latin typeface="Kristen ITC" pitchFamily="66" charset="0"/>
            </a:rPr>
            <a:t> =15 </a:t>
          </a:r>
          <a:r>
            <a:rPr lang="en-US" b="1" dirty="0" err="1" smtClean="0">
              <a:latin typeface="Kristen ITC" pitchFamily="66" charset="0"/>
            </a:rPr>
            <a:t>Kw</a:t>
          </a:r>
          <a:r>
            <a:rPr lang="en-US" b="1" dirty="0" smtClean="0">
              <a:latin typeface="Kristen ITC" pitchFamily="66" charset="0"/>
            </a:rPr>
            <a:t> depending on suppose C.O.P =3.5 </a:t>
          </a:r>
          <a:endParaRPr lang="en-US" b="1" dirty="0">
            <a:latin typeface="Kristen ITC" pitchFamily="66" charset="0"/>
          </a:endParaRPr>
        </a:p>
      </dgm:t>
    </dgm:pt>
    <dgm:pt modelId="{14D34F5A-7E3B-4B1B-90B7-B881EE962F98}" type="parTrans" cxnId="{EEA201ED-3F2C-4710-BB54-D255003A8315}">
      <dgm:prSet/>
      <dgm:spPr/>
      <dgm:t>
        <a:bodyPr/>
        <a:lstStyle/>
        <a:p>
          <a:endParaRPr lang="en-US"/>
        </a:p>
      </dgm:t>
    </dgm:pt>
    <dgm:pt modelId="{F8663603-3780-4216-9C06-DCEEC71F2F89}" type="sibTrans" cxnId="{EEA201ED-3F2C-4710-BB54-D255003A8315}">
      <dgm:prSet/>
      <dgm:spPr/>
      <dgm:t>
        <a:bodyPr/>
        <a:lstStyle/>
        <a:p>
          <a:endParaRPr lang="en-US"/>
        </a:p>
      </dgm:t>
    </dgm:pt>
    <dgm:pt modelId="{3316C48F-A105-4DEA-9653-40F153E8C402}">
      <dgm:prSet phldrT="[Text]"/>
      <dgm:spPr/>
      <dgm:t>
        <a:bodyPr/>
        <a:lstStyle/>
        <a:p>
          <a:endParaRPr lang="en-US" b="1" dirty="0">
            <a:latin typeface="Kristen ITC" pitchFamily="66" charset="0"/>
          </a:endParaRPr>
        </a:p>
      </dgm:t>
    </dgm:pt>
    <dgm:pt modelId="{42DCD692-BA3F-4449-A778-6F431EA6BA79}" type="parTrans" cxnId="{A4A6A8BC-40C3-4369-9513-E68B90F6D164}">
      <dgm:prSet/>
      <dgm:spPr/>
      <dgm:t>
        <a:bodyPr/>
        <a:lstStyle/>
        <a:p>
          <a:endParaRPr lang="en-US"/>
        </a:p>
      </dgm:t>
    </dgm:pt>
    <dgm:pt modelId="{08AB33CC-6DD1-43CD-BC34-CEED54E95902}" type="sibTrans" cxnId="{A4A6A8BC-40C3-4369-9513-E68B90F6D164}">
      <dgm:prSet/>
      <dgm:spPr/>
      <dgm:t>
        <a:bodyPr/>
        <a:lstStyle/>
        <a:p>
          <a:endParaRPr lang="en-US"/>
        </a:p>
      </dgm:t>
    </dgm:pt>
    <dgm:pt modelId="{7CEFB3EC-9862-49FD-BB04-E92D39DEB38D}" type="pres">
      <dgm:prSet presAssocID="{528692A3-A6DE-4AC3-9092-023CB56E3A6F}" presName="Name0" presStyleCnt="0">
        <dgm:presLayoutVars>
          <dgm:dir/>
          <dgm:animLvl val="lvl"/>
          <dgm:resizeHandles/>
        </dgm:presLayoutVars>
      </dgm:prSet>
      <dgm:spPr/>
      <dgm:t>
        <a:bodyPr/>
        <a:lstStyle/>
        <a:p>
          <a:endParaRPr lang="en-US"/>
        </a:p>
      </dgm:t>
    </dgm:pt>
    <dgm:pt modelId="{BFCC4B26-D591-45AD-9D3A-46F33BC22DEE}" type="pres">
      <dgm:prSet presAssocID="{FC3835F8-0648-4D9E-AAAB-EB25F44EC22E}" presName="linNode" presStyleCnt="0"/>
      <dgm:spPr/>
    </dgm:pt>
    <dgm:pt modelId="{1A670007-E6FE-451D-A179-B397A9F19ECD}" type="pres">
      <dgm:prSet presAssocID="{FC3835F8-0648-4D9E-AAAB-EB25F44EC22E}" presName="parentShp" presStyleLbl="node1" presStyleIdx="0" presStyleCnt="1">
        <dgm:presLayoutVars>
          <dgm:bulletEnabled val="1"/>
        </dgm:presLayoutVars>
      </dgm:prSet>
      <dgm:spPr/>
      <dgm:t>
        <a:bodyPr/>
        <a:lstStyle/>
        <a:p>
          <a:endParaRPr lang="en-US"/>
        </a:p>
      </dgm:t>
    </dgm:pt>
    <dgm:pt modelId="{05ABF408-9855-4C6E-A3B1-34CB54D8DB48}" type="pres">
      <dgm:prSet presAssocID="{FC3835F8-0648-4D9E-AAAB-EB25F44EC22E}" presName="childShp" presStyleLbl="bgAccFollowNode1" presStyleIdx="0" presStyleCnt="1" custLinFactNeighborX="3774" custLinFactNeighborY="-9158">
        <dgm:presLayoutVars>
          <dgm:bulletEnabled val="1"/>
        </dgm:presLayoutVars>
      </dgm:prSet>
      <dgm:spPr/>
      <dgm:t>
        <a:bodyPr/>
        <a:lstStyle/>
        <a:p>
          <a:endParaRPr lang="en-US"/>
        </a:p>
      </dgm:t>
    </dgm:pt>
  </dgm:ptLst>
  <dgm:cxnLst>
    <dgm:cxn modelId="{EEA201ED-3F2C-4710-BB54-D255003A8315}" srcId="{FC3835F8-0648-4D9E-AAAB-EB25F44EC22E}" destId="{7817D0D1-6C66-4C87-A6F0-38ECBA0053C2}" srcOrd="1" destOrd="0" parTransId="{14D34F5A-7E3B-4B1B-90B7-B881EE962F98}" sibTransId="{F8663603-3780-4216-9C06-DCEEC71F2F89}"/>
    <dgm:cxn modelId="{CDF12DF1-3828-4C2D-A364-C35FBC1A00EA}" type="presOf" srcId="{528692A3-A6DE-4AC3-9092-023CB56E3A6F}" destId="{7CEFB3EC-9862-49FD-BB04-E92D39DEB38D}" srcOrd="0" destOrd="0" presId="urn:microsoft.com/office/officeart/2005/8/layout/vList6"/>
    <dgm:cxn modelId="{6E6B3E4B-1B32-46BF-89F6-7D60A2631CB5}" type="presOf" srcId="{7817D0D1-6C66-4C87-A6F0-38ECBA0053C2}" destId="{05ABF408-9855-4C6E-A3B1-34CB54D8DB48}" srcOrd="0" destOrd="1" presId="urn:microsoft.com/office/officeart/2005/8/layout/vList6"/>
    <dgm:cxn modelId="{FD28E866-D055-48E1-B4F8-AAD1F881AC1C}" srcId="{528692A3-A6DE-4AC3-9092-023CB56E3A6F}" destId="{FC3835F8-0648-4D9E-AAAB-EB25F44EC22E}" srcOrd="0" destOrd="0" parTransId="{28D53C57-6E88-4DC6-80BF-D77B35A7FAEC}" sibTransId="{25E28394-6C28-4238-A530-99B4ED4DB949}"/>
    <dgm:cxn modelId="{D06EC18C-E5F0-433A-A323-BFBEAC5CC7C3}" type="presOf" srcId="{FC3835F8-0648-4D9E-AAAB-EB25F44EC22E}" destId="{1A670007-E6FE-451D-A179-B397A9F19ECD}" srcOrd="0" destOrd="0" presId="urn:microsoft.com/office/officeart/2005/8/layout/vList6"/>
    <dgm:cxn modelId="{DE295F7D-BB82-4E21-B155-23D39C09F959}" type="presOf" srcId="{3316C48F-A105-4DEA-9653-40F153E8C402}" destId="{05ABF408-9855-4C6E-A3B1-34CB54D8DB48}" srcOrd="0" destOrd="0" presId="urn:microsoft.com/office/officeart/2005/8/layout/vList6"/>
    <dgm:cxn modelId="{A4A6A8BC-40C3-4369-9513-E68B90F6D164}" srcId="{FC3835F8-0648-4D9E-AAAB-EB25F44EC22E}" destId="{3316C48F-A105-4DEA-9653-40F153E8C402}" srcOrd="0" destOrd="0" parTransId="{42DCD692-BA3F-4449-A778-6F431EA6BA79}" sibTransId="{08AB33CC-6DD1-43CD-BC34-CEED54E95902}"/>
    <dgm:cxn modelId="{A0C11444-A5FC-4436-A7A7-3A5C8B15ED54}" type="presParOf" srcId="{7CEFB3EC-9862-49FD-BB04-E92D39DEB38D}" destId="{BFCC4B26-D591-45AD-9D3A-46F33BC22DEE}" srcOrd="0" destOrd="0" presId="urn:microsoft.com/office/officeart/2005/8/layout/vList6"/>
    <dgm:cxn modelId="{5957D4FB-BB6F-42DB-8BE8-2D2F5492E59E}" type="presParOf" srcId="{BFCC4B26-D591-45AD-9D3A-46F33BC22DEE}" destId="{1A670007-E6FE-451D-A179-B397A9F19ECD}" srcOrd="0" destOrd="0" presId="urn:microsoft.com/office/officeart/2005/8/layout/vList6"/>
    <dgm:cxn modelId="{64958F5B-9956-4F9A-9A14-7EFA0A35BBD0}" type="presParOf" srcId="{BFCC4B26-D591-45AD-9D3A-46F33BC22DEE}" destId="{05ABF408-9855-4C6E-A3B1-34CB54D8DB48}"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7C165A3-40BC-4B73-94D2-7BECEB9FB8D6}" type="doc">
      <dgm:prSet loTypeId="urn:microsoft.com/office/officeart/2005/8/layout/chevron2" loCatId="list" qsTypeId="urn:microsoft.com/office/officeart/2005/8/quickstyle/3d1" qsCatId="3D" csTypeId="urn:microsoft.com/office/officeart/2005/8/colors/colorful3" csCatId="colorful" phldr="1"/>
      <dgm:spPr/>
      <dgm:t>
        <a:bodyPr/>
        <a:lstStyle/>
        <a:p>
          <a:endParaRPr lang="en-US"/>
        </a:p>
      </dgm:t>
    </dgm:pt>
    <dgm:pt modelId="{50EEB28D-ED13-4468-94F1-BF096D6EECD9}">
      <dgm:prSet phldrT="[Text]" custT="1"/>
      <dgm:spPr/>
      <dgm:t>
        <a:bodyPr/>
        <a:lstStyle/>
        <a:p>
          <a:r>
            <a:rPr lang="en-US" sz="1800" b="1" dirty="0" smtClean="0"/>
            <a:t>Refrigeration cycle with heat exchanger </a:t>
          </a:r>
          <a:endParaRPr lang="en-US" sz="1800" b="1" dirty="0"/>
        </a:p>
      </dgm:t>
    </dgm:pt>
    <dgm:pt modelId="{F157F419-4C88-4640-A263-D9CFEC7CA480}" type="parTrans" cxnId="{F7350A64-B8EB-4586-AC71-ACBD67D1A94B}">
      <dgm:prSet/>
      <dgm:spPr/>
      <dgm:t>
        <a:bodyPr/>
        <a:lstStyle/>
        <a:p>
          <a:endParaRPr lang="en-US"/>
        </a:p>
      </dgm:t>
    </dgm:pt>
    <dgm:pt modelId="{2BDDA936-203A-4EBD-813C-2EADEA9BC03B}" type="sibTrans" cxnId="{F7350A64-B8EB-4586-AC71-ACBD67D1A94B}">
      <dgm:prSet/>
      <dgm:spPr/>
      <dgm:t>
        <a:bodyPr/>
        <a:lstStyle/>
        <a:p>
          <a:endParaRPr lang="en-US"/>
        </a:p>
      </dgm:t>
    </dgm:pt>
    <dgm:pt modelId="{37143543-D250-4D23-8683-CA67B5F6B3EF}">
      <dgm:prSet phldrT="[Text]" custT="1"/>
      <dgm:spPr/>
      <dgm:t>
        <a:bodyPr/>
        <a:lstStyle/>
        <a:p>
          <a:r>
            <a:rPr lang="en-US" sz="4000" dirty="0" err="1" smtClean="0">
              <a:latin typeface="Kristen ITC" pitchFamily="66" charset="0"/>
            </a:rPr>
            <a:t>Wc</a:t>
          </a:r>
          <a:r>
            <a:rPr lang="en-US" sz="4000" dirty="0" smtClean="0">
              <a:latin typeface="Kristen ITC" pitchFamily="66" charset="0"/>
            </a:rPr>
            <a:t>= 8 KW </a:t>
          </a:r>
          <a:endParaRPr lang="en-US" sz="4000" dirty="0">
            <a:latin typeface="Kristen ITC" pitchFamily="66" charset="0"/>
          </a:endParaRPr>
        </a:p>
      </dgm:t>
    </dgm:pt>
    <dgm:pt modelId="{51FB2D07-1B5A-4D85-A5D0-CD9384837B83}" type="parTrans" cxnId="{2A730A7E-9AFE-467F-9CBE-FEC2243112BC}">
      <dgm:prSet/>
      <dgm:spPr/>
      <dgm:t>
        <a:bodyPr/>
        <a:lstStyle/>
        <a:p>
          <a:endParaRPr lang="en-US"/>
        </a:p>
      </dgm:t>
    </dgm:pt>
    <dgm:pt modelId="{AE9CB07E-EC9D-4317-9B47-CDE4FFFC2EB9}" type="sibTrans" cxnId="{2A730A7E-9AFE-467F-9CBE-FEC2243112BC}">
      <dgm:prSet/>
      <dgm:spPr/>
      <dgm:t>
        <a:bodyPr/>
        <a:lstStyle/>
        <a:p>
          <a:endParaRPr lang="en-US"/>
        </a:p>
      </dgm:t>
    </dgm:pt>
    <dgm:pt modelId="{A350BE91-1B52-4B81-9873-3EEA5BBB6032}" type="pres">
      <dgm:prSet presAssocID="{97C165A3-40BC-4B73-94D2-7BECEB9FB8D6}" presName="linearFlow" presStyleCnt="0">
        <dgm:presLayoutVars>
          <dgm:dir/>
          <dgm:animLvl val="lvl"/>
          <dgm:resizeHandles val="exact"/>
        </dgm:presLayoutVars>
      </dgm:prSet>
      <dgm:spPr/>
      <dgm:t>
        <a:bodyPr/>
        <a:lstStyle/>
        <a:p>
          <a:endParaRPr lang="en-US"/>
        </a:p>
      </dgm:t>
    </dgm:pt>
    <dgm:pt modelId="{FD226BBF-4D2B-4996-B15E-467FB0B50FF0}" type="pres">
      <dgm:prSet presAssocID="{50EEB28D-ED13-4468-94F1-BF096D6EECD9}" presName="composite" presStyleCnt="0"/>
      <dgm:spPr/>
      <dgm:t>
        <a:bodyPr/>
        <a:lstStyle/>
        <a:p>
          <a:endParaRPr lang="en-US"/>
        </a:p>
      </dgm:t>
    </dgm:pt>
    <dgm:pt modelId="{D0EF4192-E9DC-4DA5-A6DC-9595AB5A2B59}" type="pres">
      <dgm:prSet presAssocID="{50EEB28D-ED13-4468-94F1-BF096D6EECD9}" presName="parentText" presStyleLbl="alignNode1" presStyleIdx="0" presStyleCnt="1" custLinFactNeighborX="0" custLinFactNeighborY="1353">
        <dgm:presLayoutVars>
          <dgm:chMax val="1"/>
          <dgm:bulletEnabled val="1"/>
        </dgm:presLayoutVars>
      </dgm:prSet>
      <dgm:spPr/>
      <dgm:t>
        <a:bodyPr/>
        <a:lstStyle/>
        <a:p>
          <a:endParaRPr lang="en-US"/>
        </a:p>
      </dgm:t>
    </dgm:pt>
    <dgm:pt modelId="{FB9DC996-0840-4F65-8D26-BE326DFCAB4C}" type="pres">
      <dgm:prSet presAssocID="{50EEB28D-ED13-4468-94F1-BF096D6EECD9}" presName="descendantText" presStyleLbl="alignAcc1" presStyleIdx="0" presStyleCnt="1" custScaleY="100000">
        <dgm:presLayoutVars>
          <dgm:bulletEnabled val="1"/>
        </dgm:presLayoutVars>
      </dgm:prSet>
      <dgm:spPr/>
      <dgm:t>
        <a:bodyPr/>
        <a:lstStyle/>
        <a:p>
          <a:endParaRPr lang="en-US"/>
        </a:p>
      </dgm:t>
    </dgm:pt>
  </dgm:ptLst>
  <dgm:cxnLst>
    <dgm:cxn modelId="{2A730A7E-9AFE-467F-9CBE-FEC2243112BC}" srcId="{50EEB28D-ED13-4468-94F1-BF096D6EECD9}" destId="{37143543-D250-4D23-8683-CA67B5F6B3EF}" srcOrd="0" destOrd="0" parTransId="{51FB2D07-1B5A-4D85-A5D0-CD9384837B83}" sibTransId="{AE9CB07E-EC9D-4317-9B47-CDE4FFFC2EB9}"/>
    <dgm:cxn modelId="{2C58AF8E-B401-4827-94EE-A11E858BDCE9}" type="presOf" srcId="{37143543-D250-4D23-8683-CA67B5F6B3EF}" destId="{FB9DC996-0840-4F65-8D26-BE326DFCAB4C}" srcOrd="0" destOrd="0" presId="urn:microsoft.com/office/officeart/2005/8/layout/chevron2"/>
    <dgm:cxn modelId="{8D8EAEF2-D918-45D3-AD27-FC9D3E2F0C9E}" type="presOf" srcId="{50EEB28D-ED13-4468-94F1-BF096D6EECD9}" destId="{D0EF4192-E9DC-4DA5-A6DC-9595AB5A2B59}" srcOrd="0" destOrd="0" presId="urn:microsoft.com/office/officeart/2005/8/layout/chevron2"/>
    <dgm:cxn modelId="{F7350A64-B8EB-4586-AC71-ACBD67D1A94B}" srcId="{97C165A3-40BC-4B73-94D2-7BECEB9FB8D6}" destId="{50EEB28D-ED13-4468-94F1-BF096D6EECD9}" srcOrd="0" destOrd="0" parTransId="{F157F419-4C88-4640-A263-D9CFEC7CA480}" sibTransId="{2BDDA936-203A-4EBD-813C-2EADEA9BC03B}"/>
    <dgm:cxn modelId="{810428C2-ED60-4E87-A571-AA8F989FE2BF}" type="presOf" srcId="{97C165A3-40BC-4B73-94D2-7BECEB9FB8D6}" destId="{A350BE91-1B52-4B81-9873-3EEA5BBB6032}" srcOrd="0" destOrd="0" presId="urn:microsoft.com/office/officeart/2005/8/layout/chevron2"/>
    <dgm:cxn modelId="{C687DCD2-6DDD-4CAB-ADD5-867CB2F1032F}" type="presParOf" srcId="{A350BE91-1B52-4B81-9873-3EEA5BBB6032}" destId="{FD226BBF-4D2B-4996-B15E-467FB0B50FF0}" srcOrd="0" destOrd="0" presId="urn:microsoft.com/office/officeart/2005/8/layout/chevron2"/>
    <dgm:cxn modelId="{FBF4B211-E53A-4325-8098-83B5CF96195B}" type="presParOf" srcId="{FD226BBF-4D2B-4996-B15E-467FB0B50FF0}" destId="{D0EF4192-E9DC-4DA5-A6DC-9595AB5A2B59}" srcOrd="0" destOrd="0" presId="urn:microsoft.com/office/officeart/2005/8/layout/chevron2"/>
    <dgm:cxn modelId="{0F0B8277-E118-4C41-A1F7-A15D565D7C5B}" type="presParOf" srcId="{FD226BBF-4D2B-4996-B15E-467FB0B50FF0}" destId="{FB9DC996-0840-4F65-8D26-BE326DFCAB4C}" srcOrd="1" destOrd="0" presId="urn:microsoft.com/office/officeart/2005/8/layout/chevron2"/>
  </dgm:cxnLst>
  <dgm:bg/>
  <dgm:whole/>
</dgm:dataModel>
</file>

<file path=ppt/diagrams/data8.xml><?xml version="1.0" encoding="utf-8"?>
<dgm:dataModel xmlns:dgm="http://schemas.openxmlformats.org/drawingml/2006/diagram" xmlns:a="http://schemas.openxmlformats.org/drawingml/2006/main">
  <dgm:ptLst>
    <dgm:pt modelId="{97C165A3-40BC-4B73-94D2-7BECEB9FB8D6}" type="doc">
      <dgm:prSet loTypeId="urn:microsoft.com/office/officeart/2005/8/layout/chevron2" loCatId="list" qsTypeId="urn:microsoft.com/office/officeart/2005/8/quickstyle/3d1" qsCatId="3D" csTypeId="urn:microsoft.com/office/officeart/2005/8/colors/colorful3" csCatId="colorful" phldr="1"/>
      <dgm:spPr/>
      <dgm:t>
        <a:bodyPr/>
        <a:lstStyle/>
        <a:p>
          <a:endParaRPr lang="en-US"/>
        </a:p>
      </dgm:t>
    </dgm:pt>
    <dgm:pt modelId="{4534F6A5-A091-4B48-876F-E880D155A543}">
      <dgm:prSet phldrT="[Text]" custT="1"/>
      <dgm:spPr/>
      <dgm:t>
        <a:bodyPr/>
        <a:lstStyle/>
        <a:p>
          <a:r>
            <a:rPr lang="en-US" sz="4000" dirty="0" err="1" smtClean="0">
              <a:latin typeface="Kristen ITC" pitchFamily="66" charset="0"/>
            </a:rPr>
            <a:t>Wc</a:t>
          </a:r>
          <a:r>
            <a:rPr lang="en-US" sz="4000" dirty="0" smtClean="0">
              <a:latin typeface="Kristen ITC" pitchFamily="66" charset="0"/>
            </a:rPr>
            <a:t> =2.288 KW </a:t>
          </a:r>
          <a:endParaRPr lang="en-US" sz="4000" dirty="0">
            <a:latin typeface="Kristen ITC" pitchFamily="66" charset="0"/>
          </a:endParaRPr>
        </a:p>
      </dgm:t>
    </dgm:pt>
    <dgm:pt modelId="{54F72FB3-354C-46E2-8B31-E5BFADE24A85}">
      <dgm:prSet phldrT="[Text]" custT="1"/>
      <dgm:spPr/>
      <dgm:t>
        <a:bodyPr/>
        <a:lstStyle/>
        <a:p>
          <a:r>
            <a:rPr lang="en-US" sz="1600" b="1" dirty="0" smtClean="0"/>
            <a:t>After allowing the cold air to Passes through the condenser </a:t>
          </a:r>
          <a:endParaRPr lang="en-US" sz="1600" b="1" dirty="0"/>
        </a:p>
      </dgm:t>
    </dgm:pt>
    <dgm:pt modelId="{C42316B7-E2E4-4E2A-872F-37D70F828697}" type="sibTrans" cxnId="{87CC961D-761A-4C4C-ABE3-034C988ADF0B}">
      <dgm:prSet/>
      <dgm:spPr/>
      <dgm:t>
        <a:bodyPr/>
        <a:lstStyle/>
        <a:p>
          <a:endParaRPr lang="en-US"/>
        </a:p>
      </dgm:t>
    </dgm:pt>
    <dgm:pt modelId="{108F528E-C35A-4270-B40B-836870EA9735}" type="parTrans" cxnId="{87CC961D-761A-4C4C-ABE3-034C988ADF0B}">
      <dgm:prSet/>
      <dgm:spPr/>
      <dgm:t>
        <a:bodyPr/>
        <a:lstStyle/>
        <a:p>
          <a:endParaRPr lang="en-US"/>
        </a:p>
      </dgm:t>
    </dgm:pt>
    <dgm:pt modelId="{FB52F3AB-18A4-4639-A5A0-97124073B36C}" type="sibTrans" cxnId="{0D5798F8-1FEE-4CED-86AA-12B8C16F3BA4}">
      <dgm:prSet/>
      <dgm:spPr/>
      <dgm:t>
        <a:bodyPr/>
        <a:lstStyle/>
        <a:p>
          <a:endParaRPr lang="en-US"/>
        </a:p>
      </dgm:t>
    </dgm:pt>
    <dgm:pt modelId="{E320B85E-A080-4C05-9881-A222B48ACDDC}" type="parTrans" cxnId="{0D5798F8-1FEE-4CED-86AA-12B8C16F3BA4}">
      <dgm:prSet/>
      <dgm:spPr/>
      <dgm:t>
        <a:bodyPr/>
        <a:lstStyle/>
        <a:p>
          <a:endParaRPr lang="en-US"/>
        </a:p>
      </dgm:t>
    </dgm:pt>
    <dgm:pt modelId="{A350BE91-1B52-4B81-9873-3EEA5BBB6032}" type="pres">
      <dgm:prSet presAssocID="{97C165A3-40BC-4B73-94D2-7BECEB9FB8D6}" presName="linearFlow" presStyleCnt="0">
        <dgm:presLayoutVars>
          <dgm:dir/>
          <dgm:animLvl val="lvl"/>
          <dgm:resizeHandles val="exact"/>
        </dgm:presLayoutVars>
      </dgm:prSet>
      <dgm:spPr/>
      <dgm:t>
        <a:bodyPr/>
        <a:lstStyle/>
        <a:p>
          <a:endParaRPr lang="en-US"/>
        </a:p>
      </dgm:t>
    </dgm:pt>
    <dgm:pt modelId="{8A161C78-80D2-48CA-934A-3A40F0022690}" type="pres">
      <dgm:prSet presAssocID="{54F72FB3-354C-46E2-8B31-E5BFADE24A85}" presName="composite" presStyleCnt="0"/>
      <dgm:spPr/>
      <dgm:t>
        <a:bodyPr/>
        <a:lstStyle/>
        <a:p>
          <a:endParaRPr lang="en-US"/>
        </a:p>
      </dgm:t>
    </dgm:pt>
    <dgm:pt modelId="{49F0CC3B-792D-4E61-A0F8-C2192F59F27A}" type="pres">
      <dgm:prSet presAssocID="{54F72FB3-354C-46E2-8B31-E5BFADE24A85}" presName="parentText" presStyleLbl="alignNode1" presStyleIdx="0" presStyleCnt="1">
        <dgm:presLayoutVars>
          <dgm:chMax val="1"/>
          <dgm:bulletEnabled val="1"/>
        </dgm:presLayoutVars>
      </dgm:prSet>
      <dgm:spPr/>
      <dgm:t>
        <a:bodyPr/>
        <a:lstStyle/>
        <a:p>
          <a:endParaRPr lang="en-US"/>
        </a:p>
      </dgm:t>
    </dgm:pt>
    <dgm:pt modelId="{C186F123-5771-42AB-9C63-536065717BC7}" type="pres">
      <dgm:prSet presAssocID="{54F72FB3-354C-46E2-8B31-E5BFADE24A85}" presName="descendantText" presStyleLbl="alignAcc1" presStyleIdx="0" presStyleCnt="1">
        <dgm:presLayoutVars>
          <dgm:bulletEnabled val="1"/>
        </dgm:presLayoutVars>
      </dgm:prSet>
      <dgm:spPr/>
      <dgm:t>
        <a:bodyPr/>
        <a:lstStyle/>
        <a:p>
          <a:endParaRPr lang="en-US"/>
        </a:p>
      </dgm:t>
    </dgm:pt>
  </dgm:ptLst>
  <dgm:cxnLst>
    <dgm:cxn modelId="{0D5798F8-1FEE-4CED-86AA-12B8C16F3BA4}" srcId="{54F72FB3-354C-46E2-8B31-E5BFADE24A85}" destId="{4534F6A5-A091-4B48-876F-E880D155A543}" srcOrd="0" destOrd="0" parTransId="{E320B85E-A080-4C05-9881-A222B48ACDDC}" sibTransId="{FB52F3AB-18A4-4639-A5A0-97124073B36C}"/>
    <dgm:cxn modelId="{4A2B88DD-50CF-41EB-B818-D5D821ED9E57}" type="presOf" srcId="{54F72FB3-354C-46E2-8B31-E5BFADE24A85}" destId="{49F0CC3B-792D-4E61-A0F8-C2192F59F27A}" srcOrd="0" destOrd="0" presId="urn:microsoft.com/office/officeart/2005/8/layout/chevron2"/>
    <dgm:cxn modelId="{28037091-63C1-4443-B0E9-DE2DE9EA3E16}" type="presOf" srcId="{97C165A3-40BC-4B73-94D2-7BECEB9FB8D6}" destId="{A350BE91-1B52-4B81-9873-3EEA5BBB6032}" srcOrd="0" destOrd="0" presId="urn:microsoft.com/office/officeart/2005/8/layout/chevron2"/>
    <dgm:cxn modelId="{87CC961D-761A-4C4C-ABE3-034C988ADF0B}" srcId="{97C165A3-40BC-4B73-94D2-7BECEB9FB8D6}" destId="{54F72FB3-354C-46E2-8B31-E5BFADE24A85}" srcOrd="0" destOrd="0" parTransId="{108F528E-C35A-4270-B40B-836870EA9735}" sibTransId="{C42316B7-E2E4-4E2A-872F-37D70F828697}"/>
    <dgm:cxn modelId="{11891B92-A66B-48CD-A25F-38815C152415}" type="presOf" srcId="{4534F6A5-A091-4B48-876F-E880D155A543}" destId="{C186F123-5771-42AB-9C63-536065717BC7}" srcOrd="0" destOrd="0" presId="urn:microsoft.com/office/officeart/2005/8/layout/chevron2"/>
    <dgm:cxn modelId="{23761B58-34BA-4C7B-B5DA-B5DDCAC5ACAA}" type="presParOf" srcId="{A350BE91-1B52-4B81-9873-3EEA5BBB6032}" destId="{8A161C78-80D2-48CA-934A-3A40F0022690}" srcOrd="0" destOrd="0" presId="urn:microsoft.com/office/officeart/2005/8/layout/chevron2"/>
    <dgm:cxn modelId="{CAB0B9C1-9047-4B21-9167-420E305044CA}" type="presParOf" srcId="{8A161C78-80D2-48CA-934A-3A40F0022690}" destId="{49F0CC3B-792D-4E61-A0F8-C2192F59F27A}" srcOrd="0" destOrd="0" presId="urn:microsoft.com/office/officeart/2005/8/layout/chevron2"/>
    <dgm:cxn modelId="{CA9A1554-280A-4E07-ABE2-9097E8651639}" type="presParOf" srcId="{8A161C78-80D2-48CA-934A-3A40F0022690}" destId="{C186F123-5771-42AB-9C63-536065717BC7}"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F89B23A-D1A3-478B-95EB-E924E64BD00A}"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en-US"/>
        </a:p>
      </dgm:t>
    </dgm:pt>
    <dgm:pt modelId="{EF8BB9CA-7658-40A3-8E44-6BB7EA2B8287}">
      <dgm:prSet phldrT="[Text]"/>
      <dgm:spPr/>
      <dgm:t>
        <a:bodyPr/>
        <a:lstStyle/>
        <a:p>
          <a:r>
            <a:rPr lang="en-US" dirty="0" smtClean="0"/>
            <a:t>1</a:t>
          </a:r>
          <a:endParaRPr lang="en-US" dirty="0"/>
        </a:p>
      </dgm:t>
    </dgm:pt>
    <dgm:pt modelId="{5A612923-BF7D-4367-B03C-269F8A158861}" type="parTrans" cxnId="{FFECBAA9-98EF-40CB-B4F8-F832CB31CCE7}">
      <dgm:prSet/>
      <dgm:spPr/>
      <dgm:t>
        <a:bodyPr/>
        <a:lstStyle/>
        <a:p>
          <a:endParaRPr lang="en-US"/>
        </a:p>
      </dgm:t>
    </dgm:pt>
    <dgm:pt modelId="{DE736862-4819-45DB-8DD6-1895F660BF28}" type="sibTrans" cxnId="{FFECBAA9-98EF-40CB-B4F8-F832CB31CCE7}">
      <dgm:prSet/>
      <dgm:spPr/>
      <dgm:t>
        <a:bodyPr/>
        <a:lstStyle/>
        <a:p>
          <a:endParaRPr lang="en-US"/>
        </a:p>
      </dgm:t>
    </dgm:pt>
    <dgm:pt modelId="{9A19532C-5C80-415A-80E8-4B45643F0588}">
      <dgm:prSet phldrT="[Text]"/>
      <dgm:spPr>
        <a:solidFill>
          <a:srgbClr val="FFFF00">
            <a:alpha val="90000"/>
          </a:srgbClr>
        </a:solidFill>
      </dgm:spPr>
      <dgm:t>
        <a:bodyPr/>
        <a:lstStyle/>
        <a:p>
          <a:r>
            <a:rPr lang="en-US" b="1" dirty="0" smtClean="0">
              <a:latin typeface="Kristen ITC" pitchFamily="66" charset="0"/>
            </a:rPr>
            <a:t>Air flow  </a:t>
          </a:r>
          <a:r>
            <a:rPr lang="en-US" dirty="0" smtClean="0"/>
            <a:t>?</a:t>
          </a:r>
          <a:r>
            <a:rPr lang="en-US" b="1" dirty="0" smtClean="0">
              <a:latin typeface="Kristen ITC" pitchFamily="66" charset="0"/>
            </a:rPr>
            <a:t> m</a:t>
          </a:r>
          <a:r>
            <a:rPr lang="en-US" b="1" baseline="30000" dirty="0" smtClean="0">
              <a:latin typeface="Kristen ITC" pitchFamily="66" charset="0"/>
            </a:rPr>
            <a:t>3</a:t>
          </a:r>
          <a:r>
            <a:rPr lang="en-US" b="1" dirty="0" smtClean="0">
              <a:latin typeface="Kristen ITC" pitchFamily="66" charset="0"/>
            </a:rPr>
            <a:t>/s</a:t>
          </a:r>
          <a:endParaRPr lang="en-US" dirty="0"/>
        </a:p>
      </dgm:t>
    </dgm:pt>
    <dgm:pt modelId="{B068866D-F993-4053-AA6C-F64F5860219C}" type="parTrans" cxnId="{0BAC2953-22C6-49E8-BF49-22C23B2941D6}">
      <dgm:prSet/>
      <dgm:spPr/>
      <dgm:t>
        <a:bodyPr/>
        <a:lstStyle/>
        <a:p>
          <a:endParaRPr lang="en-US"/>
        </a:p>
      </dgm:t>
    </dgm:pt>
    <dgm:pt modelId="{B784DBE0-BD27-4C12-9016-0161800C52DA}" type="sibTrans" cxnId="{0BAC2953-22C6-49E8-BF49-22C23B2941D6}">
      <dgm:prSet/>
      <dgm:spPr/>
      <dgm:t>
        <a:bodyPr/>
        <a:lstStyle/>
        <a:p>
          <a:endParaRPr lang="en-US"/>
        </a:p>
      </dgm:t>
    </dgm:pt>
    <dgm:pt modelId="{889EB26E-95D4-4BB0-9F26-83038CC3EC0B}">
      <dgm:prSet phldrT="[Text]"/>
      <dgm:spPr/>
      <dgm:t>
        <a:bodyPr/>
        <a:lstStyle/>
        <a:p>
          <a:r>
            <a:rPr lang="en-US" dirty="0" smtClean="0"/>
            <a:t>2</a:t>
          </a:r>
          <a:endParaRPr lang="en-US" dirty="0"/>
        </a:p>
      </dgm:t>
    </dgm:pt>
    <dgm:pt modelId="{82D10AC0-3CDD-4383-918D-E68BD5E3D1ED}" type="sibTrans" cxnId="{3726C0B4-12EC-4895-A88B-CED33AB98CFB}">
      <dgm:prSet/>
      <dgm:spPr/>
      <dgm:t>
        <a:bodyPr/>
        <a:lstStyle/>
        <a:p>
          <a:endParaRPr lang="en-US"/>
        </a:p>
      </dgm:t>
    </dgm:pt>
    <dgm:pt modelId="{3E1CFAFF-E8F9-4D1F-BD8E-180E645C59AB}" type="parTrans" cxnId="{3726C0B4-12EC-4895-A88B-CED33AB98CFB}">
      <dgm:prSet/>
      <dgm:spPr/>
      <dgm:t>
        <a:bodyPr/>
        <a:lstStyle/>
        <a:p>
          <a:endParaRPr lang="en-US"/>
        </a:p>
      </dgm:t>
    </dgm:pt>
    <dgm:pt modelId="{AEEBB883-9475-4C29-B41E-69B8D82B6CF9}">
      <dgm:prSet/>
      <dgm:spPr/>
      <dgm:t>
        <a:bodyPr/>
        <a:lstStyle/>
        <a:p>
          <a:r>
            <a:rPr lang="en-US" b="1" dirty="0" smtClean="0">
              <a:latin typeface="Kristen ITC" pitchFamily="66" charset="0"/>
            </a:rPr>
            <a:t>centrifugal fan </a:t>
          </a:r>
          <a:endParaRPr lang="en-US" b="1" dirty="0">
            <a:latin typeface="Kristen ITC" pitchFamily="66" charset="0"/>
          </a:endParaRPr>
        </a:p>
      </dgm:t>
    </dgm:pt>
    <dgm:pt modelId="{9E01F639-9127-4F8B-9069-D7A7251BF348}" type="parTrans" cxnId="{E15739B9-D252-41AB-B4ED-EBC30AD9357F}">
      <dgm:prSet/>
      <dgm:spPr/>
      <dgm:t>
        <a:bodyPr/>
        <a:lstStyle/>
        <a:p>
          <a:endParaRPr lang="en-US"/>
        </a:p>
      </dgm:t>
    </dgm:pt>
    <dgm:pt modelId="{B2A6CE01-AE69-4A28-81E7-100424A22249}" type="sibTrans" cxnId="{E15739B9-D252-41AB-B4ED-EBC30AD9357F}">
      <dgm:prSet/>
      <dgm:spPr/>
      <dgm:t>
        <a:bodyPr/>
        <a:lstStyle/>
        <a:p>
          <a:endParaRPr lang="en-US"/>
        </a:p>
      </dgm:t>
    </dgm:pt>
    <dgm:pt modelId="{40E685DA-E991-4435-9662-021BA66B8F44}" type="pres">
      <dgm:prSet presAssocID="{3F89B23A-D1A3-478B-95EB-E924E64BD00A}" presName="linearFlow" presStyleCnt="0">
        <dgm:presLayoutVars>
          <dgm:dir/>
          <dgm:animLvl val="lvl"/>
          <dgm:resizeHandles val="exact"/>
        </dgm:presLayoutVars>
      </dgm:prSet>
      <dgm:spPr/>
      <dgm:t>
        <a:bodyPr/>
        <a:lstStyle/>
        <a:p>
          <a:endParaRPr lang="en-US"/>
        </a:p>
      </dgm:t>
    </dgm:pt>
    <dgm:pt modelId="{E81FE9CF-E36A-48A8-9893-F8ED7871A1DE}" type="pres">
      <dgm:prSet presAssocID="{EF8BB9CA-7658-40A3-8E44-6BB7EA2B8287}" presName="composite" presStyleCnt="0"/>
      <dgm:spPr/>
    </dgm:pt>
    <dgm:pt modelId="{9DF282F1-56EF-451F-B37B-2F73F6D3D7B0}" type="pres">
      <dgm:prSet presAssocID="{EF8BB9CA-7658-40A3-8E44-6BB7EA2B8287}" presName="parentText" presStyleLbl="alignNode1" presStyleIdx="0" presStyleCnt="2" custLinFactNeighborX="-5782" custLinFactNeighborY="-1465">
        <dgm:presLayoutVars>
          <dgm:chMax val="1"/>
          <dgm:bulletEnabled val="1"/>
        </dgm:presLayoutVars>
      </dgm:prSet>
      <dgm:spPr/>
      <dgm:t>
        <a:bodyPr/>
        <a:lstStyle/>
        <a:p>
          <a:endParaRPr lang="en-US"/>
        </a:p>
      </dgm:t>
    </dgm:pt>
    <dgm:pt modelId="{4DBAB3FC-2A2A-45ED-87E1-D7DCE5946064}" type="pres">
      <dgm:prSet presAssocID="{EF8BB9CA-7658-40A3-8E44-6BB7EA2B8287}" presName="descendantText" presStyleLbl="alignAcc1" presStyleIdx="0" presStyleCnt="2">
        <dgm:presLayoutVars>
          <dgm:bulletEnabled val="1"/>
        </dgm:presLayoutVars>
      </dgm:prSet>
      <dgm:spPr/>
      <dgm:t>
        <a:bodyPr/>
        <a:lstStyle/>
        <a:p>
          <a:endParaRPr lang="en-US"/>
        </a:p>
      </dgm:t>
    </dgm:pt>
    <dgm:pt modelId="{4519CA8F-4E8F-4F7F-881A-690D8991035E}" type="pres">
      <dgm:prSet presAssocID="{DE736862-4819-45DB-8DD6-1895F660BF28}" presName="sp" presStyleCnt="0"/>
      <dgm:spPr/>
    </dgm:pt>
    <dgm:pt modelId="{1917B9B0-37D2-4208-BFAD-4039624BE656}" type="pres">
      <dgm:prSet presAssocID="{889EB26E-95D4-4BB0-9F26-83038CC3EC0B}" presName="composite" presStyleCnt="0"/>
      <dgm:spPr/>
    </dgm:pt>
    <dgm:pt modelId="{27FAC80E-7D14-4ED1-A98F-C5519A51A6F4}" type="pres">
      <dgm:prSet presAssocID="{889EB26E-95D4-4BB0-9F26-83038CC3EC0B}" presName="parentText" presStyleLbl="alignNode1" presStyleIdx="1" presStyleCnt="2" custLinFactNeighborX="-16860" custLinFactNeighborY="19512">
        <dgm:presLayoutVars>
          <dgm:chMax val="1"/>
          <dgm:bulletEnabled val="1"/>
        </dgm:presLayoutVars>
      </dgm:prSet>
      <dgm:spPr/>
      <dgm:t>
        <a:bodyPr/>
        <a:lstStyle/>
        <a:p>
          <a:endParaRPr lang="en-US"/>
        </a:p>
      </dgm:t>
    </dgm:pt>
    <dgm:pt modelId="{94EA5ECC-8D84-4BD7-AE07-2B1B77733C27}" type="pres">
      <dgm:prSet presAssocID="{889EB26E-95D4-4BB0-9F26-83038CC3EC0B}" presName="descendantText" presStyleLbl="alignAcc1" presStyleIdx="1" presStyleCnt="2" custLinFactNeighborX="-217" custLinFactNeighborY="-76">
        <dgm:presLayoutVars>
          <dgm:bulletEnabled val="1"/>
        </dgm:presLayoutVars>
      </dgm:prSet>
      <dgm:spPr/>
      <dgm:t>
        <a:bodyPr/>
        <a:lstStyle/>
        <a:p>
          <a:endParaRPr lang="en-US"/>
        </a:p>
      </dgm:t>
    </dgm:pt>
  </dgm:ptLst>
  <dgm:cxnLst>
    <dgm:cxn modelId="{7F008C6C-F400-47A5-B312-166323F51CB9}" type="presOf" srcId="{AEEBB883-9475-4C29-B41E-69B8D82B6CF9}" destId="{94EA5ECC-8D84-4BD7-AE07-2B1B77733C27}" srcOrd="0" destOrd="0" presId="urn:microsoft.com/office/officeart/2005/8/layout/chevron2"/>
    <dgm:cxn modelId="{0BAC2953-22C6-49E8-BF49-22C23B2941D6}" srcId="{EF8BB9CA-7658-40A3-8E44-6BB7EA2B8287}" destId="{9A19532C-5C80-415A-80E8-4B45643F0588}" srcOrd="0" destOrd="0" parTransId="{B068866D-F993-4053-AA6C-F64F5860219C}" sibTransId="{B784DBE0-BD27-4C12-9016-0161800C52DA}"/>
    <dgm:cxn modelId="{3726C0B4-12EC-4895-A88B-CED33AB98CFB}" srcId="{3F89B23A-D1A3-478B-95EB-E924E64BD00A}" destId="{889EB26E-95D4-4BB0-9F26-83038CC3EC0B}" srcOrd="1" destOrd="0" parTransId="{3E1CFAFF-E8F9-4D1F-BD8E-180E645C59AB}" sibTransId="{82D10AC0-3CDD-4383-918D-E68BD5E3D1ED}"/>
    <dgm:cxn modelId="{FFECBAA9-98EF-40CB-B4F8-F832CB31CCE7}" srcId="{3F89B23A-D1A3-478B-95EB-E924E64BD00A}" destId="{EF8BB9CA-7658-40A3-8E44-6BB7EA2B8287}" srcOrd="0" destOrd="0" parTransId="{5A612923-BF7D-4367-B03C-269F8A158861}" sibTransId="{DE736862-4819-45DB-8DD6-1895F660BF28}"/>
    <dgm:cxn modelId="{E15739B9-D252-41AB-B4ED-EBC30AD9357F}" srcId="{889EB26E-95D4-4BB0-9F26-83038CC3EC0B}" destId="{AEEBB883-9475-4C29-B41E-69B8D82B6CF9}" srcOrd="0" destOrd="0" parTransId="{9E01F639-9127-4F8B-9069-D7A7251BF348}" sibTransId="{B2A6CE01-AE69-4A28-81E7-100424A22249}"/>
    <dgm:cxn modelId="{9A3932E8-00DD-4BA4-801C-AD9577E48945}" type="presOf" srcId="{889EB26E-95D4-4BB0-9F26-83038CC3EC0B}" destId="{27FAC80E-7D14-4ED1-A98F-C5519A51A6F4}" srcOrd="0" destOrd="0" presId="urn:microsoft.com/office/officeart/2005/8/layout/chevron2"/>
    <dgm:cxn modelId="{F35B310A-D963-4B06-A804-8E10B62B2FEB}" type="presOf" srcId="{9A19532C-5C80-415A-80E8-4B45643F0588}" destId="{4DBAB3FC-2A2A-45ED-87E1-D7DCE5946064}" srcOrd="0" destOrd="0" presId="urn:microsoft.com/office/officeart/2005/8/layout/chevron2"/>
    <dgm:cxn modelId="{695F9FDD-A4EA-4773-8113-299015E0A599}" type="presOf" srcId="{3F89B23A-D1A3-478B-95EB-E924E64BD00A}" destId="{40E685DA-E991-4435-9662-021BA66B8F44}" srcOrd="0" destOrd="0" presId="urn:microsoft.com/office/officeart/2005/8/layout/chevron2"/>
    <dgm:cxn modelId="{F93AFBD3-51D1-41B6-B7A8-7124526997E0}" type="presOf" srcId="{EF8BB9CA-7658-40A3-8E44-6BB7EA2B8287}" destId="{9DF282F1-56EF-451F-B37B-2F73F6D3D7B0}" srcOrd="0" destOrd="0" presId="urn:microsoft.com/office/officeart/2005/8/layout/chevron2"/>
    <dgm:cxn modelId="{5F9615B2-ED2D-439F-B204-47C6E892AD43}" type="presParOf" srcId="{40E685DA-E991-4435-9662-021BA66B8F44}" destId="{E81FE9CF-E36A-48A8-9893-F8ED7871A1DE}" srcOrd="0" destOrd="0" presId="urn:microsoft.com/office/officeart/2005/8/layout/chevron2"/>
    <dgm:cxn modelId="{FEDA63DE-0AC9-45F0-A5C7-6C807579DC43}" type="presParOf" srcId="{E81FE9CF-E36A-48A8-9893-F8ED7871A1DE}" destId="{9DF282F1-56EF-451F-B37B-2F73F6D3D7B0}" srcOrd="0" destOrd="0" presId="urn:microsoft.com/office/officeart/2005/8/layout/chevron2"/>
    <dgm:cxn modelId="{AB09BAE2-804E-484A-9565-89098EFA6C60}" type="presParOf" srcId="{E81FE9CF-E36A-48A8-9893-F8ED7871A1DE}" destId="{4DBAB3FC-2A2A-45ED-87E1-D7DCE5946064}" srcOrd="1" destOrd="0" presId="urn:microsoft.com/office/officeart/2005/8/layout/chevron2"/>
    <dgm:cxn modelId="{0998D4B0-8C01-4DE2-AD85-F27BE9180D33}" type="presParOf" srcId="{40E685DA-E991-4435-9662-021BA66B8F44}" destId="{4519CA8F-4E8F-4F7F-881A-690D8991035E}" srcOrd="1" destOrd="0" presId="urn:microsoft.com/office/officeart/2005/8/layout/chevron2"/>
    <dgm:cxn modelId="{860B3589-1009-4351-899F-895DE837E344}" type="presParOf" srcId="{40E685DA-E991-4435-9662-021BA66B8F44}" destId="{1917B9B0-37D2-4208-BFAD-4039624BE656}" srcOrd="2" destOrd="0" presId="urn:microsoft.com/office/officeart/2005/8/layout/chevron2"/>
    <dgm:cxn modelId="{AF1CC2D5-4671-4BDF-A864-545777F886BE}" type="presParOf" srcId="{1917B9B0-37D2-4208-BFAD-4039624BE656}" destId="{27FAC80E-7D14-4ED1-A98F-C5519A51A6F4}" srcOrd="0" destOrd="0" presId="urn:microsoft.com/office/officeart/2005/8/layout/chevron2"/>
    <dgm:cxn modelId="{8091EF3C-2C1A-4337-A7B2-59066288119C}" type="presParOf" srcId="{1917B9B0-37D2-4208-BFAD-4039624BE656}" destId="{94EA5ECC-8D84-4BD7-AE07-2B1B77733C27}" srcOrd="1" destOrd="0" presId="urn:microsoft.com/office/officeart/2005/8/layout/chevron2"/>
  </dgm:cxnLst>
  <dgm:bg/>
  <dgm:whole/>
</dgm:dataModel>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EF4192-E9DC-4DA5-A6DC-9595AB5A2B59}">
      <dsp:nvSpPr>
        <dsp:cNvPr id="0" name=""/>
        <dsp:cNvSpPr/>
      </dsp:nvSpPr>
      <dsp:spPr>
        <a:xfrm rot="5400000">
          <a:off x="-361953" y="397030"/>
          <a:ext cx="2413022" cy="1689115"/>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Refrigeration cycle with heat exchanger </a:t>
          </a:r>
          <a:endParaRPr lang="en-US" sz="1800" b="1" kern="1200" dirty="0"/>
        </a:p>
      </dsp:txBody>
      <dsp:txXfrm rot="-5400000">
        <a:off x="1" y="879635"/>
        <a:ext cx="1689115" cy="723907"/>
      </dsp:txXfrm>
    </dsp:sp>
    <dsp:sp modelId="{FB9DC996-0840-4F65-8D26-BE326DFCAB4C}">
      <dsp:nvSpPr>
        <dsp:cNvPr id="0" name=""/>
        <dsp:cNvSpPr/>
      </dsp:nvSpPr>
      <dsp:spPr>
        <a:xfrm rot="5400000">
          <a:off x="4098513" y="-2406968"/>
          <a:ext cx="1569289" cy="6388084"/>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84480" tIns="25400" rIns="25400" bIns="25400" numCol="1" spcCol="1270" anchor="ctr" anchorCtr="0">
          <a:noAutofit/>
        </a:bodyPr>
        <a:lstStyle/>
        <a:p>
          <a:pPr marL="285750" lvl="1" indent="-285750" algn="l" defTabSz="1778000">
            <a:lnSpc>
              <a:spcPct val="90000"/>
            </a:lnSpc>
            <a:spcBef>
              <a:spcPct val="0"/>
            </a:spcBef>
            <a:spcAft>
              <a:spcPct val="15000"/>
            </a:spcAft>
            <a:buChar char="••"/>
          </a:pPr>
          <a:r>
            <a:rPr lang="en-US" sz="4000" kern="1200" dirty="0" err="1" smtClean="0">
              <a:latin typeface="Kristen ITC" pitchFamily="66" charset="0"/>
            </a:rPr>
            <a:t>Wc</a:t>
          </a:r>
          <a:r>
            <a:rPr lang="en-US" sz="4000" kern="1200" dirty="0" smtClean="0">
              <a:latin typeface="Kristen ITC" pitchFamily="66" charset="0"/>
            </a:rPr>
            <a:t>= 8 KW </a:t>
          </a:r>
          <a:endParaRPr lang="en-US" sz="4000" kern="1200" dirty="0">
            <a:latin typeface="Kristen ITC" pitchFamily="66" charset="0"/>
          </a:endParaRPr>
        </a:p>
      </dsp:txBody>
      <dsp:txXfrm rot="-5400000">
        <a:off x="1689116" y="79035"/>
        <a:ext cx="6311478" cy="1416077"/>
      </dsp:txXfrm>
    </dsp:sp>
    <dsp:sp modelId="{49F0CC3B-792D-4E61-A0F8-C2192F59F27A}">
      <dsp:nvSpPr>
        <dsp:cNvPr id="0" name=""/>
        <dsp:cNvSpPr/>
      </dsp:nvSpPr>
      <dsp:spPr>
        <a:xfrm rot="5400000">
          <a:off x="-361953" y="2493102"/>
          <a:ext cx="2413022" cy="1689115"/>
        </a:xfrm>
        <a:prstGeom prst="chevron">
          <a:avLst/>
        </a:prstGeom>
        <a:gradFill rotWithShape="0">
          <a:gsLst>
            <a:gs pos="0">
              <a:schemeClr val="accent3">
                <a:hueOff val="11624607"/>
                <a:satOff val="-37145"/>
                <a:lumOff val="-9412"/>
                <a:alphaOff val="0"/>
                <a:shade val="51000"/>
                <a:satMod val="130000"/>
              </a:schemeClr>
            </a:gs>
            <a:gs pos="80000">
              <a:schemeClr val="accent3">
                <a:hueOff val="11624607"/>
                <a:satOff val="-37145"/>
                <a:lumOff val="-9412"/>
                <a:alphaOff val="0"/>
                <a:shade val="93000"/>
                <a:satMod val="130000"/>
              </a:schemeClr>
            </a:gs>
            <a:gs pos="100000">
              <a:schemeClr val="accent3">
                <a:hueOff val="11624607"/>
                <a:satOff val="-37145"/>
                <a:lumOff val="-9412"/>
                <a:alphaOff val="0"/>
                <a:shade val="94000"/>
                <a:satMod val="135000"/>
              </a:schemeClr>
            </a:gs>
          </a:gsLst>
          <a:lin ang="16200000" scaled="0"/>
        </a:gradFill>
        <a:ln w="9525" cap="flat" cmpd="sng" algn="ctr">
          <a:solidFill>
            <a:schemeClr val="accent3">
              <a:hueOff val="11624607"/>
              <a:satOff val="-37145"/>
              <a:lumOff val="-9412"/>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After allowing the cold air to Passes through the condenser </a:t>
          </a:r>
          <a:endParaRPr lang="en-US" sz="1600" b="1" kern="1200" dirty="0"/>
        </a:p>
      </dsp:txBody>
      <dsp:txXfrm rot="-5400000">
        <a:off x="1" y="2975707"/>
        <a:ext cx="1689115" cy="723907"/>
      </dsp:txXfrm>
    </dsp:sp>
    <dsp:sp modelId="{C186F123-5771-42AB-9C63-536065717BC7}">
      <dsp:nvSpPr>
        <dsp:cNvPr id="0" name=""/>
        <dsp:cNvSpPr/>
      </dsp:nvSpPr>
      <dsp:spPr>
        <a:xfrm rot="5400000">
          <a:off x="4098925" y="-278660"/>
          <a:ext cx="1568464" cy="6388084"/>
        </a:xfrm>
        <a:prstGeom prst="round2SameRect">
          <a:avLst/>
        </a:prstGeom>
        <a:solidFill>
          <a:schemeClr val="lt1">
            <a:alpha val="90000"/>
            <a:hueOff val="0"/>
            <a:satOff val="0"/>
            <a:lumOff val="0"/>
            <a:alphaOff val="0"/>
          </a:schemeClr>
        </a:solidFill>
        <a:ln w="9525" cap="flat" cmpd="sng" algn="ctr">
          <a:solidFill>
            <a:schemeClr val="accent3">
              <a:hueOff val="11624607"/>
              <a:satOff val="-37145"/>
              <a:lumOff val="-9412"/>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84480" tIns="25400" rIns="25400" bIns="25400" numCol="1" spcCol="1270" anchor="ctr" anchorCtr="0">
          <a:noAutofit/>
        </a:bodyPr>
        <a:lstStyle/>
        <a:p>
          <a:pPr marL="285750" lvl="1" indent="-285750" algn="l" defTabSz="1778000">
            <a:lnSpc>
              <a:spcPct val="90000"/>
            </a:lnSpc>
            <a:spcBef>
              <a:spcPct val="0"/>
            </a:spcBef>
            <a:spcAft>
              <a:spcPct val="15000"/>
            </a:spcAft>
            <a:buChar char="••"/>
          </a:pPr>
          <a:r>
            <a:rPr lang="en-US" sz="4000" kern="1200" dirty="0" err="1" smtClean="0">
              <a:latin typeface="Kristen ITC" pitchFamily="66" charset="0"/>
            </a:rPr>
            <a:t>Wc</a:t>
          </a:r>
          <a:r>
            <a:rPr lang="en-US" sz="4000" kern="1200" dirty="0" smtClean="0">
              <a:latin typeface="Kristen ITC" pitchFamily="66" charset="0"/>
            </a:rPr>
            <a:t> =2.288 KW </a:t>
          </a:r>
          <a:endParaRPr lang="en-US" sz="4000" kern="1200" dirty="0">
            <a:latin typeface="Kristen ITC" pitchFamily="66" charset="0"/>
          </a:endParaRPr>
        </a:p>
      </dsp:txBody>
      <dsp:txXfrm rot="-5400000">
        <a:off x="1689115" y="2207716"/>
        <a:ext cx="6311518" cy="14153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282F1-56EF-451F-B37B-2F73F6D3D7B0}">
      <dsp:nvSpPr>
        <dsp:cNvPr id="0" name=""/>
        <dsp:cNvSpPr/>
      </dsp:nvSpPr>
      <dsp:spPr>
        <a:xfrm rot="5400000">
          <a:off x="-217413" y="217413"/>
          <a:ext cx="1449420" cy="1014594"/>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t>1</a:t>
          </a:r>
          <a:endParaRPr lang="en-US" sz="3000" kern="1200" dirty="0"/>
        </a:p>
      </dsp:txBody>
      <dsp:txXfrm rot="-5400000">
        <a:off x="0" y="507297"/>
        <a:ext cx="1014594" cy="434826"/>
      </dsp:txXfrm>
    </dsp:sp>
    <dsp:sp modelId="{4DBAB3FC-2A2A-45ED-87E1-D7DCE5946064}">
      <dsp:nvSpPr>
        <dsp:cNvPr id="0" name=""/>
        <dsp:cNvSpPr/>
      </dsp:nvSpPr>
      <dsp:spPr>
        <a:xfrm rot="5400000">
          <a:off x="2034203" y="-1018003"/>
          <a:ext cx="942123" cy="2981341"/>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b="1" kern="1200" dirty="0" smtClean="0">
              <a:latin typeface="Kristen ITC" pitchFamily="66" charset="0"/>
            </a:rPr>
            <a:t>Air flow 1 m</a:t>
          </a:r>
          <a:r>
            <a:rPr lang="en-US" sz="2700" b="1" kern="1200" baseline="30000" dirty="0" smtClean="0">
              <a:latin typeface="Kristen ITC" pitchFamily="66" charset="0"/>
            </a:rPr>
            <a:t>3</a:t>
          </a:r>
          <a:r>
            <a:rPr lang="en-US" sz="2700" b="1" kern="1200" dirty="0" smtClean="0">
              <a:latin typeface="Kristen ITC" pitchFamily="66" charset="0"/>
            </a:rPr>
            <a:t>/s</a:t>
          </a:r>
          <a:endParaRPr lang="en-US" sz="2700" kern="1200" dirty="0"/>
        </a:p>
      </dsp:txBody>
      <dsp:txXfrm rot="-5400000">
        <a:off x="1014595" y="47596"/>
        <a:ext cx="2935350" cy="850141"/>
      </dsp:txXfrm>
    </dsp:sp>
    <dsp:sp modelId="{27FAC80E-7D14-4ED1-A98F-C5519A51A6F4}">
      <dsp:nvSpPr>
        <dsp:cNvPr id="0" name=""/>
        <dsp:cNvSpPr/>
      </dsp:nvSpPr>
      <dsp:spPr>
        <a:xfrm rot="5400000">
          <a:off x="-217413" y="1371864"/>
          <a:ext cx="1449420" cy="1014594"/>
        </a:xfrm>
        <a:prstGeom prst="chevron">
          <a:avLst/>
        </a:prstGeom>
        <a:solidFill>
          <a:schemeClr val="accent5">
            <a:hueOff val="6718553"/>
            <a:satOff val="9479"/>
            <a:lumOff val="-1176"/>
            <a:alphaOff val="0"/>
          </a:schemeClr>
        </a:solidFill>
        <a:ln w="25400" cap="flat" cmpd="sng" algn="ctr">
          <a:solidFill>
            <a:schemeClr val="accent5">
              <a:hueOff val="6718553"/>
              <a:satOff val="9479"/>
              <a:lumOff val="-11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t>2</a:t>
          </a:r>
          <a:endParaRPr lang="en-US" sz="3000" kern="1200" dirty="0"/>
        </a:p>
      </dsp:txBody>
      <dsp:txXfrm rot="-5400000">
        <a:off x="0" y="1661748"/>
        <a:ext cx="1014594" cy="434826"/>
      </dsp:txXfrm>
    </dsp:sp>
    <dsp:sp modelId="{94EA5ECC-8D84-4BD7-AE07-2B1B77733C27}">
      <dsp:nvSpPr>
        <dsp:cNvPr id="0" name=""/>
        <dsp:cNvSpPr/>
      </dsp:nvSpPr>
      <dsp:spPr>
        <a:xfrm rot="5400000">
          <a:off x="2027734" y="132520"/>
          <a:ext cx="942123" cy="2981341"/>
        </a:xfrm>
        <a:prstGeom prst="round2SameRect">
          <a:avLst/>
        </a:prstGeom>
        <a:solidFill>
          <a:schemeClr val="lt1">
            <a:alpha val="90000"/>
            <a:hueOff val="0"/>
            <a:satOff val="0"/>
            <a:lumOff val="0"/>
            <a:alphaOff val="0"/>
          </a:schemeClr>
        </a:solidFill>
        <a:ln w="25400" cap="flat" cmpd="sng" algn="ctr">
          <a:solidFill>
            <a:schemeClr val="accent5">
              <a:hueOff val="6718553"/>
              <a:satOff val="9479"/>
              <a:lumOff val="-11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b="1" kern="1200" dirty="0" smtClean="0">
              <a:latin typeface="Kristen ITC" pitchFamily="66" charset="0"/>
            </a:rPr>
            <a:t>Blower fan </a:t>
          </a:r>
          <a:endParaRPr lang="en-US" sz="2700" b="1" kern="1200" dirty="0">
            <a:latin typeface="Kristen ITC" pitchFamily="66" charset="0"/>
          </a:endParaRPr>
        </a:p>
      </dsp:txBody>
      <dsp:txXfrm rot="-5400000">
        <a:off x="1008126" y="1198120"/>
        <a:ext cx="2935350" cy="85014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ABF408-9855-4C6E-A3B1-34CB54D8DB48}">
      <dsp:nvSpPr>
        <dsp:cNvPr id="0" name=""/>
        <dsp:cNvSpPr/>
      </dsp:nvSpPr>
      <dsp:spPr>
        <a:xfrm>
          <a:off x="1645919" y="0"/>
          <a:ext cx="2468880" cy="2359893"/>
        </a:xfrm>
        <a:prstGeom prst="rightArrow">
          <a:avLst>
            <a:gd name="adj1" fmla="val 75000"/>
            <a:gd name="adj2" fmla="val 50000"/>
          </a:avLst>
        </a:prstGeom>
        <a:solidFill>
          <a:schemeClr val="accent2">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endParaRPr lang="en-US" sz="1900" b="1" kern="1200" dirty="0">
            <a:latin typeface="Kristen ITC" pitchFamily="66" charset="0"/>
          </a:endParaRPr>
        </a:p>
        <a:p>
          <a:pPr marL="171450" lvl="1" indent="-171450" algn="l" defTabSz="844550">
            <a:lnSpc>
              <a:spcPct val="90000"/>
            </a:lnSpc>
            <a:spcBef>
              <a:spcPct val="0"/>
            </a:spcBef>
            <a:spcAft>
              <a:spcPct val="15000"/>
            </a:spcAft>
            <a:buChar char="••"/>
          </a:pPr>
          <a:r>
            <a:rPr lang="en-US" sz="1900" b="1" kern="1200" dirty="0" err="1" smtClean="0">
              <a:latin typeface="Kristen ITC" pitchFamily="66" charset="0"/>
            </a:rPr>
            <a:t>Wc</a:t>
          </a:r>
          <a:r>
            <a:rPr lang="en-US" sz="1900" b="1" kern="1200" dirty="0" smtClean="0">
              <a:latin typeface="Kristen ITC" pitchFamily="66" charset="0"/>
            </a:rPr>
            <a:t> =15 </a:t>
          </a:r>
          <a:r>
            <a:rPr lang="en-US" sz="1900" b="1" kern="1200" dirty="0" err="1" smtClean="0">
              <a:latin typeface="Kristen ITC" pitchFamily="66" charset="0"/>
            </a:rPr>
            <a:t>Kw</a:t>
          </a:r>
          <a:r>
            <a:rPr lang="en-US" sz="1900" b="1" kern="1200" dirty="0" smtClean="0">
              <a:latin typeface="Kristen ITC" pitchFamily="66" charset="0"/>
            </a:rPr>
            <a:t> depending on suppose C.O.P =3.5 </a:t>
          </a:r>
          <a:endParaRPr lang="en-US" sz="1900" b="1" kern="1200" dirty="0">
            <a:latin typeface="Kristen ITC" pitchFamily="66" charset="0"/>
          </a:endParaRPr>
        </a:p>
      </dsp:txBody>
      <dsp:txXfrm>
        <a:off x="1645919" y="294987"/>
        <a:ext cx="1583920" cy="1769919"/>
      </dsp:txXfrm>
    </dsp:sp>
    <dsp:sp modelId="{1A670007-E6FE-451D-A179-B397A9F19ECD}">
      <dsp:nvSpPr>
        <dsp:cNvPr id="0" name=""/>
        <dsp:cNvSpPr/>
      </dsp:nvSpPr>
      <dsp:spPr>
        <a:xfrm>
          <a:off x="0" y="1153"/>
          <a:ext cx="1645920" cy="2359893"/>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smtClean="0">
              <a:latin typeface="Kristen ITC" pitchFamily="66" charset="0"/>
            </a:rPr>
            <a:t>Power that  Refrigeration cycle need</a:t>
          </a:r>
          <a:endParaRPr lang="en-US" sz="2000" kern="1200" dirty="0">
            <a:latin typeface="Kristen ITC" pitchFamily="66" charset="0"/>
          </a:endParaRPr>
        </a:p>
      </dsp:txBody>
      <dsp:txXfrm>
        <a:off x="80347" y="81500"/>
        <a:ext cx="1485226" cy="2199199"/>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drawing1.xml><?xml version="1.0" encoding="utf-8"?>
<c:userShapes xmlns:c="http://schemas.openxmlformats.org/drawingml/2006/chart">
  <cdr:relSizeAnchor xmlns:cdr="http://schemas.openxmlformats.org/drawingml/2006/chartDrawing">
    <cdr:from>
      <cdr:x>0.11111</cdr:x>
      <cdr:y>0.86441</cdr:y>
    </cdr:from>
    <cdr:to>
      <cdr:x>0.87963</cdr:x>
      <cdr:y>1</cdr:y>
    </cdr:to>
    <cdr:sp macro="" textlink="">
      <cdr:nvSpPr>
        <cdr:cNvPr id="2" name="TextBox 1"/>
        <cdr:cNvSpPr txBox="1"/>
      </cdr:nvSpPr>
      <cdr:spPr>
        <a:xfrm xmlns:a="http://schemas.openxmlformats.org/drawingml/2006/main">
          <a:off x="914400" y="3886200"/>
          <a:ext cx="6324600" cy="6096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b="1" dirty="0" smtClean="0"/>
            <a:t>Room                               evaporator                     heatexchanger              condenser </a:t>
          </a:r>
          <a:endParaRPr lang="en-US" sz="14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758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75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6758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759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759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0D8DB4B-856E-4AB1-A303-E0F251060F55}" type="slidenum">
              <a:rPr lang="en-US"/>
              <a:pPr/>
              <a:t>‹#›</a:t>
            </a:fld>
            <a:endParaRPr lang="en-US"/>
          </a:p>
        </p:txBody>
      </p:sp>
    </p:spTree>
    <p:extLst>
      <p:ext uri="{BB962C8B-B14F-4D97-AF65-F5344CB8AC3E}">
        <p14:creationId xmlns:p14="http://schemas.microsoft.com/office/powerpoint/2010/main" xmlns="" val="68136286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D8DB4B-856E-4AB1-A303-E0F251060F55}"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89" name="Freeform 17"/>
          <p:cNvSpPr>
            <a:spLocks/>
          </p:cNvSpPr>
          <p:nvPr/>
        </p:nvSpPr>
        <p:spPr bwMode="gray">
          <a:xfrm>
            <a:off x="-9525" y="1447802"/>
            <a:ext cx="9164638" cy="3832225"/>
          </a:xfrm>
          <a:custGeom>
            <a:avLst/>
            <a:gdLst>
              <a:gd name="T0" fmla="*/ 12 w 5773"/>
              <a:gd name="T1" fmla="*/ 124 h 2414"/>
              <a:gd name="T2" fmla="*/ 1381 w 5773"/>
              <a:gd name="T3" fmla="*/ 12 h 2414"/>
              <a:gd name="T4" fmla="*/ 4064 w 5773"/>
              <a:gd name="T5" fmla="*/ 581 h 2414"/>
              <a:gd name="T6" fmla="*/ 5773 w 5773"/>
              <a:gd name="T7" fmla="*/ 118 h 2414"/>
              <a:gd name="T8" fmla="*/ 5766 w 5773"/>
              <a:gd name="T9" fmla="*/ 2151 h 2414"/>
              <a:gd name="T10" fmla="*/ 3966 w 5773"/>
              <a:gd name="T11" fmla="*/ 2263 h 2414"/>
              <a:gd name="T12" fmla="*/ 1963 w 5773"/>
              <a:gd name="T13" fmla="*/ 1897 h 2414"/>
              <a:gd name="T14" fmla="*/ 6 w 5773"/>
              <a:gd name="T15" fmla="*/ 2407 h 2414"/>
              <a:gd name="T16" fmla="*/ 12 w 5773"/>
              <a:gd name="T17" fmla="*/ 124 h 2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chemeClr val="accent1">
              <a:alpha val="41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3090" name="Freeform 18"/>
          <p:cNvSpPr>
            <a:spLocks/>
          </p:cNvSpPr>
          <p:nvPr/>
        </p:nvSpPr>
        <p:spPr bwMode="gray">
          <a:xfrm>
            <a:off x="-9525" y="1730375"/>
            <a:ext cx="9150350" cy="3265488"/>
          </a:xfrm>
          <a:custGeom>
            <a:avLst/>
            <a:gdLst>
              <a:gd name="T0" fmla="*/ 6 w 5764"/>
              <a:gd name="T1" fmla="*/ 272 h 2057"/>
              <a:gd name="T2" fmla="*/ 1453 w 5764"/>
              <a:gd name="T3" fmla="*/ 10 h 2057"/>
              <a:gd name="T4" fmla="*/ 4182 w 5764"/>
              <a:gd name="T5" fmla="*/ 482 h 2057"/>
              <a:gd name="T6" fmla="*/ 5764 w 5764"/>
              <a:gd name="T7" fmla="*/ 154 h 2057"/>
              <a:gd name="T8" fmla="*/ 5764 w 5764"/>
              <a:gd name="T9" fmla="*/ 1806 h 2057"/>
              <a:gd name="T10" fmla="*/ 4005 w 5764"/>
              <a:gd name="T11" fmla="*/ 1994 h 2057"/>
              <a:gd name="T12" fmla="*/ 1891 w 5764"/>
              <a:gd name="T13" fmla="*/ 1522 h 2057"/>
              <a:gd name="T14" fmla="*/ 6 w 5764"/>
              <a:gd name="T15" fmla="*/ 1967 h 2057"/>
              <a:gd name="T16" fmla="*/ 6 w 5764"/>
              <a:gd name="T17" fmla="*/ 272 h 2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solidFill>
            <a:schemeClr val="accent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nvGrpSpPr>
          <p:cNvPr id="3091" name="Group 19"/>
          <p:cNvGrpSpPr>
            <a:grpSpLocks/>
          </p:cNvGrpSpPr>
          <p:nvPr/>
        </p:nvGrpSpPr>
        <p:grpSpPr bwMode="auto">
          <a:xfrm>
            <a:off x="7086600" y="1947863"/>
            <a:ext cx="533400" cy="533400"/>
            <a:chOff x="4752" y="1200"/>
            <a:chExt cx="288" cy="288"/>
          </a:xfrm>
        </p:grpSpPr>
        <p:sp>
          <p:nvSpPr>
            <p:cNvPr id="3092" name="Oval 20"/>
            <p:cNvSpPr>
              <a:spLocks noChangeArrowheads="1"/>
            </p:cNvSpPr>
            <p:nvPr userDrawn="1"/>
          </p:nvSpPr>
          <p:spPr bwMode="gray">
            <a:xfrm>
              <a:off x="4752" y="120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093" name="Oval 21"/>
            <p:cNvSpPr>
              <a:spLocks noChangeArrowheads="1"/>
            </p:cNvSpPr>
            <p:nvPr userDrawn="1"/>
          </p:nvSpPr>
          <p:spPr bwMode="gray">
            <a:xfrm>
              <a:off x="4752" y="120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3094" name="Group 22"/>
          <p:cNvGrpSpPr>
            <a:grpSpLocks/>
          </p:cNvGrpSpPr>
          <p:nvPr/>
        </p:nvGrpSpPr>
        <p:grpSpPr bwMode="auto">
          <a:xfrm>
            <a:off x="7620000" y="1371600"/>
            <a:ext cx="914400" cy="914400"/>
            <a:chOff x="4992" y="816"/>
            <a:chExt cx="576" cy="576"/>
          </a:xfrm>
        </p:grpSpPr>
        <p:sp>
          <p:nvSpPr>
            <p:cNvPr id="3095" name="Oval 23"/>
            <p:cNvSpPr>
              <a:spLocks noChangeArrowheads="1"/>
            </p:cNvSpPr>
            <p:nvPr userDrawn="1"/>
          </p:nvSpPr>
          <p:spPr bwMode="gray">
            <a:xfrm>
              <a:off x="4992" y="816"/>
              <a:ext cx="576" cy="576"/>
            </a:xfrm>
            <a:prstGeom prst="ellipse">
              <a:avLst/>
            </a:prstGeom>
            <a:solidFill>
              <a:schemeClr val="accent1">
                <a:alpha val="53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096" name="Oval 24"/>
            <p:cNvSpPr>
              <a:spLocks noChangeArrowheads="1"/>
            </p:cNvSpPr>
            <p:nvPr userDrawn="1"/>
          </p:nvSpPr>
          <p:spPr bwMode="gray">
            <a:xfrm>
              <a:off x="4992" y="912"/>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3097" name="Group 25"/>
          <p:cNvGrpSpPr>
            <a:grpSpLocks/>
          </p:cNvGrpSpPr>
          <p:nvPr/>
        </p:nvGrpSpPr>
        <p:grpSpPr bwMode="auto">
          <a:xfrm>
            <a:off x="304800" y="3429000"/>
            <a:ext cx="1295400" cy="1371600"/>
            <a:chOff x="4992" y="816"/>
            <a:chExt cx="576" cy="576"/>
          </a:xfrm>
        </p:grpSpPr>
        <p:sp>
          <p:nvSpPr>
            <p:cNvPr id="3098" name="Oval 26"/>
            <p:cNvSpPr>
              <a:spLocks noChangeArrowheads="1"/>
            </p:cNvSpPr>
            <p:nvPr userDrawn="1"/>
          </p:nvSpPr>
          <p:spPr bwMode="gray">
            <a:xfrm>
              <a:off x="4992" y="816"/>
              <a:ext cx="576" cy="576"/>
            </a:xfrm>
            <a:prstGeom prst="ellipse">
              <a:avLst/>
            </a:prstGeom>
            <a:solidFill>
              <a:schemeClr val="tx2">
                <a:alpha val="53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099" name="Oval 27"/>
            <p:cNvSpPr>
              <a:spLocks noChangeArrowheads="1"/>
            </p:cNvSpPr>
            <p:nvPr userDrawn="1"/>
          </p:nvSpPr>
          <p:spPr bwMode="gray">
            <a:xfrm>
              <a:off x="4992" y="912"/>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sp>
        <p:nvSpPr>
          <p:cNvPr id="3076" name="Rectangle 4"/>
          <p:cNvSpPr>
            <a:spLocks noGrp="1" noChangeArrowheads="1"/>
          </p:cNvSpPr>
          <p:nvPr>
            <p:ph type="dt" sz="half" idx="2"/>
          </p:nvPr>
        </p:nvSpPr>
        <p:spPr>
          <a:xfrm>
            <a:off x="457200" y="6477002"/>
            <a:ext cx="2133600" cy="244475"/>
          </a:xfrm>
        </p:spPr>
        <p:txBody>
          <a:bodyPr/>
          <a:lstStyle>
            <a:lvl1pPr>
              <a:defRPr sz="1200"/>
            </a:lvl1pPr>
          </a:lstStyle>
          <a:p>
            <a:endParaRPr lang="en-US"/>
          </a:p>
        </p:txBody>
      </p:sp>
      <p:sp>
        <p:nvSpPr>
          <p:cNvPr id="3077" name="Rectangle 5"/>
          <p:cNvSpPr>
            <a:spLocks noGrp="1" noChangeArrowheads="1"/>
          </p:cNvSpPr>
          <p:nvPr>
            <p:ph type="ftr" sz="quarter" idx="3"/>
          </p:nvPr>
        </p:nvSpPr>
        <p:spPr>
          <a:xfrm>
            <a:off x="3124200" y="6477002"/>
            <a:ext cx="2895600" cy="244475"/>
          </a:xfrm>
        </p:spPr>
        <p:txBody>
          <a:bodyPr/>
          <a:lstStyle>
            <a:lvl1pPr>
              <a:defRPr sz="1200"/>
            </a:lvl1pPr>
          </a:lstStyle>
          <a:p>
            <a:endParaRPr lang="en-US"/>
          </a:p>
        </p:txBody>
      </p:sp>
      <p:sp>
        <p:nvSpPr>
          <p:cNvPr id="3078" name="Rectangle 6"/>
          <p:cNvSpPr>
            <a:spLocks noGrp="1" noChangeArrowheads="1"/>
          </p:cNvSpPr>
          <p:nvPr>
            <p:ph type="sldNum" sz="quarter" idx="4"/>
          </p:nvPr>
        </p:nvSpPr>
        <p:spPr>
          <a:xfrm>
            <a:off x="6553200" y="6477002"/>
            <a:ext cx="2133600" cy="244475"/>
          </a:xfrm>
        </p:spPr>
        <p:txBody>
          <a:bodyPr/>
          <a:lstStyle>
            <a:lvl1pPr>
              <a:defRPr sz="1200"/>
            </a:lvl1pPr>
          </a:lstStyle>
          <a:p>
            <a:fld id="{DF19DC38-678F-4873-A11B-406A6B109911}" type="slidenum">
              <a:rPr lang="en-US"/>
              <a:pPr/>
              <a:t>‹#›</a:t>
            </a:fld>
            <a:endParaRPr lang="en-US"/>
          </a:p>
        </p:txBody>
      </p:sp>
      <p:grpSp>
        <p:nvGrpSpPr>
          <p:cNvPr id="3088" name="Group 16"/>
          <p:cNvGrpSpPr>
            <a:grpSpLocks/>
          </p:cNvGrpSpPr>
          <p:nvPr/>
        </p:nvGrpSpPr>
        <p:grpSpPr bwMode="auto">
          <a:xfrm>
            <a:off x="228600" y="304802"/>
            <a:ext cx="1079500" cy="633413"/>
            <a:chOff x="2680" y="3678"/>
            <a:chExt cx="680" cy="399"/>
          </a:xfrm>
        </p:grpSpPr>
        <p:sp>
          <p:nvSpPr>
            <p:cNvPr id="3086" name="Text Box 14"/>
            <p:cNvSpPr txBox="1">
              <a:spLocks noChangeArrowheads="1"/>
            </p:cNvSpPr>
            <p:nvPr/>
          </p:nvSpPr>
          <p:spPr bwMode="gray">
            <a:xfrm>
              <a:off x="2680" y="3789"/>
              <a:ext cx="68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sz="2400" b="1">
                  <a:solidFill>
                    <a:schemeClr val="tx2"/>
                  </a:solidFill>
                </a:rPr>
                <a:t>LOGO</a:t>
              </a:r>
            </a:p>
          </p:txBody>
        </p:sp>
        <p:sp>
          <p:nvSpPr>
            <p:cNvPr id="3087" name="AutoShape 15"/>
            <p:cNvSpPr>
              <a:spLocks noChangeArrowheads="1"/>
            </p:cNvSpPr>
            <p:nvPr/>
          </p:nvSpPr>
          <p:spPr bwMode="gray">
            <a:xfrm rot="5400000">
              <a:off x="2928" y="3493"/>
              <a:ext cx="172" cy="542"/>
            </a:xfrm>
            <a:prstGeom prst="moon">
              <a:avLst>
                <a:gd name="adj" fmla="val 21208"/>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sp>
        <p:nvSpPr>
          <p:cNvPr id="3074" name="Rectangle 2"/>
          <p:cNvSpPr>
            <a:spLocks noGrp="1" noChangeArrowheads="1"/>
          </p:cNvSpPr>
          <p:nvPr>
            <p:ph type="ctrTitle"/>
          </p:nvPr>
        </p:nvSpPr>
        <p:spPr>
          <a:xfrm>
            <a:off x="1143000" y="2590802"/>
            <a:ext cx="7086600" cy="1012825"/>
          </a:xfrm>
          <a:effectLst>
            <a:outerShdw dist="53882" dir="2700000" algn="ctr" rotWithShape="0">
              <a:schemeClr val="tx1"/>
            </a:outerShdw>
          </a:effectLst>
        </p:spPr>
        <p:txBody>
          <a:bodyPr/>
          <a:lstStyle>
            <a:lvl1pPr>
              <a:defRPr sz="4800"/>
            </a:lvl1pPr>
          </a:lstStyle>
          <a:p>
            <a:pPr lvl="0"/>
            <a:r>
              <a:rPr lang="en-US" noProof="0" smtClean="0"/>
              <a:t>Click to edit Master title style</a:t>
            </a:r>
          </a:p>
        </p:txBody>
      </p:sp>
      <p:sp>
        <p:nvSpPr>
          <p:cNvPr id="3075" name="Rectangle 3"/>
          <p:cNvSpPr>
            <a:spLocks noGrp="1" noChangeArrowheads="1"/>
          </p:cNvSpPr>
          <p:nvPr>
            <p:ph type="subTitle" idx="1"/>
          </p:nvPr>
        </p:nvSpPr>
        <p:spPr bwMode="white">
          <a:xfrm>
            <a:off x="1295400" y="3581400"/>
            <a:ext cx="6705600" cy="381000"/>
          </a:xfrm>
        </p:spPr>
        <p:txBody>
          <a:bodyPr/>
          <a:lstStyle>
            <a:lvl1pPr marL="0" indent="0" algn="ctr">
              <a:buFont typeface="Wingdings" pitchFamily="2" charset="2"/>
              <a:buNone/>
              <a:defRPr sz="2000"/>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D386F9C-C271-4661-897E-CD0B68E1E21D}" type="slidenum">
              <a:rPr lang="en-US"/>
              <a:pPr/>
              <a:t>‹#›</a:t>
            </a:fld>
            <a:endParaRPr lang="en-US"/>
          </a:p>
        </p:txBody>
      </p:sp>
    </p:spTree>
    <p:extLst>
      <p:ext uri="{BB962C8B-B14F-4D97-AF65-F5344CB8AC3E}">
        <p14:creationId xmlns:p14="http://schemas.microsoft.com/office/powerpoint/2010/main" xmlns="" val="2661696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85800"/>
            <a:ext cx="20574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85800"/>
            <a:ext cx="60198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FB1A953-8C2E-4B36-911B-6CC20ADB40E0}" type="slidenum">
              <a:rPr lang="en-US"/>
              <a:pPr/>
              <a:t>‹#›</a:t>
            </a:fld>
            <a:endParaRPr lang="en-US"/>
          </a:p>
        </p:txBody>
      </p:sp>
    </p:spTree>
    <p:extLst>
      <p:ext uri="{BB962C8B-B14F-4D97-AF65-F5344CB8AC3E}">
        <p14:creationId xmlns:p14="http://schemas.microsoft.com/office/powerpoint/2010/main" xmlns="" val="2777859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1"/>
            <a:ext cx="7391400" cy="5635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828800"/>
            <a:ext cx="8229600" cy="4495800"/>
          </a:xfrm>
        </p:spPr>
        <p:txBody>
          <a:bodyPr/>
          <a:lstStyle/>
          <a:p>
            <a:r>
              <a:rPr lang="en-US" smtClean="0"/>
              <a:t>Click icon to add table</a:t>
            </a:r>
            <a:endParaRPr lang="en-US"/>
          </a:p>
        </p:txBody>
      </p:sp>
      <p:sp>
        <p:nvSpPr>
          <p:cNvPr id="4" name="Date Placeholder 3"/>
          <p:cNvSpPr>
            <a:spLocks noGrp="1"/>
          </p:cNvSpPr>
          <p:nvPr>
            <p:ph type="dt" sz="half" idx="10"/>
          </p:nvPr>
        </p:nvSpPr>
        <p:spPr>
          <a:xfrm>
            <a:off x="457200" y="6400802"/>
            <a:ext cx="2133600" cy="320675"/>
          </a:xfrm>
        </p:spPr>
        <p:txBody>
          <a:bodyPr/>
          <a:lstStyle>
            <a:lvl1pPr>
              <a:defRPr/>
            </a:lvl1pPr>
          </a:lstStyle>
          <a:p>
            <a:endParaRPr lang="en-US"/>
          </a:p>
        </p:txBody>
      </p:sp>
      <p:sp>
        <p:nvSpPr>
          <p:cNvPr id="5" name="Footer Placeholder 4"/>
          <p:cNvSpPr>
            <a:spLocks noGrp="1"/>
          </p:cNvSpPr>
          <p:nvPr>
            <p:ph type="ftr" sz="quarter" idx="11"/>
          </p:nvPr>
        </p:nvSpPr>
        <p:spPr>
          <a:xfrm>
            <a:off x="3124200" y="6400802"/>
            <a:ext cx="2895600" cy="320675"/>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400802"/>
            <a:ext cx="2133600" cy="320675"/>
          </a:xfrm>
        </p:spPr>
        <p:txBody>
          <a:bodyPr/>
          <a:lstStyle>
            <a:lvl1pPr>
              <a:defRPr/>
            </a:lvl1pPr>
          </a:lstStyle>
          <a:p>
            <a:fld id="{07497DBC-9D85-4081-91E2-685C6FFA4BA4}" type="slidenum">
              <a:rPr lang="en-US"/>
              <a:pPr/>
              <a:t>‹#›</a:t>
            </a:fld>
            <a:endParaRPr lang="en-US"/>
          </a:p>
        </p:txBody>
      </p:sp>
    </p:spTree>
    <p:extLst>
      <p:ext uri="{BB962C8B-B14F-4D97-AF65-F5344CB8AC3E}">
        <p14:creationId xmlns:p14="http://schemas.microsoft.com/office/powerpoint/2010/main" xmlns="" val="2549482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7CC4214-7087-41A4-93DD-849C29D28377}" type="slidenum">
              <a:rPr lang="en-US"/>
              <a:pPr/>
              <a:t>‹#›</a:t>
            </a:fld>
            <a:endParaRPr lang="en-US"/>
          </a:p>
        </p:txBody>
      </p:sp>
    </p:spTree>
    <p:extLst>
      <p:ext uri="{BB962C8B-B14F-4D97-AF65-F5344CB8AC3E}">
        <p14:creationId xmlns:p14="http://schemas.microsoft.com/office/powerpoint/2010/main" xmlns="" val="236953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60BB162-A6AF-459D-8E79-B162A71AFC1E}" type="slidenum">
              <a:rPr lang="en-US"/>
              <a:pPr/>
              <a:t>‹#›</a:t>
            </a:fld>
            <a:endParaRPr lang="en-US"/>
          </a:p>
        </p:txBody>
      </p:sp>
    </p:spTree>
    <p:extLst>
      <p:ext uri="{BB962C8B-B14F-4D97-AF65-F5344CB8AC3E}">
        <p14:creationId xmlns:p14="http://schemas.microsoft.com/office/powerpoint/2010/main" xmlns="" val="896248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F6C48E1-104E-4763-B367-62E9420F03ED}" type="slidenum">
              <a:rPr lang="en-US"/>
              <a:pPr/>
              <a:t>‹#›</a:t>
            </a:fld>
            <a:endParaRPr lang="en-US"/>
          </a:p>
        </p:txBody>
      </p:sp>
    </p:spTree>
    <p:extLst>
      <p:ext uri="{BB962C8B-B14F-4D97-AF65-F5344CB8AC3E}">
        <p14:creationId xmlns:p14="http://schemas.microsoft.com/office/powerpoint/2010/main" xmlns="" val="2483420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664A7D3-F198-44DF-B419-32C310B2023E}" type="slidenum">
              <a:rPr lang="en-US"/>
              <a:pPr/>
              <a:t>‹#›</a:t>
            </a:fld>
            <a:endParaRPr lang="en-US"/>
          </a:p>
        </p:txBody>
      </p:sp>
    </p:spTree>
    <p:extLst>
      <p:ext uri="{BB962C8B-B14F-4D97-AF65-F5344CB8AC3E}">
        <p14:creationId xmlns:p14="http://schemas.microsoft.com/office/powerpoint/2010/main" xmlns="" val="4278847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671BC42-5B38-4F68-A57C-DAB34FF9B696}" type="slidenum">
              <a:rPr lang="en-US"/>
              <a:pPr/>
              <a:t>‹#›</a:t>
            </a:fld>
            <a:endParaRPr lang="en-US"/>
          </a:p>
        </p:txBody>
      </p:sp>
    </p:spTree>
    <p:extLst>
      <p:ext uri="{BB962C8B-B14F-4D97-AF65-F5344CB8AC3E}">
        <p14:creationId xmlns:p14="http://schemas.microsoft.com/office/powerpoint/2010/main" xmlns="" val="1095295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F53AC61-D672-4CD5-8C5E-7AC037424511}" type="slidenum">
              <a:rPr lang="en-US"/>
              <a:pPr/>
              <a:t>‹#›</a:t>
            </a:fld>
            <a:endParaRPr lang="en-US"/>
          </a:p>
        </p:txBody>
      </p:sp>
    </p:spTree>
    <p:extLst>
      <p:ext uri="{BB962C8B-B14F-4D97-AF65-F5344CB8AC3E}">
        <p14:creationId xmlns:p14="http://schemas.microsoft.com/office/powerpoint/2010/main" xmlns="" val="3726995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440E711-4BC6-49A3-BADE-83F33A5189E8}" type="slidenum">
              <a:rPr lang="en-US"/>
              <a:pPr/>
              <a:t>‹#›</a:t>
            </a:fld>
            <a:endParaRPr lang="en-US"/>
          </a:p>
        </p:txBody>
      </p:sp>
    </p:spTree>
    <p:extLst>
      <p:ext uri="{BB962C8B-B14F-4D97-AF65-F5344CB8AC3E}">
        <p14:creationId xmlns:p14="http://schemas.microsoft.com/office/powerpoint/2010/main" xmlns="" val="1391223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031D39E-7CEB-4070-A931-F52A21872451}" type="slidenum">
              <a:rPr lang="en-US"/>
              <a:pPr/>
              <a:t>‹#›</a:t>
            </a:fld>
            <a:endParaRPr lang="en-US"/>
          </a:p>
        </p:txBody>
      </p:sp>
    </p:spTree>
    <p:extLst>
      <p:ext uri="{BB962C8B-B14F-4D97-AF65-F5344CB8AC3E}">
        <p14:creationId xmlns:p14="http://schemas.microsoft.com/office/powerpoint/2010/main" xmlns="" val="3129555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51" name="Object 27"/>
          <p:cNvGraphicFramePr>
            <a:graphicFrameLocks noChangeAspect="1"/>
          </p:cNvGraphicFramePr>
          <p:nvPr/>
        </p:nvGraphicFramePr>
        <p:xfrm>
          <a:off x="0" y="0"/>
          <a:ext cx="9144000" cy="1200150"/>
        </p:xfrm>
        <a:graphic>
          <a:graphicData uri="http://schemas.openxmlformats.org/presentationml/2006/ole">
            <p:oleObj spid="_x0000_s1074" name="Image" r:id="rId15" imgW="9561905" imgH="1600000" progId="">
              <p:embed/>
            </p:oleObj>
          </a:graphicData>
        </a:graphic>
      </p:graphicFrame>
      <p:sp>
        <p:nvSpPr>
          <p:cNvPr id="1040" name="Freeform 16"/>
          <p:cNvSpPr>
            <a:spLocks/>
          </p:cNvSpPr>
          <p:nvPr/>
        </p:nvSpPr>
        <p:spPr bwMode="gray">
          <a:xfrm>
            <a:off x="-11113" y="280990"/>
            <a:ext cx="9155113" cy="1620837"/>
          </a:xfrm>
          <a:custGeom>
            <a:avLst/>
            <a:gdLst>
              <a:gd name="T0" fmla="*/ 6 w 5767"/>
              <a:gd name="T1" fmla="*/ 109 h 1021"/>
              <a:gd name="T2" fmla="*/ 1427 w 5767"/>
              <a:gd name="T3" fmla="*/ 46 h 1021"/>
              <a:gd name="T4" fmla="*/ 4032 w 5767"/>
              <a:gd name="T5" fmla="*/ 255 h 1021"/>
              <a:gd name="T6" fmla="*/ 5767 w 5767"/>
              <a:gd name="T7" fmla="*/ 0 h 1021"/>
              <a:gd name="T8" fmla="*/ 5767 w 5767"/>
              <a:gd name="T9" fmla="*/ 776 h 1021"/>
              <a:gd name="T10" fmla="*/ 4065 w 5767"/>
              <a:gd name="T11" fmla="*/ 831 h 1021"/>
              <a:gd name="T12" fmla="*/ 1984 w 5767"/>
              <a:gd name="T13" fmla="*/ 674 h 1021"/>
              <a:gd name="T14" fmla="*/ 14 w 5767"/>
              <a:gd name="T15" fmla="*/ 995 h 1021"/>
              <a:gd name="T16" fmla="*/ 6 w 5767"/>
              <a:gd name="T17" fmla="*/ 109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7" h="1021">
                <a:moveTo>
                  <a:pt x="6" y="109"/>
                </a:moveTo>
                <a:cubicBezTo>
                  <a:pt x="144" y="93"/>
                  <a:pt x="626" y="42"/>
                  <a:pt x="1427" y="46"/>
                </a:cubicBezTo>
                <a:cubicBezTo>
                  <a:pt x="2228" y="50"/>
                  <a:pt x="3321" y="224"/>
                  <a:pt x="4032" y="255"/>
                </a:cubicBezTo>
                <a:cubicBezTo>
                  <a:pt x="4742" y="286"/>
                  <a:pt x="5649" y="91"/>
                  <a:pt x="5767" y="0"/>
                </a:cubicBezTo>
                <a:lnTo>
                  <a:pt x="5767" y="776"/>
                </a:lnTo>
                <a:cubicBezTo>
                  <a:pt x="4948" y="879"/>
                  <a:pt x="4543" y="844"/>
                  <a:pt x="4065" y="831"/>
                </a:cubicBezTo>
                <a:cubicBezTo>
                  <a:pt x="3587" y="818"/>
                  <a:pt x="2973" y="694"/>
                  <a:pt x="1984" y="674"/>
                </a:cubicBezTo>
                <a:cubicBezTo>
                  <a:pt x="995" y="654"/>
                  <a:pt x="28" y="969"/>
                  <a:pt x="14" y="995"/>
                </a:cubicBezTo>
                <a:cubicBezTo>
                  <a:pt x="0" y="1021"/>
                  <a:pt x="6" y="255"/>
                  <a:pt x="6" y="109"/>
                </a:cubicBezTo>
                <a:close/>
              </a:path>
            </a:pathLst>
          </a:custGeom>
          <a:solidFill>
            <a:schemeClr val="accent1">
              <a:alpha val="41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1041" name="Freeform 17"/>
          <p:cNvSpPr>
            <a:spLocks/>
          </p:cNvSpPr>
          <p:nvPr/>
        </p:nvSpPr>
        <p:spPr bwMode="gray">
          <a:xfrm>
            <a:off x="-20638" y="533402"/>
            <a:ext cx="9161463" cy="1006475"/>
          </a:xfrm>
          <a:custGeom>
            <a:avLst/>
            <a:gdLst>
              <a:gd name="T0" fmla="*/ 20 w 5771"/>
              <a:gd name="T1" fmla="*/ 109 h 634"/>
              <a:gd name="T2" fmla="*/ 1442 w 5771"/>
              <a:gd name="T3" fmla="*/ 3 h 634"/>
              <a:gd name="T4" fmla="*/ 4150 w 5771"/>
              <a:gd name="T5" fmla="*/ 148 h 634"/>
              <a:gd name="T6" fmla="*/ 5771 w 5771"/>
              <a:gd name="T7" fmla="*/ 37 h 634"/>
              <a:gd name="T8" fmla="*/ 5771 w 5771"/>
              <a:gd name="T9" fmla="*/ 557 h 634"/>
              <a:gd name="T10" fmla="*/ 3942 w 5771"/>
              <a:gd name="T11" fmla="*/ 592 h 634"/>
              <a:gd name="T12" fmla="*/ 1839 w 5771"/>
              <a:gd name="T13" fmla="*/ 456 h 634"/>
              <a:gd name="T14" fmla="*/ 6 w 5771"/>
              <a:gd name="T15" fmla="*/ 620 h 634"/>
              <a:gd name="T16" fmla="*/ 20 w 5771"/>
              <a:gd name="T17" fmla="*/ 10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solidFill>
            <a:schemeClr val="accent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nvGrpSpPr>
          <p:cNvPr id="1042" name="Group 18"/>
          <p:cNvGrpSpPr>
            <a:grpSpLocks/>
          </p:cNvGrpSpPr>
          <p:nvPr/>
        </p:nvGrpSpPr>
        <p:grpSpPr bwMode="auto">
          <a:xfrm>
            <a:off x="7740651" y="347663"/>
            <a:ext cx="387350" cy="366712"/>
            <a:chOff x="4752" y="1200"/>
            <a:chExt cx="288" cy="288"/>
          </a:xfrm>
        </p:grpSpPr>
        <p:sp>
          <p:nvSpPr>
            <p:cNvPr id="1043" name="Oval 19"/>
            <p:cNvSpPr>
              <a:spLocks noChangeArrowheads="1"/>
            </p:cNvSpPr>
            <p:nvPr userDrawn="1"/>
          </p:nvSpPr>
          <p:spPr bwMode="gray">
            <a:xfrm>
              <a:off x="4752" y="120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044" name="Oval 20"/>
            <p:cNvSpPr>
              <a:spLocks noChangeArrowheads="1"/>
            </p:cNvSpPr>
            <p:nvPr userDrawn="1"/>
          </p:nvSpPr>
          <p:spPr bwMode="gray">
            <a:xfrm>
              <a:off x="4752" y="120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045" name="Group 21"/>
          <p:cNvGrpSpPr>
            <a:grpSpLocks/>
          </p:cNvGrpSpPr>
          <p:nvPr/>
        </p:nvGrpSpPr>
        <p:grpSpPr bwMode="auto">
          <a:xfrm>
            <a:off x="8153400" y="53975"/>
            <a:ext cx="609600" cy="592138"/>
            <a:chOff x="4992" y="816"/>
            <a:chExt cx="576" cy="576"/>
          </a:xfrm>
        </p:grpSpPr>
        <p:sp>
          <p:nvSpPr>
            <p:cNvPr id="1046" name="Oval 22"/>
            <p:cNvSpPr>
              <a:spLocks noChangeArrowheads="1"/>
            </p:cNvSpPr>
            <p:nvPr userDrawn="1"/>
          </p:nvSpPr>
          <p:spPr bwMode="gray">
            <a:xfrm>
              <a:off x="4992" y="816"/>
              <a:ext cx="576" cy="576"/>
            </a:xfrm>
            <a:prstGeom prst="ellipse">
              <a:avLst/>
            </a:prstGeom>
            <a:solidFill>
              <a:schemeClr val="accent1">
                <a:alpha val="53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047" name="Oval 23"/>
            <p:cNvSpPr>
              <a:spLocks noChangeArrowheads="1"/>
            </p:cNvSpPr>
            <p:nvPr userDrawn="1"/>
          </p:nvSpPr>
          <p:spPr bwMode="gray">
            <a:xfrm>
              <a:off x="4992" y="912"/>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1048" name="Group 24"/>
          <p:cNvGrpSpPr>
            <a:grpSpLocks/>
          </p:cNvGrpSpPr>
          <p:nvPr/>
        </p:nvGrpSpPr>
        <p:grpSpPr bwMode="auto">
          <a:xfrm>
            <a:off x="171451" y="819150"/>
            <a:ext cx="720725" cy="762000"/>
            <a:chOff x="4992" y="816"/>
            <a:chExt cx="576" cy="576"/>
          </a:xfrm>
        </p:grpSpPr>
        <p:sp>
          <p:nvSpPr>
            <p:cNvPr id="1049" name="Oval 25"/>
            <p:cNvSpPr>
              <a:spLocks noChangeArrowheads="1"/>
            </p:cNvSpPr>
            <p:nvPr userDrawn="1"/>
          </p:nvSpPr>
          <p:spPr bwMode="gray">
            <a:xfrm>
              <a:off x="4992" y="816"/>
              <a:ext cx="576" cy="576"/>
            </a:xfrm>
            <a:prstGeom prst="ellipse">
              <a:avLst/>
            </a:prstGeom>
            <a:solidFill>
              <a:schemeClr val="tx2">
                <a:alpha val="53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050" name="Oval 26"/>
            <p:cNvSpPr>
              <a:spLocks noChangeArrowheads="1"/>
            </p:cNvSpPr>
            <p:nvPr userDrawn="1"/>
          </p:nvSpPr>
          <p:spPr bwMode="gray">
            <a:xfrm>
              <a:off x="4992" y="912"/>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sp>
        <p:nvSpPr>
          <p:cNvPr id="1027" name="Rectangle 3"/>
          <p:cNvSpPr>
            <a:spLocks noGrp="1" noChangeArrowheads="1"/>
          </p:cNvSpPr>
          <p:nvPr>
            <p:ph type="body" idx="1"/>
          </p:nvPr>
        </p:nvSpPr>
        <p:spPr bwMode="auto">
          <a:xfrm>
            <a:off x="457200" y="1828800"/>
            <a:ext cx="8229600" cy="449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400802"/>
            <a:ext cx="2133600" cy="320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400802"/>
            <a:ext cx="2895600" cy="320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400802"/>
            <a:ext cx="2133600" cy="320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6CD37A5-A094-4D37-A0D0-BB15A94CA1A6}" type="slidenum">
              <a:rPr lang="en-US"/>
              <a:pPr/>
              <a:t>‹#›</a:t>
            </a:fld>
            <a:endParaRPr lang="en-US"/>
          </a:p>
        </p:txBody>
      </p:sp>
      <p:sp>
        <p:nvSpPr>
          <p:cNvPr id="1026" name="Rectangle 2"/>
          <p:cNvSpPr>
            <a:spLocks noGrp="1" noChangeArrowheads="1"/>
          </p:cNvSpPr>
          <p:nvPr>
            <p:ph type="title"/>
          </p:nvPr>
        </p:nvSpPr>
        <p:spPr bwMode="white">
          <a:xfrm>
            <a:off x="914400" y="685801"/>
            <a:ext cx="7391400" cy="5635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2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8.xm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9.xm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Standard_ambient_temperature_and_pressure"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0.xml"/><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59632" y="2780930"/>
            <a:ext cx="7086600" cy="1012825"/>
          </a:xfrm>
        </p:spPr>
        <p:txBody>
          <a:bodyPr/>
          <a:lstStyle/>
          <a:p>
            <a:pPr rtl="1"/>
            <a:r>
              <a:rPr lang="en-US" sz="2800" dirty="0" smtClean="0"/>
              <a:t>Design </a:t>
            </a:r>
            <a:r>
              <a:rPr lang="en-US" sz="2800" dirty="0" smtClean="0"/>
              <a:t>of cooling system for extracting water from humid air </a:t>
            </a:r>
            <a:endParaRPr lang="en-US" sz="2800" dirty="0" smtClean="0">
              <a:latin typeface="Comic Sans MS" pitchFamily="66" charset="0"/>
              <a:cs typeface="Times New Roman" pitchFamily="18" charset="0"/>
            </a:endParaRPr>
          </a:p>
        </p:txBody>
      </p:sp>
      <p:sp>
        <p:nvSpPr>
          <p:cNvPr id="2" name="Rectangle 1"/>
          <p:cNvSpPr/>
          <p:nvPr/>
        </p:nvSpPr>
        <p:spPr>
          <a:xfrm>
            <a:off x="251520" y="0"/>
            <a:ext cx="1080120" cy="1052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صورة 1" descr="an_najah national university"/>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08105" y="188746"/>
            <a:ext cx="1389380" cy="1362075"/>
          </a:xfrm>
          <a:prstGeom prst="rect">
            <a:avLst/>
          </a:prstGeom>
          <a:noFill/>
          <a:ln w="9525">
            <a:noFill/>
            <a:miter lim="800000"/>
            <a:headEnd/>
            <a:tailEnd/>
          </a:ln>
        </p:spPr>
      </p:pic>
      <p:sp>
        <p:nvSpPr>
          <p:cNvPr id="3" name="TextBox 2"/>
          <p:cNvSpPr txBox="1"/>
          <p:nvPr/>
        </p:nvSpPr>
        <p:spPr>
          <a:xfrm>
            <a:off x="-108520" y="213789"/>
            <a:ext cx="6048672" cy="923330"/>
          </a:xfrm>
          <a:prstGeom prst="rect">
            <a:avLst/>
          </a:prstGeom>
          <a:noFill/>
        </p:spPr>
        <p:txBody>
          <a:bodyPr wrap="square" rtlCol="0">
            <a:spAutoFit/>
          </a:bodyPr>
          <a:lstStyle/>
          <a:p>
            <a:pPr algn="ctr"/>
            <a:r>
              <a:rPr lang="en-US" dirty="0" smtClean="0">
                <a:latin typeface="One Stroke Script LET" pitchFamily="2" charset="0"/>
              </a:rPr>
              <a:t>AN –NAJAH NATIONAL UNIVERCITY</a:t>
            </a:r>
            <a:br>
              <a:rPr lang="en-US" dirty="0" smtClean="0">
                <a:latin typeface="One Stroke Script LET" pitchFamily="2" charset="0"/>
              </a:rPr>
            </a:br>
            <a:r>
              <a:rPr lang="en-US" dirty="0" smtClean="0">
                <a:latin typeface="One Stroke Script LET" pitchFamily="2" charset="0"/>
              </a:rPr>
              <a:t>FACULTY OF ENGINEERING</a:t>
            </a:r>
            <a:br>
              <a:rPr lang="en-US" dirty="0" smtClean="0">
                <a:latin typeface="One Stroke Script LET" pitchFamily="2" charset="0"/>
              </a:rPr>
            </a:br>
            <a:r>
              <a:rPr lang="en-US" dirty="0" smtClean="0">
                <a:latin typeface="One Stroke Script LET" pitchFamily="2" charset="0"/>
              </a:rPr>
              <a:t>DEPARTMENT OF MECHANICAL ENGINEERIG</a:t>
            </a:r>
            <a:endParaRPr lang="en-US" dirty="0">
              <a:latin typeface="One Stroke Script LET" pitchFamily="2" charset="0"/>
            </a:endParaRPr>
          </a:p>
        </p:txBody>
      </p:sp>
      <p:sp>
        <p:nvSpPr>
          <p:cNvPr id="10" name="Content Placeholder 5"/>
          <p:cNvSpPr txBox="1">
            <a:spLocks/>
          </p:cNvSpPr>
          <p:nvPr/>
        </p:nvSpPr>
        <p:spPr bwMode="auto">
          <a:xfrm>
            <a:off x="2051720" y="4567107"/>
            <a:ext cx="2592288" cy="24170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defPPr>
              <a:defRPr lang="en-US"/>
            </a:defPPr>
            <a:lvl1pPr algn="l" rtl="0" fontAlgn="base">
              <a:spcBef>
                <a:spcPct val="0"/>
              </a:spcBef>
              <a:spcAft>
                <a:spcPct val="0"/>
              </a:spcAft>
              <a:defRPr sz="12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2800" dirty="0" smtClean="0">
                <a:latin typeface="COMPUTER LOVE" pitchFamily="2" charset="0"/>
              </a:rPr>
              <a:t>Prepared by</a:t>
            </a:r>
            <a:r>
              <a:rPr lang="en-US" sz="2400" dirty="0" smtClean="0">
                <a:latin typeface="COMPUTER LOVE" pitchFamily="2" charset="0"/>
              </a:rPr>
              <a:t>:</a:t>
            </a:r>
          </a:p>
          <a:p>
            <a:pPr algn="ctr"/>
            <a:r>
              <a:rPr lang="en-US" sz="2400" dirty="0" smtClean="0">
                <a:solidFill>
                  <a:schemeClr val="bg2">
                    <a:lumMod val="25000"/>
                  </a:schemeClr>
                </a:solidFill>
                <a:latin typeface="Ackident" pitchFamily="2" charset="0"/>
                <a:ea typeface="Ackident" pitchFamily="2" charset="0"/>
              </a:rPr>
              <a:t>Afeef </a:t>
            </a:r>
            <a:r>
              <a:rPr lang="en-US" sz="2400" dirty="0" err="1" smtClean="0">
                <a:solidFill>
                  <a:schemeClr val="bg2">
                    <a:lumMod val="25000"/>
                  </a:schemeClr>
                </a:solidFill>
                <a:latin typeface="Ackident" pitchFamily="2" charset="0"/>
                <a:ea typeface="Ackident" pitchFamily="2" charset="0"/>
              </a:rPr>
              <a:t>Nabulsi</a:t>
            </a:r>
            <a:r>
              <a:rPr lang="en-US" sz="2400" dirty="0" smtClean="0">
                <a:solidFill>
                  <a:schemeClr val="bg2">
                    <a:lumMod val="25000"/>
                  </a:schemeClr>
                </a:solidFill>
                <a:latin typeface="Ackident" pitchFamily="2" charset="0"/>
                <a:ea typeface="Ackident" pitchFamily="2" charset="0"/>
              </a:rPr>
              <a:t>  </a:t>
            </a:r>
          </a:p>
          <a:p>
            <a:pPr algn="ctr"/>
            <a:r>
              <a:rPr lang="en-US" sz="2400" dirty="0" err="1" smtClean="0">
                <a:solidFill>
                  <a:schemeClr val="bg2">
                    <a:lumMod val="25000"/>
                  </a:schemeClr>
                </a:solidFill>
                <a:latin typeface="Ackident" pitchFamily="2" charset="0"/>
                <a:ea typeface="Ackident" pitchFamily="2" charset="0"/>
              </a:rPr>
              <a:t>Oday</a:t>
            </a:r>
            <a:r>
              <a:rPr lang="en-US" sz="2400" dirty="0" smtClean="0">
                <a:solidFill>
                  <a:schemeClr val="bg2">
                    <a:lumMod val="25000"/>
                  </a:schemeClr>
                </a:solidFill>
                <a:latin typeface="Ackident" pitchFamily="2" charset="0"/>
                <a:ea typeface="Ackident" pitchFamily="2" charset="0"/>
              </a:rPr>
              <a:t> </a:t>
            </a:r>
            <a:r>
              <a:rPr lang="en-US" sz="2400" dirty="0" err="1" smtClean="0">
                <a:solidFill>
                  <a:schemeClr val="bg2">
                    <a:lumMod val="25000"/>
                  </a:schemeClr>
                </a:solidFill>
                <a:latin typeface="Ackident" pitchFamily="2" charset="0"/>
                <a:ea typeface="Ackident" pitchFamily="2" charset="0"/>
              </a:rPr>
              <a:t>Amouri</a:t>
            </a:r>
            <a:endParaRPr lang="en-US" sz="2400" dirty="0" smtClean="0">
              <a:solidFill>
                <a:schemeClr val="bg2">
                  <a:lumMod val="25000"/>
                </a:schemeClr>
              </a:solidFill>
              <a:latin typeface="Ackident" pitchFamily="2" charset="0"/>
              <a:ea typeface="Ackident" pitchFamily="2" charset="0"/>
            </a:endParaRPr>
          </a:p>
          <a:p>
            <a:pPr algn="ctr"/>
            <a:r>
              <a:rPr lang="en-US" sz="2400" dirty="0" err="1" smtClean="0">
                <a:solidFill>
                  <a:schemeClr val="bg2">
                    <a:lumMod val="25000"/>
                  </a:schemeClr>
                </a:solidFill>
                <a:latin typeface="Ackident" pitchFamily="2" charset="0"/>
                <a:ea typeface="Ackident" pitchFamily="2" charset="0"/>
              </a:rPr>
              <a:t>Oday</a:t>
            </a:r>
            <a:r>
              <a:rPr lang="en-US" sz="2400" dirty="0" smtClean="0">
                <a:solidFill>
                  <a:schemeClr val="bg2">
                    <a:lumMod val="25000"/>
                  </a:schemeClr>
                </a:solidFill>
                <a:latin typeface="Ackident" pitchFamily="2" charset="0"/>
                <a:ea typeface="Ackident" pitchFamily="2" charset="0"/>
              </a:rPr>
              <a:t> </a:t>
            </a:r>
            <a:r>
              <a:rPr lang="en-US" sz="2400" dirty="0" err="1" smtClean="0">
                <a:solidFill>
                  <a:schemeClr val="bg2">
                    <a:lumMod val="25000"/>
                  </a:schemeClr>
                </a:solidFill>
                <a:latin typeface="Ackident" pitchFamily="2" charset="0"/>
                <a:ea typeface="Ackident" pitchFamily="2" charset="0"/>
              </a:rPr>
              <a:t>Humaid</a:t>
            </a:r>
            <a:endParaRPr lang="en-US" sz="2400" dirty="0" smtClean="0">
              <a:solidFill>
                <a:schemeClr val="bg2">
                  <a:lumMod val="25000"/>
                </a:schemeClr>
              </a:solidFill>
              <a:latin typeface="Ackident" pitchFamily="2" charset="0"/>
              <a:ea typeface="Ackident" pitchFamily="2" charset="0"/>
            </a:endParaRPr>
          </a:p>
          <a:p>
            <a:pPr algn="ctr"/>
            <a:r>
              <a:rPr lang="en-US" sz="2400" dirty="0" smtClean="0">
                <a:solidFill>
                  <a:schemeClr val="bg2">
                    <a:lumMod val="25000"/>
                  </a:schemeClr>
                </a:solidFill>
                <a:latin typeface="Ackident" pitchFamily="2" charset="0"/>
                <a:ea typeface="Ackident" pitchFamily="2" charset="0"/>
              </a:rPr>
              <a:t>Said Ahmad     </a:t>
            </a:r>
          </a:p>
          <a:p>
            <a:pPr algn="ctr"/>
            <a:r>
              <a:rPr lang="en-US" sz="2400" dirty="0" smtClean="0">
                <a:solidFill>
                  <a:schemeClr val="bg2">
                    <a:lumMod val="25000"/>
                  </a:schemeClr>
                </a:solidFill>
                <a:latin typeface="Ackident" pitchFamily="2" charset="0"/>
                <a:ea typeface="Ackident" pitchFamily="2" charset="0"/>
              </a:rPr>
              <a:t>    </a:t>
            </a:r>
          </a:p>
          <a:p>
            <a:pPr algn="ctr"/>
            <a:endParaRPr lang="en-US" sz="2400" dirty="0">
              <a:latin typeface="COMPUTER LOVE" pitchFamily="2" charset="0"/>
            </a:endParaRPr>
          </a:p>
        </p:txBody>
      </p:sp>
      <p:pic>
        <p:nvPicPr>
          <p:cNvPr id="11" name="Picture 10" descr="P1000111.JPG"/>
          <p:cNvPicPr>
            <a:picLocks noChangeAspect="1"/>
          </p:cNvPicPr>
          <p:nvPr/>
        </p:nvPicPr>
        <p:blipFill>
          <a:blip r:embed="rId3" cstate="print"/>
          <a:stretch>
            <a:fillRect/>
          </a:stretch>
        </p:blipFill>
        <p:spPr>
          <a:xfrm>
            <a:off x="7610065" y="1340768"/>
            <a:ext cx="948979" cy="982216"/>
          </a:xfrm>
          <a:prstGeom prst="ellipse">
            <a:avLst/>
          </a:prstGeom>
          <a:ln>
            <a:noFill/>
          </a:ln>
          <a:effectLst>
            <a:softEdge rad="112500"/>
          </a:effectLst>
        </p:spPr>
      </p:pic>
      <p:pic>
        <p:nvPicPr>
          <p:cNvPr id="12" name="Picture 11" descr="P1000111.JPG"/>
          <p:cNvPicPr>
            <a:picLocks noChangeAspect="1"/>
          </p:cNvPicPr>
          <p:nvPr/>
        </p:nvPicPr>
        <p:blipFill>
          <a:blip r:embed="rId4" cstate="print"/>
          <a:stretch>
            <a:fillRect/>
          </a:stretch>
        </p:blipFill>
        <p:spPr>
          <a:xfrm>
            <a:off x="323529" y="3501008"/>
            <a:ext cx="1224136" cy="1267010"/>
          </a:xfrm>
          <a:prstGeom prst="ellipse">
            <a:avLst/>
          </a:prstGeom>
          <a:ln>
            <a:noFill/>
          </a:ln>
          <a:effectLst>
            <a:softEdge rad="112500"/>
          </a:effectLst>
        </p:spPr>
      </p:pic>
      <p:pic>
        <p:nvPicPr>
          <p:cNvPr id="13" name="Picture 12" descr="P1000111.JPG"/>
          <p:cNvPicPr>
            <a:picLocks noChangeAspect="1"/>
          </p:cNvPicPr>
          <p:nvPr/>
        </p:nvPicPr>
        <p:blipFill>
          <a:blip r:embed="rId5" cstate="print"/>
          <a:stretch>
            <a:fillRect/>
          </a:stretch>
        </p:blipFill>
        <p:spPr>
          <a:xfrm>
            <a:off x="7052649" y="1916832"/>
            <a:ext cx="556570" cy="576064"/>
          </a:xfrm>
          <a:prstGeom prst="ellipse">
            <a:avLst/>
          </a:prstGeom>
          <a:ln>
            <a:noFill/>
          </a:ln>
          <a:effectLst>
            <a:softEdge rad="112500"/>
          </a:effectLst>
        </p:spPr>
      </p:pic>
      <p:sp>
        <p:nvSpPr>
          <p:cNvPr id="6" name="Slide Number Placeholder 5"/>
          <p:cNvSpPr>
            <a:spLocks noGrp="1"/>
          </p:cNvSpPr>
          <p:nvPr>
            <p:ph type="sldNum" sz="quarter" idx="4"/>
          </p:nvPr>
        </p:nvSpPr>
        <p:spPr/>
        <p:txBody>
          <a:bodyPr/>
          <a:lstStyle/>
          <a:p>
            <a:fld id="{DF19DC38-678F-4873-A11B-406A6B109911}" type="slidenum">
              <a:rPr lang="en-US" smtClean="0"/>
              <a:pPr/>
              <a:t>1</a:t>
            </a:fld>
            <a:endParaRPr lang="en-US"/>
          </a:p>
        </p:txBody>
      </p:sp>
      <p:sp>
        <p:nvSpPr>
          <p:cNvPr id="4" name="TextBox 3"/>
          <p:cNvSpPr txBox="1"/>
          <p:nvPr/>
        </p:nvSpPr>
        <p:spPr>
          <a:xfrm>
            <a:off x="5292080" y="5589240"/>
            <a:ext cx="3266963" cy="892552"/>
          </a:xfrm>
          <a:prstGeom prst="rect">
            <a:avLst/>
          </a:prstGeom>
          <a:noFill/>
        </p:spPr>
        <p:txBody>
          <a:bodyPr wrap="square" rtlCol="0">
            <a:spAutoFit/>
          </a:bodyPr>
          <a:lstStyle/>
          <a:p>
            <a:r>
              <a:rPr lang="en-US" sz="2800" dirty="0">
                <a:latin typeface="COMPUTER LOVE" pitchFamily="2" charset="0"/>
              </a:rPr>
              <a:t>Supervisor:</a:t>
            </a:r>
          </a:p>
          <a:p>
            <a:r>
              <a:rPr lang="en-US" sz="2400" dirty="0" err="1">
                <a:solidFill>
                  <a:schemeClr val="bg2">
                    <a:lumMod val="25000"/>
                  </a:schemeClr>
                </a:solidFill>
                <a:latin typeface="Ackident" pitchFamily="2" charset="0"/>
                <a:ea typeface="Ackident" pitchFamily="2" charset="0"/>
              </a:rPr>
              <a:t>Dr.Abd-Alrahim</a:t>
            </a:r>
            <a:r>
              <a:rPr lang="en-US" sz="2400" dirty="0">
                <a:solidFill>
                  <a:schemeClr val="bg2">
                    <a:lumMod val="25000"/>
                  </a:schemeClr>
                </a:solidFill>
                <a:latin typeface="Ackident" pitchFamily="2" charset="0"/>
                <a:ea typeface="Ackident" pitchFamily="2" charset="0"/>
              </a:rPr>
              <a:t> </a:t>
            </a:r>
            <a:r>
              <a:rPr lang="en-US" sz="2400" dirty="0" err="1" smtClean="0">
                <a:solidFill>
                  <a:schemeClr val="bg2">
                    <a:lumMod val="25000"/>
                  </a:schemeClr>
                </a:solidFill>
                <a:latin typeface="Ackident" pitchFamily="2" charset="0"/>
                <a:ea typeface="Ackident" pitchFamily="2" charset="0"/>
              </a:rPr>
              <a:t>Abusafa</a:t>
            </a:r>
            <a:r>
              <a:rPr lang="en-US" sz="2400" dirty="0" smtClean="0">
                <a:solidFill>
                  <a:schemeClr val="bg2">
                    <a:lumMod val="25000"/>
                  </a:schemeClr>
                </a:solidFill>
                <a:latin typeface="Ackident" pitchFamily="2" charset="0"/>
                <a:ea typeface="Ackident" pitchFamily="2" charset="0"/>
              </a:rPr>
              <a:t>  </a:t>
            </a:r>
            <a:endParaRPr lang="en-US" sz="2400" dirty="0">
              <a:solidFill>
                <a:schemeClr val="bg2">
                  <a:lumMod val="25000"/>
                </a:schemeClr>
              </a:solidFill>
              <a:latin typeface="Ackident" pitchFamily="2" charset="0"/>
              <a:ea typeface="Ackident" pitchFamily="2" charset="0"/>
            </a:endParaRPr>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10"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73737">
            <a:off x="914400" y="685800"/>
            <a:ext cx="7391400" cy="563563"/>
          </a:xfrm>
        </p:spPr>
        <p:txBody>
          <a:bodyPr/>
          <a:lstStyle/>
          <a:p>
            <a:r>
              <a:rPr lang="en-US" dirty="0" smtClean="0"/>
              <a:t>What is our project </a:t>
            </a:r>
            <a:endParaRPr lang="en-US" dirty="0"/>
          </a:p>
        </p:txBody>
      </p:sp>
      <p:graphicFrame>
        <p:nvGraphicFramePr>
          <p:cNvPr id="3" name="Diagram 2"/>
          <p:cNvGraphicFramePr/>
          <p:nvPr>
            <p:extLst>
              <p:ext uri="{D42A27DB-BD31-4B8C-83A1-F6EECF244321}">
                <p14:modId xmlns:p14="http://schemas.microsoft.com/office/powerpoint/2010/main" xmlns="" val="3576421818"/>
              </p:ext>
            </p:extLst>
          </p:nvPr>
        </p:nvGraphicFramePr>
        <p:xfrm>
          <a:off x="1259632" y="1772816"/>
          <a:ext cx="7248128"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3671BC42-5B38-4F68-A57C-DAB34FF9B696}" type="slidenum">
              <a:rPr lang="en-US" smtClean="0"/>
              <a:pPr/>
              <a:t>10</a:t>
            </a:fld>
            <a:endParaRPr lang="en-US"/>
          </a:p>
        </p:txBody>
      </p:sp>
      <p:pic>
        <p:nvPicPr>
          <p:cNvPr id="5" name="Picture 4" descr="images (1).jpg"/>
          <p:cNvPicPr>
            <a:picLocks noChangeAspect="1"/>
          </p:cNvPicPr>
          <p:nvPr/>
        </p:nvPicPr>
        <p:blipFill>
          <a:blip r:embed="rId6" cstate="print"/>
          <a:stretch>
            <a:fillRect/>
          </a:stretch>
        </p:blipFill>
        <p:spPr>
          <a:xfrm>
            <a:off x="1071538" y="2714621"/>
            <a:ext cx="2857520" cy="2714644"/>
          </a:xfrm>
          <a:prstGeom prst="ellipse">
            <a:avLst/>
          </a:prstGeom>
          <a:ln>
            <a:noFill/>
          </a:ln>
          <a:effectLst>
            <a:softEdge rad="112500"/>
          </a:effectLst>
        </p:spPr>
      </p:pic>
    </p:spTree>
    <p:extLst>
      <p:ext uri="{BB962C8B-B14F-4D97-AF65-F5344CB8AC3E}">
        <p14:creationId xmlns:p14="http://schemas.microsoft.com/office/powerpoint/2010/main" xmlns="" val="3296303072"/>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69232">
            <a:off x="914400" y="685800"/>
            <a:ext cx="7391400" cy="563563"/>
          </a:xfrm>
        </p:spPr>
        <p:txBody>
          <a:bodyPr/>
          <a:lstStyle/>
          <a:p>
            <a:r>
              <a:rPr lang="en-US" dirty="0" smtClean="0"/>
              <a:t>System objectives </a:t>
            </a:r>
            <a:endParaRPr lang="en-US" dirty="0"/>
          </a:p>
        </p:txBody>
      </p:sp>
      <p:graphicFrame>
        <p:nvGraphicFramePr>
          <p:cNvPr id="4" name="Diagram 3"/>
          <p:cNvGraphicFramePr/>
          <p:nvPr>
            <p:extLst>
              <p:ext uri="{D42A27DB-BD31-4B8C-83A1-F6EECF244321}">
                <p14:modId xmlns:p14="http://schemas.microsoft.com/office/powerpoint/2010/main" xmlns="" val="4116846602"/>
              </p:ext>
            </p:extLst>
          </p:nvPr>
        </p:nvGraphicFramePr>
        <p:xfrm>
          <a:off x="395536" y="1988840"/>
          <a:ext cx="8496944"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B7CC4214-7087-41A4-93DD-849C29D28377}" type="slidenum">
              <a:rPr lang="en-US" smtClean="0"/>
              <a:pPr/>
              <a:t>11</a:t>
            </a:fld>
            <a:endParaRPr lang="en-US"/>
          </a:p>
        </p:txBody>
      </p:sp>
    </p:spTree>
    <p:extLst>
      <p:ext uri="{BB962C8B-B14F-4D97-AF65-F5344CB8AC3E}">
        <p14:creationId xmlns:p14="http://schemas.microsoft.com/office/powerpoint/2010/main" xmlns="" val="2408310172"/>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smtClean="0"/>
              <a:t>Design </a:t>
            </a:r>
            <a:endParaRPr lang="en-US" sz="2000" dirty="0"/>
          </a:p>
        </p:txBody>
      </p:sp>
      <p:grpSp>
        <p:nvGrpSpPr>
          <p:cNvPr id="2" name="Group 3"/>
          <p:cNvGrpSpPr>
            <a:grpSpLocks/>
          </p:cNvGrpSpPr>
          <p:nvPr/>
        </p:nvGrpSpPr>
        <p:grpSpPr bwMode="auto">
          <a:xfrm>
            <a:off x="2816302" y="1570090"/>
            <a:ext cx="3197225" cy="2890838"/>
            <a:chOff x="1872" y="1824"/>
            <a:chExt cx="2014" cy="1821"/>
          </a:xfrm>
        </p:grpSpPr>
        <p:sp>
          <p:nvSpPr>
            <p:cNvPr id="46084" name="AutoShape 4"/>
            <p:cNvSpPr>
              <a:spLocks noChangeArrowheads="1"/>
            </p:cNvSpPr>
            <p:nvPr/>
          </p:nvSpPr>
          <p:spPr bwMode="gray">
            <a:xfrm rot="16200000" flipH="1">
              <a:off x="1820" y="2528"/>
              <a:ext cx="309" cy="206"/>
            </a:xfrm>
            <a:prstGeom prst="upArrow">
              <a:avLst>
                <a:gd name="adj1" fmla="val 51676"/>
                <a:gd name="adj2" fmla="val 100000"/>
              </a:avLst>
            </a:prstGeom>
            <a:gradFill rotWithShape="1">
              <a:gsLst>
                <a:gs pos="0">
                  <a:schemeClr val="tx2"/>
                </a:gs>
                <a:gs pos="100000">
                  <a:schemeClr val="tx2">
                    <a:gamma/>
                    <a:tint val="39216"/>
                    <a:invGamma/>
                  </a:schemeClr>
                </a:gs>
              </a:gsLst>
              <a:lin ang="0" scaled="1"/>
            </a:gra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p>
              <a:endParaRPr lang="en-US"/>
            </a:p>
          </p:txBody>
        </p:sp>
        <p:sp>
          <p:nvSpPr>
            <p:cNvPr id="46085" name="AutoShape 5"/>
            <p:cNvSpPr>
              <a:spLocks noChangeArrowheads="1"/>
            </p:cNvSpPr>
            <p:nvPr/>
          </p:nvSpPr>
          <p:spPr bwMode="gray">
            <a:xfrm rot="5400000" flipH="1">
              <a:off x="3628" y="2494"/>
              <a:ext cx="309" cy="206"/>
            </a:xfrm>
            <a:prstGeom prst="upArrow">
              <a:avLst>
                <a:gd name="adj1" fmla="val 51676"/>
                <a:gd name="adj2" fmla="val 100000"/>
              </a:avLst>
            </a:prstGeom>
            <a:gradFill rotWithShape="1">
              <a:gsLst>
                <a:gs pos="0">
                  <a:schemeClr val="tx2"/>
                </a:gs>
                <a:gs pos="100000">
                  <a:schemeClr val="tx2">
                    <a:gamma/>
                    <a:tint val="39216"/>
                    <a:invGamma/>
                  </a:schemeClr>
                </a:gs>
              </a:gsLst>
              <a:lin ang="0" scaled="1"/>
            </a:gra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p>
              <a:endParaRPr lang="en-US"/>
            </a:p>
          </p:txBody>
        </p:sp>
        <p:sp>
          <p:nvSpPr>
            <p:cNvPr id="46086" name="AutoShape 6"/>
            <p:cNvSpPr>
              <a:spLocks noChangeArrowheads="1"/>
            </p:cNvSpPr>
            <p:nvPr/>
          </p:nvSpPr>
          <p:spPr bwMode="gray">
            <a:xfrm rot="10800000" flipH="1">
              <a:off x="2725" y="3439"/>
              <a:ext cx="308" cy="206"/>
            </a:xfrm>
            <a:prstGeom prst="upArrow">
              <a:avLst>
                <a:gd name="adj1" fmla="val 51676"/>
                <a:gd name="adj2" fmla="val 100000"/>
              </a:avLst>
            </a:prstGeom>
            <a:gradFill rotWithShape="1">
              <a:gsLst>
                <a:gs pos="0">
                  <a:schemeClr val="tx2"/>
                </a:gs>
                <a:gs pos="100000">
                  <a:schemeClr val="tx2">
                    <a:gamma/>
                    <a:tint val="39216"/>
                    <a:invGamma/>
                  </a:schemeClr>
                </a:gs>
              </a:gsLst>
              <a:lin ang="0" scaled="1"/>
            </a:gra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p>
              <a:endParaRPr lang="en-US"/>
            </a:p>
          </p:txBody>
        </p:sp>
        <p:sp>
          <p:nvSpPr>
            <p:cNvPr id="46087" name="Oval 7"/>
            <p:cNvSpPr>
              <a:spLocks noChangeArrowheads="1"/>
            </p:cNvSpPr>
            <p:nvPr/>
          </p:nvSpPr>
          <p:spPr bwMode="gray">
            <a:xfrm>
              <a:off x="2078" y="1824"/>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solidFill>
                <a:schemeClr val="bg1"/>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p>
              <a:endParaRPr lang="en-US"/>
            </a:p>
          </p:txBody>
        </p:sp>
        <p:sp>
          <p:nvSpPr>
            <p:cNvPr id="46088" name="Oval 8"/>
            <p:cNvSpPr>
              <a:spLocks noChangeArrowheads="1"/>
            </p:cNvSpPr>
            <p:nvPr/>
          </p:nvSpPr>
          <p:spPr bwMode="gray">
            <a:xfrm>
              <a:off x="2170" y="1915"/>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p>
              <a:endParaRPr lang="en-US"/>
            </a:p>
          </p:txBody>
        </p:sp>
        <p:sp>
          <p:nvSpPr>
            <p:cNvPr id="46089" name="Oval 9"/>
            <p:cNvSpPr>
              <a:spLocks noChangeArrowheads="1"/>
            </p:cNvSpPr>
            <p:nvPr/>
          </p:nvSpPr>
          <p:spPr bwMode="gray">
            <a:xfrm>
              <a:off x="2254" y="2000"/>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46090" name="Oval 10"/>
            <p:cNvSpPr>
              <a:spLocks noChangeArrowheads="1"/>
            </p:cNvSpPr>
            <p:nvPr/>
          </p:nvSpPr>
          <p:spPr bwMode="gray">
            <a:xfrm>
              <a:off x="2254" y="2000"/>
              <a:ext cx="1262" cy="1264"/>
            </a:xfrm>
            <a:prstGeom prst="ellipse">
              <a:avLst/>
            </a:prstGeom>
            <a:gradFill rotWithShape="1">
              <a:gsLst>
                <a:gs pos="0">
                  <a:srgbClr val="FFCC00">
                    <a:gamma/>
                    <a:shade val="0"/>
                    <a:invGamma/>
                  </a:srgbClr>
                </a:gs>
                <a:gs pos="100000">
                  <a:srgbClr val="FFCC00"/>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46091" name="Oval 11"/>
            <p:cNvSpPr>
              <a:spLocks noChangeArrowheads="1"/>
            </p:cNvSpPr>
            <p:nvPr/>
          </p:nvSpPr>
          <p:spPr bwMode="gray">
            <a:xfrm>
              <a:off x="2337" y="2083"/>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46092" name="Oval 12"/>
            <p:cNvSpPr>
              <a:spLocks noChangeArrowheads="1"/>
            </p:cNvSpPr>
            <p:nvPr/>
          </p:nvSpPr>
          <p:spPr bwMode="gray">
            <a:xfrm>
              <a:off x="2337" y="2083"/>
              <a:ext cx="1096" cy="1098"/>
            </a:xfrm>
            <a:prstGeom prst="ellipse">
              <a:avLst/>
            </a:prstGeom>
            <a:gradFill rotWithShape="1">
              <a:gsLst>
                <a:gs pos="0">
                  <a:srgbClr val="FFCC00"/>
                </a:gs>
                <a:gs pos="100000">
                  <a:srgbClr val="FFCC00">
                    <a:gamma/>
                    <a:shade val="48627"/>
                    <a:invGamma/>
                  </a:srgb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grpSp>
      <p:sp>
        <p:nvSpPr>
          <p:cNvPr id="46095" name="AutoShape 15"/>
          <p:cNvSpPr>
            <a:spLocks noChangeArrowheads="1"/>
          </p:cNvSpPr>
          <p:nvPr/>
        </p:nvSpPr>
        <p:spPr bwMode="gray">
          <a:xfrm>
            <a:off x="395536" y="2974181"/>
            <a:ext cx="2271464" cy="611683"/>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6098" name="AutoShape 18"/>
          <p:cNvSpPr>
            <a:spLocks noChangeArrowheads="1"/>
          </p:cNvSpPr>
          <p:nvPr/>
        </p:nvSpPr>
        <p:spPr bwMode="gray">
          <a:xfrm>
            <a:off x="6324600" y="2920206"/>
            <a:ext cx="2351856" cy="663575"/>
          </a:xfrm>
          <a:prstGeom prst="can">
            <a:avLst>
              <a:gd name="adj" fmla="val 25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6099" name="Text Box 19"/>
          <p:cNvSpPr txBox="1">
            <a:spLocks noChangeArrowheads="1"/>
          </p:cNvSpPr>
          <p:nvPr/>
        </p:nvSpPr>
        <p:spPr bwMode="gray">
          <a:xfrm>
            <a:off x="3827083" y="2636890"/>
            <a:ext cx="1210588"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eaLnBrk="0" hangingPunct="0"/>
            <a:r>
              <a:rPr lang="en-US" sz="2400" b="1" dirty="0" smtClean="0">
                <a:solidFill>
                  <a:schemeClr val="bg1"/>
                </a:solidFill>
              </a:rPr>
              <a:t>Design</a:t>
            </a:r>
            <a:endParaRPr lang="en-US" sz="2400" b="1" dirty="0">
              <a:solidFill>
                <a:schemeClr val="bg1"/>
              </a:solidFill>
            </a:endParaRPr>
          </a:p>
        </p:txBody>
      </p:sp>
      <p:sp>
        <p:nvSpPr>
          <p:cNvPr id="46100" name="AutoShape 20"/>
          <p:cNvSpPr>
            <a:spLocks noChangeArrowheads="1"/>
          </p:cNvSpPr>
          <p:nvPr/>
        </p:nvSpPr>
        <p:spPr bwMode="auto">
          <a:xfrm>
            <a:off x="2455230" y="6021288"/>
            <a:ext cx="3886200" cy="533400"/>
          </a:xfrm>
          <a:prstGeom prst="roundRect">
            <a:avLst>
              <a:gd name="adj" fmla="val 50000"/>
            </a:avLst>
          </a:prstGeom>
          <a:gradFill rotWithShape="1">
            <a:gsLst>
              <a:gs pos="0">
                <a:schemeClr val="accent1"/>
              </a:gs>
              <a:gs pos="50000">
                <a:schemeClr val="accent1">
                  <a:gamma/>
                  <a:tint val="3137"/>
                  <a:invGamma/>
                </a:schemeClr>
              </a:gs>
              <a:gs pos="100000">
                <a:schemeClr val="accent1"/>
              </a:gs>
            </a:gsLst>
            <a:lin ang="0" scaled="1"/>
          </a:gradFill>
          <a:ln w="38100">
            <a:solidFill>
              <a:schemeClr val="tx2"/>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r>
              <a:rPr lang="en-US" dirty="0" smtClean="0">
                <a:latin typeface="Verdana" pitchFamily="34" charset="0"/>
              </a:rPr>
              <a:t>Depend on </a:t>
            </a:r>
            <a:endParaRPr lang="en-US" dirty="0">
              <a:latin typeface="Verdana" pitchFamily="34" charset="0"/>
            </a:endParaRPr>
          </a:p>
        </p:txBody>
      </p:sp>
      <p:sp>
        <p:nvSpPr>
          <p:cNvPr id="46101" name="Text Box 21"/>
          <p:cNvSpPr txBox="1">
            <a:spLocks noChangeArrowheads="1"/>
          </p:cNvSpPr>
          <p:nvPr/>
        </p:nvSpPr>
        <p:spPr bwMode="gray">
          <a:xfrm>
            <a:off x="719764" y="3124200"/>
            <a:ext cx="1623008"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000" dirty="0" smtClean="0">
                <a:solidFill>
                  <a:schemeClr val="bg1"/>
                </a:solidFill>
              </a:rPr>
              <a:t>Temperature</a:t>
            </a:r>
          </a:p>
        </p:txBody>
      </p:sp>
      <p:sp>
        <p:nvSpPr>
          <p:cNvPr id="46104" name="Text Box 24"/>
          <p:cNvSpPr txBox="1">
            <a:spLocks noChangeArrowheads="1"/>
          </p:cNvSpPr>
          <p:nvPr/>
        </p:nvSpPr>
        <p:spPr bwMode="gray">
          <a:xfrm>
            <a:off x="6916941" y="3124200"/>
            <a:ext cx="1183337"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000" dirty="0" smtClean="0">
                <a:solidFill>
                  <a:schemeClr val="bg1"/>
                </a:solidFill>
              </a:rPr>
              <a:t>Humidity</a:t>
            </a:r>
          </a:p>
        </p:txBody>
      </p:sp>
      <p:sp>
        <p:nvSpPr>
          <p:cNvPr id="46105" name="Text Box 25"/>
          <p:cNvSpPr txBox="1">
            <a:spLocks noChangeArrowheads="1"/>
          </p:cNvSpPr>
          <p:nvPr/>
        </p:nvSpPr>
        <p:spPr bwMode="gray">
          <a:xfrm>
            <a:off x="3505200" y="4800600"/>
            <a:ext cx="1838965"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000" dirty="0" smtClean="0">
                <a:solidFill>
                  <a:schemeClr val="bg1"/>
                </a:solidFill>
              </a:rPr>
              <a:t>Solar radiation</a:t>
            </a:r>
          </a:p>
        </p:txBody>
      </p:sp>
      <p:cxnSp>
        <p:nvCxnSpPr>
          <p:cNvPr id="3" name="Straight Arrow Connector 2"/>
          <p:cNvCxnSpPr>
            <a:stCxn id="46100" idx="1"/>
            <a:endCxn id="46095" idx="3"/>
          </p:cNvCxnSpPr>
          <p:nvPr/>
        </p:nvCxnSpPr>
        <p:spPr>
          <a:xfrm flipH="1" flipV="1">
            <a:off x="1531268" y="3585864"/>
            <a:ext cx="923962" cy="270212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 name="Straight Arrow Connector 4"/>
          <p:cNvCxnSpPr>
            <a:stCxn id="46100" idx="3"/>
            <a:endCxn id="46098" idx="3"/>
          </p:cNvCxnSpPr>
          <p:nvPr/>
        </p:nvCxnSpPr>
        <p:spPr>
          <a:xfrm flipV="1">
            <a:off x="6341430" y="3583781"/>
            <a:ext cx="1159098" cy="2704207"/>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0" name="Slide Number Placeholder 19"/>
          <p:cNvSpPr>
            <a:spLocks noGrp="1"/>
          </p:cNvSpPr>
          <p:nvPr>
            <p:ph type="sldNum" sz="quarter" idx="12"/>
          </p:nvPr>
        </p:nvSpPr>
        <p:spPr/>
        <p:txBody>
          <a:bodyPr/>
          <a:lstStyle/>
          <a:p>
            <a:fld id="{B7CC4214-7087-41A4-93DD-849C29D28377}" type="slidenum">
              <a:rPr lang="en-US" smtClean="0"/>
              <a:pPr/>
              <a:t>12</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6100"/>
                                        </p:tgtEl>
                                        <p:attrNameLst>
                                          <p:attrName>style.visibility</p:attrName>
                                        </p:attrNameLst>
                                      </p:cBhvr>
                                      <p:to>
                                        <p:strVal val="visible"/>
                                      </p:to>
                                    </p:set>
                                    <p:animEffect transition="in" filter="fade">
                                      <p:cBhvr>
                                        <p:cTn id="12" dur="500"/>
                                        <p:tgtEl>
                                          <p:spTgt spid="46100"/>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46095"/>
                                        </p:tgtEl>
                                        <p:attrNameLst>
                                          <p:attrName>style.visibility</p:attrName>
                                        </p:attrNameLst>
                                      </p:cBhvr>
                                      <p:to>
                                        <p:strVal val="visible"/>
                                      </p:to>
                                    </p:set>
                                    <p:animEffect transition="in" filter="fade">
                                      <p:cBhvr>
                                        <p:cTn id="23" dur="1000"/>
                                        <p:tgtEl>
                                          <p:spTgt spid="46095"/>
                                        </p:tgtEl>
                                      </p:cBhvr>
                                    </p:animEffect>
                                    <p:anim calcmode="lin" valueType="num">
                                      <p:cBhvr>
                                        <p:cTn id="24" dur="1000" fill="hold"/>
                                        <p:tgtEl>
                                          <p:spTgt spid="46095"/>
                                        </p:tgtEl>
                                        <p:attrNameLst>
                                          <p:attrName>ppt_x</p:attrName>
                                        </p:attrNameLst>
                                      </p:cBhvr>
                                      <p:tavLst>
                                        <p:tav tm="0">
                                          <p:val>
                                            <p:strVal val="#ppt_x"/>
                                          </p:val>
                                        </p:tav>
                                        <p:tav tm="100000">
                                          <p:val>
                                            <p:strVal val="#ppt_x"/>
                                          </p:val>
                                        </p:tav>
                                      </p:tavLst>
                                    </p:anim>
                                    <p:anim calcmode="lin" valueType="num">
                                      <p:cBhvr>
                                        <p:cTn id="25" dur="1000" fill="hold"/>
                                        <p:tgtEl>
                                          <p:spTgt spid="4609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6101"/>
                                        </p:tgtEl>
                                        <p:attrNameLst>
                                          <p:attrName>style.visibility</p:attrName>
                                        </p:attrNameLst>
                                      </p:cBhvr>
                                      <p:to>
                                        <p:strVal val="visible"/>
                                      </p:to>
                                    </p:set>
                                    <p:animEffect transition="in" filter="fade">
                                      <p:cBhvr>
                                        <p:cTn id="28" dur="1000"/>
                                        <p:tgtEl>
                                          <p:spTgt spid="46101"/>
                                        </p:tgtEl>
                                      </p:cBhvr>
                                    </p:animEffect>
                                    <p:anim calcmode="lin" valueType="num">
                                      <p:cBhvr>
                                        <p:cTn id="29" dur="1000" fill="hold"/>
                                        <p:tgtEl>
                                          <p:spTgt spid="46101"/>
                                        </p:tgtEl>
                                        <p:attrNameLst>
                                          <p:attrName>ppt_x</p:attrName>
                                        </p:attrNameLst>
                                      </p:cBhvr>
                                      <p:tavLst>
                                        <p:tav tm="0">
                                          <p:val>
                                            <p:strVal val="#ppt_x"/>
                                          </p:val>
                                        </p:tav>
                                        <p:tav tm="100000">
                                          <p:val>
                                            <p:strVal val="#ppt_x"/>
                                          </p:val>
                                        </p:tav>
                                      </p:tavLst>
                                    </p:anim>
                                    <p:anim calcmode="lin" valueType="num">
                                      <p:cBhvr>
                                        <p:cTn id="30" dur="1000" fill="hold"/>
                                        <p:tgtEl>
                                          <p:spTgt spid="4610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46105"/>
                                        </p:tgtEl>
                                        <p:attrNameLst>
                                          <p:attrName>style.visibility</p:attrName>
                                        </p:attrNameLst>
                                      </p:cBhvr>
                                      <p:to>
                                        <p:strVal val="visible"/>
                                      </p:to>
                                    </p:set>
                                    <p:animEffect transition="in" filter="fade">
                                      <p:cBhvr>
                                        <p:cTn id="33" dur="1000"/>
                                        <p:tgtEl>
                                          <p:spTgt spid="46105"/>
                                        </p:tgtEl>
                                      </p:cBhvr>
                                    </p:animEffect>
                                    <p:anim calcmode="lin" valueType="num">
                                      <p:cBhvr>
                                        <p:cTn id="34" dur="1000" fill="hold"/>
                                        <p:tgtEl>
                                          <p:spTgt spid="46105"/>
                                        </p:tgtEl>
                                        <p:attrNameLst>
                                          <p:attrName>ppt_x</p:attrName>
                                        </p:attrNameLst>
                                      </p:cBhvr>
                                      <p:tavLst>
                                        <p:tav tm="0">
                                          <p:val>
                                            <p:strVal val="#ppt_x"/>
                                          </p:val>
                                        </p:tav>
                                        <p:tav tm="100000">
                                          <p:val>
                                            <p:strVal val="#ppt_x"/>
                                          </p:val>
                                        </p:tav>
                                      </p:tavLst>
                                    </p:anim>
                                    <p:anim calcmode="lin" valueType="num">
                                      <p:cBhvr>
                                        <p:cTn id="35" dur="1000" fill="hold"/>
                                        <p:tgtEl>
                                          <p:spTgt spid="4610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6104"/>
                                        </p:tgtEl>
                                        <p:attrNameLst>
                                          <p:attrName>style.visibility</p:attrName>
                                        </p:attrNameLst>
                                      </p:cBhvr>
                                      <p:to>
                                        <p:strVal val="visible"/>
                                      </p:to>
                                    </p:set>
                                    <p:animEffect transition="in" filter="fade">
                                      <p:cBhvr>
                                        <p:cTn id="38" dur="1000"/>
                                        <p:tgtEl>
                                          <p:spTgt spid="46104"/>
                                        </p:tgtEl>
                                      </p:cBhvr>
                                    </p:animEffect>
                                    <p:anim calcmode="lin" valueType="num">
                                      <p:cBhvr>
                                        <p:cTn id="39" dur="1000" fill="hold"/>
                                        <p:tgtEl>
                                          <p:spTgt spid="46104"/>
                                        </p:tgtEl>
                                        <p:attrNameLst>
                                          <p:attrName>ppt_x</p:attrName>
                                        </p:attrNameLst>
                                      </p:cBhvr>
                                      <p:tavLst>
                                        <p:tav tm="0">
                                          <p:val>
                                            <p:strVal val="#ppt_x"/>
                                          </p:val>
                                        </p:tav>
                                        <p:tav tm="100000">
                                          <p:val>
                                            <p:strVal val="#ppt_x"/>
                                          </p:val>
                                        </p:tav>
                                      </p:tavLst>
                                    </p:anim>
                                    <p:anim calcmode="lin" valueType="num">
                                      <p:cBhvr>
                                        <p:cTn id="40" dur="1000" fill="hold"/>
                                        <p:tgtEl>
                                          <p:spTgt spid="4610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6098"/>
                                        </p:tgtEl>
                                        <p:attrNameLst>
                                          <p:attrName>style.visibility</p:attrName>
                                        </p:attrNameLst>
                                      </p:cBhvr>
                                      <p:to>
                                        <p:strVal val="visible"/>
                                      </p:to>
                                    </p:set>
                                    <p:animEffect transition="in" filter="fade">
                                      <p:cBhvr>
                                        <p:cTn id="43" dur="1000"/>
                                        <p:tgtEl>
                                          <p:spTgt spid="46098"/>
                                        </p:tgtEl>
                                      </p:cBhvr>
                                    </p:animEffect>
                                    <p:anim calcmode="lin" valueType="num">
                                      <p:cBhvr>
                                        <p:cTn id="44" dur="1000" fill="hold"/>
                                        <p:tgtEl>
                                          <p:spTgt spid="46098"/>
                                        </p:tgtEl>
                                        <p:attrNameLst>
                                          <p:attrName>ppt_x</p:attrName>
                                        </p:attrNameLst>
                                      </p:cBhvr>
                                      <p:tavLst>
                                        <p:tav tm="0">
                                          <p:val>
                                            <p:strVal val="#ppt_x"/>
                                          </p:val>
                                        </p:tav>
                                        <p:tav tm="100000">
                                          <p:val>
                                            <p:strVal val="#ppt_x"/>
                                          </p:val>
                                        </p:tav>
                                      </p:tavLst>
                                    </p:anim>
                                    <p:anim calcmode="lin" valueType="num">
                                      <p:cBhvr>
                                        <p:cTn id="45" dur="1000" fill="hold"/>
                                        <p:tgtEl>
                                          <p:spTgt spid="46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5" grpId="0" animBg="1"/>
      <p:bldP spid="46098" grpId="0" animBg="1"/>
      <p:bldP spid="46100" grpId="0" animBg="1"/>
      <p:bldP spid="46101" grpId="0"/>
      <p:bldP spid="46104" grpId="0"/>
      <p:bldP spid="4610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rot="273306">
            <a:off x="914400" y="685800"/>
            <a:ext cx="7391400" cy="563563"/>
          </a:xfrm>
        </p:spPr>
        <p:txBody>
          <a:bodyPr/>
          <a:lstStyle/>
          <a:p>
            <a:r>
              <a:rPr lang="en-US" dirty="0" smtClean="0"/>
              <a:t>Target Area </a:t>
            </a:r>
            <a:endParaRPr lang="en-US" sz="2000" dirty="0"/>
          </a:p>
        </p:txBody>
      </p:sp>
      <p:sp>
        <p:nvSpPr>
          <p:cNvPr id="45059" name="AutoShape 3"/>
          <p:cNvSpPr>
            <a:spLocks noChangeArrowheads="1"/>
          </p:cNvSpPr>
          <p:nvPr/>
        </p:nvSpPr>
        <p:spPr bwMode="gray">
          <a:xfrm>
            <a:off x="3309504" y="2811611"/>
            <a:ext cx="2308423" cy="765323"/>
          </a:xfrm>
          <a:prstGeom prst="can">
            <a:avLst>
              <a:gd name="adj" fmla="val 25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5063" name="Text Box 7"/>
          <p:cNvSpPr txBox="1">
            <a:spLocks noChangeArrowheads="1"/>
          </p:cNvSpPr>
          <p:nvPr/>
        </p:nvSpPr>
        <p:spPr bwMode="gray">
          <a:xfrm>
            <a:off x="3796686" y="3076520"/>
            <a:ext cx="1422184"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eaLnBrk="0" hangingPunct="0"/>
            <a:r>
              <a:rPr lang="en-US" sz="2000" b="1" dirty="0" smtClean="0">
                <a:solidFill>
                  <a:schemeClr val="bg1"/>
                </a:solidFill>
              </a:rPr>
              <a:t>Gaza strip</a:t>
            </a:r>
            <a:endParaRPr lang="en-US" sz="2000" b="1" dirty="0">
              <a:solidFill>
                <a:schemeClr val="bg1"/>
              </a:solidFill>
            </a:endParaRPr>
          </a:p>
        </p:txBody>
      </p:sp>
      <p:sp>
        <p:nvSpPr>
          <p:cNvPr id="45065" name="AutoShape 9"/>
          <p:cNvSpPr>
            <a:spLocks noChangeArrowheads="1"/>
          </p:cNvSpPr>
          <p:nvPr/>
        </p:nvSpPr>
        <p:spPr bwMode="gray">
          <a:xfrm>
            <a:off x="2326972" y="2748492"/>
            <a:ext cx="762000" cy="891560"/>
          </a:xfrm>
          <a:prstGeom prst="leftArrow">
            <a:avLst>
              <a:gd name="adj1" fmla="val 65583"/>
              <a:gd name="adj2" fmla="val 65181"/>
            </a:avLst>
          </a:prstGeom>
          <a:ln/>
        </p:spPr>
        <p:style>
          <a:lnRef idx="1">
            <a:schemeClr val="accent3"/>
          </a:lnRef>
          <a:fillRef idx="2">
            <a:schemeClr val="accent3"/>
          </a:fillRef>
          <a:effectRef idx="1">
            <a:schemeClr val="accent3"/>
          </a:effectRef>
          <a:fontRef idx="minor">
            <a:schemeClr val="dk1"/>
          </a:fontRef>
        </p:style>
        <p:txBody>
          <a:bodyPr wrap="none" anchor="ctr"/>
          <a:lstStyle/>
          <a:p>
            <a:endParaRPr lang="en-US"/>
          </a:p>
        </p:txBody>
      </p:sp>
      <p:sp>
        <p:nvSpPr>
          <p:cNvPr id="45066" name="AutoShape 10"/>
          <p:cNvSpPr>
            <a:spLocks noChangeArrowheads="1"/>
          </p:cNvSpPr>
          <p:nvPr/>
        </p:nvSpPr>
        <p:spPr bwMode="auto">
          <a:xfrm>
            <a:off x="73312" y="1963075"/>
            <a:ext cx="2116832" cy="2204557"/>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xmlns="">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endParaRPr lang="en-US">
              <a:latin typeface="Verdana" pitchFamily="34" charset="0"/>
            </a:endParaRPr>
          </a:p>
        </p:txBody>
      </p:sp>
      <p:sp>
        <p:nvSpPr>
          <p:cNvPr id="45067" name="Text Box 11"/>
          <p:cNvSpPr txBox="1">
            <a:spLocks noChangeArrowheads="1"/>
          </p:cNvSpPr>
          <p:nvPr/>
        </p:nvSpPr>
        <p:spPr bwMode="auto">
          <a:xfrm>
            <a:off x="183420" y="2351968"/>
            <a:ext cx="1896616" cy="1384995"/>
          </a:xfrm>
          <a:prstGeom prst="rect">
            <a:avLst/>
          </a:prstGeom>
          <a:noFill/>
          <a:ln>
            <a:noFill/>
          </a:ln>
          <a:effectLst/>
          <a:extLst>
            <a:ext uri="{909E8E84-426E-40DD-AFC4-6F175D3DCCD1}">
              <a14:hiddenFill xmlns:a14="http://schemas.microsoft.com/office/drawing/2010/main" xmlns="">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en-US" sz="2800" dirty="0" smtClean="0">
                <a:latin typeface="Berlin Sans FB" pitchFamily="34" charset="0"/>
              </a:rPr>
              <a:t>has a problems with water</a:t>
            </a:r>
          </a:p>
        </p:txBody>
      </p:sp>
      <p:sp>
        <p:nvSpPr>
          <p:cNvPr id="23" name="AutoShape 10"/>
          <p:cNvSpPr>
            <a:spLocks noChangeArrowheads="1"/>
          </p:cNvSpPr>
          <p:nvPr/>
        </p:nvSpPr>
        <p:spPr bwMode="auto">
          <a:xfrm>
            <a:off x="6854930" y="2022310"/>
            <a:ext cx="2116832" cy="2204557"/>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xmlns="">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endParaRPr lang="en-US">
              <a:latin typeface="Verdana" pitchFamily="34" charset="0"/>
            </a:endParaRPr>
          </a:p>
        </p:txBody>
      </p:sp>
      <p:sp>
        <p:nvSpPr>
          <p:cNvPr id="24" name="Text Box 11"/>
          <p:cNvSpPr txBox="1">
            <a:spLocks noChangeArrowheads="1"/>
          </p:cNvSpPr>
          <p:nvPr/>
        </p:nvSpPr>
        <p:spPr bwMode="auto">
          <a:xfrm>
            <a:off x="6854930" y="2001203"/>
            <a:ext cx="2116832" cy="1938992"/>
          </a:xfrm>
          <a:prstGeom prst="rect">
            <a:avLst/>
          </a:prstGeom>
          <a:noFill/>
          <a:ln>
            <a:noFill/>
          </a:ln>
          <a:effectLst/>
          <a:extLst>
            <a:ext uri="{909E8E84-426E-40DD-AFC4-6F175D3DCCD1}">
              <a14:hiddenFill xmlns:a14="http://schemas.microsoft.com/office/drawing/2010/main" xmlns="">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endParaRPr lang="en-US" sz="2000" dirty="0" smtClean="0">
              <a:latin typeface="Berlin Sans FB" pitchFamily="34" charset="0"/>
            </a:endParaRPr>
          </a:p>
          <a:p>
            <a:pPr algn="ctr"/>
            <a:r>
              <a:rPr lang="en-US" sz="2000" dirty="0" smtClean="0">
                <a:latin typeface="Berlin Sans FB" pitchFamily="34" charset="0"/>
              </a:rPr>
              <a:t>useful </a:t>
            </a:r>
            <a:r>
              <a:rPr lang="en-US" sz="2000" dirty="0">
                <a:latin typeface="Berlin Sans FB" pitchFamily="34" charset="0"/>
              </a:rPr>
              <a:t>Geographical location </a:t>
            </a:r>
            <a:r>
              <a:rPr lang="en-US" sz="2000" dirty="0" smtClean="0">
                <a:latin typeface="Berlin Sans FB" pitchFamily="34" charset="0"/>
              </a:rPr>
              <a:t>for project  </a:t>
            </a:r>
            <a:r>
              <a:rPr lang="en-US" sz="2000" dirty="0">
                <a:latin typeface="Berlin Sans FB" pitchFamily="34" charset="0"/>
              </a:rPr>
              <a:t>humidity</a:t>
            </a:r>
            <a:r>
              <a:rPr lang="en-US" sz="2000" dirty="0" smtClean="0">
                <a:latin typeface="Berlin Sans FB" pitchFamily="34" charset="0"/>
              </a:rPr>
              <a:t>, temperature </a:t>
            </a:r>
            <a:endParaRPr lang="en-US" sz="2000" dirty="0">
              <a:latin typeface="Berlin Sans FB" pitchFamily="34" charset="0"/>
            </a:endParaRPr>
          </a:p>
        </p:txBody>
      </p:sp>
      <p:sp>
        <p:nvSpPr>
          <p:cNvPr id="25" name="AutoShape 9"/>
          <p:cNvSpPr>
            <a:spLocks noChangeArrowheads="1"/>
          </p:cNvSpPr>
          <p:nvPr/>
        </p:nvSpPr>
        <p:spPr bwMode="gray">
          <a:xfrm rot="10800000">
            <a:off x="5833952" y="2811611"/>
            <a:ext cx="762000" cy="891560"/>
          </a:xfrm>
          <a:prstGeom prst="leftArrow">
            <a:avLst>
              <a:gd name="adj1" fmla="val 65583"/>
              <a:gd name="adj2" fmla="val 65181"/>
            </a:avLst>
          </a:prstGeom>
          <a:ln/>
        </p:spPr>
        <p:style>
          <a:lnRef idx="1">
            <a:schemeClr val="accent3"/>
          </a:lnRef>
          <a:fillRef idx="2">
            <a:schemeClr val="accent3"/>
          </a:fillRef>
          <a:effectRef idx="1">
            <a:schemeClr val="accent3"/>
          </a:effectRef>
          <a:fontRef idx="minor">
            <a:schemeClr val="dk1"/>
          </a:fontRef>
        </p:style>
        <p:txBody>
          <a:bodyPr wrap="none" anchor="ctr"/>
          <a:lstStyle/>
          <a:p>
            <a:endParaRPr lang="en-US"/>
          </a:p>
        </p:txBody>
      </p:sp>
      <p:pic>
        <p:nvPicPr>
          <p:cNvPr id="26" name="Picture 25" descr="gaza-strip.jpg"/>
          <p:cNvPicPr>
            <a:picLocks noChangeAspect="1"/>
          </p:cNvPicPr>
          <p:nvPr/>
        </p:nvPicPr>
        <p:blipFill>
          <a:blip r:embed="rId2" cstate="print"/>
          <a:stretch>
            <a:fillRect/>
          </a:stretch>
        </p:blipFill>
        <p:spPr>
          <a:xfrm>
            <a:off x="3137100" y="4226866"/>
            <a:ext cx="2723073" cy="2226469"/>
          </a:xfrm>
          <a:prstGeom prst="rect">
            <a:avLst/>
          </a:prstGeom>
        </p:spPr>
      </p:pic>
      <p:sp>
        <p:nvSpPr>
          <p:cNvPr id="27" name="Donut 26"/>
          <p:cNvSpPr/>
          <p:nvPr/>
        </p:nvSpPr>
        <p:spPr>
          <a:xfrm>
            <a:off x="3796686" y="4918206"/>
            <a:ext cx="921420" cy="843788"/>
          </a:xfrm>
          <a:prstGeom prst="donut">
            <a:avLst>
              <a:gd name="adj" fmla="val 56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Left Arrow 27"/>
          <p:cNvSpPr/>
          <p:nvPr/>
        </p:nvSpPr>
        <p:spPr>
          <a:xfrm rot="2853566">
            <a:off x="4544300" y="5744800"/>
            <a:ext cx="501688" cy="3944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B7CC4214-7087-41A4-93DD-849C29D28377}" type="slidenum">
              <a:rPr lang="en-US" smtClean="0"/>
              <a:pPr/>
              <a:t>13</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059"/>
                                        </p:tgtEl>
                                        <p:attrNameLst>
                                          <p:attrName>style.visibility</p:attrName>
                                        </p:attrNameLst>
                                      </p:cBhvr>
                                      <p:to>
                                        <p:strVal val="visible"/>
                                      </p:to>
                                    </p:set>
                                    <p:animEffect transition="in" filter="fade">
                                      <p:cBhvr>
                                        <p:cTn id="7" dur="500"/>
                                        <p:tgtEl>
                                          <p:spTgt spid="4505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5065"/>
                                        </p:tgtEl>
                                        <p:attrNameLst>
                                          <p:attrName>style.visibility</p:attrName>
                                        </p:attrNameLst>
                                      </p:cBhvr>
                                      <p:to>
                                        <p:strVal val="visible"/>
                                      </p:to>
                                    </p:set>
                                    <p:animEffect transition="in" filter="fade">
                                      <p:cBhvr>
                                        <p:cTn id="10" dur="500"/>
                                        <p:tgtEl>
                                          <p:spTgt spid="4506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45066"/>
                                        </p:tgtEl>
                                        <p:attrNameLst>
                                          <p:attrName>style.visibility</p:attrName>
                                        </p:attrNameLst>
                                      </p:cBhvr>
                                      <p:to>
                                        <p:strVal val="visible"/>
                                      </p:to>
                                    </p:set>
                                    <p:animEffect transition="in" filter="wipe(down)">
                                      <p:cBhvr>
                                        <p:cTn id="18" dur="500"/>
                                        <p:tgtEl>
                                          <p:spTgt spid="4506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down)">
                                      <p:cBhvr>
                                        <p:cTn id="21" dur="500"/>
                                        <p:tgtEl>
                                          <p:spTgt spid="24"/>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down)">
                                      <p:cBhvr>
                                        <p:cTn id="24" dur="500"/>
                                        <p:tgtEl>
                                          <p:spTgt spid="23"/>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5067"/>
                                        </p:tgtEl>
                                        <p:attrNameLst>
                                          <p:attrName>style.visibility</p:attrName>
                                        </p:attrNameLst>
                                      </p:cBhvr>
                                      <p:to>
                                        <p:strVal val="visible"/>
                                      </p:to>
                                    </p:set>
                                    <p:animEffect transition="in" filter="wipe(down)">
                                      <p:cBhvr>
                                        <p:cTn id="27" dur="500"/>
                                        <p:tgtEl>
                                          <p:spTgt spid="45067"/>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animBg="1"/>
      <p:bldP spid="45065" grpId="0" animBg="1"/>
      <p:bldP spid="45066" grpId="0" animBg="1"/>
      <p:bldP spid="45067" grpId="0"/>
      <p:bldP spid="23" grpId="0" animBg="1"/>
      <p:bldP spid="24" grpId="0"/>
      <p:bldP spid="25" grpId="0" animBg="1"/>
      <p:bldP spid="27" grpId="0" animBg="1"/>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 Area </a:t>
            </a:r>
            <a:endParaRPr lang="en-US" dirty="0"/>
          </a:p>
        </p:txBody>
      </p:sp>
      <p:pic>
        <p:nvPicPr>
          <p:cNvPr id="4" name="Content Placeholder 3" descr="المنطقة السادسة.png"/>
          <p:cNvPicPr>
            <a:picLocks noGrp="1" noChangeAspect="1"/>
          </p:cNvPicPr>
          <p:nvPr>
            <p:ph sz="half" idx="1"/>
          </p:nvPr>
        </p:nvPicPr>
        <p:blipFill rotWithShape="1">
          <a:blip r:embed="rId2" cstate="print"/>
          <a:srcRect b="45612"/>
          <a:stretch/>
        </p:blipFill>
        <p:spPr>
          <a:xfrm>
            <a:off x="0" y="1577752"/>
            <a:ext cx="9021684" cy="3680048"/>
          </a:xfrm>
        </p:spPr>
      </p:pic>
      <p:sp>
        <p:nvSpPr>
          <p:cNvPr id="5" name="Content Placeholder 3"/>
          <p:cNvSpPr txBox="1">
            <a:spLocks/>
          </p:cNvSpPr>
          <p:nvPr/>
        </p:nvSpPr>
        <p:spPr>
          <a:xfrm>
            <a:off x="1828800" y="4572000"/>
            <a:ext cx="4038600" cy="1600201"/>
          </a:xfrm>
          <a:prstGeom prst="rect">
            <a:avLst/>
          </a:prstGeom>
        </p:spPr>
        <p:txBody>
          <a:bodyPr/>
          <a:lstStyle>
            <a:lvl1pPr marL="342900" indent="-342900" algn="l" rtl="0" eaLnBrk="1" fontAlgn="base" hangingPunct="1">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2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None/>
            </a:pPr>
            <a:r>
              <a:rPr lang="en-US" kern="0" dirty="0" smtClean="0">
                <a:solidFill>
                  <a:srgbClr val="00B0F0"/>
                </a:solidFill>
                <a:latin typeface="AmateurComic" pitchFamily="2" charset="0"/>
                <a:ea typeface="AmateurComic" pitchFamily="2" charset="0"/>
              </a:rPr>
              <a:t>average temperature is around 25ºC.</a:t>
            </a:r>
            <a:endParaRPr lang="en-US" kern="0" dirty="0">
              <a:solidFill>
                <a:srgbClr val="00B0F0"/>
              </a:solidFill>
              <a:latin typeface="AmateurComic" pitchFamily="2" charset="0"/>
              <a:ea typeface="AmateurComic" pitchFamily="2" charset="0"/>
            </a:endParaRPr>
          </a:p>
        </p:txBody>
      </p:sp>
      <p:sp>
        <p:nvSpPr>
          <p:cNvPr id="6" name="Slide Number Placeholder 5"/>
          <p:cNvSpPr>
            <a:spLocks noGrp="1"/>
          </p:cNvSpPr>
          <p:nvPr>
            <p:ph type="sldNum" sz="quarter" idx="12"/>
          </p:nvPr>
        </p:nvSpPr>
        <p:spPr/>
        <p:txBody>
          <a:bodyPr/>
          <a:lstStyle/>
          <a:p>
            <a:fld id="{B7CC4214-7087-41A4-93DD-849C29D28377}" type="slidenum">
              <a:rPr lang="en-US" smtClean="0"/>
              <a:pPr/>
              <a:t>14</a:t>
            </a:fld>
            <a:endParaRPr lang="en-US"/>
          </a:p>
        </p:txBody>
      </p:sp>
    </p:spTree>
    <p:extLst>
      <p:ext uri="{BB962C8B-B14F-4D97-AF65-F5344CB8AC3E}">
        <p14:creationId xmlns:p14="http://schemas.microsoft.com/office/powerpoint/2010/main" xmlns="" val="19309014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28753">
            <a:off x="914400" y="685800"/>
            <a:ext cx="7391400" cy="563563"/>
          </a:xfrm>
        </p:spPr>
        <p:txBody>
          <a:bodyPr/>
          <a:lstStyle/>
          <a:p>
            <a:r>
              <a:rPr lang="en-US" dirty="0" smtClean="0"/>
              <a:t>Target area</a:t>
            </a:r>
            <a:endParaRPr lang="en-US" dirty="0"/>
          </a:p>
        </p:txBody>
      </p:sp>
      <p:pic>
        <p:nvPicPr>
          <p:cNvPr id="4" name="Content Placeholder 3" descr="نسبة الرطوبة جدول 8-أ.png"/>
          <p:cNvPicPr>
            <a:picLocks noChangeAspect="1"/>
          </p:cNvPicPr>
          <p:nvPr/>
        </p:nvPicPr>
        <p:blipFill rotWithShape="1">
          <a:blip r:embed="rId2" cstate="print"/>
          <a:srcRect l="8183" t="2277" r="13159" b="59156"/>
          <a:stretch/>
        </p:blipFill>
        <p:spPr>
          <a:xfrm>
            <a:off x="0" y="1772816"/>
            <a:ext cx="8778582" cy="3228177"/>
          </a:xfrm>
          <a:prstGeom prst="rect">
            <a:avLst/>
          </a:prstGeom>
        </p:spPr>
      </p:pic>
      <p:sp>
        <p:nvSpPr>
          <p:cNvPr id="5" name="Slide Number Placeholder 4"/>
          <p:cNvSpPr>
            <a:spLocks noGrp="1"/>
          </p:cNvSpPr>
          <p:nvPr>
            <p:ph type="sldNum" sz="quarter" idx="12"/>
          </p:nvPr>
        </p:nvSpPr>
        <p:spPr/>
        <p:txBody>
          <a:bodyPr/>
          <a:lstStyle/>
          <a:p>
            <a:fld id="{B7CC4214-7087-41A4-93DD-849C29D28377}" type="slidenum">
              <a:rPr lang="en-US" smtClean="0"/>
              <a:pPr/>
              <a:t>15</a:t>
            </a:fld>
            <a:endParaRPr lang="en-US"/>
          </a:p>
        </p:txBody>
      </p:sp>
      <p:sp>
        <p:nvSpPr>
          <p:cNvPr id="7" name="Content Placeholder 3"/>
          <p:cNvSpPr txBox="1">
            <a:spLocks/>
          </p:cNvSpPr>
          <p:nvPr/>
        </p:nvSpPr>
        <p:spPr>
          <a:xfrm>
            <a:off x="1838678" y="4869160"/>
            <a:ext cx="4317497" cy="1600201"/>
          </a:xfrm>
          <a:prstGeom prst="rect">
            <a:avLst/>
          </a:prstGeom>
        </p:spPr>
        <p:txBody>
          <a:bodyPr/>
          <a:lstStyle>
            <a:lvl1pPr marL="342900" indent="-342900" algn="l" rtl="0" eaLnBrk="1" fontAlgn="base" hangingPunct="1">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2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None/>
            </a:pPr>
            <a:r>
              <a:rPr lang="en-US" kern="0" dirty="0" smtClean="0">
                <a:solidFill>
                  <a:srgbClr val="00B0F0"/>
                </a:solidFill>
                <a:latin typeface="AmateurComic" pitchFamily="2" charset="0"/>
                <a:ea typeface="AmateurComic" pitchFamily="2" charset="0"/>
              </a:rPr>
              <a:t>average humidity ratio is around 70 %.</a:t>
            </a:r>
            <a:endParaRPr lang="en-US" kern="0" dirty="0">
              <a:solidFill>
                <a:srgbClr val="00B0F0"/>
              </a:solidFill>
              <a:latin typeface="AmateurComic" pitchFamily="2" charset="0"/>
              <a:ea typeface="AmateurComic" pitchFamily="2" charset="0"/>
            </a:endParaRPr>
          </a:p>
        </p:txBody>
      </p:sp>
    </p:spTree>
    <p:extLst>
      <p:ext uri="{BB962C8B-B14F-4D97-AF65-F5344CB8AC3E}">
        <p14:creationId xmlns:p14="http://schemas.microsoft.com/office/powerpoint/2010/main" xmlns="" val="1930143786"/>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4000" dirty="0" smtClean="0"/>
              <a:t>What is our goals ?</a:t>
            </a:r>
            <a:endParaRPr lang="en-US" sz="2400" dirty="0"/>
          </a:p>
        </p:txBody>
      </p:sp>
      <p:grpSp>
        <p:nvGrpSpPr>
          <p:cNvPr id="47107" name="Group 3"/>
          <p:cNvGrpSpPr>
            <a:grpSpLocks/>
          </p:cNvGrpSpPr>
          <p:nvPr/>
        </p:nvGrpSpPr>
        <p:grpSpPr bwMode="auto">
          <a:xfrm>
            <a:off x="2941305" y="2333090"/>
            <a:ext cx="6124379" cy="3886200"/>
            <a:chOff x="168" y="960"/>
            <a:chExt cx="5367" cy="2792"/>
          </a:xfrm>
        </p:grpSpPr>
        <p:sp>
          <p:nvSpPr>
            <p:cNvPr id="47108" name="Freeform 4"/>
            <p:cNvSpPr>
              <a:spLocks/>
            </p:cNvSpPr>
            <p:nvPr/>
          </p:nvSpPr>
          <p:spPr bwMode="gray">
            <a:xfrm>
              <a:off x="5089" y="960"/>
              <a:ext cx="441" cy="705"/>
            </a:xfrm>
            <a:custGeom>
              <a:avLst/>
              <a:gdLst>
                <a:gd name="T0" fmla="*/ 308 w 308"/>
                <a:gd name="T1" fmla="*/ 120 h 444"/>
                <a:gd name="T2" fmla="*/ 0 w 308"/>
                <a:gd name="T3" fmla="*/ 444 h 444"/>
                <a:gd name="T4" fmla="*/ 0 w 308"/>
                <a:gd name="T5" fmla="*/ 286 h 444"/>
                <a:gd name="T6" fmla="*/ 308 w 308"/>
                <a:gd name="T7" fmla="*/ 0 h 444"/>
                <a:gd name="T8" fmla="*/ 308 w 308"/>
                <a:gd name="T9" fmla="*/ 120 h 444"/>
              </a:gdLst>
              <a:ahLst/>
              <a:cxnLst>
                <a:cxn ang="0">
                  <a:pos x="T0" y="T1"/>
                </a:cxn>
                <a:cxn ang="0">
                  <a:pos x="T2" y="T3"/>
                </a:cxn>
                <a:cxn ang="0">
                  <a:pos x="T4" y="T5"/>
                </a:cxn>
                <a:cxn ang="0">
                  <a:pos x="T6" y="T7"/>
                </a:cxn>
                <a:cxn ang="0">
                  <a:pos x="T8" y="T9"/>
                </a:cxn>
              </a:cxnLst>
              <a:rect l="0" t="0" r="r" b="b"/>
              <a:pathLst>
                <a:path w="308" h="444">
                  <a:moveTo>
                    <a:pt x="308" y="120"/>
                  </a:moveTo>
                  <a:lnTo>
                    <a:pt x="0" y="444"/>
                  </a:lnTo>
                  <a:lnTo>
                    <a:pt x="0" y="286"/>
                  </a:lnTo>
                  <a:lnTo>
                    <a:pt x="308" y="0"/>
                  </a:lnTo>
                  <a:lnTo>
                    <a:pt x="308" y="120"/>
                  </a:lnTo>
                  <a:close/>
                </a:path>
              </a:pathLst>
            </a:custGeom>
            <a:gradFill rotWithShape="1">
              <a:gsLst>
                <a:gs pos="0">
                  <a:srgbClr val="00563F">
                    <a:gamma/>
                    <a:shade val="46275"/>
                    <a:invGamma/>
                  </a:srgbClr>
                </a:gs>
                <a:gs pos="50000">
                  <a:srgbClr val="00563F"/>
                </a:gs>
                <a:gs pos="100000">
                  <a:srgbClr val="00563F">
                    <a:gamma/>
                    <a:shade val="46275"/>
                    <a:invGamma/>
                  </a:srgbClr>
                </a:gs>
              </a:gsLst>
              <a:lin ang="2700000" scaled="1"/>
            </a:gradFill>
            <a:ln>
              <a:noFill/>
            </a:ln>
            <a:extLst>
              <a:ext uri="{91240B29-F687-4F45-9708-019B960494DF}">
                <a14:hiddenLine xmlns:a14="http://schemas.microsoft.com/office/drawing/2010/main" xmlns="" w="0">
                  <a:solidFill>
                    <a:srgbClr val="D1D1D1"/>
                  </a:solidFill>
                  <a:prstDash val="solid"/>
                  <a:round/>
                  <a:headEnd/>
                  <a:tailEnd/>
                </a14:hiddenLine>
              </a:ext>
            </a:extLst>
          </p:spPr>
          <p:txBody>
            <a:bodyPr/>
            <a:lstStyle/>
            <a:p>
              <a:endParaRPr lang="en-US"/>
            </a:p>
          </p:txBody>
        </p:sp>
        <p:sp>
          <p:nvSpPr>
            <p:cNvPr id="47109" name="Freeform 5"/>
            <p:cNvSpPr>
              <a:spLocks/>
            </p:cNvSpPr>
            <p:nvPr/>
          </p:nvSpPr>
          <p:spPr bwMode="gray">
            <a:xfrm>
              <a:off x="2976" y="960"/>
              <a:ext cx="2559" cy="451"/>
            </a:xfrm>
            <a:custGeom>
              <a:avLst/>
              <a:gdLst>
                <a:gd name="T0" fmla="*/ 1478 w 1786"/>
                <a:gd name="T1" fmla="*/ 284 h 284"/>
                <a:gd name="T2" fmla="*/ 0 w 1786"/>
                <a:gd name="T3" fmla="*/ 284 h 284"/>
                <a:gd name="T4" fmla="*/ 446 w 1786"/>
                <a:gd name="T5" fmla="*/ 0 h 284"/>
                <a:gd name="T6" fmla="*/ 1786 w 1786"/>
                <a:gd name="T7" fmla="*/ 0 h 284"/>
                <a:gd name="T8" fmla="*/ 1478 w 1786"/>
                <a:gd name="T9" fmla="*/ 284 h 284"/>
              </a:gdLst>
              <a:ahLst/>
              <a:cxnLst>
                <a:cxn ang="0">
                  <a:pos x="T0" y="T1"/>
                </a:cxn>
                <a:cxn ang="0">
                  <a:pos x="T2" y="T3"/>
                </a:cxn>
                <a:cxn ang="0">
                  <a:pos x="T4" y="T5"/>
                </a:cxn>
                <a:cxn ang="0">
                  <a:pos x="T6" y="T7"/>
                </a:cxn>
                <a:cxn ang="0">
                  <a:pos x="T8" y="T9"/>
                </a:cxn>
              </a:cxnLst>
              <a:rect l="0" t="0" r="r" b="b"/>
              <a:pathLst>
                <a:path w="1786" h="284">
                  <a:moveTo>
                    <a:pt x="1478" y="284"/>
                  </a:moveTo>
                  <a:lnTo>
                    <a:pt x="0" y="284"/>
                  </a:lnTo>
                  <a:lnTo>
                    <a:pt x="446" y="0"/>
                  </a:lnTo>
                  <a:lnTo>
                    <a:pt x="1786" y="0"/>
                  </a:lnTo>
                  <a:lnTo>
                    <a:pt x="1478" y="284"/>
                  </a:lnTo>
                  <a:close/>
                </a:path>
              </a:pathLst>
            </a:custGeom>
            <a:solidFill>
              <a:srgbClr val="00CC99"/>
            </a:solidFill>
            <a:ln>
              <a:noFill/>
            </a:ln>
            <a:extLst>
              <a:ext uri="{91240B29-F687-4F45-9708-019B960494DF}">
                <a14:hiddenLine xmlns:a14="http://schemas.microsoft.com/office/drawing/2010/main" xmlns="" w="0">
                  <a:solidFill>
                    <a:srgbClr val="808080"/>
                  </a:solidFill>
                  <a:prstDash val="solid"/>
                  <a:round/>
                  <a:headEnd/>
                  <a:tailEnd/>
                </a14:hiddenLine>
              </a:ext>
            </a:extLst>
          </p:spPr>
          <p:txBody>
            <a:bodyPr/>
            <a:lstStyle/>
            <a:p>
              <a:endParaRPr lang="en-US" dirty="0"/>
            </a:p>
          </p:txBody>
        </p:sp>
        <p:sp>
          <p:nvSpPr>
            <p:cNvPr id="47110" name="Freeform 6"/>
            <p:cNvSpPr>
              <a:spLocks/>
            </p:cNvSpPr>
            <p:nvPr/>
          </p:nvSpPr>
          <p:spPr bwMode="gray">
            <a:xfrm>
              <a:off x="4645" y="1660"/>
              <a:ext cx="441" cy="701"/>
            </a:xfrm>
            <a:custGeom>
              <a:avLst/>
              <a:gdLst>
                <a:gd name="T0" fmla="*/ 308 w 308"/>
                <a:gd name="T1" fmla="*/ 120 h 442"/>
                <a:gd name="T2" fmla="*/ 0 w 308"/>
                <a:gd name="T3" fmla="*/ 442 h 442"/>
                <a:gd name="T4" fmla="*/ 0 w 308"/>
                <a:gd name="T5" fmla="*/ 286 h 442"/>
                <a:gd name="T6" fmla="*/ 308 w 308"/>
                <a:gd name="T7" fmla="*/ 0 h 442"/>
                <a:gd name="T8" fmla="*/ 308 w 308"/>
                <a:gd name="T9" fmla="*/ 120 h 442"/>
              </a:gdLst>
              <a:ahLst/>
              <a:cxnLst>
                <a:cxn ang="0">
                  <a:pos x="T0" y="T1"/>
                </a:cxn>
                <a:cxn ang="0">
                  <a:pos x="T2" y="T3"/>
                </a:cxn>
                <a:cxn ang="0">
                  <a:pos x="T4" y="T5"/>
                </a:cxn>
                <a:cxn ang="0">
                  <a:pos x="T6" y="T7"/>
                </a:cxn>
                <a:cxn ang="0">
                  <a:pos x="T8" y="T9"/>
                </a:cxn>
              </a:cxnLst>
              <a:rect l="0" t="0" r="r" b="b"/>
              <a:pathLst>
                <a:path w="308" h="442">
                  <a:moveTo>
                    <a:pt x="308" y="120"/>
                  </a:moveTo>
                  <a:lnTo>
                    <a:pt x="0" y="442"/>
                  </a:lnTo>
                  <a:lnTo>
                    <a:pt x="0" y="286"/>
                  </a:lnTo>
                  <a:lnTo>
                    <a:pt x="308" y="0"/>
                  </a:lnTo>
                  <a:lnTo>
                    <a:pt x="308" y="120"/>
                  </a:lnTo>
                  <a:close/>
                </a:path>
              </a:pathLst>
            </a:custGeom>
            <a:gradFill rotWithShape="1">
              <a:gsLst>
                <a:gs pos="0">
                  <a:srgbClr val="4B1092">
                    <a:gamma/>
                    <a:shade val="46275"/>
                    <a:invGamma/>
                  </a:srgbClr>
                </a:gs>
                <a:gs pos="50000">
                  <a:srgbClr val="4B1092"/>
                </a:gs>
                <a:gs pos="100000">
                  <a:srgbClr val="4B1092">
                    <a:gamma/>
                    <a:shade val="46275"/>
                    <a:invGamma/>
                  </a:srgbClr>
                </a:gs>
              </a:gsLst>
              <a:lin ang="2700000" scaled="1"/>
            </a:gradFill>
            <a:ln>
              <a:noFill/>
            </a:ln>
            <a:extLst>
              <a:ext uri="{91240B29-F687-4F45-9708-019B960494DF}">
                <a14:hiddenLine xmlns:a14="http://schemas.microsoft.com/office/drawing/2010/main" xmlns="" w="0">
                  <a:solidFill>
                    <a:srgbClr val="D1D1D1"/>
                  </a:solidFill>
                  <a:prstDash val="solid"/>
                  <a:round/>
                  <a:headEnd/>
                  <a:tailEnd/>
                </a14:hiddenLine>
              </a:ext>
            </a:extLst>
          </p:spPr>
          <p:txBody>
            <a:bodyPr/>
            <a:lstStyle/>
            <a:p>
              <a:endParaRPr lang="en-US"/>
            </a:p>
          </p:txBody>
        </p:sp>
        <p:sp>
          <p:nvSpPr>
            <p:cNvPr id="47111" name="Freeform 7"/>
            <p:cNvSpPr>
              <a:spLocks/>
            </p:cNvSpPr>
            <p:nvPr/>
          </p:nvSpPr>
          <p:spPr bwMode="gray">
            <a:xfrm>
              <a:off x="2340" y="1660"/>
              <a:ext cx="2751" cy="450"/>
            </a:xfrm>
            <a:custGeom>
              <a:avLst/>
              <a:gdLst>
                <a:gd name="T0" fmla="*/ 1612 w 1920"/>
                <a:gd name="T1" fmla="*/ 284 h 284"/>
                <a:gd name="T2" fmla="*/ 0 w 1920"/>
                <a:gd name="T3" fmla="*/ 284 h 284"/>
                <a:gd name="T4" fmla="*/ 446 w 1920"/>
                <a:gd name="T5" fmla="*/ 0 h 284"/>
                <a:gd name="T6" fmla="*/ 1920 w 1920"/>
                <a:gd name="T7" fmla="*/ 0 h 284"/>
                <a:gd name="T8" fmla="*/ 1612 w 1920"/>
                <a:gd name="T9" fmla="*/ 284 h 284"/>
              </a:gdLst>
              <a:ahLst/>
              <a:cxnLst>
                <a:cxn ang="0">
                  <a:pos x="T0" y="T1"/>
                </a:cxn>
                <a:cxn ang="0">
                  <a:pos x="T2" y="T3"/>
                </a:cxn>
                <a:cxn ang="0">
                  <a:pos x="T4" y="T5"/>
                </a:cxn>
                <a:cxn ang="0">
                  <a:pos x="T6" y="T7"/>
                </a:cxn>
                <a:cxn ang="0">
                  <a:pos x="T8" y="T9"/>
                </a:cxn>
              </a:cxnLst>
              <a:rect l="0" t="0" r="r" b="b"/>
              <a:pathLst>
                <a:path w="1920" h="284">
                  <a:moveTo>
                    <a:pt x="1612" y="284"/>
                  </a:moveTo>
                  <a:lnTo>
                    <a:pt x="0" y="284"/>
                  </a:lnTo>
                  <a:lnTo>
                    <a:pt x="446" y="0"/>
                  </a:lnTo>
                  <a:lnTo>
                    <a:pt x="1920" y="0"/>
                  </a:lnTo>
                  <a:lnTo>
                    <a:pt x="1612" y="284"/>
                  </a:lnTo>
                  <a:close/>
                </a:path>
              </a:pathLst>
            </a:custGeom>
            <a:solidFill>
              <a:srgbClr val="A77BFF"/>
            </a:solidFill>
            <a:ln>
              <a:noFill/>
            </a:ln>
            <a:extLst>
              <a:ext uri="{91240B29-F687-4F45-9708-019B960494DF}">
                <a14:hiddenLine xmlns:a14="http://schemas.microsoft.com/office/drawing/2010/main" xmlns="" w="0">
                  <a:solidFill>
                    <a:srgbClr val="808080"/>
                  </a:solidFill>
                  <a:prstDash val="solid"/>
                  <a:round/>
                  <a:headEnd/>
                  <a:tailEnd/>
                </a14:hiddenLine>
              </a:ext>
            </a:extLst>
          </p:spPr>
          <p:txBody>
            <a:bodyPr/>
            <a:lstStyle/>
            <a:p>
              <a:endParaRPr lang="en-US"/>
            </a:p>
          </p:txBody>
        </p:sp>
        <p:sp>
          <p:nvSpPr>
            <p:cNvPr id="47112" name="Freeform 8"/>
            <p:cNvSpPr>
              <a:spLocks/>
            </p:cNvSpPr>
            <p:nvPr/>
          </p:nvSpPr>
          <p:spPr bwMode="gray">
            <a:xfrm>
              <a:off x="4200" y="2353"/>
              <a:ext cx="439" cy="704"/>
            </a:xfrm>
            <a:custGeom>
              <a:avLst/>
              <a:gdLst>
                <a:gd name="T0" fmla="*/ 306 w 306"/>
                <a:gd name="T1" fmla="*/ 122 h 444"/>
                <a:gd name="T2" fmla="*/ 0 w 306"/>
                <a:gd name="T3" fmla="*/ 444 h 444"/>
                <a:gd name="T4" fmla="*/ 0 w 306"/>
                <a:gd name="T5" fmla="*/ 286 h 444"/>
                <a:gd name="T6" fmla="*/ 306 w 306"/>
                <a:gd name="T7" fmla="*/ 0 h 444"/>
                <a:gd name="T8" fmla="*/ 306 w 306"/>
                <a:gd name="T9" fmla="*/ 122 h 444"/>
              </a:gdLst>
              <a:ahLst/>
              <a:cxnLst>
                <a:cxn ang="0">
                  <a:pos x="T0" y="T1"/>
                </a:cxn>
                <a:cxn ang="0">
                  <a:pos x="T2" y="T3"/>
                </a:cxn>
                <a:cxn ang="0">
                  <a:pos x="T4" y="T5"/>
                </a:cxn>
                <a:cxn ang="0">
                  <a:pos x="T6" y="T7"/>
                </a:cxn>
                <a:cxn ang="0">
                  <a:pos x="T8" y="T9"/>
                </a:cxn>
              </a:cxnLst>
              <a:rect l="0" t="0" r="r" b="b"/>
              <a:pathLst>
                <a:path w="306" h="444">
                  <a:moveTo>
                    <a:pt x="306" y="122"/>
                  </a:moveTo>
                  <a:lnTo>
                    <a:pt x="0" y="444"/>
                  </a:lnTo>
                  <a:lnTo>
                    <a:pt x="0" y="286"/>
                  </a:lnTo>
                  <a:lnTo>
                    <a:pt x="306" y="0"/>
                  </a:lnTo>
                  <a:lnTo>
                    <a:pt x="306" y="122"/>
                  </a:lnTo>
                  <a:close/>
                </a:path>
              </a:pathLst>
            </a:custGeom>
            <a:gradFill rotWithShape="1">
              <a:gsLst>
                <a:gs pos="0">
                  <a:srgbClr val="90330A">
                    <a:gamma/>
                    <a:shade val="46275"/>
                    <a:invGamma/>
                  </a:srgbClr>
                </a:gs>
                <a:gs pos="50000">
                  <a:srgbClr val="90330A"/>
                </a:gs>
                <a:gs pos="100000">
                  <a:srgbClr val="90330A">
                    <a:gamma/>
                    <a:shade val="46275"/>
                    <a:invGamma/>
                  </a:srgbClr>
                </a:gs>
              </a:gsLst>
              <a:lin ang="2700000" scaled="1"/>
            </a:gradFill>
            <a:ln>
              <a:noFill/>
            </a:ln>
            <a:extLst>
              <a:ext uri="{91240B29-F687-4F45-9708-019B960494DF}">
                <a14:hiddenLine xmlns:a14="http://schemas.microsoft.com/office/drawing/2010/main" xmlns="" w="0">
                  <a:solidFill>
                    <a:srgbClr val="D1D1D1"/>
                  </a:solidFill>
                  <a:prstDash val="solid"/>
                  <a:round/>
                  <a:headEnd/>
                  <a:tailEnd/>
                </a14:hiddenLine>
              </a:ext>
            </a:extLst>
          </p:spPr>
          <p:txBody>
            <a:bodyPr/>
            <a:lstStyle/>
            <a:p>
              <a:endParaRPr lang="en-US"/>
            </a:p>
          </p:txBody>
        </p:sp>
        <p:sp>
          <p:nvSpPr>
            <p:cNvPr id="47113" name="Freeform 9"/>
            <p:cNvSpPr>
              <a:spLocks/>
            </p:cNvSpPr>
            <p:nvPr/>
          </p:nvSpPr>
          <p:spPr bwMode="gray">
            <a:xfrm>
              <a:off x="3758" y="3047"/>
              <a:ext cx="442" cy="705"/>
            </a:xfrm>
            <a:custGeom>
              <a:avLst/>
              <a:gdLst>
                <a:gd name="T0" fmla="*/ 308 w 308"/>
                <a:gd name="T1" fmla="*/ 122 h 444"/>
                <a:gd name="T2" fmla="*/ 0 w 308"/>
                <a:gd name="T3" fmla="*/ 444 h 444"/>
                <a:gd name="T4" fmla="*/ 0 w 308"/>
                <a:gd name="T5" fmla="*/ 286 h 444"/>
                <a:gd name="T6" fmla="*/ 308 w 308"/>
                <a:gd name="T7" fmla="*/ 0 h 444"/>
                <a:gd name="T8" fmla="*/ 308 w 308"/>
                <a:gd name="T9" fmla="*/ 122 h 444"/>
              </a:gdLst>
              <a:ahLst/>
              <a:cxnLst>
                <a:cxn ang="0">
                  <a:pos x="T0" y="T1"/>
                </a:cxn>
                <a:cxn ang="0">
                  <a:pos x="T2" y="T3"/>
                </a:cxn>
                <a:cxn ang="0">
                  <a:pos x="T4" y="T5"/>
                </a:cxn>
                <a:cxn ang="0">
                  <a:pos x="T6" y="T7"/>
                </a:cxn>
                <a:cxn ang="0">
                  <a:pos x="T8" y="T9"/>
                </a:cxn>
              </a:cxnLst>
              <a:rect l="0" t="0" r="r" b="b"/>
              <a:pathLst>
                <a:path w="308" h="444">
                  <a:moveTo>
                    <a:pt x="308" y="122"/>
                  </a:moveTo>
                  <a:lnTo>
                    <a:pt x="0" y="444"/>
                  </a:lnTo>
                  <a:lnTo>
                    <a:pt x="0" y="286"/>
                  </a:lnTo>
                  <a:lnTo>
                    <a:pt x="308" y="0"/>
                  </a:lnTo>
                  <a:lnTo>
                    <a:pt x="308" y="122"/>
                  </a:lnTo>
                  <a:close/>
                </a:path>
              </a:pathLst>
            </a:custGeom>
            <a:gradFill rotWithShape="1">
              <a:gsLst>
                <a:gs pos="0">
                  <a:srgbClr val="906B0E">
                    <a:gamma/>
                    <a:shade val="46275"/>
                    <a:invGamma/>
                  </a:srgbClr>
                </a:gs>
                <a:gs pos="50000">
                  <a:srgbClr val="906B0E"/>
                </a:gs>
                <a:gs pos="100000">
                  <a:srgbClr val="906B0E">
                    <a:gamma/>
                    <a:shade val="46275"/>
                    <a:invGamma/>
                  </a:srgbClr>
                </a:gs>
              </a:gsLst>
              <a:lin ang="2700000" scaled="1"/>
            </a:gradFill>
            <a:ln>
              <a:noFill/>
            </a:ln>
            <a:extLst>
              <a:ext uri="{91240B29-F687-4F45-9708-019B960494DF}">
                <a14:hiddenLine xmlns:a14="http://schemas.microsoft.com/office/drawing/2010/main" xmlns="" w="0">
                  <a:solidFill>
                    <a:srgbClr val="D1D1D1"/>
                  </a:solidFill>
                  <a:prstDash val="solid"/>
                  <a:round/>
                  <a:headEnd/>
                  <a:tailEnd/>
                </a14:hiddenLine>
              </a:ext>
            </a:extLst>
          </p:spPr>
          <p:txBody>
            <a:bodyPr/>
            <a:lstStyle/>
            <a:p>
              <a:endParaRPr lang="en-US"/>
            </a:p>
          </p:txBody>
        </p:sp>
        <p:sp>
          <p:nvSpPr>
            <p:cNvPr id="47114" name="Freeform 10"/>
            <p:cNvSpPr>
              <a:spLocks/>
            </p:cNvSpPr>
            <p:nvPr/>
          </p:nvSpPr>
          <p:spPr bwMode="gray">
            <a:xfrm>
              <a:off x="1076" y="3051"/>
              <a:ext cx="3124" cy="450"/>
            </a:xfrm>
            <a:custGeom>
              <a:avLst/>
              <a:gdLst>
                <a:gd name="T0" fmla="*/ 1872 w 2180"/>
                <a:gd name="T1" fmla="*/ 284 h 284"/>
                <a:gd name="T2" fmla="*/ 0 w 2180"/>
                <a:gd name="T3" fmla="*/ 284 h 284"/>
                <a:gd name="T4" fmla="*/ 446 w 2180"/>
                <a:gd name="T5" fmla="*/ 0 h 284"/>
                <a:gd name="T6" fmla="*/ 2180 w 2180"/>
                <a:gd name="T7" fmla="*/ 0 h 284"/>
                <a:gd name="T8" fmla="*/ 1872 w 2180"/>
                <a:gd name="T9" fmla="*/ 284 h 284"/>
              </a:gdLst>
              <a:ahLst/>
              <a:cxnLst>
                <a:cxn ang="0">
                  <a:pos x="T0" y="T1"/>
                </a:cxn>
                <a:cxn ang="0">
                  <a:pos x="T2" y="T3"/>
                </a:cxn>
                <a:cxn ang="0">
                  <a:pos x="T4" y="T5"/>
                </a:cxn>
                <a:cxn ang="0">
                  <a:pos x="T6" y="T7"/>
                </a:cxn>
                <a:cxn ang="0">
                  <a:pos x="T8" y="T9"/>
                </a:cxn>
              </a:cxnLst>
              <a:rect l="0" t="0" r="r" b="b"/>
              <a:pathLst>
                <a:path w="2180" h="284">
                  <a:moveTo>
                    <a:pt x="1872" y="284"/>
                  </a:moveTo>
                  <a:lnTo>
                    <a:pt x="0" y="284"/>
                  </a:lnTo>
                  <a:lnTo>
                    <a:pt x="446" y="0"/>
                  </a:lnTo>
                  <a:lnTo>
                    <a:pt x="2180" y="0"/>
                  </a:lnTo>
                  <a:lnTo>
                    <a:pt x="1872" y="284"/>
                  </a:lnTo>
                  <a:close/>
                </a:path>
              </a:pathLst>
            </a:custGeom>
            <a:solidFill>
              <a:srgbClr val="F2E160"/>
            </a:solidFill>
            <a:ln>
              <a:noFill/>
            </a:ln>
            <a:extLst>
              <a:ext uri="{91240B29-F687-4F45-9708-019B960494DF}">
                <a14:hiddenLine xmlns:a14="http://schemas.microsoft.com/office/drawing/2010/main" xmlns="" w="0">
                  <a:solidFill>
                    <a:srgbClr val="808080"/>
                  </a:solidFill>
                  <a:prstDash val="solid"/>
                  <a:round/>
                  <a:headEnd/>
                  <a:tailEnd/>
                </a14:hiddenLine>
              </a:ext>
            </a:extLst>
          </p:spPr>
          <p:txBody>
            <a:bodyPr/>
            <a:lstStyle/>
            <a:p>
              <a:endParaRPr lang="en-US"/>
            </a:p>
          </p:txBody>
        </p:sp>
        <p:sp>
          <p:nvSpPr>
            <p:cNvPr id="47115" name="Line 11"/>
            <p:cNvSpPr>
              <a:spLocks noChangeShapeType="1"/>
            </p:cNvSpPr>
            <p:nvPr/>
          </p:nvSpPr>
          <p:spPr bwMode="gray">
            <a:xfrm flipH="1">
              <a:off x="168" y="3747"/>
              <a:ext cx="908"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p>
              <a:endParaRPr lang="en-US"/>
            </a:p>
          </p:txBody>
        </p:sp>
        <p:sp>
          <p:nvSpPr>
            <p:cNvPr id="47119" name="Line 15"/>
            <p:cNvSpPr>
              <a:spLocks noChangeShapeType="1"/>
            </p:cNvSpPr>
            <p:nvPr/>
          </p:nvSpPr>
          <p:spPr bwMode="gray">
            <a:xfrm flipH="1">
              <a:off x="168" y="965"/>
              <a:ext cx="3448"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p>
              <a:endParaRPr lang="en-US"/>
            </a:p>
          </p:txBody>
        </p:sp>
        <p:sp>
          <p:nvSpPr>
            <p:cNvPr id="47120" name="Line 16"/>
            <p:cNvSpPr>
              <a:spLocks noChangeShapeType="1"/>
            </p:cNvSpPr>
            <p:nvPr/>
          </p:nvSpPr>
          <p:spPr bwMode="gray">
            <a:xfrm>
              <a:off x="305" y="960"/>
              <a:ext cx="0" cy="2787"/>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p>
              <a:endParaRPr lang="en-US"/>
            </a:p>
          </p:txBody>
        </p:sp>
        <p:sp>
          <p:nvSpPr>
            <p:cNvPr id="47124" name="Freeform 20"/>
            <p:cNvSpPr>
              <a:spLocks/>
            </p:cNvSpPr>
            <p:nvPr/>
          </p:nvSpPr>
          <p:spPr bwMode="gray">
            <a:xfrm>
              <a:off x="1075" y="1096"/>
              <a:ext cx="1861" cy="2530"/>
            </a:xfrm>
            <a:custGeom>
              <a:avLst/>
              <a:gdLst>
                <a:gd name="T0" fmla="*/ 12 w 1824"/>
                <a:gd name="T1" fmla="*/ 2464 h 2648"/>
                <a:gd name="T2" fmla="*/ 56 w 1824"/>
                <a:gd name="T3" fmla="*/ 2120 h 2648"/>
                <a:gd name="T4" fmla="*/ 124 w 1824"/>
                <a:gd name="T5" fmla="*/ 1808 h 2648"/>
                <a:gd name="T6" fmla="*/ 212 w 1824"/>
                <a:gd name="T7" fmla="*/ 1524 h 2648"/>
                <a:gd name="T8" fmla="*/ 316 w 1824"/>
                <a:gd name="T9" fmla="*/ 1270 h 2648"/>
                <a:gd name="T10" fmla="*/ 430 w 1824"/>
                <a:gd name="T11" fmla="*/ 1044 h 2648"/>
                <a:gd name="T12" fmla="*/ 550 w 1824"/>
                <a:gd name="T13" fmla="*/ 846 h 2648"/>
                <a:gd name="T14" fmla="*/ 672 w 1824"/>
                <a:gd name="T15" fmla="*/ 674 h 2648"/>
                <a:gd name="T16" fmla="*/ 792 w 1824"/>
                <a:gd name="T17" fmla="*/ 528 h 2648"/>
                <a:gd name="T18" fmla="*/ 906 w 1824"/>
                <a:gd name="T19" fmla="*/ 408 h 2648"/>
                <a:gd name="T20" fmla="*/ 1010 w 1824"/>
                <a:gd name="T21" fmla="*/ 310 h 2648"/>
                <a:gd name="T22" fmla="*/ 1096 w 1824"/>
                <a:gd name="T23" fmla="*/ 236 h 2648"/>
                <a:gd name="T24" fmla="*/ 1164 w 1824"/>
                <a:gd name="T25" fmla="*/ 184 h 2648"/>
                <a:gd name="T26" fmla="*/ 1208 w 1824"/>
                <a:gd name="T27" fmla="*/ 154 h 2648"/>
                <a:gd name="T28" fmla="*/ 1224 w 1824"/>
                <a:gd name="T29" fmla="*/ 144 h 2648"/>
                <a:gd name="T30" fmla="*/ 1728 w 1824"/>
                <a:gd name="T31" fmla="*/ 56 h 2648"/>
                <a:gd name="T32" fmla="*/ 1568 w 1824"/>
                <a:gd name="T33" fmla="*/ 328 h 2648"/>
                <a:gd name="T34" fmla="*/ 1554 w 1824"/>
                <a:gd name="T35" fmla="*/ 332 h 2648"/>
                <a:gd name="T36" fmla="*/ 1514 w 1824"/>
                <a:gd name="T37" fmla="*/ 346 h 2648"/>
                <a:gd name="T38" fmla="*/ 1452 w 1824"/>
                <a:gd name="T39" fmla="*/ 370 h 2648"/>
                <a:gd name="T40" fmla="*/ 1370 w 1824"/>
                <a:gd name="T41" fmla="*/ 410 h 2648"/>
                <a:gd name="T42" fmla="*/ 1270 w 1824"/>
                <a:gd name="T43" fmla="*/ 466 h 2648"/>
                <a:gd name="T44" fmla="*/ 1158 w 1824"/>
                <a:gd name="T45" fmla="*/ 540 h 2648"/>
                <a:gd name="T46" fmla="*/ 1034 w 1824"/>
                <a:gd name="T47" fmla="*/ 636 h 2648"/>
                <a:gd name="T48" fmla="*/ 904 w 1824"/>
                <a:gd name="T49" fmla="*/ 756 h 2648"/>
                <a:gd name="T50" fmla="*/ 770 w 1824"/>
                <a:gd name="T51" fmla="*/ 900 h 2648"/>
                <a:gd name="T52" fmla="*/ 632 w 1824"/>
                <a:gd name="T53" fmla="*/ 1076 h 2648"/>
                <a:gd name="T54" fmla="*/ 498 w 1824"/>
                <a:gd name="T55" fmla="*/ 1280 h 2648"/>
                <a:gd name="T56" fmla="*/ 370 w 1824"/>
                <a:gd name="T57" fmla="*/ 1518 h 2648"/>
                <a:gd name="T58" fmla="*/ 248 w 1824"/>
                <a:gd name="T59" fmla="*/ 1792 h 2648"/>
                <a:gd name="T60" fmla="*/ 138 w 1824"/>
                <a:gd name="T61" fmla="*/ 2104 h 2648"/>
                <a:gd name="T62" fmla="*/ 42 w 1824"/>
                <a:gd name="T63" fmla="*/ 2456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a:noFill/>
            </a:ln>
            <a:extLst>
              <a:ext uri="{91240B29-F687-4F45-9708-019B960494DF}">
                <a14:hiddenLine xmlns:a14="http://schemas.microsoft.com/office/drawing/2010/main" xmlns="" w="0">
                  <a:solidFill>
                    <a:srgbClr val="FACD69"/>
                  </a:solidFill>
                  <a:prstDash val="solid"/>
                  <a:round/>
                  <a:headEnd/>
                  <a:tailEnd/>
                </a14:hiddenLine>
              </a:ext>
            </a:extLst>
          </p:spPr>
          <p:txBody>
            <a:bodyPr/>
            <a:lstStyle/>
            <a:p>
              <a:endParaRPr lang="en-US"/>
            </a:p>
          </p:txBody>
        </p:sp>
        <p:sp>
          <p:nvSpPr>
            <p:cNvPr id="47125" name="Rectangle 21"/>
            <p:cNvSpPr>
              <a:spLocks noChangeArrowheads="1"/>
            </p:cNvSpPr>
            <p:nvPr/>
          </p:nvSpPr>
          <p:spPr bwMode="gray">
            <a:xfrm>
              <a:off x="2980" y="1411"/>
              <a:ext cx="2119" cy="253"/>
            </a:xfrm>
            <a:prstGeom prst="rect">
              <a:avLst/>
            </a:prstGeom>
            <a:gradFill rotWithShape="1">
              <a:gsLst>
                <a:gs pos="0">
                  <a:srgbClr val="00906A">
                    <a:gamma/>
                    <a:shade val="72549"/>
                    <a:invGamma/>
                  </a:srgbClr>
                </a:gs>
                <a:gs pos="50000">
                  <a:srgbClr val="00906A"/>
                </a:gs>
                <a:gs pos="100000">
                  <a:srgbClr val="00906A">
                    <a:gamma/>
                    <a:shade val="72549"/>
                    <a:invGamma/>
                  </a:srgbClr>
                </a:gs>
              </a:gsLst>
              <a:lin ang="27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endParaRPr lang="en-US" dirty="0">
                <a:solidFill>
                  <a:schemeClr val="bg1"/>
                </a:solidFill>
                <a:latin typeface="Verdana" pitchFamily="34" charset="0"/>
              </a:endParaRPr>
            </a:p>
          </p:txBody>
        </p:sp>
        <p:sp>
          <p:nvSpPr>
            <p:cNvPr id="47126" name="Rectangle 22"/>
            <p:cNvSpPr>
              <a:spLocks noChangeArrowheads="1"/>
            </p:cNvSpPr>
            <p:nvPr/>
          </p:nvSpPr>
          <p:spPr bwMode="gray">
            <a:xfrm>
              <a:off x="2341" y="2110"/>
              <a:ext cx="2309" cy="248"/>
            </a:xfrm>
            <a:prstGeom prst="rect">
              <a:avLst/>
            </a:prstGeom>
            <a:gradFill rotWithShape="1">
              <a:gsLst>
                <a:gs pos="0">
                  <a:srgbClr val="8041FF">
                    <a:gamma/>
                    <a:shade val="72549"/>
                    <a:invGamma/>
                  </a:srgbClr>
                </a:gs>
                <a:gs pos="50000">
                  <a:srgbClr val="8041FF"/>
                </a:gs>
                <a:gs pos="100000">
                  <a:srgbClr val="8041FF">
                    <a:gamma/>
                    <a:shade val="72549"/>
                    <a:invGamma/>
                  </a:srgbClr>
                </a:gs>
              </a:gsLst>
              <a:lin ang="27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endParaRPr lang="en-US" dirty="0">
                <a:solidFill>
                  <a:schemeClr val="bg1"/>
                </a:solidFill>
                <a:latin typeface="Verdana" pitchFamily="34" charset="0"/>
              </a:endParaRPr>
            </a:p>
          </p:txBody>
        </p:sp>
        <p:sp>
          <p:nvSpPr>
            <p:cNvPr id="47127" name="Freeform 23"/>
            <p:cNvSpPr>
              <a:spLocks/>
            </p:cNvSpPr>
            <p:nvPr/>
          </p:nvSpPr>
          <p:spPr bwMode="gray">
            <a:xfrm>
              <a:off x="1709" y="2353"/>
              <a:ext cx="2935" cy="454"/>
            </a:xfrm>
            <a:custGeom>
              <a:avLst/>
              <a:gdLst>
                <a:gd name="T0" fmla="*/ 1742 w 2048"/>
                <a:gd name="T1" fmla="*/ 286 h 286"/>
                <a:gd name="T2" fmla="*/ 0 w 2048"/>
                <a:gd name="T3" fmla="*/ 286 h 286"/>
                <a:gd name="T4" fmla="*/ 446 w 2048"/>
                <a:gd name="T5" fmla="*/ 0 h 286"/>
                <a:gd name="T6" fmla="*/ 2048 w 2048"/>
                <a:gd name="T7" fmla="*/ 0 h 286"/>
                <a:gd name="T8" fmla="*/ 1742 w 2048"/>
                <a:gd name="T9" fmla="*/ 286 h 286"/>
              </a:gdLst>
              <a:ahLst/>
              <a:cxnLst>
                <a:cxn ang="0">
                  <a:pos x="T0" y="T1"/>
                </a:cxn>
                <a:cxn ang="0">
                  <a:pos x="T2" y="T3"/>
                </a:cxn>
                <a:cxn ang="0">
                  <a:pos x="T4" y="T5"/>
                </a:cxn>
                <a:cxn ang="0">
                  <a:pos x="T6" y="T7"/>
                </a:cxn>
                <a:cxn ang="0">
                  <a:pos x="T8" y="T9"/>
                </a:cxn>
              </a:cxnLst>
              <a:rect l="0" t="0" r="r" b="b"/>
              <a:pathLst>
                <a:path w="2048" h="286">
                  <a:moveTo>
                    <a:pt x="1742" y="286"/>
                  </a:moveTo>
                  <a:lnTo>
                    <a:pt x="0" y="286"/>
                  </a:lnTo>
                  <a:lnTo>
                    <a:pt x="446" y="0"/>
                  </a:lnTo>
                  <a:lnTo>
                    <a:pt x="2048" y="0"/>
                  </a:lnTo>
                  <a:lnTo>
                    <a:pt x="1742" y="286"/>
                  </a:lnTo>
                  <a:close/>
                </a:path>
              </a:pathLst>
            </a:custGeom>
            <a:solidFill>
              <a:srgbClr val="FF9966"/>
            </a:solidFill>
            <a:ln>
              <a:noFill/>
            </a:ln>
            <a:extLst>
              <a:ext uri="{91240B29-F687-4F45-9708-019B960494DF}">
                <a14:hiddenLine xmlns:a14="http://schemas.microsoft.com/office/drawing/2010/main" xmlns="" w="0">
                  <a:solidFill>
                    <a:srgbClr val="808080"/>
                  </a:solidFill>
                  <a:prstDash val="solid"/>
                  <a:round/>
                  <a:headEnd/>
                  <a:tailEnd/>
                </a14:hiddenLine>
              </a:ext>
            </a:extLst>
          </p:spPr>
          <p:txBody>
            <a:bodyPr/>
            <a:lstStyle/>
            <a:p>
              <a:endParaRPr lang="en-US"/>
            </a:p>
          </p:txBody>
        </p:sp>
        <p:sp>
          <p:nvSpPr>
            <p:cNvPr id="47128" name="Rectangle 24"/>
            <p:cNvSpPr>
              <a:spLocks noChangeArrowheads="1"/>
            </p:cNvSpPr>
            <p:nvPr/>
          </p:nvSpPr>
          <p:spPr bwMode="gray">
            <a:xfrm>
              <a:off x="1711" y="2806"/>
              <a:ext cx="2499" cy="248"/>
            </a:xfrm>
            <a:prstGeom prst="rect">
              <a:avLst/>
            </a:prstGeom>
            <a:gradFill rotWithShape="1">
              <a:gsLst>
                <a:gs pos="0">
                  <a:srgbClr val="DC7150">
                    <a:gamma/>
                    <a:shade val="72549"/>
                    <a:invGamma/>
                  </a:srgbClr>
                </a:gs>
                <a:gs pos="50000">
                  <a:srgbClr val="DC7150"/>
                </a:gs>
                <a:gs pos="100000">
                  <a:srgbClr val="DC7150">
                    <a:gamma/>
                    <a:shade val="72549"/>
                    <a:invGamma/>
                  </a:srgbClr>
                </a:gs>
              </a:gsLst>
              <a:lin ang="27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endParaRPr lang="en-US" dirty="0">
                <a:solidFill>
                  <a:schemeClr val="bg1"/>
                </a:solidFill>
                <a:latin typeface="Verdana" pitchFamily="34" charset="0"/>
              </a:endParaRPr>
            </a:p>
          </p:txBody>
        </p:sp>
        <p:sp>
          <p:nvSpPr>
            <p:cNvPr id="47129" name="Rectangle 25"/>
            <p:cNvSpPr>
              <a:spLocks noChangeArrowheads="1"/>
            </p:cNvSpPr>
            <p:nvPr/>
          </p:nvSpPr>
          <p:spPr bwMode="gray">
            <a:xfrm>
              <a:off x="1075" y="3502"/>
              <a:ext cx="2689" cy="248"/>
            </a:xfrm>
            <a:prstGeom prst="rect">
              <a:avLst/>
            </a:prstGeom>
            <a:gradFill rotWithShape="1">
              <a:gsLst>
                <a:gs pos="0">
                  <a:srgbClr val="D0A11C">
                    <a:gamma/>
                    <a:shade val="72549"/>
                    <a:invGamma/>
                  </a:srgbClr>
                </a:gs>
                <a:gs pos="50000">
                  <a:srgbClr val="D0A11C"/>
                </a:gs>
                <a:gs pos="100000">
                  <a:srgbClr val="D0A11C">
                    <a:gamma/>
                    <a:shade val="72549"/>
                    <a:invGamma/>
                  </a:srgbClr>
                </a:gs>
              </a:gsLst>
              <a:lin ang="27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r>
                <a:rPr lang="en-US" dirty="0" smtClean="0">
                  <a:latin typeface="Verdana" pitchFamily="34" charset="0"/>
                </a:rPr>
                <a:t>After design the project </a:t>
              </a:r>
              <a:endParaRPr lang="en-US" dirty="0">
                <a:latin typeface="Verdana" pitchFamily="34" charset="0"/>
              </a:endParaRPr>
            </a:p>
          </p:txBody>
        </p:sp>
      </p:grpSp>
      <p:pic>
        <p:nvPicPr>
          <p:cNvPr id="32" name="Content Placeholder 3" descr="what-can-I-do.jpg"/>
          <p:cNvPicPr>
            <a:picLocks noGrp="1" noChangeAspect="1"/>
          </p:cNvPicPr>
          <p:nvPr>
            <p:ph idx="1"/>
          </p:nvPr>
        </p:nvPicPr>
        <p:blipFill rotWithShape="1">
          <a:blip r:embed="rId2" cstate="print"/>
          <a:srcRect l="5515" t="2643" r="3524" b="3245"/>
          <a:stretch/>
        </p:blipFill>
        <p:spPr>
          <a:xfrm>
            <a:off x="63551" y="2717001"/>
            <a:ext cx="2877753" cy="2974756"/>
          </a:xfrm>
        </p:spPr>
      </p:pic>
      <p:sp>
        <p:nvSpPr>
          <p:cNvPr id="2" name="TextBox 1"/>
          <p:cNvSpPr txBox="1"/>
          <p:nvPr/>
        </p:nvSpPr>
        <p:spPr>
          <a:xfrm>
            <a:off x="6646695" y="2293021"/>
            <a:ext cx="2292143" cy="707886"/>
          </a:xfrm>
          <a:prstGeom prst="rect">
            <a:avLst/>
          </a:prstGeom>
          <a:noFill/>
        </p:spPr>
        <p:txBody>
          <a:bodyPr wrap="square" rtlCol="0">
            <a:spAutoFit/>
          </a:bodyPr>
          <a:lstStyle/>
          <a:p>
            <a:pPr algn="ctr"/>
            <a:r>
              <a:rPr lang="en-US" sz="2000" dirty="0" smtClean="0">
                <a:solidFill>
                  <a:schemeClr val="bg1"/>
                </a:solidFill>
              </a:rPr>
              <a:t>is to produce 400 liter/day</a:t>
            </a:r>
            <a:endParaRPr lang="en-US" sz="2000" dirty="0">
              <a:solidFill>
                <a:schemeClr val="bg1"/>
              </a:solidFill>
            </a:endParaRPr>
          </a:p>
        </p:txBody>
      </p:sp>
      <p:sp>
        <p:nvSpPr>
          <p:cNvPr id="3" name="Slide Number Placeholder 2"/>
          <p:cNvSpPr>
            <a:spLocks noGrp="1"/>
          </p:cNvSpPr>
          <p:nvPr>
            <p:ph type="sldNum" sz="quarter" idx="12"/>
          </p:nvPr>
        </p:nvSpPr>
        <p:spPr/>
        <p:txBody>
          <a:bodyPr/>
          <a:lstStyle/>
          <a:p>
            <a:fld id="{B7CC4214-7087-41A4-93DD-849C29D28377}" type="slidenum">
              <a:rPr lang="en-US" smtClean="0"/>
              <a:pPr/>
              <a:t>16</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7107"/>
                                        </p:tgtEl>
                                        <p:attrNameLst>
                                          <p:attrName>style.visibility</p:attrName>
                                        </p:attrNameLst>
                                      </p:cBhvr>
                                      <p:to>
                                        <p:strVal val="visible"/>
                                      </p:to>
                                    </p:set>
                                    <p:anim calcmode="lin" valueType="num">
                                      <p:cBhvr additive="base">
                                        <p:cTn id="7" dur="500" fill="hold"/>
                                        <p:tgtEl>
                                          <p:spTgt spid="47107"/>
                                        </p:tgtEl>
                                        <p:attrNameLst>
                                          <p:attrName>ppt_x</p:attrName>
                                        </p:attrNameLst>
                                      </p:cBhvr>
                                      <p:tavLst>
                                        <p:tav tm="0">
                                          <p:val>
                                            <p:strVal val="#ppt_x"/>
                                          </p:val>
                                        </p:tav>
                                        <p:tav tm="100000">
                                          <p:val>
                                            <p:strVal val="#ppt_x"/>
                                          </p:val>
                                        </p:tav>
                                      </p:tavLst>
                                    </p:anim>
                                    <p:anim calcmode="lin" valueType="num">
                                      <p:cBhvr additive="base">
                                        <p:cTn id="8" dur="500" fill="hold"/>
                                        <p:tgtEl>
                                          <p:spTgt spid="47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our goal ? </a:t>
            </a:r>
            <a:endParaRPr lang="en-US" dirty="0"/>
          </a:p>
        </p:txBody>
      </p:sp>
      <p:sp>
        <p:nvSpPr>
          <p:cNvPr id="4" name="Rectangle 3"/>
          <p:cNvSpPr/>
          <p:nvPr/>
        </p:nvSpPr>
        <p:spPr>
          <a:xfrm>
            <a:off x="323528" y="2274840"/>
            <a:ext cx="8640960" cy="1323439"/>
          </a:xfrm>
          <a:prstGeom prst="rect">
            <a:avLst/>
          </a:prstGeom>
        </p:spPr>
        <p:txBody>
          <a:bodyPr wrap="square">
            <a:spAutoFit/>
          </a:bodyPr>
          <a:lstStyle/>
          <a:p>
            <a:pPr algn="ctr"/>
            <a:r>
              <a:rPr lang="en-US" sz="4000" dirty="0" smtClean="0">
                <a:latin typeface="AR ESSENCE" pitchFamily="2" charset="0"/>
              </a:rPr>
              <a:t>Mass flow rate of air :</a:t>
            </a:r>
          </a:p>
          <a:p>
            <a:pPr algn="ctr">
              <a:buNone/>
            </a:pPr>
            <a:r>
              <a:rPr lang="en-US" sz="4000" dirty="0" smtClean="0">
                <a:latin typeface="AR ESSENCE" pitchFamily="2" charset="0"/>
              </a:rPr>
              <a:t>Depend on cooling the air from 25ºC to 5ºC  </a:t>
            </a:r>
          </a:p>
        </p:txBody>
      </p:sp>
      <p:pic>
        <p:nvPicPr>
          <p:cNvPr id="5"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00400" y="4724400"/>
            <a:ext cx="2514600" cy="817245"/>
          </a:xfrm>
          <a:prstGeom prst="rect">
            <a:avLst/>
          </a:prstGeom>
          <a:noFill/>
        </p:spPr>
      </p:pic>
      <p:sp>
        <p:nvSpPr>
          <p:cNvPr id="6" name="Slide Number Placeholder 5"/>
          <p:cNvSpPr>
            <a:spLocks noGrp="1"/>
          </p:cNvSpPr>
          <p:nvPr>
            <p:ph type="sldNum" sz="quarter" idx="12"/>
          </p:nvPr>
        </p:nvSpPr>
        <p:spPr/>
        <p:txBody>
          <a:bodyPr/>
          <a:lstStyle/>
          <a:p>
            <a:fld id="{B7CC4214-7087-41A4-93DD-849C29D28377}" type="slidenum">
              <a:rPr lang="en-US" smtClean="0"/>
              <a:pPr/>
              <a:t>17</a:t>
            </a:fld>
            <a:endParaRPr lang="en-US"/>
          </a:p>
        </p:txBody>
      </p:sp>
      <p:sp>
        <p:nvSpPr>
          <p:cNvPr id="7" name="TextBox 6"/>
          <p:cNvSpPr txBox="1"/>
          <p:nvPr/>
        </p:nvSpPr>
        <p:spPr>
          <a:xfrm>
            <a:off x="3352800" y="3733800"/>
            <a:ext cx="2057400" cy="461665"/>
          </a:xfrm>
          <a:prstGeom prst="rect">
            <a:avLst/>
          </a:prstGeom>
          <a:noFill/>
        </p:spPr>
        <p:txBody>
          <a:bodyPr wrap="square" rtlCol="0">
            <a:spAutoFit/>
          </a:bodyPr>
          <a:lstStyle/>
          <a:p>
            <a:r>
              <a:rPr lang="en-US" sz="2400" dirty="0" err="1" smtClean="0">
                <a:latin typeface="Times New Roman" pitchFamily="18" charset="0"/>
                <a:cs typeface="Times New Roman" pitchFamily="18" charset="0"/>
              </a:rPr>
              <a:t>m</a:t>
            </a:r>
            <a:r>
              <a:rPr lang="en-US" sz="2400" baseline="-25000" dirty="0" err="1" smtClean="0">
                <a:latin typeface="Times New Roman" pitchFamily="18" charset="0"/>
                <a:cs typeface="Times New Roman" pitchFamily="18" charset="0"/>
              </a:rPr>
              <a:t>W</a:t>
            </a:r>
            <a:r>
              <a:rPr lang="en-US" sz="2400" dirty="0" smtClean="0">
                <a:latin typeface="Times New Roman" pitchFamily="18" charset="0"/>
                <a:cs typeface="Times New Roman" pitchFamily="18" charset="0"/>
              </a:rPr>
              <a:t>=m</a:t>
            </a:r>
            <a:r>
              <a:rPr lang="en-US" sz="2400" baseline="-25000" dirty="0" smtClean="0">
                <a:latin typeface="Times New Roman" pitchFamily="18" charset="0"/>
                <a:cs typeface="Times New Roman" pitchFamily="18" charset="0"/>
              </a:rPr>
              <a:t>a</a:t>
            </a:r>
            <a:r>
              <a:rPr lang="en-US" sz="2400" dirty="0" smtClean="0">
                <a:latin typeface="Times New Roman" pitchFamily="18" charset="0"/>
                <a:cs typeface="Times New Roman" pitchFamily="18" charset="0"/>
              </a:rPr>
              <a:t>(h</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-h</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76988673"/>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4000" dirty="0" smtClean="0"/>
              <a:t>Parts of device</a:t>
            </a:r>
            <a:endParaRPr lang="en-US" sz="2400" dirty="0"/>
          </a:p>
        </p:txBody>
      </p:sp>
      <p:sp>
        <p:nvSpPr>
          <p:cNvPr id="2" name="Rectangle 1"/>
          <p:cNvSpPr/>
          <p:nvPr/>
        </p:nvSpPr>
        <p:spPr>
          <a:xfrm>
            <a:off x="2339752" y="1628801"/>
            <a:ext cx="3672408" cy="646331"/>
          </a:xfrm>
          <a:prstGeom prst="rect">
            <a:avLst/>
          </a:prstGeom>
        </p:spPr>
        <p:txBody>
          <a:bodyPr wrap="square">
            <a:spAutoFit/>
          </a:bodyPr>
          <a:lstStyle/>
          <a:p>
            <a:r>
              <a:rPr lang="en-US" sz="3600" dirty="0" smtClean="0">
                <a:latin typeface="Kristen ITC" pitchFamily="66" charset="0"/>
              </a:rPr>
              <a:t>Design of fan </a:t>
            </a:r>
            <a:endParaRPr lang="en-US" sz="3600" dirty="0"/>
          </a:p>
        </p:txBody>
      </p:sp>
      <p:pic>
        <p:nvPicPr>
          <p:cNvPr id="11" name="Content Placeholder 3" descr="http://img.tfd.com/architecture/f0070-03.png"/>
          <p:cNvPicPr>
            <a:picLocks noGrp="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4644009" y="2348880"/>
            <a:ext cx="4285669" cy="3384376"/>
          </a:xfrm>
          <a:prstGeom prst="rect">
            <a:avLst/>
          </a:prstGeom>
          <a:noFill/>
          <a:ln>
            <a:noFill/>
          </a:ln>
        </p:spPr>
      </p:pic>
      <p:graphicFrame>
        <p:nvGraphicFramePr>
          <p:cNvPr id="12" name="Diagram 11"/>
          <p:cNvGraphicFramePr/>
          <p:nvPr>
            <p:extLst>
              <p:ext uri="{D42A27DB-BD31-4B8C-83A1-F6EECF244321}">
                <p14:modId xmlns:p14="http://schemas.microsoft.com/office/powerpoint/2010/main" xmlns="" val="921442018"/>
              </p:ext>
            </p:extLst>
          </p:nvPr>
        </p:nvGraphicFramePr>
        <p:xfrm>
          <a:off x="251521" y="2924944"/>
          <a:ext cx="3995936" cy="26038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B7CC4214-7087-41A4-93DD-849C29D28377}" type="slidenum">
              <a:rPr lang="en-US" smtClean="0"/>
              <a:pPr/>
              <a:t>18</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12" grpId="0">
        <p:bldAsOne/>
      </p:bldGraphic>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4" name="Title 1"/>
          <p:cNvSpPr txBox="1">
            <a:spLocks/>
          </p:cNvSpPr>
          <p:nvPr/>
        </p:nvSpPr>
        <p:spPr bwMode="white">
          <a:xfrm>
            <a:off x="457200" y="1988840"/>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a:lstStyle>
          <a:p>
            <a:r>
              <a:rPr lang="en-US" kern="0" dirty="0" smtClean="0">
                <a:solidFill>
                  <a:schemeClr val="accent2">
                    <a:lumMod val="75000"/>
                  </a:schemeClr>
                </a:solidFill>
                <a:latin typeface="Kristen ITC" pitchFamily="66" charset="0"/>
              </a:rPr>
              <a:t>Basic refrigeration cycle</a:t>
            </a:r>
            <a:endParaRPr lang="en-US" kern="0" dirty="0">
              <a:solidFill>
                <a:schemeClr val="accent2">
                  <a:lumMod val="75000"/>
                </a:schemeClr>
              </a:solidFill>
              <a:latin typeface="Kristen ITC" pitchFamily="66" charset="0"/>
            </a:endParaRPr>
          </a:p>
        </p:txBody>
      </p:sp>
      <p:pic>
        <p:nvPicPr>
          <p:cNvPr id="5" name="Content Placeholder 3" descr="Untitled.png"/>
          <p:cNvPicPr>
            <a:picLocks noGrp="1" noChangeAspect="1"/>
          </p:cNvPicPr>
          <p:nvPr>
            <p:ph idx="1"/>
          </p:nvPr>
        </p:nvPicPr>
        <p:blipFill rotWithShape="1">
          <a:blip r:embed="rId2"/>
          <a:srcRect l="16566" r="22355"/>
          <a:stretch/>
        </p:blipFill>
        <p:spPr>
          <a:xfrm>
            <a:off x="4788024" y="3261648"/>
            <a:ext cx="3758878" cy="3331185"/>
          </a:xfrm>
        </p:spPr>
      </p:pic>
      <p:sp>
        <p:nvSpPr>
          <p:cNvPr id="6" name="TextBox 5"/>
          <p:cNvSpPr txBox="1"/>
          <p:nvPr/>
        </p:nvSpPr>
        <p:spPr>
          <a:xfrm>
            <a:off x="1447800" y="2362200"/>
            <a:ext cx="2590800" cy="923330"/>
          </a:xfrm>
          <a:prstGeom prst="rect">
            <a:avLst/>
          </a:prstGeom>
          <a:noFill/>
        </p:spPr>
        <p:txBody>
          <a:bodyPr wrap="square" rtlCol="0">
            <a:spAutoFit/>
          </a:bodyPr>
          <a:lstStyle/>
          <a:p>
            <a:endParaRPr lang="en-US" dirty="0" smtClean="0"/>
          </a:p>
          <a:p>
            <a:endParaRPr lang="en-US" dirty="0" smtClean="0"/>
          </a:p>
          <a:p>
            <a:endParaRPr lang="en-US" dirty="0" smtClean="0"/>
          </a:p>
        </p:txBody>
      </p:sp>
      <p:graphicFrame>
        <p:nvGraphicFramePr>
          <p:cNvPr id="8" name="Diagram 7"/>
          <p:cNvGraphicFramePr/>
          <p:nvPr>
            <p:extLst>
              <p:ext uri="{D42A27DB-BD31-4B8C-83A1-F6EECF244321}">
                <p14:modId xmlns:p14="http://schemas.microsoft.com/office/powerpoint/2010/main" xmlns="" val="2215769215"/>
              </p:ext>
            </p:extLst>
          </p:nvPr>
        </p:nvGraphicFramePr>
        <p:xfrm>
          <a:off x="251520" y="3933056"/>
          <a:ext cx="4114800" cy="236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Slide Number Placeholder 8"/>
          <p:cNvSpPr>
            <a:spLocks noGrp="1"/>
          </p:cNvSpPr>
          <p:nvPr>
            <p:ph type="sldNum" sz="quarter" idx="12"/>
          </p:nvPr>
        </p:nvSpPr>
        <p:spPr/>
        <p:txBody>
          <a:bodyPr/>
          <a:lstStyle/>
          <a:p>
            <a:fld id="{B7CC4214-7087-41A4-93DD-849C29D28377}" type="slidenum">
              <a:rPr lang="en-US" smtClean="0"/>
              <a:pPr/>
              <a:t>19</a:t>
            </a:fld>
            <a:endParaRPr lang="en-US"/>
          </a:p>
        </p:txBody>
      </p:sp>
    </p:spTree>
    <p:extLst>
      <p:ext uri="{BB962C8B-B14F-4D97-AF65-F5344CB8AC3E}">
        <p14:creationId xmlns:p14="http://schemas.microsoft.com/office/powerpoint/2010/main" xmlns="" val="3679309933"/>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nodePh="1">
                                  <p:stCondLst>
                                    <p:cond delay="0"/>
                                  </p:stCondLst>
                                  <p:endCondLst>
                                    <p:cond evt="begin" delay="0">
                                      <p:tn val="15"/>
                                    </p:cond>
                                  </p:end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Graphic spid="8" grpId="0">
        <p:bldAsOne/>
      </p:bldGraphic>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z="4000" dirty="0"/>
              <a:t>Contents</a:t>
            </a:r>
            <a:endParaRPr lang="en-US" sz="2400" dirty="0">
              <a:solidFill>
                <a:schemeClr val="accent1"/>
              </a:solidFill>
            </a:endParaRPr>
          </a:p>
        </p:txBody>
      </p:sp>
      <p:grpSp>
        <p:nvGrpSpPr>
          <p:cNvPr id="40963" name="Group 3"/>
          <p:cNvGrpSpPr>
            <a:grpSpLocks/>
          </p:cNvGrpSpPr>
          <p:nvPr/>
        </p:nvGrpSpPr>
        <p:grpSpPr bwMode="auto">
          <a:xfrm>
            <a:off x="1828800" y="1981200"/>
            <a:ext cx="609600" cy="515680"/>
            <a:chOff x="1110" y="2656"/>
            <a:chExt cx="1549" cy="1351"/>
          </a:xfrm>
        </p:grpSpPr>
        <p:sp>
          <p:nvSpPr>
            <p:cNvPr id="4096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xmlns="" w="9525">
                  <a:solidFill>
                    <a:srgbClr val="C0C0C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4096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4096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folHlink">
                    <a:gamma/>
                    <a:shade val="46275"/>
                    <a:invGamma/>
                  </a:schemeClr>
                </a:gs>
                <a:gs pos="100000">
                  <a:schemeClr val="folHlink"/>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grpSp>
      <p:sp>
        <p:nvSpPr>
          <p:cNvPr id="40971" name="Line 11"/>
          <p:cNvSpPr>
            <a:spLocks noChangeShapeType="1"/>
          </p:cNvSpPr>
          <p:nvPr/>
        </p:nvSpPr>
        <p:spPr bwMode="auto">
          <a:xfrm>
            <a:off x="2438400" y="2441318"/>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0972" name="Text Box 12"/>
          <p:cNvSpPr txBox="1">
            <a:spLocks noChangeArrowheads="1"/>
          </p:cNvSpPr>
          <p:nvPr/>
        </p:nvSpPr>
        <p:spPr bwMode="auto">
          <a:xfrm>
            <a:off x="2667000" y="1905000"/>
            <a:ext cx="4495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2400" dirty="0" smtClean="0">
                <a:latin typeface="AR ESSENCE" pitchFamily="2" charset="0"/>
              </a:rPr>
              <a:t>General background </a:t>
            </a:r>
            <a:endParaRPr lang="en-US" sz="2400" dirty="0">
              <a:latin typeface="AR ESSENCE" pitchFamily="2" charset="0"/>
            </a:endParaRPr>
          </a:p>
        </p:txBody>
      </p:sp>
      <p:sp>
        <p:nvSpPr>
          <p:cNvPr id="40973" name="Text Box 13"/>
          <p:cNvSpPr txBox="1">
            <a:spLocks noChangeArrowheads="1"/>
          </p:cNvSpPr>
          <p:nvPr/>
        </p:nvSpPr>
        <p:spPr bwMode="gray">
          <a:xfrm>
            <a:off x="1981201" y="1981202"/>
            <a:ext cx="35401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eaLnBrk="0" hangingPunct="0"/>
            <a:r>
              <a:rPr lang="en-US" sz="2400" b="1" dirty="0">
                <a:solidFill>
                  <a:schemeClr val="bg1"/>
                </a:solidFill>
              </a:rPr>
              <a:t>1</a:t>
            </a:r>
          </a:p>
        </p:txBody>
      </p:sp>
      <p:sp>
        <p:nvSpPr>
          <p:cNvPr id="40974" name="Line 14"/>
          <p:cNvSpPr>
            <a:spLocks noChangeShapeType="1"/>
          </p:cNvSpPr>
          <p:nvPr/>
        </p:nvSpPr>
        <p:spPr bwMode="auto">
          <a:xfrm>
            <a:off x="2438400" y="3176695"/>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0975" name="Text Box 15"/>
          <p:cNvSpPr txBox="1">
            <a:spLocks noChangeArrowheads="1"/>
          </p:cNvSpPr>
          <p:nvPr/>
        </p:nvSpPr>
        <p:spPr bwMode="auto">
          <a:xfrm>
            <a:off x="2667000" y="2643295"/>
            <a:ext cx="4495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2400" dirty="0">
                <a:latin typeface="AR ESSENCE" pitchFamily="2" charset="0"/>
              </a:rPr>
              <a:t>Problem </a:t>
            </a:r>
            <a:r>
              <a:rPr lang="en-US" sz="2400" dirty="0" smtClean="0">
                <a:latin typeface="AR ESSENCE" pitchFamily="2" charset="0"/>
              </a:rPr>
              <a:t>definition </a:t>
            </a:r>
            <a:endParaRPr lang="en-US" sz="2400" dirty="0">
              <a:latin typeface="AR ESSENCE" pitchFamily="2" charset="0"/>
            </a:endParaRPr>
          </a:p>
        </p:txBody>
      </p:sp>
      <p:sp>
        <p:nvSpPr>
          <p:cNvPr id="40976" name="Text Box 16"/>
          <p:cNvSpPr txBox="1">
            <a:spLocks noChangeArrowheads="1"/>
          </p:cNvSpPr>
          <p:nvPr/>
        </p:nvSpPr>
        <p:spPr bwMode="gray">
          <a:xfrm>
            <a:off x="2025652" y="2665521"/>
            <a:ext cx="356188"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eaLnBrk="0" hangingPunct="0"/>
            <a:r>
              <a:rPr lang="en-US" sz="2400" b="1" dirty="0">
                <a:solidFill>
                  <a:schemeClr val="bg1"/>
                </a:solidFill>
              </a:rPr>
              <a:t>2</a:t>
            </a:r>
          </a:p>
        </p:txBody>
      </p:sp>
      <p:sp>
        <p:nvSpPr>
          <p:cNvPr id="40985" name="Line 25"/>
          <p:cNvSpPr>
            <a:spLocks noChangeShapeType="1"/>
          </p:cNvSpPr>
          <p:nvPr/>
        </p:nvSpPr>
        <p:spPr bwMode="auto">
          <a:xfrm>
            <a:off x="2438400" y="3912335"/>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0986" name="Text Box 26"/>
          <p:cNvSpPr txBox="1">
            <a:spLocks noChangeArrowheads="1"/>
          </p:cNvSpPr>
          <p:nvPr/>
        </p:nvSpPr>
        <p:spPr bwMode="auto">
          <a:xfrm>
            <a:off x="2667000" y="3378935"/>
            <a:ext cx="4495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2400" dirty="0">
                <a:latin typeface="AR ESSENCE" pitchFamily="2" charset="0"/>
              </a:rPr>
              <a:t>What is our </a:t>
            </a:r>
            <a:r>
              <a:rPr lang="en-US" sz="2400" dirty="0" smtClean="0">
                <a:latin typeface="AR ESSENCE" pitchFamily="2" charset="0"/>
              </a:rPr>
              <a:t>project ?</a:t>
            </a:r>
            <a:endParaRPr lang="en-US" sz="2400" dirty="0">
              <a:latin typeface="AR ESSENCE" pitchFamily="2" charset="0"/>
            </a:endParaRPr>
          </a:p>
        </p:txBody>
      </p:sp>
      <p:sp>
        <p:nvSpPr>
          <p:cNvPr id="40987" name="Text Box 27"/>
          <p:cNvSpPr txBox="1">
            <a:spLocks noChangeArrowheads="1"/>
          </p:cNvSpPr>
          <p:nvPr/>
        </p:nvSpPr>
        <p:spPr bwMode="gray">
          <a:xfrm>
            <a:off x="2025652" y="3477361"/>
            <a:ext cx="356188"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eaLnBrk="0" hangingPunct="0"/>
            <a:r>
              <a:rPr lang="en-US" sz="2400" b="1">
                <a:solidFill>
                  <a:schemeClr val="bg1"/>
                </a:solidFill>
              </a:rPr>
              <a:t>3</a:t>
            </a:r>
          </a:p>
        </p:txBody>
      </p:sp>
      <p:sp>
        <p:nvSpPr>
          <p:cNvPr id="40988" name="Line 28"/>
          <p:cNvSpPr>
            <a:spLocks noChangeShapeType="1"/>
          </p:cNvSpPr>
          <p:nvPr/>
        </p:nvSpPr>
        <p:spPr bwMode="auto">
          <a:xfrm>
            <a:off x="2438400" y="4627508"/>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0989" name="Text Box 29"/>
          <p:cNvSpPr txBox="1">
            <a:spLocks noChangeArrowheads="1"/>
          </p:cNvSpPr>
          <p:nvPr/>
        </p:nvSpPr>
        <p:spPr bwMode="auto">
          <a:xfrm>
            <a:off x="2667000" y="4094108"/>
            <a:ext cx="4495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2400" dirty="0">
                <a:latin typeface="AR ESSENCE" pitchFamily="2" charset="0"/>
              </a:rPr>
              <a:t>System objective </a:t>
            </a:r>
            <a:r>
              <a:rPr lang="en-US" sz="2400" dirty="0" smtClean="0">
                <a:latin typeface="AR ESSENCE" pitchFamily="2" charset="0"/>
              </a:rPr>
              <a:t>and target area </a:t>
            </a:r>
            <a:endParaRPr lang="en-US" sz="2400" dirty="0">
              <a:latin typeface="AR ESSENCE" pitchFamily="2" charset="0"/>
            </a:endParaRPr>
          </a:p>
        </p:txBody>
      </p:sp>
      <p:sp>
        <p:nvSpPr>
          <p:cNvPr id="40990" name="Text Box 30"/>
          <p:cNvSpPr txBox="1">
            <a:spLocks noChangeArrowheads="1"/>
          </p:cNvSpPr>
          <p:nvPr/>
        </p:nvSpPr>
        <p:spPr bwMode="gray">
          <a:xfrm>
            <a:off x="2025652" y="4116334"/>
            <a:ext cx="356188"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eaLnBrk="0" hangingPunct="0"/>
            <a:r>
              <a:rPr lang="en-US" sz="2400" b="1">
                <a:solidFill>
                  <a:schemeClr val="bg1"/>
                </a:solidFill>
              </a:rPr>
              <a:t>4</a:t>
            </a:r>
          </a:p>
        </p:txBody>
      </p:sp>
      <p:sp>
        <p:nvSpPr>
          <p:cNvPr id="37" name="Line 28"/>
          <p:cNvSpPr>
            <a:spLocks noChangeShapeType="1"/>
          </p:cNvSpPr>
          <p:nvPr/>
        </p:nvSpPr>
        <p:spPr bwMode="auto">
          <a:xfrm>
            <a:off x="2438400" y="5397651"/>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8" name="Text Box 29"/>
          <p:cNvSpPr txBox="1">
            <a:spLocks noChangeArrowheads="1"/>
          </p:cNvSpPr>
          <p:nvPr/>
        </p:nvSpPr>
        <p:spPr bwMode="auto">
          <a:xfrm>
            <a:off x="2590800" y="4800600"/>
            <a:ext cx="4495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2400" dirty="0" smtClean="0">
                <a:latin typeface="AR ESSENCE" pitchFamily="2" charset="0"/>
              </a:rPr>
              <a:t>Design of the system</a:t>
            </a:r>
            <a:r>
              <a:rPr lang="ar-SA" sz="2400" dirty="0" smtClean="0">
                <a:latin typeface="AR ESSENCE" pitchFamily="2" charset="0"/>
              </a:rPr>
              <a:t> </a:t>
            </a:r>
            <a:r>
              <a:rPr lang="en-US" sz="2400" dirty="0" smtClean="0">
                <a:latin typeface="AR ESSENCE" pitchFamily="2" charset="0"/>
              </a:rPr>
              <a:t> </a:t>
            </a:r>
            <a:endParaRPr lang="en-US" sz="2400" dirty="0">
              <a:latin typeface="AR ESSENCE" pitchFamily="2" charset="0"/>
            </a:endParaRPr>
          </a:p>
        </p:txBody>
      </p:sp>
      <p:sp>
        <p:nvSpPr>
          <p:cNvPr id="44" name="Line 28"/>
          <p:cNvSpPr>
            <a:spLocks noChangeShapeType="1"/>
          </p:cNvSpPr>
          <p:nvPr/>
        </p:nvSpPr>
        <p:spPr bwMode="auto">
          <a:xfrm>
            <a:off x="2435202" y="6143275"/>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5" name="Text Box 29"/>
          <p:cNvSpPr txBox="1">
            <a:spLocks noChangeArrowheads="1"/>
          </p:cNvSpPr>
          <p:nvPr/>
        </p:nvSpPr>
        <p:spPr bwMode="auto">
          <a:xfrm>
            <a:off x="2663802" y="5609877"/>
            <a:ext cx="449580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2400" dirty="0" smtClean="0">
                <a:latin typeface="AR ESSENCE" pitchFamily="2" charset="0"/>
              </a:rPr>
              <a:t>Design of prototype</a:t>
            </a:r>
            <a:endParaRPr lang="en-US" sz="2400" dirty="0">
              <a:latin typeface="AR ESSENCE" pitchFamily="2" charset="0"/>
            </a:endParaRPr>
          </a:p>
        </p:txBody>
      </p:sp>
      <p:sp>
        <p:nvSpPr>
          <p:cNvPr id="46" name="Text Box 30"/>
          <p:cNvSpPr txBox="1">
            <a:spLocks noChangeArrowheads="1"/>
          </p:cNvSpPr>
          <p:nvPr/>
        </p:nvSpPr>
        <p:spPr bwMode="gray">
          <a:xfrm>
            <a:off x="2032793" y="5609876"/>
            <a:ext cx="356188"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eaLnBrk="0" hangingPunct="0"/>
            <a:r>
              <a:rPr lang="en-US" sz="2400" b="1" dirty="0" smtClean="0">
                <a:solidFill>
                  <a:schemeClr val="bg1"/>
                </a:solidFill>
              </a:rPr>
              <a:t>6</a:t>
            </a:r>
            <a:endParaRPr lang="en-US" sz="2400" b="1" dirty="0">
              <a:solidFill>
                <a:schemeClr val="bg1"/>
              </a:solidFill>
            </a:endParaRPr>
          </a:p>
        </p:txBody>
      </p:sp>
      <p:sp>
        <p:nvSpPr>
          <p:cNvPr id="2" name="Slide Number Placeholder 1"/>
          <p:cNvSpPr>
            <a:spLocks noGrp="1"/>
          </p:cNvSpPr>
          <p:nvPr>
            <p:ph type="sldNum" sz="quarter" idx="12"/>
          </p:nvPr>
        </p:nvSpPr>
        <p:spPr/>
        <p:txBody>
          <a:bodyPr/>
          <a:lstStyle/>
          <a:p>
            <a:fld id="{B7CC4214-7087-41A4-93DD-849C29D28377}" type="slidenum">
              <a:rPr lang="en-US" smtClean="0"/>
              <a:pPr/>
              <a:t>2</a:t>
            </a:fld>
            <a:endParaRPr lang="en-US"/>
          </a:p>
        </p:txBody>
      </p:sp>
      <p:grpSp>
        <p:nvGrpSpPr>
          <p:cNvPr id="52" name="Group 3"/>
          <p:cNvGrpSpPr>
            <a:grpSpLocks/>
          </p:cNvGrpSpPr>
          <p:nvPr/>
        </p:nvGrpSpPr>
        <p:grpSpPr bwMode="auto">
          <a:xfrm>
            <a:off x="1828800" y="2667000"/>
            <a:ext cx="609600" cy="515680"/>
            <a:chOff x="1110" y="2656"/>
            <a:chExt cx="1549" cy="1351"/>
          </a:xfrm>
        </p:grpSpPr>
        <p:sp>
          <p:nvSpPr>
            <p:cNvPr id="53"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xmlns="" w="9525">
                  <a:solidFill>
                    <a:srgbClr val="C0C0C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54"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55"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folHlink">
                    <a:gamma/>
                    <a:shade val="46275"/>
                    <a:invGamma/>
                  </a:schemeClr>
                </a:gs>
                <a:gs pos="100000">
                  <a:schemeClr val="folHlink"/>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grpSp>
      <p:sp>
        <p:nvSpPr>
          <p:cNvPr id="56" name="Text Box 13"/>
          <p:cNvSpPr txBox="1">
            <a:spLocks noChangeArrowheads="1"/>
          </p:cNvSpPr>
          <p:nvPr/>
        </p:nvSpPr>
        <p:spPr bwMode="gray">
          <a:xfrm>
            <a:off x="1981201" y="2667002"/>
            <a:ext cx="35401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eaLnBrk="0" hangingPunct="0"/>
            <a:r>
              <a:rPr lang="en-US" sz="2400" b="1" dirty="0" smtClean="0">
                <a:solidFill>
                  <a:schemeClr val="bg1"/>
                </a:solidFill>
              </a:rPr>
              <a:t>2</a:t>
            </a:r>
            <a:endParaRPr lang="en-US" sz="2400" b="1" dirty="0">
              <a:solidFill>
                <a:schemeClr val="bg1"/>
              </a:solidFill>
            </a:endParaRPr>
          </a:p>
        </p:txBody>
      </p:sp>
      <p:grpSp>
        <p:nvGrpSpPr>
          <p:cNvPr id="57" name="Group 3"/>
          <p:cNvGrpSpPr>
            <a:grpSpLocks/>
          </p:cNvGrpSpPr>
          <p:nvPr/>
        </p:nvGrpSpPr>
        <p:grpSpPr bwMode="auto">
          <a:xfrm>
            <a:off x="1828800" y="3429000"/>
            <a:ext cx="609600" cy="515680"/>
            <a:chOff x="1110" y="2656"/>
            <a:chExt cx="1549" cy="1351"/>
          </a:xfrm>
        </p:grpSpPr>
        <p:sp>
          <p:nvSpPr>
            <p:cNvPr id="5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xmlns="" w="9525">
                  <a:solidFill>
                    <a:srgbClr val="C0C0C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5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6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folHlink">
                    <a:gamma/>
                    <a:shade val="46275"/>
                    <a:invGamma/>
                  </a:schemeClr>
                </a:gs>
                <a:gs pos="100000">
                  <a:schemeClr val="folHlink"/>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grpSp>
      <p:sp>
        <p:nvSpPr>
          <p:cNvPr id="61" name="Text Box 13"/>
          <p:cNvSpPr txBox="1">
            <a:spLocks noChangeArrowheads="1"/>
          </p:cNvSpPr>
          <p:nvPr/>
        </p:nvSpPr>
        <p:spPr bwMode="gray">
          <a:xfrm>
            <a:off x="1981201" y="3429002"/>
            <a:ext cx="35401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eaLnBrk="0" hangingPunct="0"/>
            <a:r>
              <a:rPr lang="en-US" sz="2400" b="1" dirty="0" smtClean="0">
                <a:solidFill>
                  <a:schemeClr val="bg1"/>
                </a:solidFill>
              </a:rPr>
              <a:t>3</a:t>
            </a:r>
            <a:endParaRPr lang="en-US" sz="2400" b="1" dirty="0">
              <a:solidFill>
                <a:schemeClr val="bg1"/>
              </a:solidFill>
            </a:endParaRPr>
          </a:p>
        </p:txBody>
      </p:sp>
      <p:grpSp>
        <p:nvGrpSpPr>
          <p:cNvPr id="62" name="Group 3"/>
          <p:cNvGrpSpPr>
            <a:grpSpLocks/>
          </p:cNvGrpSpPr>
          <p:nvPr/>
        </p:nvGrpSpPr>
        <p:grpSpPr bwMode="auto">
          <a:xfrm>
            <a:off x="1828800" y="4114800"/>
            <a:ext cx="609600" cy="515680"/>
            <a:chOff x="1110" y="2656"/>
            <a:chExt cx="1549" cy="1351"/>
          </a:xfrm>
        </p:grpSpPr>
        <p:sp>
          <p:nvSpPr>
            <p:cNvPr id="63"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xmlns="" w="9525">
                  <a:solidFill>
                    <a:srgbClr val="C0C0C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64"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65"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folHlink">
                    <a:gamma/>
                    <a:shade val="46275"/>
                    <a:invGamma/>
                  </a:schemeClr>
                </a:gs>
                <a:gs pos="100000">
                  <a:schemeClr val="folHlink"/>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grpSp>
      <p:sp>
        <p:nvSpPr>
          <p:cNvPr id="66" name="Text Box 13"/>
          <p:cNvSpPr txBox="1">
            <a:spLocks noChangeArrowheads="1"/>
          </p:cNvSpPr>
          <p:nvPr/>
        </p:nvSpPr>
        <p:spPr bwMode="gray">
          <a:xfrm>
            <a:off x="1981201" y="4114802"/>
            <a:ext cx="35401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eaLnBrk="0" hangingPunct="0"/>
            <a:r>
              <a:rPr lang="en-US" sz="2400" b="1" dirty="0" smtClean="0">
                <a:solidFill>
                  <a:schemeClr val="bg1"/>
                </a:solidFill>
              </a:rPr>
              <a:t>4</a:t>
            </a:r>
            <a:endParaRPr lang="en-US" sz="2400" b="1" dirty="0">
              <a:solidFill>
                <a:schemeClr val="bg1"/>
              </a:solidFill>
            </a:endParaRPr>
          </a:p>
        </p:txBody>
      </p:sp>
      <p:grpSp>
        <p:nvGrpSpPr>
          <p:cNvPr id="67" name="Group 3"/>
          <p:cNvGrpSpPr>
            <a:grpSpLocks/>
          </p:cNvGrpSpPr>
          <p:nvPr/>
        </p:nvGrpSpPr>
        <p:grpSpPr bwMode="auto">
          <a:xfrm>
            <a:off x="1828800" y="4876800"/>
            <a:ext cx="609600" cy="515680"/>
            <a:chOff x="1110" y="2656"/>
            <a:chExt cx="1549" cy="1351"/>
          </a:xfrm>
        </p:grpSpPr>
        <p:sp>
          <p:nvSpPr>
            <p:cNvPr id="6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xmlns="" w="9525">
                  <a:solidFill>
                    <a:srgbClr val="C0C0C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6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7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folHlink">
                    <a:gamma/>
                    <a:shade val="46275"/>
                    <a:invGamma/>
                  </a:schemeClr>
                </a:gs>
                <a:gs pos="100000">
                  <a:schemeClr val="folHlink"/>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grpSp>
      <p:sp>
        <p:nvSpPr>
          <p:cNvPr id="71" name="Text Box 13"/>
          <p:cNvSpPr txBox="1">
            <a:spLocks noChangeArrowheads="1"/>
          </p:cNvSpPr>
          <p:nvPr/>
        </p:nvSpPr>
        <p:spPr bwMode="gray">
          <a:xfrm>
            <a:off x="1981201" y="4876802"/>
            <a:ext cx="35401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eaLnBrk="0" hangingPunct="0"/>
            <a:r>
              <a:rPr lang="en-US" sz="2400" b="1" dirty="0" smtClean="0">
                <a:solidFill>
                  <a:schemeClr val="bg1"/>
                </a:solidFill>
              </a:rPr>
              <a:t>5</a:t>
            </a:r>
            <a:endParaRPr lang="en-US" sz="2400" b="1" dirty="0">
              <a:solidFill>
                <a:schemeClr val="bg1"/>
              </a:solidFill>
            </a:endParaRPr>
          </a:p>
        </p:txBody>
      </p:sp>
      <p:grpSp>
        <p:nvGrpSpPr>
          <p:cNvPr id="72" name="Group 3"/>
          <p:cNvGrpSpPr>
            <a:grpSpLocks/>
          </p:cNvGrpSpPr>
          <p:nvPr/>
        </p:nvGrpSpPr>
        <p:grpSpPr bwMode="auto">
          <a:xfrm>
            <a:off x="1828800" y="5638800"/>
            <a:ext cx="609600" cy="515680"/>
            <a:chOff x="1110" y="2656"/>
            <a:chExt cx="1549" cy="1351"/>
          </a:xfrm>
        </p:grpSpPr>
        <p:sp>
          <p:nvSpPr>
            <p:cNvPr id="73"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xmlns="" w="9525">
                  <a:solidFill>
                    <a:srgbClr val="C0C0C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74"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sp>
          <p:nvSpPr>
            <p:cNvPr id="75"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folHlink">
                    <a:gamma/>
                    <a:shade val="46275"/>
                    <a:invGamma/>
                  </a:schemeClr>
                </a:gs>
                <a:gs pos="100000">
                  <a:schemeClr val="folHlink"/>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z="800"/>
            </a:p>
          </p:txBody>
        </p:sp>
      </p:grpSp>
      <p:sp>
        <p:nvSpPr>
          <p:cNvPr id="76" name="Text Box 13"/>
          <p:cNvSpPr txBox="1">
            <a:spLocks noChangeArrowheads="1"/>
          </p:cNvSpPr>
          <p:nvPr/>
        </p:nvSpPr>
        <p:spPr bwMode="gray">
          <a:xfrm>
            <a:off x="1981201" y="5638802"/>
            <a:ext cx="35401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eaLnBrk="0" hangingPunct="0"/>
            <a:r>
              <a:rPr lang="en-US" sz="2400" b="1" dirty="0" smtClean="0">
                <a:solidFill>
                  <a:schemeClr val="bg1"/>
                </a:solidFill>
              </a:rPr>
              <a:t>6</a:t>
            </a:r>
            <a:endParaRPr lang="en-US" sz="2400" b="1" dirty="0">
              <a:solidFill>
                <a:schemeClr val="bg1"/>
              </a:solidFill>
            </a:endParaRPr>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0971"/>
                                        </p:tgtEl>
                                      </p:cBhvr>
                                    </p:animEffect>
                                    <p:animScale>
                                      <p:cBhvr>
                                        <p:cTn id="7" dur="250" autoRev="1" fill="hold"/>
                                        <p:tgtEl>
                                          <p:spTgt spid="40971"/>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40972"/>
                                        </p:tgtEl>
                                      </p:cBhvr>
                                    </p:animEffect>
                                    <p:animScale>
                                      <p:cBhvr>
                                        <p:cTn id="10" dur="250" autoRev="1" fill="hold"/>
                                        <p:tgtEl>
                                          <p:spTgt spid="40972"/>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40973"/>
                                        </p:tgtEl>
                                      </p:cBhvr>
                                    </p:animEffect>
                                    <p:animScale>
                                      <p:cBhvr>
                                        <p:cTn id="13" dur="250" autoRev="1" fill="hold"/>
                                        <p:tgtEl>
                                          <p:spTgt spid="40973"/>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40974"/>
                                        </p:tgtEl>
                                      </p:cBhvr>
                                    </p:animEffect>
                                    <p:animScale>
                                      <p:cBhvr>
                                        <p:cTn id="16" dur="250" autoRev="1" fill="hold"/>
                                        <p:tgtEl>
                                          <p:spTgt spid="40974"/>
                                        </p:tgtEl>
                                      </p:cBhvr>
                                      <p:by x="105000" y="105000"/>
                                    </p:animScale>
                                  </p:childTnLst>
                                </p:cTn>
                              </p:par>
                              <p:par>
                                <p:cTn id="17" presetID="26" presetClass="emph" presetSubtype="0" fill="hold" grpId="0" nodeType="withEffect">
                                  <p:stCondLst>
                                    <p:cond delay="0"/>
                                  </p:stCondLst>
                                  <p:childTnLst>
                                    <p:animEffect transition="out" filter="fade">
                                      <p:cBhvr>
                                        <p:cTn id="18" dur="500" tmFilter="0, 0; .2, .5; .8, .5; 1, 0"/>
                                        <p:tgtEl>
                                          <p:spTgt spid="40975"/>
                                        </p:tgtEl>
                                      </p:cBhvr>
                                    </p:animEffect>
                                    <p:animScale>
                                      <p:cBhvr>
                                        <p:cTn id="19" dur="250" autoRev="1" fill="hold"/>
                                        <p:tgtEl>
                                          <p:spTgt spid="40975"/>
                                        </p:tgtEl>
                                      </p:cBhvr>
                                      <p:by x="105000" y="105000"/>
                                    </p:animScale>
                                  </p:childTnLst>
                                </p:cTn>
                              </p:par>
                              <p:par>
                                <p:cTn id="20" presetID="26" presetClass="emph" presetSubtype="0" fill="hold" grpId="0" nodeType="withEffect">
                                  <p:stCondLst>
                                    <p:cond delay="0"/>
                                  </p:stCondLst>
                                  <p:childTnLst>
                                    <p:animEffect transition="out" filter="fade">
                                      <p:cBhvr>
                                        <p:cTn id="21" dur="500" tmFilter="0, 0; .2, .5; .8, .5; 1, 0"/>
                                        <p:tgtEl>
                                          <p:spTgt spid="40976"/>
                                        </p:tgtEl>
                                      </p:cBhvr>
                                    </p:animEffect>
                                    <p:animScale>
                                      <p:cBhvr>
                                        <p:cTn id="22" dur="250" autoRev="1" fill="hold"/>
                                        <p:tgtEl>
                                          <p:spTgt spid="40976"/>
                                        </p:tgtEl>
                                      </p:cBhvr>
                                      <p:by x="105000" y="105000"/>
                                    </p:animScale>
                                  </p:childTnLst>
                                </p:cTn>
                              </p:par>
                              <p:par>
                                <p:cTn id="23" presetID="26" presetClass="emph" presetSubtype="0" fill="hold" grpId="0" nodeType="withEffect">
                                  <p:stCondLst>
                                    <p:cond delay="0"/>
                                  </p:stCondLst>
                                  <p:childTnLst>
                                    <p:animEffect transition="out" filter="fade">
                                      <p:cBhvr>
                                        <p:cTn id="24" dur="500" tmFilter="0, 0; .2, .5; .8, .5; 1, 0"/>
                                        <p:tgtEl>
                                          <p:spTgt spid="40985"/>
                                        </p:tgtEl>
                                      </p:cBhvr>
                                    </p:animEffect>
                                    <p:animScale>
                                      <p:cBhvr>
                                        <p:cTn id="25" dur="250" autoRev="1" fill="hold"/>
                                        <p:tgtEl>
                                          <p:spTgt spid="40985"/>
                                        </p:tgtEl>
                                      </p:cBhvr>
                                      <p:by x="105000" y="105000"/>
                                    </p:animScale>
                                  </p:childTnLst>
                                </p:cTn>
                              </p:par>
                              <p:par>
                                <p:cTn id="26" presetID="26" presetClass="emph" presetSubtype="0" fill="hold" grpId="0" nodeType="withEffect">
                                  <p:stCondLst>
                                    <p:cond delay="0"/>
                                  </p:stCondLst>
                                  <p:childTnLst>
                                    <p:animEffect transition="out" filter="fade">
                                      <p:cBhvr>
                                        <p:cTn id="27" dur="500" tmFilter="0, 0; .2, .5; .8, .5; 1, 0"/>
                                        <p:tgtEl>
                                          <p:spTgt spid="40986"/>
                                        </p:tgtEl>
                                      </p:cBhvr>
                                    </p:animEffect>
                                    <p:animScale>
                                      <p:cBhvr>
                                        <p:cTn id="28" dur="250" autoRev="1" fill="hold"/>
                                        <p:tgtEl>
                                          <p:spTgt spid="40986"/>
                                        </p:tgtEl>
                                      </p:cBhvr>
                                      <p:by x="105000" y="105000"/>
                                    </p:animScale>
                                  </p:childTnLst>
                                </p:cTn>
                              </p:par>
                              <p:par>
                                <p:cTn id="29" presetID="26" presetClass="emph" presetSubtype="0" fill="hold" grpId="0" nodeType="withEffect">
                                  <p:stCondLst>
                                    <p:cond delay="0"/>
                                  </p:stCondLst>
                                  <p:childTnLst>
                                    <p:animEffect transition="out" filter="fade">
                                      <p:cBhvr>
                                        <p:cTn id="30" dur="500" tmFilter="0, 0; .2, .5; .8, .5; 1, 0"/>
                                        <p:tgtEl>
                                          <p:spTgt spid="40987"/>
                                        </p:tgtEl>
                                      </p:cBhvr>
                                    </p:animEffect>
                                    <p:animScale>
                                      <p:cBhvr>
                                        <p:cTn id="31" dur="250" autoRev="1" fill="hold"/>
                                        <p:tgtEl>
                                          <p:spTgt spid="40987"/>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26" presetClass="emph" presetSubtype="0" fill="hold" grpId="0" nodeType="clickEffect">
                                  <p:stCondLst>
                                    <p:cond delay="0"/>
                                  </p:stCondLst>
                                  <p:childTnLst>
                                    <p:animEffect transition="out" filter="fade">
                                      <p:cBhvr>
                                        <p:cTn id="35" dur="500" tmFilter="0, 0; .2, .5; .8, .5; 1, 0"/>
                                        <p:tgtEl>
                                          <p:spTgt spid="40988"/>
                                        </p:tgtEl>
                                      </p:cBhvr>
                                    </p:animEffect>
                                    <p:animScale>
                                      <p:cBhvr>
                                        <p:cTn id="36" dur="250" autoRev="1" fill="hold"/>
                                        <p:tgtEl>
                                          <p:spTgt spid="40988"/>
                                        </p:tgtEl>
                                      </p:cBhvr>
                                      <p:by x="105000" y="105000"/>
                                    </p:animScale>
                                  </p:childTnLst>
                                </p:cTn>
                              </p:par>
                              <p:par>
                                <p:cTn id="37" presetID="26" presetClass="emph" presetSubtype="0" fill="hold" grpId="0" nodeType="withEffect">
                                  <p:stCondLst>
                                    <p:cond delay="0"/>
                                  </p:stCondLst>
                                  <p:childTnLst>
                                    <p:animEffect transition="out" filter="fade">
                                      <p:cBhvr>
                                        <p:cTn id="38" dur="500" tmFilter="0, 0; .2, .5; .8, .5; 1, 0"/>
                                        <p:tgtEl>
                                          <p:spTgt spid="40989"/>
                                        </p:tgtEl>
                                      </p:cBhvr>
                                    </p:animEffect>
                                    <p:animScale>
                                      <p:cBhvr>
                                        <p:cTn id="39" dur="250" autoRev="1" fill="hold"/>
                                        <p:tgtEl>
                                          <p:spTgt spid="40989"/>
                                        </p:tgtEl>
                                      </p:cBhvr>
                                      <p:by x="105000" y="105000"/>
                                    </p:animScale>
                                  </p:childTnLst>
                                </p:cTn>
                              </p:par>
                              <p:par>
                                <p:cTn id="40" presetID="26" presetClass="emph" presetSubtype="0" fill="hold" grpId="0" nodeType="withEffect">
                                  <p:stCondLst>
                                    <p:cond delay="0"/>
                                  </p:stCondLst>
                                  <p:childTnLst>
                                    <p:animEffect transition="out" filter="fade">
                                      <p:cBhvr>
                                        <p:cTn id="41" dur="500" tmFilter="0, 0; .2, .5; .8, .5; 1, 0"/>
                                        <p:tgtEl>
                                          <p:spTgt spid="40990"/>
                                        </p:tgtEl>
                                      </p:cBhvr>
                                    </p:animEffect>
                                    <p:animScale>
                                      <p:cBhvr>
                                        <p:cTn id="42" dur="250" autoRev="1" fill="hold"/>
                                        <p:tgtEl>
                                          <p:spTgt spid="40990"/>
                                        </p:tgtEl>
                                      </p:cBhvr>
                                      <p:by x="105000" y="105000"/>
                                    </p:animScale>
                                  </p:childTnLst>
                                </p:cTn>
                              </p:par>
                              <p:par>
                                <p:cTn id="43" presetID="26" presetClass="emph" presetSubtype="0" fill="hold" grpId="0" nodeType="withEffect">
                                  <p:stCondLst>
                                    <p:cond delay="0"/>
                                  </p:stCondLst>
                                  <p:childTnLst>
                                    <p:animEffect transition="out" filter="fade">
                                      <p:cBhvr>
                                        <p:cTn id="44" dur="500" tmFilter="0, 0; .2, .5; .8, .5; 1, 0"/>
                                        <p:tgtEl>
                                          <p:spTgt spid="37"/>
                                        </p:tgtEl>
                                      </p:cBhvr>
                                    </p:animEffect>
                                    <p:animScale>
                                      <p:cBhvr>
                                        <p:cTn id="45" dur="250" autoRev="1" fill="hold"/>
                                        <p:tgtEl>
                                          <p:spTgt spid="37"/>
                                        </p:tgtEl>
                                      </p:cBhvr>
                                      <p:by x="105000" y="105000"/>
                                    </p:animScale>
                                  </p:childTnLst>
                                </p:cTn>
                              </p:par>
                              <p:par>
                                <p:cTn id="46" presetID="26" presetClass="emph" presetSubtype="0" fill="hold" grpId="0" nodeType="withEffect">
                                  <p:stCondLst>
                                    <p:cond delay="0"/>
                                  </p:stCondLst>
                                  <p:childTnLst>
                                    <p:animEffect transition="out" filter="fade">
                                      <p:cBhvr>
                                        <p:cTn id="47" dur="500" tmFilter="0, 0; .2, .5; .8, .5; 1, 0"/>
                                        <p:tgtEl>
                                          <p:spTgt spid="38"/>
                                        </p:tgtEl>
                                      </p:cBhvr>
                                    </p:animEffect>
                                    <p:animScale>
                                      <p:cBhvr>
                                        <p:cTn id="48" dur="250" autoRev="1" fill="hold"/>
                                        <p:tgtEl>
                                          <p:spTgt spid="38"/>
                                        </p:tgtEl>
                                      </p:cBhvr>
                                      <p:by x="105000" y="105000"/>
                                    </p:animScale>
                                  </p:childTnLst>
                                </p:cTn>
                              </p:par>
                              <p:par>
                                <p:cTn id="49" presetID="26" presetClass="emph" presetSubtype="0" fill="hold" grpId="0" nodeType="withEffect">
                                  <p:stCondLst>
                                    <p:cond delay="0"/>
                                  </p:stCondLst>
                                  <p:childTnLst>
                                    <p:animEffect transition="out" filter="fade">
                                      <p:cBhvr>
                                        <p:cTn id="50" dur="500" tmFilter="0, 0; .2, .5; .8, .5; 1, 0"/>
                                        <p:tgtEl>
                                          <p:spTgt spid="44"/>
                                        </p:tgtEl>
                                      </p:cBhvr>
                                    </p:animEffect>
                                    <p:animScale>
                                      <p:cBhvr>
                                        <p:cTn id="51" dur="250" autoRev="1" fill="hold"/>
                                        <p:tgtEl>
                                          <p:spTgt spid="44"/>
                                        </p:tgtEl>
                                      </p:cBhvr>
                                      <p:by x="105000" y="105000"/>
                                    </p:animScale>
                                  </p:childTnLst>
                                </p:cTn>
                              </p:par>
                              <p:par>
                                <p:cTn id="52" presetID="26" presetClass="emph" presetSubtype="0" fill="hold" grpId="0" nodeType="withEffect">
                                  <p:stCondLst>
                                    <p:cond delay="0"/>
                                  </p:stCondLst>
                                  <p:childTnLst>
                                    <p:animEffect transition="out" filter="fade">
                                      <p:cBhvr>
                                        <p:cTn id="53" dur="500" tmFilter="0, 0; .2, .5; .8, .5; 1, 0"/>
                                        <p:tgtEl>
                                          <p:spTgt spid="45"/>
                                        </p:tgtEl>
                                      </p:cBhvr>
                                    </p:animEffect>
                                    <p:animScale>
                                      <p:cBhvr>
                                        <p:cTn id="54" dur="250" autoRev="1" fill="hold"/>
                                        <p:tgtEl>
                                          <p:spTgt spid="45"/>
                                        </p:tgtEl>
                                      </p:cBhvr>
                                      <p:by x="105000" y="105000"/>
                                    </p:animScale>
                                  </p:childTnLst>
                                </p:cTn>
                              </p:par>
                              <p:par>
                                <p:cTn id="55" presetID="26" presetClass="emph" presetSubtype="0" fill="hold" grpId="0" nodeType="withEffect">
                                  <p:stCondLst>
                                    <p:cond delay="0"/>
                                  </p:stCondLst>
                                  <p:childTnLst>
                                    <p:animEffect transition="out" filter="fade">
                                      <p:cBhvr>
                                        <p:cTn id="56" dur="500" tmFilter="0, 0; .2, .5; .8, .5; 1, 0"/>
                                        <p:tgtEl>
                                          <p:spTgt spid="46"/>
                                        </p:tgtEl>
                                      </p:cBhvr>
                                    </p:animEffect>
                                    <p:animScale>
                                      <p:cBhvr>
                                        <p:cTn id="57" dur="250" autoRev="1" fill="hold"/>
                                        <p:tgtEl>
                                          <p:spTgt spid="46"/>
                                        </p:tgtEl>
                                      </p:cBhvr>
                                      <p:by x="105000" y="105000"/>
                                    </p:animScale>
                                  </p:childTnLst>
                                </p:cTn>
                              </p:par>
                              <p:par>
                                <p:cTn id="58" presetID="26" presetClass="emph" presetSubtype="0" fill="hold" grpId="0" nodeType="withEffect">
                                  <p:stCondLst>
                                    <p:cond delay="0"/>
                                  </p:stCondLst>
                                  <p:childTnLst>
                                    <p:animEffect transition="out" filter="fade">
                                      <p:cBhvr>
                                        <p:cTn id="59" dur="500" tmFilter="0, 0; .2, .5; .8, .5; 1, 0"/>
                                        <p:tgtEl>
                                          <p:spTgt spid="56"/>
                                        </p:tgtEl>
                                      </p:cBhvr>
                                    </p:animEffect>
                                    <p:animScale>
                                      <p:cBhvr>
                                        <p:cTn id="60" dur="250" autoRev="1" fill="hold"/>
                                        <p:tgtEl>
                                          <p:spTgt spid="56"/>
                                        </p:tgtEl>
                                      </p:cBhvr>
                                      <p:by x="105000" y="105000"/>
                                    </p:animScale>
                                  </p:childTnLst>
                                </p:cTn>
                              </p:par>
                              <p:par>
                                <p:cTn id="61" presetID="26" presetClass="emph" presetSubtype="0" fill="hold" grpId="0" nodeType="withEffect">
                                  <p:stCondLst>
                                    <p:cond delay="0"/>
                                  </p:stCondLst>
                                  <p:childTnLst>
                                    <p:animEffect transition="out" filter="fade">
                                      <p:cBhvr>
                                        <p:cTn id="62" dur="500" tmFilter="0, 0; .2, .5; .8, .5; 1, 0"/>
                                        <p:tgtEl>
                                          <p:spTgt spid="61"/>
                                        </p:tgtEl>
                                      </p:cBhvr>
                                    </p:animEffect>
                                    <p:animScale>
                                      <p:cBhvr>
                                        <p:cTn id="63" dur="250" autoRev="1" fill="hold"/>
                                        <p:tgtEl>
                                          <p:spTgt spid="61"/>
                                        </p:tgtEl>
                                      </p:cBhvr>
                                      <p:by x="105000" y="105000"/>
                                    </p:animScale>
                                  </p:childTnLst>
                                </p:cTn>
                              </p:par>
                              <p:par>
                                <p:cTn id="64" presetID="26" presetClass="emph" presetSubtype="0" fill="hold" grpId="0" nodeType="withEffect">
                                  <p:stCondLst>
                                    <p:cond delay="0"/>
                                  </p:stCondLst>
                                  <p:childTnLst>
                                    <p:animEffect transition="out" filter="fade">
                                      <p:cBhvr>
                                        <p:cTn id="65" dur="500" tmFilter="0, 0; .2, .5; .8, .5; 1, 0"/>
                                        <p:tgtEl>
                                          <p:spTgt spid="66"/>
                                        </p:tgtEl>
                                      </p:cBhvr>
                                    </p:animEffect>
                                    <p:animScale>
                                      <p:cBhvr>
                                        <p:cTn id="66" dur="250" autoRev="1" fill="hold"/>
                                        <p:tgtEl>
                                          <p:spTgt spid="66"/>
                                        </p:tgtEl>
                                      </p:cBhvr>
                                      <p:by x="105000" y="105000"/>
                                    </p:animScale>
                                  </p:childTnLst>
                                </p:cTn>
                              </p:par>
                              <p:par>
                                <p:cTn id="67" presetID="26" presetClass="emph" presetSubtype="0" fill="hold" grpId="0" nodeType="withEffect">
                                  <p:stCondLst>
                                    <p:cond delay="0"/>
                                  </p:stCondLst>
                                  <p:childTnLst>
                                    <p:animEffect transition="out" filter="fade">
                                      <p:cBhvr>
                                        <p:cTn id="68" dur="500" tmFilter="0, 0; .2, .5; .8, .5; 1, 0"/>
                                        <p:tgtEl>
                                          <p:spTgt spid="71"/>
                                        </p:tgtEl>
                                      </p:cBhvr>
                                    </p:animEffect>
                                    <p:animScale>
                                      <p:cBhvr>
                                        <p:cTn id="69" dur="250" autoRev="1" fill="hold"/>
                                        <p:tgtEl>
                                          <p:spTgt spid="71"/>
                                        </p:tgtEl>
                                      </p:cBhvr>
                                      <p:by x="105000" y="105000"/>
                                    </p:animScale>
                                  </p:childTnLst>
                                </p:cTn>
                              </p:par>
                              <p:par>
                                <p:cTn id="70" presetID="26" presetClass="emph" presetSubtype="0" fill="hold" grpId="0" nodeType="withEffect">
                                  <p:stCondLst>
                                    <p:cond delay="0"/>
                                  </p:stCondLst>
                                  <p:childTnLst>
                                    <p:animEffect transition="out" filter="fade">
                                      <p:cBhvr>
                                        <p:cTn id="71" dur="500" tmFilter="0, 0; .2, .5; .8, .5; 1, 0"/>
                                        <p:tgtEl>
                                          <p:spTgt spid="76"/>
                                        </p:tgtEl>
                                      </p:cBhvr>
                                    </p:animEffect>
                                    <p:animScale>
                                      <p:cBhvr>
                                        <p:cTn id="72" dur="250" autoRev="1" fill="hold"/>
                                        <p:tgtEl>
                                          <p:spTgt spid="7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1" grpId="0" animBg="1"/>
      <p:bldP spid="40972" grpId="0"/>
      <p:bldP spid="40973" grpId="0"/>
      <p:bldP spid="40974" grpId="0" animBg="1"/>
      <p:bldP spid="40975" grpId="0"/>
      <p:bldP spid="40976" grpId="0"/>
      <p:bldP spid="40985" grpId="0" animBg="1"/>
      <p:bldP spid="40986" grpId="0"/>
      <p:bldP spid="40987" grpId="0"/>
      <p:bldP spid="40988" grpId="0" animBg="1"/>
      <p:bldP spid="40989" grpId="0"/>
      <p:bldP spid="40990" grpId="0"/>
      <p:bldP spid="37" grpId="0" animBg="1"/>
      <p:bldP spid="38" grpId="0"/>
      <p:bldP spid="44" grpId="0" animBg="1"/>
      <p:bldP spid="45" grpId="0"/>
      <p:bldP spid="46" grpId="0"/>
      <p:bldP spid="56" grpId="0"/>
      <p:bldP spid="61" grpId="0"/>
      <p:bldP spid="66" grpId="0"/>
      <p:bldP spid="71" grpId="0"/>
      <p:bldP spid="7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4" name="Rectangle 3"/>
          <p:cNvSpPr/>
          <p:nvPr/>
        </p:nvSpPr>
        <p:spPr>
          <a:xfrm>
            <a:off x="2267745" y="1655222"/>
            <a:ext cx="4187365" cy="523220"/>
          </a:xfrm>
          <a:prstGeom prst="rect">
            <a:avLst/>
          </a:prstGeom>
        </p:spPr>
        <p:txBody>
          <a:bodyPr wrap="none">
            <a:spAutoFit/>
          </a:bodyPr>
          <a:lstStyle/>
          <a:p>
            <a:r>
              <a:rPr lang="en-US" sz="2800" dirty="0" smtClean="0">
                <a:latin typeface="AR CENA" pitchFamily="2" charset="0"/>
              </a:rPr>
              <a:t>steps we followed to design the system</a:t>
            </a:r>
            <a:endParaRPr lang="en-US" sz="2800" dirty="0">
              <a:latin typeface="AR CENA" pitchFamily="2" charset="0"/>
            </a:endParaRPr>
          </a:p>
        </p:txBody>
      </p:sp>
      <p:pic>
        <p:nvPicPr>
          <p:cNvPr id="5" name="Picture 4" descr="C:\Users\afeef nabulsi\Desktop\design\0New4)\cycle.jpg"/>
          <p:cNvPicPr/>
          <p:nvPr/>
        </p:nvPicPr>
        <p:blipFill>
          <a:blip r:embed="rId2">
            <a:extLst>
              <a:ext uri="{28A0092B-C50C-407E-A947-70E740481C1C}">
                <a14:useLocalDpi xmlns:a14="http://schemas.microsoft.com/office/drawing/2010/main" xmlns="" val="0"/>
              </a:ext>
            </a:extLst>
          </a:blip>
          <a:srcRect/>
          <a:stretch>
            <a:fillRect/>
          </a:stretch>
        </p:blipFill>
        <p:spPr bwMode="auto">
          <a:xfrm>
            <a:off x="1789938" y="2216472"/>
            <a:ext cx="6048672" cy="4562926"/>
          </a:xfrm>
          <a:prstGeom prst="rect">
            <a:avLst/>
          </a:prstGeom>
          <a:noFill/>
          <a:ln>
            <a:noFill/>
          </a:ln>
        </p:spPr>
      </p:pic>
      <p:sp>
        <p:nvSpPr>
          <p:cNvPr id="6" name="Slide Number Placeholder 5"/>
          <p:cNvSpPr>
            <a:spLocks noGrp="1"/>
          </p:cNvSpPr>
          <p:nvPr>
            <p:ph type="sldNum" sz="quarter" idx="12"/>
          </p:nvPr>
        </p:nvSpPr>
        <p:spPr/>
        <p:txBody>
          <a:bodyPr/>
          <a:lstStyle/>
          <a:p>
            <a:fld id="{B7CC4214-7087-41A4-93DD-849C29D28377}" type="slidenum">
              <a:rPr lang="en-US" smtClean="0"/>
              <a:pPr/>
              <a:t>20</a:t>
            </a:fld>
            <a:endParaRPr lang="en-US"/>
          </a:p>
        </p:txBody>
      </p:sp>
    </p:spTree>
    <p:extLst>
      <p:ext uri="{BB962C8B-B14F-4D97-AF65-F5344CB8AC3E}">
        <p14:creationId xmlns:p14="http://schemas.microsoft.com/office/powerpoint/2010/main" xmlns="" val="286912771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21</a:t>
            </a:fld>
            <a:endParaRPr lang="en-US"/>
          </a:p>
        </p:txBody>
      </p:sp>
      <p:sp>
        <p:nvSpPr>
          <p:cNvPr id="5" name="Title 1"/>
          <p:cNvSpPr txBox="1">
            <a:spLocks/>
          </p:cNvSpPr>
          <p:nvPr/>
        </p:nvSpPr>
        <p:spPr bwMode="white">
          <a:xfrm>
            <a:off x="1246312" y="1556792"/>
            <a:ext cx="60960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a:lstStyle>
          <a:p>
            <a:r>
              <a:rPr lang="en-US" dirty="0">
                <a:solidFill>
                  <a:schemeClr val="tx1"/>
                </a:solidFill>
                <a:latin typeface="Kristen ITC" pitchFamily="66" charset="0"/>
                <a:ea typeface="+mn-ea"/>
                <a:cs typeface="+mn-cs"/>
              </a:rPr>
              <a:t>Heat exchanger design </a:t>
            </a:r>
          </a:p>
        </p:txBody>
      </p:sp>
      <p:sp>
        <p:nvSpPr>
          <p:cNvPr id="6" name="Content Placeholder 2"/>
          <p:cNvSpPr>
            <a:spLocks noGrp="1"/>
          </p:cNvSpPr>
          <p:nvPr>
            <p:ph idx="1"/>
          </p:nvPr>
        </p:nvSpPr>
        <p:spPr>
          <a:xfrm>
            <a:off x="395536" y="2708921"/>
            <a:ext cx="8229600" cy="3384376"/>
          </a:xfrm>
        </p:spPr>
        <p:txBody>
          <a:bodyPr/>
          <a:lstStyle/>
          <a:p>
            <a:r>
              <a:rPr lang="en-US" dirty="0" smtClean="0"/>
              <a:t>How the heat exchanger reduce the power consumed by </a:t>
            </a:r>
            <a:r>
              <a:rPr lang="en-US" dirty="0"/>
              <a:t>the Refrigeration cycle </a:t>
            </a:r>
            <a:r>
              <a:rPr lang="en-US" dirty="0" smtClean="0"/>
              <a:t>?</a:t>
            </a:r>
          </a:p>
          <a:p>
            <a:pPr marL="0" indent="0">
              <a:buNone/>
            </a:pPr>
            <a:endParaRPr lang="en-US" dirty="0" smtClean="0"/>
          </a:p>
          <a:p>
            <a:r>
              <a:rPr lang="en-US" dirty="0" smtClean="0"/>
              <a:t>Shell tube Heat exchanger .</a:t>
            </a:r>
          </a:p>
          <a:p>
            <a:pPr lvl="0"/>
            <a:r>
              <a:rPr lang="en-US" dirty="0" smtClean="0"/>
              <a:t>Plate Heat exchanger.</a:t>
            </a:r>
            <a:endParaRPr lang="en-US" dirty="0"/>
          </a:p>
          <a:p>
            <a:pPr lvl="0"/>
            <a:r>
              <a:rPr lang="en-US" dirty="0" smtClean="0">
                <a:solidFill>
                  <a:srgbClr val="FF0000"/>
                </a:solidFill>
              </a:rPr>
              <a:t>Rotating </a:t>
            </a:r>
            <a:r>
              <a:rPr lang="en-US" dirty="0">
                <a:solidFill>
                  <a:srgbClr val="FF0000"/>
                </a:solidFill>
              </a:rPr>
              <a:t>wheel Heat </a:t>
            </a:r>
            <a:r>
              <a:rPr lang="en-US" dirty="0" smtClean="0">
                <a:solidFill>
                  <a:srgbClr val="FF0000"/>
                </a:solidFill>
              </a:rPr>
              <a:t>exchanger. </a:t>
            </a:r>
            <a:endParaRPr lang="en-US" dirty="0">
              <a:solidFill>
                <a:srgbClr val="FF0000"/>
              </a:solidFill>
            </a:endParaRPr>
          </a:p>
          <a:p>
            <a:pPr>
              <a:buNone/>
            </a:pPr>
            <a:endParaRPr lang="en-US" dirty="0"/>
          </a:p>
        </p:txBody>
      </p:sp>
      <p:sp>
        <p:nvSpPr>
          <p:cNvPr id="8" name="Rectangle 4"/>
          <p:cNvSpPr>
            <a:spLocks noChangeArrowheads="1"/>
          </p:cNvSpPr>
          <p:nvPr/>
        </p:nvSpPr>
        <p:spPr bwMode="auto">
          <a:xfrm>
            <a:off x="-277688" y="178621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 name="Slide Number Placeholder 5"/>
          <p:cNvSpPr txBox="1">
            <a:spLocks/>
          </p:cNvSpPr>
          <p:nvPr/>
        </p:nvSpPr>
        <p:spPr bwMode="auto">
          <a:xfrm>
            <a:off x="6275512" y="8142561"/>
            <a:ext cx="2133600" cy="365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0B77E5F1-32F1-4DDE-97F4-A8CDFBDD91F1}" type="slidenum">
              <a:rPr lang="en-US" smtClean="0"/>
              <a:pPr/>
              <a:t>21</a:t>
            </a:fld>
            <a:endParaRPr lang="en-US"/>
          </a:p>
        </p:txBody>
      </p:sp>
    </p:spTree>
    <p:extLst>
      <p:ext uri="{BB962C8B-B14F-4D97-AF65-F5344CB8AC3E}">
        <p14:creationId xmlns:p14="http://schemas.microsoft.com/office/powerpoint/2010/main" xmlns="" val="2325334073"/>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 calcmode="lin" valueType="num">
                                      <p:cBhvr additive="base">
                                        <p:cTn id="2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 calcmode="lin" valueType="num">
                                      <p:cBhvr additive="base">
                                        <p:cTn id="2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anim calcmode="lin" valueType="num">
                                      <p:cBhvr additive="base">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nodePh="1">
                                  <p:stCondLst>
                                    <p:cond delay="0"/>
                                  </p:stCondLst>
                                  <p:endCondLst>
                                    <p:cond evt="begin" delay="0">
                                      <p:tn val="35"/>
                                    </p:cond>
                                  </p:end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p"/>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22</a:t>
            </a:fld>
            <a:endParaRPr lang="en-US"/>
          </a:p>
        </p:txBody>
      </p:sp>
      <p:sp>
        <p:nvSpPr>
          <p:cNvPr id="5" name="Title 1"/>
          <p:cNvSpPr txBox="1">
            <a:spLocks/>
          </p:cNvSpPr>
          <p:nvPr/>
        </p:nvSpPr>
        <p:spPr bwMode="white">
          <a:xfrm>
            <a:off x="2123729" y="1747780"/>
            <a:ext cx="4485184" cy="8549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a:lstStyle>
          <a:p>
            <a:r>
              <a:rPr lang="en-US" dirty="0">
                <a:solidFill>
                  <a:schemeClr val="tx1"/>
                </a:solidFill>
                <a:latin typeface="Kristen ITC" pitchFamily="66" charset="0"/>
                <a:ea typeface="+mn-ea"/>
                <a:cs typeface="+mn-cs"/>
              </a:rPr>
              <a:t>Heat exchanger</a:t>
            </a:r>
          </a:p>
        </p:txBody>
      </p:sp>
      <p:graphicFrame>
        <p:nvGraphicFramePr>
          <p:cNvPr id="6" name="Content Placeholder 9"/>
          <p:cNvGraphicFramePr>
            <a:graphicFrameLocks noGrp="1"/>
          </p:cNvGraphicFramePr>
          <p:nvPr>
            <p:ph idx="1"/>
            <p:extLst>
              <p:ext uri="{D42A27DB-BD31-4B8C-83A1-F6EECF244321}">
                <p14:modId xmlns:p14="http://schemas.microsoft.com/office/powerpoint/2010/main" xmlns="" val="124326340"/>
              </p:ext>
            </p:extLst>
          </p:nvPr>
        </p:nvGraphicFramePr>
        <p:xfrm>
          <a:off x="350430" y="2602748"/>
          <a:ext cx="8229600" cy="3117850"/>
        </p:xfrm>
        <a:graphic>
          <a:graphicData uri="http://schemas.openxmlformats.org/drawingml/2006/table">
            <a:tbl>
              <a:tblPr firstRow="1" bandRow="1">
                <a:tableStyleId>{5C22544A-7EE6-4342-B048-85BDC9FD1C3A}</a:tableStyleId>
              </a:tblPr>
              <a:tblGrid>
                <a:gridCol w="2057400"/>
                <a:gridCol w="2057400"/>
                <a:gridCol w="2057400"/>
                <a:gridCol w="2057400"/>
              </a:tblGrid>
              <a:tr h="463550">
                <a:tc>
                  <a:txBody>
                    <a:bodyPr/>
                    <a:lstStyle/>
                    <a:p>
                      <a:pPr algn="ctr"/>
                      <a:endParaRPr lang="en-US" dirty="0"/>
                    </a:p>
                  </a:txBody>
                  <a:tcPr/>
                </a:tc>
                <a:tc>
                  <a:txBody>
                    <a:bodyPr/>
                    <a:lstStyle/>
                    <a:p>
                      <a:pPr algn="ctr"/>
                      <a:r>
                        <a:rPr lang="en-US" dirty="0" smtClean="0"/>
                        <a:t>Rotating wheel </a:t>
                      </a:r>
                      <a:endParaRPr lang="en-US" dirty="0"/>
                    </a:p>
                  </a:txBody>
                  <a:tcPr/>
                </a:tc>
                <a:tc>
                  <a:txBody>
                    <a:bodyPr/>
                    <a:lstStyle/>
                    <a:p>
                      <a:pPr algn="ctr"/>
                      <a:r>
                        <a:rPr lang="en-US" dirty="0" smtClean="0"/>
                        <a:t>Plate</a:t>
                      </a:r>
                      <a:endParaRPr lang="en-US" dirty="0"/>
                    </a:p>
                  </a:txBody>
                  <a:tcPr/>
                </a:tc>
                <a:tc>
                  <a:txBody>
                    <a:bodyPr/>
                    <a:lstStyle/>
                    <a:p>
                      <a:pPr algn="ctr"/>
                      <a:r>
                        <a:rPr lang="en-US" dirty="0" smtClean="0"/>
                        <a:t>Shell tube </a:t>
                      </a:r>
                      <a:endParaRPr lang="en-US" dirty="0"/>
                    </a:p>
                  </a:txBody>
                  <a:tcPr/>
                </a:tc>
              </a:tr>
              <a:tr h="463550">
                <a:tc>
                  <a:txBody>
                    <a:bodyPr/>
                    <a:lstStyle/>
                    <a:p>
                      <a:pPr algn="ctr"/>
                      <a:r>
                        <a:rPr lang="en-US" dirty="0" smtClean="0"/>
                        <a:t>Pressure drop</a:t>
                      </a:r>
                      <a:endParaRPr lang="en-US" dirty="0"/>
                    </a:p>
                  </a:txBody>
                  <a:tcPr/>
                </a:tc>
                <a:tc>
                  <a:txBody>
                    <a:bodyPr/>
                    <a:lstStyle/>
                    <a:p>
                      <a:pPr algn="ctr"/>
                      <a:r>
                        <a:rPr lang="en-US" dirty="0" smtClean="0"/>
                        <a:t>low</a:t>
                      </a:r>
                      <a:endParaRPr lang="en-US" dirty="0"/>
                    </a:p>
                  </a:txBody>
                  <a:tcPr/>
                </a:tc>
                <a:tc>
                  <a:txBody>
                    <a:bodyPr/>
                    <a:lstStyle/>
                    <a:p>
                      <a:pPr algn="ctr"/>
                      <a:r>
                        <a:rPr lang="en-US" dirty="0" smtClean="0"/>
                        <a:t>medium</a:t>
                      </a:r>
                      <a:endParaRPr lang="en-US" dirty="0"/>
                    </a:p>
                  </a:txBody>
                  <a:tcPr/>
                </a:tc>
                <a:tc>
                  <a:txBody>
                    <a:bodyPr/>
                    <a:lstStyle/>
                    <a:p>
                      <a:pPr algn="ctr"/>
                      <a:r>
                        <a:rPr lang="en-US" dirty="0" smtClean="0"/>
                        <a:t>medium</a:t>
                      </a:r>
                      <a:endParaRPr lang="en-US" dirty="0"/>
                    </a:p>
                  </a:txBody>
                  <a:tcPr/>
                </a:tc>
              </a:tr>
              <a:tr h="463550">
                <a:tc>
                  <a:txBody>
                    <a:bodyPr/>
                    <a:lstStyle/>
                    <a:p>
                      <a:pPr algn="ctr" rtl="0" fontAlgn="t"/>
                      <a:r>
                        <a:rPr lang="en-US" u="none" dirty="0" smtClean="0">
                          <a:solidFill>
                            <a:srgbClr val="000000"/>
                          </a:solidFill>
                          <a:effectLst/>
                        </a:rPr>
                        <a:t>Parts</a:t>
                      </a:r>
                      <a:r>
                        <a:rPr lang="en-US" u="none" baseline="0" dirty="0" smtClean="0">
                          <a:solidFill>
                            <a:srgbClr val="000000"/>
                          </a:solidFill>
                          <a:effectLst/>
                        </a:rPr>
                        <a:t> </a:t>
                      </a:r>
                      <a:r>
                        <a:rPr lang="en-US" u="none" dirty="0" smtClean="0">
                          <a:solidFill>
                            <a:srgbClr val="000000"/>
                          </a:solidFill>
                          <a:effectLst/>
                        </a:rPr>
                        <a:t>movement</a:t>
                      </a:r>
                      <a:endParaRPr lang="en-US" u="none" dirty="0">
                        <a:solidFill>
                          <a:srgbClr val="000000"/>
                        </a:solidFill>
                        <a:effectLst/>
                      </a:endParaRPr>
                    </a:p>
                  </a:txBody>
                  <a:tcPr anchor="ctr"/>
                </a:tc>
                <a:tc>
                  <a:txBody>
                    <a:bodyPr/>
                    <a:lstStyle/>
                    <a:p>
                      <a:pPr algn="ctr"/>
                      <a:r>
                        <a:rPr lang="en-US" dirty="0" smtClean="0"/>
                        <a:t>Rotate</a:t>
                      </a:r>
                      <a:endParaRPr lang="en-US" dirty="0"/>
                    </a:p>
                  </a:txBody>
                  <a:tcPr/>
                </a:tc>
                <a:tc>
                  <a:txBody>
                    <a:bodyPr/>
                    <a:lstStyle/>
                    <a:p>
                      <a:pPr algn="ctr"/>
                      <a:r>
                        <a:rPr lang="en-US" dirty="0" smtClean="0"/>
                        <a:t>fixed</a:t>
                      </a:r>
                      <a:endParaRPr lang="en-US" dirty="0"/>
                    </a:p>
                  </a:txBody>
                  <a:tcPr/>
                </a:tc>
                <a:tc>
                  <a:txBody>
                    <a:bodyPr/>
                    <a:lstStyle/>
                    <a:p>
                      <a:pPr algn="ctr"/>
                      <a:r>
                        <a:rPr lang="en-US" dirty="0" smtClean="0"/>
                        <a:t>fixed</a:t>
                      </a:r>
                      <a:endParaRPr lang="en-US" dirty="0"/>
                    </a:p>
                  </a:txBody>
                  <a:tcPr/>
                </a:tc>
              </a:tr>
              <a:tr h="463550">
                <a:tc>
                  <a:txBody>
                    <a:bodyPr/>
                    <a:lstStyle/>
                    <a:p>
                      <a:pPr algn="ctr"/>
                      <a:r>
                        <a:rPr lang="en-US" dirty="0" smtClean="0"/>
                        <a:t>size</a:t>
                      </a:r>
                      <a:endParaRPr lang="en-US" dirty="0"/>
                    </a:p>
                  </a:txBody>
                  <a:tcPr/>
                </a:tc>
                <a:tc>
                  <a:txBody>
                    <a:bodyPr/>
                    <a:lstStyle/>
                    <a:p>
                      <a:pPr algn="ctr"/>
                      <a:r>
                        <a:rPr lang="en-US" dirty="0" smtClean="0"/>
                        <a:t>medium</a:t>
                      </a:r>
                      <a:endParaRPr lang="en-US" dirty="0"/>
                    </a:p>
                  </a:txBody>
                  <a:tcPr/>
                </a:tc>
                <a:tc>
                  <a:txBody>
                    <a:bodyPr/>
                    <a:lstStyle/>
                    <a:p>
                      <a:pPr algn="ctr"/>
                      <a:r>
                        <a:rPr lang="en-US" dirty="0" smtClean="0"/>
                        <a:t>Large volume</a:t>
                      </a:r>
                      <a:endParaRPr lang="en-US" dirty="0"/>
                    </a:p>
                  </a:txBody>
                  <a:tcPr/>
                </a:tc>
                <a:tc>
                  <a:txBody>
                    <a:bodyPr/>
                    <a:lstStyle/>
                    <a:p>
                      <a:pPr algn="ctr"/>
                      <a:r>
                        <a:rPr lang="en-US" dirty="0" smtClean="0"/>
                        <a:t>Very long tubes</a:t>
                      </a:r>
                      <a:endParaRPr lang="en-US" dirty="0"/>
                    </a:p>
                  </a:txBody>
                  <a:tcPr/>
                </a:tc>
              </a:tr>
              <a:tr h="800100">
                <a:tc>
                  <a:txBody>
                    <a:bodyPr/>
                    <a:lstStyle/>
                    <a:p>
                      <a:pPr algn="ctr"/>
                      <a:r>
                        <a:rPr lang="en-US" dirty="0" smtClean="0"/>
                        <a:t>recovery efficiency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75 %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Heat storage core </a:t>
                      </a:r>
                    </a:p>
                  </a:txBody>
                  <a:tcPr/>
                </a:tc>
                <a:tc>
                  <a:txBody>
                    <a:bodyPr/>
                    <a:lstStyle/>
                    <a:p>
                      <a:pPr algn="ctr"/>
                      <a:r>
                        <a:rPr lang="en-US" dirty="0" smtClean="0"/>
                        <a:t>60 %</a:t>
                      </a:r>
                      <a:endParaRPr lang="en-US" dirty="0"/>
                    </a:p>
                  </a:txBody>
                  <a:tcPr/>
                </a:tc>
                <a:tc>
                  <a:txBody>
                    <a:bodyPr/>
                    <a:lstStyle/>
                    <a:p>
                      <a:pPr algn="ctr"/>
                      <a:r>
                        <a:rPr lang="en-US" dirty="0" smtClean="0"/>
                        <a:t>50 %</a:t>
                      </a:r>
                      <a:endParaRPr lang="en-US" dirty="0"/>
                    </a:p>
                  </a:txBody>
                  <a:tcPr/>
                </a:tc>
              </a:tr>
              <a:tr h="46355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7" name="Slide Number Placeholder 3"/>
          <p:cNvSpPr txBox="1">
            <a:spLocks/>
          </p:cNvSpPr>
          <p:nvPr/>
        </p:nvSpPr>
        <p:spPr bwMode="auto">
          <a:xfrm>
            <a:off x="6419528" y="7998546"/>
            <a:ext cx="2133600" cy="365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0B77E5F1-32F1-4DDE-97F4-A8CDFBDD91F1}" type="slidenum">
              <a:rPr lang="en-US" smtClean="0"/>
              <a:pPr/>
              <a:t>22</a:t>
            </a:fld>
            <a:endParaRPr lang="en-US"/>
          </a:p>
        </p:txBody>
      </p:sp>
    </p:spTree>
    <p:extLst>
      <p:ext uri="{BB962C8B-B14F-4D97-AF65-F5344CB8AC3E}">
        <p14:creationId xmlns:p14="http://schemas.microsoft.com/office/powerpoint/2010/main" xmlns="" val="1795399805"/>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par>
                                <p:cTn id="11" presetID="21" presetClass="entr" presetSubtype="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1)">
                                      <p:cBhvr>
                                        <p:cTn id="1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5" name="Content Placeholder 2"/>
          <p:cNvSpPr>
            <a:spLocks noGrp="1"/>
          </p:cNvSpPr>
          <p:nvPr>
            <p:ph idx="1"/>
          </p:nvPr>
        </p:nvSpPr>
        <p:spPr>
          <a:xfrm>
            <a:off x="914400" y="1371602"/>
            <a:ext cx="8229600" cy="4525963"/>
          </a:xfrm>
        </p:spPr>
        <p:txBody>
          <a:bodyPr/>
          <a:lstStyle/>
          <a:p>
            <a:endParaRPr lang="en-US" dirty="0"/>
          </a:p>
          <a:p>
            <a:endParaRPr lang="en-US" dirty="0" smtClean="0"/>
          </a:p>
          <a:p>
            <a:endParaRPr lang="en-US" dirty="0" smtClean="0"/>
          </a:p>
          <a:p>
            <a:endParaRPr lang="en-US" dirty="0"/>
          </a:p>
        </p:txBody>
      </p:sp>
      <p:sp>
        <p:nvSpPr>
          <p:cNvPr id="6" name="Slide Number Placeholder 3"/>
          <p:cNvSpPr txBox="1">
            <a:spLocks/>
          </p:cNvSpPr>
          <p:nvPr/>
        </p:nvSpPr>
        <p:spPr bwMode="auto">
          <a:xfrm>
            <a:off x="6553200" y="6356352"/>
            <a:ext cx="2133600" cy="365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0B77E5F1-32F1-4DDE-97F4-A8CDFBDD91F1}" type="slidenum">
              <a:rPr lang="en-US" smtClean="0"/>
              <a:pPr/>
              <a:t>23</a:t>
            </a:fld>
            <a:endParaRPr lang="en-US"/>
          </a:p>
        </p:txBody>
      </p:sp>
      <p:graphicFrame>
        <p:nvGraphicFramePr>
          <p:cNvPr id="7" name="Diagram 6"/>
          <p:cNvGraphicFramePr/>
          <p:nvPr>
            <p:extLst>
              <p:ext uri="{D42A27DB-BD31-4B8C-83A1-F6EECF244321}">
                <p14:modId xmlns:p14="http://schemas.microsoft.com/office/powerpoint/2010/main" xmlns="" val="2332857078"/>
              </p:ext>
            </p:extLst>
          </p:nvPr>
        </p:nvGraphicFramePr>
        <p:xfrm>
          <a:off x="591541" y="2173482"/>
          <a:ext cx="8077200" cy="4546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08133150"/>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Graphic spid="7"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7CC4214-7087-41A4-93DD-849C29D28377}" type="slidenum">
              <a:rPr lang="en-US" smtClean="0"/>
              <a:pPr/>
              <a:t>24</a:t>
            </a:fld>
            <a:endParaRPr lang="en-US"/>
          </a:p>
        </p:txBody>
      </p:sp>
      <p:pic>
        <p:nvPicPr>
          <p:cNvPr id="5" name="Content Placeholder 3" descr="condensation cycle.jpg"/>
          <p:cNvPicPr>
            <a:picLocks noGrp="1"/>
          </p:cNvPicPr>
          <p:nvPr>
            <p:ph idx="1"/>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xmlns="" val="347969104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5" name="Content Placeholder 2"/>
          <p:cNvSpPr>
            <a:spLocks noGrp="1"/>
          </p:cNvSpPr>
          <p:nvPr>
            <p:ph idx="1"/>
          </p:nvPr>
        </p:nvSpPr>
        <p:spPr>
          <a:xfrm>
            <a:off x="914400" y="1371602"/>
            <a:ext cx="8229600" cy="4525963"/>
          </a:xfrm>
        </p:spPr>
        <p:txBody>
          <a:bodyPr/>
          <a:lstStyle/>
          <a:p>
            <a:endParaRPr lang="en-US" dirty="0"/>
          </a:p>
          <a:p>
            <a:endParaRPr lang="en-US" dirty="0" smtClean="0"/>
          </a:p>
          <a:p>
            <a:endParaRPr lang="en-US" dirty="0" smtClean="0"/>
          </a:p>
          <a:p>
            <a:endParaRPr lang="en-US" dirty="0"/>
          </a:p>
        </p:txBody>
      </p:sp>
      <p:sp>
        <p:nvSpPr>
          <p:cNvPr id="6" name="Slide Number Placeholder 3"/>
          <p:cNvSpPr txBox="1">
            <a:spLocks/>
          </p:cNvSpPr>
          <p:nvPr/>
        </p:nvSpPr>
        <p:spPr bwMode="auto">
          <a:xfrm>
            <a:off x="6553200" y="6356352"/>
            <a:ext cx="2133600" cy="365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0B77E5F1-32F1-4DDE-97F4-A8CDFBDD91F1}" type="slidenum">
              <a:rPr lang="en-US" smtClean="0"/>
              <a:pPr/>
              <a:t>25</a:t>
            </a:fld>
            <a:endParaRPr lang="en-US"/>
          </a:p>
        </p:txBody>
      </p:sp>
      <p:graphicFrame>
        <p:nvGraphicFramePr>
          <p:cNvPr id="7" name="Diagram 6"/>
          <p:cNvGraphicFramePr/>
          <p:nvPr>
            <p:extLst>
              <p:ext uri="{D42A27DB-BD31-4B8C-83A1-F6EECF244321}">
                <p14:modId xmlns:p14="http://schemas.microsoft.com/office/powerpoint/2010/main" xmlns="" val="2332857078"/>
              </p:ext>
            </p:extLst>
          </p:nvPr>
        </p:nvGraphicFramePr>
        <p:xfrm>
          <a:off x="591541" y="2173482"/>
          <a:ext cx="8077200" cy="4546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08133150"/>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Graphic spid="7"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4000" dirty="0" smtClean="0"/>
              <a:t>Parts of the system </a:t>
            </a:r>
            <a:endParaRPr lang="en-US" sz="2400" dirty="0"/>
          </a:p>
        </p:txBody>
      </p:sp>
      <p:sp>
        <p:nvSpPr>
          <p:cNvPr id="49155" name="AutoShape 3"/>
          <p:cNvSpPr>
            <a:spLocks noChangeArrowheads="1"/>
          </p:cNvSpPr>
          <p:nvPr/>
        </p:nvSpPr>
        <p:spPr bwMode="gray">
          <a:xfrm>
            <a:off x="2709682" y="4184228"/>
            <a:ext cx="504825" cy="576262"/>
          </a:xfrm>
          <a:prstGeom prst="chevron">
            <a:avLst>
              <a:gd name="adj" fmla="val 52514"/>
            </a:avLst>
          </a:prstGeom>
          <a:solidFill>
            <a:schemeClr val="accent1"/>
          </a:solidFill>
          <a:ln>
            <a:noFill/>
          </a:ln>
          <a:effectLst/>
          <a:extLst>
            <a:ext uri="{91240B29-F687-4F45-9708-019B960494DF}">
              <a14:hiddenLine xmlns:a14="http://schemas.microsoft.com/office/drawing/2010/main" xmlns="" w="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p>
        </p:txBody>
      </p:sp>
      <p:sp>
        <p:nvSpPr>
          <p:cNvPr id="49156" name="AutoShape 4"/>
          <p:cNvSpPr>
            <a:spLocks noChangeArrowheads="1"/>
          </p:cNvSpPr>
          <p:nvPr/>
        </p:nvSpPr>
        <p:spPr bwMode="gray">
          <a:xfrm>
            <a:off x="5444944" y="4184228"/>
            <a:ext cx="504825" cy="576262"/>
          </a:xfrm>
          <a:prstGeom prst="chevron">
            <a:avLst>
              <a:gd name="adj" fmla="val 52514"/>
            </a:avLst>
          </a:prstGeom>
          <a:solidFill>
            <a:schemeClr val="hlink"/>
          </a:solidFill>
          <a:ln>
            <a:noFill/>
          </a:ln>
          <a:effectLst/>
          <a:extLst>
            <a:ext uri="{91240B29-F687-4F45-9708-019B960494DF}">
              <a14:hiddenLine xmlns:a14="http://schemas.microsoft.com/office/drawing/2010/main" xmlns="" w="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p>
        </p:txBody>
      </p:sp>
      <p:sp>
        <p:nvSpPr>
          <p:cNvPr id="49157" name="Oval 5"/>
          <p:cNvSpPr>
            <a:spLocks noChangeArrowheads="1"/>
          </p:cNvSpPr>
          <p:nvPr/>
        </p:nvSpPr>
        <p:spPr bwMode="gray">
          <a:xfrm>
            <a:off x="6021206" y="3392066"/>
            <a:ext cx="259766" cy="51935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49158" name="Oval 6"/>
          <p:cNvSpPr>
            <a:spLocks noChangeArrowheads="1"/>
          </p:cNvSpPr>
          <p:nvPr/>
        </p:nvSpPr>
        <p:spPr bwMode="gray">
          <a:xfrm>
            <a:off x="6021206" y="3392066"/>
            <a:ext cx="259766" cy="519351"/>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49159" name="Oval 7"/>
          <p:cNvSpPr>
            <a:spLocks noChangeArrowheads="1"/>
          </p:cNvSpPr>
          <p:nvPr/>
        </p:nvSpPr>
        <p:spPr bwMode="gray">
          <a:xfrm>
            <a:off x="6162494" y="3533354"/>
            <a:ext cx="1878013" cy="51935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49160" name="Oval 8"/>
          <p:cNvSpPr>
            <a:spLocks noChangeArrowheads="1"/>
          </p:cNvSpPr>
          <p:nvPr/>
        </p:nvSpPr>
        <p:spPr bwMode="gray">
          <a:xfrm>
            <a:off x="6194244" y="3544466"/>
            <a:ext cx="1878013" cy="519351"/>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49161" name="Oval 9"/>
          <p:cNvSpPr>
            <a:spLocks noChangeArrowheads="1"/>
          </p:cNvSpPr>
          <p:nvPr/>
        </p:nvSpPr>
        <p:spPr bwMode="gray">
          <a:xfrm>
            <a:off x="6264094" y="3627016"/>
            <a:ext cx="1690688" cy="519351"/>
          </a:xfrm>
          <a:prstGeom prst="ellipse">
            <a:avLst/>
          </a:prstGeom>
          <a:solidFill>
            <a:srgbClr val="333333"/>
          </a:soli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49162" name="Oval 10"/>
          <p:cNvSpPr>
            <a:spLocks noChangeArrowheads="1"/>
          </p:cNvSpPr>
          <p:nvPr/>
        </p:nvSpPr>
        <p:spPr bwMode="gray">
          <a:xfrm>
            <a:off x="549093" y="3385716"/>
            <a:ext cx="259766" cy="519351"/>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49163" name="Oval 11"/>
          <p:cNvSpPr>
            <a:spLocks noChangeArrowheads="1"/>
          </p:cNvSpPr>
          <p:nvPr/>
        </p:nvSpPr>
        <p:spPr bwMode="gray">
          <a:xfrm>
            <a:off x="549093" y="3385716"/>
            <a:ext cx="259766" cy="519351"/>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49164" name="Oval 12"/>
          <p:cNvSpPr>
            <a:spLocks noChangeArrowheads="1"/>
          </p:cNvSpPr>
          <p:nvPr/>
        </p:nvSpPr>
        <p:spPr bwMode="gray">
          <a:xfrm>
            <a:off x="690381" y="3527004"/>
            <a:ext cx="1878012" cy="519351"/>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49165" name="Oval 13"/>
          <p:cNvSpPr>
            <a:spLocks noChangeArrowheads="1"/>
          </p:cNvSpPr>
          <p:nvPr/>
        </p:nvSpPr>
        <p:spPr bwMode="gray">
          <a:xfrm>
            <a:off x="691969" y="3530179"/>
            <a:ext cx="1878013" cy="519351"/>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49166" name="Oval 14"/>
          <p:cNvSpPr>
            <a:spLocks noChangeArrowheads="1"/>
          </p:cNvSpPr>
          <p:nvPr/>
        </p:nvSpPr>
        <p:spPr bwMode="gray">
          <a:xfrm>
            <a:off x="784044" y="3620666"/>
            <a:ext cx="1690688" cy="519351"/>
          </a:xfrm>
          <a:prstGeom prst="ellipse">
            <a:avLst/>
          </a:prstGeom>
          <a:solidFill>
            <a:srgbClr val="333333"/>
          </a:soli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grpSp>
        <p:nvGrpSpPr>
          <p:cNvPr id="49167" name="Group 15"/>
          <p:cNvGrpSpPr>
            <a:grpSpLocks/>
          </p:cNvGrpSpPr>
          <p:nvPr/>
        </p:nvGrpSpPr>
        <p:grpSpPr bwMode="auto">
          <a:xfrm>
            <a:off x="811032" y="3646067"/>
            <a:ext cx="1636712" cy="1636713"/>
            <a:chOff x="4166" y="1706"/>
            <a:chExt cx="1252" cy="1252"/>
          </a:xfrm>
        </p:grpSpPr>
        <p:sp>
          <p:nvSpPr>
            <p:cNvPr id="49168"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9169"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9170"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9171"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sp>
        <p:nvSpPr>
          <p:cNvPr id="49172" name="Oval 20"/>
          <p:cNvSpPr>
            <a:spLocks noChangeArrowheads="1"/>
          </p:cNvSpPr>
          <p:nvPr/>
        </p:nvSpPr>
        <p:spPr bwMode="gray">
          <a:xfrm>
            <a:off x="3285943" y="3392066"/>
            <a:ext cx="259766" cy="51935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49173" name="Oval 21"/>
          <p:cNvSpPr>
            <a:spLocks noChangeArrowheads="1"/>
          </p:cNvSpPr>
          <p:nvPr/>
        </p:nvSpPr>
        <p:spPr bwMode="gray">
          <a:xfrm>
            <a:off x="3285943" y="3392066"/>
            <a:ext cx="259766" cy="519351"/>
          </a:xfrm>
          <a:prstGeom prst="ellipse">
            <a:avLst/>
          </a:prstGeom>
          <a:gradFill rotWithShape="1">
            <a:gsLst>
              <a:gs pos="0">
                <a:schemeClr val="accent1">
                  <a:alpha val="32001"/>
                </a:schemeClr>
              </a:gs>
              <a:gs pos="100000">
                <a:schemeClr val="accent1">
                  <a:gamma/>
                  <a:shade val="46275"/>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49174" name="Oval 22"/>
          <p:cNvSpPr>
            <a:spLocks noChangeArrowheads="1"/>
          </p:cNvSpPr>
          <p:nvPr/>
        </p:nvSpPr>
        <p:spPr bwMode="gray">
          <a:xfrm>
            <a:off x="3427231" y="3533354"/>
            <a:ext cx="1878012" cy="519351"/>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49175" name="Oval 23"/>
          <p:cNvSpPr>
            <a:spLocks noChangeArrowheads="1"/>
          </p:cNvSpPr>
          <p:nvPr/>
        </p:nvSpPr>
        <p:spPr bwMode="gray">
          <a:xfrm>
            <a:off x="3428819" y="3536529"/>
            <a:ext cx="1878013" cy="519351"/>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49176" name="Oval 24"/>
          <p:cNvSpPr>
            <a:spLocks noChangeArrowheads="1"/>
          </p:cNvSpPr>
          <p:nvPr/>
        </p:nvSpPr>
        <p:spPr bwMode="gray">
          <a:xfrm>
            <a:off x="3520894" y="3627016"/>
            <a:ext cx="1690688" cy="519351"/>
          </a:xfrm>
          <a:prstGeom prst="ellipse">
            <a:avLst/>
          </a:prstGeom>
          <a:solidFill>
            <a:srgbClr val="333333"/>
          </a:soli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grpSp>
        <p:nvGrpSpPr>
          <p:cNvPr id="49177" name="Group 25"/>
          <p:cNvGrpSpPr>
            <a:grpSpLocks/>
          </p:cNvGrpSpPr>
          <p:nvPr/>
        </p:nvGrpSpPr>
        <p:grpSpPr bwMode="auto">
          <a:xfrm>
            <a:off x="3432397" y="3483803"/>
            <a:ext cx="1897062" cy="1890713"/>
            <a:chOff x="4166" y="1706"/>
            <a:chExt cx="1252" cy="1252"/>
          </a:xfrm>
        </p:grpSpPr>
        <p:sp>
          <p:nvSpPr>
            <p:cNvPr id="49178" name="Oval 2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9179" name="Oval 2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9180" name="Oval 2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9181" name="Oval 2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grpSp>
        <p:nvGrpSpPr>
          <p:cNvPr id="49182" name="Group 30"/>
          <p:cNvGrpSpPr>
            <a:grpSpLocks/>
          </p:cNvGrpSpPr>
          <p:nvPr/>
        </p:nvGrpSpPr>
        <p:grpSpPr bwMode="auto">
          <a:xfrm>
            <a:off x="6103803" y="3520948"/>
            <a:ext cx="2019208" cy="1897063"/>
            <a:chOff x="4166" y="1706"/>
            <a:chExt cx="1252" cy="1252"/>
          </a:xfrm>
        </p:grpSpPr>
        <p:sp>
          <p:nvSpPr>
            <p:cNvPr id="49183" name="Oval 3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9184" name="Oval 3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9185" name="Oval 3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9186" name="Oval 34"/>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sp>
        <p:nvSpPr>
          <p:cNvPr id="49190" name="Text Box 38"/>
          <p:cNvSpPr txBox="1">
            <a:spLocks noChangeArrowheads="1"/>
          </p:cNvSpPr>
          <p:nvPr/>
        </p:nvSpPr>
        <p:spPr bwMode="gray">
          <a:xfrm>
            <a:off x="784044" y="3883308"/>
            <a:ext cx="1636826"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algn="ctr"/>
            <a:r>
              <a:rPr lang="en-US" sz="2400" dirty="0" smtClean="0">
                <a:latin typeface="Kristen ITC" pitchFamily="66" charset="0"/>
              </a:rPr>
              <a:t>cooling capacity (W).</a:t>
            </a:r>
            <a:endParaRPr lang="en-US" sz="2400" dirty="0">
              <a:latin typeface="Kristen ITC" pitchFamily="66" charset="0"/>
            </a:endParaRPr>
          </a:p>
        </p:txBody>
      </p:sp>
      <p:sp>
        <p:nvSpPr>
          <p:cNvPr id="49191" name="Text Box 39"/>
          <p:cNvSpPr txBox="1">
            <a:spLocks noChangeArrowheads="1"/>
          </p:cNvSpPr>
          <p:nvPr/>
        </p:nvSpPr>
        <p:spPr bwMode="gray">
          <a:xfrm>
            <a:off x="3413886" y="3856916"/>
            <a:ext cx="1846200" cy="13234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algn="ctr"/>
            <a:r>
              <a:rPr lang="en-US" sz="2000" dirty="0" smtClean="0">
                <a:latin typeface="Kristen ITC" pitchFamily="66" charset="0"/>
              </a:rPr>
              <a:t>overall heat transfer coefficient (W/(m</a:t>
            </a:r>
            <a:r>
              <a:rPr lang="en-US" sz="2000" baseline="30000" dirty="0" smtClean="0">
                <a:latin typeface="Kristen ITC" pitchFamily="66" charset="0"/>
              </a:rPr>
              <a:t>2</a:t>
            </a:r>
            <a:r>
              <a:rPr lang="en-US" sz="2000" dirty="0" smtClean="0">
                <a:latin typeface="Kristen ITC" pitchFamily="66" charset="0"/>
              </a:rPr>
              <a:t> K)).</a:t>
            </a:r>
            <a:endParaRPr lang="en-US" sz="2000" dirty="0">
              <a:latin typeface="Kristen ITC" pitchFamily="66" charset="0"/>
            </a:endParaRPr>
          </a:p>
        </p:txBody>
      </p:sp>
      <p:sp>
        <p:nvSpPr>
          <p:cNvPr id="49192" name="Text Box 40"/>
          <p:cNvSpPr txBox="1">
            <a:spLocks noChangeArrowheads="1"/>
          </p:cNvSpPr>
          <p:nvPr/>
        </p:nvSpPr>
        <p:spPr bwMode="gray">
          <a:xfrm>
            <a:off x="6244565" y="3701273"/>
            <a:ext cx="1795941"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algn="ctr"/>
            <a:r>
              <a:rPr lang="en-US" sz="2000" dirty="0" smtClean="0">
                <a:latin typeface="Kristen ITC" pitchFamily="66" charset="0"/>
              </a:rPr>
              <a:t>mean temperature difference between the fluids (K).</a:t>
            </a:r>
            <a:endParaRPr lang="en-US" sz="2000" dirty="0">
              <a:latin typeface="Kristen ITC" pitchFamily="66" charset="0"/>
            </a:endParaRPr>
          </a:p>
        </p:txBody>
      </p:sp>
      <p:sp>
        <p:nvSpPr>
          <p:cNvPr id="2" name="Slide Number Placeholder 1"/>
          <p:cNvSpPr>
            <a:spLocks noGrp="1"/>
          </p:cNvSpPr>
          <p:nvPr>
            <p:ph type="sldNum" sz="quarter" idx="12"/>
          </p:nvPr>
        </p:nvSpPr>
        <p:spPr/>
        <p:txBody>
          <a:bodyPr/>
          <a:lstStyle/>
          <a:p>
            <a:fld id="{B7CC4214-7087-41A4-93DD-849C29D28377}" type="slidenum">
              <a:rPr lang="en-US" smtClean="0"/>
              <a:pPr/>
              <a:t>26</a:t>
            </a:fld>
            <a:endParaRPr lang="en-US"/>
          </a:p>
        </p:txBody>
      </p:sp>
      <p:sp>
        <p:nvSpPr>
          <p:cNvPr id="3" name="Rectangle 2"/>
          <p:cNvSpPr/>
          <p:nvPr/>
        </p:nvSpPr>
        <p:spPr>
          <a:xfrm>
            <a:off x="2068038" y="2392828"/>
            <a:ext cx="5242633" cy="369332"/>
          </a:xfrm>
          <a:prstGeom prst="rect">
            <a:avLst/>
          </a:prstGeom>
        </p:spPr>
        <p:txBody>
          <a:bodyPr wrap="square">
            <a:spAutoFit/>
          </a:bodyPr>
          <a:lstStyle/>
          <a:p>
            <a:pPr>
              <a:buNone/>
            </a:pPr>
            <a:r>
              <a:rPr lang="en-US" dirty="0" smtClean="0">
                <a:latin typeface="Kristen ITC" pitchFamily="66" charset="0"/>
              </a:rPr>
              <a:t>The main factor s affect the design are:</a:t>
            </a:r>
          </a:p>
        </p:txBody>
      </p:sp>
      <p:sp>
        <p:nvSpPr>
          <p:cNvPr id="45" name="Title 1"/>
          <p:cNvSpPr txBox="1">
            <a:spLocks/>
          </p:cNvSpPr>
          <p:nvPr/>
        </p:nvSpPr>
        <p:spPr bwMode="white">
          <a:xfrm>
            <a:off x="1156814" y="1421793"/>
            <a:ext cx="6283935"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normAutofit fontScale="97500"/>
          </a:bodyPr>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a:lstStyle>
          <a:p>
            <a:r>
              <a:rPr lang="en-US" sz="3200" dirty="0">
                <a:solidFill>
                  <a:schemeClr val="tx1"/>
                </a:solidFill>
                <a:latin typeface="Kristen ITC" pitchFamily="66" charset="0"/>
                <a:ea typeface="+mn-ea"/>
                <a:cs typeface="+mn-cs"/>
              </a:rPr>
              <a:t>Evaporator &amp; </a:t>
            </a:r>
            <a:r>
              <a:rPr lang="en-US" sz="3200" dirty="0" smtClean="0">
                <a:solidFill>
                  <a:schemeClr val="tx1"/>
                </a:solidFill>
                <a:latin typeface="Kristen ITC" pitchFamily="66" charset="0"/>
                <a:ea typeface="+mn-ea"/>
                <a:cs typeface="+mn-cs"/>
              </a:rPr>
              <a:t>condenser Design</a:t>
            </a:r>
            <a:endParaRPr lang="en-US" sz="3200" dirty="0">
              <a:solidFill>
                <a:schemeClr val="tx1"/>
              </a:solidFill>
              <a:latin typeface="Kristen ITC" pitchFamily="66" charset="0"/>
              <a:ea typeface="+mn-ea"/>
              <a:cs typeface="+mn-cs"/>
            </a:endParaRPr>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155"/>
                                        </p:tgtEl>
                                        <p:attrNameLst>
                                          <p:attrName>style.visibility</p:attrName>
                                        </p:attrNameLst>
                                      </p:cBhvr>
                                      <p:to>
                                        <p:strVal val="visible"/>
                                      </p:to>
                                    </p:set>
                                    <p:animEffect transition="in" filter="fade">
                                      <p:cBhvr>
                                        <p:cTn id="7" dur="500"/>
                                        <p:tgtEl>
                                          <p:spTgt spid="4915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156"/>
                                        </p:tgtEl>
                                        <p:attrNameLst>
                                          <p:attrName>style.visibility</p:attrName>
                                        </p:attrNameLst>
                                      </p:cBhvr>
                                      <p:to>
                                        <p:strVal val="visible"/>
                                      </p:to>
                                    </p:set>
                                    <p:animEffect transition="in" filter="fade">
                                      <p:cBhvr>
                                        <p:cTn id="10" dur="500"/>
                                        <p:tgtEl>
                                          <p:spTgt spid="4915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9157"/>
                                        </p:tgtEl>
                                        <p:attrNameLst>
                                          <p:attrName>style.visibility</p:attrName>
                                        </p:attrNameLst>
                                      </p:cBhvr>
                                      <p:to>
                                        <p:strVal val="visible"/>
                                      </p:to>
                                    </p:set>
                                    <p:animEffect transition="in" filter="fade">
                                      <p:cBhvr>
                                        <p:cTn id="13" dur="500"/>
                                        <p:tgtEl>
                                          <p:spTgt spid="4915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9158"/>
                                        </p:tgtEl>
                                        <p:attrNameLst>
                                          <p:attrName>style.visibility</p:attrName>
                                        </p:attrNameLst>
                                      </p:cBhvr>
                                      <p:to>
                                        <p:strVal val="visible"/>
                                      </p:to>
                                    </p:set>
                                    <p:animEffect transition="in" filter="fade">
                                      <p:cBhvr>
                                        <p:cTn id="16" dur="500"/>
                                        <p:tgtEl>
                                          <p:spTgt spid="4915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9159"/>
                                        </p:tgtEl>
                                        <p:attrNameLst>
                                          <p:attrName>style.visibility</p:attrName>
                                        </p:attrNameLst>
                                      </p:cBhvr>
                                      <p:to>
                                        <p:strVal val="visible"/>
                                      </p:to>
                                    </p:set>
                                    <p:animEffect transition="in" filter="fade">
                                      <p:cBhvr>
                                        <p:cTn id="19" dur="500"/>
                                        <p:tgtEl>
                                          <p:spTgt spid="491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9160"/>
                                        </p:tgtEl>
                                        <p:attrNameLst>
                                          <p:attrName>style.visibility</p:attrName>
                                        </p:attrNameLst>
                                      </p:cBhvr>
                                      <p:to>
                                        <p:strVal val="visible"/>
                                      </p:to>
                                    </p:set>
                                    <p:animEffect transition="in" filter="fade">
                                      <p:cBhvr>
                                        <p:cTn id="22" dur="500"/>
                                        <p:tgtEl>
                                          <p:spTgt spid="4916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9161"/>
                                        </p:tgtEl>
                                        <p:attrNameLst>
                                          <p:attrName>style.visibility</p:attrName>
                                        </p:attrNameLst>
                                      </p:cBhvr>
                                      <p:to>
                                        <p:strVal val="visible"/>
                                      </p:to>
                                    </p:set>
                                    <p:animEffect transition="in" filter="fade">
                                      <p:cBhvr>
                                        <p:cTn id="25" dur="500"/>
                                        <p:tgtEl>
                                          <p:spTgt spid="4916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162"/>
                                        </p:tgtEl>
                                        <p:attrNameLst>
                                          <p:attrName>style.visibility</p:attrName>
                                        </p:attrNameLst>
                                      </p:cBhvr>
                                      <p:to>
                                        <p:strVal val="visible"/>
                                      </p:to>
                                    </p:set>
                                    <p:animEffect transition="in" filter="fade">
                                      <p:cBhvr>
                                        <p:cTn id="28" dur="500"/>
                                        <p:tgtEl>
                                          <p:spTgt spid="4916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9163"/>
                                        </p:tgtEl>
                                        <p:attrNameLst>
                                          <p:attrName>style.visibility</p:attrName>
                                        </p:attrNameLst>
                                      </p:cBhvr>
                                      <p:to>
                                        <p:strVal val="visible"/>
                                      </p:to>
                                    </p:set>
                                    <p:animEffect transition="in" filter="fade">
                                      <p:cBhvr>
                                        <p:cTn id="31" dur="500"/>
                                        <p:tgtEl>
                                          <p:spTgt spid="4916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9164"/>
                                        </p:tgtEl>
                                        <p:attrNameLst>
                                          <p:attrName>style.visibility</p:attrName>
                                        </p:attrNameLst>
                                      </p:cBhvr>
                                      <p:to>
                                        <p:strVal val="visible"/>
                                      </p:to>
                                    </p:set>
                                    <p:animEffect transition="in" filter="fade">
                                      <p:cBhvr>
                                        <p:cTn id="34" dur="500"/>
                                        <p:tgtEl>
                                          <p:spTgt spid="4916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9165"/>
                                        </p:tgtEl>
                                        <p:attrNameLst>
                                          <p:attrName>style.visibility</p:attrName>
                                        </p:attrNameLst>
                                      </p:cBhvr>
                                      <p:to>
                                        <p:strVal val="visible"/>
                                      </p:to>
                                    </p:set>
                                    <p:animEffect transition="in" filter="fade">
                                      <p:cBhvr>
                                        <p:cTn id="37" dur="500"/>
                                        <p:tgtEl>
                                          <p:spTgt spid="4916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9166"/>
                                        </p:tgtEl>
                                        <p:attrNameLst>
                                          <p:attrName>style.visibility</p:attrName>
                                        </p:attrNameLst>
                                      </p:cBhvr>
                                      <p:to>
                                        <p:strVal val="visible"/>
                                      </p:to>
                                    </p:set>
                                    <p:animEffect transition="in" filter="fade">
                                      <p:cBhvr>
                                        <p:cTn id="40" dur="500"/>
                                        <p:tgtEl>
                                          <p:spTgt spid="49166"/>
                                        </p:tgtEl>
                                      </p:cBhvr>
                                    </p:animEffect>
                                  </p:childTnLst>
                                </p:cTn>
                              </p:par>
                              <p:par>
                                <p:cTn id="41" presetID="10" presetClass="entr" presetSubtype="0" fill="hold" nodeType="withEffect">
                                  <p:stCondLst>
                                    <p:cond delay="0"/>
                                  </p:stCondLst>
                                  <p:childTnLst>
                                    <p:set>
                                      <p:cBhvr>
                                        <p:cTn id="42" dur="1" fill="hold">
                                          <p:stCondLst>
                                            <p:cond delay="0"/>
                                          </p:stCondLst>
                                        </p:cTn>
                                        <p:tgtEl>
                                          <p:spTgt spid="49167"/>
                                        </p:tgtEl>
                                        <p:attrNameLst>
                                          <p:attrName>style.visibility</p:attrName>
                                        </p:attrNameLst>
                                      </p:cBhvr>
                                      <p:to>
                                        <p:strVal val="visible"/>
                                      </p:to>
                                    </p:set>
                                    <p:animEffect transition="in" filter="fade">
                                      <p:cBhvr>
                                        <p:cTn id="43" dur="500"/>
                                        <p:tgtEl>
                                          <p:spTgt spid="4916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9172"/>
                                        </p:tgtEl>
                                        <p:attrNameLst>
                                          <p:attrName>style.visibility</p:attrName>
                                        </p:attrNameLst>
                                      </p:cBhvr>
                                      <p:to>
                                        <p:strVal val="visible"/>
                                      </p:to>
                                    </p:set>
                                    <p:animEffect transition="in" filter="fade">
                                      <p:cBhvr>
                                        <p:cTn id="46" dur="500"/>
                                        <p:tgtEl>
                                          <p:spTgt spid="4917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9173"/>
                                        </p:tgtEl>
                                        <p:attrNameLst>
                                          <p:attrName>style.visibility</p:attrName>
                                        </p:attrNameLst>
                                      </p:cBhvr>
                                      <p:to>
                                        <p:strVal val="visible"/>
                                      </p:to>
                                    </p:set>
                                    <p:animEffect transition="in" filter="fade">
                                      <p:cBhvr>
                                        <p:cTn id="49" dur="500"/>
                                        <p:tgtEl>
                                          <p:spTgt spid="4917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9174"/>
                                        </p:tgtEl>
                                        <p:attrNameLst>
                                          <p:attrName>style.visibility</p:attrName>
                                        </p:attrNameLst>
                                      </p:cBhvr>
                                      <p:to>
                                        <p:strVal val="visible"/>
                                      </p:to>
                                    </p:set>
                                    <p:animEffect transition="in" filter="fade">
                                      <p:cBhvr>
                                        <p:cTn id="52" dur="500"/>
                                        <p:tgtEl>
                                          <p:spTgt spid="4917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9175"/>
                                        </p:tgtEl>
                                        <p:attrNameLst>
                                          <p:attrName>style.visibility</p:attrName>
                                        </p:attrNameLst>
                                      </p:cBhvr>
                                      <p:to>
                                        <p:strVal val="visible"/>
                                      </p:to>
                                    </p:set>
                                    <p:animEffect transition="in" filter="fade">
                                      <p:cBhvr>
                                        <p:cTn id="55" dur="500"/>
                                        <p:tgtEl>
                                          <p:spTgt spid="4917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9176"/>
                                        </p:tgtEl>
                                        <p:attrNameLst>
                                          <p:attrName>style.visibility</p:attrName>
                                        </p:attrNameLst>
                                      </p:cBhvr>
                                      <p:to>
                                        <p:strVal val="visible"/>
                                      </p:to>
                                    </p:set>
                                    <p:animEffect transition="in" filter="fade">
                                      <p:cBhvr>
                                        <p:cTn id="58" dur="500"/>
                                        <p:tgtEl>
                                          <p:spTgt spid="49176"/>
                                        </p:tgtEl>
                                      </p:cBhvr>
                                    </p:animEffect>
                                  </p:childTnLst>
                                </p:cTn>
                              </p:par>
                              <p:par>
                                <p:cTn id="59" presetID="10" presetClass="entr" presetSubtype="0" fill="hold" nodeType="withEffect">
                                  <p:stCondLst>
                                    <p:cond delay="0"/>
                                  </p:stCondLst>
                                  <p:childTnLst>
                                    <p:set>
                                      <p:cBhvr>
                                        <p:cTn id="60" dur="1" fill="hold">
                                          <p:stCondLst>
                                            <p:cond delay="0"/>
                                          </p:stCondLst>
                                        </p:cTn>
                                        <p:tgtEl>
                                          <p:spTgt spid="49177"/>
                                        </p:tgtEl>
                                        <p:attrNameLst>
                                          <p:attrName>style.visibility</p:attrName>
                                        </p:attrNameLst>
                                      </p:cBhvr>
                                      <p:to>
                                        <p:strVal val="visible"/>
                                      </p:to>
                                    </p:set>
                                    <p:animEffect transition="in" filter="fade">
                                      <p:cBhvr>
                                        <p:cTn id="61" dur="500"/>
                                        <p:tgtEl>
                                          <p:spTgt spid="49177"/>
                                        </p:tgtEl>
                                      </p:cBhvr>
                                    </p:animEffect>
                                  </p:childTnLst>
                                </p:cTn>
                              </p:par>
                              <p:par>
                                <p:cTn id="62" presetID="10" presetClass="entr" presetSubtype="0" fill="hold" nodeType="withEffect">
                                  <p:stCondLst>
                                    <p:cond delay="0"/>
                                  </p:stCondLst>
                                  <p:childTnLst>
                                    <p:set>
                                      <p:cBhvr>
                                        <p:cTn id="63" dur="1" fill="hold">
                                          <p:stCondLst>
                                            <p:cond delay="0"/>
                                          </p:stCondLst>
                                        </p:cTn>
                                        <p:tgtEl>
                                          <p:spTgt spid="49182"/>
                                        </p:tgtEl>
                                        <p:attrNameLst>
                                          <p:attrName>style.visibility</p:attrName>
                                        </p:attrNameLst>
                                      </p:cBhvr>
                                      <p:to>
                                        <p:strVal val="visible"/>
                                      </p:to>
                                    </p:set>
                                    <p:animEffect transition="in" filter="fade">
                                      <p:cBhvr>
                                        <p:cTn id="64" dur="500"/>
                                        <p:tgtEl>
                                          <p:spTgt spid="4918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9190"/>
                                        </p:tgtEl>
                                        <p:attrNameLst>
                                          <p:attrName>style.visibility</p:attrName>
                                        </p:attrNameLst>
                                      </p:cBhvr>
                                      <p:to>
                                        <p:strVal val="visible"/>
                                      </p:to>
                                    </p:set>
                                    <p:animEffect transition="in" filter="fade">
                                      <p:cBhvr>
                                        <p:cTn id="67" dur="500"/>
                                        <p:tgtEl>
                                          <p:spTgt spid="4919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9191"/>
                                        </p:tgtEl>
                                        <p:attrNameLst>
                                          <p:attrName>style.visibility</p:attrName>
                                        </p:attrNameLst>
                                      </p:cBhvr>
                                      <p:to>
                                        <p:strVal val="visible"/>
                                      </p:to>
                                    </p:set>
                                    <p:animEffect transition="in" filter="fade">
                                      <p:cBhvr>
                                        <p:cTn id="70" dur="500"/>
                                        <p:tgtEl>
                                          <p:spTgt spid="4919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9192"/>
                                        </p:tgtEl>
                                        <p:attrNameLst>
                                          <p:attrName>style.visibility</p:attrName>
                                        </p:attrNameLst>
                                      </p:cBhvr>
                                      <p:to>
                                        <p:strVal val="visible"/>
                                      </p:to>
                                    </p:set>
                                    <p:animEffect transition="in" filter="fade">
                                      <p:cBhvr>
                                        <p:cTn id="73" dur="500"/>
                                        <p:tgtEl>
                                          <p:spTgt spid="4919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fade">
                                      <p:cBhvr>
                                        <p:cTn id="76" dur="500"/>
                                        <p:tgtEl>
                                          <p:spTgt spid="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500"/>
                                        <p:tgtEl>
                                          <p:spTgt spid="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animBg="1"/>
      <p:bldP spid="49156" grpId="0" animBg="1"/>
      <p:bldP spid="49157" grpId="0" animBg="1"/>
      <p:bldP spid="49158" grpId="0" animBg="1"/>
      <p:bldP spid="49159" grpId="0" animBg="1"/>
      <p:bldP spid="49160" grpId="0" animBg="1"/>
      <p:bldP spid="49161" grpId="0" animBg="1"/>
      <p:bldP spid="49162" grpId="0" animBg="1"/>
      <p:bldP spid="49163" grpId="0" animBg="1"/>
      <p:bldP spid="49164" grpId="0" animBg="1"/>
      <p:bldP spid="49165" grpId="0" animBg="1"/>
      <p:bldP spid="49166" grpId="0" animBg="1"/>
      <p:bldP spid="49172" grpId="0" animBg="1"/>
      <p:bldP spid="49173" grpId="0" animBg="1"/>
      <p:bldP spid="49174" grpId="0" animBg="1"/>
      <p:bldP spid="49175" grpId="0" animBg="1"/>
      <p:bldP spid="49176" grpId="0" animBg="1"/>
      <p:bldP spid="49190" grpId="0"/>
      <p:bldP spid="49191" grpId="0"/>
      <p:bldP spid="49192" grpId="0"/>
      <p:bldP spid="2" grpId="0"/>
      <p:bldP spid="3" grpId="0"/>
      <p:bldP spid="4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27</a:t>
            </a:fld>
            <a:endParaRPr lang="en-US"/>
          </a:p>
        </p:txBody>
      </p:sp>
      <p:pic>
        <p:nvPicPr>
          <p:cNvPr id="5" name="Picture 2" descr="C:\Users\afeef nabulsi\Desktop\final project Design of solar powered system for extracting water from humid air\design\he8.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87948" y="1772816"/>
            <a:ext cx="4897709" cy="2304256"/>
          </a:xfrm>
          <a:prstGeom prst="rect">
            <a:avLst/>
          </a:prstGeom>
          <a:noFill/>
          <a:extLst>
            <a:ext uri="{909E8E84-426E-40DD-AFC4-6F175D3DCCD1}">
              <a14:hiddenFill xmlns:a14="http://schemas.microsoft.com/office/drawing/2010/main" xmlns="">
                <a:solidFill>
                  <a:srgbClr val="FFFFFF"/>
                </a:solidFill>
              </a14:hiddenFill>
            </a:ext>
          </a:extLst>
        </p:spPr>
      </p:pic>
      <p:sp>
        <p:nvSpPr>
          <p:cNvPr id="6" name="Content Placeholder 2"/>
          <p:cNvSpPr>
            <a:spLocks noGrp="1"/>
          </p:cNvSpPr>
          <p:nvPr>
            <p:ph idx="1"/>
          </p:nvPr>
        </p:nvSpPr>
        <p:spPr>
          <a:xfrm>
            <a:off x="683568" y="4293096"/>
            <a:ext cx="8229600" cy="1345512"/>
          </a:xfrm>
        </p:spPr>
        <p:txBody>
          <a:bodyPr>
            <a:normAutofit/>
          </a:bodyPr>
          <a:lstStyle/>
          <a:p>
            <a:pPr algn="ctr">
              <a:buNone/>
            </a:pPr>
            <a:r>
              <a:rPr lang="en-US" dirty="0" smtClean="0">
                <a:latin typeface="Better Sans" pitchFamily="2" charset="0"/>
              </a:rPr>
              <a:t>the length of evaporator  35.4 m at diameter 1cm</a:t>
            </a:r>
          </a:p>
          <a:p>
            <a:pPr algn="ctr">
              <a:buNone/>
            </a:pPr>
            <a:r>
              <a:rPr lang="en-US" dirty="0" smtClean="0">
                <a:latin typeface="Better Sans" pitchFamily="2" charset="0"/>
              </a:rPr>
              <a:t>The length of condenser  21.1 m at diameter  1cm </a:t>
            </a:r>
          </a:p>
          <a:p>
            <a:pPr algn="ctr"/>
            <a:endParaRPr lang="en-US" dirty="0">
              <a:latin typeface="Better Sans" pitchFamily="2" charset="0"/>
            </a:endParaRPr>
          </a:p>
        </p:txBody>
      </p:sp>
    </p:spTree>
    <p:extLst>
      <p:ext uri="{BB962C8B-B14F-4D97-AF65-F5344CB8AC3E}">
        <p14:creationId xmlns:p14="http://schemas.microsoft.com/office/powerpoint/2010/main" xmlns="" val="247921180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arn(inVertical)">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barn(inVertical)">
                                      <p:cBhvr>
                                        <p:cTn id="18"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z="4000" dirty="0" smtClean="0"/>
              <a:t>Parts of the system </a:t>
            </a:r>
            <a:endParaRPr lang="en-US" sz="2400" dirty="0"/>
          </a:p>
        </p:txBody>
      </p:sp>
      <p:grpSp>
        <p:nvGrpSpPr>
          <p:cNvPr id="62467" name="Group 3"/>
          <p:cNvGrpSpPr>
            <a:grpSpLocks/>
          </p:cNvGrpSpPr>
          <p:nvPr/>
        </p:nvGrpSpPr>
        <p:grpSpPr bwMode="auto">
          <a:xfrm>
            <a:off x="1143001" y="1984377"/>
            <a:ext cx="2170113" cy="4035425"/>
            <a:chOff x="720" y="1296"/>
            <a:chExt cx="1367" cy="2542"/>
          </a:xfrm>
        </p:grpSpPr>
        <p:sp>
          <p:nvSpPr>
            <p:cNvPr id="62468" name="AutoShape 4"/>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69" name="AutoShape 5"/>
            <p:cNvSpPr>
              <a:spLocks noChangeArrowheads="1"/>
            </p:cNvSpPr>
            <p:nvPr/>
          </p:nvSpPr>
          <p:spPr bwMode="gray">
            <a:xfrm>
              <a:off x="741" y="1495"/>
              <a:ext cx="1322" cy="1766"/>
            </a:xfrm>
            <a:prstGeom prst="roundRect">
              <a:avLst>
                <a:gd name="adj" fmla="val 16667"/>
              </a:avLst>
            </a:prstGeom>
            <a:solidFill>
              <a:srgbClr val="3CA1E6"/>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70" name="AutoShape 6"/>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3CA1E6">
                    <a:gamma/>
                    <a:tint val="51373"/>
                    <a:invGamma/>
                  </a:srgb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71" name="AutoShape 7"/>
            <p:cNvSpPr>
              <a:spLocks noChangeArrowheads="1"/>
            </p:cNvSpPr>
            <p:nvPr/>
          </p:nvSpPr>
          <p:spPr bwMode="gray">
            <a:xfrm>
              <a:off x="752" y="1509"/>
              <a:ext cx="1304" cy="446"/>
            </a:xfrm>
            <a:prstGeom prst="roundRect">
              <a:avLst>
                <a:gd name="adj" fmla="val 50000"/>
              </a:avLst>
            </a:prstGeom>
            <a:gradFill rotWithShape="1">
              <a:gsLst>
                <a:gs pos="0">
                  <a:srgbClr val="3CA1E6">
                    <a:gamma/>
                    <a:tint val="33333"/>
                    <a:invGamma/>
                  </a:srgbClr>
                </a:gs>
                <a:gs pos="100000">
                  <a:srgbClr val="3CA1E6">
                    <a:alpha val="0"/>
                  </a:srgb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72" name="AutoShape 8"/>
            <p:cNvSpPr>
              <a:spLocks noChangeArrowheads="1"/>
            </p:cNvSpPr>
            <p:nvPr/>
          </p:nvSpPr>
          <p:spPr bwMode="gray">
            <a:xfrm>
              <a:off x="724" y="3290"/>
              <a:ext cx="1363" cy="548"/>
            </a:xfrm>
            <a:prstGeom prst="roundRect">
              <a:avLst>
                <a:gd name="adj" fmla="val 40389"/>
              </a:avLst>
            </a:prstGeom>
            <a:gradFill rotWithShape="1">
              <a:gsLst>
                <a:gs pos="0">
                  <a:srgbClr val="729EB4"/>
                </a:gs>
                <a:gs pos="100000">
                  <a:schemeClr val="bg1"/>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73" name="AutoShape 9"/>
            <p:cNvSpPr>
              <a:spLocks noChangeArrowheads="1"/>
            </p:cNvSpPr>
            <p:nvPr/>
          </p:nvSpPr>
          <p:spPr bwMode="gray">
            <a:xfrm>
              <a:off x="752" y="3305"/>
              <a:ext cx="1304" cy="487"/>
            </a:xfrm>
            <a:prstGeom prst="roundRect">
              <a:avLst>
                <a:gd name="adj" fmla="val 50000"/>
              </a:avLst>
            </a:prstGeom>
            <a:gradFill rotWithShape="1">
              <a:gsLst>
                <a:gs pos="0">
                  <a:srgbClr val="7DAFD4"/>
                </a:gs>
                <a:gs pos="100000">
                  <a:schemeClr val="bg1"/>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nvGrpSpPr>
            <p:cNvPr id="62474" name="Group 10"/>
            <p:cNvGrpSpPr>
              <a:grpSpLocks/>
            </p:cNvGrpSpPr>
            <p:nvPr/>
          </p:nvGrpSpPr>
          <p:grpSpPr bwMode="auto">
            <a:xfrm>
              <a:off x="1189" y="1296"/>
              <a:ext cx="405" cy="395"/>
              <a:chOff x="1289" y="582"/>
              <a:chExt cx="668" cy="652"/>
            </a:xfrm>
          </p:grpSpPr>
          <p:sp>
            <p:nvSpPr>
              <p:cNvPr id="62475" name="Oval 11"/>
              <p:cNvSpPr>
                <a:spLocks noChangeArrowheads="1"/>
              </p:cNvSpPr>
              <p:nvPr/>
            </p:nvSpPr>
            <p:spPr bwMode="gray">
              <a:xfrm>
                <a:off x="1289" y="582"/>
                <a:ext cx="668" cy="540"/>
              </a:xfrm>
              <a:prstGeom prst="ellipse">
                <a:avLst/>
              </a:prstGeom>
              <a:solidFill>
                <a:srgbClr val="333333"/>
              </a:soli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62476" name="Oval 12"/>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477" name="Oval 13"/>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478" name="Oval 14"/>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479" name="Oval 15"/>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sp>
          <p:nvSpPr>
            <p:cNvPr id="62480" name="Text Box 16"/>
            <p:cNvSpPr txBox="1">
              <a:spLocks noChangeArrowheads="1"/>
            </p:cNvSpPr>
            <p:nvPr/>
          </p:nvSpPr>
          <p:spPr bwMode="gray">
            <a:xfrm>
              <a:off x="1276" y="1354"/>
              <a:ext cx="224"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sz="2400">
                  <a:solidFill>
                    <a:srgbClr val="000000"/>
                  </a:solidFill>
                </a:rPr>
                <a:t>1</a:t>
              </a:r>
              <a:endParaRPr lang="en-US"/>
            </a:p>
          </p:txBody>
        </p:sp>
        <p:sp>
          <p:nvSpPr>
            <p:cNvPr id="62481" name="Text Box 17"/>
            <p:cNvSpPr txBox="1">
              <a:spLocks noChangeArrowheads="1"/>
            </p:cNvSpPr>
            <p:nvPr/>
          </p:nvSpPr>
          <p:spPr bwMode="gray">
            <a:xfrm>
              <a:off x="768" y="1776"/>
              <a:ext cx="1296" cy="12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2400" dirty="0" smtClean="0">
                  <a:latin typeface="Comic Sans MS" pitchFamily="66" charset="0"/>
                </a:rPr>
                <a:t>The total energy that the system need 3.018Kw</a:t>
              </a:r>
            </a:p>
          </p:txBody>
        </p:sp>
      </p:grpSp>
      <p:grpSp>
        <p:nvGrpSpPr>
          <p:cNvPr id="62482" name="Group 18"/>
          <p:cNvGrpSpPr>
            <a:grpSpLocks/>
          </p:cNvGrpSpPr>
          <p:nvPr/>
        </p:nvGrpSpPr>
        <p:grpSpPr bwMode="auto">
          <a:xfrm>
            <a:off x="3526632" y="1984377"/>
            <a:ext cx="2166938" cy="4035425"/>
            <a:chOff x="2208" y="1296"/>
            <a:chExt cx="1365" cy="2542"/>
          </a:xfrm>
        </p:grpSpPr>
        <p:sp>
          <p:nvSpPr>
            <p:cNvPr id="62483" name="AutoShape 19"/>
            <p:cNvSpPr>
              <a:spLocks noChangeArrowheads="1"/>
            </p:cNvSpPr>
            <p:nvPr/>
          </p:nvSpPr>
          <p:spPr bwMode="gray">
            <a:xfrm>
              <a:off x="2208" y="1490"/>
              <a:ext cx="1363" cy="1800"/>
            </a:xfrm>
            <a:prstGeom prst="roundRect">
              <a:avLst>
                <a:gd name="adj" fmla="val 17509"/>
              </a:avLst>
            </a:prstGeom>
            <a:gradFill rotWithShape="1">
              <a:gsLst>
                <a:gs pos="0">
                  <a:srgbClr val="34B034"/>
                </a:gs>
                <a:gs pos="100000">
                  <a:srgbClr val="3F8B4A"/>
                </a:gs>
              </a:gsLst>
              <a:lin ang="27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84" name="AutoShape 20"/>
            <p:cNvSpPr>
              <a:spLocks noChangeArrowheads="1"/>
            </p:cNvSpPr>
            <p:nvPr/>
          </p:nvSpPr>
          <p:spPr bwMode="gray">
            <a:xfrm>
              <a:off x="2229" y="1495"/>
              <a:ext cx="1322" cy="1766"/>
            </a:xfrm>
            <a:prstGeom prst="roundRect">
              <a:avLst>
                <a:gd name="adj" fmla="val 16667"/>
              </a:avLst>
            </a:prstGeom>
            <a:solidFill>
              <a:srgbClr val="73E77E"/>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85" name="AutoShape 21"/>
            <p:cNvSpPr>
              <a:spLocks noChangeArrowheads="1"/>
            </p:cNvSpPr>
            <p:nvPr/>
          </p:nvSpPr>
          <p:spPr bwMode="gray">
            <a:xfrm>
              <a:off x="2240" y="2795"/>
              <a:ext cx="1304" cy="447"/>
            </a:xfrm>
            <a:prstGeom prst="roundRect">
              <a:avLst>
                <a:gd name="adj" fmla="val 50000"/>
              </a:avLst>
            </a:prstGeom>
            <a:gradFill rotWithShape="1">
              <a:gsLst>
                <a:gs pos="0">
                  <a:srgbClr val="73E77E"/>
                </a:gs>
                <a:gs pos="100000">
                  <a:srgbClr val="73E77E">
                    <a:gamma/>
                    <a:tint val="54510"/>
                    <a:invGamma/>
                  </a:srgb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86" name="AutoShape 22"/>
            <p:cNvSpPr>
              <a:spLocks noChangeArrowheads="1"/>
            </p:cNvSpPr>
            <p:nvPr/>
          </p:nvSpPr>
          <p:spPr bwMode="gray">
            <a:xfrm>
              <a:off x="2240" y="1509"/>
              <a:ext cx="1304" cy="446"/>
            </a:xfrm>
            <a:prstGeom prst="roundRect">
              <a:avLst>
                <a:gd name="adj" fmla="val 50000"/>
              </a:avLst>
            </a:prstGeom>
            <a:gradFill rotWithShape="1">
              <a:gsLst>
                <a:gs pos="0">
                  <a:srgbClr val="73E77E">
                    <a:gamma/>
                    <a:tint val="33333"/>
                    <a:invGamma/>
                  </a:srgbClr>
                </a:gs>
                <a:gs pos="100000">
                  <a:srgbClr val="73E77E"/>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87" name="Oval 23"/>
            <p:cNvSpPr>
              <a:spLocks noChangeArrowheads="1"/>
            </p:cNvSpPr>
            <p:nvPr/>
          </p:nvSpPr>
          <p:spPr bwMode="gray">
            <a:xfrm>
              <a:off x="2677" y="1296"/>
              <a:ext cx="405" cy="327"/>
            </a:xfrm>
            <a:prstGeom prst="ellipse">
              <a:avLst/>
            </a:prstGeom>
            <a:solidFill>
              <a:srgbClr val="333333"/>
            </a:soli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62488" name="Oval 24"/>
            <p:cNvSpPr>
              <a:spLocks noChangeArrowheads="1"/>
            </p:cNvSpPr>
            <p:nvPr/>
          </p:nvSpPr>
          <p:spPr bwMode="gray">
            <a:xfrm>
              <a:off x="2681" y="1299"/>
              <a:ext cx="392" cy="39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489" name="Oval 25"/>
            <p:cNvSpPr>
              <a:spLocks noChangeArrowheads="1"/>
            </p:cNvSpPr>
            <p:nvPr/>
          </p:nvSpPr>
          <p:spPr bwMode="gray">
            <a:xfrm>
              <a:off x="2686" y="1301"/>
              <a:ext cx="383" cy="383"/>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490" name="Oval 26"/>
            <p:cNvSpPr>
              <a:spLocks noChangeArrowheads="1"/>
            </p:cNvSpPr>
            <p:nvPr/>
          </p:nvSpPr>
          <p:spPr bwMode="gray">
            <a:xfrm>
              <a:off x="2690" y="1305"/>
              <a:ext cx="364" cy="357"/>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491" name="Oval 27"/>
            <p:cNvSpPr>
              <a:spLocks noChangeArrowheads="1"/>
            </p:cNvSpPr>
            <p:nvPr/>
          </p:nvSpPr>
          <p:spPr bwMode="gray">
            <a:xfrm>
              <a:off x="2712" y="1315"/>
              <a:ext cx="323" cy="290"/>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492" name="Text Box 28"/>
            <p:cNvSpPr txBox="1">
              <a:spLocks noChangeArrowheads="1"/>
            </p:cNvSpPr>
            <p:nvPr/>
          </p:nvSpPr>
          <p:spPr bwMode="gray">
            <a:xfrm>
              <a:off x="2764" y="1354"/>
              <a:ext cx="224"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sz="2400">
                  <a:solidFill>
                    <a:srgbClr val="000000"/>
                  </a:solidFill>
                </a:rPr>
                <a:t>2</a:t>
              </a:r>
              <a:endParaRPr lang="en-US"/>
            </a:p>
          </p:txBody>
        </p:sp>
        <p:sp>
          <p:nvSpPr>
            <p:cNvPr id="62493" name="Text Box 29"/>
            <p:cNvSpPr txBox="1">
              <a:spLocks noChangeArrowheads="1"/>
            </p:cNvSpPr>
            <p:nvPr/>
          </p:nvSpPr>
          <p:spPr bwMode="gray">
            <a:xfrm>
              <a:off x="2256" y="1776"/>
              <a:ext cx="1296" cy="16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2400" dirty="0">
                  <a:latin typeface="Comic Sans MS" pitchFamily="66" charset="0"/>
                </a:rPr>
                <a:t>2.288 Kw compressor, 0.55 KW Fan, </a:t>
              </a:r>
              <a:r>
                <a:rPr lang="en-US" sz="2400" dirty="0" smtClean="0">
                  <a:latin typeface="Comic Sans MS" pitchFamily="66" charset="0"/>
                </a:rPr>
                <a:t>0.18KW</a:t>
              </a:r>
            </a:p>
            <a:p>
              <a:pPr algn="ctr"/>
              <a:r>
                <a:rPr lang="en-US" sz="2400" dirty="0" smtClean="0">
                  <a:latin typeface="Comic Sans MS" pitchFamily="66" charset="0"/>
                </a:rPr>
                <a:t>Rotating wheel</a:t>
              </a:r>
            </a:p>
            <a:p>
              <a:pPr algn="ctr"/>
              <a:r>
                <a:rPr lang="en-US" sz="2400" dirty="0" smtClean="0">
                  <a:latin typeface="Comic Sans MS" pitchFamily="66" charset="0"/>
                </a:rPr>
                <a:t> </a:t>
              </a:r>
              <a:endParaRPr lang="en-US" sz="2400" dirty="0">
                <a:latin typeface="Comic Sans MS" pitchFamily="66" charset="0"/>
              </a:endParaRPr>
            </a:p>
          </p:txBody>
        </p:sp>
        <p:sp>
          <p:nvSpPr>
            <p:cNvPr id="62494" name="AutoShape 30"/>
            <p:cNvSpPr>
              <a:spLocks noChangeArrowheads="1"/>
            </p:cNvSpPr>
            <p:nvPr/>
          </p:nvSpPr>
          <p:spPr bwMode="gray">
            <a:xfrm>
              <a:off x="2210" y="3290"/>
              <a:ext cx="1363" cy="548"/>
            </a:xfrm>
            <a:prstGeom prst="roundRect">
              <a:avLst>
                <a:gd name="adj" fmla="val 40389"/>
              </a:avLst>
            </a:prstGeom>
            <a:gradFill rotWithShape="1">
              <a:gsLst>
                <a:gs pos="0">
                  <a:srgbClr val="58A4AE"/>
                </a:gs>
                <a:gs pos="100000">
                  <a:schemeClr val="bg1"/>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95" name="AutoShape 31"/>
            <p:cNvSpPr>
              <a:spLocks noChangeArrowheads="1"/>
            </p:cNvSpPr>
            <p:nvPr/>
          </p:nvSpPr>
          <p:spPr bwMode="gray">
            <a:xfrm>
              <a:off x="2238" y="3305"/>
              <a:ext cx="1304" cy="487"/>
            </a:xfrm>
            <a:prstGeom prst="roundRect">
              <a:avLst>
                <a:gd name="adj" fmla="val 50000"/>
              </a:avLst>
            </a:prstGeom>
            <a:gradFill rotWithShape="1">
              <a:gsLst>
                <a:gs pos="0">
                  <a:srgbClr val="72B2BB"/>
                </a:gs>
                <a:gs pos="100000">
                  <a:schemeClr val="bg1"/>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grpSp>
        <p:nvGrpSpPr>
          <p:cNvPr id="62496" name="Group 32"/>
          <p:cNvGrpSpPr>
            <a:grpSpLocks/>
          </p:cNvGrpSpPr>
          <p:nvPr/>
        </p:nvGrpSpPr>
        <p:grpSpPr bwMode="auto">
          <a:xfrm>
            <a:off x="5861051" y="1984377"/>
            <a:ext cx="2170113" cy="4035425"/>
            <a:chOff x="3692" y="1296"/>
            <a:chExt cx="1367" cy="2542"/>
          </a:xfrm>
        </p:grpSpPr>
        <p:sp>
          <p:nvSpPr>
            <p:cNvPr id="62497" name="AutoShape 33"/>
            <p:cNvSpPr>
              <a:spLocks noChangeArrowheads="1"/>
            </p:cNvSpPr>
            <p:nvPr/>
          </p:nvSpPr>
          <p:spPr bwMode="gray">
            <a:xfrm>
              <a:off x="3696" y="1490"/>
              <a:ext cx="1363" cy="1800"/>
            </a:xfrm>
            <a:prstGeom prst="roundRect">
              <a:avLst>
                <a:gd name="adj" fmla="val 17509"/>
              </a:avLst>
            </a:prstGeom>
            <a:gradFill rotWithShape="1">
              <a:gsLst>
                <a:gs pos="0">
                  <a:srgbClr val="B59F43"/>
                </a:gs>
                <a:gs pos="100000">
                  <a:srgbClr val="8F8849"/>
                </a:gs>
              </a:gsLst>
              <a:lin ang="27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98" name="AutoShape 34"/>
            <p:cNvSpPr>
              <a:spLocks noChangeArrowheads="1"/>
            </p:cNvSpPr>
            <p:nvPr/>
          </p:nvSpPr>
          <p:spPr bwMode="gray">
            <a:xfrm>
              <a:off x="3717" y="1495"/>
              <a:ext cx="1322" cy="1766"/>
            </a:xfrm>
            <a:prstGeom prst="roundRect">
              <a:avLst>
                <a:gd name="adj" fmla="val 16667"/>
              </a:avLst>
            </a:prstGeom>
            <a:solidFill>
              <a:srgbClr val="E9E065"/>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499" name="AutoShape 35"/>
            <p:cNvSpPr>
              <a:spLocks noChangeArrowheads="1"/>
            </p:cNvSpPr>
            <p:nvPr/>
          </p:nvSpPr>
          <p:spPr bwMode="gray">
            <a:xfrm>
              <a:off x="3728" y="2795"/>
              <a:ext cx="1304" cy="447"/>
            </a:xfrm>
            <a:prstGeom prst="roundRect">
              <a:avLst>
                <a:gd name="adj" fmla="val 50000"/>
              </a:avLst>
            </a:prstGeom>
            <a:gradFill rotWithShape="1">
              <a:gsLst>
                <a:gs pos="0">
                  <a:srgbClr val="E9E065"/>
                </a:gs>
                <a:gs pos="100000">
                  <a:srgbClr val="E9E065">
                    <a:gamma/>
                    <a:tint val="57647"/>
                    <a:invGamma/>
                  </a:srgb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500" name="AutoShape 36"/>
            <p:cNvSpPr>
              <a:spLocks noChangeArrowheads="1"/>
            </p:cNvSpPr>
            <p:nvPr/>
          </p:nvSpPr>
          <p:spPr bwMode="gray">
            <a:xfrm>
              <a:off x="3728" y="1509"/>
              <a:ext cx="1304" cy="446"/>
            </a:xfrm>
            <a:prstGeom prst="roundRect">
              <a:avLst>
                <a:gd name="adj" fmla="val 50000"/>
              </a:avLst>
            </a:prstGeom>
            <a:gradFill rotWithShape="1">
              <a:gsLst>
                <a:gs pos="0">
                  <a:srgbClr val="E9E065">
                    <a:gamma/>
                    <a:tint val="33333"/>
                    <a:invGamma/>
                  </a:srgbClr>
                </a:gs>
                <a:gs pos="100000">
                  <a:srgbClr val="E9E065"/>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nvGrpSpPr>
            <p:cNvPr id="62501" name="Group 37"/>
            <p:cNvGrpSpPr>
              <a:grpSpLocks/>
            </p:cNvGrpSpPr>
            <p:nvPr/>
          </p:nvGrpSpPr>
          <p:grpSpPr bwMode="auto">
            <a:xfrm>
              <a:off x="4165" y="1296"/>
              <a:ext cx="405" cy="395"/>
              <a:chOff x="1289" y="582"/>
              <a:chExt cx="668" cy="652"/>
            </a:xfrm>
          </p:grpSpPr>
          <p:sp>
            <p:nvSpPr>
              <p:cNvPr id="62502" name="Oval 38"/>
              <p:cNvSpPr>
                <a:spLocks noChangeArrowheads="1"/>
              </p:cNvSpPr>
              <p:nvPr/>
            </p:nvSpPr>
            <p:spPr bwMode="gray">
              <a:xfrm>
                <a:off x="1289" y="582"/>
                <a:ext cx="668" cy="540"/>
              </a:xfrm>
              <a:prstGeom prst="ellipse">
                <a:avLst/>
              </a:prstGeom>
              <a:solidFill>
                <a:srgbClr val="333333"/>
              </a:soli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62503" name="Oval 39"/>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504" name="Oval 40"/>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505" name="Oval 41"/>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62506" name="Oval 42"/>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sp>
          <p:nvSpPr>
            <p:cNvPr id="62507" name="Text Box 43"/>
            <p:cNvSpPr txBox="1">
              <a:spLocks noChangeArrowheads="1"/>
            </p:cNvSpPr>
            <p:nvPr/>
          </p:nvSpPr>
          <p:spPr bwMode="gray">
            <a:xfrm>
              <a:off x="4252" y="1354"/>
              <a:ext cx="224"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sz="2400">
                  <a:solidFill>
                    <a:srgbClr val="000000"/>
                  </a:solidFill>
                </a:rPr>
                <a:t>3</a:t>
              </a:r>
              <a:endParaRPr lang="en-US"/>
            </a:p>
          </p:txBody>
        </p:sp>
        <p:sp>
          <p:nvSpPr>
            <p:cNvPr id="62508" name="Text Box 44"/>
            <p:cNvSpPr txBox="1">
              <a:spLocks noChangeArrowheads="1"/>
            </p:cNvSpPr>
            <p:nvPr/>
          </p:nvSpPr>
          <p:spPr bwMode="gray">
            <a:xfrm>
              <a:off x="3744" y="1776"/>
              <a:ext cx="1296" cy="1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1600" dirty="0">
                  <a:latin typeface="Comic Sans MS" pitchFamily="66" charset="0"/>
                </a:rPr>
                <a:t>more advanced research </a:t>
              </a:r>
              <a:r>
                <a:rPr lang="en-US" sz="1600" dirty="0" smtClean="0">
                  <a:latin typeface="Comic Sans MS" pitchFamily="66" charset="0"/>
                </a:rPr>
                <a:t>could </a:t>
              </a:r>
              <a:r>
                <a:rPr lang="en-US" sz="1600" dirty="0">
                  <a:latin typeface="Comic Sans MS" pitchFamily="66" charset="0"/>
                </a:rPr>
                <a:t>handle Power generation</a:t>
              </a:r>
              <a:r>
                <a:rPr lang="ar-SA" sz="1600" dirty="0">
                  <a:latin typeface="Comic Sans MS" pitchFamily="66" charset="0"/>
                </a:rPr>
                <a:t> </a:t>
              </a:r>
              <a:r>
                <a:rPr lang="en-US" sz="1600" dirty="0">
                  <a:latin typeface="Comic Sans MS" pitchFamily="66" charset="0"/>
                </a:rPr>
                <a:t>and refrigerator cycle by renewable energy </a:t>
              </a:r>
            </a:p>
          </p:txBody>
        </p:sp>
        <p:sp>
          <p:nvSpPr>
            <p:cNvPr id="62509" name="AutoShape 45"/>
            <p:cNvSpPr>
              <a:spLocks noChangeArrowheads="1"/>
            </p:cNvSpPr>
            <p:nvPr/>
          </p:nvSpPr>
          <p:spPr bwMode="gray">
            <a:xfrm>
              <a:off x="3692" y="3290"/>
              <a:ext cx="1363" cy="548"/>
            </a:xfrm>
            <a:prstGeom prst="roundRect">
              <a:avLst>
                <a:gd name="adj" fmla="val 40389"/>
              </a:avLst>
            </a:prstGeom>
            <a:gradFill rotWithShape="1">
              <a:gsLst>
                <a:gs pos="0">
                  <a:srgbClr val="99BACC"/>
                </a:gs>
                <a:gs pos="100000">
                  <a:schemeClr val="bg1"/>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2510" name="AutoShape 46"/>
            <p:cNvSpPr>
              <a:spLocks noChangeArrowheads="1"/>
            </p:cNvSpPr>
            <p:nvPr/>
          </p:nvSpPr>
          <p:spPr bwMode="gray">
            <a:xfrm>
              <a:off x="3720" y="3305"/>
              <a:ext cx="1304" cy="487"/>
            </a:xfrm>
            <a:prstGeom prst="roundRect">
              <a:avLst>
                <a:gd name="adj" fmla="val 50000"/>
              </a:avLst>
            </a:prstGeom>
            <a:gradFill rotWithShape="1">
              <a:gsLst>
                <a:gs pos="0">
                  <a:srgbClr val="C8DAD4"/>
                </a:gs>
                <a:gs pos="100000">
                  <a:srgbClr val="FFFFFF"/>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sp>
        <p:nvSpPr>
          <p:cNvPr id="2" name="Slide Number Placeholder 1"/>
          <p:cNvSpPr>
            <a:spLocks noGrp="1"/>
          </p:cNvSpPr>
          <p:nvPr>
            <p:ph type="sldNum" sz="quarter" idx="12"/>
          </p:nvPr>
        </p:nvSpPr>
        <p:spPr/>
        <p:txBody>
          <a:bodyPr/>
          <a:lstStyle/>
          <a:p>
            <a:fld id="{B7CC4214-7087-41A4-93DD-849C29D28377}" type="slidenum">
              <a:rPr lang="en-US" smtClean="0"/>
              <a:pPr/>
              <a:t>28</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2467"/>
                                        </p:tgtEl>
                                        <p:attrNameLst>
                                          <p:attrName>style.visibility</p:attrName>
                                        </p:attrNameLst>
                                      </p:cBhvr>
                                      <p:to>
                                        <p:strVal val="visible"/>
                                      </p:to>
                                    </p:set>
                                    <p:animEffect transition="in" filter="wipe(down)">
                                      <p:cBhvr>
                                        <p:cTn id="7" dur="500"/>
                                        <p:tgtEl>
                                          <p:spTgt spid="62467"/>
                                        </p:tgtEl>
                                      </p:cBhvr>
                                    </p:animEffect>
                                  </p:childTnLst>
                                </p:cTn>
                              </p:par>
                              <p:par>
                                <p:cTn id="8" presetID="22" presetClass="entr" presetSubtype="4" fill="hold" nodeType="withEffect">
                                  <p:stCondLst>
                                    <p:cond delay="0"/>
                                  </p:stCondLst>
                                  <p:childTnLst>
                                    <p:set>
                                      <p:cBhvr>
                                        <p:cTn id="9" dur="1" fill="hold">
                                          <p:stCondLst>
                                            <p:cond delay="0"/>
                                          </p:stCondLst>
                                        </p:cTn>
                                        <p:tgtEl>
                                          <p:spTgt spid="62482"/>
                                        </p:tgtEl>
                                        <p:attrNameLst>
                                          <p:attrName>style.visibility</p:attrName>
                                        </p:attrNameLst>
                                      </p:cBhvr>
                                      <p:to>
                                        <p:strVal val="visible"/>
                                      </p:to>
                                    </p:set>
                                    <p:animEffect transition="in" filter="wipe(down)">
                                      <p:cBhvr>
                                        <p:cTn id="10" dur="500"/>
                                        <p:tgtEl>
                                          <p:spTgt spid="62482"/>
                                        </p:tgtEl>
                                      </p:cBhvr>
                                    </p:animEffect>
                                  </p:childTnLst>
                                </p:cTn>
                              </p:par>
                              <p:par>
                                <p:cTn id="11" presetID="22" presetClass="entr" presetSubtype="4" fill="hold" nodeType="withEffect">
                                  <p:stCondLst>
                                    <p:cond delay="0"/>
                                  </p:stCondLst>
                                  <p:childTnLst>
                                    <p:set>
                                      <p:cBhvr>
                                        <p:cTn id="12" dur="1" fill="hold">
                                          <p:stCondLst>
                                            <p:cond delay="0"/>
                                          </p:stCondLst>
                                        </p:cTn>
                                        <p:tgtEl>
                                          <p:spTgt spid="62496"/>
                                        </p:tgtEl>
                                        <p:attrNameLst>
                                          <p:attrName>style.visibility</p:attrName>
                                        </p:attrNameLst>
                                      </p:cBhvr>
                                      <p:to>
                                        <p:strVal val="visible"/>
                                      </p:to>
                                    </p:set>
                                    <p:animEffect transition="in" filter="wipe(down)">
                                      <p:cBhvr>
                                        <p:cTn id="13" dur="500"/>
                                        <p:tgtEl>
                                          <p:spTgt spid="6249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4000" dirty="0" smtClean="0"/>
              <a:t>Prototype Design</a:t>
            </a:r>
            <a:endParaRPr lang="en-US" sz="2400" dirty="0"/>
          </a:p>
        </p:txBody>
      </p:sp>
      <p:pic>
        <p:nvPicPr>
          <p:cNvPr id="32" name="Content Placeholder 3" descr="what-can-I-do.jpg"/>
          <p:cNvPicPr>
            <a:picLocks noGrp="1" noChangeAspect="1"/>
          </p:cNvPicPr>
          <p:nvPr>
            <p:ph idx="1"/>
          </p:nvPr>
        </p:nvPicPr>
        <p:blipFill rotWithShape="1">
          <a:blip r:embed="rId2" cstate="print"/>
          <a:srcRect l="5515" t="2643" r="3524" b="3245"/>
          <a:stretch/>
        </p:blipFill>
        <p:spPr>
          <a:xfrm>
            <a:off x="6195016" y="2059864"/>
            <a:ext cx="2158315" cy="2974756"/>
          </a:xfrm>
        </p:spPr>
      </p:pic>
      <p:sp>
        <p:nvSpPr>
          <p:cNvPr id="3" name="Slide Number Placeholder 2"/>
          <p:cNvSpPr>
            <a:spLocks noGrp="1"/>
          </p:cNvSpPr>
          <p:nvPr>
            <p:ph type="sldNum" sz="quarter" idx="12"/>
          </p:nvPr>
        </p:nvSpPr>
        <p:spPr/>
        <p:txBody>
          <a:bodyPr/>
          <a:lstStyle/>
          <a:p>
            <a:fld id="{B7CC4214-7087-41A4-93DD-849C29D28377}" type="slidenum">
              <a:rPr lang="en-US" smtClean="0">
                <a:solidFill>
                  <a:prstClr val="black"/>
                </a:solidFill>
              </a:rPr>
              <a:pPr/>
              <a:t>29</a:t>
            </a:fld>
            <a:endParaRPr lang="en-US">
              <a:solidFill>
                <a:prstClr val="black"/>
              </a:solidFill>
            </a:endParaRPr>
          </a:p>
        </p:txBody>
      </p:sp>
      <p:pic>
        <p:nvPicPr>
          <p:cNvPr id="5" name="Picture 4"/>
          <p:cNvPicPr>
            <a:picLocks noChangeAspect="1"/>
          </p:cNvPicPr>
          <p:nvPr/>
        </p:nvPicPr>
        <p:blipFill>
          <a:blip r:embed="rId3"/>
          <a:stretch>
            <a:fillRect/>
          </a:stretch>
        </p:blipFill>
        <p:spPr>
          <a:xfrm rot="344724">
            <a:off x="682171" y="1190815"/>
            <a:ext cx="5838950" cy="6309907"/>
          </a:xfrm>
          <a:prstGeom prst="rect">
            <a:avLst/>
          </a:prstGeom>
          <a:ln>
            <a:noFill/>
          </a:ln>
          <a:effectLst>
            <a:softEdge rad="112500"/>
          </a:effectLst>
        </p:spPr>
      </p:pic>
    </p:spTree>
    <p:extLst>
      <p:ext uri="{BB962C8B-B14F-4D97-AF65-F5344CB8AC3E}">
        <p14:creationId xmlns="" xmlns:p14="http://schemas.microsoft.com/office/powerpoint/2010/main" val="894550601"/>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rot="159830">
            <a:off x="914400" y="685800"/>
            <a:ext cx="7391400" cy="563563"/>
          </a:xfrm>
        </p:spPr>
        <p:txBody>
          <a:bodyPr/>
          <a:lstStyle/>
          <a:p>
            <a:r>
              <a:rPr lang="en-US" dirty="0" smtClean="0"/>
              <a:t>General background </a:t>
            </a:r>
            <a:endParaRPr lang="en-US" dirty="0"/>
          </a:p>
        </p:txBody>
      </p:sp>
      <p:sp>
        <p:nvSpPr>
          <p:cNvPr id="8" name="TextBox 7"/>
          <p:cNvSpPr txBox="1"/>
          <p:nvPr/>
        </p:nvSpPr>
        <p:spPr>
          <a:xfrm>
            <a:off x="611560" y="2132856"/>
            <a:ext cx="7848872" cy="461665"/>
          </a:xfrm>
          <a:prstGeom prst="rect">
            <a:avLst/>
          </a:prstGeom>
          <a:noFill/>
        </p:spPr>
        <p:txBody>
          <a:bodyPr wrap="square" rtlCol="0">
            <a:spAutoFit/>
          </a:bodyPr>
          <a:lstStyle/>
          <a:p>
            <a:pPr algn="ctr"/>
            <a:r>
              <a:rPr lang="en-US" sz="2400" dirty="0" smtClean="0">
                <a:latin typeface="Better Sans" pitchFamily="2" charset="0"/>
              </a:rPr>
              <a:t>Made from </a:t>
            </a:r>
            <a:r>
              <a:rPr lang="en-US" sz="2400" dirty="0" smtClean="0">
                <a:solidFill>
                  <a:schemeClr val="accent2">
                    <a:lumMod val="60000"/>
                    <a:lumOff val="40000"/>
                  </a:schemeClr>
                </a:solidFill>
                <a:latin typeface="Better Sans" pitchFamily="2" charset="0"/>
              </a:rPr>
              <a:t>water</a:t>
            </a:r>
            <a:r>
              <a:rPr lang="en-US" sz="2400" dirty="0" smtClean="0">
                <a:latin typeface="Better Sans" pitchFamily="2" charset="0"/>
              </a:rPr>
              <a:t> every living thing</a:t>
            </a:r>
            <a:r>
              <a:rPr lang="en-US" sz="2400" dirty="0" smtClean="0"/>
              <a:t>.</a:t>
            </a:r>
          </a:p>
        </p:txBody>
      </p:sp>
      <p:pic>
        <p:nvPicPr>
          <p:cNvPr id="13" name="Picture 2" descr="C:\Users\Abu.Hafez\Desktop\مشروع نهائي\water in body.bmp"/>
          <p:cNvPicPr>
            <a:picLocks noChangeAspect="1" noChangeArrowheads="1"/>
          </p:cNvPicPr>
          <p:nvPr/>
        </p:nvPicPr>
        <p:blipFill>
          <a:blip r:embed="rId2" cstate="print"/>
          <a:srcRect/>
          <a:stretch>
            <a:fillRect/>
          </a:stretch>
        </p:blipFill>
        <p:spPr bwMode="auto">
          <a:xfrm>
            <a:off x="179512" y="2780928"/>
            <a:ext cx="2072295" cy="3657600"/>
          </a:xfrm>
          <a:prstGeom prst="rect">
            <a:avLst/>
          </a:prstGeom>
          <a:noFill/>
        </p:spPr>
      </p:pic>
      <p:sp>
        <p:nvSpPr>
          <p:cNvPr id="14" name="TextBox 13"/>
          <p:cNvSpPr txBox="1"/>
          <p:nvPr/>
        </p:nvSpPr>
        <p:spPr>
          <a:xfrm>
            <a:off x="2555776" y="3284984"/>
            <a:ext cx="5616624" cy="1569660"/>
          </a:xfrm>
          <a:prstGeom prst="rect">
            <a:avLst/>
          </a:prstGeom>
          <a:noFill/>
        </p:spPr>
        <p:txBody>
          <a:bodyPr wrap="square" rtlCol="0">
            <a:spAutoFit/>
          </a:bodyPr>
          <a:lstStyle/>
          <a:p>
            <a:r>
              <a:rPr lang="en-US" sz="2400" dirty="0" smtClean="0">
                <a:latin typeface="Better Sans" pitchFamily="2" charset="0"/>
              </a:rPr>
              <a:t>Water is a liquid at standard</a:t>
            </a:r>
            <a:r>
              <a:rPr lang="en-US" sz="2400" dirty="0" smtClean="0">
                <a:latin typeface="Better Sans" pitchFamily="2" charset="0"/>
                <a:hlinkClick r:id="rId3" tooltip="Standard ambient temperature and pressure"/>
              </a:rPr>
              <a:t> </a:t>
            </a:r>
            <a:r>
              <a:rPr lang="en-US" sz="2400" dirty="0" smtClean="0">
                <a:latin typeface="Better Sans" pitchFamily="2" charset="0"/>
              </a:rPr>
              <a:t>ambient temperature and pressure, but it often co-exists on Earth with its solid state, ice, and gaseous state, steam     </a:t>
            </a:r>
          </a:p>
          <a:p>
            <a:r>
              <a:rPr lang="en-US" sz="2400" dirty="0" smtClean="0">
                <a:latin typeface="Better Sans" pitchFamily="2" charset="0"/>
              </a:rPr>
              <a:t>  (</a:t>
            </a:r>
            <a:r>
              <a:rPr lang="en-US" sz="2400" dirty="0" smtClean="0">
                <a:solidFill>
                  <a:schemeClr val="accent2">
                    <a:lumMod val="60000"/>
                    <a:lumOff val="40000"/>
                  </a:schemeClr>
                </a:solidFill>
                <a:latin typeface="Better Sans" pitchFamily="2" charset="0"/>
              </a:rPr>
              <a:t>water vapor</a:t>
            </a:r>
            <a:r>
              <a:rPr lang="en-US" sz="2400" dirty="0" smtClean="0">
                <a:latin typeface="Better Sans" pitchFamily="2" charset="0"/>
              </a:rPr>
              <a:t>).</a:t>
            </a:r>
          </a:p>
        </p:txBody>
      </p:sp>
      <p:sp>
        <p:nvSpPr>
          <p:cNvPr id="11" name="Slide Number Placeholder 10"/>
          <p:cNvSpPr>
            <a:spLocks noGrp="1"/>
          </p:cNvSpPr>
          <p:nvPr>
            <p:ph type="sldNum" sz="quarter" idx="12"/>
          </p:nvPr>
        </p:nvSpPr>
        <p:spPr/>
        <p:txBody>
          <a:bodyPr/>
          <a:lstStyle/>
          <a:p>
            <a:fld id="{B7CC4214-7087-41A4-93DD-849C29D28377}" type="slidenum">
              <a:rPr lang="en-US" smtClean="0"/>
              <a:pPr/>
              <a:t>3</a:t>
            </a:fld>
            <a:endParaRPr lang="en-US"/>
          </a:p>
        </p:txBody>
      </p:sp>
      <p:cxnSp>
        <p:nvCxnSpPr>
          <p:cNvPr id="12" name="Straight Connector 11"/>
          <p:cNvCxnSpPr/>
          <p:nvPr/>
        </p:nvCxnSpPr>
        <p:spPr>
          <a:xfrm>
            <a:off x="2267744" y="5157192"/>
            <a:ext cx="584858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24437" y="2963853"/>
            <a:ext cx="5848585"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1143000" y="1644078"/>
            <a:ext cx="6496981" cy="5213922"/>
          </a:xfrm>
          <a:prstGeom prst="rect">
            <a:avLst/>
          </a:prstGeom>
        </p:spPr>
      </p:pic>
      <p:sp>
        <p:nvSpPr>
          <p:cNvPr id="2" name="Title 1"/>
          <p:cNvSpPr>
            <a:spLocks noGrp="1"/>
          </p:cNvSpPr>
          <p:nvPr>
            <p:ph type="title"/>
          </p:nvPr>
        </p:nvSpPr>
        <p:spPr/>
        <p:txBody>
          <a:bodyPr/>
          <a:lstStyle/>
          <a:p>
            <a:r>
              <a:rPr lang="en-US" dirty="0" smtClean="0"/>
              <a:t>Parts of the device </a:t>
            </a:r>
            <a:endParaRPr lang="en-US" dirty="0"/>
          </a:p>
        </p:txBody>
      </p:sp>
      <p:sp>
        <p:nvSpPr>
          <p:cNvPr id="5" name="Slide Number Placeholder 4"/>
          <p:cNvSpPr>
            <a:spLocks noGrp="1"/>
          </p:cNvSpPr>
          <p:nvPr>
            <p:ph type="sldNum" sz="quarter" idx="12"/>
          </p:nvPr>
        </p:nvSpPr>
        <p:spPr/>
        <p:txBody>
          <a:bodyPr/>
          <a:lstStyle/>
          <a:p>
            <a:fld id="{B7CC4214-7087-41A4-93DD-849C29D28377}" type="slidenum">
              <a:rPr lang="en-US" smtClean="0">
                <a:solidFill>
                  <a:prstClr val="black"/>
                </a:solidFill>
              </a:rPr>
              <a:pPr/>
              <a:t>30</a:t>
            </a:fld>
            <a:endParaRPr lang="en-US">
              <a:solidFill>
                <a:prstClr val="black"/>
              </a:solidFill>
            </a:endParaRPr>
          </a:p>
        </p:txBody>
      </p:sp>
    </p:spTree>
    <p:extLst>
      <p:ext uri="{BB962C8B-B14F-4D97-AF65-F5344CB8AC3E}">
        <p14:creationId xmlns="" xmlns:p14="http://schemas.microsoft.com/office/powerpoint/2010/main" val="417422660"/>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4000" dirty="0"/>
              <a:t>Parts of device</a:t>
            </a:r>
            <a:endParaRPr lang="en-US" sz="2400" dirty="0"/>
          </a:p>
        </p:txBody>
      </p:sp>
      <p:sp>
        <p:nvSpPr>
          <p:cNvPr id="2" name="Rectangle 1"/>
          <p:cNvSpPr/>
          <p:nvPr/>
        </p:nvSpPr>
        <p:spPr>
          <a:xfrm>
            <a:off x="2286000" y="1628801"/>
            <a:ext cx="3366120" cy="646331"/>
          </a:xfrm>
          <a:prstGeom prst="rect">
            <a:avLst/>
          </a:prstGeom>
        </p:spPr>
        <p:txBody>
          <a:bodyPr wrap="square">
            <a:spAutoFit/>
          </a:bodyPr>
          <a:lstStyle/>
          <a:p>
            <a:pPr fontAlgn="base">
              <a:spcBef>
                <a:spcPct val="0"/>
              </a:spcBef>
              <a:spcAft>
                <a:spcPct val="0"/>
              </a:spcAft>
            </a:pPr>
            <a:r>
              <a:rPr lang="en-US" sz="3600" dirty="0">
                <a:solidFill>
                  <a:prstClr val="black"/>
                </a:solidFill>
                <a:latin typeface="Kristen ITC" pitchFamily="66" charset="0"/>
              </a:rPr>
              <a:t>Design of fan </a:t>
            </a:r>
            <a:endParaRPr lang="en-US" sz="3600" dirty="0">
              <a:solidFill>
                <a:prstClr val="black"/>
              </a:solidFill>
            </a:endParaRPr>
          </a:p>
        </p:txBody>
      </p:sp>
      <p:graphicFrame>
        <p:nvGraphicFramePr>
          <p:cNvPr id="12" name="Diagram 11"/>
          <p:cNvGraphicFramePr/>
          <p:nvPr>
            <p:extLst>
              <p:ext uri="{D42A27DB-BD31-4B8C-83A1-F6EECF244321}">
                <p14:modId xmlns="" xmlns:p14="http://schemas.microsoft.com/office/powerpoint/2010/main" val="3793788553"/>
              </p:ext>
            </p:extLst>
          </p:nvPr>
        </p:nvGraphicFramePr>
        <p:xfrm>
          <a:off x="1331640" y="2924944"/>
          <a:ext cx="2996952" cy="2603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B7CC4214-7087-41A4-93DD-849C29D28377}" type="slidenum">
              <a:rPr lang="en-US" smtClean="0">
                <a:solidFill>
                  <a:prstClr val="black"/>
                </a:solidFill>
              </a:rPr>
              <a:pPr/>
              <a:t>31</a:t>
            </a:fld>
            <a:endParaRPr lang="en-US">
              <a:solidFill>
                <a:prstClr val="black"/>
              </a:solidFill>
            </a:endParaRPr>
          </a:p>
        </p:txBody>
      </p:sp>
      <p:pic>
        <p:nvPicPr>
          <p:cNvPr id="5" name="Content Placeholder 4"/>
          <p:cNvPicPr>
            <a:picLocks noGrp="1" noChangeAspect="1"/>
          </p:cNvPicPr>
          <p:nvPr>
            <p:ph idx="1"/>
          </p:nvPr>
        </p:nvPicPr>
        <p:blipFill>
          <a:blip r:embed="rId6" cstate="print">
            <a:extLst>
              <a:ext uri="{28A0092B-C50C-407E-A947-70E740481C1C}">
                <a14:useLocalDpi xmlns="" xmlns:a14="http://schemas.microsoft.com/office/drawing/2010/main" val="0"/>
              </a:ext>
            </a:extLst>
          </a:blip>
          <a:stretch>
            <a:fillRect/>
          </a:stretch>
        </p:blipFill>
        <p:spPr>
          <a:xfrm>
            <a:off x="5091363" y="2423081"/>
            <a:ext cx="2923674" cy="358637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 xmlns:p14="http://schemas.microsoft.com/office/powerpoint/2010/main" val="1249829239"/>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12" grpId="0">
        <p:bldAsOne/>
      </p:bldGraphic>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our goal ? </a:t>
            </a:r>
            <a:endParaRPr lang="en-US" dirty="0"/>
          </a:p>
        </p:txBody>
      </p:sp>
      <p:sp>
        <p:nvSpPr>
          <p:cNvPr id="4" name="Rectangle 3"/>
          <p:cNvSpPr/>
          <p:nvPr/>
        </p:nvSpPr>
        <p:spPr>
          <a:xfrm>
            <a:off x="1369740" y="1841243"/>
            <a:ext cx="6480720" cy="5016758"/>
          </a:xfrm>
          <a:prstGeom prst="rect">
            <a:avLst/>
          </a:prstGeom>
        </p:spPr>
        <p:txBody>
          <a:bodyPr wrap="square">
            <a:spAutoFit/>
          </a:bodyPr>
          <a:lstStyle/>
          <a:p>
            <a:pPr algn="ctr" fontAlgn="base">
              <a:spcBef>
                <a:spcPct val="0"/>
              </a:spcBef>
              <a:spcAft>
                <a:spcPct val="0"/>
              </a:spcAft>
            </a:pPr>
            <a:r>
              <a:rPr lang="en-US" sz="4000" dirty="0">
                <a:solidFill>
                  <a:prstClr val="black"/>
                </a:solidFill>
                <a:latin typeface="AR ESSENCE" pitchFamily="2" charset="0"/>
              </a:rPr>
              <a:t>Mass flow rate of air </a:t>
            </a:r>
            <a:r>
              <a:rPr lang="en-US" sz="4000" dirty="0" smtClean="0">
                <a:solidFill>
                  <a:prstClr val="black"/>
                </a:solidFill>
                <a:latin typeface="AR ESSENCE" pitchFamily="2" charset="0"/>
              </a:rPr>
              <a:t>:</a:t>
            </a:r>
            <a:endParaRPr lang="ar-SA" sz="4000" dirty="0" smtClean="0">
              <a:solidFill>
                <a:prstClr val="black"/>
              </a:solidFill>
              <a:latin typeface="AR ESSENCE" pitchFamily="2" charset="0"/>
            </a:endParaRPr>
          </a:p>
          <a:p>
            <a:pPr algn="ctr" fontAlgn="base">
              <a:spcBef>
                <a:spcPct val="0"/>
              </a:spcBef>
              <a:spcAft>
                <a:spcPct val="0"/>
              </a:spcAft>
            </a:pPr>
            <a:r>
              <a:rPr lang="en-US" sz="4000" dirty="0" smtClean="0">
                <a:solidFill>
                  <a:prstClr val="black"/>
                </a:solidFill>
                <a:latin typeface="AR ESSENCE" pitchFamily="2" charset="0"/>
              </a:rPr>
              <a:t>Four levels </a:t>
            </a:r>
          </a:p>
          <a:p>
            <a:pPr algn="ctr" fontAlgn="base">
              <a:spcBef>
                <a:spcPct val="0"/>
              </a:spcBef>
              <a:spcAft>
                <a:spcPct val="0"/>
              </a:spcAft>
            </a:pPr>
            <a:r>
              <a:rPr lang="en-US" sz="4000" dirty="0" smtClean="0">
                <a:solidFill>
                  <a:prstClr val="black"/>
                </a:solidFill>
                <a:latin typeface="AR ESSENCE" pitchFamily="2" charset="0"/>
              </a:rPr>
              <a:t>89 CFM</a:t>
            </a:r>
          </a:p>
          <a:p>
            <a:pPr algn="ctr" fontAlgn="base">
              <a:spcBef>
                <a:spcPct val="0"/>
              </a:spcBef>
              <a:spcAft>
                <a:spcPct val="0"/>
              </a:spcAft>
            </a:pPr>
            <a:r>
              <a:rPr lang="en-US" sz="4000" dirty="0" smtClean="0">
                <a:solidFill>
                  <a:prstClr val="black"/>
                </a:solidFill>
                <a:latin typeface="AR ESSENCE" pitchFamily="2" charset="0"/>
              </a:rPr>
              <a:t>115CFM</a:t>
            </a:r>
          </a:p>
          <a:p>
            <a:pPr algn="ctr" fontAlgn="base">
              <a:spcBef>
                <a:spcPct val="0"/>
              </a:spcBef>
              <a:spcAft>
                <a:spcPct val="0"/>
              </a:spcAft>
            </a:pPr>
            <a:r>
              <a:rPr lang="en-US" sz="4000" dirty="0" smtClean="0">
                <a:solidFill>
                  <a:prstClr val="black"/>
                </a:solidFill>
                <a:latin typeface="AR ESSENCE" pitchFamily="2" charset="0"/>
              </a:rPr>
              <a:t>139CFM</a:t>
            </a:r>
          </a:p>
          <a:p>
            <a:pPr algn="ctr" fontAlgn="base">
              <a:spcBef>
                <a:spcPct val="0"/>
              </a:spcBef>
              <a:spcAft>
                <a:spcPct val="0"/>
              </a:spcAft>
            </a:pPr>
            <a:r>
              <a:rPr lang="en-US" sz="4000" dirty="0" smtClean="0">
                <a:solidFill>
                  <a:prstClr val="black"/>
                </a:solidFill>
                <a:latin typeface="AR ESSENCE" pitchFamily="2" charset="0"/>
              </a:rPr>
              <a:t>252</a:t>
            </a:r>
            <a:r>
              <a:rPr lang="en-US" sz="4000" dirty="0">
                <a:solidFill>
                  <a:prstClr val="black"/>
                </a:solidFill>
                <a:latin typeface="AR ESSENCE" pitchFamily="2" charset="0"/>
              </a:rPr>
              <a:t>CFM</a:t>
            </a:r>
          </a:p>
          <a:p>
            <a:pPr algn="ctr" fontAlgn="base">
              <a:spcBef>
                <a:spcPct val="0"/>
              </a:spcBef>
              <a:spcAft>
                <a:spcPct val="0"/>
              </a:spcAft>
            </a:pPr>
            <a:r>
              <a:rPr lang="en-US" sz="4000" dirty="0" smtClean="0">
                <a:solidFill>
                  <a:prstClr val="black"/>
                </a:solidFill>
                <a:latin typeface="AR ESSENCE" pitchFamily="2" charset="0"/>
              </a:rPr>
              <a:t>Depend </a:t>
            </a:r>
            <a:r>
              <a:rPr lang="en-US" sz="4000" dirty="0">
                <a:solidFill>
                  <a:prstClr val="black"/>
                </a:solidFill>
                <a:latin typeface="AR ESSENCE" pitchFamily="2" charset="0"/>
              </a:rPr>
              <a:t>on cooling the air from 25ºC to </a:t>
            </a:r>
            <a:r>
              <a:rPr lang="en-US" sz="4000" dirty="0" smtClean="0">
                <a:solidFill>
                  <a:prstClr val="black"/>
                </a:solidFill>
                <a:latin typeface="AR ESSENCE" pitchFamily="2" charset="0"/>
              </a:rPr>
              <a:t>17ºC  </a:t>
            </a:r>
            <a:endParaRPr lang="en-US" sz="4000" dirty="0">
              <a:solidFill>
                <a:prstClr val="black"/>
              </a:solidFill>
              <a:latin typeface="AR ESSENCE" pitchFamily="2" charset="0"/>
            </a:endParaRPr>
          </a:p>
        </p:txBody>
      </p:sp>
      <p:sp>
        <p:nvSpPr>
          <p:cNvPr id="6" name="Slide Number Placeholder 5"/>
          <p:cNvSpPr>
            <a:spLocks noGrp="1"/>
          </p:cNvSpPr>
          <p:nvPr>
            <p:ph type="sldNum" sz="quarter" idx="12"/>
          </p:nvPr>
        </p:nvSpPr>
        <p:spPr/>
        <p:txBody>
          <a:bodyPr/>
          <a:lstStyle/>
          <a:p>
            <a:fld id="{B7CC4214-7087-41A4-93DD-849C29D28377}" type="slidenum">
              <a:rPr lang="en-US" smtClean="0">
                <a:solidFill>
                  <a:prstClr val="black"/>
                </a:solidFill>
              </a:rPr>
              <a:pPr/>
              <a:t>32</a:t>
            </a:fld>
            <a:endParaRPr lang="en-US">
              <a:solidFill>
                <a:prstClr val="black"/>
              </a:solidFill>
            </a:endParaRPr>
          </a:p>
        </p:txBody>
      </p:sp>
    </p:spTree>
    <p:extLst>
      <p:ext uri="{BB962C8B-B14F-4D97-AF65-F5344CB8AC3E}">
        <p14:creationId xmlns="" xmlns:p14="http://schemas.microsoft.com/office/powerpoint/2010/main" val="2904544999"/>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temperatures</a:t>
            </a: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solidFill>
                  <a:prstClr val="black"/>
                </a:solidFill>
              </a:rPr>
              <a:pPr/>
              <a:t>33</a:t>
            </a:fld>
            <a:endParaRPr lang="en-US">
              <a:solidFill>
                <a:prstClr val="black"/>
              </a:solidFill>
            </a:endParaRPr>
          </a:p>
        </p:txBody>
      </p:sp>
      <p:graphicFrame>
        <p:nvGraphicFramePr>
          <p:cNvPr id="5" name="Content Placeholder 4"/>
          <p:cNvGraphicFramePr>
            <a:graphicFrameLocks noGrp="1"/>
          </p:cNvGraphicFramePr>
          <p:nvPr>
            <p:ph idx="1"/>
          </p:nvPr>
        </p:nvGraphicFramePr>
        <p:xfrm>
          <a:off x="609600" y="1828800"/>
          <a:ext cx="82296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28192720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Refrigeration </a:t>
            </a:r>
            <a:r>
              <a:rPr lang="en-US" dirty="0" smtClean="0"/>
              <a:t>cycle</a:t>
            </a:r>
            <a:endParaRPr lang="en-US" dirty="0"/>
          </a:p>
        </p:txBody>
      </p:sp>
      <p:sp>
        <p:nvSpPr>
          <p:cNvPr id="5" name="Slide Number Placeholder 4"/>
          <p:cNvSpPr>
            <a:spLocks noGrp="1"/>
          </p:cNvSpPr>
          <p:nvPr>
            <p:ph type="sldNum" sz="quarter" idx="12"/>
          </p:nvPr>
        </p:nvSpPr>
        <p:spPr/>
        <p:txBody>
          <a:bodyPr/>
          <a:lstStyle/>
          <a:p>
            <a:fld id="{B7CC4214-7087-41A4-93DD-849C29D28377}" type="slidenum">
              <a:rPr lang="en-US" smtClean="0">
                <a:solidFill>
                  <a:prstClr val="black"/>
                </a:solidFill>
              </a:rPr>
              <a:pPr/>
              <a:t>34</a:t>
            </a:fld>
            <a:endParaRPr lang="en-US">
              <a:solidFill>
                <a:prstClr val="black"/>
              </a:solidFill>
            </a:endParaRPr>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2909193841"/>
              </p:ext>
            </p:extLst>
          </p:nvPr>
        </p:nvGraphicFramePr>
        <p:xfrm>
          <a:off x="1509824" y="1765005"/>
          <a:ext cx="5778796" cy="3879545"/>
        </p:xfrm>
        <a:graphic>
          <a:graphicData uri="http://schemas.openxmlformats.org/drawingml/2006/table">
            <a:tbl>
              <a:tblPr firstRow="1" bandRow="1">
                <a:tableStyleId>{5C22544A-7EE6-4342-B048-85BDC9FD1C3A}</a:tableStyleId>
              </a:tblPr>
              <a:tblGrid>
                <a:gridCol w="2889398"/>
                <a:gridCol w="2889398"/>
              </a:tblGrid>
              <a:tr h="808074">
                <a:tc>
                  <a:txBody>
                    <a:bodyPr/>
                    <a:lstStyle/>
                    <a:p>
                      <a:pPr lvl="0" algn="ctr"/>
                      <a:endParaRPr lang="en-US" sz="2000" dirty="0"/>
                    </a:p>
                  </a:txBody>
                  <a:tcPr marL="68580" marR="68580"/>
                </a:tc>
                <a:tc>
                  <a:txBody>
                    <a:bodyPr/>
                    <a:lstStyle/>
                    <a:p>
                      <a:pPr lvl="0" algn="ctr">
                        <a:lnSpc>
                          <a:spcPct val="150000"/>
                        </a:lnSpc>
                      </a:pPr>
                      <a:r>
                        <a:rPr lang="en-US" sz="2000" b="1" kern="1200" dirty="0" smtClean="0">
                          <a:solidFill>
                            <a:schemeClr val="lt1"/>
                          </a:solidFill>
                          <a:effectLst/>
                          <a:latin typeface="+mn-lt"/>
                          <a:ea typeface="+mn-ea"/>
                          <a:cs typeface="+mn-cs"/>
                        </a:rPr>
                        <a:t>Vapor Compression Cycle</a:t>
                      </a:r>
                      <a:endParaRPr lang="en-US" sz="2000" dirty="0"/>
                    </a:p>
                  </a:txBody>
                  <a:tcPr marL="68580" marR="68580"/>
                </a:tc>
              </a:tr>
              <a:tr h="422035">
                <a:tc>
                  <a:txBody>
                    <a:bodyPr/>
                    <a:lstStyle/>
                    <a:p>
                      <a:pPr lvl="0" algn="ctr">
                        <a:lnSpc>
                          <a:spcPct val="150000"/>
                        </a:lnSpc>
                      </a:pPr>
                      <a:r>
                        <a:rPr lang="en-US" sz="2000" dirty="0" smtClean="0"/>
                        <a:t>Refrigeration gas</a:t>
                      </a:r>
                      <a:endParaRPr lang="en-US" sz="2000" dirty="0"/>
                    </a:p>
                  </a:txBody>
                  <a:tcPr marL="68580" marR="68580"/>
                </a:tc>
                <a:tc>
                  <a:txBody>
                    <a:bodyPr/>
                    <a:lstStyle/>
                    <a:p>
                      <a:pPr lvl="0" algn="ctr">
                        <a:lnSpc>
                          <a:spcPct val="150000"/>
                        </a:lnSpc>
                      </a:pPr>
                      <a:r>
                        <a:rPr lang="en-US" sz="2000" dirty="0" smtClean="0"/>
                        <a:t>R410-a</a:t>
                      </a:r>
                      <a:endParaRPr lang="en-US" sz="2000" dirty="0"/>
                    </a:p>
                  </a:txBody>
                  <a:tcPr marL="68580" marR="68580"/>
                </a:tc>
              </a:tr>
              <a:tr h="746677">
                <a:tc>
                  <a:txBody>
                    <a:bodyPr/>
                    <a:lstStyle/>
                    <a:p>
                      <a:pPr lvl="0" algn="ctr">
                        <a:lnSpc>
                          <a:spcPct val="150000"/>
                        </a:lnSpc>
                      </a:pPr>
                      <a:r>
                        <a:rPr lang="en-US" sz="2000" dirty="0" smtClean="0"/>
                        <a:t>coefficient of performance</a:t>
                      </a:r>
                      <a:endParaRPr lang="en-US" sz="2000" dirty="0"/>
                    </a:p>
                  </a:txBody>
                  <a:tcPr marL="68580" marR="68580"/>
                </a:tc>
                <a:tc>
                  <a:txBody>
                    <a:bodyPr/>
                    <a:lstStyle/>
                    <a:p>
                      <a:pPr lvl="0" algn="ctr">
                        <a:lnSpc>
                          <a:spcPct val="150000"/>
                        </a:lnSpc>
                      </a:pPr>
                      <a:r>
                        <a:rPr lang="en-US" sz="2000" dirty="0" smtClean="0"/>
                        <a:t>medium</a:t>
                      </a:r>
                    </a:p>
                    <a:p>
                      <a:pPr lvl="0" algn="ctr">
                        <a:lnSpc>
                          <a:spcPct val="150000"/>
                        </a:lnSpc>
                      </a:pPr>
                      <a:r>
                        <a:rPr lang="en-US" sz="2000" dirty="0" smtClean="0"/>
                        <a:t>3</a:t>
                      </a:r>
                      <a:endParaRPr lang="en-US" sz="2000" dirty="0"/>
                    </a:p>
                  </a:txBody>
                  <a:tcPr marL="68580" marR="68580"/>
                </a:tc>
              </a:tr>
              <a:tr h="770585">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2000" dirty="0" smtClean="0"/>
                        <a:t>Parts Cost</a:t>
                      </a:r>
                    </a:p>
                  </a:txBody>
                  <a:tcPr marL="68580" marR="68580"/>
                </a:tc>
                <a:tc>
                  <a:txBody>
                    <a:bodyPr/>
                    <a:lstStyle/>
                    <a:p>
                      <a:pPr lvl="0" algn="ctr">
                        <a:lnSpc>
                          <a:spcPct val="150000"/>
                        </a:lnSpc>
                      </a:pPr>
                      <a:r>
                        <a:rPr lang="en-US" sz="2000" dirty="0" smtClean="0"/>
                        <a:t>simple</a:t>
                      </a:r>
                      <a:endParaRPr lang="en-US" sz="2000" dirty="0"/>
                    </a:p>
                  </a:txBody>
                  <a:tcPr marL="68580" marR="68580"/>
                </a:tc>
              </a:tr>
              <a:tr h="422035">
                <a:tc>
                  <a:txBody>
                    <a:bodyPr/>
                    <a:lstStyle/>
                    <a:p>
                      <a:pPr lvl="0" algn="ctr">
                        <a:lnSpc>
                          <a:spcPct val="150000"/>
                        </a:lnSpc>
                      </a:pPr>
                      <a:r>
                        <a:rPr lang="en-US" sz="2000" dirty="0" smtClean="0"/>
                        <a:t>Source of energy</a:t>
                      </a:r>
                      <a:endParaRPr lang="en-US" sz="2000" dirty="0"/>
                    </a:p>
                  </a:txBody>
                  <a:tcPr marL="68580" marR="68580"/>
                </a:tc>
                <a:tc>
                  <a:txBody>
                    <a:bodyPr/>
                    <a:lstStyle/>
                    <a:p>
                      <a:pPr lvl="0" algn="ctr">
                        <a:lnSpc>
                          <a:spcPct val="150000"/>
                        </a:lnSpc>
                      </a:pPr>
                      <a:r>
                        <a:rPr lang="en-US" sz="2000" dirty="0" smtClean="0"/>
                        <a:t>electrical</a:t>
                      </a:r>
                      <a:endParaRPr lang="en-US" sz="2000" dirty="0"/>
                    </a:p>
                  </a:txBody>
                  <a:tcPr marL="68580" marR="68580"/>
                </a:tc>
              </a:tr>
            </a:tbl>
          </a:graphicData>
        </a:graphic>
      </p:graphicFrame>
    </p:spTree>
    <p:extLst>
      <p:ext uri="{BB962C8B-B14F-4D97-AF65-F5344CB8AC3E}">
        <p14:creationId xmlns="" xmlns:p14="http://schemas.microsoft.com/office/powerpoint/2010/main" val="2619331146"/>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solidFill>
                  <a:prstClr val="black"/>
                </a:solidFill>
              </a:rPr>
              <a:pPr/>
              <a:t>35</a:t>
            </a:fld>
            <a:endParaRPr lang="en-US">
              <a:solidFill>
                <a:prstClr val="black"/>
              </a:solidFill>
            </a:endParaRPr>
          </a:p>
        </p:txBody>
      </p:sp>
      <p:sp>
        <p:nvSpPr>
          <p:cNvPr id="5" name="Title 1"/>
          <p:cNvSpPr txBox="1">
            <a:spLocks/>
          </p:cNvSpPr>
          <p:nvPr/>
        </p:nvSpPr>
        <p:spPr bwMode="white">
          <a:xfrm>
            <a:off x="2077734" y="1556792"/>
            <a:ext cx="45720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a:lstStyle>
          <a:p>
            <a:r>
              <a:rPr lang="en-US" dirty="0">
                <a:solidFill>
                  <a:prstClr val="black"/>
                </a:solidFill>
                <a:latin typeface="Kristen ITC" pitchFamily="66" charset="0"/>
                <a:ea typeface="+mn-ea"/>
                <a:cs typeface="+mn-cs"/>
              </a:rPr>
              <a:t>Heat exchanger design </a:t>
            </a:r>
          </a:p>
        </p:txBody>
      </p:sp>
      <p:sp>
        <p:nvSpPr>
          <p:cNvPr id="6" name="Content Placeholder 2"/>
          <p:cNvSpPr>
            <a:spLocks noGrp="1"/>
          </p:cNvSpPr>
          <p:nvPr>
            <p:ph idx="1"/>
          </p:nvPr>
        </p:nvSpPr>
        <p:spPr>
          <a:xfrm>
            <a:off x="1439652" y="2708921"/>
            <a:ext cx="6172200" cy="3384376"/>
          </a:xfrm>
        </p:spPr>
        <p:txBody>
          <a:bodyPr/>
          <a:lstStyle/>
          <a:p>
            <a:pPr marL="0" indent="0">
              <a:buNone/>
            </a:pPr>
            <a:endParaRPr lang="en-US" dirty="0" smtClean="0"/>
          </a:p>
          <a:p>
            <a:pPr lvl="0"/>
            <a:r>
              <a:rPr lang="en-US" dirty="0" smtClean="0"/>
              <a:t>Plate Heat exchanger</a:t>
            </a:r>
            <a:endParaRPr lang="en-US" dirty="0"/>
          </a:p>
          <a:p>
            <a:pPr>
              <a:buNone/>
            </a:pPr>
            <a:endParaRPr lang="en-US" dirty="0"/>
          </a:p>
        </p:txBody>
      </p:sp>
      <p:sp>
        <p:nvSpPr>
          <p:cNvPr id="8" name="Rectangle 4"/>
          <p:cNvSpPr>
            <a:spLocks noChangeArrowheads="1"/>
          </p:cNvSpPr>
          <p:nvPr/>
        </p:nvSpPr>
        <p:spPr bwMode="auto">
          <a:xfrm>
            <a:off x="-208266" y="160154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endParaRPr>
          </a:p>
        </p:txBody>
      </p:sp>
      <p:sp>
        <p:nvSpPr>
          <p:cNvPr id="9" name="Slide Number Placeholder 5"/>
          <p:cNvSpPr txBox="1">
            <a:spLocks/>
          </p:cNvSpPr>
          <p:nvPr/>
        </p:nvSpPr>
        <p:spPr bwMode="auto">
          <a:xfrm>
            <a:off x="5849634" y="8142561"/>
            <a:ext cx="1600200" cy="365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0B77E5F1-32F1-4DDE-97F4-A8CDFBDD91F1}" type="slidenum">
              <a:rPr lang="en-US">
                <a:solidFill>
                  <a:prstClr val="black"/>
                </a:solidFill>
              </a:rPr>
              <a:pPr/>
              <a:t>35</a:t>
            </a:fld>
            <a:endParaRPr lang="en-US">
              <a:solidFill>
                <a:prstClr val="black"/>
              </a:solidFill>
            </a:endParaRPr>
          </a:p>
        </p:txBody>
      </p:sp>
      <p:pic>
        <p:nvPicPr>
          <p:cNvPr id="3" name="Picture 2"/>
          <p:cNvPicPr>
            <a:picLocks noChangeAspect="1"/>
          </p:cNvPicPr>
          <p:nvPr/>
        </p:nvPicPr>
        <p:blipFill>
          <a:blip r:embed="rId2"/>
          <a:stretch>
            <a:fillRect/>
          </a:stretch>
        </p:blipFill>
        <p:spPr>
          <a:xfrm>
            <a:off x="5638800" y="2743200"/>
            <a:ext cx="2790559" cy="3077200"/>
          </a:xfrm>
          <a:prstGeom prst="rect">
            <a:avLst/>
          </a:prstGeom>
        </p:spPr>
      </p:pic>
    </p:spTree>
    <p:extLst>
      <p:ext uri="{BB962C8B-B14F-4D97-AF65-F5344CB8AC3E}">
        <p14:creationId xmlns="" xmlns:p14="http://schemas.microsoft.com/office/powerpoint/2010/main" val="404536869"/>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p"/>
      <p:bldP spid="8"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solidFill>
                  <a:prstClr val="black"/>
                </a:solidFill>
              </a:rPr>
              <a:pPr/>
              <a:t>36</a:t>
            </a:fld>
            <a:endParaRPr lang="en-US">
              <a:solidFill>
                <a:prstClr val="black"/>
              </a:solidFill>
            </a:endParaRPr>
          </a:p>
        </p:txBody>
      </p:sp>
      <p:sp>
        <p:nvSpPr>
          <p:cNvPr id="5" name="Title 1"/>
          <p:cNvSpPr txBox="1">
            <a:spLocks/>
          </p:cNvSpPr>
          <p:nvPr/>
        </p:nvSpPr>
        <p:spPr bwMode="white">
          <a:xfrm>
            <a:off x="2735796" y="1747780"/>
            <a:ext cx="3363888" cy="8549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a:lstStyle>
          <a:p>
            <a:r>
              <a:rPr lang="en-US" dirty="0">
                <a:solidFill>
                  <a:prstClr val="black"/>
                </a:solidFill>
                <a:latin typeface="Kristen ITC" pitchFamily="66" charset="0"/>
                <a:ea typeface="+mn-ea"/>
                <a:cs typeface="+mn-cs"/>
              </a:rPr>
              <a:t>Heat exchanger</a:t>
            </a:r>
          </a:p>
        </p:txBody>
      </p:sp>
      <p:sp>
        <p:nvSpPr>
          <p:cNvPr id="7" name="Slide Number Placeholder 3"/>
          <p:cNvSpPr txBox="1">
            <a:spLocks/>
          </p:cNvSpPr>
          <p:nvPr/>
        </p:nvSpPr>
        <p:spPr bwMode="auto">
          <a:xfrm>
            <a:off x="5957646" y="7998545"/>
            <a:ext cx="1600200" cy="365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0B77E5F1-32F1-4DDE-97F4-A8CDFBDD91F1}" type="slidenum">
              <a:rPr lang="en-US">
                <a:solidFill>
                  <a:prstClr val="black"/>
                </a:solidFill>
              </a:rPr>
              <a:pPr/>
              <a:t>36</a:t>
            </a:fld>
            <a:endParaRPr lang="en-US">
              <a:solidFill>
                <a:prstClr val="black"/>
              </a:solidFill>
            </a:endParaRPr>
          </a:p>
        </p:txBody>
      </p:sp>
      <p:graphicFrame>
        <p:nvGraphicFramePr>
          <p:cNvPr id="8" name="Content Placeholder 7"/>
          <p:cNvGraphicFramePr>
            <a:graphicFrameLocks noGrp="1"/>
          </p:cNvGraphicFramePr>
          <p:nvPr>
            <p:ph idx="1"/>
            <p:extLst>
              <p:ext uri="{D42A27DB-BD31-4B8C-83A1-F6EECF244321}">
                <p14:modId xmlns="" xmlns:p14="http://schemas.microsoft.com/office/powerpoint/2010/main" val="3243075470"/>
              </p:ext>
            </p:extLst>
          </p:nvPr>
        </p:nvGraphicFramePr>
        <p:xfrm>
          <a:off x="1751221" y="2935705"/>
          <a:ext cx="5739064" cy="2225040"/>
        </p:xfrm>
        <a:graphic>
          <a:graphicData uri="http://schemas.openxmlformats.org/drawingml/2006/table">
            <a:tbl>
              <a:tblPr firstRow="1" bandRow="1">
                <a:tableStyleId>{5C22544A-7EE6-4342-B048-85BDC9FD1C3A}</a:tableStyleId>
              </a:tblPr>
              <a:tblGrid>
                <a:gridCol w="2869532"/>
                <a:gridCol w="2869532"/>
              </a:tblGrid>
              <a:tr h="370840">
                <a:tc>
                  <a:txBody>
                    <a:bodyPr/>
                    <a:lstStyle/>
                    <a:p>
                      <a:pPr algn="ctr"/>
                      <a:endParaRPr lang="en-US" dirty="0"/>
                    </a:p>
                  </a:txBody>
                  <a:tcPr marL="68580" marR="68580"/>
                </a:tc>
                <a:tc>
                  <a:txBody>
                    <a:bodyPr/>
                    <a:lstStyle/>
                    <a:p>
                      <a:pPr algn="ctr"/>
                      <a:r>
                        <a:rPr lang="en-US" dirty="0" smtClean="0"/>
                        <a:t>Plate</a:t>
                      </a:r>
                      <a:endParaRPr lang="en-US" dirty="0"/>
                    </a:p>
                  </a:txBody>
                  <a:tcPr marL="68580" marR="68580"/>
                </a:tc>
              </a:tr>
              <a:tr h="370840">
                <a:tc>
                  <a:txBody>
                    <a:bodyPr/>
                    <a:lstStyle/>
                    <a:p>
                      <a:pPr algn="ctr"/>
                      <a:r>
                        <a:rPr lang="en-US" dirty="0" smtClean="0"/>
                        <a:t>Made from</a:t>
                      </a:r>
                      <a:endParaRPr lang="en-US" dirty="0"/>
                    </a:p>
                  </a:txBody>
                  <a:tcPr marL="68580" marR="68580"/>
                </a:tc>
                <a:tc>
                  <a:txBody>
                    <a:bodyPr/>
                    <a:lstStyle/>
                    <a:p>
                      <a:pPr algn="ctr"/>
                      <a:r>
                        <a:rPr lang="en-US" sz="1800" kern="1200" dirty="0" smtClean="0">
                          <a:solidFill>
                            <a:schemeClr val="dk1"/>
                          </a:solidFill>
                          <a:effectLst/>
                          <a:latin typeface="+mn-lt"/>
                          <a:ea typeface="+mn-ea"/>
                          <a:cs typeface="+mn-cs"/>
                        </a:rPr>
                        <a:t>Tin Alloy</a:t>
                      </a:r>
                      <a:endParaRPr lang="en-US" dirty="0"/>
                    </a:p>
                  </a:txBody>
                  <a:tcPr marL="68580" marR="68580"/>
                </a:tc>
              </a:tr>
              <a:tr h="370840">
                <a:tc>
                  <a:txBody>
                    <a:bodyPr/>
                    <a:lstStyle/>
                    <a:p>
                      <a:pPr algn="ctr"/>
                      <a:r>
                        <a:rPr lang="en-US" dirty="0" smtClean="0"/>
                        <a:t>Pressure drop</a:t>
                      </a:r>
                      <a:endParaRPr lang="en-US" dirty="0"/>
                    </a:p>
                  </a:txBody>
                  <a:tcPr marL="68580" marR="68580"/>
                </a:tc>
                <a:tc>
                  <a:txBody>
                    <a:bodyPr/>
                    <a:lstStyle/>
                    <a:p>
                      <a:pPr algn="ctr"/>
                      <a:r>
                        <a:rPr lang="en-US" dirty="0" smtClean="0"/>
                        <a:t>medium</a:t>
                      </a:r>
                      <a:endParaRPr lang="en-US" dirty="0"/>
                    </a:p>
                  </a:txBody>
                  <a:tcPr marL="68580" marR="68580"/>
                </a:tc>
              </a:tr>
              <a:tr h="370840">
                <a:tc>
                  <a:txBody>
                    <a:bodyPr/>
                    <a:lstStyle/>
                    <a:p>
                      <a:pPr algn="ctr" rtl="0" fontAlgn="t"/>
                      <a:r>
                        <a:rPr lang="en-US" u="none" dirty="0" smtClean="0">
                          <a:solidFill>
                            <a:srgbClr val="000000"/>
                          </a:solidFill>
                          <a:effectLst/>
                        </a:rPr>
                        <a:t>Parts</a:t>
                      </a:r>
                      <a:r>
                        <a:rPr lang="en-US" u="none" baseline="0" dirty="0" smtClean="0">
                          <a:solidFill>
                            <a:srgbClr val="000000"/>
                          </a:solidFill>
                          <a:effectLst/>
                        </a:rPr>
                        <a:t> </a:t>
                      </a:r>
                      <a:r>
                        <a:rPr lang="en-US" u="none" dirty="0" smtClean="0">
                          <a:solidFill>
                            <a:srgbClr val="000000"/>
                          </a:solidFill>
                          <a:effectLst/>
                        </a:rPr>
                        <a:t>movement</a:t>
                      </a:r>
                      <a:endParaRPr lang="en-US" u="none" dirty="0">
                        <a:solidFill>
                          <a:srgbClr val="000000"/>
                        </a:solidFill>
                        <a:effectLst/>
                      </a:endParaRPr>
                    </a:p>
                  </a:txBody>
                  <a:tcPr marL="68580" marR="68580" anchor="ctr"/>
                </a:tc>
                <a:tc>
                  <a:txBody>
                    <a:bodyPr/>
                    <a:lstStyle/>
                    <a:p>
                      <a:pPr algn="ctr"/>
                      <a:r>
                        <a:rPr lang="en-US" dirty="0" smtClean="0"/>
                        <a:t>fixed</a:t>
                      </a:r>
                      <a:endParaRPr lang="en-US" dirty="0"/>
                    </a:p>
                  </a:txBody>
                  <a:tcPr marL="68580" marR="68580"/>
                </a:tc>
              </a:tr>
              <a:tr h="370840">
                <a:tc>
                  <a:txBody>
                    <a:bodyPr/>
                    <a:lstStyle/>
                    <a:p>
                      <a:pPr algn="ctr"/>
                      <a:r>
                        <a:rPr lang="en-US" dirty="0" smtClean="0"/>
                        <a:t>size</a:t>
                      </a:r>
                      <a:endParaRPr lang="en-US" dirty="0"/>
                    </a:p>
                  </a:txBody>
                  <a:tcPr marL="68580" marR="68580"/>
                </a:tc>
                <a:tc>
                  <a:txBody>
                    <a:bodyPr/>
                    <a:lstStyle/>
                    <a:p>
                      <a:pPr algn="ctr"/>
                      <a:r>
                        <a:rPr lang="en-US" dirty="0" smtClean="0"/>
                        <a:t>11 </a:t>
                      </a:r>
                      <a:r>
                        <a:rPr lang="en-US" sz="1800" kern="1200" dirty="0" smtClean="0">
                          <a:solidFill>
                            <a:schemeClr val="dk1"/>
                          </a:solidFill>
                          <a:effectLst/>
                          <a:latin typeface="+mn-lt"/>
                          <a:ea typeface="+mn-ea"/>
                          <a:cs typeface="+mn-cs"/>
                        </a:rPr>
                        <a:t>m</a:t>
                      </a:r>
                      <a:r>
                        <a:rPr lang="en-US" sz="1800" kern="1200" baseline="30000" dirty="0" smtClean="0">
                          <a:solidFill>
                            <a:schemeClr val="dk1"/>
                          </a:solidFill>
                          <a:effectLst/>
                          <a:latin typeface="+mn-lt"/>
                          <a:ea typeface="+mn-ea"/>
                          <a:cs typeface="+mn-cs"/>
                        </a:rPr>
                        <a:t>2</a:t>
                      </a:r>
                      <a:endParaRPr lang="en-US" dirty="0"/>
                    </a:p>
                  </a:txBody>
                  <a:tcPr marL="68580" marR="68580"/>
                </a:tc>
              </a:tr>
              <a:tr h="370840">
                <a:tc>
                  <a:txBody>
                    <a:bodyPr/>
                    <a:lstStyle/>
                    <a:p>
                      <a:pPr algn="ctr"/>
                      <a:r>
                        <a:rPr lang="en-US" dirty="0" smtClean="0"/>
                        <a:t>recovery efficiency </a:t>
                      </a:r>
                      <a:endParaRPr lang="en-US" dirty="0"/>
                    </a:p>
                  </a:txBody>
                  <a:tcPr marL="68580" marR="68580"/>
                </a:tc>
                <a:tc>
                  <a:txBody>
                    <a:bodyPr/>
                    <a:lstStyle/>
                    <a:p>
                      <a:pPr algn="ctr"/>
                      <a:r>
                        <a:rPr lang="en-US" dirty="0" smtClean="0"/>
                        <a:t>35 %</a:t>
                      </a:r>
                      <a:endParaRPr lang="en-US" dirty="0"/>
                    </a:p>
                  </a:txBody>
                  <a:tcPr marL="68580" marR="68580"/>
                </a:tc>
              </a:tr>
            </a:tbl>
          </a:graphicData>
        </a:graphic>
      </p:graphicFrame>
    </p:spTree>
    <p:extLst>
      <p:ext uri="{BB962C8B-B14F-4D97-AF65-F5344CB8AC3E}">
        <p14:creationId xmlns="" xmlns:p14="http://schemas.microsoft.com/office/powerpoint/2010/main" val="813306105"/>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3252073707"/>
              </p:ext>
            </p:extLst>
          </p:nvPr>
        </p:nvGraphicFramePr>
        <p:xfrm>
          <a:off x="2233138" y="1808741"/>
          <a:ext cx="4456646" cy="4810024"/>
        </p:xfrm>
        <a:graphic>
          <a:graphicData uri="http://schemas.openxmlformats.org/drawingml/2006/table">
            <a:tbl>
              <a:tblPr firstRow="1" firstCol="1" bandRow="1">
                <a:tableStyleId>{5C22544A-7EE6-4342-B048-85BDC9FD1C3A}</a:tableStyleId>
              </a:tblPr>
              <a:tblGrid>
                <a:gridCol w="2280966"/>
                <a:gridCol w="2175680"/>
              </a:tblGrid>
              <a:tr h="501026">
                <a:tc>
                  <a:txBody>
                    <a:bodyPr/>
                    <a:lstStyle/>
                    <a:p>
                      <a:pPr marL="0" marR="0" algn="ctr">
                        <a:lnSpc>
                          <a:spcPct val="150000"/>
                        </a:lnSpc>
                        <a:spcBef>
                          <a:spcPts val="0"/>
                        </a:spcBef>
                        <a:spcAft>
                          <a:spcPts val="0"/>
                        </a:spcAft>
                      </a:pPr>
                      <a:r>
                        <a:rPr lang="en-US" sz="2000" dirty="0">
                          <a:effectLst/>
                        </a:rPr>
                        <a:t>flow</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c>
                  <a:txBody>
                    <a:bodyPr/>
                    <a:lstStyle/>
                    <a:p>
                      <a:pPr marL="0" marR="0" algn="ctr">
                        <a:lnSpc>
                          <a:spcPct val="150000"/>
                        </a:lnSpc>
                        <a:spcBef>
                          <a:spcPts val="0"/>
                        </a:spcBef>
                        <a:spcAft>
                          <a:spcPts val="0"/>
                        </a:spcAft>
                      </a:pPr>
                      <a:r>
                        <a:rPr lang="en-US" sz="2000">
                          <a:effectLst/>
                        </a:rPr>
                        <a:t>Heat capacity (k Watt)</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804812">
                <a:tc>
                  <a:txBody>
                    <a:bodyPr/>
                    <a:lstStyle/>
                    <a:p>
                      <a:pPr marL="285750" marR="0" algn="ctr">
                        <a:lnSpc>
                          <a:spcPct val="150000"/>
                        </a:lnSpc>
                        <a:spcBef>
                          <a:spcPts val="600"/>
                        </a:spcBef>
                        <a:spcAft>
                          <a:spcPts val="0"/>
                        </a:spcAft>
                      </a:pPr>
                      <a:r>
                        <a:rPr lang="en-US" sz="2000" dirty="0">
                          <a:effectLst/>
                        </a:rPr>
                        <a:t>At full </a:t>
                      </a:r>
                      <a:r>
                        <a:rPr lang="en-US" sz="2000" dirty="0" smtClean="0">
                          <a:effectLst/>
                        </a:rPr>
                        <a:t>flow</a:t>
                      </a:r>
                      <a:endParaRPr lang="en-US" sz="1800" dirty="0">
                        <a:effectLst/>
                      </a:endParaRPr>
                    </a:p>
                  </a:txBody>
                  <a:tcPr marL="51435" marR="51435" marT="0" marB="0"/>
                </a:tc>
                <a:tc>
                  <a:txBody>
                    <a:bodyPr/>
                    <a:lstStyle/>
                    <a:p>
                      <a:pPr marL="0" marR="0" algn="ctr">
                        <a:lnSpc>
                          <a:spcPct val="150000"/>
                        </a:lnSpc>
                        <a:spcBef>
                          <a:spcPts val="600"/>
                        </a:spcBef>
                        <a:spcAft>
                          <a:spcPts val="0"/>
                        </a:spcAft>
                      </a:pPr>
                      <a:r>
                        <a:rPr lang="en-US" sz="2000" dirty="0">
                          <a:effectLst/>
                        </a:rPr>
                        <a:t>2.038</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1176264">
                <a:tc>
                  <a:txBody>
                    <a:bodyPr/>
                    <a:lstStyle/>
                    <a:p>
                      <a:pPr marL="285750" marR="0" algn="ctr">
                        <a:lnSpc>
                          <a:spcPct val="150000"/>
                        </a:lnSpc>
                        <a:spcBef>
                          <a:spcPts val="600"/>
                        </a:spcBef>
                        <a:spcAft>
                          <a:spcPts val="0"/>
                        </a:spcAft>
                      </a:pPr>
                      <a:r>
                        <a:rPr lang="en-US" sz="2000" dirty="0">
                          <a:effectLst/>
                        </a:rPr>
                        <a:t>At Three-quarters full </a:t>
                      </a:r>
                      <a:r>
                        <a:rPr lang="en-US" sz="2000" dirty="0" smtClean="0">
                          <a:effectLst/>
                        </a:rPr>
                        <a:t>flow</a:t>
                      </a:r>
                      <a:endParaRPr lang="en-US" sz="1800" dirty="0">
                        <a:effectLst/>
                      </a:endParaRPr>
                    </a:p>
                  </a:txBody>
                  <a:tcPr marL="51435" marR="51435" marT="0" marB="0"/>
                </a:tc>
                <a:tc>
                  <a:txBody>
                    <a:bodyPr/>
                    <a:lstStyle/>
                    <a:p>
                      <a:pPr marL="0" marR="0" algn="ctr">
                        <a:lnSpc>
                          <a:spcPct val="150000"/>
                        </a:lnSpc>
                        <a:spcBef>
                          <a:spcPts val="600"/>
                        </a:spcBef>
                        <a:spcAft>
                          <a:spcPts val="0"/>
                        </a:spcAft>
                      </a:pPr>
                      <a:r>
                        <a:rPr lang="en-US" sz="2000" dirty="0">
                          <a:effectLst/>
                        </a:rPr>
                        <a:t>1.669</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804812">
                <a:tc>
                  <a:txBody>
                    <a:bodyPr/>
                    <a:lstStyle/>
                    <a:p>
                      <a:pPr marL="285750" marR="0" algn="ctr">
                        <a:lnSpc>
                          <a:spcPct val="150000"/>
                        </a:lnSpc>
                        <a:spcBef>
                          <a:spcPts val="600"/>
                        </a:spcBef>
                        <a:spcAft>
                          <a:spcPts val="0"/>
                        </a:spcAft>
                      </a:pPr>
                      <a:r>
                        <a:rPr lang="en-US" sz="2000" dirty="0">
                          <a:effectLst/>
                        </a:rPr>
                        <a:t>At half full </a:t>
                      </a:r>
                      <a:r>
                        <a:rPr lang="en-US" sz="2000" dirty="0" smtClean="0">
                          <a:effectLst/>
                        </a:rPr>
                        <a:t>flow</a:t>
                      </a:r>
                      <a:endParaRPr lang="en-US" sz="1800" dirty="0">
                        <a:effectLst/>
                      </a:endParaRPr>
                    </a:p>
                  </a:txBody>
                  <a:tcPr marL="51435" marR="51435" marT="0" marB="0"/>
                </a:tc>
                <a:tc>
                  <a:txBody>
                    <a:bodyPr/>
                    <a:lstStyle/>
                    <a:p>
                      <a:pPr marL="0" marR="0" algn="ctr">
                        <a:lnSpc>
                          <a:spcPct val="150000"/>
                        </a:lnSpc>
                        <a:spcBef>
                          <a:spcPts val="600"/>
                        </a:spcBef>
                        <a:spcAft>
                          <a:spcPts val="0"/>
                        </a:spcAft>
                      </a:pPr>
                      <a:r>
                        <a:rPr lang="en-US" sz="2000" dirty="0">
                          <a:effectLst/>
                        </a:rPr>
                        <a:t>1.436</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804812">
                <a:tc>
                  <a:txBody>
                    <a:bodyPr/>
                    <a:lstStyle/>
                    <a:p>
                      <a:pPr marL="457200" marR="0" algn="ctr">
                        <a:lnSpc>
                          <a:spcPct val="150000"/>
                        </a:lnSpc>
                        <a:spcBef>
                          <a:spcPts val="600"/>
                        </a:spcBef>
                        <a:spcAft>
                          <a:spcPts val="0"/>
                        </a:spcAft>
                        <a:tabLst>
                          <a:tab pos="342900" algn="l"/>
                        </a:tabLst>
                      </a:pPr>
                      <a:r>
                        <a:rPr lang="en-US" sz="2000" dirty="0">
                          <a:effectLst/>
                        </a:rPr>
                        <a:t>At quarter full </a:t>
                      </a:r>
                      <a:r>
                        <a:rPr lang="en-US" sz="2000" dirty="0" smtClean="0">
                          <a:effectLst/>
                        </a:rPr>
                        <a:t>flow</a:t>
                      </a:r>
                      <a:endParaRPr lang="en-US" sz="1800" dirty="0">
                        <a:effectLst/>
                      </a:endParaRPr>
                    </a:p>
                  </a:txBody>
                  <a:tcPr marL="51435" marR="51435" marT="0" marB="0"/>
                </a:tc>
                <a:tc>
                  <a:txBody>
                    <a:bodyPr/>
                    <a:lstStyle/>
                    <a:p>
                      <a:pPr marL="0" marR="0" algn="ctr">
                        <a:lnSpc>
                          <a:spcPct val="150000"/>
                        </a:lnSpc>
                        <a:spcBef>
                          <a:spcPts val="600"/>
                        </a:spcBef>
                        <a:spcAft>
                          <a:spcPts val="0"/>
                        </a:spcAft>
                      </a:pPr>
                      <a:r>
                        <a:rPr lang="en-US" sz="2000" dirty="0">
                          <a:effectLst/>
                        </a:rPr>
                        <a:t>1.514</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bl>
          </a:graphicData>
        </a:graphic>
      </p:graphicFrame>
      <p:sp>
        <p:nvSpPr>
          <p:cNvPr id="4" name="Slide Number Placeholder 3"/>
          <p:cNvSpPr>
            <a:spLocks noGrp="1"/>
          </p:cNvSpPr>
          <p:nvPr>
            <p:ph type="sldNum" sz="quarter" idx="12"/>
          </p:nvPr>
        </p:nvSpPr>
        <p:spPr/>
        <p:txBody>
          <a:bodyPr/>
          <a:lstStyle/>
          <a:p>
            <a:fld id="{B7CC4214-7087-41A4-93DD-849C29D28377}" type="slidenum">
              <a:rPr lang="en-US" smtClean="0">
                <a:solidFill>
                  <a:prstClr val="black"/>
                </a:solidFill>
              </a:rPr>
              <a:pPr/>
              <a:t>37</a:t>
            </a:fld>
            <a:endParaRPr lang="en-US">
              <a:solidFill>
                <a:prstClr val="black"/>
              </a:solidFill>
            </a:endParaRPr>
          </a:p>
        </p:txBody>
      </p:sp>
    </p:spTree>
    <p:extLst>
      <p:ext uri="{BB962C8B-B14F-4D97-AF65-F5344CB8AC3E}">
        <p14:creationId xmlns="" xmlns:p14="http://schemas.microsoft.com/office/powerpoint/2010/main" val="10372682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the system </a:t>
            </a: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solidFill>
                  <a:prstClr val="black"/>
                </a:solidFill>
              </a:rPr>
              <a:pPr/>
              <a:t>38</a:t>
            </a:fld>
            <a:endParaRPr lang="en-US" dirty="0">
              <a:solidFill>
                <a:prstClr val="black"/>
              </a:solidFill>
            </a:endParaRPr>
          </a:p>
        </p:txBody>
      </p:sp>
      <p:graphicFrame>
        <p:nvGraphicFramePr>
          <p:cNvPr id="3" name="Table 2"/>
          <p:cNvGraphicFramePr>
            <a:graphicFrameLocks noGrp="1"/>
          </p:cNvGraphicFramePr>
          <p:nvPr>
            <p:extLst>
              <p:ext uri="{D42A27DB-BD31-4B8C-83A1-F6EECF244321}">
                <p14:modId xmlns="" xmlns:p14="http://schemas.microsoft.com/office/powerpoint/2010/main" val="4002201737"/>
              </p:ext>
            </p:extLst>
          </p:nvPr>
        </p:nvGraphicFramePr>
        <p:xfrm>
          <a:off x="217457" y="2202009"/>
          <a:ext cx="5554980" cy="2926080"/>
        </p:xfrm>
        <a:graphic>
          <a:graphicData uri="http://schemas.openxmlformats.org/drawingml/2006/table">
            <a:tbl>
              <a:tblPr firstRow="1" firstCol="1" bandRow="1"/>
              <a:tblGrid>
                <a:gridCol w="2690707"/>
                <a:gridCol w="2864273"/>
              </a:tblGrid>
              <a:tr h="548640">
                <a:tc>
                  <a:txBody>
                    <a:bodyPr/>
                    <a:lstStyle/>
                    <a:p>
                      <a:pPr marL="0" marR="0" algn="ctr">
                        <a:lnSpc>
                          <a:spcPct val="150000"/>
                        </a:lnSpc>
                        <a:spcBef>
                          <a:spcPts val="600"/>
                        </a:spcBef>
                        <a:spcAft>
                          <a:spcPts val="600"/>
                        </a:spcAft>
                      </a:pP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flow</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marL="0" marR="0" algn="ctr">
                        <a:lnSpc>
                          <a:spcPct val="150000"/>
                        </a:lnSpc>
                        <a:spcBef>
                          <a:spcPts val="600"/>
                        </a:spcBef>
                        <a:spcAft>
                          <a:spcPts val="600"/>
                        </a:spcAft>
                      </a:pP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Evaporator heat </a:t>
                      </a:r>
                      <a:r>
                        <a:rPr lang="en-U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capacity</a:t>
                      </a:r>
                      <a:r>
                        <a:rPr lang="en-US" sz="1600" b="1"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(k </a:t>
                      </a: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Watt)</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r>
              <a:tr h="548640">
                <a:tc>
                  <a:txBody>
                    <a:bodyPr/>
                    <a:lstStyle/>
                    <a:p>
                      <a:pPr marL="0" marR="0" algn="ctr">
                        <a:lnSpc>
                          <a:spcPct val="150000"/>
                        </a:lnSpc>
                        <a:spcBef>
                          <a:spcPts val="600"/>
                        </a:spcBef>
                        <a:spcAft>
                          <a:spcPts val="600"/>
                        </a:spcAft>
                      </a:pPr>
                      <a:r>
                        <a:rPr lang="en-US" sz="1600" b="1">
                          <a:effectLst/>
                          <a:latin typeface="Times New Roman" panose="02020603050405020304" pitchFamily="18" charset="0"/>
                          <a:ea typeface="Times New Roman" panose="02020603050405020304" pitchFamily="18" charset="0"/>
                          <a:cs typeface="Times New Roman" panose="02020603050405020304" pitchFamily="18" charset="0"/>
                        </a:rPr>
                        <a:t>At full flow</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a:lnSpc>
                          <a:spcPct val="150000"/>
                        </a:lnSpc>
                        <a:spcBef>
                          <a:spcPts val="600"/>
                        </a:spcBef>
                        <a:spcAft>
                          <a:spcPts val="600"/>
                        </a:spcAft>
                      </a:pPr>
                      <a:r>
                        <a:rPr lang="en-U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0.99156816</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548640">
                <a:tc>
                  <a:txBody>
                    <a:bodyPr/>
                    <a:lstStyle/>
                    <a:p>
                      <a:pPr marL="0" marR="0" algn="ctr">
                        <a:lnSpc>
                          <a:spcPct val="150000"/>
                        </a:lnSpc>
                        <a:spcBef>
                          <a:spcPts val="600"/>
                        </a:spcBef>
                        <a:spcAft>
                          <a:spcPts val="600"/>
                        </a:spcAft>
                      </a:pPr>
                      <a:r>
                        <a:rPr lang="en-US" sz="1600" b="1">
                          <a:effectLst/>
                          <a:latin typeface="Times New Roman" panose="02020603050405020304" pitchFamily="18" charset="0"/>
                          <a:ea typeface="Times New Roman" panose="02020603050405020304" pitchFamily="18" charset="0"/>
                          <a:cs typeface="Times New Roman" panose="02020603050405020304" pitchFamily="18" charset="0"/>
                        </a:rPr>
                        <a:t>At Three-quarters full flow</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indent="0" algn="ctr" defTabSz="914400" rtl="0" eaLnBrk="1" fontAlgn="auto" latinLnBrk="0" hangingPunct="1">
                        <a:lnSpc>
                          <a:spcPct val="150000"/>
                        </a:lnSpc>
                        <a:spcBef>
                          <a:spcPts val="600"/>
                        </a:spcBef>
                        <a:spcAft>
                          <a:spcPts val="600"/>
                        </a:spcAft>
                        <a:buClrTx/>
                        <a:buSzTx/>
                        <a:buFontTx/>
                        <a:buNone/>
                        <a:tabLst/>
                        <a:defRPr/>
                      </a:pPr>
                      <a:r>
                        <a:rPr lang="en-U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1.31098604</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548640">
                <a:tc>
                  <a:txBody>
                    <a:bodyPr/>
                    <a:lstStyle/>
                    <a:p>
                      <a:pPr marL="0" marR="0" algn="ctr">
                        <a:lnSpc>
                          <a:spcPct val="150000"/>
                        </a:lnSpc>
                        <a:spcBef>
                          <a:spcPts val="600"/>
                        </a:spcBef>
                        <a:spcAft>
                          <a:spcPts val="600"/>
                        </a:spcAft>
                      </a:pPr>
                      <a:r>
                        <a:rPr lang="en-US" sz="1600" b="1">
                          <a:effectLst/>
                          <a:latin typeface="Times New Roman" panose="02020603050405020304" pitchFamily="18" charset="0"/>
                          <a:ea typeface="Times New Roman" panose="02020603050405020304" pitchFamily="18" charset="0"/>
                          <a:cs typeface="Times New Roman" panose="02020603050405020304" pitchFamily="18" charset="0"/>
                        </a:rPr>
                        <a:t>At half full flow</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indent="0" algn="ctr" defTabSz="914400" rtl="0" eaLnBrk="1" fontAlgn="auto" latinLnBrk="0" hangingPunct="1">
                        <a:lnSpc>
                          <a:spcPct val="150000"/>
                        </a:lnSpc>
                        <a:spcBef>
                          <a:spcPts val="600"/>
                        </a:spcBef>
                        <a:spcAft>
                          <a:spcPts val="600"/>
                        </a:spcAft>
                        <a:buClrTx/>
                        <a:buSzTx/>
                        <a:buFontTx/>
                        <a:buNone/>
                        <a:tabLst/>
                        <a:defRPr/>
                      </a:pPr>
                      <a:r>
                        <a:rPr lang="en-U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1.0702692</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548640">
                <a:tc>
                  <a:txBody>
                    <a:bodyPr/>
                    <a:lstStyle/>
                    <a:p>
                      <a:pPr marL="0" marR="0" algn="ctr">
                        <a:lnSpc>
                          <a:spcPct val="150000"/>
                        </a:lnSpc>
                        <a:spcBef>
                          <a:spcPts val="600"/>
                        </a:spcBef>
                        <a:spcAft>
                          <a:spcPts val="600"/>
                        </a:spcAft>
                        <a:tabLst>
                          <a:tab pos="342900" algn="l"/>
                        </a:tabLst>
                      </a:pPr>
                      <a:r>
                        <a:rPr lang="en-US" sz="1600" b="1">
                          <a:effectLst/>
                          <a:latin typeface="Times New Roman" panose="02020603050405020304" pitchFamily="18" charset="0"/>
                          <a:ea typeface="Times New Roman" panose="02020603050405020304" pitchFamily="18" charset="0"/>
                          <a:cs typeface="Times New Roman" panose="02020603050405020304" pitchFamily="18" charset="0"/>
                        </a:rPr>
                        <a:t>At quarter full flow</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indent="0" algn="ctr" defTabSz="914400" rtl="0" eaLnBrk="1" fontAlgn="auto" latinLnBrk="0" hangingPunct="1">
                        <a:lnSpc>
                          <a:spcPct val="150000"/>
                        </a:lnSpc>
                        <a:spcBef>
                          <a:spcPts val="600"/>
                        </a:spcBef>
                        <a:spcAft>
                          <a:spcPts val="600"/>
                        </a:spcAft>
                        <a:buClrTx/>
                        <a:buSzTx/>
                        <a:buFontTx/>
                        <a:buNone/>
                        <a:tabLst/>
                        <a:defRPr/>
                      </a:pPr>
                      <a:r>
                        <a:rPr lang="en-U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1.05248</a:t>
                      </a: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graphicFrame>
        <p:nvGraphicFramePr>
          <p:cNvPr id="8" name="Content Placeholder 7"/>
          <p:cNvGraphicFramePr>
            <a:graphicFrameLocks noGrp="1"/>
          </p:cNvGraphicFramePr>
          <p:nvPr>
            <p:ph idx="1"/>
            <p:extLst>
              <p:ext uri="{D42A27DB-BD31-4B8C-83A1-F6EECF244321}">
                <p14:modId xmlns="" xmlns:p14="http://schemas.microsoft.com/office/powerpoint/2010/main" val="2446897992"/>
              </p:ext>
            </p:extLst>
          </p:nvPr>
        </p:nvGraphicFramePr>
        <p:xfrm>
          <a:off x="5908300" y="2159382"/>
          <a:ext cx="2397500" cy="2923877"/>
        </p:xfrm>
        <a:graphic>
          <a:graphicData uri="http://schemas.openxmlformats.org/drawingml/2006/table">
            <a:tbl>
              <a:tblPr firstRow="1" firstCol="1" bandRow="1"/>
              <a:tblGrid>
                <a:gridCol w="2397500"/>
              </a:tblGrid>
              <a:tr h="566774">
                <a:tc>
                  <a:txBody>
                    <a:bodyPr/>
                    <a:lstStyle/>
                    <a:p>
                      <a:pPr marL="0" marR="0" indent="0" algn="ctr" defTabSz="914400" rtl="0" eaLnBrk="1" fontAlgn="auto" latinLnBrk="0" hangingPunct="1">
                        <a:lnSpc>
                          <a:spcPct val="150000"/>
                        </a:lnSpc>
                        <a:spcBef>
                          <a:spcPts val="600"/>
                        </a:spcBef>
                        <a:spcAft>
                          <a:spcPts val="600"/>
                        </a:spcAft>
                        <a:buClrTx/>
                        <a:buSzTx/>
                        <a:buFontTx/>
                        <a:buNone/>
                        <a:tabLst>
                          <a:tab pos="342900" algn="l"/>
                        </a:tabLst>
                        <a:defRPr/>
                      </a:pPr>
                      <a:r>
                        <a:rPr lang="en-US" sz="1600" b="1" dirty="0" smtClean="0">
                          <a:effectLst/>
                          <a:latin typeface="Times New Roman" panose="02020603050405020304" pitchFamily="18" charset="0"/>
                          <a:ea typeface="Calibri" panose="020F0502020204030204" pitchFamily="34" charset="0"/>
                          <a:cs typeface="Arial" panose="020B0604020202020204" pitchFamily="34" charset="0"/>
                        </a:rPr>
                        <a:t>Condenser heat capacity</a:t>
                      </a:r>
                      <a:r>
                        <a:rPr lang="en-US" sz="1600" b="1" dirty="0" smtClean="0">
                          <a:effectLst/>
                          <a:latin typeface="Times New Roman" panose="02020603050405020304" pitchFamily="18" charset="0"/>
                          <a:ea typeface="Times New Roman" panose="02020603050405020304" pitchFamily="18" charset="0"/>
                          <a:cs typeface="Arial" panose="020B0604020202020204" pitchFamily="34" charset="0"/>
                        </a:rPr>
                        <a:t>(kW)</a:t>
                      </a:r>
                      <a:endParaRPr lang="en-US" sz="1400" dirty="0" smtClean="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r>
              <a:tr h="528809">
                <a:tc>
                  <a:txBody>
                    <a:bodyPr/>
                    <a:lstStyle/>
                    <a:p>
                      <a:pPr marL="0" marR="0" algn="ctr">
                        <a:lnSpc>
                          <a:spcPct val="150000"/>
                        </a:lnSpc>
                        <a:spcBef>
                          <a:spcPts val="0"/>
                        </a:spcBef>
                        <a:spcAft>
                          <a:spcPts val="1000"/>
                        </a:spcAft>
                      </a:pPr>
                      <a:r>
                        <a:rPr lang="en-US" sz="1600"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ar-SA" sz="1600" b="1" dirty="0" smtClean="0">
                          <a:effectLst/>
                          <a:latin typeface="Times New Roman" panose="02020603050405020304" pitchFamily="18" charset="0"/>
                          <a:ea typeface="Calibri" panose="020F0502020204030204" pitchFamily="34" charset="0"/>
                          <a:cs typeface="Times New Roman" panose="02020603050405020304" pitchFamily="18" charset="0"/>
                        </a:rPr>
                        <a:t>0.29423064</a:t>
                      </a:r>
                      <a:endParaRPr lang="en-US" sz="1600" b="1"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561861">
                <a:tc>
                  <a:txBody>
                    <a:bodyPr/>
                    <a:lstStyle/>
                    <a:p>
                      <a:pPr marL="0" marR="0" algn="ctr">
                        <a:lnSpc>
                          <a:spcPct val="150000"/>
                        </a:lnSpc>
                        <a:spcBef>
                          <a:spcPts val="0"/>
                        </a:spcBef>
                        <a:spcAft>
                          <a:spcPts val="1000"/>
                        </a:spcAft>
                      </a:pPr>
                      <a:r>
                        <a:rPr lang="en-GB" sz="1600" b="1" dirty="0" smtClean="0">
                          <a:effectLst/>
                          <a:latin typeface="Times New Roman" panose="02020603050405020304" pitchFamily="18" charset="0"/>
                          <a:ea typeface="Calibri" panose="020F0502020204030204" pitchFamily="34" charset="0"/>
                          <a:cs typeface="Times New Roman" panose="02020603050405020304" pitchFamily="18" charset="0"/>
                        </a:rPr>
                        <a:t>1.15786944</a:t>
                      </a:r>
                      <a:endParaRPr lang="en-US" sz="1600" b="1"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550843">
                <a:tc>
                  <a:txBody>
                    <a:bodyPr/>
                    <a:lstStyle/>
                    <a:p>
                      <a:pPr marL="0" marR="0" algn="ctr">
                        <a:lnSpc>
                          <a:spcPct val="150000"/>
                        </a:lnSpc>
                        <a:spcBef>
                          <a:spcPts val="0"/>
                        </a:spcBef>
                        <a:spcAft>
                          <a:spcPts val="1000"/>
                        </a:spcAft>
                      </a:pPr>
                      <a:r>
                        <a:rPr lang="en-GB" sz="1600" b="1" dirty="0" smtClean="0">
                          <a:effectLst/>
                          <a:latin typeface="Times New Roman" panose="02020603050405020304" pitchFamily="18" charset="0"/>
                          <a:ea typeface="Calibri" panose="020F0502020204030204" pitchFamily="34" charset="0"/>
                          <a:cs typeface="Times New Roman" panose="02020603050405020304" pitchFamily="18" charset="0"/>
                        </a:rPr>
                        <a:t>1.1156805</a:t>
                      </a:r>
                      <a:endParaRPr lang="en-US" sz="1600" b="1"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550844">
                <a:tc>
                  <a:txBody>
                    <a:bodyPr/>
                    <a:lstStyle/>
                    <a:p>
                      <a:pPr marL="0" marR="0" algn="ctr">
                        <a:lnSpc>
                          <a:spcPct val="150000"/>
                        </a:lnSpc>
                        <a:spcBef>
                          <a:spcPts val="0"/>
                        </a:spcBef>
                        <a:spcAft>
                          <a:spcPts val="1000"/>
                        </a:spcAft>
                      </a:pPr>
                      <a:r>
                        <a:rPr lang="en-GB" sz="1600" b="1" dirty="0" smtClean="0">
                          <a:effectLst/>
                          <a:latin typeface="Times New Roman" panose="02020603050405020304" pitchFamily="18" charset="0"/>
                          <a:ea typeface="Calibri" panose="020F0502020204030204" pitchFamily="34" charset="0"/>
                          <a:cs typeface="Times New Roman" panose="02020603050405020304" pitchFamily="18" charset="0"/>
                        </a:rPr>
                        <a:t>1.136982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pic>
        <p:nvPicPr>
          <p:cNvPr id="6" name="Picture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334000" y="5029200"/>
            <a:ext cx="3187258" cy="2071796"/>
          </a:xfrm>
          <a:prstGeom prst="rect">
            <a:avLst/>
          </a:prstGeom>
        </p:spPr>
      </p:pic>
      <p:sp>
        <p:nvSpPr>
          <p:cNvPr id="5" name="Rectangle 4"/>
          <p:cNvSpPr/>
          <p:nvPr/>
        </p:nvSpPr>
        <p:spPr>
          <a:xfrm>
            <a:off x="990600" y="1524000"/>
            <a:ext cx="6553200" cy="584775"/>
          </a:xfrm>
          <a:prstGeom prst="rect">
            <a:avLst/>
          </a:prstGeom>
        </p:spPr>
        <p:txBody>
          <a:bodyPr wrap="square">
            <a:spAutoFit/>
          </a:bodyPr>
          <a:lstStyle/>
          <a:p>
            <a:pPr lvl="0"/>
            <a:r>
              <a:rPr lang="en-US" sz="3200" dirty="0">
                <a:solidFill>
                  <a:prstClr val="black"/>
                </a:solidFill>
                <a:latin typeface="Kristen ITC" pitchFamily="66" charset="0"/>
              </a:rPr>
              <a:t>Evaporator &amp; condenser Design</a:t>
            </a:r>
          </a:p>
        </p:txBody>
      </p:sp>
    </p:spTree>
    <p:extLst>
      <p:ext uri="{BB962C8B-B14F-4D97-AF65-F5344CB8AC3E}">
        <p14:creationId xmlns="" xmlns:p14="http://schemas.microsoft.com/office/powerpoint/2010/main" val="1563226706"/>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7CC4214-7087-41A4-93DD-849C29D28377}" type="slidenum">
              <a:rPr lang="en-US" smtClean="0">
                <a:solidFill>
                  <a:prstClr val="black"/>
                </a:solidFill>
              </a:rPr>
              <a:pPr/>
              <a:t>39</a:t>
            </a:fld>
            <a:endParaRPr lang="en-US">
              <a:solidFill>
                <a:prstClr val="black"/>
              </a:solidFill>
            </a:endParaRPr>
          </a:p>
        </p:txBody>
      </p:sp>
      <p:sp>
        <p:nvSpPr>
          <p:cNvPr id="8" name="TextBox 7"/>
          <p:cNvSpPr txBox="1"/>
          <p:nvPr/>
        </p:nvSpPr>
        <p:spPr>
          <a:xfrm>
            <a:off x="7194547" y="2444829"/>
            <a:ext cx="1804737" cy="729430"/>
          </a:xfrm>
          <a:prstGeom prst="rect">
            <a:avLst/>
          </a:prstGeom>
          <a:noFill/>
        </p:spPr>
        <p:txBody>
          <a:bodyPr wrap="square" rtlCol="0">
            <a:spAutoFit/>
          </a:bodyPr>
          <a:lstStyle/>
          <a:p>
            <a:pPr>
              <a:lnSpc>
                <a:spcPct val="115000"/>
              </a:lnSpc>
              <a:spcAft>
                <a:spcPts val="1000"/>
              </a:spcAft>
            </a:pPr>
            <a:r>
              <a:rPr lang="en-GB" dirty="0">
                <a:latin typeface="Times New Roman" panose="02020603050405020304" pitchFamily="18" charset="0"/>
                <a:ea typeface="Calibri" panose="020F0502020204030204" pitchFamily="34" charset="0"/>
                <a:cs typeface="Arial" panose="020B0604020202020204" pitchFamily="34" charset="0"/>
              </a:rPr>
              <a:t>Energy efficiency ratio</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TextBox 8"/>
          <p:cNvSpPr txBox="1"/>
          <p:nvPr/>
        </p:nvSpPr>
        <p:spPr>
          <a:xfrm>
            <a:off x="7717767" y="2979727"/>
            <a:ext cx="1720516" cy="646331"/>
          </a:xfrm>
          <a:prstGeom prst="rect">
            <a:avLst/>
          </a:prstGeom>
          <a:noFill/>
        </p:spPr>
        <p:txBody>
          <a:bodyPr wrap="square" rtlCol="0">
            <a:spAutoFit/>
          </a:bodyPr>
          <a:lstStyle/>
          <a:p>
            <a:r>
              <a:rPr lang="en-US" dirty="0" smtClean="0"/>
              <a:t>0.5</a:t>
            </a:r>
          </a:p>
          <a:p>
            <a:endParaRPr lang="en-US" dirty="0"/>
          </a:p>
        </p:txBody>
      </p:sp>
      <p:pic>
        <p:nvPicPr>
          <p:cNvPr id="11" name="Content Placeholder 10"/>
          <p:cNvPicPr>
            <a:picLocks noGrp="1" noChangeAspect="1"/>
          </p:cNvPicPr>
          <p:nvPr>
            <p:ph idx="1"/>
          </p:nvPr>
        </p:nvPicPr>
        <p:blipFill>
          <a:blip r:embed="rId2"/>
          <a:stretch>
            <a:fillRect/>
          </a:stretch>
        </p:blipFill>
        <p:spPr>
          <a:xfrm>
            <a:off x="0" y="1641151"/>
            <a:ext cx="7194547" cy="3999173"/>
          </a:xfrm>
          <a:prstGeom prst="rect">
            <a:avLst/>
          </a:prstGeom>
        </p:spPr>
      </p:pic>
      <p:pic>
        <p:nvPicPr>
          <p:cNvPr id="3" name="Picture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284178" y="3822502"/>
            <a:ext cx="1825565" cy="2434087"/>
          </a:xfrm>
          <a:prstGeom prst="rect">
            <a:avLst/>
          </a:prstGeom>
          <a:ln>
            <a:noFill/>
          </a:ln>
          <a:effectLst>
            <a:softEdge rad="112500"/>
          </a:effectLst>
        </p:spPr>
      </p:pic>
    </p:spTree>
    <p:extLst>
      <p:ext uri="{BB962C8B-B14F-4D97-AF65-F5344CB8AC3E}">
        <p14:creationId xmlns="" xmlns:p14="http://schemas.microsoft.com/office/powerpoint/2010/main" val="39927217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7CC4214-7087-41A4-93DD-849C29D28377}" type="slidenum">
              <a:rPr lang="en-US" smtClean="0"/>
              <a:pPr/>
              <a:t>4</a:t>
            </a:fld>
            <a:endParaRPr lang="en-US"/>
          </a:p>
        </p:txBody>
      </p:sp>
      <p:sp>
        <p:nvSpPr>
          <p:cNvPr id="5" name="TextBox 4"/>
          <p:cNvSpPr txBox="1"/>
          <p:nvPr/>
        </p:nvSpPr>
        <p:spPr>
          <a:xfrm>
            <a:off x="611560" y="2852936"/>
            <a:ext cx="7551700" cy="3046988"/>
          </a:xfrm>
          <a:prstGeom prst="rect">
            <a:avLst/>
          </a:prstGeom>
          <a:noFill/>
        </p:spPr>
        <p:txBody>
          <a:bodyPr wrap="square" rtlCol="0">
            <a:spAutoFit/>
          </a:bodyPr>
          <a:lstStyle/>
          <a:p>
            <a:pPr>
              <a:buFont typeface="Arial" pitchFamily="34" charset="0"/>
              <a:buChar char="•"/>
            </a:pPr>
            <a:r>
              <a:rPr lang="en-US" sz="2400" dirty="0" smtClean="0">
                <a:latin typeface="Better Sans" pitchFamily="2" charset="0"/>
              </a:rPr>
              <a:t>Water covers </a:t>
            </a:r>
            <a:r>
              <a:rPr lang="en-US" sz="2400" dirty="0" smtClean="0">
                <a:solidFill>
                  <a:schemeClr val="accent2">
                    <a:lumMod val="60000"/>
                    <a:lumOff val="40000"/>
                  </a:schemeClr>
                </a:solidFill>
                <a:latin typeface="Better Sans" pitchFamily="2" charset="0"/>
              </a:rPr>
              <a:t>71% </a:t>
            </a:r>
            <a:r>
              <a:rPr lang="en-US" sz="2400" dirty="0" smtClean="0">
                <a:latin typeface="Better Sans" pitchFamily="2" charset="0"/>
              </a:rPr>
              <a:t>of the Earth's surface</a:t>
            </a:r>
          </a:p>
          <a:p>
            <a:pPr>
              <a:buFont typeface="Arial" pitchFamily="34" charset="0"/>
              <a:buChar char="•"/>
            </a:pPr>
            <a:r>
              <a:rPr lang="en-US" sz="2400" dirty="0" smtClean="0">
                <a:latin typeface="Better Sans" pitchFamily="2" charset="0"/>
              </a:rPr>
              <a:t>Only </a:t>
            </a:r>
            <a:r>
              <a:rPr lang="en-US" sz="2400" dirty="0" smtClean="0">
                <a:solidFill>
                  <a:schemeClr val="accent2">
                    <a:lumMod val="60000"/>
                    <a:lumOff val="40000"/>
                  </a:schemeClr>
                </a:solidFill>
                <a:latin typeface="Better Sans" pitchFamily="2" charset="0"/>
              </a:rPr>
              <a:t>2.5% </a:t>
            </a:r>
            <a:r>
              <a:rPr lang="en-US" sz="2400" dirty="0" smtClean="0">
                <a:latin typeface="Better Sans" pitchFamily="2" charset="0"/>
              </a:rPr>
              <a:t>of the Earth's water is </a:t>
            </a:r>
            <a:r>
              <a:rPr lang="en-US" sz="2400" dirty="0" smtClean="0">
                <a:solidFill>
                  <a:schemeClr val="accent2">
                    <a:lumMod val="60000"/>
                    <a:lumOff val="40000"/>
                  </a:schemeClr>
                </a:solidFill>
                <a:latin typeface="Better Sans" pitchFamily="2" charset="0"/>
              </a:rPr>
              <a:t>freshwater</a:t>
            </a:r>
            <a:r>
              <a:rPr lang="en-US" sz="2400" dirty="0" smtClean="0">
                <a:latin typeface="Better Sans" pitchFamily="2" charset="0"/>
              </a:rPr>
              <a:t>, and 98.8% of that water is in ice and groundwater deep to 2000 m under ground</a:t>
            </a:r>
          </a:p>
          <a:p>
            <a:pPr>
              <a:buFont typeface="Arial" pitchFamily="34" charset="0"/>
              <a:buChar char="•"/>
            </a:pPr>
            <a:endParaRPr lang="en-US" sz="2400" dirty="0" smtClean="0">
              <a:latin typeface="Better Sans" pitchFamily="2" charset="0"/>
            </a:endParaRPr>
          </a:p>
          <a:p>
            <a:pPr>
              <a:buFont typeface="Arial" pitchFamily="34" charset="0"/>
              <a:buChar char="•"/>
            </a:pPr>
            <a:r>
              <a:rPr lang="en-US" sz="2400" dirty="0" smtClean="0">
                <a:latin typeface="Better Sans" pitchFamily="2" charset="0"/>
              </a:rPr>
              <a:t>approximately </a:t>
            </a:r>
            <a:r>
              <a:rPr lang="en-US" sz="2400" dirty="0" smtClean="0">
                <a:solidFill>
                  <a:schemeClr val="accent2">
                    <a:lumMod val="60000"/>
                    <a:lumOff val="40000"/>
                  </a:schemeClr>
                </a:solidFill>
                <a:latin typeface="Better Sans" pitchFamily="2" charset="0"/>
              </a:rPr>
              <a:t>one billion </a:t>
            </a:r>
            <a:r>
              <a:rPr lang="en-US" sz="2400" dirty="0" smtClean="0">
                <a:latin typeface="Better Sans" pitchFamily="2" charset="0"/>
              </a:rPr>
              <a:t>people still lack access to safe water </a:t>
            </a:r>
          </a:p>
          <a:p>
            <a:pPr lvl="0">
              <a:buFont typeface="Arial" pitchFamily="34" charset="0"/>
              <a:buChar char="•"/>
            </a:pPr>
            <a:r>
              <a:rPr lang="en-US" sz="2400" dirty="0" smtClean="0">
                <a:latin typeface="Better Sans" pitchFamily="2" charset="0"/>
              </a:rPr>
              <a:t>By 2025, 1.8 billion people will be living in countries or regions with absolute </a:t>
            </a:r>
            <a:r>
              <a:rPr lang="en-US" sz="2400" dirty="0" smtClean="0">
                <a:solidFill>
                  <a:schemeClr val="accent2">
                    <a:lumMod val="60000"/>
                    <a:lumOff val="40000"/>
                  </a:schemeClr>
                </a:solidFill>
                <a:latin typeface="Better Sans" pitchFamily="2" charset="0"/>
              </a:rPr>
              <a:t>water scarcity</a:t>
            </a:r>
            <a:r>
              <a:rPr lang="en-US" sz="2400" dirty="0" smtClean="0">
                <a:latin typeface="Better Sans" pitchFamily="2" charset="0"/>
              </a:rPr>
              <a:t>.</a:t>
            </a:r>
          </a:p>
          <a:p>
            <a:pPr lvl="0">
              <a:buFont typeface="Arial" pitchFamily="34" charset="0"/>
              <a:buChar char="•"/>
            </a:pPr>
            <a:r>
              <a:rPr lang="en-US" sz="2400" dirty="0" smtClean="0">
                <a:latin typeface="Better Sans" pitchFamily="2" charset="0"/>
              </a:rPr>
              <a:t>In 2030, 47% of world population will be living in areas of high water stress. </a:t>
            </a:r>
          </a:p>
        </p:txBody>
      </p:sp>
      <p:sp>
        <p:nvSpPr>
          <p:cNvPr id="6" name="Rectangle 2"/>
          <p:cNvSpPr>
            <a:spLocks noGrp="1" noChangeArrowheads="1"/>
          </p:cNvSpPr>
          <p:nvPr>
            <p:ph type="title"/>
          </p:nvPr>
        </p:nvSpPr>
        <p:spPr>
          <a:xfrm rot="159830">
            <a:off x="914400" y="685800"/>
            <a:ext cx="7391400" cy="563563"/>
          </a:xfrm>
        </p:spPr>
        <p:txBody>
          <a:bodyPr/>
          <a:lstStyle/>
          <a:p>
            <a:r>
              <a:rPr lang="en-US" dirty="0" smtClean="0"/>
              <a:t>General background </a:t>
            </a:r>
            <a:endParaRPr lang="en-US" dirty="0"/>
          </a:p>
        </p:txBody>
      </p:sp>
    </p:spTree>
    <p:extLst>
      <p:ext uri="{BB962C8B-B14F-4D97-AF65-F5344CB8AC3E}">
        <p14:creationId xmlns:p14="http://schemas.microsoft.com/office/powerpoint/2010/main" xmlns="" val="3248831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63902" y="1249364"/>
            <a:ext cx="9548004" cy="6112033"/>
          </a:xfrm>
        </p:spPr>
      </p:pic>
      <p:sp>
        <p:nvSpPr>
          <p:cNvPr id="2" name="Title 1"/>
          <p:cNvSpPr>
            <a:spLocks noGrp="1"/>
          </p:cNvSpPr>
          <p:nvPr>
            <p:ph type="title"/>
          </p:nvPr>
        </p:nvSpPr>
        <p:spPr/>
        <p:txBody>
          <a:bodyPr/>
          <a:lstStyle/>
          <a:p>
            <a:r>
              <a:rPr lang="en-US" dirty="0" smtClean="0"/>
              <a:t>Parts of the system </a:t>
            </a:r>
            <a:endParaRPr lang="en-US" dirty="0"/>
          </a:p>
        </p:txBody>
      </p:sp>
      <p:sp>
        <p:nvSpPr>
          <p:cNvPr id="4" name="Title 1"/>
          <p:cNvSpPr txBox="1">
            <a:spLocks/>
          </p:cNvSpPr>
          <p:nvPr/>
        </p:nvSpPr>
        <p:spPr bwMode="white">
          <a:xfrm>
            <a:off x="1485900" y="1988840"/>
            <a:ext cx="61722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a:lstStyle>
          <a:p>
            <a:r>
              <a:rPr lang="en-US" kern="0" dirty="0">
                <a:solidFill>
                  <a:srgbClr val="DA1F28">
                    <a:lumMod val="75000"/>
                  </a:srgbClr>
                </a:solidFill>
                <a:latin typeface="Kristen ITC" pitchFamily="66" charset="0"/>
              </a:rPr>
              <a:t>Basic refrigeration cycle</a:t>
            </a:r>
          </a:p>
        </p:txBody>
      </p:sp>
      <p:sp>
        <p:nvSpPr>
          <p:cNvPr id="6" name="TextBox 5"/>
          <p:cNvSpPr txBox="1"/>
          <p:nvPr/>
        </p:nvSpPr>
        <p:spPr>
          <a:xfrm>
            <a:off x="2228850" y="2362200"/>
            <a:ext cx="1943100" cy="923330"/>
          </a:xfrm>
          <a:prstGeom prst="rect">
            <a:avLst/>
          </a:prstGeom>
          <a:noFill/>
        </p:spPr>
        <p:txBody>
          <a:bodyPr wrap="square" rtlCol="0">
            <a:spAutoFit/>
          </a:bodyPr>
          <a:lstStyle/>
          <a:p>
            <a:pPr fontAlgn="base">
              <a:spcBef>
                <a:spcPct val="0"/>
              </a:spcBef>
              <a:spcAft>
                <a:spcPct val="0"/>
              </a:spcAft>
            </a:pPr>
            <a:endParaRPr lang="en-US" dirty="0">
              <a:solidFill>
                <a:prstClr val="black"/>
              </a:solidFill>
            </a:endParaRPr>
          </a:p>
          <a:p>
            <a:pPr fontAlgn="base">
              <a:spcBef>
                <a:spcPct val="0"/>
              </a:spcBef>
              <a:spcAft>
                <a:spcPct val="0"/>
              </a:spcAft>
            </a:pPr>
            <a:endParaRPr lang="en-US" dirty="0">
              <a:solidFill>
                <a:prstClr val="black"/>
              </a:solidFill>
            </a:endParaRPr>
          </a:p>
          <a:p>
            <a:pPr fontAlgn="base">
              <a:spcBef>
                <a:spcPct val="0"/>
              </a:spcBef>
              <a:spcAft>
                <a:spcPct val="0"/>
              </a:spcAft>
            </a:pPr>
            <a:endParaRPr lang="en-US" dirty="0">
              <a:solidFill>
                <a:prstClr val="black"/>
              </a:solidFill>
            </a:endParaRPr>
          </a:p>
        </p:txBody>
      </p:sp>
      <p:graphicFrame>
        <p:nvGraphicFramePr>
          <p:cNvPr id="8" name="Diagram 7"/>
          <p:cNvGraphicFramePr/>
          <p:nvPr>
            <p:extLst>
              <p:ext uri="{D42A27DB-BD31-4B8C-83A1-F6EECF244321}">
                <p14:modId xmlns="" xmlns:p14="http://schemas.microsoft.com/office/powerpoint/2010/main" val="2724368836"/>
              </p:ext>
            </p:extLst>
          </p:nvPr>
        </p:nvGraphicFramePr>
        <p:xfrm>
          <a:off x="3104368" y="3131841"/>
          <a:ext cx="3290056" cy="24677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Slide Number Placeholder 8"/>
          <p:cNvSpPr>
            <a:spLocks noGrp="1"/>
          </p:cNvSpPr>
          <p:nvPr>
            <p:ph type="sldNum" sz="quarter" idx="12"/>
          </p:nvPr>
        </p:nvSpPr>
        <p:spPr/>
        <p:txBody>
          <a:bodyPr/>
          <a:lstStyle/>
          <a:p>
            <a:fld id="{B7CC4214-7087-41A4-93DD-849C29D28377}" type="slidenum">
              <a:rPr lang="en-US" smtClean="0">
                <a:solidFill>
                  <a:prstClr val="black"/>
                </a:solidFill>
              </a:rPr>
              <a:pPr/>
              <a:t>40</a:t>
            </a:fld>
            <a:endParaRPr lang="en-US">
              <a:solidFill>
                <a:prstClr val="black"/>
              </a:solidFill>
            </a:endParaRPr>
          </a:p>
        </p:txBody>
      </p:sp>
    </p:spTree>
    <p:extLst>
      <p:ext uri="{BB962C8B-B14F-4D97-AF65-F5344CB8AC3E}">
        <p14:creationId xmlns="" xmlns:p14="http://schemas.microsoft.com/office/powerpoint/2010/main" val="2451702226"/>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nodePh="1">
                                  <p:stCondLst>
                                    <p:cond delay="0"/>
                                  </p:stCondLst>
                                  <p:endCondLst>
                                    <p:cond evt="begin" delay="0">
                                      <p:tn val="10"/>
                                    </p:cond>
                                  </p:end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Graphic spid="8" grpId="0">
        <p:bldAsOne/>
      </p:bldGraphic>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z="4000" dirty="0"/>
              <a:t>Parts of the system </a:t>
            </a:r>
            <a:endParaRPr lang="en-US" sz="2400" dirty="0"/>
          </a:p>
        </p:txBody>
      </p:sp>
      <p:grpSp>
        <p:nvGrpSpPr>
          <p:cNvPr id="3" name="Group 3"/>
          <p:cNvGrpSpPr>
            <a:grpSpLocks/>
          </p:cNvGrpSpPr>
          <p:nvPr/>
        </p:nvGrpSpPr>
        <p:grpSpPr bwMode="auto">
          <a:xfrm>
            <a:off x="2000251" y="1989139"/>
            <a:ext cx="2140429" cy="4411662"/>
            <a:chOff x="720" y="1299"/>
            <a:chExt cx="1367" cy="2539"/>
          </a:xfrm>
        </p:grpSpPr>
        <p:sp>
          <p:nvSpPr>
            <p:cNvPr id="62468" name="AutoShape 4"/>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69" name="AutoShape 5"/>
            <p:cNvSpPr>
              <a:spLocks noChangeArrowheads="1"/>
            </p:cNvSpPr>
            <p:nvPr/>
          </p:nvSpPr>
          <p:spPr bwMode="gray">
            <a:xfrm>
              <a:off x="741" y="1495"/>
              <a:ext cx="1322" cy="1766"/>
            </a:xfrm>
            <a:prstGeom prst="roundRect">
              <a:avLst>
                <a:gd name="adj" fmla="val 16667"/>
              </a:avLst>
            </a:prstGeom>
            <a:solidFill>
              <a:srgbClr val="3CA1E6"/>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70" name="AutoShape 6"/>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3CA1E6">
                    <a:gamma/>
                    <a:tint val="51373"/>
                    <a:invGamma/>
                  </a:srgb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71" name="AutoShape 7"/>
            <p:cNvSpPr>
              <a:spLocks noChangeArrowheads="1"/>
            </p:cNvSpPr>
            <p:nvPr/>
          </p:nvSpPr>
          <p:spPr bwMode="gray">
            <a:xfrm>
              <a:off x="752" y="1509"/>
              <a:ext cx="1304" cy="446"/>
            </a:xfrm>
            <a:prstGeom prst="roundRect">
              <a:avLst>
                <a:gd name="adj" fmla="val 50000"/>
              </a:avLst>
            </a:prstGeom>
            <a:gradFill rotWithShape="1">
              <a:gsLst>
                <a:gs pos="0">
                  <a:srgbClr val="3CA1E6">
                    <a:gamma/>
                    <a:tint val="33333"/>
                    <a:invGamma/>
                  </a:srgbClr>
                </a:gs>
                <a:gs pos="100000">
                  <a:srgbClr val="3CA1E6">
                    <a:alpha val="0"/>
                  </a:srgb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72" name="AutoShape 8"/>
            <p:cNvSpPr>
              <a:spLocks noChangeArrowheads="1"/>
            </p:cNvSpPr>
            <p:nvPr/>
          </p:nvSpPr>
          <p:spPr bwMode="gray">
            <a:xfrm>
              <a:off x="724" y="3290"/>
              <a:ext cx="1363" cy="548"/>
            </a:xfrm>
            <a:prstGeom prst="roundRect">
              <a:avLst>
                <a:gd name="adj" fmla="val 40389"/>
              </a:avLst>
            </a:prstGeom>
            <a:gradFill rotWithShape="1">
              <a:gsLst>
                <a:gs pos="0">
                  <a:srgbClr val="729EB4"/>
                </a:gs>
                <a:gs pos="100000">
                  <a:schemeClr val="bg1"/>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73" name="AutoShape 9"/>
            <p:cNvSpPr>
              <a:spLocks noChangeArrowheads="1"/>
            </p:cNvSpPr>
            <p:nvPr/>
          </p:nvSpPr>
          <p:spPr bwMode="gray">
            <a:xfrm>
              <a:off x="752" y="3305"/>
              <a:ext cx="1304" cy="487"/>
            </a:xfrm>
            <a:prstGeom prst="roundRect">
              <a:avLst>
                <a:gd name="adj" fmla="val 50000"/>
              </a:avLst>
            </a:prstGeom>
            <a:gradFill rotWithShape="1">
              <a:gsLst>
                <a:gs pos="0">
                  <a:srgbClr val="7DAFD4"/>
                </a:gs>
                <a:gs pos="100000">
                  <a:schemeClr val="bg1"/>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grpSp>
          <p:nvGrpSpPr>
            <p:cNvPr id="4" name="Group 10"/>
            <p:cNvGrpSpPr>
              <a:grpSpLocks/>
            </p:cNvGrpSpPr>
            <p:nvPr/>
          </p:nvGrpSpPr>
          <p:grpSpPr bwMode="auto">
            <a:xfrm>
              <a:off x="1189" y="1299"/>
              <a:ext cx="405" cy="392"/>
              <a:chOff x="1289" y="587"/>
              <a:chExt cx="668" cy="647"/>
            </a:xfrm>
          </p:grpSpPr>
          <p:sp>
            <p:nvSpPr>
              <p:cNvPr id="62475" name="Oval 11"/>
              <p:cNvSpPr>
                <a:spLocks noChangeArrowheads="1"/>
              </p:cNvSpPr>
              <p:nvPr/>
            </p:nvSpPr>
            <p:spPr bwMode="gray">
              <a:xfrm>
                <a:off x="1289" y="646"/>
                <a:ext cx="668" cy="493"/>
              </a:xfrm>
              <a:prstGeom prst="ellipse">
                <a:avLst/>
              </a:prstGeom>
              <a:solidFill>
                <a:srgbClr val="333333"/>
              </a:solidFill>
              <a:ln>
                <a:noFill/>
              </a:ln>
              <a:effectLst/>
              <a:extLst>
                <a:ext uri="{91240B29-F687-4F45-9708-019B960494DF}">
                  <a14:hiddenLine xmlns="" xmlns:a14="http://schemas.microsoft.com/office/drawing/2010/main" w="38100" algn="ctr">
                    <a:solidFill>
                      <a:schemeClr val="bg1"/>
                    </a:solidFill>
                    <a:round/>
                    <a:headEnd/>
                    <a:tailE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fontAlgn="base">
                  <a:spcBef>
                    <a:spcPct val="0"/>
                  </a:spcBef>
                  <a:spcAft>
                    <a:spcPct val="0"/>
                  </a:spcAft>
                </a:pPr>
                <a:endParaRPr lang="en-US">
                  <a:solidFill>
                    <a:prstClr val="black"/>
                  </a:solidFill>
                </a:endParaRPr>
              </a:p>
            </p:txBody>
          </p:sp>
          <p:sp>
            <p:nvSpPr>
              <p:cNvPr id="62476" name="Oval 12"/>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fontAlgn="base">
                  <a:spcBef>
                    <a:spcPct val="0"/>
                  </a:spcBef>
                  <a:spcAft>
                    <a:spcPct val="0"/>
                  </a:spcAft>
                </a:pPr>
                <a:endParaRPr lang="en-US">
                  <a:solidFill>
                    <a:prstClr val="black"/>
                  </a:solidFill>
                </a:endParaRPr>
              </a:p>
            </p:txBody>
          </p:sp>
          <p:sp>
            <p:nvSpPr>
              <p:cNvPr id="62477" name="Oval 13"/>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fontAlgn="base">
                  <a:spcBef>
                    <a:spcPct val="0"/>
                  </a:spcBef>
                  <a:spcAft>
                    <a:spcPct val="0"/>
                  </a:spcAft>
                </a:pPr>
                <a:endParaRPr lang="en-US">
                  <a:solidFill>
                    <a:prstClr val="black"/>
                  </a:solidFill>
                </a:endParaRPr>
              </a:p>
            </p:txBody>
          </p:sp>
          <p:sp>
            <p:nvSpPr>
              <p:cNvPr id="62478" name="Oval 14"/>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fontAlgn="base">
                  <a:spcBef>
                    <a:spcPct val="0"/>
                  </a:spcBef>
                  <a:spcAft>
                    <a:spcPct val="0"/>
                  </a:spcAft>
                </a:pPr>
                <a:endParaRPr lang="en-US">
                  <a:solidFill>
                    <a:prstClr val="black"/>
                  </a:solidFill>
                </a:endParaRPr>
              </a:p>
            </p:txBody>
          </p:sp>
          <p:sp>
            <p:nvSpPr>
              <p:cNvPr id="62479" name="Oval 15"/>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fontAlgn="base">
                  <a:spcBef>
                    <a:spcPct val="0"/>
                  </a:spcBef>
                  <a:spcAft>
                    <a:spcPct val="0"/>
                  </a:spcAft>
                </a:pPr>
                <a:endParaRPr lang="en-US">
                  <a:solidFill>
                    <a:prstClr val="black"/>
                  </a:solidFill>
                </a:endParaRPr>
              </a:p>
            </p:txBody>
          </p:sp>
        </p:grpSp>
        <p:sp>
          <p:nvSpPr>
            <p:cNvPr id="62480" name="Text Box 16"/>
            <p:cNvSpPr txBox="1">
              <a:spLocks noChangeArrowheads="1"/>
            </p:cNvSpPr>
            <p:nvPr/>
          </p:nvSpPr>
          <p:spPr bwMode="gray">
            <a:xfrm>
              <a:off x="1276" y="1354"/>
              <a:ext cx="227" cy="2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sz="2400">
                  <a:solidFill>
                    <a:srgbClr val="000000"/>
                  </a:solidFill>
                </a:rPr>
                <a:t>1</a:t>
              </a:r>
              <a:endParaRPr lang="en-US">
                <a:solidFill>
                  <a:prstClr val="black"/>
                </a:solidFill>
              </a:endParaRPr>
            </a:p>
          </p:txBody>
        </p:sp>
        <p:sp>
          <p:nvSpPr>
            <p:cNvPr id="62481" name="Text Box 17"/>
            <p:cNvSpPr txBox="1">
              <a:spLocks noChangeArrowheads="1"/>
            </p:cNvSpPr>
            <p:nvPr/>
          </p:nvSpPr>
          <p:spPr bwMode="gray">
            <a:xfrm>
              <a:off x="768" y="1776"/>
              <a:ext cx="1296" cy="15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r>
                <a:rPr lang="en-US" sz="2800" dirty="0">
                  <a:solidFill>
                    <a:prstClr val="black"/>
                  </a:solidFill>
                  <a:latin typeface="Comic Sans MS" pitchFamily="66" charset="0"/>
                </a:rPr>
                <a:t>The total energy that the system need </a:t>
              </a:r>
              <a:r>
                <a:rPr lang="en-US" sz="2800" dirty="0" smtClean="0">
                  <a:solidFill>
                    <a:prstClr val="black"/>
                  </a:solidFill>
                  <a:latin typeface="Comic Sans MS" pitchFamily="66" charset="0"/>
                </a:rPr>
                <a:t>1.078kW</a:t>
              </a:r>
              <a:endParaRPr lang="en-US" sz="2800" dirty="0">
                <a:solidFill>
                  <a:prstClr val="black"/>
                </a:solidFill>
                <a:latin typeface="Comic Sans MS" pitchFamily="66" charset="0"/>
              </a:endParaRPr>
            </a:p>
          </p:txBody>
        </p:sp>
      </p:grpSp>
      <p:grpSp>
        <p:nvGrpSpPr>
          <p:cNvPr id="5" name="Group 18"/>
          <p:cNvGrpSpPr>
            <a:grpSpLocks/>
          </p:cNvGrpSpPr>
          <p:nvPr/>
        </p:nvGrpSpPr>
        <p:grpSpPr bwMode="auto">
          <a:xfrm>
            <a:off x="5538159" y="1809751"/>
            <a:ext cx="2126108" cy="4332257"/>
            <a:chOff x="2208" y="1299"/>
            <a:chExt cx="1365" cy="2539"/>
          </a:xfrm>
        </p:grpSpPr>
        <p:sp>
          <p:nvSpPr>
            <p:cNvPr id="62483" name="AutoShape 19"/>
            <p:cNvSpPr>
              <a:spLocks noChangeArrowheads="1"/>
            </p:cNvSpPr>
            <p:nvPr/>
          </p:nvSpPr>
          <p:spPr bwMode="gray">
            <a:xfrm>
              <a:off x="2208" y="1490"/>
              <a:ext cx="1363" cy="1800"/>
            </a:xfrm>
            <a:prstGeom prst="roundRect">
              <a:avLst>
                <a:gd name="adj" fmla="val 17509"/>
              </a:avLst>
            </a:prstGeom>
            <a:gradFill rotWithShape="1">
              <a:gsLst>
                <a:gs pos="0">
                  <a:srgbClr val="34B034"/>
                </a:gs>
                <a:gs pos="100000">
                  <a:srgbClr val="3F8B4A"/>
                </a:gs>
              </a:gsLst>
              <a:lin ang="27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84" name="AutoShape 20"/>
            <p:cNvSpPr>
              <a:spLocks noChangeArrowheads="1"/>
            </p:cNvSpPr>
            <p:nvPr/>
          </p:nvSpPr>
          <p:spPr bwMode="gray">
            <a:xfrm>
              <a:off x="2229" y="1495"/>
              <a:ext cx="1322" cy="1766"/>
            </a:xfrm>
            <a:prstGeom prst="roundRect">
              <a:avLst>
                <a:gd name="adj" fmla="val 16667"/>
              </a:avLst>
            </a:prstGeom>
            <a:solidFill>
              <a:srgbClr val="73E77E"/>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85" name="AutoShape 21"/>
            <p:cNvSpPr>
              <a:spLocks noChangeArrowheads="1"/>
            </p:cNvSpPr>
            <p:nvPr/>
          </p:nvSpPr>
          <p:spPr bwMode="gray">
            <a:xfrm>
              <a:off x="2240" y="2795"/>
              <a:ext cx="1304" cy="447"/>
            </a:xfrm>
            <a:prstGeom prst="roundRect">
              <a:avLst>
                <a:gd name="adj" fmla="val 50000"/>
              </a:avLst>
            </a:prstGeom>
            <a:gradFill rotWithShape="1">
              <a:gsLst>
                <a:gs pos="0">
                  <a:srgbClr val="73E77E"/>
                </a:gs>
                <a:gs pos="100000">
                  <a:srgbClr val="73E77E">
                    <a:gamma/>
                    <a:tint val="54510"/>
                    <a:invGamma/>
                  </a:srgb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86" name="AutoShape 22"/>
            <p:cNvSpPr>
              <a:spLocks noChangeArrowheads="1"/>
            </p:cNvSpPr>
            <p:nvPr/>
          </p:nvSpPr>
          <p:spPr bwMode="gray">
            <a:xfrm>
              <a:off x="2240" y="1509"/>
              <a:ext cx="1304" cy="446"/>
            </a:xfrm>
            <a:prstGeom prst="roundRect">
              <a:avLst>
                <a:gd name="adj" fmla="val 50000"/>
              </a:avLst>
            </a:prstGeom>
            <a:gradFill rotWithShape="1">
              <a:gsLst>
                <a:gs pos="0">
                  <a:srgbClr val="73E77E">
                    <a:gamma/>
                    <a:tint val="33333"/>
                    <a:invGamma/>
                  </a:srgbClr>
                </a:gs>
                <a:gs pos="100000">
                  <a:srgbClr val="73E77E"/>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87" name="Oval 23"/>
            <p:cNvSpPr>
              <a:spLocks noChangeArrowheads="1"/>
            </p:cNvSpPr>
            <p:nvPr/>
          </p:nvSpPr>
          <p:spPr bwMode="gray">
            <a:xfrm>
              <a:off x="2677" y="1335"/>
              <a:ext cx="405" cy="304"/>
            </a:xfrm>
            <a:prstGeom prst="ellipse">
              <a:avLst/>
            </a:prstGeom>
            <a:solidFill>
              <a:srgbClr val="333333"/>
            </a:solidFill>
            <a:ln>
              <a:noFill/>
            </a:ln>
            <a:effectLst/>
            <a:extLst>
              <a:ext uri="{91240B29-F687-4F45-9708-019B960494DF}">
                <a14:hiddenLine xmlns="" xmlns:a14="http://schemas.microsoft.com/office/drawing/2010/main" w="38100" algn="ctr">
                  <a:solidFill>
                    <a:schemeClr val="bg1"/>
                  </a:solidFill>
                  <a:round/>
                  <a:headEnd/>
                  <a:tailE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fontAlgn="base">
                <a:spcBef>
                  <a:spcPct val="0"/>
                </a:spcBef>
                <a:spcAft>
                  <a:spcPct val="0"/>
                </a:spcAft>
              </a:pPr>
              <a:endParaRPr lang="en-US">
                <a:solidFill>
                  <a:prstClr val="black"/>
                </a:solidFill>
              </a:endParaRPr>
            </a:p>
          </p:txBody>
        </p:sp>
        <p:sp>
          <p:nvSpPr>
            <p:cNvPr id="62488" name="Oval 24"/>
            <p:cNvSpPr>
              <a:spLocks noChangeArrowheads="1"/>
            </p:cNvSpPr>
            <p:nvPr/>
          </p:nvSpPr>
          <p:spPr bwMode="gray">
            <a:xfrm>
              <a:off x="2681" y="1299"/>
              <a:ext cx="392" cy="39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fontAlgn="base">
                <a:spcBef>
                  <a:spcPct val="0"/>
                </a:spcBef>
                <a:spcAft>
                  <a:spcPct val="0"/>
                </a:spcAft>
              </a:pPr>
              <a:endParaRPr lang="en-US">
                <a:solidFill>
                  <a:prstClr val="black"/>
                </a:solidFill>
              </a:endParaRPr>
            </a:p>
          </p:txBody>
        </p:sp>
        <p:sp>
          <p:nvSpPr>
            <p:cNvPr id="62489" name="Oval 25"/>
            <p:cNvSpPr>
              <a:spLocks noChangeArrowheads="1"/>
            </p:cNvSpPr>
            <p:nvPr/>
          </p:nvSpPr>
          <p:spPr bwMode="gray">
            <a:xfrm>
              <a:off x="2686" y="1301"/>
              <a:ext cx="383" cy="383"/>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fontAlgn="base">
                <a:spcBef>
                  <a:spcPct val="0"/>
                </a:spcBef>
                <a:spcAft>
                  <a:spcPct val="0"/>
                </a:spcAft>
              </a:pPr>
              <a:endParaRPr lang="en-US">
                <a:solidFill>
                  <a:prstClr val="black"/>
                </a:solidFill>
              </a:endParaRPr>
            </a:p>
          </p:txBody>
        </p:sp>
        <p:sp>
          <p:nvSpPr>
            <p:cNvPr id="62490" name="Oval 26"/>
            <p:cNvSpPr>
              <a:spLocks noChangeArrowheads="1"/>
            </p:cNvSpPr>
            <p:nvPr/>
          </p:nvSpPr>
          <p:spPr bwMode="gray">
            <a:xfrm>
              <a:off x="2690" y="1305"/>
              <a:ext cx="364" cy="357"/>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fontAlgn="base">
                <a:spcBef>
                  <a:spcPct val="0"/>
                </a:spcBef>
                <a:spcAft>
                  <a:spcPct val="0"/>
                </a:spcAft>
              </a:pPr>
              <a:endParaRPr lang="en-US">
                <a:solidFill>
                  <a:prstClr val="black"/>
                </a:solidFill>
              </a:endParaRPr>
            </a:p>
          </p:txBody>
        </p:sp>
        <p:sp>
          <p:nvSpPr>
            <p:cNvPr id="62491" name="Oval 27"/>
            <p:cNvSpPr>
              <a:spLocks noChangeArrowheads="1"/>
            </p:cNvSpPr>
            <p:nvPr/>
          </p:nvSpPr>
          <p:spPr bwMode="gray">
            <a:xfrm>
              <a:off x="2712" y="1315"/>
              <a:ext cx="323" cy="290"/>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fontAlgn="base">
                <a:spcBef>
                  <a:spcPct val="0"/>
                </a:spcBef>
                <a:spcAft>
                  <a:spcPct val="0"/>
                </a:spcAft>
              </a:pPr>
              <a:endParaRPr lang="en-US">
                <a:solidFill>
                  <a:prstClr val="black"/>
                </a:solidFill>
              </a:endParaRPr>
            </a:p>
          </p:txBody>
        </p:sp>
        <p:sp>
          <p:nvSpPr>
            <p:cNvPr id="62492" name="Text Box 28"/>
            <p:cNvSpPr txBox="1">
              <a:spLocks noChangeArrowheads="1"/>
            </p:cNvSpPr>
            <p:nvPr/>
          </p:nvSpPr>
          <p:spPr bwMode="gray">
            <a:xfrm>
              <a:off x="2764" y="1354"/>
              <a:ext cx="229" cy="2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sz="2400">
                  <a:solidFill>
                    <a:srgbClr val="000000"/>
                  </a:solidFill>
                </a:rPr>
                <a:t>2</a:t>
              </a:r>
              <a:endParaRPr lang="en-US">
                <a:solidFill>
                  <a:prstClr val="black"/>
                </a:solidFill>
              </a:endParaRPr>
            </a:p>
          </p:txBody>
        </p:sp>
        <p:sp>
          <p:nvSpPr>
            <p:cNvPr id="62493" name="Text Box 29"/>
            <p:cNvSpPr txBox="1">
              <a:spLocks noChangeArrowheads="1"/>
            </p:cNvSpPr>
            <p:nvPr/>
          </p:nvSpPr>
          <p:spPr bwMode="gray">
            <a:xfrm>
              <a:off x="2256" y="1776"/>
              <a:ext cx="1296" cy="10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r>
                <a:rPr lang="en-US" sz="2800" dirty="0" smtClean="0">
                  <a:solidFill>
                    <a:prstClr val="black"/>
                  </a:solidFill>
                  <a:latin typeface="Comic Sans MS" pitchFamily="66" charset="0"/>
                </a:rPr>
                <a:t>0.572 </a:t>
              </a:r>
              <a:r>
                <a:rPr lang="en-US" sz="2800" dirty="0">
                  <a:solidFill>
                    <a:prstClr val="black"/>
                  </a:solidFill>
                  <a:latin typeface="Comic Sans MS" pitchFamily="66" charset="0"/>
                </a:rPr>
                <a:t>Kw compressor, </a:t>
              </a:r>
              <a:r>
                <a:rPr lang="en-US" sz="2800" dirty="0" smtClean="0">
                  <a:solidFill>
                    <a:prstClr val="black"/>
                  </a:solidFill>
                  <a:latin typeface="Comic Sans MS" pitchFamily="66" charset="0"/>
                </a:rPr>
                <a:t>0.5 </a:t>
              </a:r>
              <a:r>
                <a:rPr lang="en-US" sz="2800" dirty="0">
                  <a:solidFill>
                    <a:prstClr val="black"/>
                  </a:solidFill>
                  <a:latin typeface="Comic Sans MS" pitchFamily="66" charset="0"/>
                </a:rPr>
                <a:t>KW </a:t>
              </a:r>
              <a:r>
                <a:rPr lang="en-US" sz="2800" dirty="0" smtClean="0">
                  <a:solidFill>
                    <a:prstClr val="black"/>
                  </a:solidFill>
                  <a:latin typeface="Comic Sans MS" pitchFamily="66" charset="0"/>
                </a:rPr>
                <a:t>Fan</a:t>
              </a:r>
              <a:endParaRPr lang="en-US" sz="2800" dirty="0">
                <a:solidFill>
                  <a:prstClr val="black"/>
                </a:solidFill>
                <a:latin typeface="Comic Sans MS" pitchFamily="66" charset="0"/>
              </a:endParaRPr>
            </a:p>
          </p:txBody>
        </p:sp>
        <p:sp>
          <p:nvSpPr>
            <p:cNvPr id="62494" name="AutoShape 30"/>
            <p:cNvSpPr>
              <a:spLocks noChangeArrowheads="1"/>
            </p:cNvSpPr>
            <p:nvPr/>
          </p:nvSpPr>
          <p:spPr bwMode="gray">
            <a:xfrm>
              <a:off x="2210" y="3290"/>
              <a:ext cx="1363" cy="548"/>
            </a:xfrm>
            <a:prstGeom prst="roundRect">
              <a:avLst>
                <a:gd name="adj" fmla="val 40389"/>
              </a:avLst>
            </a:prstGeom>
            <a:gradFill rotWithShape="1">
              <a:gsLst>
                <a:gs pos="0">
                  <a:srgbClr val="58A4AE"/>
                </a:gs>
                <a:gs pos="100000">
                  <a:schemeClr val="bg1"/>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sp>
          <p:nvSpPr>
            <p:cNvPr id="62495" name="AutoShape 31"/>
            <p:cNvSpPr>
              <a:spLocks noChangeArrowheads="1"/>
            </p:cNvSpPr>
            <p:nvPr/>
          </p:nvSpPr>
          <p:spPr bwMode="gray">
            <a:xfrm>
              <a:off x="2238" y="3305"/>
              <a:ext cx="1304" cy="487"/>
            </a:xfrm>
            <a:prstGeom prst="roundRect">
              <a:avLst>
                <a:gd name="adj" fmla="val 50000"/>
              </a:avLst>
            </a:prstGeom>
            <a:gradFill rotWithShape="1">
              <a:gsLst>
                <a:gs pos="0">
                  <a:srgbClr val="72B2BB"/>
                </a:gs>
                <a:gs pos="100000">
                  <a:schemeClr val="bg1"/>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endParaRPr>
            </a:p>
          </p:txBody>
        </p:sp>
      </p:grpSp>
      <p:sp>
        <p:nvSpPr>
          <p:cNvPr id="2" name="Slide Number Placeholder 1"/>
          <p:cNvSpPr>
            <a:spLocks noGrp="1"/>
          </p:cNvSpPr>
          <p:nvPr>
            <p:ph type="sldNum" sz="quarter" idx="12"/>
          </p:nvPr>
        </p:nvSpPr>
        <p:spPr/>
        <p:txBody>
          <a:bodyPr/>
          <a:lstStyle/>
          <a:p>
            <a:fld id="{B7CC4214-7087-41A4-93DD-849C29D28377}" type="slidenum">
              <a:rPr lang="en-US" smtClean="0">
                <a:solidFill>
                  <a:prstClr val="black"/>
                </a:solidFill>
              </a:rPr>
              <a:pPr/>
              <a:t>41</a:t>
            </a:fld>
            <a:endParaRPr lang="en-US">
              <a:solidFill>
                <a:prstClr val="black"/>
              </a:solidFill>
            </a:endParaRPr>
          </a:p>
        </p:txBody>
      </p:sp>
    </p:spTree>
    <p:extLst>
      <p:ext uri="{BB962C8B-B14F-4D97-AF65-F5344CB8AC3E}">
        <p14:creationId xmlns="" xmlns:p14="http://schemas.microsoft.com/office/powerpoint/2010/main" val="1591085168"/>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descr="تنزيل.jpg"/>
          <p:cNvPicPr>
            <a:picLocks noGrp="1" noChangeAspect="1"/>
          </p:cNvPicPr>
          <p:nvPr>
            <p:ph idx="1"/>
          </p:nvPr>
        </p:nvPicPr>
        <p:blipFill>
          <a:blip r:embed="rId2"/>
          <a:stretch>
            <a:fillRect/>
          </a:stretch>
        </p:blipFill>
        <p:spPr>
          <a:xfrm>
            <a:off x="2590800" y="304800"/>
            <a:ext cx="4419600" cy="1638300"/>
          </a:xfrm>
          <a:prstGeom prst="ellipse">
            <a:avLst/>
          </a:prstGeom>
          <a:ln>
            <a:noFill/>
          </a:ln>
          <a:effectLst>
            <a:softEdge rad="112500"/>
          </a:effectLst>
        </p:spPr>
      </p:pic>
      <p:sp>
        <p:nvSpPr>
          <p:cNvPr id="4" name="Slide Number Placeholder 3"/>
          <p:cNvSpPr>
            <a:spLocks noGrp="1"/>
          </p:cNvSpPr>
          <p:nvPr>
            <p:ph type="sldNum" sz="quarter" idx="12"/>
          </p:nvPr>
        </p:nvSpPr>
        <p:spPr/>
        <p:txBody>
          <a:bodyPr/>
          <a:lstStyle/>
          <a:p>
            <a:fld id="{B7CC4214-7087-41A4-93DD-849C29D28377}" type="slidenum">
              <a:rPr lang="en-US" smtClean="0"/>
              <a:pPr/>
              <a:t>42</a:t>
            </a:fld>
            <a:endParaRPr lang="en-US"/>
          </a:p>
        </p:txBody>
      </p:sp>
      <p:sp>
        <p:nvSpPr>
          <p:cNvPr id="6" name="TextBox 5"/>
          <p:cNvSpPr txBox="1"/>
          <p:nvPr/>
        </p:nvSpPr>
        <p:spPr>
          <a:xfrm>
            <a:off x="0" y="1828802"/>
            <a:ext cx="9144000" cy="1015663"/>
          </a:xfrm>
          <a:prstGeom prst="rect">
            <a:avLst/>
          </a:prstGeom>
          <a:noFill/>
        </p:spPr>
        <p:txBody>
          <a:bodyPr wrap="square" rtlCol="0">
            <a:spAutoFit/>
          </a:bodyPr>
          <a:lstStyle/>
          <a:p>
            <a:r>
              <a:rPr lang="en-US" sz="2000" dirty="0" smtClean="0"/>
              <a:t>Why We design a prototype for the project wasn't in conformity with</a:t>
            </a:r>
          </a:p>
          <a:p>
            <a:endParaRPr lang="en-US" sz="2000" dirty="0" smtClean="0"/>
          </a:p>
          <a:p>
            <a:r>
              <a:rPr lang="en-US" sz="2000" dirty="0" smtClean="0"/>
              <a:t> the original design</a:t>
            </a:r>
            <a:endParaRPr lang="en-US" sz="2000" dirty="0"/>
          </a:p>
        </p:txBody>
      </p:sp>
      <p:pic>
        <p:nvPicPr>
          <p:cNvPr id="7" name="Picture 6" descr="تنزيل (1).jpg"/>
          <p:cNvPicPr>
            <a:picLocks noChangeAspect="1"/>
          </p:cNvPicPr>
          <p:nvPr/>
        </p:nvPicPr>
        <p:blipFill>
          <a:blip r:embed="rId3"/>
          <a:stretch>
            <a:fillRect/>
          </a:stretch>
        </p:blipFill>
        <p:spPr>
          <a:xfrm>
            <a:off x="2438400" y="2133600"/>
            <a:ext cx="1376362" cy="9386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AutoShape 3"/>
          <p:cNvSpPr>
            <a:spLocks noChangeArrowheads="1"/>
          </p:cNvSpPr>
          <p:nvPr/>
        </p:nvSpPr>
        <p:spPr bwMode="gray">
          <a:xfrm>
            <a:off x="2709682" y="4184228"/>
            <a:ext cx="504825" cy="576262"/>
          </a:xfrm>
          <a:prstGeom prst="chevron">
            <a:avLst>
              <a:gd name="adj" fmla="val 52514"/>
            </a:avLst>
          </a:prstGeom>
          <a:solidFill>
            <a:schemeClr val="accent1"/>
          </a:solidFill>
          <a:ln>
            <a:noFill/>
          </a:ln>
          <a:effectLst/>
          <a:extLst>
            <a:ext uri="{91240B29-F687-4F45-9708-019B960494DF}">
              <a14:hiddenLine xmlns:a14="http://schemas.microsoft.com/office/drawing/2010/main" xmlns="" w="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r>
              <a:rPr lang="en-US" sz="5400" dirty="0" smtClean="0"/>
              <a:t>&amp;</a:t>
            </a:r>
            <a:endParaRPr lang="en-US" sz="5400" dirty="0"/>
          </a:p>
        </p:txBody>
      </p:sp>
      <p:sp>
        <p:nvSpPr>
          <p:cNvPr id="19" name="Oval 14"/>
          <p:cNvSpPr>
            <a:spLocks noChangeArrowheads="1"/>
          </p:cNvSpPr>
          <p:nvPr/>
        </p:nvSpPr>
        <p:spPr bwMode="gray">
          <a:xfrm>
            <a:off x="784044" y="3620666"/>
            <a:ext cx="1690688" cy="519351"/>
          </a:xfrm>
          <a:prstGeom prst="ellipse">
            <a:avLst/>
          </a:prstGeom>
          <a:solidFill>
            <a:srgbClr val="333333"/>
          </a:soli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grpSp>
        <p:nvGrpSpPr>
          <p:cNvPr id="20" name="Group 15"/>
          <p:cNvGrpSpPr>
            <a:grpSpLocks/>
          </p:cNvGrpSpPr>
          <p:nvPr/>
        </p:nvGrpSpPr>
        <p:grpSpPr bwMode="auto">
          <a:xfrm>
            <a:off x="811031" y="3646067"/>
            <a:ext cx="1779769" cy="1916535"/>
            <a:chOff x="4166" y="1706"/>
            <a:chExt cx="1252" cy="1252"/>
          </a:xfrm>
        </p:grpSpPr>
        <p:sp>
          <p:nvSpPr>
            <p:cNvPr id="21"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22"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23"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24"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sp>
        <p:nvSpPr>
          <p:cNvPr id="25" name="Oval 20"/>
          <p:cNvSpPr>
            <a:spLocks noChangeArrowheads="1"/>
          </p:cNvSpPr>
          <p:nvPr/>
        </p:nvSpPr>
        <p:spPr bwMode="gray">
          <a:xfrm>
            <a:off x="3285943" y="3392066"/>
            <a:ext cx="259766" cy="51935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26" name="Oval 21"/>
          <p:cNvSpPr>
            <a:spLocks noChangeArrowheads="1"/>
          </p:cNvSpPr>
          <p:nvPr/>
        </p:nvSpPr>
        <p:spPr bwMode="gray">
          <a:xfrm>
            <a:off x="3285943" y="3392066"/>
            <a:ext cx="259766" cy="519351"/>
          </a:xfrm>
          <a:prstGeom prst="ellipse">
            <a:avLst/>
          </a:prstGeom>
          <a:gradFill rotWithShape="1">
            <a:gsLst>
              <a:gs pos="0">
                <a:schemeClr val="accent1">
                  <a:alpha val="32001"/>
                </a:schemeClr>
              </a:gs>
              <a:gs pos="100000">
                <a:schemeClr val="accent1">
                  <a:gamma/>
                  <a:shade val="46275"/>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en-US"/>
          </a:p>
        </p:txBody>
      </p:sp>
      <p:sp>
        <p:nvSpPr>
          <p:cNvPr id="27" name="Oval 22"/>
          <p:cNvSpPr>
            <a:spLocks noChangeArrowheads="1"/>
          </p:cNvSpPr>
          <p:nvPr/>
        </p:nvSpPr>
        <p:spPr bwMode="gray">
          <a:xfrm>
            <a:off x="3427231" y="3533354"/>
            <a:ext cx="1878012" cy="519351"/>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28" name="Oval 23"/>
          <p:cNvSpPr>
            <a:spLocks noChangeArrowheads="1"/>
          </p:cNvSpPr>
          <p:nvPr/>
        </p:nvSpPr>
        <p:spPr bwMode="gray">
          <a:xfrm>
            <a:off x="3428819" y="3536529"/>
            <a:ext cx="1878013" cy="519351"/>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sp>
        <p:nvSpPr>
          <p:cNvPr id="29" name="Oval 24"/>
          <p:cNvSpPr>
            <a:spLocks noChangeArrowheads="1"/>
          </p:cNvSpPr>
          <p:nvPr/>
        </p:nvSpPr>
        <p:spPr bwMode="gray">
          <a:xfrm>
            <a:off x="3520894" y="3627016"/>
            <a:ext cx="1690688" cy="519351"/>
          </a:xfrm>
          <a:prstGeom prst="ellipse">
            <a:avLst/>
          </a:prstGeom>
          <a:solidFill>
            <a:srgbClr val="333333"/>
          </a:soli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en-US"/>
          </a:p>
        </p:txBody>
      </p:sp>
      <p:grpSp>
        <p:nvGrpSpPr>
          <p:cNvPr id="30" name="Group 25"/>
          <p:cNvGrpSpPr>
            <a:grpSpLocks/>
          </p:cNvGrpSpPr>
          <p:nvPr/>
        </p:nvGrpSpPr>
        <p:grpSpPr bwMode="auto">
          <a:xfrm>
            <a:off x="3432397" y="3483803"/>
            <a:ext cx="1897062" cy="1890713"/>
            <a:chOff x="4166" y="1706"/>
            <a:chExt cx="1252" cy="1252"/>
          </a:xfrm>
        </p:grpSpPr>
        <p:sp>
          <p:nvSpPr>
            <p:cNvPr id="31" name="Oval 2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32" name="Oval 2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33" name="Oval 2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34" name="Oval 2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sp>
        <p:nvSpPr>
          <p:cNvPr id="35" name="Text Box 38"/>
          <p:cNvSpPr txBox="1">
            <a:spLocks noChangeArrowheads="1"/>
          </p:cNvSpPr>
          <p:nvPr/>
        </p:nvSpPr>
        <p:spPr bwMode="gray">
          <a:xfrm>
            <a:off x="762001" y="4114802"/>
            <a:ext cx="1636826"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algn="ctr"/>
            <a:r>
              <a:rPr lang="en-US" sz="2400" dirty="0" smtClean="0">
                <a:latin typeface="Kristen ITC" pitchFamily="66" charset="0"/>
              </a:rPr>
              <a:t>Lack of </a:t>
            </a:r>
          </a:p>
          <a:p>
            <a:pPr lvl="0" algn="ctr"/>
            <a:r>
              <a:rPr lang="en-US" sz="2400" dirty="0" smtClean="0">
                <a:latin typeface="Kristen ITC" pitchFamily="66" charset="0"/>
              </a:rPr>
              <a:t>Funding </a:t>
            </a:r>
            <a:endParaRPr lang="en-US" sz="2400" dirty="0">
              <a:latin typeface="Kristen ITC" pitchFamily="66" charset="0"/>
            </a:endParaRPr>
          </a:p>
        </p:txBody>
      </p:sp>
      <p:sp>
        <p:nvSpPr>
          <p:cNvPr id="36" name="Text Box 39"/>
          <p:cNvSpPr txBox="1">
            <a:spLocks noChangeArrowheads="1"/>
          </p:cNvSpPr>
          <p:nvPr/>
        </p:nvSpPr>
        <p:spPr bwMode="gray">
          <a:xfrm>
            <a:off x="3413886" y="3856916"/>
            <a:ext cx="1846200" cy="13234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algn="ctr"/>
            <a:r>
              <a:rPr lang="en-US" sz="2000" dirty="0" smtClean="0"/>
              <a:t>lack of some of the required pieces in the local market </a:t>
            </a:r>
            <a:endParaRPr lang="en-US" sz="2000" dirty="0">
              <a:latin typeface="Kristen ITC"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animBg="1"/>
      <p:bldP spid="25" grpId="0" animBg="1"/>
      <p:bldP spid="26" grpId="0" animBg="1"/>
      <p:bldP spid="27" grpId="0" animBg="1"/>
      <p:bldP spid="28" grpId="0" animBg="1"/>
      <p:bldP spid="29" grpId="0" animBg="1"/>
      <p:bldP spid="35" grpId="0"/>
      <p:bldP spid="3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cooling cycle that we have used is a cycle of a normal air conditioner</a:t>
            </a:r>
          </a:p>
          <a:p>
            <a:pPr>
              <a:buNone/>
            </a:pPr>
            <a:r>
              <a:rPr lang="en-US" dirty="0" smtClean="0"/>
              <a:t> </a:t>
            </a:r>
          </a:p>
          <a:p>
            <a:r>
              <a:rPr lang="en-US" dirty="0" smtClean="0"/>
              <a:t>so the lowest possible temperature we can get here is    </a:t>
            </a:r>
          </a:p>
          <a:p>
            <a:pPr>
              <a:buNone/>
            </a:pP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43</a:t>
            </a:fld>
            <a:endParaRPr lang="en-US"/>
          </a:p>
        </p:txBody>
      </p:sp>
      <p:graphicFrame>
        <p:nvGraphicFramePr>
          <p:cNvPr id="5" name="Diagram 4"/>
          <p:cNvGraphicFramePr/>
          <p:nvPr/>
        </p:nvGraphicFramePr>
        <p:xfrm>
          <a:off x="1371600" y="2133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267200" y="4572000"/>
            <a:ext cx="1752600" cy="892552"/>
          </a:xfrm>
          <a:prstGeom prst="rect">
            <a:avLst/>
          </a:prstGeom>
          <a:noFill/>
        </p:spPr>
        <p:txBody>
          <a:bodyPr wrap="square" rtlCol="0">
            <a:spAutoFit/>
          </a:bodyPr>
          <a:lstStyle/>
          <a:p>
            <a:r>
              <a:rPr lang="en-US" sz="1700" b="1" dirty="0" smtClean="0">
                <a:solidFill>
                  <a:srgbClr val="00B0F0"/>
                </a:solidFill>
                <a:latin typeface="Kristen ITC" pitchFamily="66" charset="0"/>
              </a:rPr>
              <a:t>Whereas</a:t>
            </a:r>
            <a:r>
              <a:rPr lang="en-US" sz="1700" b="1" dirty="0" smtClean="0">
                <a:solidFill>
                  <a:srgbClr val="00B0F0"/>
                </a:solidFill>
              </a:rPr>
              <a:t> </a:t>
            </a:r>
            <a:r>
              <a:rPr lang="en-US" sz="1700" b="1" dirty="0" smtClean="0">
                <a:solidFill>
                  <a:srgbClr val="00B0F0"/>
                </a:solidFill>
                <a:latin typeface="Kristen ITC" pitchFamily="66" charset="0"/>
              </a:rPr>
              <a:t>the required temperature </a:t>
            </a:r>
            <a:r>
              <a:rPr lang="en-US" b="1" dirty="0" smtClean="0">
                <a:solidFill>
                  <a:srgbClr val="00B0F0"/>
                </a:solidFill>
                <a:latin typeface="Kristen ITC" pitchFamily="66" charset="0"/>
              </a:rPr>
              <a:t>is</a:t>
            </a:r>
          </a:p>
        </p:txBody>
      </p:sp>
      <p:pic>
        <p:nvPicPr>
          <p:cNvPr id="8" name="Picture 7" descr="تنزيل (4).jpg"/>
          <p:cNvPicPr>
            <a:picLocks noChangeAspect="1"/>
          </p:cNvPicPr>
          <p:nvPr/>
        </p:nvPicPr>
        <p:blipFill>
          <a:blip r:embed="rId6"/>
          <a:stretch>
            <a:fillRect/>
          </a:stretch>
        </p:blipFill>
        <p:spPr>
          <a:xfrm>
            <a:off x="4495801" y="2057402"/>
            <a:ext cx="2809875" cy="1476375"/>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905000"/>
            <a:ext cx="8229600" cy="4495800"/>
          </a:xfrm>
        </p:spPr>
        <p:txBody>
          <a:bodyPr/>
          <a:lstStyle/>
          <a:p>
            <a:pPr lvl="0">
              <a:buNone/>
            </a:pPr>
            <a:r>
              <a:rPr lang="en-US" dirty="0" smtClean="0">
                <a:latin typeface="Kristen ITC" pitchFamily="66" charset="0"/>
              </a:rPr>
              <a:t>The original evaporator of the cycle was changed because of the Inconvenience with the design , </a:t>
            </a:r>
          </a:p>
          <a:p>
            <a:pPr lvl="0"/>
            <a:endParaRPr lang="en-US" dirty="0" smtClean="0"/>
          </a:p>
          <a:p>
            <a:pPr lvl="0">
              <a:buNone/>
            </a:pPr>
            <a:endParaRPr lang="en-US" dirty="0" smtClean="0"/>
          </a:p>
          <a:p>
            <a:pPr lvl="0">
              <a:buNone/>
            </a:pPr>
            <a:endParaRPr lang="en-US" dirty="0" smtClean="0"/>
          </a:p>
          <a:p>
            <a:pPr lvl="0">
              <a:buNone/>
            </a:pPr>
            <a:endParaRPr lang="en-US" dirty="0" smtClean="0">
              <a:latin typeface="Kristen ITC" pitchFamily="66" charset="0"/>
            </a:endParaRPr>
          </a:p>
          <a:p>
            <a:pPr lvl="0">
              <a:buNone/>
            </a:pPr>
            <a:r>
              <a:rPr lang="en-US" dirty="0" smtClean="0">
                <a:latin typeface="Kristen ITC" pitchFamily="66" charset="0"/>
              </a:rPr>
              <a:t>So that  reduced the circuit’s ability in refrigerating</a:t>
            </a:r>
            <a:r>
              <a:rPr lang="en-US" dirty="0" smtClean="0"/>
              <a:t>.</a:t>
            </a:r>
          </a:p>
          <a:p>
            <a:pPr>
              <a:buNone/>
            </a:pP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44</a:t>
            </a:fld>
            <a:endParaRPr lang="en-US"/>
          </a:p>
        </p:txBody>
      </p:sp>
      <p:pic>
        <p:nvPicPr>
          <p:cNvPr id="8" name="Picture 7" descr="2010122619433413617_123839486.jpg"/>
          <p:cNvPicPr>
            <a:picLocks noChangeAspect="1"/>
          </p:cNvPicPr>
          <p:nvPr/>
        </p:nvPicPr>
        <p:blipFill>
          <a:blip r:embed="rId2"/>
          <a:stretch>
            <a:fillRect/>
          </a:stretch>
        </p:blipFill>
        <p:spPr>
          <a:xfrm>
            <a:off x="5181600" y="2819400"/>
            <a:ext cx="2743200" cy="2438400"/>
          </a:xfrm>
          <a:prstGeom prst="rect">
            <a:avLst/>
          </a:prstGeom>
          <a:ln>
            <a:noFill/>
          </a:ln>
          <a:effectLst>
            <a:softEdge rad="112500"/>
          </a:effectLst>
        </p:spPr>
      </p:pic>
      <p:pic>
        <p:nvPicPr>
          <p:cNvPr id="9" name="Picture 8" descr="condensing_unit_Fin_type_evaporator.jpg"/>
          <p:cNvPicPr>
            <a:picLocks noChangeAspect="1"/>
          </p:cNvPicPr>
          <p:nvPr/>
        </p:nvPicPr>
        <p:blipFill>
          <a:blip r:embed="rId3"/>
          <a:stretch>
            <a:fillRect/>
          </a:stretch>
        </p:blipFill>
        <p:spPr>
          <a:xfrm>
            <a:off x="762000" y="3124201"/>
            <a:ext cx="2828925" cy="2193624"/>
          </a:xfrm>
          <a:prstGeom prst="rect">
            <a:avLst/>
          </a:prstGeom>
          <a:ln>
            <a:noFill/>
          </a:ln>
          <a:effectLst>
            <a:softEdge rad="112500"/>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t>As a result of decreasing the cycle ability in refrigerating, we had to minimize the air flow into the cycle by using a mechanical gate which was placed on the blower’s suction instead of using an inverter –because of the high cost of the last one- in order to control the flow.</a:t>
            </a:r>
          </a:p>
          <a:p>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t>The area of the heat exchanger we have used is small and the distances between each plate and the other is large because the manufacturing capacity is limited in the market .This heat exchanger is not available in the local market as well as the required specifications , while importing from abroad is difficult due to the costs.</a:t>
            </a:r>
          </a:p>
          <a:p>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t>Heat exchanger was manufactured from tin alloy which is considered to be a low-conductivity material respect to the conductivity of the materials that the exchanger is always made from, but the selection of tin alloy was due to its low price. Unfortunately that affected the results, so we didn’t get the exact desired results.</a:t>
            </a:r>
          </a:p>
          <a:p>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t>Finally, as a result of using the centrifugal blower, we have obliged to design a duct that led to high pressure drop, and thus reduced the flow volume of 1480CFM to 252CFM, then increasing the motor burden leading to increase the consumed energy too.</a:t>
            </a:r>
          </a:p>
          <a:p>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a:t>
            </a:r>
            <a:endParaRPr lang="en-US" dirty="0"/>
          </a:p>
        </p:txBody>
      </p:sp>
      <p:sp>
        <p:nvSpPr>
          <p:cNvPr id="3" name="Content Placeholder 2"/>
          <p:cNvSpPr>
            <a:spLocks noGrp="1"/>
          </p:cNvSpPr>
          <p:nvPr>
            <p:ph idx="1"/>
          </p:nvPr>
        </p:nvSpPr>
        <p:spPr/>
        <p:txBody>
          <a:bodyPr/>
          <a:lstStyle/>
          <a:p>
            <a:r>
              <a:rPr lang="en-US" dirty="0" smtClean="0"/>
              <a:t>The results that we reach were not already achieved theory, to be:</a:t>
            </a:r>
          </a:p>
          <a:p>
            <a:r>
              <a:rPr lang="en-US" dirty="0" smtClean="0"/>
              <a:t>At the first, axial blower recommended using to decrease pressure drop to minimum, and the duct forms should be funnel-shaped not square shape.</a:t>
            </a:r>
          </a:p>
          <a:p>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914400" y="685800"/>
            <a:ext cx="7391400" cy="563563"/>
          </a:xfrm>
        </p:spPr>
        <p:txBody>
          <a:bodyPr/>
          <a:lstStyle/>
          <a:p>
            <a:r>
              <a:rPr lang="en-US" sz="4000" dirty="0" smtClean="0"/>
              <a:t>Problem definition </a:t>
            </a:r>
            <a:endParaRPr lang="en-US" sz="2400" dirty="0"/>
          </a:p>
        </p:txBody>
      </p:sp>
      <p:graphicFrame>
        <p:nvGraphicFramePr>
          <p:cNvPr id="2" name="Diagram 1"/>
          <p:cNvGraphicFramePr/>
          <p:nvPr>
            <p:extLst>
              <p:ext uri="{D42A27DB-BD31-4B8C-83A1-F6EECF244321}">
                <p14:modId xmlns:p14="http://schemas.microsoft.com/office/powerpoint/2010/main" xmlns="" val="602638012"/>
              </p:ext>
            </p:extLst>
          </p:nvPr>
        </p:nvGraphicFramePr>
        <p:xfrm>
          <a:off x="179512" y="2060848"/>
          <a:ext cx="8784976" cy="435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B7CC4214-7087-41A4-93DD-849C29D28377}" type="slidenum">
              <a:rPr lang="en-US" smtClean="0"/>
              <a:pPr/>
              <a:t>5</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On the other hand, the alloy used to manufacturing heat exchanger should be copper alloy its better than tin alloy to rise the efficiency of heat exchanging, but the rotary wheel heat exchanging is much better than the plate one, it has more efficiency and smaller size.</a:t>
            </a:r>
          </a:p>
          <a:p>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evaporator should replace with a large one and use a different refrigeration cycle using R-134a refrigerant that will make the temperature drop to 5°C to condensate the maximum amount of water.</a:t>
            </a:r>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WordArt 3"/>
          <p:cNvSpPr>
            <a:spLocks noChangeArrowheads="1" noChangeShapeType="1" noTextEdit="1"/>
          </p:cNvSpPr>
          <p:nvPr/>
        </p:nvSpPr>
        <p:spPr bwMode="gray">
          <a:xfrm>
            <a:off x="2133600" y="2743200"/>
            <a:ext cx="5030688" cy="1117848"/>
          </a:xfrm>
          <a:prstGeom prst="rect">
            <a:avLst/>
          </a:prstGeom>
        </p:spPr>
        <p:txBody>
          <a:bodyPr wrap="none" fromWordArt="1">
            <a:prstTxWarp prst="textDeflate">
              <a:avLst>
                <a:gd name="adj" fmla="val 0"/>
              </a:avLst>
            </a:prstTxWarp>
          </a:bodyPr>
          <a:lstStyle/>
          <a:p>
            <a:pPr algn="ctr"/>
            <a:r>
              <a:rPr lang="en-US" sz="5400" b="1" kern="10" dirty="0">
                <a:ln w="28575">
                  <a:solidFill>
                    <a:schemeClr val="bg1"/>
                  </a:solidFill>
                  <a:round/>
                  <a:headEnd/>
                  <a:tailEnd/>
                </a:ln>
                <a:gradFill rotWithShape="1">
                  <a:gsLst>
                    <a:gs pos="0">
                      <a:schemeClr val="tx2"/>
                    </a:gs>
                    <a:gs pos="100000">
                      <a:schemeClr val="hlink"/>
                    </a:gs>
                  </a:gsLst>
                  <a:lin ang="5400000" scaled="1"/>
                </a:gradFill>
                <a:effectLst>
                  <a:outerShdw dist="107763" dir="2700000" algn="ctr" rotWithShape="0">
                    <a:srgbClr val="000000">
                      <a:alpha val="50000"/>
                    </a:srgbClr>
                  </a:outerShdw>
                </a:effectLst>
                <a:latin typeface="Walt Disney Script" pitchFamily="66" charset="0"/>
                <a:ea typeface="Verdana"/>
                <a:cs typeface="Verdana"/>
              </a:rPr>
              <a:t>Thank You !</a:t>
            </a:r>
          </a:p>
        </p:txBody>
      </p:sp>
      <p:sp>
        <p:nvSpPr>
          <p:cNvPr id="2" name="Slide Number Placeholder 1"/>
          <p:cNvSpPr>
            <a:spLocks noGrp="1"/>
          </p:cNvSpPr>
          <p:nvPr>
            <p:ph type="sldNum" sz="quarter" idx="4"/>
          </p:nvPr>
        </p:nvSpPr>
        <p:spPr/>
        <p:txBody>
          <a:bodyPr/>
          <a:lstStyle/>
          <a:p>
            <a:fld id="{DF19DC38-678F-4873-A11B-406A6B109911}" type="slidenum">
              <a:rPr lang="en-US" smtClean="0"/>
              <a:pPr/>
              <a:t>52</a:t>
            </a:fld>
            <a:endParaRPr lang="en-US"/>
          </a:p>
        </p:txBody>
      </p:sp>
      <p:sp>
        <p:nvSpPr>
          <p:cNvPr id="6" name="Rectangle 5"/>
          <p:cNvSpPr/>
          <p:nvPr/>
        </p:nvSpPr>
        <p:spPr>
          <a:xfrm>
            <a:off x="179512" y="188640"/>
            <a:ext cx="1296144" cy="936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59395"/>
                                        </p:tgtEl>
                                      </p:cBhvr>
                                    </p:animEffect>
                                    <p:animScale>
                                      <p:cBhvr>
                                        <p:cTn id="7" dur="250" autoRev="1" fill="hold"/>
                                        <p:tgtEl>
                                          <p:spTgt spid="5939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36233">
            <a:off x="914400" y="685800"/>
            <a:ext cx="7391400" cy="563563"/>
          </a:xfrm>
        </p:spPr>
        <p:txBody>
          <a:bodyPr/>
          <a:lstStyle/>
          <a:p>
            <a:r>
              <a:rPr lang="en-US" dirty="0" smtClean="0"/>
              <a:t>Problem definition </a:t>
            </a:r>
            <a:endParaRPr lang="en-US" dirty="0"/>
          </a:p>
        </p:txBody>
      </p:sp>
      <p:sp>
        <p:nvSpPr>
          <p:cNvPr id="7" name="Content Placeholder 2"/>
          <p:cNvSpPr>
            <a:spLocks noGrp="1"/>
          </p:cNvSpPr>
          <p:nvPr>
            <p:ph idx="1"/>
          </p:nvPr>
        </p:nvSpPr>
        <p:spPr>
          <a:xfrm>
            <a:off x="308720" y="1196752"/>
            <a:ext cx="8856984" cy="3168625"/>
          </a:xfrm>
        </p:spPr>
        <p:txBody>
          <a:bodyPr/>
          <a:lstStyle/>
          <a:p>
            <a:pPr marL="0" indent="0">
              <a:buNone/>
            </a:pPr>
            <a:endParaRPr lang="en-US" dirty="0" smtClean="0"/>
          </a:p>
          <a:p>
            <a:pPr marL="0" indent="0">
              <a:buNone/>
            </a:pPr>
            <a:endParaRPr lang="en-US" dirty="0"/>
          </a:p>
          <a:p>
            <a:pPr marL="0" indent="0">
              <a:buNone/>
            </a:pPr>
            <a:r>
              <a:rPr lang="en-US" dirty="0" smtClean="0">
                <a:solidFill>
                  <a:schemeClr val="accent4">
                    <a:lumMod val="60000"/>
                    <a:lumOff val="40000"/>
                  </a:schemeClr>
                </a:solidFill>
                <a:latin typeface="abc" pitchFamily="2" charset="0"/>
              </a:rPr>
              <a:t>Consumption </a:t>
            </a:r>
          </a:p>
          <a:p>
            <a:pPr marL="0" indent="0">
              <a:buNone/>
            </a:pPr>
            <a:r>
              <a:rPr lang="en-US" dirty="0"/>
              <a:t> </a:t>
            </a:r>
            <a:r>
              <a:rPr lang="en-US" dirty="0" smtClean="0"/>
              <a:t>                                  Settlers : Palestinians</a:t>
            </a:r>
          </a:p>
          <a:p>
            <a:pPr>
              <a:buNone/>
            </a:pPr>
            <a:r>
              <a:rPr lang="en-US" dirty="0" smtClean="0"/>
              <a:t>                                     4 .5     :        1</a:t>
            </a:r>
          </a:p>
          <a:p>
            <a:pPr>
              <a:buNone/>
            </a:pPr>
            <a:r>
              <a:rPr lang="en-US" dirty="0" smtClean="0"/>
              <a:t>                  </a:t>
            </a:r>
            <a:r>
              <a:rPr lang="en-US" sz="2800" dirty="0" smtClean="0"/>
              <a:t>                 </a:t>
            </a:r>
            <a:r>
              <a:rPr lang="en-US" sz="2400" dirty="0" smtClean="0"/>
              <a:t>Israel pumps around 500</a:t>
            </a:r>
            <a:r>
              <a:rPr lang="en-US" sz="2800" dirty="0" smtClean="0"/>
              <a:t> </a:t>
            </a:r>
          </a:p>
          <a:p>
            <a:pPr>
              <a:buNone/>
            </a:pPr>
            <a:r>
              <a:rPr lang="en-US" sz="2800" dirty="0" smtClean="0"/>
              <a:t> 600 </a:t>
            </a:r>
            <a:r>
              <a:rPr lang="en-US" sz="1800" dirty="0" smtClean="0"/>
              <a:t>MQM/year</a:t>
            </a:r>
          </a:p>
          <a:p>
            <a:pPr>
              <a:buNone/>
            </a:pPr>
            <a:r>
              <a:rPr lang="en-US" sz="2800" dirty="0" smtClean="0"/>
              <a:t>                                   </a:t>
            </a:r>
            <a:r>
              <a:rPr lang="en-US" sz="2400" dirty="0" smtClean="0"/>
              <a:t>100 MQM remains for Palestinians </a:t>
            </a:r>
          </a:p>
        </p:txBody>
      </p:sp>
      <p:cxnSp>
        <p:nvCxnSpPr>
          <p:cNvPr id="8" name="Straight Arrow Connector 7"/>
          <p:cNvCxnSpPr/>
          <p:nvPr/>
        </p:nvCxnSpPr>
        <p:spPr>
          <a:xfrm>
            <a:off x="2364160" y="4581128"/>
            <a:ext cx="1219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364160" y="4005064"/>
            <a:ext cx="127552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Slide Number Placeholder 12"/>
          <p:cNvSpPr>
            <a:spLocks noGrp="1"/>
          </p:cNvSpPr>
          <p:nvPr>
            <p:ph type="sldNum" sz="quarter" idx="12"/>
          </p:nvPr>
        </p:nvSpPr>
        <p:spPr/>
        <p:txBody>
          <a:bodyPr/>
          <a:lstStyle/>
          <a:p>
            <a:fld id="{B7CC4214-7087-41A4-93DD-849C29D28377}" type="slidenum">
              <a:rPr lang="en-US" smtClean="0"/>
              <a:pPr/>
              <a:t>6</a:t>
            </a:fld>
            <a:endParaRPr lang="en-US"/>
          </a:p>
        </p:txBody>
      </p:sp>
    </p:spTree>
    <p:extLst>
      <p:ext uri="{BB962C8B-B14F-4D97-AF65-F5344CB8AC3E}">
        <p14:creationId xmlns:p14="http://schemas.microsoft.com/office/powerpoint/2010/main" xmlns="" val="2438077926"/>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 calcmode="lin" valueType="num">
                                      <p:cBhvr additive="base">
                                        <p:cTn id="1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 calcmode="lin" valueType="num">
                                      <p:cBhvr additive="base">
                                        <p:cTn id="1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xEl>
                                              <p:pRg st="4" end="4"/>
                                            </p:txEl>
                                          </p:spTgt>
                                        </p:tgtEl>
                                        <p:attrNameLst>
                                          <p:attrName>style.visibility</p:attrName>
                                        </p:attrNameLst>
                                      </p:cBhvr>
                                      <p:to>
                                        <p:strVal val="visible"/>
                                      </p:to>
                                    </p:set>
                                    <p:anim calcmode="lin" valueType="num">
                                      <p:cBhvr additive="base">
                                        <p:cTn id="2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7">
                                            <p:txEl>
                                              <p:pRg st="5" end="5"/>
                                            </p:txEl>
                                          </p:spTgt>
                                        </p:tgtEl>
                                        <p:attrNameLst>
                                          <p:attrName>style.visibility</p:attrName>
                                        </p:attrNameLst>
                                      </p:cBhvr>
                                      <p:to>
                                        <p:strVal val="visible"/>
                                      </p:to>
                                    </p:set>
                                    <p:anim calcmode="lin" valueType="num">
                                      <p:cBhvr additive="base">
                                        <p:cTn id="3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
                                            <p:txEl>
                                              <p:pRg st="6" end="6"/>
                                            </p:txEl>
                                          </p:spTgt>
                                        </p:tgtEl>
                                        <p:attrNameLst>
                                          <p:attrName>style.visibility</p:attrName>
                                        </p:attrNameLst>
                                      </p:cBhvr>
                                      <p:to>
                                        <p:strVal val="visible"/>
                                      </p:to>
                                    </p:set>
                                    <p:anim calcmode="lin" valueType="num">
                                      <p:cBhvr additive="base">
                                        <p:cTn id="36"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 calcmode="lin" valueType="num">
                                      <p:cBhvr additive="base">
                                        <p:cTn id="42"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7" end="7"/>
                                            </p:txEl>
                                          </p:spTgt>
                                        </p:tgtEl>
                                        <p:attrNameLst>
                                          <p:attrName>ppt_y</p:attrName>
                                        </p:attrNameLst>
                                      </p:cBhvr>
                                      <p:tavLst>
                                        <p:tav tm="0">
                                          <p:val>
                                            <p:strVal val="1+#ppt_h/2"/>
                                          </p:val>
                                        </p:tav>
                                        <p:tav tm="100000">
                                          <p:val>
                                            <p:strVal val="#ppt_y"/>
                                          </p:val>
                                        </p:tav>
                                      </p:tavLst>
                                    </p:anim>
                                  </p:childTnLst>
                                </p:cTn>
                              </p:par>
                              <p:par>
                                <p:cTn id="44" presetID="22" presetClass="entr" presetSubtype="4"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down)">
                                      <p:cBhvr>
                                        <p:cTn id="46" dur="500"/>
                                        <p:tgtEl>
                                          <p:spTgt spid="8"/>
                                        </p:tgtEl>
                                      </p:cBhvr>
                                    </p:animEffect>
                                  </p:childTnLst>
                                </p:cTn>
                              </p:par>
                              <p:par>
                                <p:cTn id="47" presetID="22" presetClass="entr" presetSubtype="4" fill="hold"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down)">
                                      <p:cBhvr>
                                        <p:cTn id="49" dur="500"/>
                                        <p:tgtEl>
                                          <p:spTgt spid="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B7CC4214-7087-41A4-93DD-849C29D28377}" type="slidenum">
              <a:rPr lang="en-US" smtClean="0"/>
              <a:pPr/>
              <a:t>7</a:t>
            </a:fld>
            <a:endParaRPr lang="en-US"/>
          </a:p>
        </p:txBody>
      </p:sp>
      <p:pic>
        <p:nvPicPr>
          <p:cNvPr id="5" name="Picture 4" descr="G:\Plastic-Trash-Floating_River_Water-Pollution__IMG_8879-1024x682.jpg"/>
          <p:cNvPicPr>
            <a:picLocks noChangeAspect="1" noChangeArrowheads="1"/>
          </p:cNvPicPr>
          <p:nvPr/>
        </p:nvPicPr>
        <p:blipFill>
          <a:blip r:embed="rId2" cstate="print"/>
          <a:srcRect/>
          <a:stretch>
            <a:fillRect/>
          </a:stretch>
        </p:blipFill>
        <p:spPr bwMode="auto">
          <a:xfrm>
            <a:off x="4401765" y="0"/>
            <a:ext cx="4742235" cy="3500438"/>
          </a:xfrm>
          <a:prstGeom prst="rect">
            <a:avLst/>
          </a:prstGeom>
          <a:noFill/>
        </p:spPr>
      </p:pic>
      <p:pic>
        <p:nvPicPr>
          <p:cNvPr id="6" name="Picture 2" descr="G:\F111013KG041-635x357.jpg"/>
          <p:cNvPicPr>
            <a:picLocks noChangeAspect="1" noChangeArrowheads="1"/>
          </p:cNvPicPr>
          <p:nvPr/>
        </p:nvPicPr>
        <p:blipFill>
          <a:blip r:embed="rId3" cstate="print"/>
          <a:srcRect/>
          <a:stretch>
            <a:fillRect/>
          </a:stretch>
        </p:blipFill>
        <p:spPr bwMode="auto">
          <a:xfrm>
            <a:off x="4429124" y="3500438"/>
            <a:ext cx="4714876" cy="3357562"/>
          </a:xfrm>
          <a:prstGeom prst="rect">
            <a:avLst/>
          </a:prstGeom>
          <a:noFill/>
        </p:spPr>
      </p:pic>
      <p:pic>
        <p:nvPicPr>
          <p:cNvPr id="7" name="Picture 3" descr="G:\gaza-oxfam-water-line-560x372.jpg"/>
          <p:cNvPicPr>
            <a:picLocks noChangeAspect="1" noChangeArrowheads="1"/>
          </p:cNvPicPr>
          <p:nvPr/>
        </p:nvPicPr>
        <p:blipFill>
          <a:blip r:embed="rId4" cstate="print"/>
          <a:srcRect/>
          <a:stretch>
            <a:fillRect/>
          </a:stretch>
        </p:blipFill>
        <p:spPr bwMode="auto">
          <a:xfrm>
            <a:off x="0" y="3500438"/>
            <a:ext cx="4714876" cy="3357562"/>
          </a:xfrm>
          <a:prstGeom prst="rect">
            <a:avLst/>
          </a:prstGeom>
          <a:noFill/>
        </p:spPr>
      </p:pic>
      <p:pic>
        <p:nvPicPr>
          <p:cNvPr id="8" name="Picture 2" descr="G:\1348668857-water-running-low-along-the-gaza-strip_1479699.jpg"/>
          <p:cNvPicPr>
            <a:picLocks noChangeAspect="1" noChangeArrowheads="1"/>
          </p:cNvPicPr>
          <p:nvPr/>
        </p:nvPicPr>
        <p:blipFill>
          <a:blip r:embed="rId5" cstate="print"/>
          <a:srcRect/>
          <a:stretch>
            <a:fillRect/>
          </a:stretch>
        </p:blipFill>
        <p:spPr bwMode="auto">
          <a:xfrm>
            <a:off x="0" y="0"/>
            <a:ext cx="4733932" cy="3571876"/>
          </a:xfrm>
          <a:prstGeom prst="rect">
            <a:avLst/>
          </a:prstGeom>
          <a:noFill/>
        </p:spPr>
      </p:pic>
    </p:spTree>
    <p:extLst>
      <p:ext uri="{BB962C8B-B14F-4D97-AF65-F5344CB8AC3E}">
        <p14:creationId xmlns:p14="http://schemas.microsoft.com/office/powerpoint/2010/main" xmlns="" val="20140576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5698976" cy="4495800"/>
          </a:xfrm>
        </p:spPr>
        <p:txBody>
          <a:bodyPr/>
          <a:lstStyle/>
          <a:p>
            <a:r>
              <a:rPr lang="en-US" dirty="0" smtClean="0"/>
              <a:t>Because there is a continuous decrease in the water-generating sources</a:t>
            </a:r>
          </a:p>
          <a:p>
            <a:r>
              <a:rPr lang="en-US" dirty="0" smtClean="0"/>
              <a:t> it was necessary to create the water from another way, </a:t>
            </a:r>
          </a:p>
          <a:p>
            <a:pPr>
              <a:buNone/>
            </a:pPr>
            <a:r>
              <a:rPr lang="en-US" dirty="0" smtClean="0"/>
              <a:t>    and this is what will be explained through this project.</a:t>
            </a:r>
          </a:p>
          <a:p>
            <a:endParaRPr lang="en-US" dirty="0"/>
          </a:p>
        </p:txBody>
      </p:sp>
      <p:sp>
        <p:nvSpPr>
          <p:cNvPr id="4" name="Slide Number Placeholder 3"/>
          <p:cNvSpPr>
            <a:spLocks noGrp="1"/>
          </p:cNvSpPr>
          <p:nvPr>
            <p:ph type="sldNum" sz="quarter" idx="12"/>
          </p:nvPr>
        </p:nvSpPr>
        <p:spPr/>
        <p:txBody>
          <a:bodyPr/>
          <a:lstStyle/>
          <a:p>
            <a:fld id="{B7CC4214-7087-41A4-93DD-849C29D28377}" type="slidenum">
              <a:rPr lang="en-US" smtClean="0"/>
              <a:pPr/>
              <a:t>8</a:t>
            </a:fld>
            <a:endParaRPr lang="en-US"/>
          </a:p>
        </p:txBody>
      </p:sp>
      <p:sp>
        <p:nvSpPr>
          <p:cNvPr id="5" name="Title 1"/>
          <p:cNvSpPr>
            <a:spLocks noGrp="1"/>
          </p:cNvSpPr>
          <p:nvPr>
            <p:ph type="title"/>
          </p:nvPr>
        </p:nvSpPr>
        <p:spPr>
          <a:xfrm rot="358468">
            <a:off x="914400" y="685800"/>
            <a:ext cx="7391400" cy="563563"/>
          </a:xfrm>
        </p:spPr>
        <p:txBody>
          <a:bodyPr/>
          <a:lstStyle/>
          <a:p>
            <a:r>
              <a:rPr lang="en-US" dirty="0" smtClean="0"/>
              <a:t>Problem definition </a:t>
            </a:r>
            <a:endParaRPr lang="en-US" dirty="0"/>
          </a:p>
        </p:txBody>
      </p:sp>
      <p:pic>
        <p:nvPicPr>
          <p:cNvPr id="6" name="Picture 5" descr="images.jpg"/>
          <p:cNvPicPr>
            <a:picLocks noChangeAspect="1"/>
          </p:cNvPicPr>
          <p:nvPr/>
        </p:nvPicPr>
        <p:blipFill>
          <a:blip r:embed="rId3" cstate="print"/>
          <a:stretch>
            <a:fillRect/>
          </a:stretch>
        </p:blipFill>
        <p:spPr>
          <a:xfrm>
            <a:off x="5724128" y="3717032"/>
            <a:ext cx="3092904" cy="25908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rot="399500">
            <a:off x="835329" y="687258"/>
            <a:ext cx="7391400" cy="563563"/>
          </a:xfrm>
        </p:spPr>
        <p:txBody>
          <a:bodyPr/>
          <a:lstStyle/>
          <a:p>
            <a:r>
              <a:rPr lang="en-US" dirty="0" smtClean="0"/>
              <a:t>What is our project ?</a:t>
            </a:r>
            <a:endParaRPr lang="en-US" dirty="0"/>
          </a:p>
        </p:txBody>
      </p:sp>
      <p:graphicFrame>
        <p:nvGraphicFramePr>
          <p:cNvPr id="3" name="Diagram 2"/>
          <p:cNvGraphicFramePr/>
          <p:nvPr>
            <p:extLst>
              <p:ext uri="{D42A27DB-BD31-4B8C-83A1-F6EECF244321}">
                <p14:modId xmlns:p14="http://schemas.microsoft.com/office/powerpoint/2010/main" xmlns="" val="440596363"/>
              </p:ext>
            </p:extLst>
          </p:nvPr>
        </p:nvGraphicFramePr>
        <p:xfrm>
          <a:off x="539552" y="1844824"/>
          <a:ext cx="8136904" cy="4280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3671BC42-5B38-4F68-A57C-DAB34FF9B696}" type="slidenum">
              <a:rPr lang="en-US" smtClean="0"/>
              <a:pPr/>
              <a:t>9</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theme/theme1.xml><?xml version="1.0" encoding="utf-8"?>
<a:theme xmlns:a="http://schemas.openxmlformats.org/drawingml/2006/main" name="cdb2004169gl">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cdb2004169gl</Template>
  <TotalTime>847</TotalTime>
  <Words>1448</Words>
  <Application>Microsoft Office PowerPoint</Application>
  <PresentationFormat>عرض على الشاشة (3:4)‏</PresentationFormat>
  <Paragraphs>328</Paragraphs>
  <Slides>52</Slides>
  <Notes>1</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52</vt:i4>
      </vt:variant>
    </vt:vector>
  </HeadingPairs>
  <TitlesOfParts>
    <vt:vector size="54" baseType="lpstr">
      <vt:lpstr>cdb2004169gl</vt:lpstr>
      <vt:lpstr>Image</vt:lpstr>
      <vt:lpstr>Design of cooling system for extracting water from humid air </vt:lpstr>
      <vt:lpstr>Contents</vt:lpstr>
      <vt:lpstr>General background </vt:lpstr>
      <vt:lpstr>General background </vt:lpstr>
      <vt:lpstr>Problem definition </vt:lpstr>
      <vt:lpstr>Problem definition </vt:lpstr>
      <vt:lpstr>الشريحة 7</vt:lpstr>
      <vt:lpstr>Problem definition </vt:lpstr>
      <vt:lpstr>What is our project ?</vt:lpstr>
      <vt:lpstr>What is our project </vt:lpstr>
      <vt:lpstr>System objectives </vt:lpstr>
      <vt:lpstr>Design </vt:lpstr>
      <vt:lpstr>Target Area </vt:lpstr>
      <vt:lpstr>Target Area </vt:lpstr>
      <vt:lpstr>Target area</vt:lpstr>
      <vt:lpstr>What is our goals ?</vt:lpstr>
      <vt:lpstr>What is our goal ? </vt:lpstr>
      <vt:lpstr>Parts of device</vt:lpstr>
      <vt:lpstr>Parts of the system </vt:lpstr>
      <vt:lpstr>Parts of the system </vt:lpstr>
      <vt:lpstr>Parts of the system </vt:lpstr>
      <vt:lpstr>Parts of the system </vt:lpstr>
      <vt:lpstr>Parts of the system </vt:lpstr>
      <vt:lpstr>الشريحة 24</vt:lpstr>
      <vt:lpstr>Parts of the system </vt:lpstr>
      <vt:lpstr>Parts of the system </vt:lpstr>
      <vt:lpstr>Parts of the system </vt:lpstr>
      <vt:lpstr>Parts of the system </vt:lpstr>
      <vt:lpstr>Prototype Design</vt:lpstr>
      <vt:lpstr>Parts of the device </vt:lpstr>
      <vt:lpstr>Parts of device</vt:lpstr>
      <vt:lpstr>What is our goal ? </vt:lpstr>
      <vt:lpstr>temperatures</vt:lpstr>
      <vt:lpstr>Refrigeration cycle</vt:lpstr>
      <vt:lpstr>Parts of the system </vt:lpstr>
      <vt:lpstr>Parts of the system </vt:lpstr>
      <vt:lpstr>الشريحة 37</vt:lpstr>
      <vt:lpstr>Parts of the system </vt:lpstr>
      <vt:lpstr>الشريحة 39</vt:lpstr>
      <vt:lpstr>Parts of the system </vt:lpstr>
      <vt:lpstr>Parts of the system </vt:lpstr>
      <vt:lpstr>الشريحة 42</vt:lpstr>
      <vt:lpstr>الشريحة 43</vt:lpstr>
      <vt:lpstr>الشريحة 44</vt:lpstr>
      <vt:lpstr>الشريحة 45</vt:lpstr>
      <vt:lpstr>الشريحة 46</vt:lpstr>
      <vt:lpstr>الشريحة 47</vt:lpstr>
      <vt:lpstr>الشريحة 48</vt:lpstr>
      <vt:lpstr>Recommendation</vt:lpstr>
      <vt:lpstr>الشريحة 50</vt:lpstr>
      <vt:lpstr>الشريحة 51</vt:lpstr>
      <vt:lpstr>الشريحة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solar powered system for extracting water from humid air</dc:title>
  <dc:creator>alisraa</dc:creator>
  <cp:lastModifiedBy>pc</cp:lastModifiedBy>
  <cp:revision>74</cp:revision>
  <dcterms:created xsi:type="dcterms:W3CDTF">2013-05-20T21:04:48Z</dcterms:created>
  <dcterms:modified xsi:type="dcterms:W3CDTF">2013-12-23T12:29:20Z</dcterms:modified>
</cp:coreProperties>
</file>