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9"/>
  </p:notesMasterIdLst>
  <p:sldIdLst>
    <p:sldId id="256" r:id="rId2"/>
    <p:sldId id="315" r:id="rId3"/>
    <p:sldId id="257" r:id="rId4"/>
    <p:sldId id="258" r:id="rId5"/>
    <p:sldId id="259" r:id="rId6"/>
    <p:sldId id="266" r:id="rId7"/>
    <p:sldId id="262" r:id="rId8"/>
    <p:sldId id="263" r:id="rId9"/>
    <p:sldId id="264" r:id="rId10"/>
    <p:sldId id="270" r:id="rId11"/>
    <p:sldId id="271" r:id="rId12"/>
    <p:sldId id="274" r:id="rId13"/>
    <p:sldId id="272" r:id="rId14"/>
    <p:sldId id="276" r:id="rId15"/>
    <p:sldId id="279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362" r:id="rId25"/>
    <p:sldId id="291" r:id="rId26"/>
    <p:sldId id="292" r:id="rId27"/>
    <p:sldId id="293" r:id="rId28"/>
    <p:sldId id="363" r:id="rId29"/>
    <p:sldId id="297" r:id="rId30"/>
    <p:sldId id="298" r:id="rId31"/>
    <p:sldId id="299" r:id="rId32"/>
    <p:sldId id="305" r:id="rId33"/>
    <p:sldId id="300" r:id="rId34"/>
    <p:sldId id="302" r:id="rId35"/>
    <p:sldId id="303" r:id="rId36"/>
    <p:sldId id="304" r:id="rId37"/>
    <p:sldId id="306" r:id="rId38"/>
    <p:sldId id="307" r:id="rId39"/>
    <p:sldId id="308" r:id="rId40"/>
    <p:sldId id="309" r:id="rId41"/>
    <p:sldId id="310" r:id="rId42"/>
    <p:sldId id="311" r:id="rId43"/>
    <p:sldId id="340" r:id="rId44"/>
    <p:sldId id="341" r:id="rId45"/>
    <p:sldId id="342" r:id="rId46"/>
    <p:sldId id="343" r:id="rId47"/>
    <p:sldId id="344" r:id="rId48"/>
    <p:sldId id="345" r:id="rId49"/>
    <p:sldId id="346" r:id="rId50"/>
    <p:sldId id="348" r:id="rId51"/>
    <p:sldId id="367" r:id="rId52"/>
    <p:sldId id="368" r:id="rId53"/>
    <p:sldId id="347" r:id="rId54"/>
    <p:sldId id="364" r:id="rId55"/>
    <p:sldId id="313" r:id="rId56"/>
    <p:sldId id="314" r:id="rId57"/>
    <p:sldId id="316" r:id="rId58"/>
    <p:sldId id="349" r:id="rId59"/>
    <p:sldId id="317" r:id="rId60"/>
    <p:sldId id="320" r:id="rId61"/>
    <p:sldId id="321" r:id="rId62"/>
    <p:sldId id="322" r:id="rId63"/>
    <p:sldId id="323" r:id="rId64"/>
    <p:sldId id="324" r:id="rId65"/>
    <p:sldId id="352" r:id="rId66"/>
    <p:sldId id="353" r:id="rId67"/>
    <p:sldId id="354" r:id="rId68"/>
    <p:sldId id="356" r:id="rId69"/>
    <p:sldId id="358" r:id="rId70"/>
    <p:sldId id="359" r:id="rId71"/>
    <p:sldId id="336" r:id="rId72"/>
    <p:sldId id="337" r:id="rId73"/>
    <p:sldId id="338" r:id="rId74"/>
    <p:sldId id="366" r:id="rId75"/>
    <p:sldId id="339" r:id="rId76"/>
    <p:sldId id="360" r:id="rId77"/>
    <p:sldId id="361" r:id="rId7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5DE50-A138-492A-B32F-4816A07A2480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42B7E-8D1E-4713-965A-453D78E6EA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42B7E-8D1E-4713-965A-453D78E6EA0A}" type="slidenum">
              <a:rPr lang="en-US" smtClean="0"/>
              <a:pPr/>
              <a:t>71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C16AF-727F-48AA-8F35-025D9DE21DFD}" type="datetimeFigureOut">
              <a:rPr lang="en-US" smtClean="0"/>
              <a:pPr/>
              <a:t>5/20/2013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E6539-5D09-4269-A751-2A87D654A0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/>
              <a:t>Al-</a:t>
            </a:r>
            <a:r>
              <a:rPr lang="en-US" sz="3200" b="1" i="1" dirty="0" err="1" smtClean="0"/>
              <a:t>Najah</a:t>
            </a:r>
            <a:r>
              <a:rPr lang="en-US" sz="3200" b="1" i="1" dirty="0" smtClean="0"/>
              <a:t> National University </a:t>
            </a:r>
            <a:r>
              <a:rPr lang="en-US" sz="32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i="1" dirty="0" smtClean="0"/>
              <a:t>Building Engineering department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743200"/>
            <a:ext cx="9144000" cy="3657600"/>
          </a:xfrm>
        </p:spPr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  <a:t>Design Of Cancer Center</a:t>
            </a:r>
          </a:p>
          <a:p>
            <a:r>
              <a:rPr lang="en-US" sz="4400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Prepared by:-</a:t>
            </a:r>
            <a:r>
              <a:rPr lang="en-US" sz="2800" i="1" dirty="0" err="1" smtClean="0">
                <a:solidFill>
                  <a:schemeClr val="tx1"/>
                </a:solidFill>
              </a:rPr>
              <a:t>Asma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Atout</a:t>
            </a:r>
            <a:r>
              <a:rPr lang="en-US" sz="2400" i="1" dirty="0" smtClean="0">
                <a:solidFill>
                  <a:schemeClr val="tx1"/>
                </a:solidFill>
              </a:rPr>
              <a:t>, </a:t>
            </a:r>
            <a:r>
              <a:rPr lang="en-US" sz="2400" i="1" dirty="0" err="1" smtClean="0">
                <a:solidFill>
                  <a:schemeClr val="tx1"/>
                </a:solidFill>
              </a:rPr>
              <a:t>Najah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</a:rPr>
              <a:t>Zadah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and </a:t>
            </a:r>
            <a:r>
              <a:rPr lang="en-US" sz="2400" i="1" dirty="0" err="1" smtClean="0">
                <a:solidFill>
                  <a:schemeClr val="tx1"/>
                </a:solidFill>
              </a:rPr>
              <a:t>Rana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</a:rPr>
              <a:t>Johary</a:t>
            </a:r>
            <a:endParaRPr lang="en-US" sz="2400" i="1" dirty="0" smtClean="0">
              <a:solidFill>
                <a:schemeClr val="tx1"/>
              </a:solidFill>
            </a:endParaRPr>
          </a:p>
          <a:p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Supervisor: </a:t>
            </a:r>
            <a:r>
              <a:rPr lang="en-US" sz="2400" i="1" dirty="0" err="1" smtClean="0">
                <a:solidFill>
                  <a:schemeClr val="tx1"/>
                </a:solidFill>
              </a:rPr>
              <a:t>Dr.Monther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</a:rPr>
              <a:t>Dwaikat</a:t>
            </a:r>
            <a:endParaRPr lang="en-US" sz="2400" i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3801" y="838200"/>
            <a:ext cx="1219200" cy="1362037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Architectural plan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e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8686800" cy="525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Radiotherapy room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Content Placeholder 5" descr="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4343400" cy="41910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828800"/>
            <a:ext cx="3283609" cy="4038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381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West </a:t>
            </a:r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elevation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w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8229600" cy="2431760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590800" y="36576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East 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elevation</a:t>
            </a:r>
            <a:endParaRPr lang="en-US" sz="3600" dirty="0"/>
          </a:p>
        </p:txBody>
      </p:sp>
      <p:pic>
        <p:nvPicPr>
          <p:cNvPr id="6" name="Content Placeholder 3" descr="ee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330268"/>
            <a:ext cx="8458200" cy="252773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56356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South elevation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s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990600"/>
            <a:ext cx="8763000" cy="19812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514600" y="3200400"/>
            <a:ext cx="3788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North elevation</a:t>
            </a:r>
            <a:endParaRPr lang="en-US" sz="3600" dirty="0"/>
          </a:p>
        </p:txBody>
      </p:sp>
      <p:pic>
        <p:nvPicPr>
          <p:cNvPr id="6" name="Content Placeholder 3" descr="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038600"/>
            <a:ext cx="8686800" cy="25146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Sections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section a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8153400" cy="1981200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ntent Placeholder 3" descr="bb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114800"/>
            <a:ext cx="8305800" cy="2057399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Section in stair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Content Placeholder 5" descr="ssss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44545"/>
            <a:ext cx="6324599" cy="4531187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Structural  design</a:t>
            </a:r>
            <a:endParaRPr lang="en-US" b="1" i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  <a:ln>
            <a:solidFill>
              <a:srgbClr val="0070C0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/>
              <a:t>Codes and specifications:</a:t>
            </a:r>
          </a:p>
          <a:p>
            <a:pPr lvl="0"/>
            <a:r>
              <a:rPr lang="en-US" dirty="0" smtClean="0"/>
              <a:t>ACI -318-08 </a:t>
            </a:r>
          </a:p>
          <a:p>
            <a:r>
              <a:rPr lang="en-US" dirty="0" smtClean="0"/>
              <a:t>UBC (1997) </a:t>
            </a:r>
          </a:p>
          <a:p>
            <a:pPr lvl="0"/>
            <a:r>
              <a:rPr lang="en-US" dirty="0" smtClean="0"/>
              <a:t>ASCE 07 (2010)</a:t>
            </a:r>
          </a:p>
          <a:p>
            <a:pPr lvl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Software:</a:t>
            </a:r>
          </a:p>
          <a:p>
            <a:r>
              <a:rPr lang="en-US" dirty="0" smtClean="0"/>
              <a:t>SAP 2000, V14.2.2</a:t>
            </a:r>
            <a:endParaRPr lang="fr-CA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Project description: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410200"/>
          </a:xfrm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i="1" dirty="0" smtClean="0"/>
              <a:t>         -The project consists of two block separated by 5cm structural     joint.  </a:t>
            </a:r>
          </a:p>
          <a:p>
            <a:pPr lvl="1">
              <a:buNone/>
            </a:pPr>
            <a:r>
              <a:rPr lang="en-US" sz="2400" i="1" dirty="0" smtClean="0"/>
              <a:t> -Structural </a:t>
            </a:r>
            <a:r>
              <a:rPr lang="en-US" sz="2400" i="1" dirty="0" err="1" smtClean="0"/>
              <a:t>system</a:t>
            </a:r>
            <a:r>
              <a:rPr lang="en-US" sz="2400" i="1" dirty="0" err="1" smtClean="0">
                <a:sym typeface="Wingdings" pitchFamily="2" charset="2"/>
              </a:rPr>
              <a:t></a:t>
            </a:r>
            <a:r>
              <a:rPr lang="en-US" sz="2400" i="1" dirty="0" err="1" smtClean="0"/>
              <a:t>Two</a:t>
            </a:r>
            <a:r>
              <a:rPr lang="en-US" sz="2400" i="1" dirty="0" smtClean="0"/>
              <a:t> way solid slab with drop beams</a:t>
            </a:r>
          </a:p>
          <a:p>
            <a:pPr>
              <a:buNone/>
            </a:pPr>
            <a:r>
              <a:rPr lang="en-US" sz="2800" i="1" dirty="0" smtClean="0"/>
              <a:t> </a:t>
            </a:r>
            <a:endParaRPr lang="en-US" sz="2800" i="1" dirty="0"/>
          </a:p>
        </p:txBody>
      </p:sp>
      <p:pic>
        <p:nvPicPr>
          <p:cNvPr id="4" name="Picture 3" descr="C:\Users\1\AppData\Local\Microsoft\Windows\Temporary Internet Files\Content.Word\rrrrrr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3622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Materials Properties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Soil bearing capacity is 300kN/m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Soil Type is SB</a:t>
            </a:r>
          </a:p>
          <a:p>
            <a:r>
              <a:rPr lang="en-US" dirty="0" smtClean="0"/>
              <a:t>Reinforcement Steel Yielding Stress </a:t>
            </a:r>
            <a:r>
              <a:rPr lang="en-US" dirty="0" err="1" smtClean="0"/>
              <a:t>fy</a:t>
            </a:r>
            <a:r>
              <a:rPr lang="en-US" dirty="0" smtClean="0"/>
              <a:t> = 420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Concrete Compressive Strength </a:t>
            </a:r>
            <a:r>
              <a:rPr lang="en-US" dirty="0" err="1" smtClean="0"/>
              <a:t>f’c</a:t>
            </a:r>
            <a:r>
              <a:rPr lang="en-US" dirty="0" smtClean="0"/>
              <a:t> = 28 </a:t>
            </a:r>
            <a:r>
              <a:rPr lang="en-US" dirty="0" err="1" smtClean="0"/>
              <a:t>Mpa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LOADS: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 fontAlgn="base">
              <a:spcAft>
                <a:spcPct val="0"/>
              </a:spcAft>
              <a:buNone/>
              <a:defRPr/>
            </a:pPr>
            <a:endParaRPr lang="en-US" sz="3100" dirty="0" smtClean="0"/>
          </a:p>
          <a:p>
            <a:pPr lvl="0" fontAlgn="base">
              <a:lnSpc>
                <a:spcPct val="120000"/>
              </a:lnSpc>
              <a:spcAft>
                <a:spcPct val="0"/>
              </a:spcAft>
              <a:buNone/>
              <a:defRPr/>
            </a:pPr>
            <a:r>
              <a:rPr lang="en-US" sz="8000" dirty="0" smtClean="0"/>
              <a:t>1- </a:t>
            </a:r>
            <a:r>
              <a:rPr lang="en-US" sz="8000" dirty="0"/>
              <a:t>Dead load consist :</a:t>
            </a:r>
          </a:p>
          <a:p>
            <a:pPr marL="800100" lvl="1" indent="-342900">
              <a:lnSpc>
                <a:spcPct val="120000"/>
              </a:lnSpc>
              <a:buFont typeface="Courier New" pitchFamily="49" charset="0"/>
              <a:buChar char="o"/>
              <a:defRPr/>
            </a:pPr>
            <a:r>
              <a:rPr lang="en-US" sz="8000" dirty="0"/>
              <a:t>Own weight for building come from weight of (beams, columns , slabs, wall).</a:t>
            </a:r>
          </a:p>
          <a:p>
            <a:pPr marL="800100" lvl="1" indent="-342900">
              <a:lnSpc>
                <a:spcPct val="120000"/>
              </a:lnSpc>
              <a:buFont typeface="Courier New" pitchFamily="49" charset="0"/>
              <a:buChar char="o"/>
              <a:defRPr/>
            </a:pPr>
            <a:r>
              <a:rPr lang="en-US" sz="8000" dirty="0"/>
              <a:t>Superimposed come from a weight of back fill and tiles = </a:t>
            </a:r>
            <a:r>
              <a:rPr lang="en-US" sz="8000" dirty="0" smtClean="0"/>
              <a:t>5KN/m</a:t>
            </a:r>
            <a:r>
              <a:rPr lang="en-US" sz="8000" baseline="30000" dirty="0" smtClean="0"/>
              <a:t>2</a:t>
            </a:r>
            <a:r>
              <a:rPr lang="en-US" sz="8000" dirty="0" smtClean="0"/>
              <a:t>.</a:t>
            </a:r>
          </a:p>
          <a:p>
            <a:pPr marL="800100" lvl="1" indent="-342900">
              <a:lnSpc>
                <a:spcPct val="120000"/>
              </a:lnSpc>
              <a:buFont typeface="Courier New" pitchFamily="49" charset="0"/>
              <a:buChar char="o"/>
              <a:defRPr/>
            </a:pPr>
            <a:endParaRPr lang="en-US" sz="8000" dirty="0"/>
          </a:p>
          <a:p>
            <a:pPr lvl="0" fontAlgn="base">
              <a:lnSpc>
                <a:spcPct val="120000"/>
              </a:lnSpc>
              <a:spcAft>
                <a:spcPct val="0"/>
              </a:spcAft>
              <a:buNone/>
              <a:defRPr/>
            </a:pPr>
            <a:r>
              <a:rPr lang="en-US" sz="8000" dirty="0"/>
              <a:t>2- Live load equal </a:t>
            </a:r>
            <a:r>
              <a:rPr lang="en-US" sz="8000" dirty="0" smtClean="0"/>
              <a:t>4Kn/m</a:t>
            </a:r>
            <a:r>
              <a:rPr lang="en-US" sz="8000" baseline="30000" dirty="0" smtClean="0"/>
              <a:t>2 </a:t>
            </a:r>
            <a:r>
              <a:rPr lang="en-US" sz="8000" dirty="0"/>
              <a:t>. </a:t>
            </a:r>
            <a:endParaRPr lang="en-US" sz="8000" dirty="0" smtClean="0"/>
          </a:p>
          <a:p>
            <a:pPr lvl="0" fontAlgn="base">
              <a:lnSpc>
                <a:spcPct val="120000"/>
              </a:lnSpc>
              <a:spcAft>
                <a:spcPct val="0"/>
              </a:spcAft>
              <a:buNone/>
              <a:defRPr/>
            </a:pPr>
            <a:endParaRPr lang="en-US" sz="8000" dirty="0" smtClean="0"/>
          </a:p>
          <a:p>
            <a:pPr lvl="0" fontAlgn="base">
              <a:lnSpc>
                <a:spcPct val="120000"/>
              </a:lnSpc>
              <a:spcAft>
                <a:spcPct val="0"/>
              </a:spcAft>
              <a:buNone/>
              <a:defRPr/>
            </a:pPr>
            <a:r>
              <a:rPr lang="en-US" sz="8000" dirty="0" smtClean="0"/>
              <a:t>3- Seismic design load:</a:t>
            </a:r>
          </a:p>
          <a:p>
            <a:pPr>
              <a:lnSpc>
                <a:spcPct val="120000"/>
              </a:lnSpc>
            </a:pPr>
            <a:r>
              <a:rPr lang="en-US" sz="8000" dirty="0" smtClean="0"/>
              <a:t>Importance factor=1.2</a:t>
            </a:r>
          </a:p>
          <a:p>
            <a:pPr>
              <a:lnSpc>
                <a:spcPct val="120000"/>
              </a:lnSpc>
            </a:pPr>
            <a:r>
              <a:rPr lang="en-US" sz="8000" dirty="0" smtClean="0"/>
              <a:t>Soil class: SB</a:t>
            </a:r>
          </a:p>
          <a:p>
            <a:pPr>
              <a:lnSpc>
                <a:spcPct val="120000"/>
              </a:lnSpc>
            </a:pPr>
            <a:r>
              <a:rPr lang="en-US" sz="8000" dirty="0" smtClean="0"/>
              <a:t>Seismic coefficient </a:t>
            </a:r>
            <a:r>
              <a:rPr lang="en-US" sz="8000" dirty="0" err="1" smtClean="0"/>
              <a:t>Cv</a:t>
            </a:r>
            <a:r>
              <a:rPr lang="en-US" sz="8000" dirty="0" smtClean="0"/>
              <a:t>=0.2</a:t>
            </a:r>
          </a:p>
          <a:p>
            <a:pPr>
              <a:lnSpc>
                <a:spcPct val="120000"/>
              </a:lnSpc>
            </a:pPr>
            <a:r>
              <a:rPr lang="en-US" sz="8000" dirty="0" smtClean="0"/>
              <a:t>Seismic coefficient Ca=0.2</a:t>
            </a:r>
          </a:p>
          <a:p>
            <a:pPr>
              <a:lnSpc>
                <a:spcPct val="120000"/>
              </a:lnSpc>
            </a:pPr>
            <a:r>
              <a:rPr lang="en-US" sz="8000" dirty="0" smtClean="0"/>
              <a:t>R=4.5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  <a:p>
            <a:endParaRPr lang="en-US" i="1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83606_572035849494125_73540056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181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04800" y="381000"/>
            <a:ext cx="84582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CANCER CENTER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 advClick="0" advTm="4000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DESIGNED ELEMENTS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Footings (Isolated, strap, Shear wall footing,).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Columns.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Beams.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Slabs.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Shear wall.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Stairs.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E6539-5D09-4269-A751-2A87D654A0B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Preliminary 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i="1" u="sng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Slab:</a:t>
            </a:r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smtClean="0"/>
              <a:t>L/B &lt; 2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Two way slab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i="1" dirty="0" smtClean="0"/>
              <a:t>By using the Direct design method we  found that the thickness of slab equals 20cm.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i="1" dirty="0" smtClean="0"/>
              <a:t>Solid slab. </a:t>
            </a:r>
          </a:p>
          <a:p>
            <a:pPr marL="514350" indent="-514350">
              <a:buAutoNum type="arabicPeriod" startAt="2"/>
            </a:pPr>
            <a:r>
              <a:rPr lang="en-US" sz="2800" i="1" u="sng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Columns: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i="1" dirty="0" smtClean="0"/>
              <a:t>We calculated Ag of the columns by using the following equation:</a:t>
            </a:r>
          </a:p>
          <a:p>
            <a:pPr marL="514350" indent="-514350">
              <a:buNone/>
            </a:pPr>
            <a:r>
              <a:rPr lang="en-US" sz="2400" i="1" dirty="0" smtClean="0"/>
              <a:t>             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Ag=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Pu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/0.65*0.8* (0.85*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F’c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*(1-ƿ) + (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ƿ+fy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514350" indent="-514350"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All columns have the same dimensions  </a:t>
            </a:r>
            <a:r>
              <a:rPr lang="en-US" sz="2400" dirty="0" smtClean="0">
                <a:solidFill>
                  <a:srgbClr val="FF0000"/>
                </a:solidFill>
              </a:rPr>
              <a:t>30*60cm.</a:t>
            </a:r>
          </a:p>
          <a:p>
            <a:pPr marL="514350" indent="-514350">
              <a:buNone/>
            </a:pPr>
            <a:endParaRPr lang="en-US" sz="2800" i="1" dirty="0" smtClean="0"/>
          </a:p>
          <a:p>
            <a:pPr marL="514350" indent="-514350">
              <a:buNone/>
            </a:pPr>
            <a:endParaRPr lang="en-US" sz="2800" i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Preliminary 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None/>
            </a:pP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3-  </a:t>
            </a:r>
            <a:r>
              <a:rPr lang="en-US" u="sng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Beams: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Drop beams.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Width=30cm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Depth=60cm</a:t>
            </a:r>
          </a:p>
          <a:p>
            <a:pPr marL="514350" indent="-514350">
              <a:buFont typeface="Wingdings" pitchFamily="2" charset="2"/>
              <a:buChar char="ü"/>
            </a:pPr>
            <a:endParaRPr lang="en-US" sz="2400" dirty="0" smtClean="0"/>
          </a:p>
          <a:p>
            <a:pPr marL="514350" indent="-514350">
              <a:buNone/>
            </a:pP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4- </a:t>
            </a:r>
            <a:r>
              <a:rPr lang="en-US" u="sng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Tie beams: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Width=35cm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400" dirty="0" smtClean="0"/>
              <a:t>Depth=50cm</a:t>
            </a:r>
            <a:endParaRPr lang="en-US" sz="2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3d Sap model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/>
          <a:lstStyle/>
          <a:p>
            <a:r>
              <a:rPr lang="en-US" dirty="0" smtClean="0"/>
              <a:t>Block 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371600"/>
            <a:ext cx="4041775" cy="639762"/>
          </a:xfrm>
        </p:spPr>
        <p:txBody>
          <a:bodyPr/>
          <a:lstStyle/>
          <a:p>
            <a:r>
              <a:rPr lang="en-US" dirty="0" smtClean="0"/>
              <a:t>Block2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62200"/>
            <a:ext cx="4040188" cy="38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362200"/>
            <a:ext cx="4041775" cy="3733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Model validation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Block 1</a:t>
            </a:r>
            <a:endParaRPr lang="en-US" dirty="0"/>
          </a:p>
        </p:txBody>
      </p:sp>
      <p:pic>
        <p:nvPicPr>
          <p:cNvPr id="7" name="Content Placeholder 6" descr="945459_395373653909592_1455199597_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32307" y="2286001"/>
            <a:ext cx="3997599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Block2</a:t>
            </a:r>
            <a:endParaRPr lang="en-US" dirty="0"/>
          </a:p>
        </p:txBody>
      </p:sp>
      <p:pic>
        <p:nvPicPr>
          <p:cNvPr id="8" name="Content Placeholder 7" descr="C:\Users\1\Documents\block2 deformation.pn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209800"/>
            <a:ext cx="4041775" cy="4190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914400" y="12192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Compatibility check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Model Validations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en-US" sz="2800" dirty="0" smtClean="0"/>
              <a:t>2-</a:t>
            </a:r>
            <a:r>
              <a:rPr lang="en-US" sz="2800" u="sng" dirty="0" smtClean="0"/>
              <a:t>Equilibrium check:                                                         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US" sz="2400" dirty="0" smtClean="0"/>
              <a:t>For block 1: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819400"/>
          <a:ext cx="7467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Error%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Dead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55357.8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56439.4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1.9%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13953.5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13962.9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5257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we did the same check for block2 and it was ok the error less than 5%.</a:t>
            </a:r>
            <a:endParaRPr lang="en-US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Model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3-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2800" u="sng" dirty="0" smtClean="0">
                <a:solidFill>
                  <a:schemeClr val="tx1"/>
                </a:solidFill>
              </a:rPr>
              <a:t>Local equilibrium check (internal loads):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400" dirty="0" smtClean="0"/>
              <a:t>Columns:</a:t>
            </a:r>
          </a:p>
          <a:p>
            <a:pPr marL="514350" indent="-514350">
              <a:buNone/>
            </a:pPr>
            <a:r>
              <a:rPr lang="en-US" sz="2000" dirty="0" smtClean="0"/>
              <a:t>          The difference between SAP and manual loads on columns</a:t>
            </a:r>
            <a:r>
              <a:rPr lang="en-US" sz="2400" dirty="0" smtClean="0"/>
              <a:t>:</a:t>
            </a:r>
          </a:p>
          <a:p>
            <a:pPr marL="1314450" lvl="2" indent="-514350">
              <a:buFont typeface="Wingdings" pitchFamily="2" charset="2"/>
              <a:buChar char="Ø"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3048000"/>
          <a:ext cx="6096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Columns 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from 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6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2672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Beams:</a:t>
            </a:r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5029200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Moment from SAP(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 moment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Model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/>
              <a:t>Slab: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3" descr="C:\Users\1\AppData\Local\Microsoft\Windows\Temporary Internet Files\Content.Word\a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0772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4038600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  moment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moment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C.S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M.S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Dynamic model checks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3352800"/>
          <a:ext cx="67056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590800"/>
              </a:tblGrid>
              <a:tr h="7010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Earthquake </a:t>
                      </a:r>
                      <a:r>
                        <a:rPr lang="en-US" dirty="0" err="1" smtClean="0"/>
                        <a:t>forec</a:t>
                      </a:r>
                      <a:r>
                        <a:rPr lang="en-US" dirty="0" smtClean="0"/>
                        <a:t> (V)</a:t>
                      </a:r>
                      <a:endParaRPr lang="en-US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 sec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7900</a:t>
                      </a:r>
                      <a:endParaRPr lang="en-US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 sec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19200" y="1752600"/>
            <a:ext cx="6389057" cy="1225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/>
              <a:t>T(manual)=ct* h(3/4) Where: Ct =0.0488 &amp;h=8m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/>
              <a:t> </a:t>
            </a:r>
            <a:r>
              <a:rPr lang="en-US" sz="2800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V= (</a:t>
            </a:r>
            <a:r>
              <a:rPr lang="en-US" sz="2400" dirty="0" err="1" smtClean="0"/>
              <a:t>Cv</a:t>
            </a:r>
            <a:r>
              <a:rPr lang="en-US" sz="2400" dirty="0" smtClean="0"/>
              <a:t>*I/R*T)*W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0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2800" dirty="0" smtClean="0"/>
              <a:t>    </a:t>
            </a:r>
            <a:r>
              <a:rPr lang="en-US" sz="2800" u="sng" dirty="0" smtClean="0"/>
              <a:t>Slab design: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 The slab is two way solid slabs with 20cm thickness and we designed the slabs in two directions (X and Y direction) for each column strip and middle strip, we took the values of moments from SAP then we calculated the area of steel required and the number of bars.</a:t>
            </a:r>
          </a:p>
          <a:p>
            <a:pPr>
              <a:lnSpc>
                <a:spcPct val="150000"/>
              </a:lnSpc>
              <a:buNone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7" name="Picture 6" descr="C:\Users\1\AppData\Local\Microsoft\Windows\Temporary Internet Files\Content.Word\zzz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800"/>
            <a:ext cx="662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Table of contents: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Architectural design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Structural design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Environmental design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Mechanical design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Electrical design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Safety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Material Cost </a:t>
            </a:r>
            <a:endParaRPr lang="en-US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Slab reinforcement in X-direction 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Oval 3"/>
          <p:cNvSpPr/>
          <p:nvPr/>
        </p:nvSpPr>
        <p:spPr>
          <a:xfrm>
            <a:off x="1447800" y="2514600"/>
            <a:ext cx="838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Slab reinforcement in Y direction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447800"/>
          <a:ext cx="76962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reinforcement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Stirrup at 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Stirrups at middle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30*60cm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16Ø14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1Ø10/11cm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1Ø10/16cm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4191000" y="441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00400"/>
            <a:ext cx="3565999" cy="304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90800"/>
            <a:ext cx="3048000" cy="409731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Beams plan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513793" cy="5440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Beams reinforcement 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 descr="C:\Users\1\Documents\fram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883920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Elbow Connector 7"/>
          <p:cNvCxnSpPr/>
          <p:nvPr/>
        </p:nvCxnSpPr>
        <p:spPr>
          <a:xfrm rot="16200000" flipH="1">
            <a:off x="7581900" y="6134100"/>
            <a:ext cx="762000" cy="685800"/>
          </a:xfrm>
          <a:prstGeom prst="bentConnector3">
            <a:avLst>
              <a:gd name="adj1" fmla="val 4446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686800" cy="286861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4" name="Elbow Connector 3"/>
          <p:cNvCxnSpPr/>
          <p:nvPr/>
        </p:nvCxnSpPr>
        <p:spPr>
          <a:xfrm rot="16200000" flipH="1">
            <a:off x="228600" y="152400"/>
            <a:ext cx="6858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141787"/>
            <a:ext cx="2687638" cy="2716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rved Up Arrow 6"/>
          <p:cNvSpPr/>
          <p:nvPr/>
        </p:nvSpPr>
        <p:spPr>
          <a:xfrm rot="3919352">
            <a:off x="1806957" y="4606690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Footings 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76400"/>
          <a:ext cx="87630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500"/>
                <a:gridCol w="1460500"/>
                <a:gridCol w="1460500"/>
                <a:gridCol w="1460500"/>
                <a:gridCol w="1460500"/>
                <a:gridCol w="1460500"/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Footing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Dimensions</a:t>
                      </a:r>
                    </a:p>
                    <a:p>
                      <a:pPr algn="ctr"/>
                      <a:r>
                        <a:rPr lang="en-US" dirty="0" smtClean="0"/>
                        <a:t>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direction 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 direction steel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1.5*2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6Ø16/m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6Ø16/m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2*2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6Ø16/m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7Ø16/m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2*2.5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6Ø18/m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6Ø20/m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1*2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8Ø22/m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6Ø16/m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 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10Ø20/m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7Ø20/m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Wall 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10Ø20/m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7Ø20/m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Wall 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4Ø16/m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8Ø18/m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Wall 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5Ø12/m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5Ø12/m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Footings</a:t>
            </a:r>
            <a:endParaRPr lang="en-US" b="1" dirty="0">
              <a:ln>
                <a:solidFill>
                  <a:srgbClr val="00B05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8763000" cy="5371941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71596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300" dirty="0" smtClean="0">
                <a:ln w="1143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Footings</a:t>
            </a:r>
            <a:endParaRPr lang="en-US" b="1" dirty="0">
              <a:ln w="11430" cmpd="sng">
                <a:solidFill>
                  <a:schemeClr val="accent1"/>
                </a:solidFill>
                <a:prstDash val="solid"/>
                <a:miter lim="800000"/>
              </a:ln>
              <a:solidFill>
                <a:srgbClr val="00B05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2863081" cy="227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28600" y="2362200"/>
            <a:ext cx="60960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F1</a:t>
            </a:r>
            <a:endParaRPr lang="en-US" sz="3200" b="1" dirty="0">
              <a:ln w="17780" cmpd="sng">
                <a:solidFill>
                  <a:schemeClr val="accent1"/>
                </a:solidFill>
                <a:prstDash val="solid"/>
                <a:miter lim="800000"/>
              </a:ln>
              <a:solidFill>
                <a:srgbClr val="00B05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2853559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495800" y="23622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</a:t>
            </a:r>
            <a:r>
              <a:rPr lang="en-US" sz="3200" b="1" dirty="0" smtClean="0">
                <a:ln w="1778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F2</a:t>
            </a:r>
            <a:endParaRPr lang="en-US" sz="3200" b="1" dirty="0">
              <a:ln w="1778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14800"/>
            <a:ext cx="3195426" cy="2467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228600" y="4953000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F3</a:t>
            </a:r>
            <a:endParaRPr lang="en-US" sz="3200" b="1" dirty="0">
              <a:ln w="17780" cmpd="sng">
                <a:solidFill>
                  <a:schemeClr val="accent1"/>
                </a:solidFill>
                <a:prstDash val="solid"/>
                <a:miter lim="800000"/>
              </a:ln>
              <a:solidFill>
                <a:srgbClr val="00B05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183198"/>
            <a:ext cx="2895600" cy="24200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724400" y="5029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F4</a:t>
            </a:r>
            <a:endParaRPr lang="en-US" sz="3200" b="1" dirty="0">
              <a:ln w="17780" cmpd="sng">
                <a:solidFill>
                  <a:schemeClr val="accent1"/>
                </a:solidFill>
                <a:prstDash val="solid"/>
                <a:miter lim="800000"/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Introduction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</a:t>
            </a:r>
            <a:r>
              <a:rPr lang="en-US" sz="2800" i="1" dirty="0" smtClean="0"/>
              <a:t>our project presents an integrative design for a  cancer Center in the western region of Nablus city</a:t>
            </a:r>
            <a:r>
              <a:rPr lang="en-US" sz="2800" dirty="0" smtClean="0"/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The design of the center depends on the plans of cancer hospital in Qatar by taking </a:t>
            </a:r>
            <a:r>
              <a:rPr lang="en-US" sz="2800" i="1" dirty="0" smtClean="0"/>
              <a:t>into consideration  the new location conditions and the new area of the  project to cover the demand of Nablus and </a:t>
            </a:r>
            <a:r>
              <a:rPr lang="en-US" sz="2800" dirty="0" smtClean="0"/>
              <a:t>its environs  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spc="300" dirty="0" smtClean="0">
                <a:ln w="1143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Footings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5978369" cy="3033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" y="22098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n w="17780" cmpd="sng">
                  <a:solidFill>
                    <a:schemeClr val="accent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F5</a:t>
            </a:r>
            <a:endParaRPr lang="en-US" sz="3200" b="1" i="1" dirty="0">
              <a:ln w="17780" cmpd="sng">
                <a:solidFill>
                  <a:schemeClr val="accent1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Shear wall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2020277" cy="50292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ight Arrow 4"/>
          <p:cNvSpPr/>
          <p:nvPr/>
        </p:nvSpPr>
        <p:spPr>
          <a:xfrm>
            <a:off x="2971800" y="3352800"/>
            <a:ext cx="762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1905000" cy="41507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191000" y="1371600"/>
            <a:ext cx="1524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Sec A-A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733800"/>
            <a:ext cx="2588369" cy="685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58000" y="2743200"/>
            <a:ext cx="1524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Sec B-B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Stair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834818" cy="48768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Environmental</a:t>
            </a:r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Design</a:t>
            </a:r>
            <a:endParaRPr lang="en-US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" name="Content Placeholder 13" descr="leedbuild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6400" y="3505200"/>
            <a:ext cx="3352800" cy="3067812"/>
          </a:xfrm>
        </p:spPr>
      </p:pic>
      <p:sp>
        <p:nvSpPr>
          <p:cNvPr id="15" name="TextBox 14"/>
          <p:cNvSpPr txBox="1"/>
          <p:nvPr/>
        </p:nvSpPr>
        <p:spPr>
          <a:xfrm>
            <a:off x="609600" y="16002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i="1" dirty="0" smtClean="0"/>
              <a:t>Codes and specifications:</a:t>
            </a:r>
          </a:p>
          <a:p>
            <a:pPr>
              <a:lnSpc>
                <a:spcPct val="150000"/>
              </a:lnSpc>
            </a:pPr>
            <a:r>
              <a:rPr lang="en-US" sz="2800" i="1" dirty="0" smtClean="0"/>
              <a:t>Energy Efficient Palestinian Building Code</a:t>
            </a:r>
          </a:p>
          <a:p>
            <a:pPr>
              <a:buFont typeface="Wingdings" pitchFamily="2" charset="2"/>
              <a:buChar char="q"/>
            </a:pPr>
            <a:endParaRPr lang="en-US" sz="28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800" b="1" dirty="0" smtClean="0"/>
              <a:t>Software:</a:t>
            </a:r>
          </a:p>
          <a:p>
            <a:r>
              <a:rPr lang="en-US" sz="2800" dirty="0" smtClean="0"/>
              <a:t>Autodesk </a:t>
            </a:r>
            <a:r>
              <a:rPr lang="en-US" sz="2800" dirty="0" err="1" smtClean="0"/>
              <a:t>Ecotect</a:t>
            </a:r>
            <a:r>
              <a:rPr lang="en-US" sz="2800" dirty="0" smtClean="0"/>
              <a:t> Analysis, 2011 </a:t>
            </a:r>
          </a:p>
          <a:p>
            <a:pPr>
              <a:buFont typeface="Wingdings" pitchFamily="2" charset="2"/>
              <a:buChar char="q"/>
            </a:pPr>
            <a:endParaRPr lang="en-US" sz="2800" b="1" i="1" dirty="0" smtClean="0"/>
          </a:p>
          <a:p>
            <a:endParaRPr lang="en-US" sz="2800" b="1" i="1" dirty="0" smtClean="0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Project climate zone</a:t>
            </a:r>
            <a:endParaRPr lang="en-US" b="1" cap="all" dirty="0">
              <a:ln w="0">
                <a:solidFill>
                  <a:srgbClr val="00B05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057400"/>
            <a:ext cx="6248400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914400" y="14478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project located in Nablus ‘’Zone3’’</a:t>
            </a:r>
            <a:endParaRPr lang="en-US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Climate data for Nablus</a:t>
            </a:r>
            <a:endParaRPr lang="en-US" b="1" cap="all" dirty="0">
              <a:ln w="0">
                <a:solidFill>
                  <a:srgbClr val="00B05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3" y="2209800"/>
          <a:ext cx="8686804" cy="304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68676"/>
                <a:gridCol w="542008"/>
                <a:gridCol w="519723"/>
                <a:gridCol w="593969"/>
                <a:gridCol w="578053"/>
                <a:gridCol w="620486"/>
                <a:gridCol w="620486"/>
                <a:gridCol w="620486"/>
                <a:gridCol w="620486"/>
                <a:gridCol w="620486"/>
                <a:gridCol w="620486"/>
                <a:gridCol w="599275"/>
                <a:gridCol w="593969"/>
                <a:gridCol w="668215"/>
              </a:tblGrid>
              <a:tr h="552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Month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Yearly</a:t>
                      </a:r>
                      <a:endParaRPr lang="en-US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Average</a:t>
                      </a:r>
                    </a:p>
                    <a:p>
                      <a:r>
                        <a:rPr lang="en-US" sz="1600" dirty="0" smtClean="0"/>
                        <a:t>High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C◦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21.5</a:t>
                      </a:r>
                      <a:endParaRPr lang="en-US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Average</a:t>
                      </a:r>
                    </a:p>
                    <a:p>
                      <a:r>
                        <a:rPr lang="en-US" sz="1800" dirty="0" smtClean="0"/>
                        <a:t>low 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C◦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10.8</a:t>
                      </a:r>
                      <a:endParaRPr lang="en-US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Precipit-ation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274638"/>
            <a:ext cx="98298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>
                  <a:solidFill>
                    <a:srgbClr val="92D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Facilities Used to Achieve Environmental Design</a:t>
            </a:r>
            <a:endParaRPr lang="en-US" b="1" cap="all" dirty="0">
              <a:ln w="0">
                <a:solidFill>
                  <a:srgbClr val="92D05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953000"/>
          </a:xfr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We have a core in our building give the intermediate region natural lighting and ventilation 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the southern facade there is a glass part, so we use a pergola permit to enter the winter sunlight and prevent it from entering summer.</a:t>
            </a:r>
          </a:p>
          <a:p>
            <a:pPr>
              <a:buNone/>
            </a:pPr>
            <a:endParaRPr lang="en-US" dirty="0">
              <a:ln>
                <a:solidFill>
                  <a:srgbClr val="00B050"/>
                </a:solidFill>
              </a:ln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Sun path on the building at 21 July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763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Sun path on the building at 21 January</a:t>
            </a:r>
            <a:endParaRPr lang="en-US" dirty="0"/>
          </a:p>
        </p:txBody>
      </p:sp>
      <p:pic>
        <p:nvPicPr>
          <p:cNvPr id="4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90537"/>
            <a:ext cx="8305800" cy="45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Thermal insulation</a:t>
            </a:r>
            <a:endParaRPr lang="en-US" dirty="0"/>
          </a:p>
        </p:txBody>
      </p:sp>
      <p:pic>
        <p:nvPicPr>
          <p:cNvPr id="4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0"/>
            <a:ext cx="7543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16002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external wall section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Proposed location: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1\Documents\site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85800" y="2666999"/>
            <a:ext cx="7848600" cy="40732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990600" y="16764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location of the project is on the road between Nablus and </a:t>
            </a:r>
            <a:r>
              <a:rPr lang="en-US" sz="2800" dirty="0" err="1" smtClean="0"/>
              <a:t>Qalqelia</a:t>
            </a:r>
            <a:r>
              <a:rPr lang="en-US" sz="2800" dirty="0" smtClean="0"/>
              <a:t> near </a:t>
            </a:r>
            <a:r>
              <a:rPr lang="en-US" sz="2800" dirty="0" err="1" smtClean="0"/>
              <a:t>Beitwazan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Thermal insulation</a:t>
            </a:r>
            <a:endParaRPr lang="en-US" dirty="0"/>
          </a:p>
        </p:txBody>
      </p:sp>
      <p:pic>
        <p:nvPicPr>
          <p:cNvPr id="4" name="صورة 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362200"/>
            <a:ext cx="8001000" cy="430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2000" y="1828800"/>
            <a:ext cx="4407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U value of external wall section: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7239000" y="2819400"/>
            <a:ext cx="1219200" cy="685800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Thermal Insulation</a:t>
            </a:r>
            <a:endParaRPr lang="en-US" dirty="0"/>
          </a:p>
        </p:txBody>
      </p:sp>
      <p:pic>
        <p:nvPicPr>
          <p:cNvPr id="4" name="Content Placeholder 3" descr="C:\Users\HamoDy\Desktop\h-c aft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0"/>
            <a:ext cx="485008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1219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Simulation the Model with insulation:</a:t>
            </a:r>
          </a:p>
          <a:p>
            <a:pPr>
              <a:buNone/>
            </a:pPr>
            <a:r>
              <a:rPr lang="en-US" sz="2400" dirty="0" smtClean="0"/>
              <a:t>1.Heating and Cooling Loads With Insulation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Thermal Insulation</a:t>
            </a:r>
            <a:endParaRPr lang="en-US" dirty="0"/>
          </a:p>
        </p:txBody>
      </p:sp>
      <p:pic>
        <p:nvPicPr>
          <p:cNvPr id="4" name="Content Placeholder 3" descr="C:\Users\HamoDy\Desktop\solar gain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229600" cy="333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28600" y="18288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Simulation the Model with insulation:</a:t>
            </a:r>
          </a:p>
          <a:p>
            <a:pPr>
              <a:buNone/>
            </a:pPr>
            <a:r>
              <a:rPr lang="en-US" sz="2800" dirty="0" smtClean="0"/>
              <a:t>2. Direct Solar Gain With Insulation</a:t>
            </a:r>
            <a:endParaRPr lang="en-US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Acoustical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Performance requirements for airborne sound insulation range from 43 dB </a:t>
            </a:r>
            <a:r>
              <a:rPr lang="en-US" dirty="0" err="1" smtClean="0"/>
              <a:t>Rw</a:t>
            </a:r>
            <a:r>
              <a:rPr lang="en-US" dirty="0" smtClean="0"/>
              <a:t> to 53 dB </a:t>
            </a:r>
            <a:r>
              <a:rPr lang="en-US" dirty="0" err="1" smtClean="0"/>
              <a:t>Rw</a:t>
            </a:r>
            <a:r>
              <a:rPr lang="en-US" dirty="0" smtClean="0"/>
              <a:t> depending on the location of the rooms within the building.</a:t>
            </a:r>
          </a:p>
          <a:p>
            <a:r>
              <a:rPr lang="en-US" dirty="0" smtClean="0"/>
              <a:t>We designed the center by taking into account two soundproofing problems which are:1- improve the sound within a room, and 2- reduce sound leakage to /or from adjacent rooms or outdoors.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in partition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629400" cy="4648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Content: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dirty="0" smtClean="0"/>
              <a:t>Water Supply system.</a:t>
            </a:r>
            <a:endParaRPr lang="en-US" dirty="0" smtClean="0"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dirty="0" smtClean="0">
                <a:cs typeface="Times New Roman" pitchFamily="18" charset="0"/>
              </a:rPr>
              <a:t>Rain water</a:t>
            </a:r>
          </a:p>
          <a:p>
            <a:pPr>
              <a:lnSpc>
                <a:spcPct val="150000"/>
              </a:lnSpc>
              <a:defRPr/>
            </a:pPr>
            <a:r>
              <a:rPr lang="en-US" dirty="0" err="1" smtClean="0">
                <a:cs typeface="Times New Roman" pitchFamily="18" charset="0"/>
              </a:rPr>
              <a:t>Drainge</a:t>
            </a:r>
            <a:r>
              <a:rPr lang="en-US" dirty="0" smtClean="0">
                <a:cs typeface="Times New Roman" pitchFamily="18" charset="0"/>
              </a:rPr>
              <a:t> system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HVAC system</a:t>
            </a:r>
            <a:endParaRPr lang="ar-JO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Code &amp; Specifications: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n-US" dirty="0" smtClean="0"/>
              <a:t>ASHREA 2009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Mechanical design</a:t>
            </a:r>
            <a:endParaRPr lang="en-US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Water supply system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1"/>
            <a:ext cx="8382000" cy="518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Water supply network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29600" cy="4419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Water supply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Water pumping system</a:t>
            </a:r>
            <a:endParaRPr lang="en-US" dirty="0"/>
          </a:p>
        </p:txBody>
      </p:sp>
      <p:pic>
        <p:nvPicPr>
          <p:cNvPr id="5122" name="Picture 2" descr="C:\Users\1\Documents\water pl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8458200" cy="4688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Rain water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52578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14600"/>
            <a:ext cx="288157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9" name="Elbow Connector 8"/>
          <p:cNvCxnSpPr/>
          <p:nvPr/>
        </p:nvCxnSpPr>
        <p:spPr>
          <a:xfrm>
            <a:off x="5029200" y="4800600"/>
            <a:ext cx="990600" cy="381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Site Plan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Content Placeholder 7" descr="s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524000"/>
            <a:ext cx="88392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Drainge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system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8674762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Drainge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system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8229600" cy="4253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9600" y="1371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One zone:</a:t>
            </a:r>
            <a:endParaRPr lang="en-US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HVAC system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5344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Electrical design</a:t>
            </a:r>
            <a:endParaRPr lang="en-US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/>
              <a:t>Codes and specifications:</a:t>
            </a:r>
          </a:p>
          <a:p>
            <a:pPr lvl="0"/>
            <a:r>
              <a:rPr lang="en-US" dirty="0" smtClean="0"/>
              <a:t>NEC 2008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Software:</a:t>
            </a:r>
          </a:p>
          <a:p>
            <a:r>
              <a:rPr lang="en-US" dirty="0" err="1" smtClean="0"/>
              <a:t>Ecotect</a:t>
            </a:r>
            <a:endParaRPr lang="en-US" dirty="0" smtClean="0"/>
          </a:p>
          <a:p>
            <a:r>
              <a:rPr lang="en-US" dirty="0" err="1" smtClean="0"/>
              <a:t>Dialux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Electrical design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Lighting Design.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power Design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Distribution board calculation.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pPr algn="l"/>
            <a:r>
              <a:rPr lang="en-US" sz="3200" b="1" spc="300" dirty="0" smtClean="0">
                <a:ln w="11430" cmpd="sng">
                  <a:solidFill>
                    <a:schemeClr val="accent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Artificial</a:t>
            </a:r>
            <a:r>
              <a:rPr lang="en-US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3200" b="1" spc="300" dirty="0" smtClean="0">
                <a:ln w="11430" cmpd="sng">
                  <a:solidFill>
                    <a:schemeClr val="accent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lighting:</a:t>
            </a:r>
            <a:endParaRPr lang="en-US" sz="3200" b="1" spc="300" dirty="0">
              <a:ln w="11430" cmpd="sng">
                <a:solidFill>
                  <a:schemeClr val="accent1"/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686800" cy="5181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Luminance at work plane (</a:t>
                      </a:r>
                      <a:r>
                        <a:rPr lang="en-US" dirty="0" err="1" smtClean="0"/>
                        <a:t>lux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Treatment rooms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Offices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Waiting areas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Corridors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Surgeries rooms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Examination rooms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Laundry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Cafeteria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Bathrooms &amp; WC’s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Conference rooms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Stairs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04800" y="914400"/>
            <a:ext cx="76372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Luminance needed for some functional room at work plane in the center: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Lighting plan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44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1534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Lighting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4040188" cy="639762"/>
          </a:xfrm>
        </p:spPr>
        <p:txBody>
          <a:bodyPr/>
          <a:lstStyle/>
          <a:p>
            <a:r>
              <a:rPr lang="en-US" dirty="0" smtClean="0"/>
              <a:t>Patient room</a:t>
            </a:r>
            <a:endParaRPr lang="en-US" dirty="0"/>
          </a:p>
        </p:txBody>
      </p:sp>
      <p:pic>
        <p:nvPicPr>
          <p:cNvPr id="7" name="Content Placeholder 6" descr="patient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4268788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990600"/>
            <a:ext cx="4041775" cy="639762"/>
          </a:xfrm>
        </p:spPr>
        <p:txBody>
          <a:bodyPr/>
          <a:lstStyle/>
          <a:p>
            <a:r>
              <a:rPr lang="en-US" dirty="0" smtClean="0"/>
              <a:t>Cafeteria</a:t>
            </a:r>
            <a:endParaRPr lang="en-US" dirty="0"/>
          </a:p>
        </p:txBody>
      </p:sp>
      <p:pic>
        <p:nvPicPr>
          <p:cNvPr id="8" name="Content Placeholder 7" descr="cafeteria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28800"/>
            <a:ext cx="42672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Sockets distribution: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54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1"/>
            <a:ext cx="8153400" cy="519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distribution board</a:t>
            </a:r>
            <a:endParaRPr lang="en-US" dirty="0"/>
          </a:p>
        </p:txBody>
      </p:sp>
      <p:pic>
        <p:nvPicPr>
          <p:cNvPr id="1064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883" y="1766834"/>
            <a:ext cx="6022234" cy="41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Original PROJECT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Content Placeholder 3" descr="AL AMA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524000"/>
            <a:ext cx="8686800" cy="5181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610600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05200"/>
            <a:ext cx="8610600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Safety DESIGN</a:t>
            </a:r>
            <a:endParaRPr lang="en-US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i="1" u="sng" dirty="0" smtClean="0"/>
              <a:t>Fire protection:</a:t>
            </a:r>
          </a:p>
          <a:p>
            <a:pPr>
              <a:buNone/>
            </a:pPr>
            <a:r>
              <a:rPr lang="en-US" sz="2400" dirty="0" smtClean="0"/>
              <a:t>Types of systems that are warning to a fire:</a:t>
            </a:r>
          </a:p>
          <a:p>
            <a:r>
              <a:rPr lang="en-US" sz="2400" dirty="0" smtClean="0"/>
              <a:t>Smoke-detection alarm.</a:t>
            </a:r>
          </a:p>
          <a:p>
            <a:r>
              <a:rPr lang="en-US" sz="2400" dirty="0" smtClean="0"/>
              <a:t>Heat-actuated alarm.</a:t>
            </a:r>
          </a:p>
          <a:p>
            <a:r>
              <a:rPr lang="en-US" sz="2400" dirty="0" smtClean="0"/>
              <a:t>Automatic water-sprinkler.</a:t>
            </a:r>
          </a:p>
          <a:p>
            <a:r>
              <a:rPr lang="en-US" sz="2400" dirty="0" smtClean="0"/>
              <a:t>Automatic chemical extinguishing.</a:t>
            </a:r>
          </a:p>
          <a:p>
            <a:pPr>
              <a:buNone/>
            </a:pPr>
            <a:endParaRPr lang="en-US" sz="2400" i="1" u="sng" dirty="0"/>
          </a:p>
        </p:txBody>
      </p:sp>
      <p:pic>
        <p:nvPicPr>
          <p:cNvPr id="4" name="Picture 3" descr="images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0" y="4419600"/>
            <a:ext cx="35814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0600" y="4419600"/>
            <a:ext cx="34290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22313" y="2209800"/>
            <a:ext cx="7772400" cy="35591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Manual Fire Alarm                                             Automatic</a:t>
            </a:r>
            <a:r>
              <a:rPr lang="en-US" sz="2000" i="1" dirty="0" smtClean="0"/>
              <a:t> </a:t>
            </a:r>
            <a:r>
              <a:rPr lang="en-US" sz="2000" dirty="0" smtClean="0"/>
              <a:t>Fire Alarm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533400" y="609601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Fire Protection</a:t>
            </a:r>
            <a:endParaRPr lang="en-US" sz="5400" dirty="0"/>
          </a:p>
        </p:txBody>
      </p:sp>
      <p:pic>
        <p:nvPicPr>
          <p:cNvPr id="10" name="Picture 9" descr="C:\Users\HamoDy\Downloads\800px-Manual_call_point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37338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C:\Users\HamoDy\Downloads\450px-Wheelock_mt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43200"/>
            <a:ext cx="37338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Design of Fire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Sprinklers for rooms.</a:t>
            </a:r>
          </a:p>
          <a:p>
            <a:pPr lvl="0"/>
            <a:r>
              <a:rPr lang="en-US" dirty="0" smtClean="0"/>
              <a:t>Fire Extinguishers and Fire Hoses for corridors and halls.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HamoDy\Desktop\FireSprinkler-Plans-H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4779" y="3048000"/>
            <a:ext cx="4711117" cy="25812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Sprinklers distribution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8404742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materials cost – Structural design</a:t>
            </a:r>
            <a:endParaRPr lang="en-US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85344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ربع نص 3"/>
          <p:cNvSpPr txBox="1"/>
          <p:nvPr/>
        </p:nvSpPr>
        <p:spPr>
          <a:xfrm>
            <a:off x="8001000" y="1828800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JO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ربع نص 2"/>
          <p:cNvSpPr txBox="1"/>
          <p:nvPr/>
        </p:nvSpPr>
        <p:spPr>
          <a:xfrm>
            <a:off x="7772400" y="6324601"/>
            <a:ext cx="13716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/>
              <a:t>1200000</a:t>
            </a:r>
            <a:endParaRPr lang="ar-JO" sz="24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7543800" y="6248400"/>
            <a:ext cx="1981200" cy="762000"/>
          </a:xfrm>
          <a:prstGeom prst="ellipse">
            <a:avLst/>
          </a:prstGeom>
          <a:noFill/>
          <a:ln cmpd="sng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ownload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1"/>
            <a:ext cx="8763000" cy="640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ORIGINAL project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Proposed project: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i="1" dirty="0" smtClean="0"/>
              <a:t>The project consists of one floor .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i="1" dirty="0" smtClean="0"/>
              <a:t> The area of the project equals 2850m².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i="1" dirty="0" smtClean="0"/>
              <a:t>The structure designed with the possibility of future expansion in case of increased demand . </a:t>
            </a:r>
          </a:p>
        </p:txBody>
      </p:sp>
      <p:pic>
        <p:nvPicPr>
          <p:cNvPr id="2051" name="Picture 3" descr="C:\Users\1\Desktop\408373_572035842827459_637067238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962400"/>
            <a:ext cx="54864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</TotalTime>
  <Words>1267</Words>
  <Application>Microsoft Office PowerPoint</Application>
  <PresentationFormat>عرض على الشاشة (3:4)‏</PresentationFormat>
  <Paragraphs>431</Paragraphs>
  <Slides>77</Slides>
  <Notes>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77</vt:i4>
      </vt:variant>
    </vt:vector>
  </HeadingPairs>
  <TitlesOfParts>
    <vt:vector size="78" baseType="lpstr">
      <vt:lpstr>Office Theme</vt:lpstr>
      <vt:lpstr>Al-Najah National University    Building Engineering department</vt:lpstr>
      <vt:lpstr>الشريحة 2</vt:lpstr>
      <vt:lpstr>Table of contents:</vt:lpstr>
      <vt:lpstr>Introduction</vt:lpstr>
      <vt:lpstr>Proposed location:</vt:lpstr>
      <vt:lpstr>Site Plan</vt:lpstr>
      <vt:lpstr>Original PROJECT</vt:lpstr>
      <vt:lpstr>ORIGINAL project</vt:lpstr>
      <vt:lpstr>Proposed project:</vt:lpstr>
      <vt:lpstr>Architectural plan</vt:lpstr>
      <vt:lpstr>Radiotherapy room</vt:lpstr>
      <vt:lpstr>West elevation</vt:lpstr>
      <vt:lpstr>South elevation:</vt:lpstr>
      <vt:lpstr>Sections</vt:lpstr>
      <vt:lpstr>Section in stair</vt:lpstr>
      <vt:lpstr>Structural  design</vt:lpstr>
      <vt:lpstr>Project description:</vt:lpstr>
      <vt:lpstr>Materials Properties</vt:lpstr>
      <vt:lpstr>LOADS:</vt:lpstr>
      <vt:lpstr>DESIGNED ELEMENTS</vt:lpstr>
      <vt:lpstr>Preliminary design</vt:lpstr>
      <vt:lpstr>Preliminary design</vt:lpstr>
      <vt:lpstr>3d Sap model</vt:lpstr>
      <vt:lpstr>Model validation</vt:lpstr>
      <vt:lpstr>Model Validations</vt:lpstr>
      <vt:lpstr>Model Validation</vt:lpstr>
      <vt:lpstr>Model Validation</vt:lpstr>
      <vt:lpstr>Dynamic model checks</vt:lpstr>
      <vt:lpstr>Design</vt:lpstr>
      <vt:lpstr>Slab reinforcement in X-direction </vt:lpstr>
      <vt:lpstr>Slab reinforcement in Y direction</vt:lpstr>
      <vt:lpstr>الشريحة 32</vt:lpstr>
      <vt:lpstr>Design</vt:lpstr>
      <vt:lpstr>Beams plan</vt:lpstr>
      <vt:lpstr>Beams reinforcement </vt:lpstr>
      <vt:lpstr>الشريحة 36</vt:lpstr>
      <vt:lpstr>Footings design</vt:lpstr>
      <vt:lpstr>Footings</vt:lpstr>
      <vt:lpstr>Footings</vt:lpstr>
      <vt:lpstr>Footings</vt:lpstr>
      <vt:lpstr>Shear wall</vt:lpstr>
      <vt:lpstr>Stair</vt:lpstr>
      <vt:lpstr>Environmental  Design</vt:lpstr>
      <vt:lpstr>Project climate zone</vt:lpstr>
      <vt:lpstr>Climate data for Nablus</vt:lpstr>
      <vt:lpstr>Facilities Used to Achieve Environmental Design</vt:lpstr>
      <vt:lpstr>Sun path on the building at 21 July</vt:lpstr>
      <vt:lpstr>Sun path on the building at 21 January</vt:lpstr>
      <vt:lpstr>Thermal insulation</vt:lpstr>
      <vt:lpstr>Thermal insulation</vt:lpstr>
      <vt:lpstr>Thermal Insulation</vt:lpstr>
      <vt:lpstr>Thermal Insulation</vt:lpstr>
      <vt:lpstr>Acoustical design</vt:lpstr>
      <vt:lpstr>Section in partition </vt:lpstr>
      <vt:lpstr>Mechanical design</vt:lpstr>
      <vt:lpstr>Water supply system</vt:lpstr>
      <vt:lpstr>Water supply network</vt:lpstr>
      <vt:lpstr>Water supply</vt:lpstr>
      <vt:lpstr>Rain water</vt:lpstr>
      <vt:lpstr>Drainge system</vt:lpstr>
      <vt:lpstr>Drainge system</vt:lpstr>
      <vt:lpstr>HVAC system</vt:lpstr>
      <vt:lpstr>Electrical design</vt:lpstr>
      <vt:lpstr>Electrical design</vt:lpstr>
      <vt:lpstr>Artificial lighting:</vt:lpstr>
      <vt:lpstr>Lighting plan</vt:lpstr>
      <vt:lpstr>Lighting</vt:lpstr>
      <vt:lpstr>Sockets distribution:</vt:lpstr>
      <vt:lpstr>Main distribution board</vt:lpstr>
      <vt:lpstr>الشريحة 70</vt:lpstr>
      <vt:lpstr>Safety DESIGN</vt:lpstr>
      <vt:lpstr>Manual Fire Alarm                                             Automatic Fire Alarm </vt:lpstr>
      <vt:lpstr>Design of Fire Protection</vt:lpstr>
      <vt:lpstr>Sprinklers distribution</vt:lpstr>
      <vt:lpstr> materials cost – Structural design</vt:lpstr>
      <vt:lpstr>الشريحة 76</vt:lpstr>
      <vt:lpstr>الشريحة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</dc:creator>
  <cp:lastModifiedBy>jc</cp:lastModifiedBy>
  <cp:revision>173</cp:revision>
  <dcterms:created xsi:type="dcterms:W3CDTF">2013-05-14T14:17:56Z</dcterms:created>
  <dcterms:modified xsi:type="dcterms:W3CDTF">2013-05-20T08:16:48Z</dcterms:modified>
</cp:coreProperties>
</file>