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20"/>
  </p:notesMasterIdLst>
  <p:sldIdLst>
    <p:sldId id="256" r:id="rId2"/>
    <p:sldId id="257" r:id="rId3"/>
    <p:sldId id="278" r:id="rId4"/>
    <p:sldId id="280" r:id="rId5"/>
    <p:sldId id="297" r:id="rId6"/>
    <p:sldId id="281" r:id="rId7"/>
    <p:sldId id="282" r:id="rId8"/>
    <p:sldId id="283" r:id="rId9"/>
    <p:sldId id="284" r:id="rId10"/>
    <p:sldId id="294" r:id="rId11"/>
    <p:sldId id="298" r:id="rId12"/>
    <p:sldId id="292" r:id="rId13"/>
    <p:sldId id="259" r:id="rId14"/>
    <p:sldId id="291" r:id="rId15"/>
    <p:sldId id="293" r:id="rId16"/>
    <p:sldId id="275" r:id="rId17"/>
    <p:sldId id="289" r:id="rId18"/>
    <p:sldId id="290" r:id="rId1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4B04"/>
    <a:srgbClr val="9900CC"/>
    <a:srgbClr val="FF9900"/>
    <a:srgbClr val="D99B01"/>
    <a:srgbClr val="FF66CC"/>
    <a:srgbClr val="FF67AC"/>
    <a:srgbClr val="CC0099"/>
    <a:srgbClr val="FFDC47"/>
    <a:srgbClr val="5EEC3C"/>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291" autoAdjust="0"/>
  </p:normalViewPr>
  <p:slideViewPr>
    <p:cSldViewPr>
      <p:cViewPr>
        <p:scale>
          <a:sx n="78" d="100"/>
          <a:sy n="78" d="100"/>
        </p:scale>
        <p:origin x="468" y="3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EE2D15-F25E-40A4-A10A-4C9AFA0BFA6E}" type="datetimeFigureOut">
              <a:rPr lang="en-US" smtClean="0"/>
              <a:pPr/>
              <a:t>12/24/2019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5AC8A1-FE35-4092-9242-A4D70C7FFD2F}" type="slidenum">
              <a:rPr lang="en-US" smtClean="0"/>
              <a:pPr/>
              <a:t>‹#›</a:t>
            </a:fld>
            <a:endParaRPr lang="en-US" dirty="0"/>
          </a:p>
        </p:txBody>
      </p:sp>
    </p:spTree>
    <p:extLst>
      <p:ext uri="{BB962C8B-B14F-4D97-AF65-F5344CB8AC3E}">
        <p14:creationId xmlns:p14="http://schemas.microsoft.com/office/powerpoint/2010/main" val="3245162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50B06-B074-48FC-8CFD-53D2CD8FB95F}" type="slidenum">
              <a:rPr lang="en-US" smtClean="0"/>
              <a:pPr/>
              <a:t>16</a:t>
            </a:fld>
            <a:endParaRPr lang="en-US" dirty="0"/>
          </a:p>
        </p:txBody>
      </p:sp>
    </p:spTree>
    <p:extLst>
      <p:ext uri="{BB962C8B-B14F-4D97-AF65-F5344CB8AC3E}">
        <p14:creationId xmlns:p14="http://schemas.microsoft.com/office/powerpoint/2010/main" val="679756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090404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834769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25847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42366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27074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2491070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064401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pic>
        <p:nvPicPr>
          <p:cNvPr id="7" name="Picture 6" descr="E:\websites\free-power-point-templates\2012\logos.png">
            <a:extLst>
              <a:ext uri="{FF2B5EF4-FFF2-40B4-BE49-F238E27FC236}">
                <a16:creationId xmlns:a16="http://schemas.microsoft.com/office/drawing/2014/main" id="{74F5E7AB-89B8-4D2F-9188-5F9A18EFA8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005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2656469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896502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2683846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2196672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253335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202941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936698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2362159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53074F12-AA26-4AC8-9962-C36BB8F32554}" type="datetimeFigureOut">
              <a:rPr lang="en-US" smtClean="0"/>
              <a:pPr/>
              <a:t>12/24/2019</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B82CCC60-E8CD-4174-8B1A-7DF615B22EEF}" type="slidenum">
              <a:rPr lang="en-US" smtClean="0"/>
              <a:pPr/>
              <a:t>‹#›</a:t>
            </a:fld>
            <a:endParaRPr lang="en-US" dirty="0"/>
          </a:p>
        </p:txBody>
      </p:sp>
      <p:sp>
        <p:nvSpPr>
          <p:cNvPr id="18" name="TextBox 17">
            <a:extLst>
              <a:ext uri="{FF2B5EF4-FFF2-40B4-BE49-F238E27FC236}">
                <a16:creationId xmlns:a16="http://schemas.microsoft.com/office/drawing/2014/main" id="{73307E2A-8625-4B97-A4A6-591042EA1276}"/>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latin typeface="Dubai" panose="020B0503030403030204" pitchFamily="34" charset="-78"/>
              </a:rPr>
              <a:t>This presentation uses a free template provided by FPPT.com</a:t>
            </a:r>
          </a:p>
          <a:p>
            <a:r>
              <a:rPr lang="en-US" sz="1400" dirty="0">
                <a:solidFill>
                  <a:schemeClr val="bg1">
                    <a:lumMod val="65000"/>
                  </a:schemeClr>
                </a:solidFill>
                <a:latin typeface="Dubai" panose="020B0503030403030204" pitchFamily="34" charset="-78"/>
              </a:rPr>
              <a:t>www.free-power-point-templates.com</a:t>
            </a:r>
          </a:p>
        </p:txBody>
      </p:sp>
    </p:spTree>
    <p:extLst>
      <p:ext uri="{BB962C8B-B14F-4D97-AF65-F5344CB8AC3E}">
        <p14:creationId xmlns:p14="http://schemas.microsoft.com/office/powerpoint/2010/main" val="11709817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A802BB33-3944-454B-ACE9-145F91988E2C}"/>
              </a:ext>
            </a:extLst>
          </p:cNvPr>
          <p:cNvSpPr txBox="1">
            <a:spLocks noChangeArrowheads="1"/>
          </p:cNvSpPr>
          <p:nvPr/>
        </p:nvSpPr>
        <p:spPr bwMode="auto">
          <a:xfrm>
            <a:off x="2833550" y="2190750"/>
            <a:ext cx="2439166" cy="584775"/>
          </a:xfrm>
          <a:prstGeom prst="rect">
            <a:avLst/>
          </a:prstGeom>
          <a:noFill/>
          <a:ln w="9525">
            <a:noFill/>
            <a:miter lim="800000"/>
            <a:headEnd/>
            <a:tailEnd/>
          </a:ln>
        </p:spPr>
        <p:txBody>
          <a:bodyPr wrap="square">
            <a:spAutoFit/>
          </a:bodyPr>
          <a:lstStyle/>
          <a:p>
            <a:pPr algn="r"/>
            <a:r>
              <a:rPr lang="en-US" altLang="ko-KR" sz="3200" b="1" dirty="0">
                <a:solidFill>
                  <a:schemeClr val="tx2">
                    <a:lumMod val="75000"/>
                  </a:schemeClr>
                </a:solidFill>
                <a:latin typeface="Adobe Fangsong Std R" panose="02020400000000000000" pitchFamily="18" charset="-128"/>
                <a:ea typeface="Adobe Fangsong Std R" panose="02020400000000000000" pitchFamily="18" charset="-128"/>
                <a:cs typeface="Arial" pitchFamily="34" charset="0"/>
              </a:rPr>
              <a:t>Real Estate</a:t>
            </a:r>
          </a:p>
        </p:txBody>
      </p:sp>
      <p:sp>
        <p:nvSpPr>
          <p:cNvPr id="10" name="TextBox 9">
            <a:extLst>
              <a:ext uri="{FF2B5EF4-FFF2-40B4-BE49-F238E27FC236}">
                <a16:creationId xmlns:a16="http://schemas.microsoft.com/office/drawing/2014/main" id="{F8F88A0B-CC10-427B-8C82-F1C81832EA66}"/>
              </a:ext>
            </a:extLst>
          </p:cNvPr>
          <p:cNvSpPr txBox="1"/>
          <p:nvPr/>
        </p:nvSpPr>
        <p:spPr>
          <a:xfrm>
            <a:off x="1447800" y="3105150"/>
            <a:ext cx="4860030" cy="1077218"/>
          </a:xfrm>
          <a:prstGeom prst="rect">
            <a:avLst/>
          </a:prstGeom>
          <a:noFill/>
        </p:spPr>
        <p:txBody>
          <a:bodyPr wrap="square">
            <a:spAutoFit/>
          </a:bodyPr>
          <a:lstStyle/>
          <a:p>
            <a:pPr algn="ctr"/>
            <a:r>
              <a:rPr lang="en-US" altLang="en-US" sz="1600" dirty="0">
                <a:solidFill>
                  <a:schemeClr val="tx2">
                    <a:lumMod val="75000"/>
                  </a:schemeClr>
                </a:solidFill>
                <a:latin typeface="Adobe Fangsong Std R" panose="02020400000000000000" pitchFamily="18" charset="-128"/>
                <a:ea typeface="Adobe Fangsong Std R" panose="02020400000000000000" pitchFamily="18" charset="-128"/>
              </a:rPr>
              <a:t>Khawla jayousi</a:t>
            </a:r>
          </a:p>
          <a:p>
            <a:pPr algn="ctr"/>
            <a:endParaRPr lang="en-US" altLang="en-US" sz="1600" dirty="0">
              <a:solidFill>
                <a:schemeClr val="tx2">
                  <a:lumMod val="75000"/>
                </a:schemeClr>
              </a:solidFill>
              <a:latin typeface="Adobe Fangsong Std R" panose="02020400000000000000" pitchFamily="18" charset="-128"/>
              <a:ea typeface="Adobe Fangsong Std R" panose="02020400000000000000" pitchFamily="18" charset="-128"/>
            </a:endParaRPr>
          </a:p>
          <a:p>
            <a:pPr algn="ctr"/>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 Dr. Husaam A. Halim</a:t>
            </a:r>
          </a:p>
          <a:p>
            <a:pPr algn="ctr"/>
            <a:endParaRPr lang="en-US" altLang="en-US" sz="1600" dirty="0">
              <a:solidFill>
                <a:schemeClr val="tx2">
                  <a:lumMod val="75000"/>
                </a:schemeClr>
              </a:solidFill>
              <a:latin typeface="Adobe Fangsong Std R" panose="02020400000000000000" pitchFamily="18" charset="-128"/>
              <a:ea typeface="Adobe Fangsong Std R" panose="02020400000000000000" pitchFamily="18" charset="-128"/>
            </a:endParaRPr>
          </a:p>
        </p:txBody>
      </p:sp>
      <p:pic>
        <p:nvPicPr>
          <p:cNvPr id="12" name="Picture 11">
            <a:extLst>
              <a:ext uri="{FF2B5EF4-FFF2-40B4-BE49-F238E27FC236}">
                <a16:creationId xmlns:a16="http://schemas.microsoft.com/office/drawing/2014/main" id="{EB8F8233-6355-4BBC-87CB-F81A70837E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213349"/>
            <a:ext cx="1857866" cy="1800366"/>
          </a:xfrm>
          <a:prstGeom prst="rect">
            <a:avLst/>
          </a:prstGeom>
        </p:spPr>
      </p:pic>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2"/>
                </a:solidFill>
                <a:latin typeface="Adobe Fangsong Std R" panose="02020400000000000000" pitchFamily="18" charset="-128"/>
                <a:ea typeface="Adobe Fangsong Std R" panose="02020400000000000000" pitchFamily="18" charset="-128"/>
              </a:rPr>
              <a:t>System diagrams</a:t>
            </a:r>
          </a:p>
        </p:txBody>
      </p:sp>
      <p:sp>
        <p:nvSpPr>
          <p:cNvPr id="3" name="Content Placeholder 2"/>
          <p:cNvSpPr>
            <a:spLocks noGrp="1"/>
          </p:cNvSpPr>
          <p:nvPr>
            <p:ph idx="1"/>
          </p:nvPr>
        </p:nvSpPr>
        <p:spPr/>
        <p:txBody>
          <a:bodyPr/>
          <a:lstStyle/>
          <a:p>
            <a:endParaRPr lang="en-US" dirty="0"/>
          </a:p>
          <a:p>
            <a:r>
              <a:rPr lang="en-US" sz="1400" dirty="0">
                <a:latin typeface="Adobe Fangsong Std R" panose="02020400000000000000" pitchFamily="18" charset="-128"/>
                <a:ea typeface="Adobe Fangsong Std R" panose="02020400000000000000" pitchFamily="18" charset="-128"/>
              </a:rPr>
              <a:t>System architecture</a:t>
            </a:r>
          </a:p>
          <a:p>
            <a:r>
              <a:rPr lang="en-US" sz="1400" dirty="0">
                <a:latin typeface="Adobe Fangsong Std R" panose="02020400000000000000" pitchFamily="18" charset="-128"/>
                <a:ea typeface="Adobe Fangsong Std R" panose="02020400000000000000" pitchFamily="18" charset="-128"/>
              </a:rPr>
              <a:t>System diagram.</a:t>
            </a:r>
          </a:p>
          <a:p>
            <a:r>
              <a:rPr lang="en-US" sz="1400" dirty="0">
                <a:latin typeface="Adobe Fangsong Std R" panose="02020400000000000000" pitchFamily="18" charset="-128"/>
                <a:ea typeface="Adobe Fangsong Std R" panose="02020400000000000000" pitchFamily="18" charset="-128"/>
              </a:rPr>
              <a:t>Sequence diagram.</a:t>
            </a:r>
          </a:p>
          <a:p>
            <a:r>
              <a:rPr lang="en-US" sz="1400" dirty="0">
                <a:latin typeface="Adobe Fangsong Std R" panose="02020400000000000000" pitchFamily="18" charset="-128"/>
                <a:ea typeface="Adobe Fangsong Std R" panose="02020400000000000000" pitchFamily="18" charset="-128"/>
              </a:rPr>
              <a:t>Data flow diagram.</a:t>
            </a:r>
          </a:p>
          <a:p>
            <a:endParaRPr lang="en-US" dirty="0"/>
          </a:p>
          <a:p>
            <a:endParaRPr lang="en-US" dirty="0"/>
          </a:p>
          <a:p>
            <a:endParaRPr lang="en-US" dirty="0"/>
          </a:p>
        </p:txBody>
      </p:sp>
    </p:spTree>
    <p:extLst>
      <p:ext uri="{BB962C8B-B14F-4D97-AF65-F5344CB8AC3E}">
        <p14:creationId xmlns:p14="http://schemas.microsoft.com/office/powerpoint/2010/main" val="729475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07DFD-D045-4E62-BFC2-B80A3B53A525}"/>
              </a:ext>
            </a:extLst>
          </p:cNvPr>
          <p:cNvSpPr>
            <a:spLocks noGrp="1"/>
          </p:cNvSpPr>
          <p:nvPr>
            <p:ph type="title"/>
          </p:nvPr>
        </p:nvSpPr>
        <p:spPr/>
        <p:txBody>
          <a:bodyPr/>
          <a:lstStyle/>
          <a:p>
            <a:r>
              <a:rPr lang="en-US" sz="2400" dirty="0">
                <a:solidFill>
                  <a:schemeClr val="tx2">
                    <a:lumMod val="75000"/>
                  </a:schemeClr>
                </a:solidFill>
                <a:latin typeface="Adobe Fangsong Std R" panose="02020400000000000000" pitchFamily="18" charset="-128"/>
                <a:ea typeface="Adobe Fangsong Std R" panose="02020400000000000000" pitchFamily="18" charset="-128"/>
              </a:rPr>
              <a:t>System architecture</a:t>
            </a:r>
            <a:br>
              <a:rPr lang="en-US" sz="2800" dirty="0">
                <a:latin typeface="Adobe Fangsong Std R" panose="02020400000000000000" pitchFamily="18" charset="-128"/>
                <a:ea typeface="Adobe Fangsong Std R" panose="02020400000000000000" pitchFamily="18" charset="-128"/>
              </a:rPr>
            </a:br>
            <a:endParaRPr lang="en-US" dirty="0"/>
          </a:p>
        </p:txBody>
      </p:sp>
      <p:pic>
        <p:nvPicPr>
          <p:cNvPr id="5" name="Content Placeholder 4">
            <a:extLst>
              <a:ext uri="{FF2B5EF4-FFF2-40B4-BE49-F238E27FC236}">
                <a16:creationId xmlns:a16="http://schemas.microsoft.com/office/drawing/2014/main" id="{CDEF9C40-5BE5-4875-8DDD-88109783036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047750"/>
            <a:ext cx="6781800" cy="3962400"/>
          </a:xfrm>
        </p:spPr>
      </p:pic>
    </p:spTree>
    <p:extLst>
      <p:ext uri="{BB962C8B-B14F-4D97-AF65-F5344CB8AC3E}">
        <p14:creationId xmlns:p14="http://schemas.microsoft.com/office/powerpoint/2010/main" val="320955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600" y="285750"/>
            <a:ext cx="2971800" cy="572644"/>
          </a:xfrm>
        </p:spPr>
        <p:txBody>
          <a:bodyPr>
            <a:normAutofit fontScale="90000"/>
          </a:bodyPr>
          <a:lstStyle/>
          <a:p>
            <a:pPr lvl="2" rtl="0"/>
            <a:r>
              <a:rPr lang="en-US" sz="2700" dirty="0">
                <a:solidFill>
                  <a:schemeClr val="tx2">
                    <a:lumMod val="75000"/>
                  </a:schemeClr>
                </a:solidFill>
                <a:latin typeface="Adobe Fangsong Std R" panose="02020400000000000000" pitchFamily="18" charset="-128"/>
                <a:ea typeface="Adobe Fangsong Std R" panose="02020400000000000000" pitchFamily="18" charset="-128"/>
              </a:rPr>
              <a:t>Use Case Diagram</a:t>
            </a:r>
            <a:br>
              <a:rPr lang="en-US" sz="2400" dirty="0">
                <a:solidFill>
                  <a:schemeClr val="tx2">
                    <a:lumMod val="75000"/>
                  </a:schemeClr>
                </a:solidFill>
                <a:latin typeface="Adobe Fangsong Std R" panose="02020400000000000000" pitchFamily="18" charset="-128"/>
                <a:ea typeface="Adobe Fangsong Std R" panose="02020400000000000000" pitchFamily="18" charset="-128"/>
              </a:rPr>
            </a:br>
            <a:br>
              <a:rPr lang="en-US" sz="2400" dirty="0">
                <a:solidFill>
                  <a:schemeClr val="tx2">
                    <a:lumMod val="75000"/>
                  </a:schemeClr>
                </a:solidFill>
                <a:latin typeface="Adobe Fangsong Std R" panose="02020400000000000000" pitchFamily="18" charset="-128"/>
                <a:ea typeface="Adobe Fangsong Std R" panose="02020400000000000000" pitchFamily="18" charset="-128"/>
              </a:rPr>
            </a:br>
            <a:r>
              <a:rPr lang="en-US" sz="2400" dirty="0">
                <a:solidFill>
                  <a:schemeClr val="tx2">
                    <a:lumMod val="75000"/>
                  </a:schemeClr>
                </a:solidFill>
                <a:latin typeface="Adobe Fangsong Std R" panose="02020400000000000000" pitchFamily="18" charset="-128"/>
                <a:ea typeface="Adobe Fangsong Std R" panose="02020400000000000000" pitchFamily="18" charset="-128"/>
              </a:rPr>
              <a:t> </a:t>
            </a:r>
            <a:endParaRPr lang="en-US" sz="1200" dirty="0"/>
          </a:p>
        </p:txBody>
      </p:sp>
      <p:pic>
        <p:nvPicPr>
          <p:cNvPr id="6" name="Content Placeholder 5">
            <a:extLst>
              <a:ext uri="{FF2B5EF4-FFF2-40B4-BE49-F238E27FC236}">
                <a16:creationId xmlns:a16="http://schemas.microsoft.com/office/drawing/2014/main" id="{D89A15E1-76D3-49FF-B902-5E6EE782CF5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0400" y="0"/>
            <a:ext cx="5943600" cy="5143500"/>
          </a:xfrm>
        </p:spPr>
      </p:pic>
    </p:spTree>
    <p:extLst>
      <p:ext uri="{BB962C8B-B14F-4D97-AF65-F5344CB8AC3E}">
        <p14:creationId xmlns:p14="http://schemas.microsoft.com/office/powerpoint/2010/main" val="3799196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0EFBBDF-7427-4BCC-88AE-124AA2D2B790}"/>
              </a:ext>
            </a:extLst>
          </p:cNvPr>
          <p:cNvSpPr>
            <a:spLocks noChangeArrowheads="1"/>
          </p:cNvSpPr>
          <p:nvPr/>
        </p:nvSpPr>
        <p:spPr bwMode="auto">
          <a:xfrm>
            <a:off x="-3082587" y="209550"/>
            <a:ext cx="6165173" cy="72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88606" tIns="82524"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1828800" marR="0" lvl="4" indent="0" algn="l" defTabSz="914400" rtl="0" eaLnBrk="0" fontAlgn="base" latinLnBrk="0" hangingPunct="0">
              <a:lnSpc>
                <a:spcPct val="100000"/>
              </a:lnSpc>
              <a:spcBef>
                <a:spcPct val="0"/>
              </a:spcBef>
              <a:spcAft>
                <a:spcPct val="0"/>
              </a:spcAft>
              <a:buClr>
                <a:schemeClr val="tx1"/>
              </a:buClr>
              <a:buSzPct val="100000"/>
              <a:tabLst/>
            </a:pPr>
            <a:r>
              <a:rPr kumimoji="0" lang="en-US" altLang="en-US" sz="2400" b="1" i="0" u="none" strike="noStrike" cap="none" normalizeH="0" baseline="0" dirty="0">
                <a:ln>
                  <a:noFill/>
                </a:ln>
                <a:solidFill>
                  <a:schemeClr val="tx2">
                    <a:lumMod val="75000"/>
                  </a:schemeClr>
                </a:solidFill>
                <a:effectLst/>
                <a:latin typeface="Adobe Fangsong Std R" panose="02020400000000000000" pitchFamily="18" charset="-128"/>
                <a:ea typeface="Adobe Fangsong Std R" panose="02020400000000000000" pitchFamily="18" charset="-128"/>
              </a:rPr>
              <a:t>Sequence Diagram</a:t>
            </a:r>
            <a:endParaRPr kumimoji="0" lang="en-US" altLang="en-US" sz="2400" b="0" i="0" u="none" strike="noStrike" cap="none" normalizeH="0" baseline="0" dirty="0">
              <a:ln>
                <a:noFill/>
              </a:ln>
              <a:solidFill>
                <a:schemeClr val="tx2">
                  <a:lumMod val="75000"/>
                </a:schemeClr>
              </a:solidFill>
              <a:effectLst/>
              <a:latin typeface="Adobe Fangsong Std R" panose="02020400000000000000" pitchFamily="18" charset="-128"/>
              <a:ea typeface="Adobe Fangsong Std R" panose="02020400000000000000" pitchFamily="18"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2049" name="Picture 26">
            <a:extLst>
              <a:ext uri="{FF2B5EF4-FFF2-40B4-BE49-F238E27FC236}">
                <a16:creationId xmlns:a16="http://schemas.microsoft.com/office/drawing/2014/main" id="{C55F770D-28F8-4527-A5B3-619139AA5E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375" y="0"/>
            <a:ext cx="6270625" cy="5129766"/>
          </a:xfrm>
          <a:prstGeom prst="rect">
            <a:avLst/>
          </a:prstGeom>
          <a:pattFill prst="pct5">
            <a:fgClr>
              <a:schemeClr val="tx1"/>
            </a:fgClr>
            <a:bgClr>
              <a:schemeClr val="bg1"/>
            </a:bgClr>
          </a:pattFill>
        </p:spPr>
      </p:pic>
      <p:sp>
        <p:nvSpPr>
          <p:cNvPr id="3" name="Rectangle 3">
            <a:extLst>
              <a:ext uri="{FF2B5EF4-FFF2-40B4-BE49-F238E27FC236}">
                <a16:creationId xmlns:a16="http://schemas.microsoft.com/office/drawing/2014/main" id="{7BE83222-CE31-43BF-86AF-9D08C896DBAA}"/>
              </a:ext>
            </a:extLst>
          </p:cNvPr>
          <p:cNvSpPr>
            <a:spLocks noChangeArrowheads="1"/>
          </p:cNvSpPr>
          <p:nvPr/>
        </p:nvSpPr>
        <p:spPr bwMode="auto">
          <a:xfrm rot="10800000" flipV="1">
            <a:off x="381000" y="874823"/>
            <a:ext cx="1905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087438" algn="l"/>
              </a:tabLst>
              <a:defRPr>
                <a:solidFill>
                  <a:schemeClr val="tx1"/>
                </a:solidFill>
                <a:latin typeface="Arial" panose="020B0604020202020204" pitchFamily="34" charset="0"/>
              </a:defRPr>
            </a:lvl1pPr>
            <a:lvl2pPr eaLnBrk="0" fontAlgn="base" hangingPunct="0">
              <a:spcBef>
                <a:spcPct val="0"/>
              </a:spcBef>
              <a:spcAft>
                <a:spcPct val="0"/>
              </a:spcAft>
              <a:tabLst>
                <a:tab pos="1087438" algn="l"/>
              </a:tabLst>
              <a:defRPr>
                <a:solidFill>
                  <a:schemeClr val="tx1"/>
                </a:solidFill>
                <a:latin typeface="Arial" panose="020B0604020202020204" pitchFamily="34" charset="0"/>
              </a:defRPr>
            </a:lvl2pPr>
            <a:lvl3pPr eaLnBrk="0" fontAlgn="base" hangingPunct="0">
              <a:spcBef>
                <a:spcPct val="0"/>
              </a:spcBef>
              <a:spcAft>
                <a:spcPct val="0"/>
              </a:spcAft>
              <a:tabLst>
                <a:tab pos="1087438" algn="l"/>
              </a:tabLst>
              <a:defRPr>
                <a:solidFill>
                  <a:schemeClr val="tx1"/>
                </a:solidFill>
                <a:latin typeface="Arial" panose="020B0604020202020204" pitchFamily="34" charset="0"/>
              </a:defRPr>
            </a:lvl3pPr>
            <a:lvl4pPr eaLnBrk="0" fontAlgn="base" hangingPunct="0">
              <a:spcBef>
                <a:spcPct val="0"/>
              </a:spcBef>
              <a:spcAft>
                <a:spcPct val="0"/>
              </a:spcAft>
              <a:tabLst>
                <a:tab pos="1087438" algn="l"/>
              </a:tabLst>
              <a:defRPr>
                <a:solidFill>
                  <a:schemeClr val="tx1"/>
                </a:solidFill>
                <a:latin typeface="Arial" panose="020B0604020202020204" pitchFamily="34" charset="0"/>
              </a:defRPr>
            </a:lvl4pPr>
            <a:lvl5pPr eaLnBrk="0" fontAlgn="base" hangingPunct="0">
              <a:spcBef>
                <a:spcPct val="0"/>
              </a:spcBef>
              <a:spcAft>
                <a:spcPct val="0"/>
              </a:spcAft>
              <a:tabLst>
                <a:tab pos="1087438" algn="l"/>
              </a:tabLst>
              <a:defRPr>
                <a:solidFill>
                  <a:schemeClr val="tx1"/>
                </a:solidFill>
                <a:latin typeface="Arial" panose="020B0604020202020204" pitchFamily="34" charset="0"/>
              </a:defRPr>
            </a:lvl5pPr>
            <a:lvl6pPr eaLnBrk="0" fontAlgn="base" hangingPunct="0">
              <a:spcBef>
                <a:spcPct val="0"/>
              </a:spcBef>
              <a:spcAft>
                <a:spcPct val="0"/>
              </a:spcAft>
              <a:tabLst>
                <a:tab pos="1087438" algn="l"/>
              </a:tabLst>
              <a:defRPr>
                <a:solidFill>
                  <a:schemeClr val="tx1"/>
                </a:solidFill>
                <a:latin typeface="Arial" panose="020B0604020202020204" pitchFamily="34" charset="0"/>
              </a:defRPr>
            </a:lvl6pPr>
            <a:lvl7pPr eaLnBrk="0" fontAlgn="base" hangingPunct="0">
              <a:spcBef>
                <a:spcPct val="0"/>
              </a:spcBef>
              <a:spcAft>
                <a:spcPct val="0"/>
              </a:spcAft>
              <a:tabLst>
                <a:tab pos="1087438" algn="l"/>
              </a:tabLst>
              <a:defRPr>
                <a:solidFill>
                  <a:schemeClr val="tx1"/>
                </a:solidFill>
                <a:latin typeface="Arial" panose="020B0604020202020204" pitchFamily="34" charset="0"/>
              </a:defRPr>
            </a:lvl7pPr>
            <a:lvl8pPr eaLnBrk="0" fontAlgn="base" hangingPunct="0">
              <a:spcBef>
                <a:spcPct val="0"/>
              </a:spcBef>
              <a:spcAft>
                <a:spcPct val="0"/>
              </a:spcAft>
              <a:tabLst>
                <a:tab pos="1087438" algn="l"/>
              </a:tabLst>
              <a:defRPr>
                <a:solidFill>
                  <a:schemeClr val="tx1"/>
                </a:solidFill>
                <a:latin typeface="Arial" panose="020B0604020202020204" pitchFamily="34" charset="0"/>
              </a:defRPr>
            </a:lvl8pPr>
            <a:lvl9pPr eaLnBrk="0" fontAlgn="base" hangingPunct="0">
              <a:spcBef>
                <a:spcPct val="0"/>
              </a:spcBef>
              <a:spcAft>
                <a:spcPct val="0"/>
              </a:spcAft>
              <a:tabLst>
                <a:tab pos="1087438" algn="l"/>
              </a:tabLst>
              <a:defRPr>
                <a:solidFill>
                  <a:schemeClr val="tx1"/>
                </a:solidFill>
                <a:latin typeface="Arial" panose="020B0604020202020204" pitchFamily="34" charset="0"/>
              </a:defRPr>
            </a:lvl9pPr>
          </a:lstStyle>
          <a:p>
            <a:pPr lvl="0" defTabSz="914400"/>
            <a:br>
              <a:rPr kumimoji="0" lang="en-US" altLang="en-US" sz="2000" b="0" i="0" u="none" strike="noStrike" cap="none" normalizeH="0" baseline="0" dirty="0">
                <a:ln>
                  <a:noFill/>
                </a:ln>
                <a:solidFill>
                  <a:schemeClr val="tx2">
                    <a:lumMod val="75000"/>
                  </a:schemeClr>
                </a:solidFill>
                <a:effectLst/>
                <a:latin typeface="Adobe Fangsong Std R" panose="02020400000000000000" pitchFamily="18" charset="-128"/>
                <a:ea typeface="Adobe Fangsong Std R" panose="02020400000000000000" pitchFamily="18" charset="-128"/>
              </a:rPr>
            </a:br>
            <a:r>
              <a:rPr lang="en-US" altLang="en-US" sz="2000" b="1" dirty="0">
                <a:solidFill>
                  <a:schemeClr val="tx2">
                    <a:lumMod val="75000"/>
                  </a:schemeClr>
                </a:solidFill>
                <a:latin typeface="Adobe Fangsong Std R" panose="02020400000000000000" pitchFamily="18" charset="-128"/>
                <a:ea typeface="Adobe Fangsong Std R" panose="02020400000000000000" pitchFamily="18" charset="-128"/>
              </a:rPr>
              <a:t>Sequence</a:t>
            </a:r>
            <a:r>
              <a:rPr kumimoji="0" lang="en-US" altLang="en-US" sz="2000" b="1" i="0" u="none" strike="noStrike" cap="none" normalizeH="0" baseline="0" dirty="0">
                <a:ln>
                  <a:noFill/>
                </a:ln>
                <a:solidFill>
                  <a:schemeClr val="tx2">
                    <a:lumMod val="75000"/>
                  </a:schemeClr>
                </a:solidFill>
                <a:effectLst/>
                <a:latin typeface="Adobe Fangsong Std R" panose="02020400000000000000" pitchFamily="18" charset="-128"/>
                <a:ea typeface="Adobe Fangsong Std R" panose="02020400000000000000" pitchFamily="18" charset="-128"/>
              </a:rPr>
              <a:t> for Broker</a:t>
            </a:r>
            <a:endParaRPr kumimoji="0" lang="en-US" altLang="en-US" sz="2000" b="0" i="0" u="none" strike="noStrike" cap="none" normalizeH="0" baseline="0" dirty="0">
              <a:ln>
                <a:noFill/>
              </a:ln>
              <a:solidFill>
                <a:schemeClr val="tx2">
                  <a:lumMod val="75000"/>
                </a:schemeClr>
              </a:solidFill>
              <a:effectLst/>
              <a:latin typeface="Adobe Fangsong Std R" panose="02020400000000000000" pitchFamily="18" charset="-128"/>
              <a:ea typeface="Adobe Fangsong Std R" panose="02020400000000000000" pitchFamily="18" charset="-128"/>
            </a:endParaRPr>
          </a:p>
        </p:txBody>
      </p:sp>
    </p:spTree>
    <p:extLst>
      <p:ext uri="{BB962C8B-B14F-4D97-AF65-F5344CB8AC3E}">
        <p14:creationId xmlns:p14="http://schemas.microsoft.com/office/powerpoint/2010/main" val="1101633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52400" y="895350"/>
            <a:ext cx="2133600" cy="1276350"/>
          </a:xfrm>
        </p:spPr>
        <p:txBody>
          <a:bodyPr>
            <a:normAutofit/>
          </a:bodyPr>
          <a:lstStyle/>
          <a:p>
            <a:r>
              <a:rPr lang="en-US" sz="2000" dirty="0">
                <a:solidFill>
                  <a:schemeClr val="tx2">
                    <a:lumMod val="75000"/>
                  </a:schemeClr>
                </a:solidFill>
                <a:latin typeface="Adobe Fangsong Std R" panose="02020400000000000000" pitchFamily="18" charset="-128"/>
                <a:ea typeface="Adobe Fangsong Std R" panose="02020400000000000000" pitchFamily="18" charset="-128"/>
              </a:rPr>
              <a:t>Sequence for Clients</a:t>
            </a:r>
          </a:p>
        </p:txBody>
      </p:sp>
      <p:pic>
        <p:nvPicPr>
          <p:cNvPr id="6" name="Content Placeholder 5">
            <a:extLst>
              <a:ext uri="{FF2B5EF4-FFF2-40B4-BE49-F238E27FC236}">
                <a16:creationId xmlns:a16="http://schemas.microsoft.com/office/drawing/2014/main" id="{21D315E5-4970-4B37-A1B2-85D681EE865B}"/>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971801" y="1"/>
            <a:ext cx="6172200" cy="5143500"/>
          </a:xfrm>
          <a:prstGeom prst="rect">
            <a:avLst/>
          </a:prstGeom>
        </p:spPr>
      </p:pic>
    </p:spTree>
    <p:extLst>
      <p:ext uri="{BB962C8B-B14F-4D97-AF65-F5344CB8AC3E}">
        <p14:creationId xmlns:p14="http://schemas.microsoft.com/office/powerpoint/2010/main" val="1771962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2743200" cy="572644"/>
          </a:xfrm>
        </p:spPr>
        <p:txBody>
          <a:bodyPr>
            <a:normAutofit/>
          </a:bodyPr>
          <a:lstStyle/>
          <a:p>
            <a:r>
              <a:rPr lang="en-US" sz="2400" dirty="0">
                <a:solidFill>
                  <a:schemeClr val="tx2">
                    <a:lumMod val="75000"/>
                  </a:schemeClr>
                </a:solidFill>
                <a:latin typeface="Adobe Fangsong Std R" panose="02020400000000000000" pitchFamily="18" charset="-128"/>
                <a:ea typeface="Adobe Fangsong Std R" panose="02020400000000000000" pitchFamily="18" charset="-128"/>
              </a:rPr>
              <a:t>Data flow diagram</a:t>
            </a:r>
            <a:endParaRPr lang="en-US" sz="2400" cap="all" dirty="0">
              <a:solidFill>
                <a:schemeClr val="tx2">
                  <a:lumMod val="75000"/>
                </a:schemeClr>
              </a:solidFill>
              <a:latin typeface="Adobe Fangsong Std R" panose="02020400000000000000" pitchFamily="18" charset="-128"/>
              <a:ea typeface="Adobe Fangsong Std R" panose="02020400000000000000" pitchFamily="18" charset="-128"/>
              <a:cs typeface="Arial" panose="020B0604020202020204" pitchFamily="34" charset="0"/>
            </a:endParaRPr>
          </a:p>
        </p:txBody>
      </p:sp>
      <p:sp>
        <p:nvSpPr>
          <p:cNvPr id="3" name="Content Placeholder 2">
            <a:extLst>
              <a:ext uri="{FF2B5EF4-FFF2-40B4-BE49-F238E27FC236}">
                <a16:creationId xmlns:a16="http://schemas.microsoft.com/office/drawing/2014/main" id="{29DD3E67-30AF-443F-B54F-89BEE21F6361}"/>
              </a:ext>
            </a:extLst>
          </p:cNvPr>
          <p:cNvSpPr>
            <a:spLocks noGrp="1"/>
          </p:cNvSpPr>
          <p:nvPr>
            <p:ph idx="1"/>
          </p:nvPr>
        </p:nvSpPr>
        <p:spPr/>
        <p:txBody>
          <a:bodyPr/>
          <a:lstStyle/>
          <a:p>
            <a:endParaRPr lang="en-US" dirty="0"/>
          </a:p>
        </p:txBody>
      </p:sp>
      <p:sp>
        <p:nvSpPr>
          <p:cNvPr id="2" name="Rectangle 2">
            <a:extLst>
              <a:ext uri="{FF2B5EF4-FFF2-40B4-BE49-F238E27FC236}">
                <a16:creationId xmlns:a16="http://schemas.microsoft.com/office/drawing/2014/main" id="{7552F7C8-F219-4BC3-96BD-FD932D69B911}"/>
              </a:ext>
            </a:extLst>
          </p:cNvPr>
          <p:cNvSpPr>
            <a:spLocks noChangeArrowheads="1"/>
          </p:cNvSpPr>
          <p:nvPr/>
        </p:nvSpPr>
        <p:spPr bwMode="auto">
          <a:xfrm>
            <a:off x="0" y="-45830"/>
            <a:ext cx="557734" cy="54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2276" tIns="25392"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073" name="Picture 18">
            <a:extLst>
              <a:ext uri="{FF2B5EF4-FFF2-40B4-BE49-F238E27FC236}">
                <a16:creationId xmlns:a16="http://schemas.microsoft.com/office/drawing/2014/main" id="{408E6966-1801-4E4C-8F1A-81E887AAE5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90612"/>
            <a:ext cx="9144000" cy="40528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91F78C07-0E45-4687-A62F-A11EE46DBA14}"/>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400" b="0" i="0" u="none" strike="noStrike" cap="none" normalizeH="0" baseline="0">
                <a:ln>
                  <a:noFill/>
                </a:ln>
                <a:solidFill>
                  <a:schemeClr val="tx1"/>
                </a:solidFill>
                <a:effectLst/>
                <a:latin typeface="Arial" panose="020B0604020202020204" pitchFamily="34" charset="0"/>
                <a:ea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6766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CDEF9D-A6CF-4FF4-AB96-9EA7D1BE38D4}"/>
              </a:ext>
            </a:extLst>
          </p:cNvPr>
          <p:cNvSpPr/>
          <p:nvPr/>
        </p:nvSpPr>
        <p:spPr>
          <a:xfrm>
            <a:off x="296260" y="281175"/>
            <a:ext cx="3817625" cy="584775"/>
          </a:xfrm>
          <a:prstGeom prst="rect">
            <a:avLst/>
          </a:prstGeom>
        </p:spPr>
        <p:txBody>
          <a:bodyPr wrap="square">
            <a:sp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cs typeface="Arial" panose="020B0604020202020204" pitchFamily="34" charset="0"/>
                <a:sym typeface="Calibri"/>
              </a:rPr>
              <a:t>Conclusion</a:t>
            </a:r>
            <a:endParaRPr lang="en-US" sz="3200" dirty="0">
              <a:solidFill>
                <a:schemeClr val="tx2">
                  <a:lumMod val="75000"/>
                </a:schemeClr>
              </a:solidFill>
              <a:latin typeface="Adobe Fangsong Std R" panose="02020400000000000000" pitchFamily="18" charset="-128"/>
              <a:ea typeface="Adobe Fangsong Std R" panose="02020400000000000000" pitchFamily="18" charset="-128"/>
              <a:cs typeface="Arial" panose="020B0604020202020204" pitchFamily="34" charset="0"/>
            </a:endParaRPr>
          </a:p>
        </p:txBody>
      </p:sp>
      <p:sp>
        <p:nvSpPr>
          <p:cNvPr id="4" name="Rectangle 3">
            <a:extLst>
              <a:ext uri="{FF2B5EF4-FFF2-40B4-BE49-F238E27FC236}">
                <a16:creationId xmlns:a16="http://schemas.microsoft.com/office/drawing/2014/main" id="{2402AAA1-7CE2-482F-A8EE-C75FEBA2F7AD}"/>
              </a:ext>
            </a:extLst>
          </p:cNvPr>
          <p:cNvSpPr/>
          <p:nvPr/>
        </p:nvSpPr>
        <p:spPr>
          <a:xfrm>
            <a:off x="448965" y="1350110"/>
            <a:ext cx="5723235" cy="1323439"/>
          </a:xfrm>
          <a:prstGeom prst="rect">
            <a:avLst/>
          </a:prstGeom>
        </p:spPr>
        <p:txBody>
          <a:bodyPr wrap="square">
            <a:spAutoFit/>
          </a:bodyPr>
          <a:lstStyle/>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 The Real Estate is designed to cover the needs of Broker and Clients that do not present in the current system.</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depending on the broker' needs and in a way that facilitates the sale and buys process and communication between broker and customer.</a:t>
            </a:r>
            <a:endParaRPr lang="en-US" sz="1600" dirty="0">
              <a:solidFill>
                <a:schemeClr val="tx2">
                  <a:lumMod val="75000"/>
                </a:schemeClr>
              </a:solidFill>
              <a:latin typeface="Adobe Fangsong Std R" panose="02020400000000000000" pitchFamily="18" charset="-128"/>
              <a:ea typeface="Adobe Fangsong Std R" panose="02020400000000000000" pitchFamily="18" charset="-128"/>
              <a:cs typeface="Calibri"/>
              <a:sym typeface="Calibri"/>
            </a:endParaRPr>
          </a:p>
        </p:txBody>
      </p:sp>
    </p:spTree>
    <p:extLst>
      <p:ext uri="{BB962C8B-B14F-4D97-AF65-F5344CB8AC3E}">
        <p14:creationId xmlns:p14="http://schemas.microsoft.com/office/powerpoint/2010/main" val="1188050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267" y="133350"/>
            <a:ext cx="8246070" cy="916229"/>
          </a:xfrm>
        </p:spPr>
        <p:txBody>
          <a:bodyPr>
            <a:norm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Future Work</a:t>
            </a:r>
          </a:p>
        </p:txBody>
      </p:sp>
      <p:sp>
        <p:nvSpPr>
          <p:cNvPr id="3" name="Content Placeholder 2"/>
          <p:cNvSpPr>
            <a:spLocks noGrp="1"/>
          </p:cNvSpPr>
          <p:nvPr>
            <p:ph idx="1"/>
          </p:nvPr>
        </p:nvSpPr>
        <p:spPr/>
        <p:txBody>
          <a:bodyPr>
            <a:normAutofit/>
          </a:bodyPr>
          <a:lstStyle/>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accepts a number of real estate office owners.</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Merging a group of offices with the application and displaying their properties.</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Add some data and corrections to the problems that appear when using the program.</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The ability to reset the password when it is lost.</a:t>
            </a:r>
          </a:p>
          <a:p>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38" y="1428750"/>
            <a:ext cx="8246070" cy="3359504"/>
          </a:xfrm>
        </p:spPr>
        <p:txBody>
          <a:bodyPr/>
          <a:lstStyle/>
          <a:p>
            <a:pPr algn="ctr">
              <a:buNone/>
            </a:pPr>
            <a:endParaRPr lang="en-US" dirty="0">
              <a:solidFill>
                <a:schemeClr val="accent3">
                  <a:lumMod val="40000"/>
                  <a:lumOff val="60000"/>
                </a:schemeClr>
              </a:solidFill>
            </a:endParaRPr>
          </a:p>
          <a:p>
            <a:pPr algn="ctr">
              <a:buNone/>
            </a:pPr>
            <a:endParaRPr lang="en-US" dirty="0">
              <a:solidFill>
                <a:schemeClr val="accent3">
                  <a:lumMod val="40000"/>
                  <a:lumOff val="60000"/>
                </a:schemeClr>
              </a:solidFill>
            </a:endParaRPr>
          </a:p>
          <a:p>
            <a:pPr algn="ctr">
              <a:buNone/>
            </a:pPr>
            <a:r>
              <a:rPr lang="en-US" sz="6000" b="1" dirty="0">
                <a:solidFill>
                  <a:schemeClr val="tx2">
                    <a:lumMod val="75000"/>
                  </a:schemeClr>
                </a:solidFill>
                <a:latin typeface="Adobe Fangsong Std R" panose="02020400000000000000" pitchFamily="18" charset="-128"/>
                <a:ea typeface="Adobe Fangsong Std R" panose="02020400000000000000" pitchFamily="18" charset="-128"/>
                <a:cs typeface="Vijaya" pitchFamily="34" charset="0"/>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Motivation</a:t>
            </a:r>
          </a:p>
        </p:txBody>
      </p:sp>
      <p:sp>
        <p:nvSpPr>
          <p:cNvPr id="3" name="Content Placeholder 2"/>
          <p:cNvSpPr>
            <a:spLocks noGrp="1"/>
          </p:cNvSpPr>
          <p:nvPr>
            <p:ph idx="1"/>
          </p:nvPr>
        </p:nvSpPr>
        <p:spPr>
          <a:xfrm>
            <a:off x="228600" y="1581150"/>
            <a:ext cx="4885645" cy="3359504"/>
          </a:xfrm>
        </p:spPr>
        <p:txBody>
          <a:bodyPr>
            <a:normAutofit/>
          </a:bodyPr>
          <a:lstStyle/>
          <a:p>
            <a:endParaRPr lang="en-US" altLang="ko-KR" sz="1600" dirty="0">
              <a:latin typeface="Adobe Fangsong Std R" panose="02020400000000000000" pitchFamily="18" charset="-128"/>
              <a:ea typeface="Adobe Fangsong Std R" panose="02020400000000000000" pitchFamily="18" charset="-128"/>
              <a:cs typeface="Arial" pitchFamily="34" charset="0"/>
            </a:endParaRPr>
          </a:p>
          <a:p>
            <a:r>
              <a:rPr lang="en-US" sz="1600" dirty="0">
                <a:latin typeface="Adobe Fangsong Std R" panose="02020400000000000000" pitchFamily="18" charset="-128"/>
                <a:ea typeface="Adobe Fangsong Std R" panose="02020400000000000000" pitchFamily="18" charset="-128"/>
              </a:rPr>
              <a:t> Nowadays all the world's trends towards modern technology are growing every day, including many topics, the most popular topic is the display and sale of goods.</a:t>
            </a:r>
            <a:endParaRPr lang="en-US" altLang="ko-KR" sz="1600" dirty="0">
              <a:latin typeface="Adobe Fangsong Std R" panose="02020400000000000000" pitchFamily="18" charset="-128"/>
              <a:ea typeface="Adobe Fangsong Std R" panose="02020400000000000000" pitchFamily="18" charset="-128"/>
              <a:cs typeface="Arial" pitchFamily="34" charset="0"/>
            </a:endParaRPr>
          </a:p>
        </p:txBody>
      </p:sp>
    </p:spTree>
    <p:extLst>
      <p:ext uri="{BB962C8B-B14F-4D97-AF65-F5344CB8AC3E}">
        <p14:creationId xmlns:p14="http://schemas.microsoft.com/office/powerpoint/2010/main"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Outline</a:t>
            </a:r>
          </a:p>
        </p:txBody>
      </p:sp>
      <p:sp>
        <p:nvSpPr>
          <p:cNvPr id="3" name="Content Placeholder 2"/>
          <p:cNvSpPr>
            <a:spLocks noGrp="1"/>
          </p:cNvSpPr>
          <p:nvPr>
            <p:ph idx="1"/>
          </p:nvPr>
        </p:nvSpPr>
        <p:spPr/>
        <p:txBody>
          <a:bodyPr>
            <a:normAutofit/>
          </a:bodyPr>
          <a:lstStyle/>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Objective.</a:t>
            </a:r>
            <a:endParaRPr lang="ar-JO" sz="1600" dirty="0">
              <a:solidFill>
                <a:schemeClr val="tx2">
                  <a:lumMod val="75000"/>
                </a:schemeClr>
              </a:solidFill>
              <a:latin typeface="Adobe Fangsong Std R" panose="02020400000000000000" pitchFamily="18" charset="-128"/>
              <a:ea typeface="Adobe Fangsong Std R" panose="02020400000000000000" pitchFamily="18" charset="-128"/>
            </a:endParaRP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Introduction.</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What we are used.</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Features.</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Stages.</a:t>
            </a:r>
          </a:p>
          <a:p>
            <a:r>
              <a:rPr lang="en-US" sz="1600" dirty="0">
                <a:latin typeface="Adobe Fangsong Std R" panose="02020400000000000000" pitchFamily="18" charset="-128"/>
                <a:ea typeface="Adobe Fangsong Std R" panose="02020400000000000000" pitchFamily="18" charset="-128"/>
              </a:rPr>
              <a:t>Project</a:t>
            </a:r>
            <a:r>
              <a:rPr lang="en-US" sz="1600" b="1" dirty="0">
                <a:latin typeface="Adobe Fangsong Std R" panose="02020400000000000000" pitchFamily="18" charset="-128"/>
                <a:ea typeface="Adobe Fangsong Std R" panose="02020400000000000000" pitchFamily="18" charset="-128"/>
              </a:rPr>
              <a:t> </a:t>
            </a:r>
            <a:r>
              <a:rPr lang="en-US" sz="1600" dirty="0">
                <a:latin typeface="Adobe Fangsong Std R" panose="02020400000000000000" pitchFamily="18" charset="-128"/>
                <a:ea typeface="Adobe Fangsong Std R" panose="02020400000000000000" pitchFamily="18" charset="-128"/>
              </a:rPr>
              <a:t>Scope</a:t>
            </a:r>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System diagrams.</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Future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tx2"/>
                </a:solidFill>
                <a:latin typeface="Adobe Fangsong Std R" panose="02020400000000000000" pitchFamily="18" charset="-128"/>
                <a:ea typeface="Adobe Fangsong Std R" panose="02020400000000000000" pitchFamily="18" charset="-128"/>
              </a:rPr>
              <a:t>Objectives</a:t>
            </a:r>
          </a:p>
        </p:txBody>
      </p:sp>
      <p:sp>
        <p:nvSpPr>
          <p:cNvPr id="3" name="Content Placeholder 2"/>
          <p:cNvSpPr>
            <a:spLocks noGrp="1"/>
          </p:cNvSpPr>
          <p:nvPr>
            <p:ph idx="1"/>
          </p:nvPr>
        </p:nvSpPr>
        <p:spPr/>
        <p:txBody>
          <a:bodyPr>
            <a:normAutofit/>
          </a:bodyPr>
          <a:lstStyle/>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Real estate information organization</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View all properties</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Ease of searching for a property</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Show different options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05135-1A58-4316-ACB2-514617931F3B}"/>
              </a:ext>
            </a:extLst>
          </p:cNvPr>
          <p:cNvSpPr>
            <a:spLocks noGrp="1"/>
          </p:cNvSpPr>
          <p:nvPr>
            <p:ph type="title"/>
          </p:nvPr>
        </p:nvSpPr>
        <p:spPr/>
        <p:txBody>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Introduction</a:t>
            </a:r>
            <a:br>
              <a:rPr lang="en-US" b="1" dirty="0"/>
            </a:br>
            <a:endParaRPr lang="en-US" dirty="0"/>
          </a:p>
        </p:txBody>
      </p:sp>
      <p:sp>
        <p:nvSpPr>
          <p:cNvPr id="3" name="Content Placeholder 2">
            <a:extLst>
              <a:ext uri="{FF2B5EF4-FFF2-40B4-BE49-F238E27FC236}">
                <a16:creationId xmlns:a16="http://schemas.microsoft.com/office/drawing/2014/main" id="{389F9E80-805F-4B10-B434-3481AEC8F28E}"/>
              </a:ext>
            </a:extLst>
          </p:cNvPr>
          <p:cNvSpPr>
            <a:spLocks noGrp="1"/>
          </p:cNvSpPr>
          <p:nvPr>
            <p:ph idx="1"/>
          </p:nvPr>
        </p:nvSpPr>
        <p:spPr>
          <a:xfrm>
            <a:off x="508001" y="1447800"/>
            <a:ext cx="5740399" cy="3083222"/>
          </a:xfrm>
        </p:spPr>
        <p:txBody>
          <a:bodyPr/>
          <a:lstStyle/>
          <a:p>
            <a:r>
              <a:rPr lang="en-US" dirty="0"/>
              <a:t> </a:t>
            </a:r>
            <a:r>
              <a:rPr lang="en-US" sz="1400" dirty="0">
                <a:latin typeface="Adobe Fangsong Std R" panose="02020400000000000000" pitchFamily="18" charset="-128"/>
                <a:ea typeface="Adobe Fangsong Std R" panose="02020400000000000000" pitchFamily="18" charset="-128"/>
              </a:rPr>
              <a:t>The Real Estate system includes different types of real estate and their details and facilitates the communication process between the owner of the real estate office, the seller and the buyer</a:t>
            </a:r>
            <a:r>
              <a:rPr lang="ar-JO" sz="1400" dirty="0">
                <a:latin typeface="Adobe Fangsong Std R" panose="02020400000000000000" pitchFamily="18" charset="-128"/>
                <a:ea typeface="Adobe Fangsong Std R" panose="02020400000000000000" pitchFamily="18" charset="-128"/>
              </a:rPr>
              <a:t>.</a:t>
            </a:r>
            <a:endParaRPr lang="en-US" sz="1400" dirty="0">
              <a:latin typeface="Adobe Fangsong Std R" panose="02020400000000000000" pitchFamily="18" charset="-128"/>
              <a:ea typeface="Adobe Fangsong Std R" panose="02020400000000000000" pitchFamily="18" charset="-128"/>
            </a:endParaRPr>
          </a:p>
        </p:txBody>
      </p:sp>
    </p:spTree>
    <p:extLst>
      <p:ext uri="{BB962C8B-B14F-4D97-AF65-F5344CB8AC3E}">
        <p14:creationId xmlns:p14="http://schemas.microsoft.com/office/powerpoint/2010/main" val="1242302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What we are used</a:t>
            </a:r>
          </a:p>
        </p:txBody>
      </p:sp>
      <p:sp>
        <p:nvSpPr>
          <p:cNvPr id="3" name="Content Placeholder 2"/>
          <p:cNvSpPr>
            <a:spLocks noGrp="1"/>
          </p:cNvSpPr>
          <p:nvPr>
            <p:ph idx="1"/>
          </p:nvPr>
        </p:nvSpPr>
        <p:spPr/>
        <p:txBody>
          <a:bodyPr>
            <a:normAutofit/>
          </a:bodyPr>
          <a:lstStyle/>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React framework code.</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HTML/CSS.</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SQLite Studio Database.</a:t>
            </a:r>
          </a:p>
          <a:p>
            <a:pPr lvl="0"/>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Express js.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438150"/>
            <a:ext cx="8246070" cy="916229"/>
          </a:xfrm>
        </p:spPr>
        <p:txBody>
          <a:bodyPr>
            <a:normAutofit/>
          </a:bodyPr>
          <a:lstStyle/>
          <a:p>
            <a:r>
              <a:rPr lang="en-US" sz="3200" dirty="0">
                <a:solidFill>
                  <a:schemeClr val="tx2"/>
                </a:solidFill>
                <a:latin typeface="Adobe Fangsong Std R" panose="02020400000000000000" pitchFamily="18" charset="-128"/>
                <a:ea typeface="Adobe Fangsong Std R" panose="02020400000000000000" pitchFamily="18" charset="-128"/>
              </a:rPr>
              <a:t>Features</a:t>
            </a:r>
          </a:p>
        </p:txBody>
      </p:sp>
      <p:sp>
        <p:nvSpPr>
          <p:cNvPr id="3" name="Content Placeholder 2"/>
          <p:cNvSpPr>
            <a:spLocks noGrp="1"/>
          </p:cNvSpPr>
          <p:nvPr>
            <p:ph idx="1"/>
          </p:nvPr>
        </p:nvSpPr>
        <p:spPr/>
        <p:txBody>
          <a:bodyPr>
            <a:normAutofit/>
          </a:bodyPr>
          <a:lstStyle/>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 Types of real estate</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Real estate office owner details</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Property details</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Real estate search</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Contact the owner of the real estate office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66750"/>
            <a:ext cx="6447501" cy="990600"/>
          </a:xfrm>
        </p:spPr>
        <p:txBody>
          <a:bodyPr>
            <a:normAutofit/>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Stages</a:t>
            </a:r>
          </a:p>
        </p:txBody>
      </p:sp>
      <p:sp>
        <p:nvSpPr>
          <p:cNvPr id="3" name="Content Placeholder 2"/>
          <p:cNvSpPr>
            <a:spLocks noGrp="1"/>
          </p:cNvSpPr>
          <p:nvPr>
            <p:ph idx="1"/>
          </p:nvPr>
        </p:nvSpPr>
        <p:spPr>
          <a:xfrm>
            <a:off x="381000" y="1809750"/>
            <a:ext cx="6447501" cy="3083222"/>
          </a:xfrm>
        </p:spPr>
        <p:txBody>
          <a:bodyPr>
            <a:normAutofit/>
          </a:bodyPr>
          <a:lstStyle/>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Data collection.</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Define the system requirement.</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Design interface for the system.</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Implementation.</a:t>
            </a:r>
          </a:p>
          <a:p>
            <a:r>
              <a:rPr lang="en-US" sz="1600" dirty="0">
                <a:solidFill>
                  <a:schemeClr val="tx2">
                    <a:lumMod val="75000"/>
                  </a:schemeClr>
                </a:solidFill>
                <a:latin typeface="Adobe Fangsong Std R" panose="02020400000000000000" pitchFamily="18" charset="-128"/>
                <a:ea typeface="Adobe Fangsong Std R" panose="02020400000000000000" pitchFamily="18" charset="-128"/>
              </a:rPr>
              <a:t>Testing.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tx2">
                    <a:lumMod val="75000"/>
                  </a:schemeClr>
                </a:solidFill>
                <a:latin typeface="Adobe Fangsong Std R" panose="02020400000000000000" pitchFamily="18" charset="-128"/>
                <a:ea typeface="Adobe Fangsong Std R" panose="02020400000000000000" pitchFamily="18" charset="-128"/>
              </a:rPr>
              <a:t>Project Scope</a:t>
            </a:r>
            <a:br>
              <a:rPr lang="en-US" b="1" dirty="0"/>
            </a:br>
            <a:endParaRPr lang="en-US" dirty="0">
              <a:solidFill>
                <a:schemeClr val="tx2"/>
              </a:solidFill>
            </a:endParaRPr>
          </a:p>
        </p:txBody>
      </p:sp>
      <p:sp>
        <p:nvSpPr>
          <p:cNvPr id="3" name="Content Placeholder 2"/>
          <p:cNvSpPr>
            <a:spLocks noGrp="1"/>
          </p:cNvSpPr>
          <p:nvPr>
            <p:ph idx="1"/>
          </p:nvPr>
        </p:nvSpPr>
        <p:spPr/>
        <p:txBody>
          <a:bodyPr/>
          <a:lstStyle/>
          <a:p>
            <a:r>
              <a:rPr lang="en-US" dirty="0"/>
              <a:t> </a:t>
            </a:r>
            <a:r>
              <a:rPr lang="en-US" sz="1400" dirty="0">
                <a:solidFill>
                  <a:schemeClr val="tx2">
                    <a:lumMod val="75000"/>
                  </a:schemeClr>
                </a:solidFill>
                <a:latin typeface="Adobe Fangsong Std R" panose="02020400000000000000" pitchFamily="18" charset="-128"/>
                <a:ea typeface="Adobe Fangsong Std R" panose="02020400000000000000" pitchFamily="18" charset="-128"/>
              </a:rPr>
              <a:t>The real estate system includes two main types of users :</a:t>
            </a:r>
          </a:p>
          <a:p>
            <a:pPr marL="600075" lvl="2" indent="0">
              <a:buNone/>
            </a:pPr>
            <a:r>
              <a:rPr lang="en-US" sz="1400" dirty="0">
                <a:solidFill>
                  <a:schemeClr val="tx2">
                    <a:lumMod val="75000"/>
                  </a:schemeClr>
                </a:solidFill>
                <a:latin typeface="Adobe Fangsong Std R" panose="02020400000000000000" pitchFamily="18" charset="-128"/>
                <a:ea typeface="Adobe Fangsong Std R" panose="02020400000000000000" pitchFamily="18" charset="-128"/>
              </a:rPr>
              <a:t>1.     the owner of the real estate office </a:t>
            </a:r>
          </a:p>
          <a:p>
            <a:pPr marL="600075" lvl="2" indent="0">
              <a:buNone/>
            </a:pPr>
            <a:r>
              <a:rPr lang="en-US" sz="1400" dirty="0">
                <a:solidFill>
                  <a:schemeClr val="tx2">
                    <a:lumMod val="75000"/>
                  </a:schemeClr>
                </a:solidFill>
                <a:latin typeface="Adobe Fangsong Std R" panose="02020400000000000000" pitchFamily="18" charset="-128"/>
                <a:ea typeface="Adobe Fangsong Std R" panose="02020400000000000000" pitchFamily="18" charset="-128"/>
              </a:rPr>
              <a:t>2.     customers</a:t>
            </a:r>
          </a:p>
        </p:txBody>
      </p:sp>
    </p:spTree>
  </p:cSld>
  <p:clrMapOvr>
    <a:masterClrMapping/>
  </p:clrMapOvr>
</p:sld>
</file>

<file path=ppt/theme/theme1.xml><?xml version="1.0" encoding="utf-8"?>
<a:theme xmlns:a="http://schemas.openxmlformats.org/drawingml/2006/main" name="Facet">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1633</TotalTime>
  <Words>344</Words>
  <Application>Microsoft Office PowerPoint</Application>
  <PresentationFormat>On-screen Show (16:9)</PresentationFormat>
  <Paragraphs>70</Paragraphs>
  <Slides>18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Adobe Fangsong Std R</vt:lpstr>
      <vt:lpstr>Arial</vt:lpstr>
      <vt:lpstr>Calibri</vt:lpstr>
      <vt:lpstr>Dubai</vt:lpstr>
      <vt:lpstr>Trebuchet MS</vt:lpstr>
      <vt:lpstr>Wingdings 3</vt:lpstr>
      <vt:lpstr>Facet</vt:lpstr>
      <vt:lpstr>PowerPoint Presentation</vt:lpstr>
      <vt:lpstr>Motivation</vt:lpstr>
      <vt:lpstr>Outline</vt:lpstr>
      <vt:lpstr>Objectives</vt:lpstr>
      <vt:lpstr>Introduction </vt:lpstr>
      <vt:lpstr>What we are used</vt:lpstr>
      <vt:lpstr>Features</vt:lpstr>
      <vt:lpstr>Stages</vt:lpstr>
      <vt:lpstr>Project Scope </vt:lpstr>
      <vt:lpstr>System diagrams</vt:lpstr>
      <vt:lpstr>System architecture </vt:lpstr>
      <vt:lpstr>Use Case Diagram   </vt:lpstr>
      <vt:lpstr>PowerPoint Presentation</vt:lpstr>
      <vt:lpstr>Sequence for Clients</vt:lpstr>
      <vt:lpstr>Data flow diagram</vt:lpstr>
      <vt:lpstr>PowerPoint Presentation</vt:lpstr>
      <vt:lpstr>Future Work</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khawla jayousi</cp:lastModifiedBy>
  <cp:revision>232</cp:revision>
  <dcterms:created xsi:type="dcterms:W3CDTF">2013-08-21T19:17:07Z</dcterms:created>
  <dcterms:modified xsi:type="dcterms:W3CDTF">2019-12-24T06:27:52Z</dcterms:modified>
</cp:coreProperties>
</file>