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57" r:id="rId3"/>
    <p:sldId id="325" r:id="rId4"/>
    <p:sldId id="326" r:id="rId5"/>
    <p:sldId id="327" r:id="rId6"/>
    <p:sldId id="328" r:id="rId7"/>
    <p:sldId id="319" r:id="rId8"/>
    <p:sldId id="312" r:id="rId9"/>
    <p:sldId id="313" r:id="rId10"/>
    <p:sldId id="329" r:id="rId11"/>
    <p:sldId id="330" r:id="rId12"/>
    <p:sldId id="331" r:id="rId13"/>
    <p:sldId id="332" r:id="rId14"/>
    <p:sldId id="333" r:id="rId15"/>
    <p:sldId id="334" r:id="rId16"/>
    <p:sldId id="335" r:id="rId17"/>
    <p:sldId id="336" r:id="rId18"/>
    <p:sldId id="314" r:id="rId19"/>
    <p:sldId id="298" r:id="rId20"/>
    <p:sldId id="299" r:id="rId21"/>
    <p:sldId id="300" r:id="rId22"/>
    <p:sldId id="320" r:id="rId23"/>
    <p:sldId id="321" r:id="rId24"/>
    <p:sldId id="323" r:id="rId25"/>
    <p:sldId id="324" r:id="rId26"/>
  </p:sldIdLst>
  <p:sldSz cx="9144000" cy="6858000" type="screen4x3"/>
  <p:notesSz cx="6858000" cy="9144000"/>
  <p:custDataLst>
    <p:tags r:id="rId29"/>
  </p:custDataLst>
  <p:defaultTex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58D"/>
    <a:srgbClr val="808080"/>
    <a:srgbClr val="FCFCFC"/>
    <a:srgbClr val="E8E8E8"/>
    <a:srgbClr val="FFD84B"/>
    <a:srgbClr val="FFFFFF"/>
    <a:srgbClr val="CC3300"/>
    <a:srgbClr val="FFC3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27" autoAdjust="0"/>
    <p:restoredTop sz="94660"/>
  </p:normalViewPr>
  <p:slideViewPr>
    <p:cSldViewPr>
      <p:cViewPr>
        <p:scale>
          <a:sx n="76" d="100"/>
          <a:sy n="76" d="100"/>
        </p:scale>
        <p:origin x="-306" y="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D:\&#1585;&#1575;&#1576;&#1593;&#1577;%20&#1578;&#1575;&#1606;&#1610;\&#1605;&#1588;&#1585;&#1608;&#1593;%20&#1578;&#1582;&#1585;&#1580;%201azza11\&#1575;&#1604;&#1575;&#1587;&#1578;&#1576;&#1575;&#1606;&#1577;.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user\Desktop\&#1605;&#1588;&#1585;&#1608;&#1593;%20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user\Desktop\&#1605;&#1588;&#1585;&#1608;&#1593;%202.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User\Downloads\&#1605;&#1588;&#1585;&#1608;&#1593;%202.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User\Downloads\&#1605;&#1588;&#1585;&#1608;&#1593;%202.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User\Downloads\&#1605;&#1588;&#1585;&#1608;&#1593;%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0"/>
    <c:plotArea>
      <c:layout/>
      <c:barChart>
        <c:barDir val="col"/>
        <c:grouping val="clustered"/>
        <c:varyColors val="0"/>
        <c:ser>
          <c:idx val="0"/>
          <c:order val="0"/>
          <c:tx>
            <c:v>1</c:v>
          </c:tx>
          <c:invertIfNegative val="0"/>
          <c:cat>
            <c:strRef>
              <c:f>ورقة1!$A$2:$A$8</c:f>
              <c:strCache>
                <c:ptCount val="7"/>
                <c:pt idx="0">
                  <c:v>cleaning</c:v>
                </c:pt>
                <c:pt idx="1">
                  <c:v>foaming</c:v>
                </c:pt>
                <c:pt idx="2">
                  <c:v>viscosity</c:v>
                </c:pt>
                <c:pt idx="3">
                  <c:v>effect of temp</c:v>
                </c:pt>
                <c:pt idx="4">
                  <c:v>smell</c:v>
                </c:pt>
                <c:pt idx="5">
                  <c:v>cost</c:v>
                </c:pt>
                <c:pt idx="6">
                  <c:v>mildness</c:v>
                </c:pt>
              </c:strCache>
            </c:strRef>
          </c:cat>
          <c:val>
            <c:numRef>
              <c:f>ورقة1!$B$2:$B$8</c:f>
              <c:numCache>
                <c:formatCode>General</c:formatCode>
                <c:ptCount val="7"/>
                <c:pt idx="0">
                  <c:v>2</c:v>
                </c:pt>
                <c:pt idx="1">
                  <c:v>8</c:v>
                </c:pt>
                <c:pt idx="2">
                  <c:v>16</c:v>
                </c:pt>
                <c:pt idx="3">
                  <c:v>10</c:v>
                </c:pt>
                <c:pt idx="4">
                  <c:v>5</c:v>
                </c:pt>
                <c:pt idx="5">
                  <c:v>22</c:v>
                </c:pt>
                <c:pt idx="6">
                  <c:v>3</c:v>
                </c:pt>
              </c:numCache>
            </c:numRef>
          </c:val>
        </c:ser>
        <c:ser>
          <c:idx val="1"/>
          <c:order val="1"/>
          <c:tx>
            <c:v>2</c:v>
          </c:tx>
          <c:invertIfNegative val="0"/>
          <c:cat>
            <c:strRef>
              <c:f>ورقة1!$A$2:$A$8</c:f>
              <c:strCache>
                <c:ptCount val="7"/>
                <c:pt idx="0">
                  <c:v>cleaning</c:v>
                </c:pt>
                <c:pt idx="1">
                  <c:v>foaming</c:v>
                </c:pt>
                <c:pt idx="2">
                  <c:v>viscosity</c:v>
                </c:pt>
                <c:pt idx="3">
                  <c:v>effect of temp</c:v>
                </c:pt>
                <c:pt idx="4">
                  <c:v>smell</c:v>
                </c:pt>
                <c:pt idx="5">
                  <c:v>cost</c:v>
                </c:pt>
                <c:pt idx="6">
                  <c:v>mildness</c:v>
                </c:pt>
              </c:strCache>
            </c:strRef>
          </c:cat>
          <c:val>
            <c:numRef>
              <c:f>ورقة1!$C$2:$C$8</c:f>
              <c:numCache>
                <c:formatCode>General</c:formatCode>
                <c:ptCount val="7"/>
                <c:pt idx="0">
                  <c:v>5</c:v>
                </c:pt>
                <c:pt idx="1">
                  <c:v>13</c:v>
                </c:pt>
                <c:pt idx="2">
                  <c:v>22</c:v>
                </c:pt>
                <c:pt idx="3">
                  <c:v>14</c:v>
                </c:pt>
                <c:pt idx="4">
                  <c:v>3</c:v>
                </c:pt>
                <c:pt idx="5">
                  <c:v>13</c:v>
                </c:pt>
                <c:pt idx="6">
                  <c:v>5</c:v>
                </c:pt>
              </c:numCache>
            </c:numRef>
          </c:val>
        </c:ser>
        <c:ser>
          <c:idx val="2"/>
          <c:order val="2"/>
          <c:tx>
            <c:v>3</c:v>
          </c:tx>
          <c:invertIfNegative val="0"/>
          <c:cat>
            <c:strRef>
              <c:f>ورقة1!$A$2:$A$8</c:f>
              <c:strCache>
                <c:ptCount val="7"/>
                <c:pt idx="0">
                  <c:v>cleaning</c:v>
                </c:pt>
                <c:pt idx="1">
                  <c:v>foaming</c:v>
                </c:pt>
                <c:pt idx="2">
                  <c:v>viscosity</c:v>
                </c:pt>
                <c:pt idx="3">
                  <c:v>effect of temp</c:v>
                </c:pt>
                <c:pt idx="4">
                  <c:v>smell</c:v>
                </c:pt>
                <c:pt idx="5">
                  <c:v>cost</c:v>
                </c:pt>
                <c:pt idx="6">
                  <c:v>mildness</c:v>
                </c:pt>
              </c:strCache>
            </c:strRef>
          </c:cat>
          <c:val>
            <c:numRef>
              <c:f>ورقة1!$D$2:$D$8</c:f>
              <c:numCache>
                <c:formatCode>General</c:formatCode>
                <c:ptCount val="7"/>
                <c:pt idx="0">
                  <c:v>4</c:v>
                </c:pt>
                <c:pt idx="1">
                  <c:v>28</c:v>
                </c:pt>
                <c:pt idx="2">
                  <c:v>13</c:v>
                </c:pt>
                <c:pt idx="3">
                  <c:v>21</c:v>
                </c:pt>
                <c:pt idx="4">
                  <c:v>10</c:v>
                </c:pt>
                <c:pt idx="5">
                  <c:v>13</c:v>
                </c:pt>
                <c:pt idx="6">
                  <c:v>7</c:v>
                </c:pt>
              </c:numCache>
            </c:numRef>
          </c:val>
        </c:ser>
        <c:ser>
          <c:idx val="3"/>
          <c:order val="3"/>
          <c:tx>
            <c:v>4</c:v>
          </c:tx>
          <c:invertIfNegative val="0"/>
          <c:cat>
            <c:strRef>
              <c:f>ورقة1!$A$2:$A$8</c:f>
              <c:strCache>
                <c:ptCount val="7"/>
                <c:pt idx="0">
                  <c:v>cleaning</c:v>
                </c:pt>
                <c:pt idx="1">
                  <c:v>foaming</c:v>
                </c:pt>
                <c:pt idx="2">
                  <c:v>viscosity</c:v>
                </c:pt>
                <c:pt idx="3">
                  <c:v>effect of temp</c:v>
                </c:pt>
                <c:pt idx="4">
                  <c:v>smell</c:v>
                </c:pt>
                <c:pt idx="5">
                  <c:v>cost</c:v>
                </c:pt>
                <c:pt idx="6">
                  <c:v>mildness</c:v>
                </c:pt>
              </c:strCache>
            </c:strRef>
          </c:cat>
          <c:val>
            <c:numRef>
              <c:f>ورقة1!$E$2:$E$8</c:f>
              <c:numCache>
                <c:formatCode>General</c:formatCode>
                <c:ptCount val="7"/>
                <c:pt idx="0">
                  <c:v>49</c:v>
                </c:pt>
                <c:pt idx="1">
                  <c:v>11</c:v>
                </c:pt>
                <c:pt idx="2">
                  <c:v>9</c:v>
                </c:pt>
                <c:pt idx="3">
                  <c:v>15</c:v>
                </c:pt>
                <c:pt idx="4">
                  <c:v>42</c:v>
                </c:pt>
                <c:pt idx="5">
                  <c:v>12</c:v>
                </c:pt>
                <c:pt idx="6">
                  <c:v>35</c:v>
                </c:pt>
              </c:numCache>
            </c:numRef>
          </c:val>
        </c:ser>
        <c:dLbls>
          <c:showLegendKey val="0"/>
          <c:showVal val="0"/>
          <c:showCatName val="0"/>
          <c:showSerName val="0"/>
          <c:showPercent val="0"/>
          <c:showBubbleSize val="0"/>
        </c:dLbls>
        <c:gapWidth val="150"/>
        <c:axId val="78059776"/>
        <c:axId val="78082048"/>
      </c:barChart>
      <c:catAx>
        <c:axId val="78059776"/>
        <c:scaling>
          <c:orientation val="minMax"/>
        </c:scaling>
        <c:delete val="0"/>
        <c:axPos val="b"/>
        <c:majorTickMark val="out"/>
        <c:minorTickMark val="none"/>
        <c:tickLblPos val="nextTo"/>
        <c:txPr>
          <a:bodyPr/>
          <a:lstStyle/>
          <a:p>
            <a:pPr>
              <a:defRPr lang="en-US"/>
            </a:pPr>
            <a:endParaRPr lang="ar-SA"/>
          </a:p>
        </c:txPr>
        <c:crossAx val="78082048"/>
        <c:crosses val="autoZero"/>
        <c:auto val="1"/>
        <c:lblAlgn val="ctr"/>
        <c:lblOffset val="100"/>
        <c:noMultiLvlLbl val="0"/>
      </c:catAx>
      <c:valAx>
        <c:axId val="78082048"/>
        <c:scaling>
          <c:orientation val="minMax"/>
        </c:scaling>
        <c:delete val="0"/>
        <c:axPos val="l"/>
        <c:majorGridlines/>
        <c:numFmt formatCode="General" sourceLinked="1"/>
        <c:majorTickMark val="out"/>
        <c:minorTickMark val="none"/>
        <c:tickLblPos val="nextTo"/>
        <c:txPr>
          <a:bodyPr/>
          <a:lstStyle/>
          <a:p>
            <a:pPr>
              <a:defRPr lang="en-US"/>
            </a:pPr>
            <a:endParaRPr lang="ar-SA"/>
          </a:p>
        </c:txPr>
        <c:crossAx val="78059776"/>
        <c:crosses val="autoZero"/>
        <c:crossBetween val="between"/>
      </c:valAx>
    </c:plotArea>
    <c:legend>
      <c:legendPos val="r"/>
      <c:layout/>
      <c:overlay val="0"/>
      <c:txPr>
        <a:bodyPr/>
        <a:lstStyle/>
        <a:p>
          <a:pPr>
            <a:defRPr lang="en-US"/>
          </a:pPr>
          <a:endParaRPr lang="ar-SA"/>
        </a:p>
      </c:txPr>
    </c:legend>
    <c:plotVisOnly val="1"/>
    <c:dispBlanksAs val="gap"/>
    <c:showDLblsOverMax val="0"/>
  </c:chart>
  <c:txPr>
    <a:bodyPr/>
    <a:lstStyle/>
    <a:p>
      <a:pPr>
        <a:defRPr sz="1800"/>
      </a:pPr>
      <a:endParaRPr lang="ar-SA"/>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xVal>
            <c:numRef>
              <c:f>cmc!$D$41:$D$54</c:f>
              <c:numCache>
                <c:formatCode>General</c:formatCode>
                <c:ptCount val="14"/>
                <c:pt idx="0">
                  <c:v>4960</c:v>
                </c:pt>
                <c:pt idx="1">
                  <c:v>2480</c:v>
                </c:pt>
                <c:pt idx="2">
                  <c:v>1240</c:v>
                </c:pt>
                <c:pt idx="3">
                  <c:v>620</c:v>
                </c:pt>
                <c:pt idx="4">
                  <c:v>409.2</c:v>
                </c:pt>
                <c:pt idx="5">
                  <c:v>310</c:v>
                </c:pt>
                <c:pt idx="6">
                  <c:v>137.63999999999999</c:v>
                </c:pt>
                <c:pt idx="7">
                  <c:v>71.92</c:v>
                </c:pt>
                <c:pt idx="8">
                  <c:v>37.200000000000003</c:v>
                </c:pt>
                <c:pt idx="9">
                  <c:v>19.096000000000004</c:v>
                </c:pt>
                <c:pt idx="10">
                  <c:v>9.61</c:v>
                </c:pt>
                <c:pt idx="11">
                  <c:v>4.8236000000000008</c:v>
                </c:pt>
                <c:pt idx="12">
                  <c:v>2.3559999999999977</c:v>
                </c:pt>
                <c:pt idx="13">
                  <c:v>0.60511999999999999</c:v>
                </c:pt>
              </c:numCache>
            </c:numRef>
          </c:xVal>
          <c:yVal>
            <c:numRef>
              <c:f>cmc!$F$41:$F$54</c:f>
              <c:numCache>
                <c:formatCode>General</c:formatCode>
                <c:ptCount val="14"/>
                <c:pt idx="0">
                  <c:v>30.2</c:v>
                </c:pt>
                <c:pt idx="1">
                  <c:v>31.22</c:v>
                </c:pt>
                <c:pt idx="2">
                  <c:v>31.4</c:v>
                </c:pt>
                <c:pt idx="3">
                  <c:v>31.970399999999721</c:v>
                </c:pt>
                <c:pt idx="4">
                  <c:v>34.163000000000011</c:v>
                </c:pt>
                <c:pt idx="5">
                  <c:v>28.392999999999986</c:v>
                </c:pt>
                <c:pt idx="6">
                  <c:v>33.009</c:v>
                </c:pt>
                <c:pt idx="7">
                  <c:v>33.7014</c:v>
                </c:pt>
                <c:pt idx="8">
                  <c:v>34.163000000000011</c:v>
                </c:pt>
                <c:pt idx="9">
                  <c:v>34.393800000000006</c:v>
                </c:pt>
                <c:pt idx="10">
                  <c:v>35.547799999999995</c:v>
                </c:pt>
                <c:pt idx="11">
                  <c:v>42.241</c:v>
                </c:pt>
                <c:pt idx="12">
                  <c:v>48.010999999999996</c:v>
                </c:pt>
                <c:pt idx="13">
                  <c:v>60.705000000000013</c:v>
                </c:pt>
              </c:numCache>
            </c:numRef>
          </c:yVal>
          <c:smooth val="0"/>
        </c:ser>
        <c:dLbls>
          <c:showLegendKey val="0"/>
          <c:showVal val="0"/>
          <c:showCatName val="0"/>
          <c:showSerName val="0"/>
          <c:showPercent val="0"/>
          <c:showBubbleSize val="0"/>
        </c:dLbls>
        <c:axId val="78108544"/>
        <c:axId val="76701696"/>
      </c:scatterChart>
      <c:valAx>
        <c:axId val="78108544"/>
        <c:scaling>
          <c:orientation val="minMax"/>
        </c:scaling>
        <c:delete val="0"/>
        <c:axPos val="b"/>
        <c:title>
          <c:tx>
            <c:rich>
              <a:bodyPr/>
              <a:lstStyle/>
              <a:p>
                <a:pPr>
                  <a:defRPr/>
                </a:pPr>
                <a:r>
                  <a:rPr lang="en-US"/>
                  <a:t>Surfactants Concentration(ppm)</a:t>
                </a:r>
              </a:p>
            </c:rich>
          </c:tx>
          <c:layout/>
          <c:overlay val="0"/>
        </c:title>
        <c:numFmt formatCode="General" sourceLinked="1"/>
        <c:majorTickMark val="none"/>
        <c:minorTickMark val="none"/>
        <c:tickLblPos val="nextTo"/>
        <c:crossAx val="76701696"/>
        <c:crosses val="autoZero"/>
        <c:crossBetween val="midCat"/>
      </c:valAx>
      <c:valAx>
        <c:axId val="76701696"/>
        <c:scaling>
          <c:orientation val="minMax"/>
        </c:scaling>
        <c:delete val="0"/>
        <c:axPos val="l"/>
        <c:majorGridlines/>
        <c:title>
          <c:tx>
            <c:rich>
              <a:bodyPr/>
              <a:lstStyle/>
              <a:p>
                <a:pPr>
                  <a:defRPr/>
                </a:pPr>
                <a:r>
                  <a:rPr lang="en-US"/>
                  <a:t>Surface tension (dyne/cm)</a:t>
                </a:r>
              </a:p>
            </c:rich>
          </c:tx>
          <c:layout/>
          <c:overlay val="0"/>
        </c:title>
        <c:numFmt formatCode="General" sourceLinked="1"/>
        <c:majorTickMark val="none"/>
        <c:minorTickMark val="none"/>
        <c:tickLblPos val="nextTo"/>
        <c:crossAx val="78108544"/>
        <c:crosses val="autoZero"/>
        <c:crossBetween val="midCat"/>
      </c:valAx>
    </c:plotArea>
    <c:plotVisOnly val="1"/>
    <c:dispBlanksAs val="gap"/>
    <c:showDLblsOverMax val="0"/>
  </c:chart>
  <c:txPr>
    <a:bodyPr/>
    <a:lstStyle/>
    <a:p>
      <a:pPr>
        <a:defRPr sz="1400">
          <a:latin typeface="Times New Roman" pitchFamily="18" charset="0"/>
          <a:cs typeface="Times New Roman" pitchFamily="18" charset="0"/>
        </a:defRPr>
      </a:pPr>
      <a:endParaRPr lang="ar-SA"/>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1/125</c:v>
          </c:tx>
          <c:xVal>
            <c:numRef>
              <c:f>'2.5% pine'!$B$3:$B$8</c:f>
              <c:numCache>
                <c:formatCode>General</c:formatCode>
                <c:ptCount val="6"/>
                <c:pt idx="0">
                  <c:v>0</c:v>
                </c:pt>
                <c:pt idx="1">
                  <c:v>5</c:v>
                </c:pt>
                <c:pt idx="2">
                  <c:v>10</c:v>
                </c:pt>
                <c:pt idx="3">
                  <c:v>15</c:v>
                </c:pt>
                <c:pt idx="4">
                  <c:v>20</c:v>
                </c:pt>
                <c:pt idx="5">
                  <c:v>25</c:v>
                </c:pt>
              </c:numCache>
            </c:numRef>
          </c:xVal>
          <c:yVal>
            <c:numRef>
              <c:f>'2.5% pine'!$F$3:$F$8</c:f>
              <c:numCache>
                <c:formatCode>General</c:formatCode>
                <c:ptCount val="6"/>
                <c:pt idx="0">
                  <c:v>33.759099999999989</c:v>
                </c:pt>
                <c:pt idx="1">
                  <c:v>33.586000000000006</c:v>
                </c:pt>
                <c:pt idx="2">
                  <c:v>31.277999999999992</c:v>
                </c:pt>
                <c:pt idx="3">
                  <c:v>33.009</c:v>
                </c:pt>
                <c:pt idx="4">
                  <c:v>32.432000000000002</c:v>
                </c:pt>
                <c:pt idx="5">
                  <c:v>30.700999999999986</c:v>
                </c:pt>
              </c:numCache>
            </c:numRef>
          </c:yVal>
          <c:smooth val="1"/>
        </c:ser>
        <c:ser>
          <c:idx val="1"/>
          <c:order val="1"/>
          <c:tx>
            <c:strRef>
              <c:f>'2.5% pine'!$B$11</c:f>
              <c:strCache>
                <c:ptCount val="1"/>
                <c:pt idx="0">
                  <c:v>0.25:125</c:v>
                </c:pt>
              </c:strCache>
            </c:strRef>
          </c:tx>
          <c:xVal>
            <c:numRef>
              <c:f>'2.5% pine'!$B$13:$B$18</c:f>
              <c:numCache>
                <c:formatCode>General</c:formatCode>
                <c:ptCount val="6"/>
                <c:pt idx="0">
                  <c:v>0</c:v>
                </c:pt>
                <c:pt idx="1">
                  <c:v>5</c:v>
                </c:pt>
                <c:pt idx="2">
                  <c:v>10</c:v>
                </c:pt>
                <c:pt idx="3">
                  <c:v>15</c:v>
                </c:pt>
                <c:pt idx="4">
                  <c:v>20</c:v>
                </c:pt>
                <c:pt idx="5">
                  <c:v>25</c:v>
                </c:pt>
              </c:numCache>
            </c:numRef>
          </c:xVal>
          <c:yVal>
            <c:numRef>
              <c:f>'2.5% pine'!$F$13:$F$18</c:f>
              <c:numCache>
                <c:formatCode>General</c:formatCode>
                <c:ptCount val="6"/>
                <c:pt idx="0">
                  <c:v>33.643700000000003</c:v>
                </c:pt>
                <c:pt idx="1">
                  <c:v>30.700999999999986</c:v>
                </c:pt>
                <c:pt idx="2">
                  <c:v>33.239800000000002</c:v>
                </c:pt>
                <c:pt idx="3">
                  <c:v>32.778200000000012</c:v>
                </c:pt>
                <c:pt idx="4">
                  <c:v>33.586000000000006</c:v>
                </c:pt>
                <c:pt idx="5">
                  <c:v>33.932200000000009</c:v>
                </c:pt>
              </c:numCache>
            </c:numRef>
          </c:yVal>
          <c:smooth val="1"/>
        </c:ser>
        <c:ser>
          <c:idx val="2"/>
          <c:order val="2"/>
          <c:tx>
            <c:strRef>
              <c:f>'2.5% pine'!$I$1</c:f>
              <c:strCache>
                <c:ptCount val="1"/>
                <c:pt idx="0">
                  <c:v>0.06:125</c:v>
                </c:pt>
              </c:strCache>
            </c:strRef>
          </c:tx>
          <c:spPr>
            <a:ln>
              <a:solidFill>
                <a:schemeClr val="tx2">
                  <a:lumMod val="75000"/>
                </a:schemeClr>
              </a:solidFill>
            </a:ln>
          </c:spPr>
          <c:marker>
            <c:spPr>
              <a:solidFill>
                <a:schemeClr val="tx2">
                  <a:lumMod val="50000"/>
                </a:schemeClr>
              </a:solidFill>
              <a:ln>
                <a:solidFill>
                  <a:schemeClr val="tx2">
                    <a:lumMod val="75000"/>
                  </a:schemeClr>
                </a:solidFill>
              </a:ln>
            </c:spPr>
          </c:marker>
          <c:xVal>
            <c:numRef>
              <c:f>'2.5% pine'!$H$3:$H$8</c:f>
              <c:numCache>
                <c:formatCode>General</c:formatCode>
                <c:ptCount val="6"/>
                <c:pt idx="0">
                  <c:v>0</c:v>
                </c:pt>
                <c:pt idx="1">
                  <c:v>5</c:v>
                </c:pt>
                <c:pt idx="2">
                  <c:v>10</c:v>
                </c:pt>
                <c:pt idx="3">
                  <c:v>15</c:v>
                </c:pt>
                <c:pt idx="4">
                  <c:v>20</c:v>
                </c:pt>
                <c:pt idx="5">
                  <c:v>25</c:v>
                </c:pt>
              </c:numCache>
            </c:numRef>
          </c:xVal>
          <c:yVal>
            <c:numRef>
              <c:f>'2.5% pine'!$M$3:$M$8</c:f>
              <c:numCache>
                <c:formatCode>General</c:formatCode>
                <c:ptCount val="6"/>
                <c:pt idx="0">
                  <c:v>33.586000000000006</c:v>
                </c:pt>
                <c:pt idx="1">
                  <c:v>33.066700000000012</c:v>
                </c:pt>
                <c:pt idx="2">
                  <c:v>34.163000000000011</c:v>
                </c:pt>
                <c:pt idx="3">
                  <c:v>34.970800000000004</c:v>
                </c:pt>
                <c:pt idx="4">
                  <c:v>34.220700000000313</c:v>
                </c:pt>
                <c:pt idx="5">
                  <c:v>34.566900000000011</c:v>
                </c:pt>
              </c:numCache>
            </c:numRef>
          </c:yVal>
          <c:smooth val="1"/>
        </c:ser>
        <c:ser>
          <c:idx val="3"/>
          <c:order val="3"/>
          <c:tx>
            <c:strRef>
              <c:f>'2.5% pine'!$I$11</c:f>
              <c:strCache>
                <c:ptCount val="1"/>
                <c:pt idx="0">
                  <c:v>0.004:125</c:v>
                </c:pt>
              </c:strCache>
            </c:strRef>
          </c:tx>
          <c:xVal>
            <c:numRef>
              <c:f>'2.5% pine'!$H$13:$H$18</c:f>
              <c:numCache>
                <c:formatCode>General</c:formatCode>
                <c:ptCount val="6"/>
                <c:pt idx="0">
                  <c:v>0</c:v>
                </c:pt>
                <c:pt idx="1">
                  <c:v>5</c:v>
                </c:pt>
                <c:pt idx="2">
                  <c:v>10</c:v>
                </c:pt>
                <c:pt idx="3">
                  <c:v>15</c:v>
                </c:pt>
                <c:pt idx="4">
                  <c:v>20</c:v>
                </c:pt>
                <c:pt idx="5">
                  <c:v>25</c:v>
                </c:pt>
              </c:numCache>
            </c:numRef>
          </c:xVal>
          <c:yVal>
            <c:numRef>
              <c:f>'2.5% pine'!$L$13:$L$18</c:f>
              <c:numCache>
                <c:formatCode>General</c:formatCode>
                <c:ptCount val="6"/>
                <c:pt idx="0">
                  <c:v>44.029700000000012</c:v>
                </c:pt>
                <c:pt idx="1">
                  <c:v>41.952500000000001</c:v>
                </c:pt>
                <c:pt idx="2">
                  <c:v>43.798900000000565</c:v>
                </c:pt>
                <c:pt idx="3">
                  <c:v>42.241</c:v>
                </c:pt>
                <c:pt idx="4">
                  <c:v>43.510400000000004</c:v>
                </c:pt>
                <c:pt idx="5">
                  <c:v>40.048400000000008</c:v>
                </c:pt>
              </c:numCache>
            </c:numRef>
          </c:yVal>
          <c:smooth val="1"/>
        </c:ser>
        <c:ser>
          <c:idx val="4"/>
          <c:order val="4"/>
          <c:tx>
            <c:strRef>
              <c:f>'2.5% pine'!$B$21</c:f>
              <c:strCache>
                <c:ptCount val="1"/>
                <c:pt idx="0">
                  <c:v>0.002:125</c:v>
                </c:pt>
              </c:strCache>
            </c:strRef>
          </c:tx>
          <c:xVal>
            <c:numRef>
              <c:f>'2.5% pine'!$B$23:$B$28</c:f>
              <c:numCache>
                <c:formatCode>General</c:formatCode>
                <c:ptCount val="6"/>
                <c:pt idx="0">
                  <c:v>0</c:v>
                </c:pt>
                <c:pt idx="1">
                  <c:v>5</c:v>
                </c:pt>
                <c:pt idx="2">
                  <c:v>10</c:v>
                </c:pt>
                <c:pt idx="3">
                  <c:v>15</c:v>
                </c:pt>
                <c:pt idx="4">
                  <c:v>20</c:v>
                </c:pt>
                <c:pt idx="5">
                  <c:v>25</c:v>
                </c:pt>
              </c:numCache>
            </c:numRef>
          </c:xVal>
          <c:yVal>
            <c:numRef>
              <c:f>'2.5% pine'!$F$23:$F$28</c:f>
              <c:numCache>
                <c:formatCode>General</c:formatCode>
                <c:ptCount val="6"/>
                <c:pt idx="0">
                  <c:v>47.087800000000001</c:v>
                </c:pt>
                <c:pt idx="1">
                  <c:v>36.297900000000013</c:v>
                </c:pt>
                <c:pt idx="2">
                  <c:v>39.355999999999995</c:v>
                </c:pt>
                <c:pt idx="3">
                  <c:v>43.625800000000012</c:v>
                </c:pt>
                <c:pt idx="4">
                  <c:v>42.010200000000005</c:v>
                </c:pt>
                <c:pt idx="5">
                  <c:v>33.874499999999998</c:v>
                </c:pt>
              </c:numCache>
            </c:numRef>
          </c:yVal>
          <c:smooth val="1"/>
        </c:ser>
        <c:dLbls>
          <c:showLegendKey val="0"/>
          <c:showVal val="0"/>
          <c:showCatName val="0"/>
          <c:showSerName val="0"/>
          <c:showPercent val="0"/>
          <c:showBubbleSize val="0"/>
        </c:dLbls>
        <c:axId val="94624768"/>
        <c:axId val="94631040"/>
      </c:scatterChart>
      <c:valAx>
        <c:axId val="94624768"/>
        <c:scaling>
          <c:orientation val="minMax"/>
        </c:scaling>
        <c:delete val="0"/>
        <c:axPos val="b"/>
        <c:title>
          <c:tx>
            <c:rich>
              <a:bodyPr/>
              <a:lstStyle/>
              <a:p>
                <a:pPr>
                  <a:defRPr/>
                </a:pPr>
                <a:r>
                  <a:rPr lang="en-US"/>
                  <a:t>No. cycles</a:t>
                </a:r>
              </a:p>
            </c:rich>
          </c:tx>
          <c:layout/>
          <c:overlay val="0"/>
        </c:title>
        <c:numFmt formatCode="General" sourceLinked="1"/>
        <c:majorTickMark val="none"/>
        <c:minorTickMark val="none"/>
        <c:tickLblPos val="nextTo"/>
        <c:crossAx val="94631040"/>
        <c:crosses val="autoZero"/>
        <c:crossBetween val="midCat"/>
      </c:valAx>
      <c:valAx>
        <c:axId val="94631040"/>
        <c:scaling>
          <c:orientation val="minMax"/>
          <c:max val="55"/>
          <c:min val="20"/>
        </c:scaling>
        <c:delete val="0"/>
        <c:axPos val="l"/>
        <c:majorGridlines/>
        <c:title>
          <c:tx>
            <c:rich>
              <a:bodyPr/>
              <a:lstStyle/>
              <a:p>
                <a:pPr>
                  <a:defRPr/>
                </a:pPr>
                <a:r>
                  <a:rPr lang="en-US"/>
                  <a:t>Surface Tension (dyne/cm)</a:t>
                </a:r>
              </a:p>
            </c:rich>
          </c:tx>
          <c:layout/>
          <c:overlay val="0"/>
        </c:title>
        <c:numFmt formatCode="General" sourceLinked="1"/>
        <c:majorTickMark val="none"/>
        <c:minorTickMark val="none"/>
        <c:tickLblPos val="nextTo"/>
        <c:crossAx val="94624768"/>
        <c:crosses val="autoZero"/>
        <c:crossBetween val="midCat"/>
      </c:valAx>
    </c:plotArea>
    <c:legend>
      <c:legendPos val="r"/>
      <c:layout/>
      <c:overlay val="0"/>
    </c:legend>
    <c:plotVisOnly val="1"/>
    <c:dispBlanksAs val="gap"/>
    <c:showDLblsOverMax val="0"/>
  </c:chart>
  <c:txPr>
    <a:bodyPr/>
    <a:lstStyle/>
    <a:p>
      <a:pPr>
        <a:defRPr sz="1800">
          <a:latin typeface="Times New Roman" pitchFamily="18" charset="0"/>
          <a:cs typeface="Times New Roman" pitchFamily="18" charset="0"/>
        </a:defRPr>
      </a:pPr>
      <a:endParaRPr lang="ar-SA"/>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2.5% pine oil</c:v>
          </c:tx>
          <c:xVal>
            <c:numLit>
              <c:formatCode>General</c:formatCode>
              <c:ptCount val="4"/>
              <c:pt idx="0">
                <c:v>2.0000000000000052E-3</c:v>
              </c:pt>
              <c:pt idx="1">
                <c:v>6.0000000000000032E-2</c:v>
              </c:pt>
              <c:pt idx="2">
                <c:v>0.25</c:v>
              </c:pt>
              <c:pt idx="3">
                <c:v>1</c:v>
              </c:pt>
            </c:numLit>
          </c:xVal>
          <c:yVal>
            <c:numRef>
              <c:f>('2.5% pine'!$G$24,'2.5% pine'!$N$4,'2.5% pine'!$G$14,'2.5% pine'!$G$4)</c:f>
              <c:numCache>
                <c:formatCode>General</c:formatCode>
                <c:ptCount val="4"/>
                <c:pt idx="0">
                  <c:v>36.297899999999998</c:v>
                </c:pt>
                <c:pt idx="1">
                  <c:v>33.066700000000012</c:v>
                </c:pt>
                <c:pt idx="2">
                  <c:v>30.70099999999999</c:v>
                </c:pt>
                <c:pt idx="3">
                  <c:v>33.586000000000006</c:v>
                </c:pt>
              </c:numCache>
            </c:numRef>
          </c:yVal>
          <c:smooth val="1"/>
        </c:ser>
        <c:ser>
          <c:idx val="1"/>
          <c:order val="1"/>
          <c:tx>
            <c:v>1% pine oil</c:v>
          </c:tx>
          <c:xVal>
            <c:numLit>
              <c:formatCode>General</c:formatCode>
              <c:ptCount val="4"/>
              <c:pt idx="0">
                <c:v>2.0000000000000052E-3</c:v>
              </c:pt>
              <c:pt idx="1">
                <c:v>6.0000000000000032E-2</c:v>
              </c:pt>
              <c:pt idx="2">
                <c:v>0.25</c:v>
              </c:pt>
              <c:pt idx="3">
                <c:v>1</c:v>
              </c:pt>
            </c:numLit>
          </c:xVal>
          <c:yVal>
            <c:numRef>
              <c:f>('1%pine'!$F$24,'1%pine'!$M$4,'1%pine'!$F$14,'1%pine'!$F$4)</c:f>
              <c:numCache>
                <c:formatCode>General</c:formatCode>
                <c:ptCount val="4"/>
                <c:pt idx="0">
                  <c:v>35.951699999999974</c:v>
                </c:pt>
                <c:pt idx="1">
                  <c:v>30.29709999999999</c:v>
                </c:pt>
                <c:pt idx="2">
                  <c:v>30.70099999999999</c:v>
                </c:pt>
                <c:pt idx="3">
                  <c:v>33.643700000000003</c:v>
                </c:pt>
              </c:numCache>
            </c:numRef>
          </c:yVal>
          <c:smooth val="1"/>
        </c:ser>
        <c:ser>
          <c:idx val="2"/>
          <c:order val="2"/>
          <c:tx>
            <c:v>commercial</c:v>
          </c:tx>
          <c:spPr>
            <a:ln>
              <a:solidFill>
                <a:srgbClr val="00B050"/>
              </a:solidFill>
            </a:ln>
          </c:spPr>
          <c:marker>
            <c:spPr>
              <a:solidFill>
                <a:srgbClr val="00B050"/>
              </a:solidFill>
              <a:ln>
                <a:solidFill>
                  <a:srgbClr val="00B050"/>
                </a:solidFill>
              </a:ln>
            </c:spPr>
          </c:marker>
          <c:xVal>
            <c:numLit>
              <c:formatCode>General</c:formatCode>
              <c:ptCount val="4"/>
              <c:pt idx="0">
                <c:v>2.0000000000000044E-3</c:v>
              </c:pt>
              <c:pt idx="1">
                <c:v>6.0000000000000032E-2</c:v>
              </c:pt>
              <c:pt idx="2">
                <c:v>0.25</c:v>
              </c:pt>
              <c:pt idx="3">
                <c:v>1</c:v>
              </c:pt>
            </c:numLit>
          </c:xVal>
          <c:yVal>
            <c:numRef>
              <c:f>(commercial!$F$24,commercial!$M$4,commercial!$F$14,commercial!$F$4)</c:f>
              <c:numCache>
                <c:formatCode>General</c:formatCode>
                <c:ptCount val="4"/>
                <c:pt idx="0">
                  <c:v>33.643700000000003</c:v>
                </c:pt>
                <c:pt idx="1">
                  <c:v>29.547000000000001</c:v>
                </c:pt>
                <c:pt idx="2">
                  <c:v>33.643700000000003</c:v>
                </c:pt>
                <c:pt idx="3">
                  <c:v>32.778200000000012</c:v>
                </c:pt>
              </c:numCache>
            </c:numRef>
          </c:yVal>
          <c:smooth val="1"/>
        </c:ser>
        <c:ser>
          <c:idx val="3"/>
          <c:order val="3"/>
          <c:tx>
            <c:v>3.5% pine oil</c:v>
          </c:tx>
          <c:spPr>
            <a:ln>
              <a:solidFill>
                <a:schemeClr val="tx1"/>
              </a:solidFill>
            </a:ln>
          </c:spPr>
          <c:marker>
            <c:spPr>
              <a:solidFill>
                <a:schemeClr val="tx1"/>
              </a:solidFill>
              <a:ln>
                <a:solidFill>
                  <a:schemeClr val="tx1"/>
                </a:solidFill>
              </a:ln>
            </c:spPr>
          </c:marker>
          <c:xVal>
            <c:numLit>
              <c:formatCode>General</c:formatCode>
              <c:ptCount val="4"/>
              <c:pt idx="0">
                <c:v>2.0000000000000035E-3</c:v>
              </c:pt>
              <c:pt idx="1">
                <c:v>6.0000000000000032E-2</c:v>
              </c:pt>
              <c:pt idx="2">
                <c:v>0.25</c:v>
              </c:pt>
              <c:pt idx="3">
                <c:v>1</c:v>
              </c:pt>
            </c:numLit>
          </c:xVal>
          <c:yVal>
            <c:numRef>
              <c:f>('3.5%pine'!$F$22,'3.5%pine'!$N$4,'3.5%pine'!$F$13,'3.5%pine'!$F$4)</c:f>
              <c:numCache>
                <c:formatCode>General</c:formatCode>
                <c:ptCount val="4"/>
                <c:pt idx="0">
                  <c:v>38.259700000000002</c:v>
                </c:pt>
                <c:pt idx="1">
                  <c:v>35.316999999999993</c:v>
                </c:pt>
                <c:pt idx="2">
                  <c:v>33.586000000000006</c:v>
                </c:pt>
                <c:pt idx="3">
                  <c:v>34.393800000000006</c:v>
                </c:pt>
              </c:numCache>
            </c:numRef>
          </c:yVal>
          <c:smooth val="1"/>
        </c:ser>
        <c:dLbls>
          <c:showLegendKey val="0"/>
          <c:showVal val="0"/>
          <c:showCatName val="0"/>
          <c:showSerName val="0"/>
          <c:showPercent val="0"/>
          <c:showBubbleSize val="0"/>
        </c:dLbls>
        <c:axId val="94680576"/>
        <c:axId val="94691328"/>
      </c:scatterChart>
      <c:valAx>
        <c:axId val="94680576"/>
        <c:scaling>
          <c:orientation val="minMax"/>
          <c:max val="1"/>
        </c:scaling>
        <c:delete val="0"/>
        <c:axPos val="b"/>
        <c:title>
          <c:tx>
            <c:rich>
              <a:bodyPr/>
              <a:lstStyle/>
              <a:p>
                <a:pPr>
                  <a:defRPr/>
                </a:pPr>
                <a:r>
                  <a:rPr lang="en-US"/>
                  <a:t>ml gel: 125 ml water</a:t>
                </a:r>
              </a:p>
            </c:rich>
          </c:tx>
          <c:layout/>
          <c:overlay val="0"/>
        </c:title>
        <c:numFmt formatCode="General" sourceLinked="1"/>
        <c:majorTickMark val="none"/>
        <c:minorTickMark val="none"/>
        <c:tickLblPos val="nextTo"/>
        <c:crossAx val="94691328"/>
        <c:crosses val="autoZero"/>
        <c:crossBetween val="midCat"/>
        <c:majorUnit val="0.1"/>
      </c:valAx>
      <c:valAx>
        <c:axId val="94691328"/>
        <c:scaling>
          <c:orientation val="minMax"/>
          <c:max val="51"/>
          <c:min val="25"/>
        </c:scaling>
        <c:delete val="0"/>
        <c:axPos val="l"/>
        <c:majorGridlines/>
        <c:title>
          <c:tx>
            <c:rich>
              <a:bodyPr/>
              <a:lstStyle/>
              <a:p>
                <a:pPr>
                  <a:defRPr/>
                </a:pPr>
                <a:r>
                  <a:rPr lang="en-US"/>
                  <a:t>Surface Tension (dyne/cm)</a:t>
                </a:r>
              </a:p>
            </c:rich>
          </c:tx>
          <c:layout>
            <c:manualLayout>
              <c:xMode val="edge"/>
              <c:yMode val="edge"/>
              <c:x val="1.5432098765432108E-2"/>
              <c:y val="0.14404072680222982"/>
            </c:manualLayout>
          </c:layout>
          <c:overlay val="0"/>
        </c:title>
        <c:numFmt formatCode="General" sourceLinked="1"/>
        <c:majorTickMark val="none"/>
        <c:minorTickMark val="none"/>
        <c:tickLblPos val="nextTo"/>
        <c:crossAx val="94680576"/>
        <c:crosses val="autoZero"/>
        <c:crossBetween val="midCat"/>
        <c:majorUnit val="2"/>
      </c:valAx>
    </c:plotArea>
    <c:legend>
      <c:legendPos val="r"/>
      <c:layout/>
      <c:overlay val="0"/>
    </c:legend>
    <c:plotVisOnly val="1"/>
    <c:dispBlanksAs val="gap"/>
    <c:showDLblsOverMax val="0"/>
  </c:chart>
  <c:txPr>
    <a:bodyPr/>
    <a:lstStyle/>
    <a:p>
      <a:pPr>
        <a:defRPr sz="1800">
          <a:latin typeface="Times New Roman" pitchFamily="18" charset="0"/>
          <a:cs typeface="Times New Roman" pitchFamily="18" charset="0"/>
        </a:defRPr>
      </a:pPr>
      <a:endParaRPr lang="ar-SA"/>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2.5% pine oil</c:v>
          </c:tx>
          <c:xVal>
            <c:numLit>
              <c:formatCode>General</c:formatCode>
              <c:ptCount val="4"/>
              <c:pt idx="0">
                <c:v>2.0000000000000052E-3</c:v>
              </c:pt>
              <c:pt idx="1">
                <c:v>6.0000000000000032E-2</c:v>
              </c:pt>
              <c:pt idx="2">
                <c:v>0.25</c:v>
              </c:pt>
              <c:pt idx="3">
                <c:v>1</c:v>
              </c:pt>
            </c:numLit>
          </c:xVal>
          <c:yVal>
            <c:numRef>
              <c:f>('2.5% pine'!$G$25,'2.5% pine'!$N$5,'2.5% pine'!$G$15,'2.5% pine'!$G$5)</c:f>
              <c:numCache>
                <c:formatCode>General</c:formatCode>
                <c:ptCount val="4"/>
                <c:pt idx="0">
                  <c:v>39.355999999999995</c:v>
                </c:pt>
                <c:pt idx="1">
                  <c:v>34.163000000000011</c:v>
                </c:pt>
                <c:pt idx="2">
                  <c:v>33.239800000000002</c:v>
                </c:pt>
                <c:pt idx="3">
                  <c:v>31.277999999999992</c:v>
                </c:pt>
              </c:numCache>
            </c:numRef>
          </c:yVal>
          <c:smooth val="1"/>
        </c:ser>
        <c:ser>
          <c:idx val="1"/>
          <c:order val="1"/>
          <c:tx>
            <c:v>1% pine oil</c:v>
          </c:tx>
          <c:xVal>
            <c:numLit>
              <c:formatCode>General</c:formatCode>
              <c:ptCount val="4"/>
              <c:pt idx="0">
                <c:v>2.0000000000000052E-3</c:v>
              </c:pt>
              <c:pt idx="1">
                <c:v>6.0000000000000032E-2</c:v>
              </c:pt>
              <c:pt idx="2">
                <c:v>0.25</c:v>
              </c:pt>
              <c:pt idx="3">
                <c:v>1</c:v>
              </c:pt>
            </c:numLit>
          </c:xVal>
          <c:yVal>
            <c:numRef>
              <c:f>('1%pine'!$F$25,'1%pine'!$M$5,'1%pine'!$F$15,'1%pine'!$F$5)</c:f>
              <c:numCache>
                <c:formatCode>General</c:formatCode>
                <c:ptCount val="4"/>
                <c:pt idx="0">
                  <c:v>47.434000000000005</c:v>
                </c:pt>
                <c:pt idx="1">
                  <c:v>34.278400000000012</c:v>
                </c:pt>
                <c:pt idx="2">
                  <c:v>30.181699999999989</c:v>
                </c:pt>
                <c:pt idx="3">
                  <c:v>35.028500000000015</c:v>
                </c:pt>
              </c:numCache>
            </c:numRef>
          </c:yVal>
          <c:smooth val="1"/>
        </c:ser>
        <c:ser>
          <c:idx val="2"/>
          <c:order val="2"/>
          <c:tx>
            <c:v>commercial</c:v>
          </c:tx>
          <c:spPr>
            <a:ln>
              <a:solidFill>
                <a:srgbClr val="00B050"/>
              </a:solidFill>
            </a:ln>
          </c:spPr>
          <c:marker>
            <c:spPr>
              <a:solidFill>
                <a:srgbClr val="00B050"/>
              </a:solidFill>
              <a:ln>
                <a:solidFill>
                  <a:srgbClr val="00B050"/>
                </a:solidFill>
              </a:ln>
            </c:spPr>
          </c:marker>
          <c:xVal>
            <c:numLit>
              <c:formatCode>General</c:formatCode>
              <c:ptCount val="4"/>
              <c:pt idx="0">
                <c:v>2.0000000000000044E-3</c:v>
              </c:pt>
              <c:pt idx="1">
                <c:v>6.0000000000000032E-2</c:v>
              </c:pt>
              <c:pt idx="2">
                <c:v>0.25</c:v>
              </c:pt>
              <c:pt idx="3">
                <c:v>1</c:v>
              </c:pt>
            </c:numLit>
          </c:xVal>
          <c:yVal>
            <c:numRef>
              <c:f>(commercial!$F$25,commercial!$M$5,commercial!$F$15,commercial!$F$5)</c:f>
              <c:numCache>
                <c:formatCode>General</c:formatCode>
                <c:ptCount val="4"/>
                <c:pt idx="0">
                  <c:v>36.874899999999997</c:v>
                </c:pt>
                <c:pt idx="1">
                  <c:v>29.777799999999989</c:v>
                </c:pt>
                <c:pt idx="2">
                  <c:v>28.969999999999985</c:v>
                </c:pt>
                <c:pt idx="3">
                  <c:v>28.277599999999989</c:v>
                </c:pt>
              </c:numCache>
            </c:numRef>
          </c:yVal>
          <c:smooth val="1"/>
        </c:ser>
        <c:ser>
          <c:idx val="3"/>
          <c:order val="3"/>
          <c:tx>
            <c:v>3.5%pine oil</c:v>
          </c:tx>
          <c:spPr>
            <a:ln>
              <a:solidFill>
                <a:schemeClr val="tx1"/>
              </a:solidFill>
            </a:ln>
          </c:spPr>
          <c:marker>
            <c:spPr>
              <a:solidFill>
                <a:schemeClr val="tx1"/>
              </a:solidFill>
              <a:ln>
                <a:solidFill>
                  <a:schemeClr val="tx1"/>
                </a:solidFill>
              </a:ln>
            </c:spPr>
          </c:marker>
          <c:xVal>
            <c:numLit>
              <c:formatCode>General</c:formatCode>
              <c:ptCount val="4"/>
              <c:pt idx="0">
                <c:v>2.0000000000000035E-3</c:v>
              </c:pt>
              <c:pt idx="1">
                <c:v>6.0000000000000032E-2</c:v>
              </c:pt>
              <c:pt idx="2">
                <c:v>0.25</c:v>
              </c:pt>
              <c:pt idx="3">
                <c:v>1</c:v>
              </c:pt>
            </c:numLit>
          </c:xVal>
          <c:yVal>
            <c:numRef>
              <c:f>('3.5%pine'!$F$23,'3.5%pine'!$N$5,'3.5%pine'!$F$14,'3.5%pine'!$F$5)</c:f>
              <c:numCache>
                <c:formatCode>General</c:formatCode>
                <c:ptCount val="4"/>
                <c:pt idx="0">
                  <c:v>40.798500000000018</c:v>
                </c:pt>
                <c:pt idx="1">
                  <c:v>34.163000000000011</c:v>
                </c:pt>
                <c:pt idx="2">
                  <c:v>26.546599999999984</c:v>
                </c:pt>
                <c:pt idx="3">
                  <c:v>33.412899999999993</c:v>
                </c:pt>
              </c:numCache>
            </c:numRef>
          </c:yVal>
          <c:smooth val="1"/>
        </c:ser>
        <c:dLbls>
          <c:showLegendKey val="0"/>
          <c:showVal val="0"/>
          <c:showCatName val="0"/>
          <c:showSerName val="0"/>
          <c:showPercent val="0"/>
          <c:showBubbleSize val="0"/>
        </c:dLbls>
        <c:axId val="95772032"/>
        <c:axId val="95786880"/>
      </c:scatterChart>
      <c:valAx>
        <c:axId val="95772032"/>
        <c:scaling>
          <c:orientation val="minMax"/>
          <c:max val="1"/>
        </c:scaling>
        <c:delete val="0"/>
        <c:axPos val="b"/>
        <c:title>
          <c:tx>
            <c:rich>
              <a:bodyPr/>
              <a:lstStyle/>
              <a:p>
                <a:pPr>
                  <a:defRPr/>
                </a:pPr>
                <a:r>
                  <a:rPr lang="en-US"/>
                  <a:t>ml gel: 125ml water</a:t>
                </a:r>
              </a:p>
            </c:rich>
          </c:tx>
          <c:layout/>
          <c:overlay val="0"/>
        </c:title>
        <c:numFmt formatCode="General" sourceLinked="1"/>
        <c:majorTickMark val="none"/>
        <c:minorTickMark val="none"/>
        <c:tickLblPos val="nextTo"/>
        <c:crossAx val="95786880"/>
        <c:crosses val="autoZero"/>
        <c:crossBetween val="midCat"/>
        <c:majorUnit val="0.1"/>
      </c:valAx>
      <c:valAx>
        <c:axId val="95786880"/>
        <c:scaling>
          <c:orientation val="minMax"/>
          <c:max val="51"/>
          <c:min val="25"/>
        </c:scaling>
        <c:delete val="0"/>
        <c:axPos val="l"/>
        <c:majorGridlines/>
        <c:title>
          <c:tx>
            <c:rich>
              <a:bodyPr/>
              <a:lstStyle/>
              <a:p>
                <a:pPr>
                  <a:defRPr/>
                </a:pPr>
                <a:r>
                  <a:rPr lang="en-US"/>
                  <a:t>Surface Tension (dyne/cm)</a:t>
                </a:r>
              </a:p>
            </c:rich>
          </c:tx>
          <c:layout/>
          <c:overlay val="0"/>
        </c:title>
        <c:numFmt formatCode="General" sourceLinked="1"/>
        <c:majorTickMark val="none"/>
        <c:minorTickMark val="none"/>
        <c:tickLblPos val="nextTo"/>
        <c:crossAx val="95772032"/>
        <c:crosses val="autoZero"/>
        <c:crossBetween val="midCat"/>
        <c:majorUnit val="2"/>
      </c:valAx>
    </c:plotArea>
    <c:legend>
      <c:legendPos val="r"/>
      <c:layout/>
      <c:overlay val="0"/>
    </c:legend>
    <c:plotVisOnly val="1"/>
    <c:dispBlanksAs val="gap"/>
    <c:showDLblsOverMax val="0"/>
  </c:chart>
  <c:txPr>
    <a:bodyPr/>
    <a:lstStyle/>
    <a:p>
      <a:pPr>
        <a:defRPr sz="1800">
          <a:latin typeface="Times New Roman" pitchFamily="18" charset="0"/>
          <a:cs typeface="Times New Roman" pitchFamily="18" charset="0"/>
        </a:defRPr>
      </a:pPr>
      <a:endParaRPr lang="ar-SA"/>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15 cycles</a:t>
            </a:r>
          </a:p>
        </c:rich>
      </c:tx>
      <c:layout/>
      <c:overlay val="0"/>
    </c:title>
    <c:autoTitleDeleted val="0"/>
    <c:plotArea>
      <c:layout/>
      <c:scatterChart>
        <c:scatterStyle val="smoothMarker"/>
        <c:varyColors val="0"/>
        <c:ser>
          <c:idx val="0"/>
          <c:order val="0"/>
          <c:tx>
            <c:v>2.5%pine oil</c:v>
          </c:tx>
          <c:xVal>
            <c:numLit>
              <c:formatCode>General</c:formatCode>
              <c:ptCount val="4"/>
              <c:pt idx="0">
                <c:v>2.0000000000000052E-3</c:v>
              </c:pt>
              <c:pt idx="1">
                <c:v>6.0000000000000032E-2</c:v>
              </c:pt>
              <c:pt idx="2">
                <c:v>0.25</c:v>
              </c:pt>
              <c:pt idx="3">
                <c:v>1</c:v>
              </c:pt>
            </c:numLit>
          </c:xVal>
          <c:yVal>
            <c:numRef>
              <c:f>('2.5% pine'!$G$26,'2.5% pine'!$N$6,'2.5% pine'!$G$16,'2.5% pine'!$G$6)</c:f>
              <c:numCache>
                <c:formatCode>General</c:formatCode>
                <c:ptCount val="4"/>
                <c:pt idx="0">
                  <c:v>43.625800000000012</c:v>
                </c:pt>
                <c:pt idx="1">
                  <c:v>34.970800000000004</c:v>
                </c:pt>
                <c:pt idx="2">
                  <c:v>32.778200000000012</c:v>
                </c:pt>
                <c:pt idx="3">
                  <c:v>33.009</c:v>
                </c:pt>
              </c:numCache>
            </c:numRef>
          </c:yVal>
          <c:smooth val="1"/>
        </c:ser>
        <c:ser>
          <c:idx val="1"/>
          <c:order val="1"/>
          <c:tx>
            <c:v>1% pine oil</c:v>
          </c:tx>
          <c:xVal>
            <c:numLit>
              <c:formatCode>General</c:formatCode>
              <c:ptCount val="4"/>
              <c:pt idx="0">
                <c:v>2.0000000000000044E-3</c:v>
              </c:pt>
              <c:pt idx="1">
                <c:v>6.0000000000000032E-2</c:v>
              </c:pt>
              <c:pt idx="2">
                <c:v>0.25</c:v>
              </c:pt>
              <c:pt idx="3">
                <c:v>1</c:v>
              </c:pt>
            </c:numLit>
          </c:xVal>
          <c:yVal>
            <c:numRef>
              <c:f>('1%pine'!$F$26,'1%pine'!$M$6,'1%pine'!$F$16,'1%pine'!$F$6)</c:f>
              <c:numCache>
                <c:formatCode>General</c:formatCode>
                <c:ptCount val="4"/>
                <c:pt idx="0">
                  <c:v>46.453099999999992</c:v>
                </c:pt>
                <c:pt idx="1">
                  <c:v>34.163000000000011</c:v>
                </c:pt>
                <c:pt idx="2">
                  <c:v>34.047599999999989</c:v>
                </c:pt>
                <c:pt idx="3">
                  <c:v>34.855400000000003</c:v>
                </c:pt>
              </c:numCache>
            </c:numRef>
          </c:yVal>
          <c:smooth val="1"/>
        </c:ser>
        <c:ser>
          <c:idx val="2"/>
          <c:order val="2"/>
          <c:tx>
            <c:v>commercial</c:v>
          </c:tx>
          <c:spPr>
            <a:ln>
              <a:solidFill>
                <a:srgbClr val="00B050"/>
              </a:solidFill>
            </a:ln>
          </c:spPr>
          <c:marker>
            <c:spPr>
              <a:solidFill>
                <a:srgbClr val="00B050"/>
              </a:solidFill>
              <a:ln>
                <a:solidFill>
                  <a:srgbClr val="00B050"/>
                </a:solidFill>
              </a:ln>
            </c:spPr>
          </c:marker>
          <c:xVal>
            <c:numLit>
              <c:formatCode>General</c:formatCode>
              <c:ptCount val="4"/>
              <c:pt idx="0">
                <c:v>2.0000000000000035E-3</c:v>
              </c:pt>
              <c:pt idx="1">
                <c:v>6.0000000000000032E-2</c:v>
              </c:pt>
              <c:pt idx="2">
                <c:v>0.25</c:v>
              </c:pt>
              <c:pt idx="3">
                <c:v>1</c:v>
              </c:pt>
            </c:numLit>
          </c:xVal>
          <c:yVal>
            <c:numRef>
              <c:f>(commercial!$F$26,commercial!$M$6,commercial!$F$16,commercial!$F$6)</c:f>
              <c:numCache>
                <c:formatCode>General</c:formatCode>
                <c:ptCount val="4"/>
                <c:pt idx="0">
                  <c:v>40.971599999999995</c:v>
                </c:pt>
                <c:pt idx="1">
                  <c:v>30.470199999999984</c:v>
                </c:pt>
                <c:pt idx="2">
                  <c:v>28.681499999999989</c:v>
                </c:pt>
                <c:pt idx="3">
                  <c:v>28.104499999999991</c:v>
                </c:pt>
              </c:numCache>
            </c:numRef>
          </c:yVal>
          <c:smooth val="1"/>
        </c:ser>
        <c:ser>
          <c:idx val="3"/>
          <c:order val="3"/>
          <c:tx>
            <c:v>3.5% pine oil</c:v>
          </c:tx>
          <c:spPr>
            <a:ln>
              <a:solidFill>
                <a:schemeClr val="tx1"/>
              </a:solidFill>
            </a:ln>
          </c:spPr>
          <c:marker>
            <c:spPr>
              <a:solidFill>
                <a:schemeClr val="tx1"/>
              </a:solidFill>
              <a:ln>
                <a:solidFill>
                  <a:schemeClr val="tx1"/>
                </a:solidFill>
              </a:ln>
            </c:spPr>
          </c:marker>
          <c:xVal>
            <c:numLit>
              <c:formatCode>General</c:formatCode>
              <c:ptCount val="4"/>
              <c:pt idx="0">
                <c:v>2.0000000000000026E-3</c:v>
              </c:pt>
              <c:pt idx="1">
                <c:v>6.0000000000000032E-2</c:v>
              </c:pt>
              <c:pt idx="2">
                <c:v>0.25</c:v>
              </c:pt>
              <c:pt idx="3">
                <c:v>1</c:v>
              </c:pt>
            </c:numLit>
          </c:xVal>
          <c:yVal>
            <c:numRef>
              <c:f>('3.5%pine'!$F$24,'3.5%pine'!$N$6,'3.5%pine'!$F$15,'3.5%pine'!$F$6)</c:f>
              <c:numCache>
                <c:formatCode>General</c:formatCode>
                <c:ptCount val="4"/>
                <c:pt idx="0">
                  <c:v>50.318999999999988</c:v>
                </c:pt>
                <c:pt idx="1">
                  <c:v>35.201600000000006</c:v>
                </c:pt>
                <c:pt idx="2">
                  <c:v>34.047599999999989</c:v>
                </c:pt>
                <c:pt idx="3">
                  <c:v>34.163000000000011</c:v>
                </c:pt>
              </c:numCache>
            </c:numRef>
          </c:yVal>
          <c:smooth val="1"/>
        </c:ser>
        <c:dLbls>
          <c:showLegendKey val="0"/>
          <c:showVal val="0"/>
          <c:showCatName val="0"/>
          <c:showSerName val="0"/>
          <c:showPercent val="0"/>
          <c:showBubbleSize val="0"/>
        </c:dLbls>
        <c:axId val="102389632"/>
        <c:axId val="102400384"/>
      </c:scatterChart>
      <c:valAx>
        <c:axId val="102389632"/>
        <c:scaling>
          <c:orientation val="minMax"/>
          <c:max val="1"/>
        </c:scaling>
        <c:delete val="0"/>
        <c:axPos val="b"/>
        <c:title>
          <c:tx>
            <c:rich>
              <a:bodyPr/>
              <a:lstStyle/>
              <a:p>
                <a:pPr>
                  <a:defRPr/>
                </a:pPr>
                <a:r>
                  <a:rPr lang="en-US"/>
                  <a:t>ml gel: 125 ml water</a:t>
                </a:r>
              </a:p>
            </c:rich>
          </c:tx>
          <c:layout/>
          <c:overlay val="0"/>
        </c:title>
        <c:numFmt formatCode="General" sourceLinked="1"/>
        <c:majorTickMark val="none"/>
        <c:minorTickMark val="none"/>
        <c:tickLblPos val="nextTo"/>
        <c:crossAx val="102400384"/>
        <c:crosses val="autoZero"/>
        <c:crossBetween val="midCat"/>
        <c:majorUnit val="0.1"/>
      </c:valAx>
      <c:valAx>
        <c:axId val="102400384"/>
        <c:scaling>
          <c:orientation val="minMax"/>
          <c:max val="51"/>
          <c:min val="25"/>
        </c:scaling>
        <c:delete val="0"/>
        <c:axPos val="l"/>
        <c:majorGridlines/>
        <c:title>
          <c:tx>
            <c:rich>
              <a:bodyPr/>
              <a:lstStyle/>
              <a:p>
                <a:pPr>
                  <a:defRPr/>
                </a:pPr>
                <a:r>
                  <a:rPr lang="en-US"/>
                  <a:t>Surface Tension (dyne/cm)</a:t>
                </a:r>
              </a:p>
            </c:rich>
          </c:tx>
          <c:layout/>
          <c:overlay val="0"/>
        </c:title>
        <c:numFmt formatCode="General" sourceLinked="1"/>
        <c:majorTickMark val="none"/>
        <c:minorTickMark val="none"/>
        <c:tickLblPos val="nextTo"/>
        <c:crossAx val="102389632"/>
        <c:crosses val="autoZero"/>
        <c:crossBetween val="midCat"/>
        <c:majorUnit val="2"/>
      </c:valAx>
    </c:plotArea>
    <c:legend>
      <c:legendPos val="r"/>
      <c:layout/>
      <c:overlay val="0"/>
    </c:legend>
    <c:plotVisOnly val="1"/>
    <c:dispBlanksAs val="gap"/>
    <c:showDLblsOverMax val="0"/>
  </c:chart>
  <c:txPr>
    <a:bodyPr/>
    <a:lstStyle/>
    <a:p>
      <a:pPr>
        <a:defRPr sz="1800">
          <a:latin typeface="Times New Roman" pitchFamily="18" charset="0"/>
          <a:cs typeface="Times New Roman" pitchFamily="18" charset="0"/>
        </a:defRPr>
      </a:pPr>
      <a:endParaRPr lang="ar-SA"/>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0.14121</cdr:x>
      <cdr:y>0.82317</cdr:y>
    </cdr:from>
    <cdr:to>
      <cdr:x>0.22259</cdr:x>
      <cdr:y>0.89541</cdr:y>
    </cdr:to>
    <cdr:sp macro="" textlink="">
      <cdr:nvSpPr>
        <cdr:cNvPr id="2" name="مستطيل ذو زاويتين مستديرتين في نفس الجانب 1"/>
        <cdr:cNvSpPr/>
      </cdr:nvSpPr>
      <cdr:spPr>
        <a:xfrm xmlns:a="http://schemas.openxmlformats.org/drawingml/2006/main">
          <a:off x="838200" y="3429000"/>
          <a:ext cx="483070" cy="300923"/>
        </a:xfrm>
        <a:prstGeom xmlns:a="http://schemas.openxmlformats.org/drawingml/2006/main" prst="round2Same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p xmlns:a="http://schemas.openxmlformats.org/drawingml/2006/main">
          <a:r>
            <a:rPr lang="en-US" b="0" dirty="0" err="1">
              <a:solidFill>
                <a:schemeClr val="tx1"/>
              </a:solidFill>
            </a:rPr>
            <a:t>cmc</a:t>
          </a:r>
          <a:r>
            <a:rPr lang="en-US" b="0" dirty="0" err="1"/>
            <a:t>cmc</a:t>
          </a:r>
          <a:endParaRPr lang="ar-SA" b="0" dirty="0"/>
        </a:p>
      </cdr:txBody>
    </cdr:sp>
  </cdr:relSizeAnchor>
  <cdr:relSizeAnchor xmlns:cdr="http://schemas.openxmlformats.org/drawingml/2006/chartDrawing">
    <cdr:from>
      <cdr:x>0.16688</cdr:x>
      <cdr:y>0.4939</cdr:y>
    </cdr:from>
    <cdr:to>
      <cdr:x>0.17458</cdr:x>
      <cdr:y>0.84146</cdr:y>
    </cdr:to>
    <cdr:sp macro="" textlink="">
      <cdr:nvSpPr>
        <cdr:cNvPr id="4" name="Straight Arrow Connector 3"/>
        <cdr:cNvSpPr/>
      </cdr:nvSpPr>
      <cdr:spPr>
        <a:xfrm xmlns:a="http://schemas.openxmlformats.org/drawingml/2006/main" rot="16200000" flipH="1">
          <a:off x="289556" y="2758445"/>
          <a:ext cx="1447796" cy="45707"/>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0.14121</cdr:x>
      <cdr:y>0.87805</cdr:y>
    </cdr:from>
    <cdr:to>
      <cdr:x>0.24391</cdr:x>
      <cdr:y>0.93293</cdr:y>
    </cdr:to>
    <cdr:sp macro="" textlink="">
      <cdr:nvSpPr>
        <cdr:cNvPr id="5" name="TextBox 4"/>
        <cdr:cNvSpPr txBox="1"/>
      </cdr:nvSpPr>
      <cdr:spPr>
        <a:xfrm xmlns:a="http://schemas.openxmlformats.org/drawingml/2006/main">
          <a:off x="838200" y="3657600"/>
          <a:ext cx="609625" cy="228608"/>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100" b="1" dirty="0" smtClean="0"/>
            <a:t>310</a:t>
          </a:r>
          <a:endParaRPr lang="en-US" sz="1100" b="1"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4608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608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4608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C066145-9C31-4E19-B026-B27455CE8B5E}" type="slidenum">
              <a:rPr lang="en-US"/>
              <a:pPr/>
              <a:t>‹#›</a:t>
            </a:fld>
            <a:endParaRPr lang="en-US"/>
          </a:p>
        </p:txBody>
      </p:sp>
    </p:spTree>
    <p:extLst>
      <p:ext uri="{BB962C8B-B14F-4D97-AF65-F5344CB8AC3E}">
        <p14:creationId xmlns:p14="http://schemas.microsoft.com/office/powerpoint/2010/main" val="39363749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E07254C-AE41-489F-8DC7-3D22ADD4EB7B}" type="slidenum">
              <a:rPr lang="en-US"/>
              <a:pPr/>
              <a:t>‹#›</a:t>
            </a:fld>
            <a:endParaRPr lang="en-US"/>
          </a:p>
        </p:txBody>
      </p:sp>
    </p:spTree>
    <p:extLst>
      <p:ext uri="{BB962C8B-B14F-4D97-AF65-F5344CB8AC3E}">
        <p14:creationId xmlns:p14="http://schemas.microsoft.com/office/powerpoint/2010/main" val="375945020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3112" name="Freeform 40"/>
          <p:cNvSpPr>
            <a:spLocks/>
          </p:cNvSpPr>
          <p:nvPr/>
        </p:nvSpPr>
        <p:spPr bwMode="gray">
          <a:xfrm>
            <a:off x="0" y="6048375"/>
            <a:ext cx="2762250" cy="809625"/>
          </a:xfrm>
          <a:custGeom>
            <a:avLst/>
            <a:gdLst/>
            <a:ahLst/>
            <a:cxnLst>
              <a:cxn ang="0">
                <a:pos x="0" y="0"/>
              </a:cxn>
              <a:cxn ang="0">
                <a:pos x="0" y="510"/>
              </a:cxn>
              <a:cxn ang="0">
                <a:pos x="1740" y="510"/>
              </a:cxn>
              <a:cxn ang="0">
                <a:pos x="1595" y="30"/>
              </a:cxn>
              <a:cxn ang="0">
                <a:pos x="0" y="0"/>
              </a:cxn>
            </a:cxnLst>
            <a:rect l="0" t="0" r="r" b="b"/>
            <a:pathLst>
              <a:path w="1740" h="510">
                <a:moveTo>
                  <a:pt x="0" y="0"/>
                </a:moveTo>
                <a:lnTo>
                  <a:pt x="0" y="510"/>
                </a:lnTo>
                <a:cubicBezTo>
                  <a:pt x="0" y="510"/>
                  <a:pt x="870" y="510"/>
                  <a:pt x="1740" y="510"/>
                </a:cubicBezTo>
                <a:cubicBezTo>
                  <a:pt x="1650" y="258"/>
                  <a:pt x="1595" y="30"/>
                  <a:pt x="1595" y="30"/>
                </a:cubicBezTo>
                <a:cubicBezTo>
                  <a:pt x="798" y="54"/>
                  <a:pt x="0" y="0"/>
                  <a:pt x="0" y="0"/>
                </a:cubicBezTo>
                <a:close/>
              </a:path>
            </a:pathLst>
          </a:custGeom>
          <a:solidFill>
            <a:schemeClr val="folHlink"/>
          </a:solidFill>
          <a:ln w="9525">
            <a:noFill/>
            <a:round/>
            <a:headEnd/>
            <a:tailEnd/>
          </a:ln>
          <a:effectLst/>
        </p:spPr>
        <p:txBody>
          <a:bodyPr/>
          <a:lstStyle/>
          <a:p>
            <a:endParaRPr lang="en-US"/>
          </a:p>
        </p:txBody>
      </p:sp>
      <p:sp>
        <p:nvSpPr>
          <p:cNvPr id="3113" name="Freeform 41"/>
          <p:cNvSpPr>
            <a:spLocks/>
          </p:cNvSpPr>
          <p:nvPr/>
        </p:nvSpPr>
        <p:spPr bwMode="gray">
          <a:xfrm>
            <a:off x="2590800" y="4705350"/>
            <a:ext cx="6400800" cy="2152650"/>
          </a:xfrm>
          <a:custGeom>
            <a:avLst/>
            <a:gdLst/>
            <a:ahLst/>
            <a:cxnLst>
              <a:cxn ang="0">
                <a:pos x="1116" y="0"/>
              </a:cxn>
              <a:cxn ang="0">
                <a:pos x="3840" y="636"/>
              </a:cxn>
              <a:cxn ang="0">
                <a:pos x="4032" y="1356"/>
              </a:cxn>
              <a:cxn ang="0">
                <a:pos x="288" y="1356"/>
              </a:cxn>
              <a:cxn ang="0">
                <a:pos x="0" y="828"/>
              </a:cxn>
              <a:cxn ang="0">
                <a:pos x="1116" y="0"/>
              </a:cxn>
            </a:cxnLst>
            <a:rect l="0" t="0" r="r" b="b"/>
            <a:pathLst>
              <a:path w="4032" h="1356">
                <a:moveTo>
                  <a:pt x="1116" y="0"/>
                </a:moveTo>
                <a:cubicBezTo>
                  <a:pt x="2370" y="1254"/>
                  <a:pt x="3840" y="636"/>
                  <a:pt x="3840" y="636"/>
                </a:cubicBezTo>
                <a:cubicBezTo>
                  <a:pt x="4032" y="966"/>
                  <a:pt x="4032" y="1356"/>
                  <a:pt x="4032" y="1356"/>
                </a:cubicBezTo>
                <a:cubicBezTo>
                  <a:pt x="4032" y="1356"/>
                  <a:pt x="2160" y="1356"/>
                  <a:pt x="288" y="1356"/>
                </a:cubicBezTo>
                <a:cubicBezTo>
                  <a:pt x="120" y="1140"/>
                  <a:pt x="0" y="828"/>
                  <a:pt x="0" y="828"/>
                </a:cubicBezTo>
                <a:lnTo>
                  <a:pt x="1116" y="0"/>
                </a:lnTo>
                <a:close/>
              </a:path>
            </a:pathLst>
          </a:custGeom>
          <a:solidFill>
            <a:schemeClr val="hlink"/>
          </a:solidFill>
          <a:ln w="9525">
            <a:noFill/>
            <a:round/>
            <a:headEnd/>
            <a:tailEnd/>
          </a:ln>
          <a:effectLst/>
        </p:spPr>
        <p:txBody>
          <a:bodyPr/>
          <a:lstStyle/>
          <a:p>
            <a:endParaRPr lang="en-US"/>
          </a:p>
        </p:txBody>
      </p:sp>
      <p:sp>
        <p:nvSpPr>
          <p:cNvPr id="3114" name="Freeform 42"/>
          <p:cNvSpPr>
            <a:spLocks/>
          </p:cNvSpPr>
          <p:nvPr/>
        </p:nvSpPr>
        <p:spPr bwMode="gray">
          <a:xfrm>
            <a:off x="4400550" y="781050"/>
            <a:ext cx="4743450" cy="5048250"/>
          </a:xfrm>
          <a:custGeom>
            <a:avLst/>
            <a:gdLst/>
            <a:ahLst/>
            <a:cxnLst>
              <a:cxn ang="0">
                <a:pos x="510" y="1098"/>
              </a:cxn>
              <a:cxn ang="0">
                <a:pos x="2280" y="0"/>
              </a:cxn>
              <a:cxn ang="0">
                <a:pos x="2988" y="342"/>
              </a:cxn>
              <a:cxn ang="0">
                <a:pos x="2988" y="2772"/>
              </a:cxn>
              <a:cxn ang="0">
                <a:pos x="1452" y="3060"/>
              </a:cxn>
              <a:cxn ang="0">
                <a:pos x="0" y="2406"/>
              </a:cxn>
              <a:cxn ang="0">
                <a:pos x="510" y="1098"/>
              </a:cxn>
            </a:cxnLst>
            <a:rect l="0" t="0" r="r" b="b"/>
            <a:pathLst>
              <a:path w="2988" h="3180">
                <a:moveTo>
                  <a:pt x="510" y="1098"/>
                </a:moveTo>
                <a:cubicBezTo>
                  <a:pt x="1710" y="840"/>
                  <a:pt x="2280" y="0"/>
                  <a:pt x="2280" y="0"/>
                </a:cubicBezTo>
                <a:cubicBezTo>
                  <a:pt x="2700" y="96"/>
                  <a:pt x="2988" y="342"/>
                  <a:pt x="2988" y="342"/>
                </a:cubicBezTo>
                <a:lnTo>
                  <a:pt x="2988" y="2772"/>
                </a:lnTo>
                <a:cubicBezTo>
                  <a:pt x="2988" y="2772"/>
                  <a:pt x="2202" y="3180"/>
                  <a:pt x="1452" y="3060"/>
                </a:cubicBezTo>
                <a:cubicBezTo>
                  <a:pt x="636" y="2940"/>
                  <a:pt x="0" y="2406"/>
                  <a:pt x="0" y="2406"/>
                </a:cubicBezTo>
                <a:lnTo>
                  <a:pt x="510" y="1098"/>
                </a:lnTo>
                <a:close/>
              </a:path>
            </a:pathLst>
          </a:custGeom>
          <a:solidFill>
            <a:schemeClr val="accent2"/>
          </a:solidFill>
          <a:ln w="9525">
            <a:noFill/>
            <a:round/>
            <a:headEnd/>
            <a:tailEnd/>
          </a:ln>
          <a:effectLst/>
        </p:spPr>
        <p:txBody>
          <a:bodyPr/>
          <a:lstStyle/>
          <a:p>
            <a:endParaRPr lang="en-US"/>
          </a:p>
        </p:txBody>
      </p:sp>
      <p:sp>
        <p:nvSpPr>
          <p:cNvPr id="3115" name="Freeform 43"/>
          <p:cNvSpPr>
            <a:spLocks/>
          </p:cNvSpPr>
          <p:nvPr/>
        </p:nvSpPr>
        <p:spPr bwMode="gray">
          <a:xfrm>
            <a:off x="4800600" y="0"/>
            <a:ext cx="3276600" cy="2409825"/>
          </a:xfrm>
          <a:custGeom>
            <a:avLst/>
            <a:gdLst/>
            <a:ahLst/>
            <a:cxnLst>
              <a:cxn ang="0">
                <a:pos x="0" y="0"/>
              </a:cxn>
              <a:cxn ang="0">
                <a:pos x="276" y="1518"/>
              </a:cxn>
              <a:cxn ang="0">
                <a:pos x="2064" y="0"/>
              </a:cxn>
              <a:cxn ang="0">
                <a:pos x="0" y="0"/>
              </a:cxn>
            </a:cxnLst>
            <a:rect l="0" t="0" r="r" b="b"/>
            <a:pathLst>
              <a:path w="2064" h="1518">
                <a:moveTo>
                  <a:pt x="0" y="0"/>
                </a:moveTo>
                <a:cubicBezTo>
                  <a:pt x="0" y="0"/>
                  <a:pt x="138" y="759"/>
                  <a:pt x="276" y="1518"/>
                </a:cubicBezTo>
                <a:cubicBezTo>
                  <a:pt x="1518" y="1194"/>
                  <a:pt x="2064" y="0"/>
                  <a:pt x="2064" y="0"/>
                </a:cubicBezTo>
                <a:lnTo>
                  <a:pt x="0" y="0"/>
                </a:lnTo>
                <a:close/>
              </a:path>
            </a:pathLst>
          </a:custGeom>
          <a:solidFill>
            <a:schemeClr val="accent1"/>
          </a:solidFill>
          <a:ln w="9525">
            <a:noFill/>
            <a:round/>
            <a:headEnd/>
            <a:tailEnd/>
          </a:ln>
          <a:effectLst/>
        </p:spPr>
        <p:txBody>
          <a:bodyPr/>
          <a:lstStyle/>
          <a:p>
            <a:endParaRPr lang="en-US"/>
          </a:p>
        </p:txBody>
      </p:sp>
      <p:sp>
        <p:nvSpPr>
          <p:cNvPr id="3151" name="Freeform 79"/>
          <p:cNvSpPr>
            <a:spLocks/>
          </p:cNvSpPr>
          <p:nvPr/>
        </p:nvSpPr>
        <p:spPr bwMode="gray">
          <a:xfrm>
            <a:off x="0" y="0"/>
            <a:ext cx="6583363" cy="7267575"/>
          </a:xfrm>
          <a:custGeom>
            <a:avLst/>
            <a:gdLst/>
            <a:ahLst/>
            <a:cxnLst>
              <a:cxn ang="0">
                <a:pos x="0" y="0"/>
              </a:cxn>
              <a:cxn ang="0">
                <a:pos x="3612" y="0"/>
              </a:cxn>
              <a:cxn ang="0">
                <a:pos x="3222" y="3042"/>
              </a:cxn>
              <a:cxn ang="0">
                <a:pos x="0" y="3744"/>
              </a:cxn>
              <a:cxn ang="0">
                <a:pos x="0" y="0"/>
              </a:cxn>
            </a:cxnLst>
            <a:rect l="0" t="0" r="r" b="b"/>
            <a:pathLst>
              <a:path w="4014" h="4455">
                <a:moveTo>
                  <a:pt x="0" y="0"/>
                </a:moveTo>
                <a:lnTo>
                  <a:pt x="3612" y="0"/>
                </a:lnTo>
                <a:cubicBezTo>
                  <a:pt x="4014" y="984"/>
                  <a:pt x="3812" y="2307"/>
                  <a:pt x="3222" y="3042"/>
                </a:cubicBezTo>
                <a:cubicBezTo>
                  <a:pt x="1988" y="4455"/>
                  <a:pt x="0" y="3744"/>
                  <a:pt x="0" y="3744"/>
                </a:cubicBezTo>
                <a:lnTo>
                  <a:pt x="0" y="0"/>
                </a:lnTo>
                <a:close/>
              </a:path>
            </a:pathLst>
          </a:custGeom>
          <a:solidFill>
            <a:srgbClr val="FFFFFF"/>
          </a:solidFill>
          <a:ln w="9525">
            <a:noFill/>
            <a:round/>
            <a:headEnd/>
            <a:tailEnd/>
          </a:ln>
          <a:effectLst/>
        </p:spPr>
        <p:txBody>
          <a:bodyPr/>
          <a:lstStyle/>
          <a:p>
            <a:endParaRPr lang="en-US"/>
          </a:p>
        </p:txBody>
      </p:sp>
      <p:sp>
        <p:nvSpPr>
          <p:cNvPr id="3117" name="Freeform 45"/>
          <p:cNvSpPr>
            <a:spLocks/>
          </p:cNvSpPr>
          <p:nvPr/>
        </p:nvSpPr>
        <p:spPr bwMode="gray">
          <a:xfrm>
            <a:off x="0" y="0"/>
            <a:ext cx="6372225" cy="7072313"/>
          </a:xfrm>
          <a:custGeom>
            <a:avLst/>
            <a:gdLst/>
            <a:ahLst/>
            <a:cxnLst>
              <a:cxn ang="0">
                <a:pos x="0" y="0"/>
              </a:cxn>
              <a:cxn ang="0">
                <a:pos x="3612" y="0"/>
              </a:cxn>
              <a:cxn ang="0">
                <a:pos x="3222" y="3042"/>
              </a:cxn>
              <a:cxn ang="0">
                <a:pos x="0" y="3744"/>
              </a:cxn>
              <a:cxn ang="0">
                <a:pos x="0" y="0"/>
              </a:cxn>
            </a:cxnLst>
            <a:rect l="0" t="0" r="r" b="b"/>
            <a:pathLst>
              <a:path w="4014" h="4455">
                <a:moveTo>
                  <a:pt x="0" y="0"/>
                </a:moveTo>
                <a:lnTo>
                  <a:pt x="3612" y="0"/>
                </a:lnTo>
                <a:cubicBezTo>
                  <a:pt x="4014" y="984"/>
                  <a:pt x="3812" y="2307"/>
                  <a:pt x="3222" y="3042"/>
                </a:cubicBezTo>
                <a:cubicBezTo>
                  <a:pt x="1988" y="4455"/>
                  <a:pt x="0" y="3744"/>
                  <a:pt x="0" y="3744"/>
                </a:cubicBezTo>
                <a:lnTo>
                  <a:pt x="0" y="0"/>
                </a:lnTo>
                <a:close/>
              </a:path>
            </a:pathLst>
          </a:custGeom>
          <a:gradFill rotWithShape="1">
            <a:gsLst>
              <a:gs pos="0">
                <a:schemeClr val="bg1">
                  <a:gamma/>
                  <a:tint val="25490"/>
                  <a:invGamma/>
                </a:schemeClr>
              </a:gs>
              <a:gs pos="100000">
                <a:schemeClr val="bg1"/>
              </a:gs>
            </a:gsLst>
            <a:lin ang="2700000" scaled="1"/>
          </a:gradFill>
          <a:ln w="9525">
            <a:noFill/>
            <a:round/>
            <a:headEnd/>
            <a:tailEnd/>
          </a:ln>
          <a:effectLst/>
        </p:spPr>
        <p:txBody>
          <a:bodyPr/>
          <a:lstStyle/>
          <a:p>
            <a:endParaRPr lang="en-US"/>
          </a:p>
        </p:txBody>
      </p:sp>
      <p:sp>
        <p:nvSpPr>
          <p:cNvPr id="3119" name="Line 47"/>
          <p:cNvSpPr>
            <a:spLocks noChangeShapeType="1"/>
          </p:cNvSpPr>
          <p:nvPr/>
        </p:nvSpPr>
        <p:spPr bwMode="gray">
          <a:xfrm>
            <a:off x="250825" y="1588"/>
            <a:ext cx="0" cy="6015037"/>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endParaRPr lang="en-US"/>
          </a:p>
        </p:txBody>
      </p:sp>
      <p:sp>
        <p:nvSpPr>
          <p:cNvPr id="3120" name="Line 48"/>
          <p:cNvSpPr>
            <a:spLocks noChangeShapeType="1"/>
          </p:cNvSpPr>
          <p:nvPr/>
        </p:nvSpPr>
        <p:spPr bwMode="gray">
          <a:xfrm>
            <a:off x="1293813" y="1588"/>
            <a:ext cx="0" cy="6207125"/>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endParaRPr lang="en-US"/>
          </a:p>
        </p:txBody>
      </p:sp>
      <p:sp>
        <p:nvSpPr>
          <p:cNvPr id="3121" name="Line 49"/>
          <p:cNvSpPr>
            <a:spLocks noChangeShapeType="1"/>
          </p:cNvSpPr>
          <p:nvPr/>
        </p:nvSpPr>
        <p:spPr bwMode="gray">
          <a:xfrm>
            <a:off x="2338388" y="1588"/>
            <a:ext cx="0" cy="6183312"/>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endParaRPr lang="en-US"/>
          </a:p>
        </p:txBody>
      </p:sp>
      <p:sp>
        <p:nvSpPr>
          <p:cNvPr id="3122" name="Line 50"/>
          <p:cNvSpPr>
            <a:spLocks noChangeShapeType="1"/>
          </p:cNvSpPr>
          <p:nvPr/>
        </p:nvSpPr>
        <p:spPr bwMode="gray">
          <a:xfrm>
            <a:off x="3382963" y="1588"/>
            <a:ext cx="0" cy="5972175"/>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endParaRPr lang="en-US"/>
          </a:p>
        </p:txBody>
      </p:sp>
      <p:sp>
        <p:nvSpPr>
          <p:cNvPr id="3123" name="Line 51"/>
          <p:cNvSpPr>
            <a:spLocks noChangeShapeType="1"/>
          </p:cNvSpPr>
          <p:nvPr/>
        </p:nvSpPr>
        <p:spPr bwMode="gray">
          <a:xfrm>
            <a:off x="4427538" y="1588"/>
            <a:ext cx="0" cy="5449887"/>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endParaRPr lang="en-US"/>
          </a:p>
        </p:txBody>
      </p:sp>
      <p:sp>
        <p:nvSpPr>
          <p:cNvPr id="3125" name="Line 53"/>
          <p:cNvSpPr>
            <a:spLocks noChangeShapeType="1"/>
          </p:cNvSpPr>
          <p:nvPr/>
        </p:nvSpPr>
        <p:spPr bwMode="gray">
          <a:xfrm rot="5400000">
            <a:off x="2913063" y="-2654300"/>
            <a:ext cx="0" cy="5813425"/>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endParaRPr lang="en-US"/>
          </a:p>
        </p:txBody>
      </p:sp>
      <p:sp>
        <p:nvSpPr>
          <p:cNvPr id="3126" name="Line 54"/>
          <p:cNvSpPr>
            <a:spLocks noChangeShapeType="1"/>
          </p:cNvSpPr>
          <p:nvPr/>
        </p:nvSpPr>
        <p:spPr bwMode="gray">
          <a:xfrm rot="5400000">
            <a:off x="3006725" y="-1682750"/>
            <a:ext cx="0" cy="6000750"/>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endParaRPr lang="en-US"/>
          </a:p>
        </p:txBody>
      </p:sp>
      <p:sp>
        <p:nvSpPr>
          <p:cNvPr id="3127" name="Line 55"/>
          <p:cNvSpPr>
            <a:spLocks noChangeShapeType="1"/>
          </p:cNvSpPr>
          <p:nvPr/>
        </p:nvSpPr>
        <p:spPr bwMode="gray">
          <a:xfrm rot="5400000">
            <a:off x="3011488" y="-622300"/>
            <a:ext cx="0" cy="6010275"/>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endParaRPr lang="en-US"/>
          </a:p>
        </p:txBody>
      </p:sp>
      <p:sp>
        <p:nvSpPr>
          <p:cNvPr id="3128" name="Line 56"/>
          <p:cNvSpPr>
            <a:spLocks noChangeShapeType="1"/>
          </p:cNvSpPr>
          <p:nvPr/>
        </p:nvSpPr>
        <p:spPr bwMode="gray">
          <a:xfrm rot="5400000">
            <a:off x="2907507" y="548481"/>
            <a:ext cx="0" cy="5802313"/>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endParaRPr lang="en-US"/>
          </a:p>
        </p:txBody>
      </p:sp>
      <p:sp>
        <p:nvSpPr>
          <p:cNvPr id="3129" name="Line 57"/>
          <p:cNvSpPr>
            <a:spLocks noChangeShapeType="1"/>
          </p:cNvSpPr>
          <p:nvPr/>
        </p:nvSpPr>
        <p:spPr bwMode="gray">
          <a:xfrm rot="5400000">
            <a:off x="2666207" y="1854993"/>
            <a:ext cx="0" cy="5319713"/>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endParaRPr lang="en-US"/>
          </a:p>
        </p:txBody>
      </p:sp>
      <p:sp>
        <p:nvSpPr>
          <p:cNvPr id="3130" name="Line 58"/>
          <p:cNvSpPr>
            <a:spLocks noChangeShapeType="1"/>
          </p:cNvSpPr>
          <p:nvPr/>
        </p:nvSpPr>
        <p:spPr bwMode="gray">
          <a:xfrm rot="5400000">
            <a:off x="2115344" y="3472656"/>
            <a:ext cx="0" cy="4217988"/>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endParaRPr lang="en-US"/>
          </a:p>
        </p:txBody>
      </p:sp>
      <p:sp>
        <p:nvSpPr>
          <p:cNvPr id="3131" name="Rectangle 59"/>
          <p:cNvSpPr>
            <a:spLocks noChangeArrowheads="1"/>
          </p:cNvSpPr>
          <p:nvPr/>
        </p:nvSpPr>
        <p:spPr bwMode="gray">
          <a:xfrm>
            <a:off x="2362200" y="277813"/>
            <a:ext cx="1012825" cy="1025525"/>
          </a:xfrm>
          <a:prstGeom prst="rect">
            <a:avLst/>
          </a:prstGeom>
          <a:solidFill>
            <a:srgbClr val="FFFFFF">
              <a:alpha val="50000"/>
            </a:srgbClr>
          </a:solidFill>
          <a:ln w="9525">
            <a:noFill/>
            <a:miter lim="800000"/>
            <a:headEnd/>
            <a:tailEnd/>
          </a:ln>
          <a:effectLst/>
        </p:spPr>
        <p:txBody>
          <a:bodyPr wrap="none" anchor="ctr"/>
          <a:lstStyle/>
          <a:p>
            <a:endParaRPr lang="en-US"/>
          </a:p>
        </p:txBody>
      </p:sp>
      <p:sp>
        <p:nvSpPr>
          <p:cNvPr id="3132" name="Rectangle 60"/>
          <p:cNvSpPr>
            <a:spLocks noChangeArrowheads="1"/>
          </p:cNvSpPr>
          <p:nvPr/>
        </p:nvSpPr>
        <p:spPr bwMode="gray">
          <a:xfrm>
            <a:off x="285750" y="2427288"/>
            <a:ext cx="1012825" cy="1025525"/>
          </a:xfrm>
          <a:prstGeom prst="rect">
            <a:avLst/>
          </a:prstGeom>
          <a:solidFill>
            <a:srgbClr val="FFFFFF">
              <a:alpha val="39999"/>
            </a:srgbClr>
          </a:solidFill>
          <a:ln w="9525">
            <a:noFill/>
            <a:miter lim="800000"/>
            <a:headEnd/>
            <a:tailEnd/>
          </a:ln>
          <a:effectLst/>
        </p:spPr>
        <p:txBody>
          <a:bodyPr wrap="none" anchor="ctr"/>
          <a:lstStyle/>
          <a:p>
            <a:endParaRPr lang="en-US"/>
          </a:p>
        </p:txBody>
      </p:sp>
      <p:sp>
        <p:nvSpPr>
          <p:cNvPr id="3133" name="Rectangle 61"/>
          <p:cNvSpPr>
            <a:spLocks noChangeArrowheads="1"/>
          </p:cNvSpPr>
          <p:nvPr/>
        </p:nvSpPr>
        <p:spPr bwMode="gray">
          <a:xfrm>
            <a:off x="0" y="271463"/>
            <a:ext cx="250825" cy="1025525"/>
          </a:xfrm>
          <a:prstGeom prst="rect">
            <a:avLst/>
          </a:prstGeom>
          <a:solidFill>
            <a:srgbClr val="FFFFFF">
              <a:alpha val="39999"/>
            </a:srgbClr>
          </a:solidFill>
          <a:ln w="9525">
            <a:noFill/>
            <a:miter lim="800000"/>
            <a:headEnd/>
            <a:tailEnd/>
          </a:ln>
          <a:effectLst/>
        </p:spPr>
        <p:txBody>
          <a:bodyPr wrap="none" anchor="ctr"/>
          <a:lstStyle/>
          <a:p>
            <a:endParaRPr lang="en-US"/>
          </a:p>
        </p:txBody>
      </p:sp>
      <p:sp>
        <p:nvSpPr>
          <p:cNvPr id="3134" name="Rectangle 62"/>
          <p:cNvSpPr>
            <a:spLocks noChangeArrowheads="1"/>
          </p:cNvSpPr>
          <p:nvPr/>
        </p:nvSpPr>
        <p:spPr bwMode="gray">
          <a:xfrm>
            <a:off x="1331913" y="1588"/>
            <a:ext cx="1012825" cy="234950"/>
          </a:xfrm>
          <a:prstGeom prst="rect">
            <a:avLst/>
          </a:prstGeom>
          <a:solidFill>
            <a:srgbClr val="FFFFFF">
              <a:alpha val="50000"/>
            </a:srgbClr>
          </a:solidFill>
          <a:ln w="9525">
            <a:noFill/>
            <a:miter lim="800000"/>
            <a:headEnd/>
            <a:tailEnd/>
          </a:ln>
          <a:effectLst/>
        </p:spPr>
        <p:txBody>
          <a:bodyPr wrap="none" anchor="ctr"/>
          <a:lstStyle/>
          <a:p>
            <a:endParaRPr lang="en-US"/>
          </a:p>
        </p:txBody>
      </p:sp>
      <p:sp>
        <p:nvSpPr>
          <p:cNvPr id="3136" name="Freeform 64"/>
          <p:cNvSpPr>
            <a:spLocks/>
          </p:cNvSpPr>
          <p:nvPr/>
        </p:nvSpPr>
        <p:spPr bwMode="gray">
          <a:xfrm>
            <a:off x="2365375" y="4541838"/>
            <a:ext cx="1009650" cy="1033462"/>
          </a:xfrm>
          <a:custGeom>
            <a:avLst/>
            <a:gdLst/>
            <a:ahLst/>
            <a:cxnLst>
              <a:cxn ang="0">
                <a:pos x="0" y="0"/>
              </a:cxn>
              <a:cxn ang="0">
                <a:pos x="0" y="645"/>
              </a:cxn>
              <a:cxn ang="0">
                <a:pos x="636" y="651"/>
              </a:cxn>
              <a:cxn ang="0">
                <a:pos x="632" y="0"/>
              </a:cxn>
              <a:cxn ang="0">
                <a:pos x="0" y="0"/>
              </a:cxn>
            </a:cxnLst>
            <a:rect l="0" t="0" r="r" b="b"/>
            <a:pathLst>
              <a:path w="636" h="651">
                <a:moveTo>
                  <a:pt x="0" y="0"/>
                </a:moveTo>
                <a:lnTo>
                  <a:pt x="0" y="645"/>
                </a:lnTo>
                <a:lnTo>
                  <a:pt x="636" y="651"/>
                </a:lnTo>
                <a:lnTo>
                  <a:pt x="632" y="0"/>
                </a:lnTo>
                <a:lnTo>
                  <a:pt x="0" y="0"/>
                </a:lnTo>
                <a:close/>
              </a:path>
            </a:pathLst>
          </a:custGeom>
          <a:solidFill>
            <a:srgbClr val="FFFFFF">
              <a:alpha val="39999"/>
            </a:srgbClr>
          </a:solidFill>
          <a:ln w="9525">
            <a:noFill/>
            <a:round/>
            <a:headEnd/>
            <a:tailEnd/>
          </a:ln>
          <a:effectLst/>
        </p:spPr>
        <p:txBody>
          <a:bodyPr/>
          <a:lstStyle/>
          <a:p>
            <a:endParaRPr lang="en-US"/>
          </a:p>
        </p:txBody>
      </p:sp>
      <p:sp>
        <p:nvSpPr>
          <p:cNvPr id="3103" name="Rectangle 31"/>
          <p:cNvSpPr>
            <a:spLocks noChangeArrowheads="1"/>
          </p:cNvSpPr>
          <p:nvPr/>
        </p:nvSpPr>
        <p:spPr bwMode="gray">
          <a:xfrm>
            <a:off x="285750" y="2435225"/>
            <a:ext cx="1012825" cy="1025525"/>
          </a:xfrm>
          <a:prstGeom prst="rect">
            <a:avLst/>
          </a:prstGeom>
          <a:solidFill>
            <a:srgbClr val="FFFFFF">
              <a:alpha val="30000"/>
            </a:srgbClr>
          </a:solidFill>
          <a:ln w="9525">
            <a:noFill/>
            <a:miter lim="800000"/>
            <a:headEnd/>
            <a:tailEnd/>
          </a:ln>
          <a:effectLst/>
        </p:spPr>
        <p:txBody>
          <a:bodyPr wrap="none" anchor="ctr"/>
          <a:lstStyle/>
          <a:p>
            <a:endParaRPr lang="en-US"/>
          </a:p>
        </p:txBody>
      </p:sp>
      <p:sp>
        <p:nvSpPr>
          <p:cNvPr id="3075" name="Rectangle 3"/>
          <p:cNvSpPr>
            <a:spLocks noGrp="1" noChangeArrowheads="1"/>
          </p:cNvSpPr>
          <p:nvPr>
            <p:ph type="subTitle" idx="1"/>
          </p:nvPr>
        </p:nvSpPr>
        <p:spPr>
          <a:xfrm>
            <a:off x="333375" y="5084763"/>
            <a:ext cx="6400800" cy="457200"/>
          </a:xfrm>
        </p:spPr>
        <p:txBody>
          <a:bodyPr/>
          <a:lstStyle>
            <a:lvl1pPr marL="0" indent="0">
              <a:buFontTx/>
              <a:buNone/>
              <a:defRPr sz="1600">
                <a:latin typeface="Times New Roman" pitchFamily="18" charset="0"/>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a:xfrm>
            <a:off x="457200" y="6407150"/>
            <a:ext cx="2133600" cy="314325"/>
          </a:xfrm>
        </p:spPr>
        <p:txBody>
          <a:bodyPr/>
          <a:lstStyle>
            <a:lvl1pPr>
              <a:defRPr/>
            </a:lvl1pPr>
          </a:lstStyle>
          <a:p>
            <a:endParaRPr lang="en-US"/>
          </a:p>
        </p:txBody>
      </p:sp>
      <p:sp>
        <p:nvSpPr>
          <p:cNvPr id="3077" name="Rectangle 5"/>
          <p:cNvSpPr>
            <a:spLocks noGrp="1" noChangeArrowheads="1"/>
          </p:cNvSpPr>
          <p:nvPr>
            <p:ph type="ftr" sz="quarter" idx="3"/>
          </p:nvPr>
        </p:nvSpPr>
        <p:spPr>
          <a:xfrm>
            <a:off x="3124200" y="6407150"/>
            <a:ext cx="2895600" cy="314325"/>
          </a:xfrm>
        </p:spPr>
        <p:txBody>
          <a:bodyPr/>
          <a:lstStyle>
            <a:lvl1pPr>
              <a:defRPr/>
            </a:lvl1pPr>
          </a:lstStyle>
          <a:p>
            <a:endParaRPr lang="en-US"/>
          </a:p>
        </p:txBody>
      </p:sp>
      <p:sp>
        <p:nvSpPr>
          <p:cNvPr id="3078" name="Rectangle 6"/>
          <p:cNvSpPr>
            <a:spLocks noGrp="1" noChangeArrowheads="1"/>
          </p:cNvSpPr>
          <p:nvPr>
            <p:ph type="sldNum" sz="quarter" idx="4"/>
          </p:nvPr>
        </p:nvSpPr>
        <p:spPr>
          <a:xfrm>
            <a:off x="6553200" y="6407150"/>
            <a:ext cx="2133600" cy="314325"/>
          </a:xfrm>
        </p:spPr>
        <p:txBody>
          <a:bodyPr/>
          <a:lstStyle>
            <a:lvl1pPr>
              <a:defRPr/>
            </a:lvl1pPr>
          </a:lstStyle>
          <a:p>
            <a:fld id="{5920ED18-5415-43CB-98B6-327C3998947B}" type="slidenum">
              <a:rPr lang="en-US"/>
              <a:pPr/>
              <a:t>‹#›</a:t>
            </a:fld>
            <a:endParaRPr lang="en-US"/>
          </a:p>
        </p:txBody>
      </p:sp>
      <p:sp>
        <p:nvSpPr>
          <p:cNvPr id="3110" name="Text Box 38"/>
          <p:cNvSpPr txBox="1">
            <a:spLocks noChangeArrowheads="1"/>
          </p:cNvSpPr>
          <p:nvPr/>
        </p:nvSpPr>
        <p:spPr bwMode="gray">
          <a:xfrm>
            <a:off x="333375" y="4714875"/>
            <a:ext cx="1303338" cy="427038"/>
          </a:xfrm>
          <a:prstGeom prst="rect">
            <a:avLst/>
          </a:prstGeom>
          <a:noFill/>
          <a:ln w="9525">
            <a:noFill/>
            <a:miter lim="800000"/>
            <a:headEnd/>
            <a:tailEnd/>
          </a:ln>
          <a:effectLst/>
        </p:spPr>
        <p:txBody>
          <a:bodyPr wrap="none">
            <a:spAutoFit/>
          </a:bodyPr>
          <a:lstStyle/>
          <a:p>
            <a:pPr algn="l"/>
            <a:r>
              <a:rPr lang="en-US" sz="2200">
                <a:latin typeface="Arial Black" pitchFamily="34" charset="0"/>
              </a:rPr>
              <a:t>L/O/G/O</a:t>
            </a:r>
          </a:p>
        </p:txBody>
      </p:sp>
      <p:grpSp>
        <p:nvGrpSpPr>
          <p:cNvPr id="3143" name="Group 71"/>
          <p:cNvGrpSpPr>
            <a:grpSpLocks/>
          </p:cNvGrpSpPr>
          <p:nvPr/>
        </p:nvGrpSpPr>
        <p:grpSpPr bwMode="auto">
          <a:xfrm>
            <a:off x="8077200" y="0"/>
            <a:ext cx="1076325" cy="6858000"/>
            <a:chOff x="5088" y="0"/>
            <a:chExt cx="678" cy="4320"/>
          </a:xfrm>
        </p:grpSpPr>
        <p:sp>
          <p:nvSpPr>
            <p:cNvPr id="3138" name="Freeform 66"/>
            <p:cNvSpPr>
              <a:spLocks/>
            </p:cNvSpPr>
            <p:nvPr userDrawn="1"/>
          </p:nvSpPr>
          <p:spPr bwMode="gray">
            <a:xfrm>
              <a:off x="5088" y="0"/>
              <a:ext cx="672" cy="702"/>
            </a:xfrm>
            <a:custGeom>
              <a:avLst/>
              <a:gdLst/>
              <a:ahLst/>
              <a:cxnLst>
                <a:cxn ang="0">
                  <a:pos x="0" y="432"/>
                </a:cxn>
                <a:cxn ang="0">
                  <a:pos x="288" y="0"/>
                </a:cxn>
                <a:cxn ang="0">
                  <a:pos x="672" y="0"/>
                </a:cxn>
                <a:cxn ang="0">
                  <a:pos x="672" y="720"/>
                </a:cxn>
                <a:cxn ang="0">
                  <a:pos x="0" y="432"/>
                </a:cxn>
              </a:cxnLst>
              <a:rect l="0" t="0" r="r" b="b"/>
              <a:pathLst>
                <a:path w="672" h="720">
                  <a:moveTo>
                    <a:pt x="0" y="432"/>
                  </a:moveTo>
                  <a:cubicBezTo>
                    <a:pt x="186" y="216"/>
                    <a:pt x="288" y="0"/>
                    <a:pt x="288" y="0"/>
                  </a:cubicBezTo>
                  <a:lnTo>
                    <a:pt x="672" y="0"/>
                  </a:lnTo>
                  <a:lnTo>
                    <a:pt x="672" y="720"/>
                  </a:lnTo>
                  <a:cubicBezTo>
                    <a:pt x="672" y="720"/>
                    <a:pt x="384" y="516"/>
                    <a:pt x="0" y="432"/>
                  </a:cubicBezTo>
                  <a:close/>
                </a:path>
              </a:pathLst>
            </a:custGeom>
            <a:solidFill>
              <a:srgbClr val="E8E8E8"/>
            </a:solidFill>
            <a:ln w="9525">
              <a:noFill/>
              <a:round/>
              <a:headEnd/>
              <a:tailEnd/>
            </a:ln>
            <a:effectLst/>
          </p:spPr>
          <p:txBody>
            <a:bodyPr/>
            <a:lstStyle/>
            <a:p>
              <a:endParaRPr lang="en-US"/>
            </a:p>
          </p:txBody>
        </p:sp>
        <p:sp>
          <p:nvSpPr>
            <p:cNvPr id="3139" name="Freeform 67"/>
            <p:cNvSpPr>
              <a:spLocks/>
            </p:cNvSpPr>
            <p:nvPr userDrawn="1"/>
          </p:nvSpPr>
          <p:spPr bwMode="gray">
            <a:xfrm>
              <a:off x="5602" y="3496"/>
              <a:ext cx="164" cy="824"/>
            </a:xfrm>
            <a:custGeom>
              <a:avLst/>
              <a:gdLst/>
              <a:ahLst/>
              <a:cxnLst>
                <a:cxn ang="0">
                  <a:pos x="206" y="0"/>
                </a:cxn>
                <a:cxn ang="0">
                  <a:pos x="0" y="82"/>
                </a:cxn>
                <a:cxn ang="0">
                  <a:pos x="168" y="824"/>
                </a:cxn>
                <a:cxn ang="0">
                  <a:pos x="212" y="822"/>
                </a:cxn>
                <a:cxn ang="0">
                  <a:pos x="206" y="0"/>
                </a:cxn>
              </a:cxnLst>
              <a:rect l="0" t="0" r="r" b="b"/>
              <a:pathLst>
                <a:path w="212" h="824">
                  <a:moveTo>
                    <a:pt x="206" y="0"/>
                  </a:moveTo>
                  <a:cubicBezTo>
                    <a:pt x="104" y="54"/>
                    <a:pt x="0" y="82"/>
                    <a:pt x="0" y="82"/>
                  </a:cubicBezTo>
                  <a:cubicBezTo>
                    <a:pt x="0" y="82"/>
                    <a:pt x="148" y="378"/>
                    <a:pt x="168" y="824"/>
                  </a:cubicBezTo>
                  <a:lnTo>
                    <a:pt x="212" y="822"/>
                  </a:lnTo>
                  <a:cubicBezTo>
                    <a:pt x="212" y="822"/>
                    <a:pt x="209" y="411"/>
                    <a:pt x="206" y="0"/>
                  </a:cubicBezTo>
                  <a:close/>
                </a:path>
              </a:pathLst>
            </a:custGeom>
            <a:solidFill>
              <a:srgbClr val="E8E8E8"/>
            </a:solidFill>
            <a:ln w="9525">
              <a:noFill/>
              <a:round/>
              <a:headEnd/>
              <a:tailEnd/>
            </a:ln>
            <a:effectLst/>
          </p:spPr>
          <p:txBody>
            <a:bodyPr/>
            <a:lstStyle/>
            <a:p>
              <a:endParaRPr lang="en-US"/>
            </a:p>
          </p:txBody>
        </p:sp>
      </p:grpSp>
      <p:sp>
        <p:nvSpPr>
          <p:cNvPr id="3152" name="Rectangle 80"/>
          <p:cNvSpPr>
            <a:spLocks noChangeArrowheads="1"/>
          </p:cNvSpPr>
          <p:nvPr/>
        </p:nvSpPr>
        <p:spPr bwMode="gray">
          <a:xfrm>
            <a:off x="5495925" y="1333500"/>
            <a:ext cx="660400" cy="1025525"/>
          </a:xfrm>
          <a:prstGeom prst="rect">
            <a:avLst/>
          </a:prstGeom>
          <a:solidFill>
            <a:srgbClr val="FFFFFF">
              <a:alpha val="39999"/>
            </a:srgbClr>
          </a:solidFill>
          <a:ln w="9525">
            <a:noFill/>
            <a:miter lim="800000"/>
            <a:headEnd/>
            <a:tailEnd/>
          </a:ln>
          <a:effectLst/>
        </p:spPr>
        <p:txBody>
          <a:bodyPr wrap="none" anchor="ctr"/>
          <a:lstStyle/>
          <a:p>
            <a:endParaRPr lang="en-US"/>
          </a:p>
        </p:txBody>
      </p:sp>
      <p:sp>
        <p:nvSpPr>
          <p:cNvPr id="3153" name="Line 81"/>
          <p:cNvSpPr>
            <a:spLocks noChangeShapeType="1"/>
          </p:cNvSpPr>
          <p:nvPr/>
        </p:nvSpPr>
        <p:spPr bwMode="gray">
          <a:xfrm>
            <a:off x="5480050" y="1588"/>
            <a:ext cx="0" cy="4238625"/>
          </a:xfrm>
          <a:prstGeom prst="line">
            <a:avLst/>
          </a:prstGeom>
          <a:noFill/>
          <a:ln w="9525">
            <a:solidFill>
              <a:srgbClr val="FFFFFF"/>
            </a:solidFill>
            <a:round/>
            <a:headEnd/>
            <a:tailEnd/>
          </a:ln>
          <a:effectLst>
            <a:outerShdw dist="17961" dir="2700000" algn="ctr" rotWithShape="0">
              <a:schemeClr val="accent2">
                <a:alpha val="50000"/>
              </a:schemeClr>
            </a:outerShdw>
          </a:effectLst>
        </p:spPr>
        <p:txBody>
          <a:bodyPr/>
          <a:lstStyle/>
          <a:p>
            <a:endParaRPr lang="en-US"/>
          </a:p>
        </p:txBody>
      </p:sp>
      <p:sp>
        <p:nvSpPr>
          <p:cNvPr id="3154" name="Rectangle 82"/>
          <p:cNvSpPr>
            <a:spLocks noChangeArrowheads="1"/>
          </p:cNvSpPr>
          <p:nvPr/>
        </p:nvSpPr>
        <p:spPr bwMode="gray">
          <a:xfrm>
            <a:off x="4457700" y="3495675"/>
            <a:ext cx="1012825" cy="1025525"/>
          </a:xfrm>
          <a:prstGeom prst="rect">
            <a:avLst/>
          </a:prstGeom>
          <a:solidFill>
            <a:srgbClr val="FFFFFF">
              <a:alpha val="30000"/>
            </a:srgbClr>
          </a:solidFill>
          <a:ln w="9525">
            <a:noFill/>
            <a:miter lim="800000"/>
            <a:headEnd/>
            <a:tailEnd/>
          </a:ln>
          <a:effectLst/>
        </p:spPr>
        <p:txBody>
          <a:bodyPr wrap="none" anchor="ctr"/>
          <a:lstStyle/>
          <a:p>
            <a:endParaRPr lang="en-US"/>
          </a:p>
        </p:txBody>
      </p:sp>
      <p:sp>
        <p:nvSpPr>
          <p:cNvPr id="3074" name="Rectangle 2"/>
          <p:cNvSpPr>
            <a:spLocks noGrp="1" noChangeArrowheads="1"/>
          </p:cNvSpPr>
          <p:nvPr>
            <p:ph type="ctrTitle"/>
          </p:nvPr>
        </p:nvSpPr>
        <p:spPr bwMode="gray">
          <a:xfrm>
            <a:off x="333375" y="1884363"/>
            <a:ext cx="8229600" cy="1470025"/>
          </a:xfrm>
          <a:effectLst/>
        </p:spPr>
        <p:txBody>
          <a:bodyPr/>
          <a:lstStyle>
            <a:lvl1pPr>
              <a:defRPr sz="4800"/>
            </a:lvl1pPr>
          </a:lstStyle>
          <a:p>
            <a:r>
              <a:rPr lang="en-US" smtClean="0"/>
              <a:t>Click to edit Master title style</a:t>
            </a:r>
            <a:endParaRPr lang="en-US"/>
          </a:p>
        </p:txBody>
      </p:sp>
      <p:pic>
        <p:nvPicPr>
          <p:cNvPr id="3155" name="Picture 83" descr="water"/>
          <p:cNvPicPr>
            <a:picLocks noChangeAspect="1" noChangeArrowheads="1"/>
          </p:cNvPicPr>
          <p:nvPr/>
        </p:nvPicPr>
        <p:blipFill>
          <a:blip r:embed="rId2" cstate="print"/>
          <a:srcRect l="22409" t="16374" b="27486"/>
          <a:stretch>
            <a:fillRect/>
          </a:stretch>
        </p:blipFill>
        <p:spPr bwMode="gray">
          <a:xfrm rot="393398">
            <a:off x="2667000" y="609600"/>
            <a:ext cx="2663825" cy="21971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15"/>
                                        </p:tgtEl>
                                        <p:attrNameLst>
                                          <p:attrName>style.visibility</p:attrName>
                                        </p:attrNameLst>
                                      </p:cBhvr>
                                      <p:to>
                                        <p:strVal val="visible"/>
                                      </p:to>
                                    </p:set>
                                    <p:animEffect transition="in" filter="fade">
                                      <p:cBhvr>
                                        <p:cTn id="7" dur="1000"/>
                                        <p:tgtEl>
                                          <p:spTgt spid="3115"/>
                                        </p:tgtEl>
                                      </p:cBhvr>
                                    </p:animEffect>
                                  </p:childTnLst>
                                </p:cTn>
                              </p:par>
                              <p:par>
                                <p:cTn id="8" presetID="10" presetClass="entr" presetSubtype="0" fill="hold" grpId="0" nodeType="withEffect">
                                  <p:stCondLst>
                                    <p:cond delay="600"/>
                                  </p:stCondLst>
                                  <p:childTnLst>
                                    <p:set>
                                      <p:cBhvr>
                                        <p:cTn id="9" dur="1" fill="hold">
                                          <p:stCondLst>
                                            <p:cond delay="0"/>
                                          </p:stCondLst>
                                        </p:cTn>
                                        <p:tgtEl>
                                          <p:spTgt spid="3114"/>
                                        </p:tgtEl>
                                        <p:attrNameLst>
                                          <p:attrName>style.visibility</p:attrName>
                                        </p:attrNameLst>
                                      </p:cBhvr>
                                      <p:to>
                                        <p:strVal val="visible"/>
                                      </p:to>
                                    </p:set>
                                    <p:animEffect transition="in" filter="fade">
                                      <p:cBhvr>
                                        <p:cTn id="10" dur="1000"/>
                                        <p:tgtEl>
                                          <p:spTgt spid="3114"/>
                                        </p:tgtEl>
                                      </p:cBhvr>
                                    </p:animEffect>
                                  </p:childTnLst>
                                </p:cTn>
                              </p:par>
                              <p:par>
                                <p:cTn id="11" presetID="10" presetClass="entr" presetSubtype="0" fill="hold" grpId="0" nodeType="withEffect">
                                  <p:stCondLst>
                                    <p:cond delay="1300"/>
                                  </p:stCondLst>
                                  <p:childTnLst>
                                    <p:set>
                                      <p:cBhvr>
                                        <p:cTn id="12" dur="1" fill="hold">
                                          <p:stCondLst>
                                            <p:cond delay="0"/>
                                          </p:stCondLst>
                                        </p:cTn>
                                        <p:tgtEl>
                                          <p:spTgt spid="3113"/>
                                        </p:tgtEl>
                                        <p:attrNameLst>
                                          <p:attrName>style.visibility</p:attrName>
                                        </p:attrNameLst>
                                      </p:cBhvr>
                                      <p:to>
                                        <p:strVal val="visible"/>
                                      </p:to>
                                    </p:set>
                                    <p:animEffect transition="in" filter="fade">
                                      <p:cBhvr>
                                        <p:cTn id="13" dur="1000"/>
                                        <p:tgtEl>
                                          <p:spTgt spid="3113"/>
                                        </p:tgtEl>
                                      </p:cBhvr>
                                    </p:animEffect>
                                  </p:childTnLst>
                                </p:cTn>
                              </p:par>
                              <p:par>
                                <p:cTn id="14" presetID="10" presetClass="entr" presetSubtype="0" fill="hold" grpId="0" nodeType="withEffect">
                                  <p:stCondLst>
                                    <p:cond delay="2000"/>
                                  </p:stCondLst>
                                  <p:childTnLst>
                                    <p:set>
                                      <p:cBhvr>
                                        <p:cTn id="15" dur="1" fill="hold">
                                          <p:stCondLst>
                                            <p:cond delay="0"/>
                                          </p:stCondLst>
                                        </p:cTn>
                                        <p:tgtEl>
                                          <p:spTgt spid="3112"/>
                                        </p:tgtEl>
                                        <p:attrNameLst>
                                          <p:attrName>style.visibility</p:attrName>
                                        </p:attrNameLst>
                                      </p:cBhvr>
                                      <p:to>
                                        <p:strVal val="visible"/>
                                      </p:to>
                                    </p:set>
                                    <p:animEffect transition="in" filter="fade">
                                      <p:cBhvr>
                                        <p:cTn id="16" dur="1000"/>
                                        <p:tgtEl>
                                          <p:spTgt spid="3112"/>
                                        </p:tgtEl>
                                      </p:cBhvr>
                                    </p:animEffect>
                                  </p:childTnLst>
                                </p:cTn>
                              </p:par>
                            </p:childTnLst>
                          </p:cTn>
                        </p:par>
                        <p:par>
                          <p:cTn id="17" fill="hold">
                            <p:stCondLst>
                              <p:cond delay="3000"/>
                            </p:stCondLst>
                            <p:childTnLst>
                              <p:par>
                                <p:cTn id="18" presetID="26" presetClass="emph" presetSubtype="0" fill="hold" grpId="1" nodeType="afterEffect">
                                  <p:stCondLst>
                                    <p:cond delay="0"/>
                                  </p:stCondLst>
                                  <p:childTnLst>
                                    <p:animEffect transition="out" filter="fade">
                                      <p:cBhvr>
                                        <p:cTn id="19" dur="2000" tmFilter="0, 0; .2, .5; .8, .5; 1, 0"/>
                                        <p:tgtEl>
                                          <p:spTgt spid="3115"/>
                                        </p:tgtEl>
                                      </p:cBhvr>
                                    </p:animEffect>
                                    <p:animScale>
                                      <p:cBhvr>
                                        <p:cTn id="20" dur="1000" autoRev="1" fill="hold"/>
                                        <p:tgtEl>
                                          <p:spTgt spid="3115"/>
                                        </p:tgtEl>
                                      </p:cBhvr>
                                      <p:by x="105000" y="105000"/>
                                    </p:animScale>
                                  </p:childTnLst>
                                </p:cTn>
                              </p:par>
                              <p:par>
                                <p:cTn id="21" presetID="26" presetClass="emph" presetSubtype="0" fill="hold" grpId="1" nodeType="withEffect">
                                  <p:stCondLst>
                                    <p:cond delay="500"/>
                                  </p:stCondLst>
                                  <p:childTnLst>
                                    <p:animEffect transition="out" filter="fade">
                                      <p:cBhvr>
                                        <p:cTn id="22" dur="2000" tmFilter="0, 0; .2, .5; .8, .5; 1, 0"/>
                                        <p:tgtEl>
                                          <p:spTgt spid="3114"/>
                                        </p:tgtEl>
                                      </p:cBhvr>
                                    </p:animEffect>
                                    <p:animScale>
                                      <p:cBhvr>
                                        <p:cTn id="23" dur="1000" autoRev="1" fill="hold"/>
                                        <p:tgtEl>
                                          <p:spTgt spid="3114"/>
                                        </p:tgtEl>
                                      </p:cBhvr>
                                      <p:by x="105000" y="105000"/>
                                    </p:animScale>
                                  </p:childTnLst>
                                </p:cTn>
                              </p:par>
                              <p:par>
                                <p:cTn id="24" presetID="26" presetClass="emph" presetSubtype="0" fill="hold" grpId="1" nodeType="withEffect">
                                  <p:stCondLst>
                                    <p:cond delay="1000"/>
                                  </p:stCondLst>
                                  <p:childTnLst>
                                    <p:animEffect transition="out" filter="fade">
                                      <p:cBhvr>
                                        <p:cTn id="25" dur="2000" tmFilter="0, 0; .2, .5; .8, .5; 1, 0"/>
                                        <p:tgtEl>
                                          <p:spTgt spid="3113"/>
                                        </p:tgtEl>
                                      </p:cBhvr>
                                    </p:animEffect>
                                    <p:animScale>
                                      <p:cBhvr>
                                        <p:cTn id="26" dur="1000" autoRev="1" fill="hold"/>
                                        <p:tgtEl>
                                          <p:spTgt spid="3113"/>
                                        </p:tgtEl>
                                      </p:cBhvr>
                                      <p:by x="105000" y="105000"/>
                                    </p:animScale>
                                  </p:childTnLst>
                                </p:cTn>
                              </p:par>
                              <p:par>
                                <p:cTn id="27" presetID="26" presetClass="emph" presetSubtype="0" fill="hold" grpId="1" nodeType="withEffect">
                                  <p:stCondLst>
                                    <p:cond delay="1600"/>
                                  </p:stCondLst>
                                  <p:childTnLst>
                                    <p:animEffect transition="out" filter="fade">
                                      <p:cBhvr>
                                        <p:cTn id="28" dur="2000" tmFilter="0, 0; .2, .5; .8, .5; 1, 0"/>
                                        <p:tgtEl>
                                          <p:spTgt spid="3112"/>
                                        </p:tgtEl>
                                      </p:cBhvr>
                                    </p:animEffect>
                                    <p:animScale>
                                      <p:cBhvr>
                                        <p:cTn id="29" dur="1000" autoRev="1" fill="hold"/>
                                        <p:tgtEl>
                                          <p:spTgt spid="3112"/>
                                        </p:tgtEl>
                                      </p:cBhvr>
                                      <p:by x="105000" y="105000"/>
                                    </p:animScale>
                                  </p:childTnLst>
                                </p:cTn>
                              </p:par>
                            </p:childTnLst>
                          </p:cTn>
                        </p:par>
                        <p:par>
                          <p:cTn id="30" fill="hold">
                            <p:stCondLst>
                              <p:cond delay="6600"/>
                            </p:stCondLst>
                            <p:childTnLst>
                              <p:par>
                                <p:cTn id="31" presetID="19" presetClass="emph" presetSubtype="0" fill="hold" grpId="2" nodeType="afterEffect">
                                  <p:stCondLst>
                                    <p:cond delay="0"/>
                                  </p:stCondLst>
                                  <p:childTnLst>
                                    <p:animClr clrSpc="rgb" dir="cw">
                                      <p:cBhvr override="childStyle">
                                        <p:cTn id="32" dur="1000" fill="hold"/>
                                        <p:tgtEl>
                                          <p:spTgt spid="3115"/>
                                        </p:tgtEl>
                                        <p:attrNameLst>
                                          <p:attrName>style.color</p:attrName>
                                        </p:attrNameLst>
                                      </p:cBhvr>
                                      <p:to>
                                        <a:schemeClr val="hlink"/>
                                      </p:to>
                                    </p:animClr>
                                    <p:animClr clrSpc="rgb" dir="cw">
                                      <p:cBhvr>
                                        <p:cTn id="33" dur="1000" fill="hold"/>
                                        <p:tgtEl>
                                          <p:spTgt spid="3115"/>
                                        </p:tgtEl>
                                        <p:attrNameLst>
                                          <p:attrName>fillcolor</p:attrName>
                                        </p:attrNameLst>
                                      </p:cBhvr>
                                      <p:to>
                                        <a:schemeClr val="hlink"/>
                                      </p:to>
                                    </p:animClr>
                                    <p:set>
                                      <p:cBhvr>
                                        <p:cTn id="34" dur="1000" fill="hold"/>
                                        <p:tgtEl>
                                          <p:spTgt spid="3115"/>
                                        </p:tgtEl>
                                        <p:attrNameLst>
                                          <p:attrName>fill.type</p:attrName>
                                        </p:attrNameLst>
                                      </p:cBhvr>
                                      <p:to>
                                        <p:strVal val="solid"/>
                                      </p:to>
                                    </p:set>
                                    <p:set>
                                      <p:cBhvr>
                                        <p:cTn id="35" dur="1000" fill="hold"/>
                                        <p:tgtEl>
                                          <p:spTgt spid="3115"/>
                                        </p:tgtEl>
                                        <p:attrNameLst>
                                          <p:attrName>fill.on</p:attrName>
                                        </p:attrNameLst>
                                      </p:cBhvr>
                                      <p:to>
                                        <p:strVal val="true"/>
                                      </p:to>
                                    </p:set>
                                  </p:childTnLst>
                                </p:cTn>
                              </p:par>
                              <p:par>
                                <p:cTn id="36" presetID="19" presetClass="emph" presetSubtype="0" fill="hold" grpId="2" nodeType="withEffect">
                                  <p:stCondLst>
                                    <p:cond delay="500"/>
                                  </p:stCondLst>
                                  <p:childTnLst>
                                    <p:animClr clrSpc="rgb" dir="cw">
                                      <p:cBhvr override="childStyle">
                                        <p:cTn id="37" dur="1000" fill="hold"/>
                                        <p:tgtEl>
                                          <p:spTgt spid="3114"/>
                                        </p:tgtEl>
                                        <p:attrNameLst>
                                          <p:attrName>style.color</p:attrName>
                                        </p:attrNameLst>
                                      </p:cBhvr>
                                      <p:to>
                                        <a:schemeClr val="folHlink"/>
                                      </p:to>
                                    </p:animClr>
                                    <p:animClr clrSpc="rgb" dir="cw">
                                      <p:cBhvr>
                                        <p:cTn id="38" dur="1000" fill="hold"/>
                                        <p:tgtEl>
                                          <p:spTgt spid="3114"/>
                                        </p:tgtEl>
                                        <p:attrNameLst>
                                          <p:attrName>fillcolor</p:attrName>
                                        </p:attrNameLst>
                                      </p:cBhvr>
                                      <p:to>
                                        <a:schemeClr val="folHlink"/>
                                      </p:to>
                                    </p:animClr>
                                    <p:set>
                                      <p:cBhvr>
                                        <p:cTn id="39" dur="1000" fill="hold"/>
                                        <p:tgtEl>
                                          <p:spTgt spid="3114"/>
                                        </p:tgtEl>
                                        <p:attrNameLst>
                                          <p:attrName>fill.type</p:attrName>
                                        </p:attrNameLst>
                                      </p:cBhvr>
                                      <p:to>
                                        <p:strVal val="solid"/>
                                      </p:to>
                                    </p:set>
                                    <p:set>
                                      <p:cBhvr>
                                        <p:cTn id="40" dur="1000" fill="hold"/>
                                        <p:tgtEl>
                                          <p:spTgt spid="3114"/>
                                        </p:tgtEl>
                                        <p:attrNameLst>
                                          <p:attrName>fill.on</p:attrName>
                                        </p:attrNameLst>
                                      </p:cBhvr>
                                      <p:to>
                                        <p:strVal val="true"/>
                                      </p:to>
                                    </p:set>
                                  </p:childTnLst>
                                </p:cTn>
                              </p:par>
                              <p:par>
                                <p:cTn id="41" presetID="19" presetClass="emph" presetSubtype="0" fill="hold" grpId="2" nodeType="withEffect">
                                  <p:stCondLst>
                                    <p:cond delay="900"/>
                                  </p:stCondLst>
                                  <p:childTnLst>
                                    <p:animClr clrSpc="rgb" dir="cw">
                                      <p:cBhvr override="childStyle">
                                        <p:cTn id="42" dur="1000" fill="hold"/>
                                        <p:tgtEl>
                                          <p:spTgt spid="3113"/>
                                        </p:tgtEl>
                                        <p:attrNameLst>
                                          <p:attrName>style.color</p:attrName>
                                        </p:attrNameLst>
                                      </p:cBhvr>
                                      <p:to>
                                        <a:schemeClr val="accent1"/>
                                      </p:to>
                                    </p:animClr>
                                    <p:animClr clrSpc="rgb" dir="cw">
                                      <p:cBhvr>
                                        <p:cTn id="43" dur="1000" fill="hold"/>
                                        <p:tgtEl>
                                          <p:spTgt spid="3113"/>
                                        </p:tgtEl>
                                        <p:attrNameLst>
                                          <p:attrName>fillcolor</p:attrName>
                                        </p:attrNameLst>
                                      </p:cBhvr>
                                      <p:to>
                                        <a:schemeClr val="accent1"/>
                                      </p:to>
                                    </p:animClr>
                                    <p:set>
                                      <p:cBhvr>
                                        <p:cTn id="44" dur="1000" fill="hold"/>
                                        <p:tgtEl>
                                          <p:spTgt spid="3113"/>
                                        </p:tgtEl>
                                        <p:attrNameLst>
                                          <p:attrName>fill.type</p:attrName>
                                        </p:attrNameLst>
                                      </p:cBhvr>
                                      <p:to>
                                        <p:strVal val="solid"/>
                                      </p:to>
                                    </p:set>
                                    <p:set>
                                      <p:cBhvr>
                                        <p:cTn id="45" dur="1000" fill="hold"/>
                                        <p:tgtEl>
                                          <p:spTgt spid="3113"/>
                                        </p:tgtEl>
                                        <p:attrNameLst>
                                          <p:attrName>fill.on</p:attrName>
                                        </p:attrNameLst>
                                      </p:cBhvr>
                                      <p:to>
                                        <p:strVal val="true"/>
                                      </p:to>
                                    </p:set>
                                  </p:childTnLst>
                                </p:cTn>
                              </p:par>
                              <p:par>
                                <p:cTn id="46" presetID="19" presetClass="emph" presetSubtype="0" fill="hold" grpId="2" nodeType="withEffect">
                                  <p:stCondLst>
                                    <p:cond delay="1400"/>
                                  </p:stCondLst>
                                  <p:childTnLst>
                                    <p:animClr clrSpc="rgb" dir="cw">
                                      <p:cBhvr override="childStyle">
                                        <p:cTn id="47" dur="1000" fill="hold"/>
                                        <p:tgtEl>
                                          <p:spTgt spid="3112"/>
                                        </p:tgtEl>
                                        <p:attrNameLst>
                                          <p:attrName>style.color</p:attrName>
                                        </p:attrNameLst>
                                      </p:cBhvr>
                                      <p:to>
                                        <a:schemeClr val="accent2"/>
                                      </p:to>
                                    </p:animClr>
                                    <p:animClr clrSpc="rgb" dir="cw">
                                      <p:cBhvr>
                                        <p:cTn id="48" dur="1000" fill="hold"/>
                                        <p:tgtEl>
                                          <p:spTgt spid="3112"/>
                                        </p:tgtEl>
                                        <p:attrNameLst>
                                          <p:attrName>fillcolor</p:attrName>
                                        </p:attrNameLst>
                                      </p:cBhvr>
                                      <p:to>
                                        <a:schemeClr val="accent2"/>
                                      </p:to>
                                    </p:animClr>
                                    <p:set>
                                      <p:cBhvr>
                                        <p:cTn id="49" dur="1000" fill="hold"/>
                                        <p:tgtEl>
                                          <p:spTgt spid="3112"/>
                                        </p:tgtEl>
                                        <p:attrNameLst>
                                          <p:attrName>fill.type</p:attrName>
                                        </p:attrNameLst>
                                      </p:cBhvr>
                                      <p:to>
                                        <p:strVal val="solid"/>
                                      </p:to>
                                    </p:set>
                                    <p:set>
                                      <p:cBhvr>
                                        <p:cTn id="50" dur="1000" fill="hold"/>
                                        <p:tgtEl>
                                          <p:spTgt spid="3112"/>
                                        </p:tgtEl>
                                        <p:attrNameLst>
                                          <p:attrName>fill.on</p:attrName>
                                        </p:attrNameLst>
                                      </p:cBhvr>
                                      <p:to>
                                        <p:strVal val="true"/>
                                      </p:to>
                                    </p:set>
                                  </p:childTnLst>
                                </p:cTn>
                              </p:par>
                            </p:childTnLst>
                          </p:cTn>
                        </p:par>
                        <p:par>
                          <p:cTn id="51" fill="hold">
                            <p:stCondLst>
                              <p:cond delay="9000"/>
                            </p:stCondLst>
                            <p:childTnLst>
                              <p:par>
                                <p:cTn id="52" presetID="19" presetClass="emph" presetSubtype="0" fill="hold" grpId="3" nodeType="afterEffect">
                                  <p:stCondLst>
                                    <p:cond delay="0"/>
                                  </p:stCondLst>
                                  <p:childTnLst>
                                    <p:animClr clrSpc="rgb" dir="cw">
                                      <p:cBhvr override="childStyle">
                                        <p:cTn id="53" dur="1000" fill="hold"/>
                                        <p:tgtEl>
                                          <p:spTgt spid="3115"/>
                                        </p:tgtEl>
                                        <p:attrNameLst>
                                          <p:attrName>style.color</p:attrName>
                                        </p:attrNameLst>
                                      </p:cBhvr>
                                      <p:to>
                                        <a:schemeClr val="folHlink"/>
                                      </p:to>
                                    </p:animClr>
                                    <p:animClr clrSpc="rgb" dir="cw">
                                      <p:cBhvr>
                                        <p:cTn id="54" dur="1000" fill="hold"/>
                                        <p:tgtEl>
                                          <p:spTgt spid="3115"/>
                                        </p:tgtEl>
                                        <p:attrNameLst>
                                          <p:attrName>fillcolor</p:attrName>
                                        </p:attrNameLst>
                                      </p:cBhvr>
                                      <p:to>
                                        <a:schemeClr val="folHlink"/>
                                      </p:to>
                                    </p:animClr>
                                    <p:set>
                                      <p:cBhvr>
                                        <p:cTn id="55" dur="1000" fill="hold"/>
                                        <p:tgtEl>
                                          <p:spTgt spid="3115"/>
                                        </p:tgtEl>
                                        <p:attrNameLst>
                                          <p:attrName>fill.type</p:attrName>
                                        </p:attrNameLst>
                                      </p:cBhvr>
                                      <p:to>
                                        <p:strVal val="solid"/>
                                      </p:to>
                                    </p:set>
                                    <p:set>
                                      <p:cBhvr>
                                        <p:cTn id="56" dur="1000" fill="hold"/>
                                        <p:tgtEl>
                                          <p:spTgt spid="3115"/>
                                        </p:tgtEl>
                                        <p:attrNameLst>
                                          <p:attrName>fill.on</p:attrName>
                                        </p:attrNameLst>
                                      </p:cBhvr>
                                      <p:to>
                                        <p:strVal val="true"/>
                                      </p:to>
                                    </p:set>
                                  </p:childTnLst>
                                </p:cTn>
                              </p:par>
                              <p:par>
                                <p:cTn id="57" presetID="19" presetClass="emph" presetSubtype="0" fill="hold" grpId="3" nodeType="withEffect">
                                  <p:stCondLst>
                                    <p:cond delay="700"/>
                                  </p:stCondLst>
                                  <p:childTnLst>
                                    <p:animClr clrSpc="rgb" dir="cw">
                                      <p:cBhvr override="childStyle">
                                        <p:cTn id="58" dur="1000" fill="hold"/>
                                        <p:tgtEl>
                                          <p:spTgt spid="3114"/>
                                        </p:tgtEl>
                                        <p:attrNameLst>
                                          <p:attrName>style.color</p:attrName>
                                        </p:attrNameLst>
                                      </p:cBhvr>
                                      <p:to>
                                        <a:schemeClr val="accent1"/>
                                      </p:to>
                                    </p:animClr>
                                    <p:animClr clrSpc="rgb" dir="cw">
                                      <p:cBhvr>
                                        <p:cTn id="59" dur="1000" fill="hold"/>
                                        <p:tgtEl>
                                          <p:spTgt spid="3114"/>
                                        </p:tgtEl>
                                        <p:attrNameLst>
                                          <p:attrName>fillcolor</p:attrName>
                                        </p:attrNameLst>
                                      </p:cBhvr>
                                      <p:to>
                                        <a:schemeClr val="accent1"/>
                                      </p:to>
                                    </p:animClr>
                                    <p:set>
                                      <p:cBhvr>
                                        <p:cTn id="60" dur="1000" fill="hold"/>
                                        <p:tgtEl>
                                          <p:spTgt spid="3114"/>
                                        </p:tgtEl>
                                        <p:attrNameLst>
                                          <p:attrName>fill.type</p:attrName>
                                        </p:attrNameLst>
                                      </p:cBhvr>
                                      <p:to>
                                        <p:strVal val="solid"/>
                                      </p:to>
                                    </p:set>
                                    <p:set>
                                      <p:cBhvr>
                                        <p:cTn id="61" dur="1000" fill="hold"/>
                                        <p:tgtEl>
                                          <p:spTgt spid="3114"/>
                                        </p:tgtEl>
                                        <p:attrNameLst>
                                          <p:attrName>fill.on</p:attrName>
                                        </p:attrNameLst>
                                      </p:cBhvr>
                                      <p:to>
                                        <p:strVal val="true"/>
                                      </p:to>
                                    </p:set>
                                  </p:childTnLst>
                                </p:cTn>
                              </p:par>
                              <p:par>
                                <p:cTn id="62" presetID="19" presetClass="emph" presetSubtype="0" fill="hold" grpId="3" nodeType="withEffect">
                                  <p:stCondLst>
                                    <p:cond delay="0"/>
                                  </p:stCondLst>
                                  <p:childTnLst>
                                    <p:animClr clrSpc="rgb" dir="cw">
                                      <p:cBhvr override="childStyle">
                                        <p:cTn id="63" dur="1000" fill="hold"/>
                                        <p:tgtEl>
                                          <p:spTgt spid="3113"/>
                                        </p:tgtEl>
                                        <p:attrNameLst>
                                          <p:attrName>style.color</p:attrName>
                                        </p:attrNameLst>
                                      </p:cBhvr>
                                      <p:to>
                                        <a:schemeClr val="accent2"/>
                                      </p:to>
                                    </p:animClr>
                                    <p:animClr clrSpc="rgb" dir="cw">
                                      <p:cBhvr>
                                        <p:cTn id="64" dur="1000" fill="hold"/>
                                        <p:tgtEl>
                                          <p:spTgt spid="3113"/>
                                        </p:tgtEl>
                                        <p:attrNameLst>
                                          <p:attrName>fillcolor</p:attrName>
                                        </p:attrNameLst>
                                      </p:cBhvr>
                                      <p:to>
                                        <a:schemeClr val="accent2"/>
                                      </p:to>
                                    </p:animClr>
                                    <p:set>
                                      <p:cBhvr>
                                        <p:cTn id="65" dur="1000" fill="hold"/>
                                        <p:tgtEl>
                                          <p:spTgt spid="3113"/>
                                        </p:tgtEl>
                                        <p:attrNameLst>
                                          <p:attrName>fill.type</p:attrName>
                                        </p:attrNameLst>
                                      </p:cBhvr>
                                      <p:to>
                                        <p:strVal val="solid"/>
                                      </p:to>
                                    </p:set>
                                    <p:set>
                                      <p:cBhvr>
                                        <p:cTn id="66" dur="1000" fill="hold"/>
                                        <p:tgtEl>
                                          <p:spTgt spid="3113"/>
                                        </p:tgtEl>
                                        <p:attrNameLst>
                                          <p:attrName>fill.on</p:attrName>
                                        </p:attrNameLst>
                                      </p:cBhvr>
                                      <p:to>
                                        <p:strVal val="true"/>
                                      </p:to>
                                    </p:set>
                                  </p:childTnLst>
                                </p:cTn>
                              </p:par>
                              <p:par>
                                <p:cTn id="67" presetID="19" presetClass="emph" presetSubtype="0" fill="hold" grpId="3" nodeType="withEffect">
                                  <p:stCondLst>
                                    <p:cond delay="700"/>
                                  </p:stCondLst>
                                  <p:childTnLst>
                                    <p:animClr clrSpc="rgb" dir="cw">
                                      <p:cBhvr override="childStyle">
                                        <p:cTn id="68" dur="1000" fill="hold"/>
                                        <p:tgtEl>
                                          <p:spTgt spid="3112"/>
                                        </p:tgtEl>
                                        <p:attrNameLst>
                                          <p:attrName>style.color</p:attrName>
                                        </p:attrNameLst>
                                      </p:cBhvr>
                                      <p:to>
                                        <a:schemeClr val="hlink"/>
                                      </p:to>
                                    </p:animClr>
                                    <p:animClr clrSpc="rgb" dir="cw">
                                      <p:cBhvr>
                                        <p:cTn id="69" dur="1000" fill="hold"/>
                                        <p:tgtEl>
                                          <p:spTgt spid="3112"/>
                                        </p:tgtEl>
                                        <p:attrNameLst>
                                          <p:attrName>fillcolor</p:attrName>
                                        </p:attrNameLst>
                                      </p:cBhvr>
                                      <p:to>
                                        <a:schemeClr val="hlink"/>
                                      </p:to>
                                    </p:animClr>
                                    <p:set>
                                      <p:cBhvr>
                                        <p:cTn id="70" dur="1000" fill="hold"/>
                                        <p:tgtEl>
                                          <p:spTgt spid="3112"/>
                                        </p:tgtEl>
                                        <p:attrNameLst>
                                          <p:attrName>fill.type</p:attrName>
                                        </p:attrNameLst>
                                      </p:cBhvr>
                                      <p:to>
                                        <p:strVal val="solid"/>
                                      </p:to>
                                    </p:set>
                                    <p:set>
                                      <p:cBhvr>
                                        <p:cTn id="71" dur="1000" fill="hold"/>
                                        <p:tgtEl>
                                          <p:spTgt spid="3112"/>
                                        </p:tgtEl>
                                        <p:attrNameLst>
                                          <p:attrName>fill.on</p:attrName>
                                        </p:attrNameLst>
                                      </p:cBhvr>
                                      <p:to>
                                        <p:strVal val="true"/>
                                      </p:to>
                                    </p:set>
                                  </p:childTnLst>
                                </p:cTn>
                              </p:par>
                              <p:par>
                                <p:cTn id="72" presetID="10" presetClass="entr" presetSubtype="0" fill="hold" nodeType="withEffect">
                                  <p:stCondLst>
                                    <p:cond delay="0"/>
                                  </p:stCondLst>
                                  <p:childTnLst>
                                    <p:set>
                                      <p:cBhvr>
                                        <p:cTn id="73" dur="1" fill="hold">
                                          <p:stCondLst>
                                            <p:cond delay="0"/>
                                          </p:stCondLst>
                                        </p:cTn>
                                        <p:tgtEl>
                                          <p:spTgt spid="3143"/>
                                        </p:tgtEl>
                                        <p:attrNameLst>
                                          <p:attrName>style.visibility</p:attrName>
                                        </p:attrNameLst>
                                      </p:cBhvr>
                                      <p:to>
                                        <p:strVal val="visible"/>
                                      </p:to>
                                    </p:set>
                                    <p:animEffect transition="in" filter="fade">
                                      <p:cBhvr>
                                        <p:cTn id="74" dur="1000"/>
                                        <p:tgtEl>
                                          <p:spTgt spid="3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2" grpId="0" animBg="1"/>
      <p:bldP spid="3112" grpId="1" animBg="1"/>
      <p:bldP spid="3112" grpId="2" animBg="1"/>
      <p:bldP spid="3112" grpId="3" animBg="1"/>
      <p:bldP spid="3113" grpId="0" animBg="1"/>
      <p:bldP spid="3113" grpId="1" animBg="1"/>
      <p:bldP spid="3113" grpId="2" animBg="1"/>
      <p:bldP spid="3113" grpId="3" animBg="1"/>
      <p:bldP spid="3114" grpId="0" animBg="1"/>
      <p:bldP spid="3114" grpId="1" animBg="1"/>
      <p:bldP spid="3114" grpId="2" animBg="1"/>
      <p:bldP spid="3114" grpId="3" animBg="1"/>
      <p:bldP spid="3115" grpId="0" animBg="1"/>
      <p:bldP spid="3115" grpId="1" animBg="1"/>
      <p:bldP spid="3115" grpId="2" animBg="1"/>
      <p:bldP spid="3115" grpId="3"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CB9DBA6-3123-4A1C-92A2-026C5ADCFFE9}"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25438"/>
            <a:ext cx="2057400" cy="5800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25438"/>
            <a:ext cx="6019800" cy="58007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DFEAB37-5AA1-4423-83F1-8DA432873245}"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5438"/>
            <a:ext cx="8229600" cy="9271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7EC3C68D-D01D-4FE8-A005-23FBA079B60E}"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5438"/>
            <a:ext cx="8229600" cy="9271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05BE9B71-BC8D-4436-9350-4DD1BAE2CDDF}"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325438"/>
            <a:ext cx="8229600" cy="9271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r>
              <a:rPr lang="en-US" smtClean="0"/>
              <a:t>Click icon to add table</a:t>
            </a:r>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FFB3423E-2A60-4C29-8C7C-26A7F1F7825B}"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325438"/>
            <a:ext cx="8229600" cy="9271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r>
              <a:rPr lang="en-US" smtClean="0"/>
              <a:t>Click icon to add chart</a:t>
            </a:r>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51D647A5-98AB-4139-9839-5D88CA9F0C79}"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325438"/>
            <a:ext cx="8229600" cy="9271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457200" y="1600200"/>
            <a:ext cx="8229600" cy="4525963"/>
          </a:xfrm>
        </p:spPr>
        <p:txBody>
          <a:bodyPr/>
          <a:lstStyle/>
          <a:p>
            <a:r>
              <a:rPr lang="en-US" smtClean="0"/>
              <a:t>Click icon to add SmartArt graphic</a:t>
            </a:r>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52351433-8670-44DF-92FB-32C95B04A31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2F5CBAF-7C81-4A2D-9693-0CC976E33F58}" type="slidenum">
              <a:rPr lang="en-US"/>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83F5026-ADFB-4BDA-8728-3CC7D8473710}"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3D9EB80-7429-4808-A2B2-AF001341ECE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EB4781A-7650-4452-98D5-8CA91397D10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CC29F27-CCC5-47D8-A271-0B218223AAC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E8A986F-9D32-4E61-ADC3-C8A1D58FCEF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C3F9AE3-090E-4EAD-8D41-7A569C8A946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25FDAB8-E5E4-4851-A693-B0C5F0A1882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1" name="Freeform 7"/>
          <p:cNvSpPr>
            <a:spLocks/>
          </p:cNvSpPr>
          <p:nvPr/>
        </p:nvSpPr>
        <p:spPr bwMode="gray">
          <a:xfrm>
            <a:off x="-9525" y="-9525"/>
            <a:ext cx="9156700" cy="6872288"/>
          </a:xfrm>
          <a:custGeom>
            <a:avLst/>
            <a:gdLst/>
            <a:ahLst/>
            <a:cxnLst>
              <a:cxn ang="0">
                <a:pos x="5766" y="605"/>
              </a:cxn>
              <a:cxn ang="0">
                <a:pos x="5768" y="4325"/>
              </a:cxn>
              <a:cxn ang="0">
                <a:pos x="1082" y="4329"/>
              </a:cxn>
              <a:cxn ang="0">
                <a:pos x="13" y="3351"/>
              </a:cxn>
              <a:cxn ang="0">
                <a:pos x="0" y="0"/>
              </a:cxn>
              <a:cxn ang="0">
                <a:pos x="2428" y="7"/>
              </a:cxn>
              <a:cxn ang="0">
                <a:pos x="5766" y="605"/>
              </a:cxn>
            </a:cxnLst>
            <a:rect l="0" t="0" r="r" b="b"/>
            <a:pathLst>
              <a:path w="5768" h="4329">
                <a:moveTo>
                  <a:pt x="5766" y="605"/>
                </a:moveTo>
                <a:cubicBezTo>
                  <a:pt x="5767" y="2464"/>
                  <a:pt x="5768" y="4325"/>
                  <a:pt x="5768" y="4325"/>
                </a:cubicBezTo>
                <a:lnTo>
                  <a:pt x="1082" y="4329"/>
                </a:lnTo>
                <a:cubicBezTo>
                  <a:pt x="318" y="3809"/>
                  <a:pt x="9" y="3349"/>
                  <a:pt x="13" y="3351"/>
                </a:cubicBezTo>
                <a:lnTo>
                  <a:pt x="0" y="0"/>
                </a:lnTo>
                <a:lnTo>
                  <a:pt x="2428" y="7"/>
                </a:lnTo>
                <a:cubicBezTo>
                  <a:pt x="2428" y="12"/>
                  <a:pt x="3096" y="401"/>
                  <a:pt x="5766" y="605"/>
                </a:cubicBezTo>
                <a:close/>
              </a:path>
            </a:pathLst>
          </a:custGeom>
          <a:gradFill rotWithShape="1">
            <a:gsLst>
              <a:gs pos="0">
                <a:schemeClr val="bg1">
                  <a:gamma/>
                  <a:tint val="3137"/>
                  <a:invGamma/>
                </a:schemeClr>
              </a:gs>
              <a:gs pos="100000">
                <a:schemeClr val="bg1">
                  <a:alpha val="70000"/>
                </a:schemeClr>
              </a:gs>
            </a:gsLst>
            <a:lin ang="2700000" scaled="1"/>
          </a:gradFill>
          <a:ln w="9525">
            <a:noFill/>
            <a:round/>
            <a:headEnd/>
            <a:tailEnd/>
          </a:ln>
          <a:effectLst/>
        </p:spPr>
        <p:txBody>
          <a:bodyPr/>
          <a:lstStyle/>
          <a:p>
            <a:endParaRPr lang="en-US"/>
          </a:p>
        </p:txBody>
      </p:sp>
      <p:sp>
        <p:nvSpPr>
          <p:cNvPr id="1033" name="Freeform 9"/>
          <p:cNvSpPr>
            <a:spLocks/>
          </p:cNvSpPr>
          <p:nvPr/>
        </p:nvSpPr>
        <p:spPr bwMode="gray">
          <a:xfrm>
            <a:off x="-4763" y="5500688"/>
            <a:ext cx="1441451" cy="1358900"/>
          </a:xfrm>
          <a:custGeom>
            <a:avLst/>
            <a:gdLst/>
            <a:ahLst/>
            <a:cxnLst>
              <a:cxn ang="0">
                <a:pos x="0" y="0"/>
              </a:cxn>
              <a:cxn ang="0">
                <a:pos x="0" y="1100"/>
              </a:cxn>
              <a:cxn ang="0">
                <a:pos x="1089" y="1100"/>
              </a:cxn>
              <a:cxn ang="0">
                <a:pos x="0" y="0"/>
              </a:cxn>
            </a:cxnLst>
            <a:rect l="0" t="0" r="r" b="b"/>
            <a:pathLst>
              <a:path w="1089" h="1100">
                <a:moveTo>
                  <a:pt x="0" y="0"/>
                </a:moveTo>
                <a:cubicBezTo>
                  <a:pt x="0" y="550"/>
                  <a:pt x="0" y="1100"/>
                  <a:pt x="0" y="1100"/>
                </a:cubicBezTo>
                <a:lnTo>
                  <a:pt x="1089" y="1100"/>
                </a:lnTo>
                <a:cubicBezTo>
                  <a:pt x="1089" y="1100"/>
                  <a:pt x="596" y="865"/>
                  <a:pt x="0" y="0"/>
                </a:cubicBezTo>
                <a:close/>
              </a:path>
            </a:pathLst>
          </a:custGeom>
          <a:solidFill>
            <a:schemeClr val="folHlink"/>
          </a:solidFill>
          <a:ln w="9525">
            <a:noFill/>
            <a:round/>
            <a:headEnd/>
            <a:tailEnd/>
          </a:ln>
          <a:effectLst/>
        </p:spPr>
        <p:txBody>
          <a:bodyPr/>
          <a:lstStyle/>
          <a:p>
            <a:endParaRPr lang="en-US"/>
          </a:p>
        </p:txBody>
      </p:sp>
      <p:sp>
        <p:nvSpPr>
          <p:cNvPr id="1037" name="Line 13"/>
          <p:cNvSpPr>
            <a:spLocks noChangeShapeType="1"/>
          </p:cNvSpPr>
          <p:nvPr/>
        </p:nvSpPr>
        <p:spPr bwMode="gray">
          <a:xfrm>
            <a:off x="527050" y="0"/>
            <a:ext cx="0" cy="5910263"/>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endParaRPr lang="en-US"/>
          </a:p>
        </p:txBody>
      </p:sp>
      <p:sp>
        <p:nvSpPr>
          <p:cNvPr id="1038" name="Line 14"/>
          <p:cNvSpPr>
            <a:spLocks noChangeShapeType="1"/>
          </p:cNvSpPr>
          <p:nvPr/>
        </p:nvSpPr>
        <p:spPr bwMode="gray">
          <a:xfrm>
            <a:off x="1677988" y="0"/>
            <a:ext cx="0" cy="683260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endParaRPr lang="en-US"/>
          </a:p>
        </p:txBody>
      </p:sp>
      <p:sp>
        <p:nvSpPr>
          <p:cNvPr id="1039" name="Line 15"/>
          <p:cNvSpPr>
            <a:spLocks noChangeShapeType="1"/>
          </p:cNvSpPr>
          <p:nvPr/>
        </p:nvSpPr>
        <p:spPr bwMode="gray">
          <a:xfrm>
            <a:off x="2830513" y="0"/>
            <a:ext cx="0" cy="686117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endParaRPr lang="en-US"/>
          </a:p>
        </p:txBody>
      </p:sp>
      <p:sp>
        <p:nvSpPr>
          <p:cNvPr id="1040" name="Line 16"/>
          <p:cNvSpPr>
            <a:spLocks noChangeShapeType="1"/>
          </p:cNvSpPr>
          <p:nvPr/>
        </p:nvSpPr>
        <p:spPr bwMode="gray">
          <a:xfrm>
            <a:off x="3983038" y="0"/>
            <a:ext cx="0" cy="6875463"/>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endParaRPr lang="en-US"/>
          </a:p>
        </p:txBody>
      </p:sp>
      <p:sp>
        <p:nvSpPr>
          <p:cNvPr id="1041" name="Line 17"/>
          <p:cNvSpPr>
            <a:spLocks noChangeShapeType="1"/>
          </p:cNvSpPr>
          <p:nvPr/>
        </p:nvSpPr>
        <p:spPr bwMode="gray">
          <a:xfrm>
            <a:off x="5133975" y="388938"/>
            <a:ext cx="0" cy="648652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endParaRPr lang="en-US"/>
          </a:p>
        </p:txBody>
      </p:sp>
      <p:sp>
        <p:nvSpPr>
          <p:cNvPr id="1042" name="Line 18"/>
          <p:cNvSpPr>
            <a:spLocks noChangeShapeType="1"/>
          </p:cNvSpPr>
          <p:nvPr/>
        </p:nvSpPr>
        <p:spPr bwMode="gray">
          <a:xfrm>
            <a:off x="6286500" y="619125"/>
            <a:ext cx="0" cy="6256338"/>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endParaRPr lang="en-US"/>
          </a:p>
        </p:txBody>
      </p:sp>
      <p:sp>
        <p:nvSpPr>
          <p:cNvPr id="1043" name="Line 19"/>
          <p:cNvSpPr>
            <a:spLocks noChangeShapeType="1"/>
          </p:cNvSpPr>
          <p:nvPr/>
        </p:nvSpPr>
        <p:spPr bwMode="gray">
          <a:xfrm>
            <a:off x="7439025" y="773113"/>
            <a:ext cx="0" cy="610235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endParaRPr lang="en-US"/>
          </a:p>
        </p:txBody>
      </p:sp>
      <p:sp>
        <p:nvSpPr>
          <p:cNvPr id="1044" name="Line 20"/>
          <p:cNvSpPr>
            <a:spLocks noChangeShapeType="1"/>
          </p:cNvSpPr>
          <p:nvPr/>
        </p:nvSpPr>
        <p:spPr bwMode="gray">
          <a:xfrm>
            <a:off x="8591550" y="900113"/>
            <a:ext cx="0" cy="597535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endParaRPr lang="en-US"/>
          </a:p>
        </p:txBody>
      </p:sp>
      <p:sp>
        <p:nvSpPr>
          <p:cNvPr id="1046" name="Line 22"/>
          <p:cNvSpPr>
            <a:spLocks noChangeShapeType="1"/>
          </p:cNvSpPr>
          <p:nvPr/>
        </p:nvSpPr>
        <p:spPr bwMode="gray">
          <a:xfrm rot="5400000">
            <a:off x="2595563" y="-2176463"/>
            <a:ext cx="0" cy="519112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endParaRPr lang="en-US"/>
          </a:p>
        </p:txBody>
      </p:sp>
      <p:sp>
        <p:nvSpPr>
          <p:cNvPr id="1047" name="Line 23"/>
          <p:cNvSpPr>
            <a:spLocks noChangeShapeType="1"/>
          </p:cNvSpPr>
          <p:nvPr/>
        </p:nvSpPr>
        <p:spPr bwMode="gray">
          <a:xfrm rot="5400000">
            <a:off x="4578350" y="-3036887"/>
            <a:ext cx="0" cy="915670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endParaRPr lang="en-US"/>
          </a:p>
        </p:txBody>
      </p:sp>
      <p:sp>
        <p:nvSpPr>
          <p:cNvPr id="1048" name="Line 24"/>
          <p:cNvSpPr>
            <a:spLocks noChangeShapeType="1"/>
          </p:cNvSpPr>
          <p:nvPr/>
        </p:nvSpPr>
        <p:spPr bwMode="gray">
          <a:xfrm rot="5400000">
            <a:off x="4578350" y="-1912937"/>
            <a:ext cx="0" cy="9156700"/>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endParaRPr lang="en-US"/>
          </a:p>
        </p:txBody>
      </p:sp>
      <p:sp>
        <p:nvSpPr>
          <p:cNvPr id="1049" name="Line 25"/>
          <p:cNvSpPr>
            <a:spLocks noChangeShapeType="1"/>
          </p:cNvSpPr>
          <p:nvPr/>
        </p:nvSpPr>
        <p:spPr bwMode="gray">
          <a:xfrm rot="5400000">
            <a:off x="4579938" y="-788988"/>
            <a:ext cx="0" cy="915352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endParaRPr lang="en-US"/>
          </a:p>
        </p:txBody>
      </p:sp>
      <p:sp>
        <p:nvSpPr>
          <p:cNvPr id="1050" name="Line 26"/>
          <p:cNvSpPr>
            <a:spLocks noChangeShapeType="1"/>
          </p:cNvSpPr>
          <p:nvPr/>
        </p:nvSpPr>
        <p:spPr bwMode="gray">
          <a:xfrm rot="5400000">
            <a:off x="4579938" y="334962"/>
            <a:ext cx="0" cy="915352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endParaRPr lang="en-US"/>
          </a:p>
        </p:txBody>
      </p:sp>
      <p:sp>
        <p:nvSpPr>
          <p:cNvPr id="1051" name="Line 27"/>
          <p:cNvSpPr>
            <a:spLocks noChangeShapeType="1"/>
          </p:cNvSpPr>
          <p:nvPr/>
        </p:nvSpPr>
        <p:spPr bwMode="gray">
          <a:xfrm rot="5400000">
            <a:off x="4905376" y="1824037"/>
            <a:ext cx="0" cy="8423275"/>
          </a:xfrm>
          <a:prstGeom prst="line">
            <a:avLst/>
          </a:prstGeom>
          <a:noFill/>
          <a:ln w="9525">
            <a:solidFill>
              <a:srgbClr val="FFFFFF">
                <a:alpha val="50000"/>
              </a:srgbClr>
            </a:solidFill>
            <a:round/>
            <a:headEnd/>
            <a:tailEnd/>
          </a:ln>
          <a:effectLst>
            <a:outerShdw dist="17961" dir="2700000" algn="ctr" rotWithShape="0">
              <a:schemeClr val="accent2">
                <a:alpha val="35001"/>
              </a:schemeClr>
            </a:outerShdw>
          </a:effectLst>
        </p:spPr>
        <p:txBody>
          <a:bodyPr/>
          <a:lstStyle/>
          <a:p>
            <a:endParaRPr lang="en-US"/>
          </a:p>
        </p:txBody>
      </p:sp>
      <p:sp>
        <p:nvSpPr>
          <p:cNvPr id="1052" name="Rectangle 28"/>
          <p:cNvSpPr>
            <a:spLocks noChangeArrowheads="1"/>
          </p:cNvSpPr>
          <p:nvPr/>
        </p:nvSpPr>
        <p:spPr bwMode="gray">
          <a:xfrm>
            <a:off x="4005263" y="2692400"/>
            <a:ext cx="1128712" cy="1079500"/>
          </a:xfrm>
          <a:prstGeom prst="rect">
            <a:avLst/>
          </a:prstGeom>
          <a:solidFill>
            <a:srgbClr val="FFFFFF">
              <a:alpha val="25000"/>
            </a:srgbClr>
          </a:solidFill>
          <a:ln w="9525">
            <a:noFill/>
            <a:miter lim="800000"/>
            <a:headEnd/>
            <a:tailEnd/>
          </a:ln>
          <a:effectLst/>
        </p:spPr>
        <p:txBody>
          <a:bodyPr wrap="none" anchor="ctr"/>
          <a:lstStyle/>
          <a:p>
            <a:endParaRPr lang="en-US"/>
          </a:p>
        </p:txBody>
      </p:sp>
      <p:sp>
        <p:nvSpPr>
          <p:cNvPr id="1053" name="Rectangle 29"/>
          <p:cNvSpPr>
            <a:spLocks noChangeArrowheads="1"/>
          </p:cNvSpPr>
          <p:nvPr/>
        </p:nvSpPr>
        <p:spPr bwMode="gray">
          <a:xfrm>
            <a:off x="7459663" y="4937125"/>
            <a:ext cx="1120775" cy="1079500"/>
          </a:xfrm>
          <a:prstGeom prst="rect">
            <a:avLst/>
          </a:prstGeom>
          <a:solidFill>
            <a:srgbClr val="FFFFFF">
              <a:alpha val="30000"/>
            </a:srgbClr>
          </a:solidFill>
          <a:ln w="9525">
            <a:noFill/>
            <a:miter lim="800000"/>
            <a:headEnd/>
            <a:tailEnd/>
          </a:ln>
          <a:effectLst/>
        </p:spPr>
        <p:txBody>
          <a:bodyPr wrap="none" anchor="ctr"/>
          <a:lstStyle/>
          <a:p>
            <a:endParaRPr lang="en-US"/>
          </a:p>
        </p:txBody>
      </p:sp>
      <p:sp>
        <p:nvSpPr>
          <p:cNvPr id="1054" name="Rectangle 30"/>
          <p:cNvSpPr>
            <a:spLocks noChangeArrowheads="1"/>
          </p:cNvSpPr>
          <p:nvPr/>
        </p:nvSpPr>
        <p:spPr bwMode="gray">
          <a:xfrm>
            <a:off x="549275" y="3808413"/>
            <a:ext cx="1128713" cy="1079500"/>
          </a:xfrm>
          <a:prstGeom prst="rect">
            <a:avLst/>
          </a:prstGeom>
          <a:solidFill>
            <a:srgbClr val="FFFFFF">
              <a:alpha val="20000"/>
            </a:srgbClr>
          </a:solidFill>
          <a:ln w="9525">
            <a:noFill/>
            <a:miter lim="800000"/>
            <a:headEnd/>
            <a:tailEnd/>
          </a:ln>
          <a:effectLst/>
        </p:spPr>
        <p:txBody>
          <a:bodyPr wrap="none" anchor="ctr"/>
          <a:lstStyle/>
          <a:p>
            <a:endParaRPr lang="en-US"/>
          </a:p>
        </p:txBody>
      </p:sp>
      <p:sp>
        <p:nvSpPr>
          <p:cNvPr id="1055" name="Rectangle 31"/>
          <p:cNvSpPr>
            <a:spLocks noChangeArrowheads="1"/>
          </p:cNvSpPr>
          <p:nvPr/>
        </p:nvSpPr>
        <p:spPr bwMode="gray">
          <a:xfrm>
            <a:off x="6307138" y="6064250"/>
            <a:ext cx="1128712" cy="796925"/>
          </a:xfrm>
          <a:prstGeom prst="rect">
            <a:avLst/>
          </a:prstGeom>
          <a:solidFill>
            <a:srgbClr val="FFFFFF">
              <a:alpha val="20000"/>
            </a:srgbClr>
          </a:solidFill>
          <a:ln w="9525">
            <a:noFill/>
            <a:miter lim="800000"/>
            <a:headEnd/>
            <a:tailEnd/>
          </a:ln>
          <a:effectLst/>
        </p:spPr>
        <p:txBody>
          <a:bodyPr wrap="none" anchor="ctr"/>
          <a:lstStyle/>
          <a:p>
            <a:endParaRPr lang="en-US"/>
          </a:p>
        </p:txBody>
      </p:sp>
      <p:sp>
        <p:nvSpPr>
          <p:cNvPr id="1056" name="Rectangle 32"/>
          <p:cNvSpPr>
            <a:spLocks noChangeArrowheads="1"/>
          </p:cNvSpPr>
          <p:nvPr/>
        </p:nvSpPr>
        <p:spPr bwMode="gray">
          <a:xfrm>
            <a:off x="2846388" y="0"/>
            <a:ext cx="1128712" cy="404813"/>
          </a:xfrm>
          <a:prstGeom prst="rect">
            <a:avLst/>
          </a:prstGeom>
          <a:solidFill>
            <a:srgbClr val="FFFFFF">
              <a:alpha val="39999"/>
            </a:srgbClr>
          </a:solidFill>
          <a:ln w="9525">
            <a:noFill/>
            <a:miter lim="800000"/>
            <a:headEnd/>
            <a:tailEnd/>
          </a:ln>
          <a:effectLst/>
        </p:spPr>
        <p:txBody>
          <a:bodyPr wrap="none" anchor="ctr"/>
          <a:lstStyle/>
          <a:p>
            <a:endParaRPr lang="en-US"/>
          </a:p>
        </p:txBody>
      </p:sp>
      <p:sp>
        <p:nvSpPr>
          <p:cNvPr id="1057" name="Rectangle 33"/>
          <p:cNvSpPr>
            <a:spLocks noChangeArrowheads="1"/>
          </p:cNvSpPr>
          <p:nvPr/>
        </p:nvSpPr>
        <p:spPr bwMode="gray">
          <a:xfrm>
            <a:off x="2852738" y="4938713"/>
            <a:ext cx="1120775" cy="1079500"/>
          </a:xfrm>
          <a:prstGeom prst="rect">
            <a:avLst/>
          </a:prstGeom>
          <a:solidFill>
            <a:srgbClr val="FFFFFF">
              <a:alpha val="30000"/>
            </a:srgbClr>
          </a:solidFill>
          <a:ln w="9525">
            <a:noFill/>
            <a:miter lim="800000"/>
            <a:headEnd/>
            <a:tailEnd/>
          </a:ln>
          <a:effectLst/>
        </p:spPr>
        <p:txBody>
          <a:bodyPr wrap="none" anchor="ctr"/>
          <a:lstStyle/>
          <a:p>
            <a:endParaRPr lang="en-US"/>
          </a:p>
        </p:txBody>
      </p:sp>
      <p:sp>
        <p:nvSpPr>
          <p:cNvPr id="1058" name="Rectangle 34"/>
          <p:cNvSpPr>
            <a:spLocks noChangeArrowheads="1"/>
          </p:cNvSpPr>
          <p:nvPr/>
        </p:nvSpPr>
        <p:spPr bwMode="gray">
          <a:xfrm>
            <a:off x="6300788" y="1566863"/>
            <a:ext cx="1120775" cy="1079500"/>
          </a:xfrm>
          <a:prstGeom prst="rect">
            <a:avLst/>
          </a:prstGeom>
          <a:solidFill>
            <a:srgbClr val="FFFFFF">
              <a:alpha val="30000"/>
            </a:srgbClr>
          </a:solidFill>
          <a:ln w="9525">
            <a:noFill/>
            <a:miter lim="800000"/>
            <a:headEnd/>
            <a:tailEnd/>
          </a:ln>
          <a:effectLst/>
        </p:spPr>
        <p:txBody>
          <a:bodyPr wrap="none" anchor="ctr"/>
          <a:lstStyle/>
          <a:p>
            <a:endParaRPr lang="en-US"/>
          </a:p>
        </p:txBody>
      </p:sp>
      <p:sp>
        <p:nvSpPr>
          <p:cNvPr id="1027" name="Rectangle 3"/>
          <p:cNvSpPr>
            <a:spLocks noGrp="1" noChangeArrowheads="1"/>
          </p:cNvSpPr>
          <p:nvPr>
            <p:ph type="body" idx="1"/>
          </p:nvPr>
        </p:nvSpPr>
        <p:spPr bwMode="gray">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gray">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endParaRPr lang="en-US"/>
          </a:p>
        </p:txBody>
      </p:sp>
      <p:sp>
        <p:nvSpPr>
          <p:cNvPr id="1029" name="Rectangle 5"/>
          <p:cNvSpPr>
            <a:spLocks noGrp="1" noChangeArrowheads="1"/>
          </p:cNvSpPr>
          <p:nvPr>
            <p:ph type="ftr" sz="quarter" idx="3"/>
          </p:nvPr>
        </p:nvSpPr>
        <p:spPr bwMode="gray">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30" name="Rectangle 6"/>
          <p:cNvSpPr>
            <a:spLocks noGrp="1" noChangeArrowheads="1"/>
          </p:cNvSpPr>
          <p:nvPr>
            <p:ph type="sldNum" sz="quarter" idx="4"/>
          </p:nvPr>
        </p:nvSpPr>
        <p:spPr bwMode="gray">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3A4ADC8-F4E3-499E-97FB-DEE148C9B8AE}" type="slidenum">
              <a:rPr lang="en-US"/>
              <a:pPr/>
              <a:t>‹#›</a:t>
            </a:fld>
            <a:endParaRPr lang="en-US"/>
          </a:p>
        </p:txBody>
      </p:sp>
      <p:sp>
        <p:nvSpPr>
          <p:cNvPr id="1060" name="Freeform 36"/>
          <p:cNvSpPr>
            <a:spLocks/>
          </p:cNvSpPr>
          <p:nvPr/>
        </p:nvSpPr>
        <p:spPr bwMode="gray">
          <a:xfrm>
            <a:off x="4041775" y="0"/>
            <a:ext cx="5105400" cy="739775"/>
          </a:xfrm>
          <a:custGeom>
            <a:avLst/>
            <a:gdLst/>
            <a:ahLst/>
            <a:cxnLst>
              <a:cxn ang="0">
                <a:pos x="3130" y="453"/>
              </a:cxn>
              <a:cxn ang="0">
                <a:pos x="3130" y="0"/>
              </a:cxn>
              <a:cxn ang="0">
                <a:pos x="0" y="0"/>
              </a:cxn>
              <a:cxn ang="0">
                <a:pos x="3130" y="453"/>
              </a:cxn>
            </a:cxnLst>
            <a:rect l="0" t="0" r="r" b="b"/>
            <a:pathLst>
              <a:path w="3130" h="453">
                <a:moveTo>
                  <a:pt x="3130" y="453"/>
                </a:moveTo>
                <a:cubicBezTo>
                  <a:pt x="3130" y="226"/>
                  <a:pt x="3130" y="0"/>
                  <a:pt x="3130" y="0"/>
                </a:cubicBezTo>
                <a:lnTo>
                  <a:pt x="0" y="0"/>
                </a:lnTo>
                <a:cubicBezTo>
                  <a:pt x="0" y="0"/>
                  <a:pt x="1298" y="389"/>
                  <a:pt x="3130" y="453"/>
                </a:cubicBezTo>
                <a:close/>
              </a:path>
            </a:pathLst>
          </a:custGeom>
          <a:solidFill>
            <a:schemeClr val="hlink"/>
          </a:solidFill>
          <a:ln w="9525">
            <a:noFill/>
            <a:round/>
            <a:headEnd/>
            <a:tailEnd/>
          </a:ln>
          <a:effectLst/>
        </p:spPr>
        <p:txBody>
          <a:bodyPr/>
          <a:lstStyle/>
          <a:p>
            <a:endParaRPr lang="en-US"/>
          </a:p>
        </p:txBody>
      </p:sp>
      <p:sp>
        <p:nvSpPr>
          <p:cNvPr id="1026" name="Rectangle 2"/>
          <p:cNvSpPr>
            <a:spLocks noGrp="1" noChangeArrowheads="1"/>
          </p:cNvSpPr>
          <p:nvPr>
            <p:ph type="title"/>
          </p:nvPr>
        </p:nvSpPr>
        <p:spPr bwMode="black">
          <a:xfrm>
            <a:off x="457200" y="325438"/>
            <a:ext cx="8229600" cy="927100"/>
          </a:xfrm>
          <a:prstGeom prst="rect">
            <a:avLst/>
          </a:prstGeom>
          <a:noFill/>
          <a:ln w="9525">
            <a:noFill/>
            <a:miter lim="800000"/>
            <a:headEnd/>
            <a:tailEnd/>
          </a:ln>
          <a:effectLst>
            <a:outerShdw dist="35921" dir="2700000" algn="ctr" rotWithShape="0">
              <a:srgbClr val="FFFFFF"/>
            </a:outerShdw>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1061" name="Picture 37" descr="water"/>
          <p:cNvPicPr>
            <a:picLocks noChangeAspect="1" noChangeArrowheads="1"/>
          </p:cNvPicPr>
          <p:nvPr/>
        </p:nvPicPr>
        <p:blipFill>
          <a:blip r:embed="rId18" cstate="print"/>
          <a:srcRect l="22409" t="16374" b="27486"/>
          <a:stretch>
            <a:fillRect/>
          </a:stretch>
        </p:blipFill>
        <p:spPr bwMode="gray">
          <a:xfrm rot="786797">
            <a:off x="6629400" y="-381000"/>
            <a:ext cx="2417763" cy="1995488"/>
          </a:xfrm>
          <a:prstGeom prst="rect">
            <a:avLst/>
          </a:prstGeom>
          <a:noFill/>
        </p:spPr>
      </p:pic>
      <p:pic>
        <p:nvPicPr>
          <p:cNvPr id="1062" name="Picture 38" descr="3"/>
          <p:cNvPicPr>
            <a:picLocks noChangeAspect="1" noChangeArrowheads="1"/>
          </p:cNvPicPr>
          <p:nvPr/>
        </p:nvPicPr>
        <p:blipFill>
          <a:blip r:embed="rId19" cstate="print"/>
          <a:srcRect/>
          <a:stretch>
            <a:fillRect/>
          </a:stretch>
        </p:blipFill>
        <p:spPr bwMode="gray">
          <a:xfrm rot="20740733" flipH="1">
            <a:off x="49213" y="5726113"/>
            <a:ext cx="1223962" cy="1371600"/>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ppt_x</p:attrName>
                                        </p:attrNameLst>
                                      </p:cBhvr>
                                      <p:tavLst>
                                        <p:tav tm="0">
                                          <p:val>
                                            <p:strVal val="#ppt_x-.2"/>
                                          </p:val>
                                        </p:tav>
                                        <p:tav tm="100000">
                                          <p:val>
                                            <p:strVal val="#ppt_x"/>
                                          </p:val>
                                        </p:tav>
                                      </p:tavLst>
                                    </p:anim>
                                    <p:anim calcmode="lin" valueType="num">
                                      <p:cBhvr>
                                        <p:cTn id="8" dur="500" fill="hold"/>
                                        <p:tgtEl>
                                          <p:spTgt spid="1026"/>
                                        </p:tgtEl>
                                        <p:attrNameLst>
                                          <p:attrName>ppt_y</p:attrName>
                                        </p:attrNameLst>
                                      </p:cBhvr>
                                      <p:tavLst>
                                        <p:tav tm="0">
                                          <p:val>
                                            <p:strVal val="#ppt_y"/>
                                          </p:val>
                                        </p:tav>
                                        <p:tav tm="100000">
                                          <p:val>
                                            <p:strVal val="#ppt_y"/>
                                          </p:val>
                                        </p:tav>
                                      </p:tavLst>
                                    </p:anim>
                                    <p:animEffect transition="in" filter="wipe(right)" prLst="gradientSize: 0.1">
                                      <p:cBhvr>
                                        <p:cTn id="9" dur="500"/>
                                        <p:tgtEl>
                                          <p:spTgt spid="1026"/>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060"/>
                                        </p:tgtEl>
                                        <p:attrNameLst>
                                          <p:attrName>style.visibility</p:attrName>
                                        </p:attrNameLst>
                                      </p:cBhvr>
                                      <p:to>
                                        <p:strVal val="visible"/>
                                      </p:to>
                                    </p:set>
                                    <p:animEffect transition="in" filter="fade">
                                      <p:cBhvr>
                                        <p:cTn id="13" dur="1000"/>
                                        <p:tgtEl>
                                          <p:spTgt spid="1060"/>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1033"/>
                                        </p:tgtEl>
                                        <p:attrNameLst>
                                          <p:attrName>style.visibility</p:attrName>
                                        </p:attrNameLst>
                                      </p:cBhvr>
                                      <p:to>
                                        <p:strVal val="visible"/>
                                      </p:to>
                                    </p:set>
                                    <p:animEffect transition="in" filter="fade">
                                      <p:cBhvr>
                                        <p:cTn id="16" dur="1000"/>
                                        <p:tgtEl>
                                          <p:spTgt spid="1033"/>
                                        </p:tgtEl>
                                      </p:cBhvr>
                                    </p:animEffect>
                                  </p:childTnLst>
                                </p:cTn>
                              </p:par>
                            </p:childTnLst>
                          </p:cTn>
                        </p:par>
                        <p:par>
                          <p:cTn id="17" fill="hold">
                            <p:stCondLst>
                              <p:cond delay="2000"/>
                            </p:stCondLst>
                            <p:childTnLst>
                              <p:par>
                                <p:cTn id="18" presetID="1" presetClass="emph" presetSubtype="2" fill="hold" nodeType="afterEffect">
                                  <p:stCondLst>
                                    <p:cond delay="0"/>
                                  </p:stCondLst>
                                  <p:childTnLst>
                                    <p:animClr clrSpc="rgb" dir="cw">
                                      <p:cBhvr>
                                        <p:cTn id="19" dur="1000" fill="hold"/>
                                        <p:tgtEl>
                                          <p:spTgt spid="1060"/>
                                        </p:tgtEl>
                                        <p:attrNameLst>
                                          <p:attrName>fillcolor</p:attrName>
                                        </p:attrNameLst>
                                      </p:cBhvr>
                                      <p:to>
                                        <a:schemeClr val="folHlink"/>
                                      </p:to>
                                    </p:animClr>
                                    <p:set>
                                      <p:cBhvr>
                                        <p:cTn id="20" dur="1000" fill="hold"/>
                                        <p:tgtEl>
                                          <p:spTgt spid="1060"/>
                                        </p:tgtEl>
                                        <p:attrNameLst>
                                          <p:attrName>fill.type</p:attrName>
                                        </p:attrNameLst>
                                      </p:cBhvr>
                                      <p:to>
                                        <p:strVal val="solid"/>
                                      </p:to>
                                    </p:set>
                                    <p:set>
                                      <p:cBhvr>
                                        <p:cTn id="21" dur="1000" fill="hold"/>
                                        <p:tgtEl>
                                          <p:spTgt spid="1060"/>
                                        </p:tgtEl>
                                        <p:attrNameLst>
                                          <p:attrName>fill.on</p:attrName>
                                        </p:attrNameLst>
                                      </p:cBhvr>
                                      <p:to>
                                        <p:strVal val="true"/>
                                      </p:to>
                                    </p:set>
                                  </p:childTnLst>
                                </p:cTn>
                              </p:par>
                              <p:par>
                                <p:cTn id="22" presetID="1" presetClass="emph" presetSubtype="2" fill="hold" nodeType="withEffect">
                                  <p:stCondLst>
                                    <p:cond delay="700"/>
                                  </p:stCondLst>
                                  <p:childTnLst>
                                    <p:animClr clrSpc="rgb" dir="cw">
                                      <p:cBhvr>
                                        <p:cTn id="23" dur="1000" fill="hold"/>
                                        <p:tgtEl>
                                          <p:spTgt spid="1033"/>
                                        </p:tgtEl>
                                        <p:attrNameLst>
                                          <p:attrName>fillcolor</p:attrName>
                                        </p:attrNameLst>
                                      </p:cBhvr>
                                      <p:to>
                                        <a:schemeClr val="accent1"/>
                                      </p:to>
                                    </p:animClr>
                                    <p:set>
                                      <p:cBhvr>
                                        <p:cTn id="24" dur="1000" fill="hold"/>
                                        <p:tgtEl>
                                          <p:spTgt spid="1033"/>
                                        </p:tgtEl>
                                        <p:attrNameLst>
                                          <p:attrName>fill.type</p:attrName>
                                        </p:attrNameLst>
                                      </p:cBhvr>
                                      <p:to>
                                        <p:strVal val="solid"/>
                                      </p:to>
                                    </p:set>
                                    <p:set>
                                      <p:cBhvr>
                                        <p:cTn id="25" dur="1000" fill="hold"/>
                                        <p:tgtEl>
                                          <p:spTgt spid="1033"/>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3" grpId="0" animBg="1"/>
      <p:bldP spid="1060" grpId="0" animBg="1"/>
      <p:bldP spid="1026" grpId="0"/>
    </p:bldLst>
  </p:timing>
  <p:hf hdr="0" ftr="0" dt="0"/>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Arial" charset="0"/>
        </a:defRPr>
      </a:lvl2pPr>
      <a:lvl3pPr algn="l" rtl="0" eaLnBrk="1" fontAlgn="base" hangingPunct="1">
        <a:spcBef>
          <a:spcPct val="0"/>
        </a:spcBef>
        <a:spcAft>
          <a:spcPct val="0"/>
        </a:spcAft>
        <a:defRPr sz="4400" b="1">
          <a:solidFill>
            <a:schemeClr val="tx2"/>
          </a:solidFill>
          <a:latin typeface="Arial" charset="0"/>
        </a:defRPr>
      </a:lvl3pPr>
      <a:lvl4pPr algn="l" rtl="0" eaLnBrk="1" fontAlgn="base" hangingPunct="1">
        <a:spcBef>
          <a:spcPct val="0"/>
        </a:spcBef>
        <a:spcAft>
          <a:spcPct val="0"/>
        </a:spcAft>
        <a:defRPr sz="4400" b="1">
          <a:solidFill>
            <a:schemeClr val="tx2"/>
          </a:solidFill>
          <a:latin typeface="Arial" charset="0"/>
        </a:defRPr>
      </a:lvl4pPr>
      <a:lvl5pPr algn="l" rtl="0" eaLnBrk="1" fontAlgn="base" hangingPunct="1">
        <a:spcBef>
          <a:spcPct val="0"/>
        </a:spcBef>
        <a:spcAft>
          <a:spcPct val="0"/>
        </a:spcAft>
        <a:defRPr sz="4400" b="1">
          <a:solidFill>
            <a:schemeClr val="tx2"/>
          </a:solidFill>
          <a:latin typeface="Arial"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gif"/><Relationship Id="rId5" Type="http://schemas.openxmlformats.org/officeDocument/2006/relationships/image" Target="../media/image21.png"/><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6096000" cy="5570756"/>
          </a:xfrm>
          <a:prstGeom prst="rect">
            <a:avLst/>
          </a:prstGeom>
        </p:spPr>
        <p:txBody>
          <a:bodyPr wrap="square">
            <a:spAutoFit/>
          </a:bodyPr>
          <a:lstStyle/>
          <a:p>
            <a:pPr lvl="0" rtl="1"/>
            <a:endPar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lvl="0" rtl="1"/>
            <a:endPar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lvl="0" rtl="1"/>
            <a:endParaRPr lang="en-US" sz="2000" dirty="0" smtClean="0">
              <a:latin typeface="Times New Roman" pitchFamily="18" charset="0"/>
              <a:ea typeface="Calibri" pitchFamily="34" charset="0"/>
              <a:cs typeface="Times New Roman" pitchFamily="18" charset="0"/>
            </a:endParaRPr>
          </a:p>
          <a:p>
            <a:pPr lvl="0" rtl="1"/>
            <a:endPar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lvl="0" rtl="1"/>
            <a:endPar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lvl="0" rtl="1"/>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An-Najah National University</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lvl="0" eaLnBrk="0" hangingPunct="0"/>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Chemical Engineering Department</a:t>
            </a:r>
          </a:p>
          <a:p>
            <a:pPr eaLnBrk="0" hangingPunct="0"/>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eaLnBrk="0" hangingPunct="0"/>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Graduation</a:t>
            </a:r>
            <a:r>
              <a:rPr kumimoji="0" lang="en-US" sz="2000"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Project</a:t>
            </a: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lvl="0" eaLnBrk="0" hangingPunct="0"/>
            <a:endParaRPr lang="en-US" sz="2400" dirty="0" smtClean="0">
              <a:latin typeface="Times New Roman" pitchFamily="18" charset="0"/>
              <a:cs typeface="Times New Roman" pitchFamily="18" charset="0"/>
            </a:endParaRPr>
          </a:p>
          <a:p>
            <a:pPr lvl="0" eaLnBrk="0" hangingPunct="0"/>
            <a:r>
              <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Modification and Testing the Performance of Floor Surface Cleaning Gel</a:t>
            </a:r>
          </a:p>
          <a:p>
            <a:pPr lvl="0" eaLnBrk="0" hangingPunct="0"/>
            <a:endParaRPr lang="en-US" sz="3200" b="1" dirty="0">
              <a:latin typeface="Times New Roman" pitchFamily="18" charset="0"/>
              <a:ea typeface="Calibri" pitchFamily="34" charset="0"/>
              <a:cs typeface="Times New Roman" pitchFamily="18" charset="0"/>
            </a:endParaRPr>
          </a:p>
          <a:p>
            <a:pPr lvl="0" eaLnBrk="0" hangingPunct="0"/>
            <a:endParaRPr kumimoji="0" lang="en-US"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p:txBody>
      </p:sp>
      <p:sp>
        <p:nvSpPr>
          <p:cNvPr id="12" name="Rounded Rectangle 11"/>
          <p:cNvSpPr/>
          <p:nvPr/>
        </p:nvSpPr>
        <p:spPr bwMode="auto">
          <a:xfrm>
            <a:off x="0" y="4572000"/>
            <a:ext cx="1828800" cy="609600"/>
          </a:xfrm>
          <a:prstGeom prst="roundRect">
            <a:avLst/>
          </a:prstGeom>
          <a:solidFill>
            <a:schemeClr val="bg1">
              <a:lumMod val="20000"/>
              <a:lumOff val="80000"/>
            </a:schemeClr>
          </a:solidFill>
          <a:ln w="9525" cap="flat" cmpd="sng" algn="ctr">
            <a:solidFill>
              <a:schemeClr val="bg1">
                <a:lumMod val="20000"/>
                <a:lumOff val="8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3" name="TextBox 12"/>
          <p:cNvSpPr txBox="1"/>
          <p:nvPr/>
        </p:nvSpPr>
        <p:spPr>
          <a:xfrm>
            <a:off x="3962400" y="5638801"/>
            <a:ext cx="3810000" cy="1219200"/>
          </a:xfrm>
          <a:prstGeom prst="rect">
            <a:avLst/>
          </a:prstGeom>
          <a:noFill/>
        </p:spPr>
        <p:txBody>
          <a:bodyPr wrap="square" rtlCol="0">
            <a:spAutoFit/>
          </a:bodyPr>
          <a:lstStyle/>
          <a:p>
            <a:pPr lvl="0" eaLnBrk="0" hangingPunct="0"/>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Supervisor:</a:t>
            </a:r>
            <a:endParaRPr lang="en-US" sz="2400" dirty="0">
              <a:latin typeface="Times New Roman" pitchFamily="18" charset="0"/>
              <a:ea typeface="Calibri" pitchFamily="34" charset="0"/>
              <a:cs typeface="Times New Roman" pitchFamily="18" charset="0"/>
            </a:endParaRPr>
          </a:p>
          <a:p>
            <a:pPr lvl="0" eaLnBrk="0" hangingPunct="0"/>
            <a:r>
              <a:rPr kumimoji="0" lang="en-US" sz="24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Prof.Amer</a:t>
            </a: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El-</a:t>
            </a:r>
            <a:r>
              <a:rPr kumimoji="0" lang="en-US" sz="24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Hamouz</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
        <p:nvSpPr>
          <p:cNvPr id="14" name="TextBox 13"/>
          <p:cNvSpPr txBox="1"/>
          <p:nvPr/>
        </p:nvSpPr>
        <p:spPr>
          <a:xfrm>
            <a:off x="6172200" y="2590800"/>
            <a:ext cx="2743200" cy="2769989"/>
          </a:xfrm>
          <a:prstGeom prst="rect">
            <a:avLst/>
          </a:prstGeom>
          <a:noFill/>
        </p:spPr>
        <p:txBody>
          <a:bodyPr wrap="square" rtlCol="0">
            <a:spAutoFit/>
          </a:bodyPr>
          <a:lstStyle/>
          <a:p>
            <a:pPr lvl="0" eaLnBrk="0" hangingPunct="0">
              <a:lnSpc>
                <a:spcPct val="150000"/>
              </a:lnSpc>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Prepared by:</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lvl="0" eaLnBrk="0" hangingPunct="0">
              <a:lnSpc>
                <a:spcPct val="150000"/>
              </a:lnSpc>
            </a:pPr>
            <a:r>
              <a:rPr kumimoji="0" lang="en-US" sz="24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Azza</a:t>
            </a: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Abu-</a:t>
            </a:r>
            <a:r>
              <a:rPr kumimoji="0" lang="en-US" sz="24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Asab</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lvl="0" eaLnBrk="0" hangingPunct="0">
              <a:lnSpc>
                <a:spcPct val="150000"/>
              </a:lnSpc>
            </a:pPr>
            <a:r>
              <a:rPr kumimoji="0" lang="en-US" sz="24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Doaa</a:t>
            </a: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Al-</a:t>
            </a:r>
            <a:r>
              <a:rPr kumimoji="0" lang="en-US" sz="24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Shiekh</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lvl="0" eaLnBrk="0" hangingPunct="0">
              <a:lnSpc>
                <a:spcPct val="150000"/>
              </a:lnSpc>
            </a:pP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Ola </a:t>
            </a:r>
            <a:r>
              <a:rPr kumimoji="0" lang="en-US" sz="24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Abdelhadi</a:t>
            </a: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a:lnSpc>
                <a:spcPct val="150000"/>
              </a:lnSpc>
            </a:pPr>
            <a:endParaRPr lang="en-US" sz="2400" dirty="0">
              <a:latin typeface="Times New Roman" pitchFamily="18" charset="0"/>
              <a:cs typeface="Times New Roman" pitchFamily="18" charset="0"/>
            </a:endParaRPr>
          </a:p>
        </p:txBody>
      </p:sp>
      <p:pic>
        <p:nvPicPr>
          <p:cNvPr id="16" name="Picture 0" descr="logo.gif"/>
          <p:cNvPicPr>
            <a:picLocks noChangeAspect="1" noChangeArrowheads="1"/>
          </p:cNvPicPr>
          <p:nvPr/>
        </p:nvPicPr>
        <p:blipFill>
          <a:blip r:embed="rId2" cstate="print"/>
          <a:srcRect/>
          <a:stretch>
            <a:fillRect/>
          </a:stretch>
        </p:blipFill>
        <p:spPr bwMode="auto">
          <a:xfrm>
            <a:off x="2209800" y="381000"/>
            <a:ext cx="1371600" cy="1212272"/>
          </a:xfrm>
          <a:prstGeom prst="rect">
            <a:avLst/>
          </a:prstGeom>
          <a:noFill/>
        </p:spPr>
      </p:pic>
      <p:sp>
        <p:nvSpPr>
          <p:cNvPr id="7" name="عنصر نائب لرقم الشريحة 6"/>
          <p:cNvSpPr>
            <a:spLocks noGrp="1"/>
          </p:cNvSpPr>
          <p:nvPr>
            <p:ph type="sldNum" sz="quarter" idx="4"/>
          </p:nvPr>
        </p:nvSpPr>
        <p:spPr/>
        <p:txBody>
          <a:bodyPr/>
          <a:lstStyle/>
          <a:p>
            <a:fld id="{5920ED18-5415-43CB-98B6-327C3998947B}"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endParaRPr lang="en-US" dirty="0">
              <a:latin typeface="Times New Roman" pitchFamily="18" charset="0"/>
              <a:cs typeface="Times New Roman" pitchFamily="18" charset="0"/>
            </a:endParaRPr>
          </a:p>
        </p:txBody>
      </p:sp>
      <p:sp>
        <p:nvSpPr>
          <p:cNvPr id="4" name="TextBox 3"/>
          <p:cNvSpPr txBox="1"/>
          <p:nvPr/>
        </p:nvSpPr>
        <p:spPr>
          <a:xfrm>
            <a:off x="533400" y="1676400"/>
            <a:ext cx="7620000" cy="1200329"/>
          </a:xfrm>
          <a:prstGeom prst="rect">
            <a:avLst/>
          </a:prstGeom>
          <a:noFill/>
        </p:spPr>
        <p:txBody>
          <a:bodyPr wrap="square" rtlCol="0">
            <a:spAutoFit/>
          </a:bodyPr>
          <a:lstStyle/>
          <a:p>
            <a:pPr algn="l"/>
            <a:r>
              <a:rPr lang="en-US" sz="2400" dirty="0" smtClean="0">
                <a:latin typeface="Times New Roman" pitchFamily="18" charset="0"/>
                <a:cs typeface="Times New Roman" pitchFamily="18" charset="0"/>
              </a:rPr>
              <a:t>Minimum number of experiments needed were 12 to get the most acceptable gel </a:t>
            </a:r>
            <a:r>
              <a:rPr lang="en-US" sz="2400" dirty="0" err="1" smtClean="0">
                <a:latin typeface="Times New Roman" pitchFamily="18" charset="0"/>
                <a:cs typeface="Times New Roman" pitchFamily="18" charset="0"/>
              </a:rPr>
              <a:t>sample.The</a:t>
            </a:r>
            <a:r>
              <a:rPr lang="en-US" sz="2400" dirty="0" smtClean="0">
                <a:latin typeface="Times New Roman" pitchFamily="18" charset="0"/>
                <a:cs typeface="Times New Roman" pitchFamily="18" charset="0"/>
              </a:rPr>
              <a:t> most important ones are as in the following table</a:t>
            </a:r>
            <a:endParaRPr lang="en-US" sz="2400" dirty="0">
              <a:latin typeface="Times New Roman" pitchFamily="18" charset="0"/>
              <a:cs typeface="Times New Roman" pitchFamily="18" charset="0"/>
            </a:endParaRPr>
          </a:p>
        </p:txBody>
      </p:sp>
      <p:graphicFrame>
        <p:nvGraphicFramePr>
          <p:cNvPr id="5" name="Content Placeholder 4"/>
          <p:cNvGraphicFramePr>
            <a:graphicFrameLocks/>
          </p:cNvGraphicFramePr>
          <p:nvPr>
            <p:extLst>
              <p:ext uri="{D42A27DB-BD31-4B8C-83A1-F6EECF244321}">
                <p14:modId xmlns:p14="http://schemas.microsoft.com/office/powerpoint/2010/main" val="3744645752"/>
              </p:ext>
            </p:extLst>
          </p:nvPr>
        </p:nvGraphicFramePr>
        <p:xfrm>
          <a:off x="990600" y="2819400"/>
          <a:ext cx="7162800" cy="3169920"/>
        </p:xfrm>
        <a:graphic>
          <a:graphicData uri="http://schemas.openxmlformats.org/drawingml/2006/table">
            <a:tbl>
              <a:tblPr firstRow="1" firstCol="1" bandRow="1">
                <a:tableStyleId>{5C22544A-7EE6-4342-B048-85BDC9FD1C3A}</a:tableStyleId>
              </a:tblPr>
              <a:tblGrid>
                <a:gridCol w="1371600"/>
                <a:gridCol w="1066800"/>
                <a:gridCol w="1287016"/>
                <a:gridCol w="1214446"/>
                <a:gridCol w="2222938"/>
              </a:tblGrid>
              <a:tr h="1522863">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 </a:t>
                      </a:r>
                      <a:endParaRPr lang="en-US" sz="1400" dirty="0">
                        <a:solidFill>
                          <a:schemeClr val="tx1"/>
                        </a:solidFill>
                        <a:effectLst/>
                        <a:latin typeface="Times New Roman" pitchFamily="18" charset="0"/>
                        <a:cs typeface="Times New Roman" pitchFamily="18" charset="0"/>
                      </a:endParaRPr>
                    </a:p>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Sample </a:t>
                      </a:r>
                      <a:endParaRPr lang="en-US" sz="1400" dirty="0">
                        <a:solidFill>
                          <a:schemeClr val="tx1"/>
                        </a:solidFill>
                        <a:effectLst/>
                        <a:latin typeface="Times New Roman" pitchFamily="18" charset="0"/>
                        <a:cs typeface="Times New Roman" pitchFamily="18" charset="0"/>
                      </a:endParaRPr>
                    </a:p>
                    <a:p>
                      <a:pPr marL="0" marR="0" algn="ctr">
                        <a:lnSpc>
                          <a:spcPct val="150000"/>
                        </a:lnSpc>
                        <a:spcBef>
                          <a:spcPts val="0"/>
                        </a:spcBef>
                        <a:spcAft>
                          <a:spcPts val="0"/>
                        </a:spcAft>
                      </a:pPr>
                      <a:r>
                        <a:rPr lang="en-US" sz="1800" dirty="0" smtClean="0">
                          <a:solidFill>
                            <a:schemeClr val="tx1"/>
                          </a:solidFill>
                          <a:effectLst/>
                          <a:latin typeface="Times New Roman" pitchFamily="18" charset="0"/>
                          <a:cs typeface="Times New Roman" pitchFamily="18" charset="0"/>
                        </a:rPr>
                        <a:t>No.</a:t>
                      </a:r>
                      <a:endParaRPr lang="en-US" sz="1400" dirty="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 </a:t>
                      </a:r>
                      <a:endParaRPr lang="en-US" sz="1400" dirty="0">
                        <a:solidFill>
                          <a:schemeClr val="tx1"/>
                        </a:solidFill>
                        <a:effectLst/>
                        <a:latin typeface="Times New Roman" pitchFamily="18" charset="0"/>
                        <a:cs typeface="Times New Roman" pitchFamily="18" charset="0"/>
                      </a:endParaRPr>
                    </a:p>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Pine oil</a:t>
                      </a:r>
                      <a:endParaRPr lang="en-US" sz="1400" dirty="0">
                        <a:solidFill>
                          <a:schemeClr val="tx1"/>
                        </a:solidFill>
                        <a:effectLst/>
                        <a:latin typeface="Times New Roman" pitchFamily="18" charset="0"/>
                        <a:cs typeface="Times New Roman" pitchFamily="18" charset="0"/>
                      </a:endParaRPr>
                    </a:p>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a:t>
                      </a:r>
                      <a:r>
                        <a:rPr lang="en-US" sz="1800" dirty="0" err="1">
                          <a:solidFill>
                            <a:schemeClr val="tx1"/>
                          </a:solidFill>
                          <a:effectLst/>
                          <a:latin typeface="Times New Roman" pitchFamily="18" charset="0"/>
                          <a:cs typeface="Times New Roman" pitchFamily="18" charset="0"/>
                        </a:rPr>
                        <a:t>Wt</a:t>
                      </a:r>
                      <a:r>
                        <a:rPr lang="en-US" sz="1800" dirty="0">
                          <a:solidFill>
                            <a:schemeClr val="tx1"/>
                          </a:solidFill>
                          <a:effectLst/>
                          <a:latin typeface="Times New Roman" pitchFamily="18" charset="0"/>
                          <a:cs typeface="Times New Roman" pitchFamily="18" charset="0"/>
                        </a:rPr>
                        <a:t>%)</a:t>
                      </a:r>
                      <a:endParaRPr lang="en-US" sz="1400" dirty="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 </a:t>
                      </a:r>
                      <a:endParaRPr lang="en-US" sz="1400" dirty="0">
                        <a:solidFill>
                          <a:schemeClr val="tx1"/>
                        </a:solidFill>
                        <a:effectLst/>
                        <a:latin typeface="Times New Roman" pitchFamily="18" charset="0"/>
                        <a:cs typeface="Times New Roman" pitchFamily="18" charset="0"/>
                      </a:endParaRPr>
                    </a:p>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Abrasive</a:t>
                      </a:r>
                      <a:endParaRPr lang="en-US" sz="1400" dirty="0">
                        <a:solidFill>
                          <a:schemeClr val="tx1"/>
                        </a:solidFill>
                        <a:effectLst/>
                        <a:latin typeface="Times New Roman" pitchFamily="18" charset="0"/>
                        <a:cs typeface="Times New Roman" pitchFamily="18" charset="0"/>
                      </a:endParaRPr>
                    </a:p>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a:t>
                      </a:r>
                      <a:r>
                        <a:rPr lang="en-US" sz="1800" dirty="0" err="1">
                          <a:solidFill>
                            <a:schemeClr val="tx1"/>
                          </a:solidFill>
                          <a:effectLst/>
                          <a:latin typeface="Times New Roman" pitchFamily="18" charset="0"/>
                          <a:cs typeface="Times New Roman" pitchFamily="18" charset="0"/>
                        </a:rPr>
                        <a:t>Wt</a:t>
                      </a:r>
                      <a:r>
                        <a:rPr lang="en-US" sz="1800" dirty="0">
                          <a:solidFill>
                            <a:schemeClr val="tx1"/>
                          </a:solidFill>
                          <a:effectLst/>
                          <a:latin typeface="Times New Roman" pitchFamily="18" charset="0"/>
                          <a:cs typeface="Times New Roman" pitchFamily="18" charset="0"/>
                        </a:rPr>
                        <a:t>%)</a:t>
                      </a:r>
                      <a:endParaRPr lang="en-US" sz="1400" dirty="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 </a:t>
                      </a:r>
                      <a:endParaRPr lang="en-US" sz="1400" dirty="0">
                        <a:solidFill>
                          <a:schemeClr val="tx1"/>
                        </a:solidFill>
                        <a:effectLst/>
                        <a:latin typeface="Times New Roman" pitchFamily="18" charset="0"/>
                        <a:cs typeface="Times New Roman" pitchFamily="18" charset="0"/>
                      </a:endParaRPr>
                    </a:p>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CMC</a:t>
                      </a:r>
                      <a:endParaRPr lang="en-US" sz="1400" dirty="0">
                        <a:solidFill>
                          <a:schemeClr val="tx1"/>
                        </a:solidFill>
                        <a:effectLst/>
                        <a:latin typeface="Times New Roman" pitchFamily="18" charset="0"/>
                        <a:cs typeface="Times New Roman" pitchFamily="18" charset="0"/>
                      </a:endParaRPr>
                    </a:p>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a:t>
                      </a:r>
                      <a:r>
                        <a:rPr lang="en-US" sz="1800" dirty="0" err="1">
                          <a:solidFill>
                            <a:schemeClr val="tx1"/>
                          </a:solidFill>
                          <a:effectLst/>
                          <a:latin typeface="Times New Roman" pitchFamily="18" charset="0"/>
                          <a:cs typeface="Times New Roman" pitchFamily="18" charset="0"/>
                        </a:rPr>
                        <a:t>Wt</a:t>
                      </a:r>
                      <a:r>
                        <a:rPr lang="en-US" sz="1800" dirty="0">
                          <a:solidFill>
                            <a:schemeClr val="tx1"/>
                          </a:solidFill>
                          <a:effectLst/>
                          <a:latin typeface="Times New Roman" pitchFamily="18" charset="0"/>
                          <a:cs typeface="Times New Roman" pitchFamily="18" charset="0"/>
                        </a:rPr>
                        <a:t>%)</a:t>
                      </a:r>
                      <a:endParaRPr lang="en-US" sz="1400" dirty="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 </a:t>
                      </a:r>
                      <a:endParaRPr lang="en-US" sz="1400" dirty="0">
                        <a:solidFill>
                          <a:schemeClr val="tx1"/>
                        </a:solidFill>
                        <a:effectLst/>
                        <a:latin typeface="Times New Roman" pitchFamily="18" charset="0"/>
                        <a:cs typeface="Times New Roman" pitchFamily="18" charset="0"/>
                      </a:endParaRPr>
                    </a:p>
                    <a:p>
                      <a:pPr marL="0" marR="0" algn="ctr">
                        <a:lnSpc>
                          <a:spcPct val="150000"/>
                        </a:lnSpc>
                        <a:spcBef>
                          <a:spcPts val="0"/>
                        </a:spcBef>
                        <a:spcAft>
                          <a:spcPts val="0"/>
                        </a:spcAft>
                      </a:pPr>
                      <a:r>
                        <a:rPr lang="en-US" sz="1800" dirty="0" err="1" smtClean="0">
                          <a:solidFill>
                            <a:schemeClr val="tx1"/>
                          </a:solidFill>
                          <a:effectLst/>
                          <a:latin typeface="Times New Roman" pitchFamily="18" charset="0"/>
                          <a:cs typeface="Times New Roman" pitchFamily="18" charset="0"/>
                        </a:rPr>
                        <a:t>Texapone</a:t>
                      </a:r>
                      <a:r>
                        <a:rPr lang="en-US" sz="1400" baseline="0" dirty="0" smtClean="0">
                          <a:solidFill>
                            <a:schemeClr val="tx1"/>
                          </a:solidFill>
                          <a:effectLst/>
                          <a:latin typeface="Times New Roman" pitchFamily="18" charset="0"/>
                          <a:cs typeface="Times New Roman" pitchFamily="18" charset="0"/>
                        </a:rPr>
                        <a:t> </a:t>
                      </a:r>
                      <a:r>
                        <a:rPr lang="en-US" sz="1800" dirty="0" smtClean="0">
                          <a:solidFill>
                            <a:schemeClr val="tx1"/>
                          </a:solidFill>
                          <a:effectLst/>
                          <a:latin typeface="Times New Roman" pitchFamily="18" charset="0"/>
                          <a:cs typeface="Times New Roman" pitchFamily="18" charset="0"/>
                        </a:rPr>
                        <a:t>(ETA</a:t>
                      </a:r>
                      <a:r>
                        <a:rPr lang="en-US" sz="1800" dirty="0">
                          <a:solidFill>
                            <a:schemeClr val="tx1"/>
                          </a:solidFill>
                          <a:effectLst/>
                          <a:latin typeface="Times New Roman" pitchFamily="18" charset="0"/>
                          <a:cs typeface="Times New Roman" pitchFamily="18" charset="0"/>
                        </a:rPr>
                        <a:t>)</a:t>
                      </a:r>
                      <a:endParaRPr lang="en-US" sz="1400" dirty="0">
                        <a:solidFill>
                          <a:schemeClr val="tx1"/>
                        </a:solidFill>
                        <a:effectLst/>
                        <a:latin typeface="Times New Roman" pitchFamily="18" charset="0"/>
                        <a:cs typeface="Times New Roman" pitchFamily="18" charset="0"/>
                      </a:endParaRPr>
                    </a:p>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a:t>
                      </a:r>
                      <a:r>
                        <a:rPr lang="en-US" sz="1800" dirty="0" err="1">
                          <a:solidFill>
                            <a:schemeClr val="tx1"/>
                          </a:solidFill>
                          <a:effectLst/>
                          <a:latin typeface="Times New Roman" pitchFamily="18" charset="0"/>
                          <a:cs typeface="Times New Roman" pitchFamily="18" charset="0"/>
                        </a:rPr>
                        <a:t>Wt</a:t>
                      </a:r>
                      <a:r>
                        <a:rPr lang="en-US" sz="1800" dirty="0">
                          <a:solidFill>
                            <a:schemeClr val="tx1"/>
                          </a:solidFill>
                          <a:effectLst/>
                          <a:latin typeface="Times New Roman" pitchFamily="18" charset="0"/>
                          <a:cs typeface="Times New Roman" pitchFamily="18" charset="0"/>
                        </a:rPr>
                        <a:t>%)</a:t>
                      </a:r>
                      <a:endParaRPr lang="en-US" sz="1400" dirty="0">
                        <a:solidFill>
                          <a:schemeClr val="tx1"/>
                        </a:solidFill>
                        <a:effectLst/>
                        <a:latin typeface="Times New Roman" pitchFamily="18" charset="0"/>
                        <a:ea typeface="Calibri"/>
                        <a:cs typeface="Times New Roman" pitchFamily="18" charset="0"/>
                      </a:endParaRPr>
                    </a:p>
                  </a:txBody>
                  <a:tcPr marL="62796" marR="62796" marT="0" marB="0"/>
                </a:tc>
              </a:tr>
              <a:tr h="340162">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1</a:t>
                      </a:r>
                      <a:endParaRPr lang="en-US" sz="140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5</a:t>
                      </a:r>
                      <a:endParaRPr lang="en-US" sz="1400" dirty="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a:t>
                      </a:r>
                      <a:endParaRPr lang="en-US" sz="1400" dirty="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a:t>
                      </a:r>
                      <a:endParaRPr lang="en-US" sz="140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a:t>
                      </a:r>
                      <a:endParaRPr lang="en-US" sz="1400">
                        <a:solidFill>
                          <a:schemeClr val="tx1"/>
                        </a:solidFill>
                        <a:effectLst/>
                        <a:latin typeface="Times New Roman" pitchFamily="18" charset="0"/>
                        <a:ea typeface="Calibri"/>
                        <a:cs typeface="Times New Roman" pitchFamily="18" charset="0"/>
                      </a:endParaRPr>
                    </a:p>
                  </a:txBody>
                  <a:tcPr marL="62796" marR="62796" marT="0" marB="0"/>
                </a:tc>
              </a:tr>
              <a:tr h="334344">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4</a:t>
                      </a:r>
                      <a:endParaRPr lang="en-US" sz="1400" dirty="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3</a:t>
                      </a:r>
                      <a:endParaRPr lang="en-US" sz="1400" dirty="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10 Sand</a:t>
                      </a:r>
                      <a:endParaRPr lang="en-US" sz="1400" dirty="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a:t>
                      </a:r>
                      <a:endParaRPr lang="en-US" sz="1400" dirty="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a:t>
                      </a:r>
                      <a:endParaRPr lang="en-US" sz="1400" dirty="0">
                        <a:solidFill>
                          <a:schemeClr val="tx1"/>
                        </a:solidFill>
                        <a:effectLst/>
                        <a:latin typeface="Times New Roman" pitchFamily="18" charset="0"/>
                        <a:ea typeface="Calibri"/>
                        <a:cs typeface="Times New Roman" pitchFamily="18" charset="0"/>
                      </a:endParaRPr>
                    </a:p>
                  </a:txBody>
                  <a:tcPr marL="62796" marR="62796" marT="0" marB="0"/>
                </a:tc>
              </a:tr>
              <a:tr h="412617">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6</a:t>
                      </a:r>
                      <a:endParaRPr lang="en-US" sz="1400" dirty="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3.5</a:t>
                      </a:r>
                      <a:endParaRPr lang="en-US" sz="140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5 </a:t>
                      </a:r>
                      <a:r>
                        <a:rPr lang="en-US" sz="1800" dirty="0" smtClean="0">
                          <a:solidFill>
                            <a:schemeClr val="tx1"/>
                          </a:solidFill>
                          <a:effectLst/>
                          <a:latin typeface="Times New Roman" pitchFamily="18" charset="0"/>
                          <a:cs typeface="Times New Roman" pitchFamily="18" charset="0"/>
                        </a:rPr>
                        <a:t>CaCO</a:t>
                      </a:r>
                      <a:r>
                        <a:rPr lang="en-US" sz="1800" baseline="-25000" dirty="0" smtClean="0">
                          <a:solidFill>
                            <a:schemeClr val="tx1"/>
                          </a:solidFill>
                          <a:effectLst/>
                          <a:latin typeface="Times New Roman" pitchFamily="18" charset="0"/>
                          <a:cs typeface="Times New Roman" pitchFamily="18" charset="0"/>
                        </a:rPr>
                        <a:t>3</a:t>
                      </a:r>
                      <a:endParaRPr lang="en-US" sz="1400" dirty="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a:t>
                      </a:r>
                      <a:endParaRPr lang="en-US" sz="1400" dirty="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a:t>
                      </a:r>
                      <a:endParaRPr lang="en-US" sz="1400">
                        <a:solidFill>
                          <a:schemeClr val="tx1"/>
                        </a:solidFill>
                        <a:effectLst/>
                        <a:latin typeface="Times New Roman" pitchFamily="18" charset="0"/>
                        <a:ea typeface="Calibri"/>
                        <a:cs typeface="Times New Roman" pitchFamily="18" charset="0"/>
                      </a:endParaRPr>
                    </a:p>
                  </a:txBody>
                  <a:tcPr marL="62796" marR="62796" marT="0" marB="0"/>
                </a:tc>
              </a:tr>
              <a:tr h="334344">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12</a:t>
                      </a:r>
                      <a:endParaRPr lang="en-US" sz="1400" dirty="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2.5</a:t>
                      </a:r>
                      <a:endParaRPr lang="en-US" sz="140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dirty="0" smtClean="0">
                          <a:solidFill>
                            <a:schemeClr val="tx1"/>
                          </a:solidFill>
                          <a:effectLst/>
                          <a:latin typeface="Times New Roman" pitchFamily="18" charset="0"/>
                          <a:cs typeface="Times New Roman" pitchFamily="18" charset="0"/>
                        </a:rPr>
                        <a:t>2.85 CaCO</a:t>
                      </a:r>
                      <a:r>
                        <a:rPr lang="en-US" sz="1800" baseline="-25000" dirty="0" smtClean="0">
                          <a:solidFill>
                            <a:schemeClr val="tx1"/>
                          </a:solidFill>
                          <a:effectLst/>
                          <a:latin typeface="Times New Roman" pitchFamily="18" charset="0"/>
                          <a:cs typeface="Times New Roman" pitchFamily="18" charset="0"/>
                        </a:rPr>
                        <a:t>3</a:t>
                      </a:r>
                      <a:endParaRPr lang="en-US" sz="1400" dirty="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0.5</a:t>
                      </a:r>
                      <a:endParaRPr lang="en-US" sz="1400" dirty="0">
                        <a:solidFill>
                          <a:schemeClr val="tx1"/>
                        </a:solidFill>
                        <a:effectLst/>
                        <a:latin typeface="Times New Roman" pitchFamily="18" charset="0"/>
                        <a:ea typeface="Calibri"/>
                        <a:cs typeface="Times New Roman" pitchFamily="18" charset="0"/>
                      </a:endParaRPr>
                    </a:p>
                  </a:txBody>
                  <a:tcPr marL="62796" marR="62796"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1</a:t>
                      </a:r>
                      <a:endParaRPr lang="en-US" sz="1400" dirty="0">
                        <a:solidFill>
                          <a:schemeClr val="tx1"/>
                        </a:solidFill>
                        <a:effectLst/>
                        <a:latin typeface="Times New Roman" pitchFamily="18" charset="0"/>
                        <a:ea typeface="Calibri"/>
                        <a:cs typeface="Times New Roman" pitchFamily="18" charset="0"/>
                      </a:endParaRPr>
                    </a:p>
                  </a:txBody>
                  <a:tcPr marL="62796" marR="62796" marT="0" marB="0"/>
                </a:tc>
              </a:tr>
            </a:tbl>
          </a:graphicData>
        </a:graphic>
      </p:graphicFrame>
      <p:sp>
        <p:nvSpPr>
          <p:cNvPr id="6" name="TextBox 5"/>
          <p:cNvSpPr txBox="1"/>
          <p:nvPr/>
        </p:nvSpPr>
        <p:spPr>
          <a:xfrm>
            <a:off x="762000" y="0"/>
            <a:ext cx="7315200" cy="1446550"/>
          </a:xfrm>
          <a:prstGeom prst="rect">
            <a:avLst/>
          </a:prstGeom>
          <a:noFill/>
        </p:spPr>
        <p:txBody>
          <a:bodyPr wrap="square" rtlCol="0">
            <a:spAutoFit/>
          </a:bodyPr>
          <a:lstStyle/>
          <a:p>
            <a:pPr algn="l"/>
            <a:r>
              <a:rPr lang="en-US" sz="4800" b="1" dirty="0" smtClean="0">
                <a:solidFill>
                  <a:schemeClr val="accent1">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Results</a:t>
            </a:r>
          </a:p>
          <a:p>
            <a:pPr algn="l"/>
            <a:r>
              <a:rPr lang="en-US" sz="4000" b="1" dirty="0" smtClean="0">
                <a:latin typeface="Times New Roman" pitchFamily="18" charset="0"/>
                <a:cs typeface="Times New Roman" pitchFamily="18" charset="0"/>
              </a:rPr>
              <a:t>Gel Preparation</a:t>
            </a:r>
            <a:endParaRPr lang="en-US" sz="4000" b="1" dirty="0">
              <a:latin typeface="Times New Roman" pitchFamily="18" charset="0"/>
              <a:cs typeface="Times New Roman" pitchFamily="18" charset="0"/>
            </a:endParaRPr>
          </a:p>
        </p:txBody>
      </p:sp>
      <p:sp>
        <p:nvSpPr>
          <p:cNvPr id="7" name="عنصر نائب لرقم الشريحة 6"/>
          <p:cNvSpPr>
            <a:spLocks noGrp="1"/>
          </p:cNvSpPr>
          <p:nvPr>
            <p:ph type="sldNum" sz="quarter" idx="12"/>
          </p:nvPr>
        </p:nvSpPr>
        <p:spPr/>
        <p:txBody>
          <a:bodyPr/>
          <a:lstStyle/>
          <a:p>
            <a:fld id="{F2F5CBAF-7C81-4A2D-9693-0CC976E33F58}"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itchFamily="18" charset="0"/>
                <a:cs typeface="Times New Roman" pitchFamily="18" charset="0"/>
              </a:rPr>
              <a:t>Standard tests </a:t>
            </a:r>
            <a:br>
              <a:rPr lang="en-US"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pPr marL="0" lvl="0" indent="0" algn="justLow" fontAlgn="base">
              <a:spcBef>
                <a:spcPct val="0"/>
              </a:spcBef>
              <a:spcAft>
                <a:spcPct val="0"/>
              </a:spcAft>
              <a:buNone/>
            </a:pPr>
            <a:endParaRPr kumimoji="0" lang="en-US" sz="4400"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a:p>
            <a:pPr marL="0" lvl="0" indent="0" eaLnBrk="0" fontAlgn="base" hangingPunct="0">
              <a:spcBef>
                <a:spcPct val="0"/>
              </a:spcBef>
              <a:spcAft>
                <a:spcPct val="0"/>
              </a:spcAft>
              <a:buFontTx/>
              <a:buChar char="•"/>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pH </a:t>
            </a:r>
          </a:p>
          <a:p>
            <a:pPr marL="0" lvl="0" indent="0" eaLnBrk="0" fontAlgn="base" hangingPunct="0">
              <a:spcBef>
                <a:spcPct val="0"/>
              </a:spcBef>
              <a:spcAft>
                <a:spcPct val="0"/>
              </a:spcAft>
            </a:pPr>
            <a:endParaRPr lang="en-US" dirty="0" smtClean="0">
              <a:latin typeface="Times New Roman" pitchFamily="18" charset="0"/>
              <a:cs typeface="Times New Roman" pitchFamily="18" charset="0"/>
            </a:endParaRPr>
          </a:p>
          <a:p>
            <a:pPr marL="0" lvl="0" indent="0" eaLnBrk="0" fontAlgn="base" hangingPunct="0">
              <a:spcBef>
                <a:spcPct val="0"/>
              </a:spcBef>
              <a:spcAft>
                <a:spcPct val="0"/>
              </a:spcAft>
              <a:buFontTx/>
              <a:buChar char="•"/>
            </a:pP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lvl="0" indent="0" algn="justLow" eaLnBrk="0" fontAlgn="base" hangingPunct="0">
              <a:spcBef>
                <a:spcPct val="0"/>
              </a:spcBef>
              <a:spcAft>
                <a:spcPct val="0"/>
              </a:spcAft>
              <a:buFontTx/>
              <a:buChar char="•"/>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viscosity </a:t>
            </a:r>
          </a:p>
          <a:p>
            <a:pPr marL="0" lvl="0" indent="0" algn="justLow" eaLnBrk="0" fontAlgn="base" hangingPunct="0">
              <a:spcBef>
                <a:spcPct val="0"/>
              </a:spcBef>
              <a:spcAft>
                <a:spcPct val="0"/>
              </a:spcAft>
              <a:buFontTx/>
              <a:buChar char="•"/>
            </a:pPr>
            <a:endParaRPr lang="en-US" dirty="0" smtClean="0">
              <a:latin typeface="Times New Roman" pitchFamily="18" charset="0"/>
              <a:cs typeface="Times New Roman" pitchFamily="18" charset="0"/>
            </a:endParaRPr>
          </a:p>
          <a:p>
            <a:pPr marL="0" lvl="0" indent="0" algn="justLow" eaLnBrk="0" fontAlgn="base" hangingPunct="0">
              <a:spcBef>
                <a:spcPct val="0"/>
              </a:spcBef>
              <a:spcAft>
                <a:spcPct val="0"/>
              </a:spcAft>
              <a:buFontTx/>
              <a:buChar char="•"/>
            </a:pP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lvl="0" indent="0" algn="justLow" eaLnBrk="0" fontAlgn="base" hangingPunct="0">
              <a:spcBef>
                <a:spcPct val="0"/>
              </a:spcBef>
              <a:spcAft>
                <a:spcPct val="0"/>
              </a:spcAft>
              <a:buFontTx/>
              <a:buChar char="•"/>
            </a:pP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lvl="0" indent="0" algn="justLow" eaLnBrk="0" fontAlgn="base" hangingPunct="0">
              <a:spcBef>
                <a:spcPct val="0"/>
              </a:spcBef>
              <a:spcAft>
                <a:spcPct val="0"/>
              </a:spcAft>
              <a:buFontTx/>
              <a:buChar char="•"/>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foam volume</a:t>
            </a:r>
            <a:r>
              <a:rPr kumimoji="0" lang="en-US"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(sh</a:t>
            </a:r>
            <a:r>
              <a:rPr lang="en-US" dirty="0" smtClean="0">
                <a:latin typeface="Times New Roman" pitchFamily="18" charset="0"/>
                <a:ea typeface="Calibri" pitchFamily="34" charset="0"/>
                <a:cs typeface="Times New Roman" pitchFamily="18" charset="0"/>
              </a:rPr>
              <a:t>a</a:t>
            </a:r>
            <a:r>
              <a:rPr kumimoji="0" lang="en-US"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ke volume test)</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4" name="Picture 3" descr="C:\Users\user\Desktop\pH_Meter-783982.jpg"/>
          <p:cNvPicPr/>
          <p:nvPr/>
        </p:nvPicPr>
        <p:blipFill>
          <a:blip r:embed="rId2" cstate="print"/>
          <a:srcRect/>
          <a:stretch>
            <a:fillRect/>
          </a:stretch>
        </p:blipFill>
        <p:spPr bwMode="auto">
          <a:xfrm>
            <a:off x="3733800" y="1447800"/>
            <a:ext cx="1514475" cy="1665364"/>
          </a:xfrm>
          <a:prstGeom prst="rect">
            <a:avLst/>
          </a:prstGeom>
          <a:noFill/>
          <a:ln w="9525">
            <a:noFill/>
            <a:miter lim="800000"/>
            <a:headEnd/>
            <a:tailEnd/>
          </a:ln>
        </p:spPr>
      </p:pic>
      <p:pic>
        <p:nvPicPr>
          <p:cNvPr id="5" name="Picture 4" descr="sample-rotational-viscometer.jpg"/>
          <p:cNvPicPr>
            <a:picLocks noChangeAspect="1"/>
          </p:cNvPicPr>
          <p:nvPr/>
        </p:nvPicPr>
        <p:blipFill>
          <a:blip r:embed="rId3" cstate="print"/>
          <a:stretch>
            <a:fillRect/>
          </a:stretch>
        </p:blipFill>
        <p:spPr>
          <a:xfrm>
            <a:off x="5562600" y="2362200"/>
            <a:ext cx="1104900" cy="2209800"/>
          </a:xfrm>
          <a:prstGeom prst="rect">
            <a:avLst/>
          </a:prstGeom>
        </p:spPr>
      </p:pic>
      <p:pic>
        <p:nvPicPr>
          <p:cNvPr id="14338" name="Picture 2" descr="http://www.middleschoolchemistry.com/img/content/lessons/6.2/teacher_baking_soda_vinegar.jpg"/>
          <p:cNvPicPr>
            <a:picLocks noChangeAspect="1" noChangeArrowheads="1"/>
          </p:cNvPicPr>
          <p:nvPr/>
        </p:nvPicPr>
        <p:blipFill>
          <a:blip r:embed="rId4" cstate="print"/>
          <a:srcRect/>
          <a:stretch>
            <a:fillRect/>
          </a:stretch>
        </p:blipFill>
        <p:spPr bwMode="auto">
          <a:xfrm>
            <a:off x="7010400" y="4648200"/>
            <a:ext cx="1781175" cy="1905000"/>
          </a:xfrm>
          <a:prstGeom prst="rect">
            <a:avLst/>
          </a:prstGeom>
          <a:noFill/>
        </p:spPr>
      </p:pic>
      <p:sp>
        <p:nvSpPr>
          <p:cNvPr id="7" name="عنصر نائب لرقم الشريحة 6"/>
          <p:cNvSpPr>
            <a:spLocks noGrp="1"/>
          </p:cNvSpPr>
          <p:nvPr>
            <p:ph type="sldNum" sz="quarter" idx="12"/>
          </p:nvPr>
        </p:nvSpPr>
        <p:spPr/>
        <p:txBody>
          <a:bodyPr/>
          <a:lstStyle/>
          <a:p>
            <a:fld id="{F2F5CBAF-7C81-4A2D-9693-0CC976E33F58}" type="slidenum">
              <a:rPr lang="en-US" smtClean="0"/>
              <a:pPr/>
              <a:t>11</a:t>
            </a:fld>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1200"/>
            <a:ext cx="8229600" cy="685800"/>
          </a:xfrm>
        </p:spPr>
        <p:txBody>
          <a:bodyPr>
            <a:noAutofit/>
          </a:bodyPr>
          <a:lstStyle/>
          <a:p>
            <a:pPr algn="ctr"/>
            <a:r>
              <a:rPr lang="en-US" sz="2400" b="0" i="1" dirty="0" smtClean="0">
                <a:solidFill>
                  <a:schemeClr val="tx1"/>
                </a:solidFill>
                <a:latin typeface="Times New Roman" pitchFamily="18" charset="0"/>
                <a:cs typeface="Times New Roman" pitchFamily="18" charset="0"/>
              </a:rPr>
              <a:t>Results of measured viscosity, foam and pH tests</a:t>
            </a:r>
            <a:endParaRPr lang="en-US" sz="2400" b="0" i="1" dirty="0">
              <a:solidFill>
                <a:schemeClr val="tx1"/>
              </a:solidFill>
              <a:latin typeface="Times New Roman" pitchFamily="18" charset="0"/>
              <a:cs typeface="Times New Roman" pitchFamily="18" charset="0"/>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059750645"/>
              </p:ext>
            </p:extLst>
          </p:nvPr>
        </p:nvGraphicFramePr>
        <p:xfrm>
          <a:off x="838200" y="2743200"/>
          <a:ext cx="7772400" cy="3200400"/>
        </p:xfrm>
        <a:graphic>
          <a:graphicData uri="http://schemas.openxmlformats.org/drawingml/2006/table">
            <a:tbl>
              <a:tblPr firstRow="1" firstCol="1" bandRow="1">
                <a:tableStyleId>{5C22544A-7EE6-4342-B048-85BDC9FD1C3A}</a:tableStyleId>
              </a:tblPr>
              <a:tblGrid>
                <a:gridCol w="2349796"/>
                <a:gridCol w="1988288"/>
                <a:gridCol w="2530549"/>
                <a:gridCol w="903767"/>
              </a:tblGrid>
              <a:tr h="533400">
                <a:tc>
                  <a:txBody>
                    <a:bodyPr/>
                    <a:lstStyle/>
                    <a:p>
                      <a:pPr marL="0" marR="0" algn="ctr">
                        <a:lnSpc>
                          <a:spcPct val="150000"/>
                        </a:lnSpc>
                        <a:spcBef>
                          <a:spcPts val="0"/>
                        </a:spcBef>
                        <a:spcAft>
                          <a:spcPts val="1000"/>
                        </a:spcAft>
                      </a:pPr>
                      <a:r>
                        <a:rPr lang="en-US" sz="2000" dirty="0">
                          <a:solidFill>
                            <a:schemeClr val="tx1"/>
                          </a:solidFill>
                          <a:effectLst/>
                          <a:latin typeface="Times New Roman" pitchFamily="18" charset="0"/>
                          <a:cs typeface="Times New Roman" pitchFamily="18" charset="0"/>
                        </a:rPr>
                        <a:t>S</a:t>
                      </a:r>
                      <a:r>
                        <a:rPr lang="en-US" sz="2000" dirty="0" smtClean="0">
                          <a:solidFill>
                            <a:schemeClr val="tx1"/>
                          </a:solidFill>
                          <a:effectLst/>
                          <a:latin typeface="Times New Roman" pitchFamily="18" charset="0"/>
                          <a:cs typeface="Times New Roman" pitchFamily="18" charset="0"/>
                        </a:rPr>
                        <a:t>ample </a:t>
                      </a:r>
                      <a:r>
                        <a:rPr lang="en-US" sz="2000" dirty="0">
                          <a:solidFill>
                            <a:schemeClr val="tx1"/>
                          </a:solidFill>
                          <a:effectLst/>
                          <a:latin typeface="Times New Roman" pitchFamily="18" charset="0"/>
                          <a:cs typeface="Times New Roman" pitchFamily="18" charset="0"/>
                        </a:rPr>
                        <a:t>no.</a:t>
                      </a:r>
                      <a:endParaRPr lang="en-US" sz="1800" dirty="0">
                        <a:solidFill>
                          <a:schemeClr val="tx1"/>
                        </a:solidFill>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50000"/>
                        </a:lnSpc>
                        <a:spcBef>
                          <a:spcPts val="0"/>
                        </a:spcBef>
                        <a:spcAft>
                          <a:spcPts val="1000"/>
                        </a:spcAft>
                      </a:pPr>
                      <a:r>
                        <a:rPr lang="en-US" sz="2000" dirty="0">
                          <a:solidFill>
                            <a:schemeClr val="tx1"/>
                          </a:solidFill>
                          <a:effectLst/>
                          <a:latin typeface="Times New Roman" pitchFamily="18" charset="0"/>
                          <a:cs typeface="Times New Roman" pitchFamily="18" charset="0"/>
                        </a:rPr>
                        <a:t>V</a:t>
                      </a:r>
                      <a:r>
                        <a:rPr lang="en-US" sz="2000" dirty="0" smtClean="0">
                          <a:solidFill>
                            <a:schemeClr val="tx1"/>
                          </a:solidFill>
                          <a:effectLst/>
                          <a:latin typeface="Times New Roman" pitchFamily="18" charset="0"/>
                          <a:cs typeface="Times New Roman" pitchFamily="18" charset="0"/>
                        </a:rPr>
                        <a:t>iscosity </a:t>
                      </a:r>
                      <a:r>
                        <a:rPr lang="en-US" sz="2000" dirty="0">
                          <a:solidFill>
                            <a:schemeClr val="tx1"/>
                          </a:solidFill>
                          <a:effectLst/>
                          <a:latin typeface="Times New Roman" pitchFamily="18" charset="0"/>
                          <a:cs typeface="Times New Roman" pitchFamily="18" charset="0"/>
                        </a:rPr>
                        <a:t>(cp)</a:t>
                      </a:r>
                      <a:endParaRPr lang="en-US" sz="1800" dirty="0">
                        <a:solidFill>
                          <a:schemeClr val="tx1"/>
                        </a:solidFill>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50000"/>
                        </a:lnSpc>
                        <a:spcBef>
                          <a:spcPts val="0"/>
                        </a:spcBef>
                        <a:spcAft>
                          <a:spcPts val="1000"/>
                        </a:spcAft>
                      </a:pPr>
                      <a:r>
                        <a:rPr lang="en-US" sz="2000" dirty="0">
                          <a:solidFill>
                            <a:schemeClr val="tx1"/>
                          </a:solidFill>
                          <a:effectLst/>
                          <a:latin typeface="Times New Roman" pitchFamily="18" charset="0"/>
                          <a:cs typeface="Times New Roman" pitchFamily="18" charset="0"/>
                        </a:rPr>
                        <a:t>F</a:t>
                      </a:r>
                      <a:r>
                        <a:rPr lang="en-US" sz="2000" dirty="0" smtClean="0">
                          <a:solidFill>
                            <a:schemeClr val="tx1"/>
                          </a:solidFill>
                          <a:effectLst/>
                          <a:latin typeface="Times New Roman" pitchFamily="18" charset="0"/>
                          <a:cs typeface="Times New Roman" pitchFamily="18" charset="0"/>
                        </a:rPr>
                        <a:t>oam </a:t>
                      </a:r>
                      <a:r>
                        <a:rPr lang="en-US" sz="2000" dirty="0">
                          <a:solidFill>
                            <a:schemeClr val="tx1"/>
                          </a:solidFill>
                          <a:effectLst/>
                          <a:latin typeface="Times New Roman" pitchFamily="18" charset="0"/>
                          <a:cs typeface="Times New Roman" pitchFamily="18" charset="0"/>
                        </a:rPr>
                        <a:t>volume (mm)</a:t>
                      </a:r>
                      <a:endParaRPr lang="en-US" sz="1800" dirty="0">
                        <a:solidFill>
                          <a:schemeClr val="tx1"/>
                        </a:solidFill>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50000"/>
                        </a:lnSpc>
                        <a:spcBef>
                          <a:spcPts val="0"/>
                        </a:spcBef>
                        <a:spcAft>
                          <a:spcPts val="1000"/>
                        </a:spcAft>
                      </a:pPr>
                      <a:r>
                        <a:rPr lang="en-US" sz="2000">
                          <a:solidFill>
                            <a:schemeClr val="tx1"/>
                          </a:solidFill>
                          <a:effectLst/>
                          <a:latin typeface="Times New Roman" pitchFamily="18" charset="0"/>
                          <a:cs typeface="Times New Roman" pitchFamily="18" charset="0"/>
                        </a:rPr>
                        <a:t>pH</a:t>
                      </a:r>
                      <a:endParaRPr lang="en-US" sz="1800">
                        <a:solidFill>
                          <a:schemeClr val="tx1"/>
                        </a:solidFill>
                        <a:effectLst/>
                        <a:latin typeface="Times New Roman" pitchFamily="18" charset="0"/>
                        <a:ea typeface="Calibri"/>
                        <a:cs typeface="Times New Roman" pitchFamily="18" charset="0"/>
                      </a:endParaRPr>
                    </a:p>
                  </a:txBody>
                  <a:tcPr marL="68580" marR="68580" marT="0" marB="0" anchor="b"/>
                </a:tc>
              </a:tr>
              <a:tr h="533400">
                <a:tc>
                  <a:txBody>
                    <a:bodyPr/>
                    <a:lstStyle/>
                    <a:p>
                      <a:pPr marL="0" marR="0" algn="ctr">
                        <a:lnSpc>
                          <a:spcPct val="150000"/>
                        </a:lnSpc>
                        <a:spcBef>
                          <a:spcPts val="0"/>
                        </a:spcBef>
                        <a:spcAft>
                          <a:spcPts val="1000"/>
                        </a:spcAft>
                      </a:pPr>
                      <a:r>
                        <a:rPr lang="en-US" sz="2000" dirty="0">
                          <a:solidFill>
                            <a:schemeClr val="tx1"/>
                          </a:solidFill>
                          <a:effectLst/>
                          <a:latin typeface="Times New Roman" pitchFamily="18" charset="0"/>
                          <a:cs typeface="Times New Roman" pitchFamily="18" charset="0"/>
                        </a:rPr>
                        <a:t>1</a:t>
                      </a:r>
                      <a:endParaRPr lang="en-US" sz="1800" dirty="0">
                        <a:solidFill>
                          <a:schemeClr val="tx1"/>
                        </a:solidFill>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50000"/>
                        </a:lnSpc>
                        <a:spcBef>
                          <a:spcPts val="0"/>
                        </a:spcBef>
                        <a:spcAft>
                          <a:spcPts val="1000"/>
                        </a:spcAft>
                      </a:pPr>
                      <a:r>
                        <a:rPr lang="en-US" sz="2000">
                          <a:solidFill>
                            <a:schemeClr val="tx1"/>
                          </a:solidFill>
                          <a:effectLst/>
                          <a:latin typeface="Times New Roman" pitchFamily="18" charset="0"/>
                          <a:cs typeface="Times New Roman" pitchFamily="18" charset="0"/>
                        </a:rPr>
                        <a:t>26000</a:t>
                      </a:r>
                      <a:endParaRPr lang="en-US" sz="1800">
                        <a:solidFill>
                          <a:schemeClr val="tx1"/>
                        </a:solidFill>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50000"/>
                        </a:lnSpc>
                        <a:spcBef>
                          <a:spcPts val="0"/>
                        </a:spcBef>
                        <a:spcAft>
                          <a:spcPts val="1000"/>
                        </a:spcAft>
                      </a:pPr>
                      <a:r>
                        <a:rPr lang="en-US" sz="2000">
                          <a:solidFill>
                            <a:schemeClr val="tx1"/>
                          </a:solidFill>
                          <a:effectLst/>
                          <a:latin typeface="Times New Roman" pitchFamily="18" charset="0"/>
                          <a:cs typeface="Times New Roman" pitchFamily="18" charset="0"/>
                        </a:rPr>
                        <a:t>40</a:t>
                      </a:r>
                      <a:endParaRPr lang="en-US" sz="1800">
                        <a:solidFill>
                          <a:schemeClr val="tx1"/>
                        </a:solidFill>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50000"/>
                        </a:lnSpc>
                        <a:spcBef>
                          <a:spcPts val="0"/>
                        </a:spcBef>
                        <a:spcAft>
                          <a:spcPts val="1000"/>
                        </a:spcAft>
                      </a:pPr>
                      <a:r>
                        <a:rPr lang="en-US" sz="2000">
                          <a:solidFill>
                            <a:schemeClr val="tx1"/>
                          </a:solidFill>
                          <a:effectLst/>
                          <a:latin typeface="Times New Roman" pitchFamily="18" charset="0"/>
                          <a:cs typeface="Times New Roman" pitchFamily="18" charset="0"/>
                        </a:rPr>
                        <a:t>6.5</a:t>
                      </a:r>
                      <a:endParaRPr lang="en-US" sz="1800">
                        <a:solidFill>
                          <a:schemeClr val="tx1"/>
                        </a:solidFill>
                        <a:effectLst/>
                        <a:latin typeface="Times New Roman" pitchFamily="18" charset="0"/>
                        <a:ea typeface="Calibri"/>
                        <a:cs typeface="Times New Roman" pitchFamily="18" charset="0"/>
                      </a:endParaRPr>
                    </a:p>
                  </a:txBody>
                  <a:tcPr marL="68580" marR="68580" marT="0" marB="0" anchor="b"/>
                </a:tc>
              </a:tr>
              <a:tr h="533400">
                <a:tc>
                  <a:txBody>
                    <a:bodyPr/>
                    <a:lstStyle/>
                    <a:p>
                      <a:pPr marL="0" marR="0" algn="ctr" rtl="1">
                        <a:lnSpc>
                          <a:spcPct val="150000"/>
                        </a:lnSpc>
                        <a:spcBef>
                          <a:spcPts val="0"/>
                        </a:spcBef>
                        <a:spcAft>
                          <a:spcPts val="1000"/>
                        </a:spcAft>
                      </a:pPr>
                      <a:r>
                        <a:rPr lang="ar-SA" sz="2000" dirty="0">
                          <a:solidFill>
                            <a:schemeClr val="tx1"/>
                          </a:solidFill>
                          <a:effectLst/>
                          <a:latin typeface="Times New Roman" pitchFamily="18" charset="0"/>
                          <a:cs typeface="Times New Roman" pitchFamily="18" charset="0"/>
                        </a:rPr>
                        <a:t>4</a:t>
                      </a:r>
                      <a:endParaRPr lang="en-US" sz="1800" dirty="0">
                        <a:solidFill>
                          <a:schemeClr val="tx1"/>
                        </a:solidFill>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50000"/>
                        </a:lnSpc>
                        <a:spcBef>
                          <a:spcPts val="0"/>
                        </a:spcBef>
                        <a:spcAft>
                          <a:spcPts val="1000"/>
                        </a:spcAft>
                      </a:pPr>
                      <a:r>
                        <a:rPr lang="en-US" sz="2000" dirty="0">
                          <a:solidFill>
                            <a:schemeClr val="tx1"/>
                          </a:solidFill>
                          <a:effectLst/>
                          <a:latin typeface="Times New Roman" pitchFamily="18" charset="0"/>
                          <a:cs typeface="Times New Roman" pitchFamily="18" charset="0"/>
                        </a:rPr>
                        <a:t>25261</a:t>
                      </a:r>
                      <a:endParaRPr lang="en-US" sz="1800" dirty="0">
                        <a:solidFill>
                          <a:schemeClr val="tx1"/>
                        </a:solidFill>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50000"/>
                        </a:lnSpc>
                        <a:spcBef>
                          <a:spcPts val="0"/>
                        </a:spcBef>
                        <a:spcAft>
                          <a:spcPts val="1000"/>
                        </a:spcAft>
                      </a:pPr>
                      <a:r>
                        <a:rPr lang="en-US" sz="2000">
                          <a:solidFill>
                            <a:schemeClr val="tx1"/>
                          </a:solidFill>
                          <a:effectLst/>
                          <a:latin typeface="Times New Roman" pitchFamily="18" charset="0"/>
                          <a:cs typeface="Times New Roman" pitchFamily="18" charset="0"/>
                        </a:rPr>
                        <a:t>30</a:t>
                      </a:r>
                      <a:endParaRPr lang="en-US" sz="1800">
                        <a:solidFill>
                          <a:schemeClr val="tx1"/>
                        </a:solidFill>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50000"/>
                        </a:lnSpc>
                        <a:spcBef>
                          <a:spcPts val="0"/>
                        </a:spcBef>
                        <a:spcAft>
                          <a:spcPts val="1000"/>
                        </a:spcAft>
                      </a:pPr>
                      <a:r>
                        <a:rPr lang="en-US" sz="2000">
                          <a:solidFill>
                            <a:schemeClr val="tx1"/>
                          </a:solidFill>
                          <a:effectLst/>
                          <a:latin typeface="Times New Roman" pitchFamily="18" charset="0"/>
                          <a:cs typeface="Times New Roman" pitchFamily="18" charset="0"/>
                        </a:rPr>
                        <a:t>7.24</a:t>
                      </a:r>
                      <a:endParaRPr lang="en-US" sz="1800">
                        <a:solidFill>
                          <a:schemeClr val="tx1"/>
                        </a:solidFill>
                        <a:effectLst/>
                        <a:latin typeface="Times New Roman" pitchFamily="18" charset="0"/>
                        <a:ea typeface="Calibri"/>
                        <a:cs typeface="Times New Roman" pitchFamily="18" charset="0"/>
                      </a:endParaRPr>
                    </a:p>
                  </a:txBody>
                  <a:tcPr marL="68580" marR="68580" marT="0" marB="0" anchor="b"/>
                </a:tc>
              </a:tr>
              <a:tr h="533400">
                <a:tc>
                  <a:txBody>
                    <a:bodyPr/>
                    <a:lstStyle/>
                    <a:p>
                      <a:pPr marL="0" marR="0" algn="ctr">
                        <a:lnSpc>
                          <a:spcPct val="150000"/>
                        </a:lnSpc>
                        <a:spcBef>
                          <a:spcPts val="0"/>
                        </a:spcBef>
                        <a:spcAft>
                          <a:spcPts val="1000"/>
                        </a:spcAft>
                      </a:pPr>
                      <a:r>
                        <a:rPr lang="en-US" sz="2000" dirty="0">
                          <a:solidFill>
                            <a:schemeClr val="tx1"/>
                          </a:solidFill>
                          <a:effectLst/>
                          <a:latin typeface="Times New Roman" pitchFamily="18" charset="0"/>
                          <a:cs typeface="Times New Roman" pitchFamily="18" charset="0"/>
                        </a:rPr>
                        <a:t>6</a:t>
                      </a:r>
                      <a:endParaRPr lang="en-US" sz="1800" dirty="0">
                        <a:solidFill>
                          <a:schemeClr val="tx1"/>
                        </a:solidFill>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50000"/>
                        </a:lnSpc>
                        <a:spcBef>
                          <a:spcPts val="0"/>
                        </a:spcBef>
                        <a:spcAft>
                          <a:spcPts val="1000"/>
                        </a:spcAft>
                      </a:pPr>
                      <a:r>
                        <a:rPr lang="en-US" sz="2000" dirty="0">
                          <a:solidFill>
                            <a:schemeClr val="tx1"/>
                          </a:solidFill>
                          <a:effectLst/>
                          <a:latin typeface="Times New Roman" pitchFamily="18" charset="0"/>
                          <a:cs typeface="Times New Roman" pitchFamily="18" charset="0"/>
                        </a:rPr>
                        <a:t>25219</a:t>
                      </a:r>
                      <a:endParaRPr lang="en-US" sz="1800" dirty="0">
                        <a:solidFill>
                          <a:schemeClr val="tx1"/>
                        </a:solidFill>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50000"/>
                        </a:lnSpc>
                        <a:spcBef>
                          <a:spcPts val="0"/>
                        </a:spcBef>
                        <a:spcAft>
                          <a:spcPts val="1000"/>
                        </a:spcAft>
                      </a:pPr>
                      <a:r>
                        <a:rPr lang="en-US" sz="2000" dirty="0">
                          <a:solidFill>
                            <a:schemeClr val="tx1"/>
                          </a:solidFill>
                          <a:effectLst/>
                          <a:latin typeface="Times New Roman" pitchFamily="18" charset="0"/>
                          <a:cs typeface="Times New Roman" pitchFamily="18" charset="0"/>
                        </a:rPr>
                        <a:t>30</a:t>
                      </a:r>
                      <a:endParaRPr lang="en-US" sz="1800" dirty="0">
                        <a:solidFill>
                          <a:schemeClr val="tx1"/>
                        </a:solidFill>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50000"/>
                        </a:lnSpc>
                        <a:spcBef>
                          <a:spcPts val="0"/>
                        </a:spcBef>
                        <a:spcAft>
                          <a:spcPts val="1000"/>
                        </a:spcAft>
                      </a:pPr>
                      <a:r>
                        <a:rPr lang="en-US" sz="2000" dirty="0">
                          <a:solidFill>
                            <a:schemeClr val="tx1"/>
                          </a:solidFill>
                          <a:effectLst/>
                          <a:latin typeface="Times New Roman" pitchFamily="18" charset="0"/>
                          <a:cs typeface="Times New Roman" pitchFamily="18" charset="0"/>
                        </a:rPr>
                        <a:t>6.88</a:t>
                      </a:r>
                      <a:endParaRPr lang="en-US" sz="1800" dirty="0">
                        <a:solidFill>
                          <a:schemeClr val="tx1"/>
                        </a:solidFill>
                        <a:effectLst/>
                        <a:latin typeface="Times New Roman" pitchFamily="18" charset="0"/>
                        <a:ea typeface="Calibri"/>
                        <a:cs typeface="Times New Roman" pitchFamily="18" charset="0"/>
                      </a:endParaRPr>
                    </a:p>
                  </a:txBody>
                  <a:tcPr marL="68580" marR="68580" marT="0" marB="0" anchor="b"/>
                </a:tc>
              </a:tr>
              <a:tr h="533400">
                <a:tc>
                  <a:txBody>
                    <a:bodyPr/>
                    <a:lstStyle/>
                    <a:p>
                      <a:pPr marL="0" marR="0" algn="ctr">
                        <a:lnSpc>
                          <a:spcPct val="150000"/>
                        </a:lnSpc>
                        <a:spcBef>
                          <a:spcPts val="0"/>
                        </a:spcBef>
                        <a:spcAft>
                          <a:spcPts val="1000"/>
                        </a:spcAft>
                      </a:pPr>
                      <a:r>
                        <a:rPr lang="en-US" sz="2000" dirty="0">
                          <a:solidFill>
                            <a:schemeClr val="tx1"/>
                          </a:solidFill>
                          <a:effectLst/>
                          <a:latin typeface="Times New Roman" pitchFamily="18" charset="0"/>
                          <a:cs typeface="Times New Roman" pitchFamily="18" charset="0"/>
                        </a:rPr>
                        <a:t>12</a:t>
                      </a:r>
                      <a:endParaRPr lang="en-US" sz="1800" dirty="0">
                        <a:solidFill>
                          <a:schemeClr val="tx1"/>
                        </a:solidFill>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50000"/>
                        </a:lnSpc>
                        <a:spcBef>
                          <a:spcPts val="0"/>
                        </a:spcBef>
                        <a:spcAft>
                          <a:spcPts val="1000"/>
                        </a:spcAft>
                      </a:pPr>
                      <a:r>
                        <a:rPr lang="en-US" sz="2000" b="1" dirty="0">
                          <a:solidFill>
                            <a:schemeClr val="tx1"/>
                          </a:solidFill>
                          <a:effectLst/>
                          <a:latin typeface="Times New Roman" pitchFamily="18" charset="0"/>
                          <a:cs typeface="Times New Roman" pitchFamily="18" charset="0"/>
                        </a:rPr>
                        <a:t>32600</a:t>
                      </a:r>
                      <a:endParaRPr lang="en-US" sz="1800" b="1" dirty="0">
                        <a:solidFill>
                          <a:schemeClr val="tx1"/>
                        </a:solidFill>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50000"/>
                        </a:lnSpc>
                        <a:spcBef>
                          <a:spcPts val="0"/>
                        </a:spcBef>
                        <a:spcAft>
                          <a:spcPts val="1000"/>
                        </a:spcAft>
                      </a:pPr>
                      <a:r>
                        <a:rPr lang="en-US" sz="2000" b="1" dirty="0">
                          <a:solidFill>
                            <a:schemeClr val="tx1"/>
                          </a:solidFill>
                          <a:effectLst/>
                          <a:latin typeface="Times New Roman" pitchFamily="18" charset="0"/>
                          <a:cs typeface="Times New Roman" pitchFamily="18" charset="0"/>
                        </a:rPr>
                        <a:t>70</a:t>
                      </a:r>
                      <a:endParaRPr lang="en-US" sz="1800" b="1" dirty="0">
                        <a:solidFill>
                          <a:schemeClr val="tx1"/>
                        </a:solidFill>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50000"/>
                        </a:lnSpc>
                        <a:spcBef>
                          <a:spcPts val="0"/>
                        </a:spcBef>
                        <a:spcAft>
                          <a:spcPts val="1000"/>
                        </a:spcAft>
                      </a:pPr>
                      <a:r>
                        <a:rPr lang="en-US" sz="2000" b="1" dirty="0">
                          <a:solidFill>
                            <a:schemeClr val="tx1"/>
                          </a:solidFill>
                          <a:effectLst/>
                          <a:latin typeface="Times New Roman" pitchFamily="18" charset="0"/>
                          <a:cs typeface="Times New Roman" pitchFamily="18" charset="0"/>
                        </a:rPr>
                        <a:t>6.92</a:t>
                      </a:r>
                      <a:endParaRPr lang="en-US" sz="1800" b="1" dirty="0">
                        <a:solidFill>
                          <a:schemeClr val="tx1"/>
                        </a:solidFill>
                        <a:effectLst/>
                        <a:latin typeface="Times New Roman" pitchFamily="18" charset="0"/>
                        <a:ea typeface="Calibri"/>
                        <a:cs typeface="Times New Roman" pitchFamily="18" charset="0"/>
                      </a:endParaRPr>
                    </a:p>
                  </a:txBody>
                  <a:tcPr marL="68580" marR="68580" marT="0" marB="0" anchor="b"/>
                </a:tc>
              </a:tr>
              <a:tr h="533400">
                <a:tc>
                  <a:txBody>
                    <a:bodyPr/>
                    <a:lstStyle/>
                    <a:p>
                      <a:pPr marL="0" marR="0" algn="ctr">
                        <a:lnSpc>
                          <a:spcPct val="150000"/>
                        </a:lnSpc>
                        <a:spcBef>
                          <a:spcPts val="0"/>
                        </a:spcBef>
                        <a:spcAft>
                          <a:spcPts val="1000"/>
                        </a:spcAft>
                      </a:pPr>
                      <a:r>
                        <a:rPr lang="en-US" sz="2000" dirty="0">
                          <a:solidFill>
                            <a:schemeClr val="tx1"/>
                          </a:solidFill>
                          <a:effectLst/>
                          <a:latin typeface="Times New Roman" pitchFamily="18" charset="0"/>
                          <a:cs typeface="Times New Roman" pitchFamily="18" charset="0"/>
                        </a:rPr>
                        <a:t>13(commercial)</a:t>
                      </a:r>
                      <a:endParaRPr lang="en-US" sz="1800" dirty="0">
                        <a:solidFill>
                          <a:schemeClr val="tx1"/>
                        </a:solidFill>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50000"/>
                        </a:lnSpc>
                        <a:spcBef>
                          <a:spcPts val="0"/>
                        </a:spcBef>
                        <a:spcAft>
                          <a:spcPts val="1000"/>
                        </a:spcAft>
                      </a:pPr>
                      <a:r>
                        <a:rPr lang="en-US" sz="2000" b="1" dirty="0">
                          <a:solidFill>
                            <a:schemeClr val="tx1"/>
                          </a:solidFill>
                          <a:effectLst/>
                          <a:latin typeface="Times New Roman" pitchFamily="18" charset="0"/>
                          <a:cs typeface="Times New Roman" pitchFamily="18" charset="0"/>
                        </a:rPr>
                        <a:t>25712</a:t>
                      </a:r>
                      <a:endParaRPr lang="en-US" sz="1800" b="1" dirty="0">
                        <a:solidFill>
                          <a:schemeClr val="tx1"/>
                        </a:solidFill>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50000"/>
                        </a:lnSpc>
                        <a:spcBef>
                          <a:spcPts val="0"/>
                        </a:spcBef>
                        <a:spcAft>
                          <a:spcPts val="1000"/>
                        </a:spcAft>
                      </a:pPr>
                      <a:r>
                        <a:rPr lang="en-US" sz="2000" b="1" dirty="0">
                          <a:solidFill>
                            <a:schemeClr val="tx1"/>
                          </a:solidFill>
                          <a:effectLst/>
                          <a:latin typeface="Times New Roman" pitchFamily="18" charset="0"/>
                          <a:cs typeface="Times New Roman" pitchFamily="18" charset="0"/>
                        </a:rPr>
                        <a:t>65</a:t>
                      </a:r>
                      <a:endParaRPr lang="en-US" sz="1800" b="1" dirty="0">
                        <a:solidFill>
                          <a:schemeClr val="tx1"/>
                        </a:solidFill>
                        <a:effectLst/>
                        <a:latin typeface="Times New Roman" pitchFamily="18" charset="0"/>
                        <a:ea typeface="Calibri"/>
                        <a:cs typeface="Times New Roman" pitchFamily="18" charset="0"/>
                      </a:endParaRPr>
                    </a:p>
                  </a:txBody>
                  <a:tcPr marL="68580" marR="68580" marT="0" marB="0" anchor="b"/>
                </a:tc>
                <a:tc>
                  <a:txBody>
                    <a:bodyPr/>
                    <a:lstStyle/>
                    <a:p>
                      <a:pPr marL="0" marR="0" algn="ctr">
                        <a:lnSpc>
                          <a:spcPct val="150000"/>
                        </a:lnSpc>
                        <a:spcBef>
                          <a:spcPts val="0"/>
                        </a:spcBef>
                        <a:spcAft>
                          <a:spcPts val="1000"/>
                        </a:spcAft>
                      </a:pPr>
                      <a:r>
                        <a:rPr lang="en-US" sz="2000" b="1" dirty="0">
                          <a:solidFill>
                            <a:schemeClr val="tx1"/>
                          </a:solidFill>
                          <a:effectLst/>
                          <a:latin typeface="Times New Roman" pitchFamily="18" charset="0"/>
                          <a:cs typeface="Times New Roman" pitchFamily="18" charset="0"/>
                        </a:rPr>
                        <a:t>6.85</a:t>
                      </a:r>
                      <a:endParaRPr lang="en-US" sz="1800" b="1" dirty="0">
                        <a:solidFill>
                          <a:schemeClr val="tx1"/>
                        </a:solidFill>
                        <a:effectLst/>
                        <a:latin typeface="Times New Roman" pitchFamily="18" charset="0"/>
                        <a:ea typeface="Calibri"/>
                        <a:cs typeface="Times New Roman" pitchFamily="18" charset="0"/>
                      </a:endParaRPr>
                    </a:p>
                  </a:txBody>
                  <a:tcPr marL="68580" marR="68580" marT="0" marB="0" anchor="b"/>
                </a:tc>
              </a:tr>
            </a:tbl>
          </a:graphicData>
        </a:graphic>
      </p:graphicFrame>
      <p:sp>
        <p:nvSpPr>
          <p:cNvPr id="4" name="TextBox 3"/>
          <p:cNvSpPr txBox="1"/>
          <p:nvPr/>
        </p:nvSpPr>
        <p:spPr>
          <a:xfrm>
            <a:off x="381000" y="228600"/>
            <a:ext cx="4114800" cy="1446550"/>
          </a:xfrm>
          <a:prstGeom prst="rect">
            <a:avLst/>
          </a:prstGeom>
          <a:noFill/>
        </p:spPr>
        <p:txBody>
          <a:bodyPr wrap="square" rtlCol="0">
            <a:spAutoFit/>
          </a:bodyPr>
          <a:lstStyle/>
          <a:p>
            <a:pPr algn="l"/>
            <a:r>
              <a:rPr lang="en-US" sz="4800" b="1" dirty="0" smtClean="0">
                <a:solidFill>
                  <a:schemeClr val="accent1">
                    <a:lumMod val="75000"/>
                  </a:schemeClr>
                </a:solidFill>
                <a:latin typeface="Times New Roman" pitchFamily="18" charset="0"/>
                <a:cs typeface="Times New Roman" pitchFamily="18" charset="0"/>
              </a:rPr>
              <a:t>Results</a:t>
            </a:r>
          </a:p>
          <a:p>
            <a:pPr algn="l"/>
            <a:r>
              <a:rPr lang="en-US" sz="4000" b="1" dirty="0" smtClean="0">
                <a:latin typeface="Times New Roman" pitchFamily="18" charset="0"/>
                <a:cs typeface="Times New Roman" pitchFamily="18" charset="0"/>
              </a:rPr>
              <a:t>Standard tests</a:t>
            </a:r>
            <a:endParaRPr lang="en-US" sz="40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2"/>
          </p:nvPr>
        </p:nvSpPr>
        <p:spPr/>
        <p:txBody>
          <a:bodyPr/>
          <a:lstStyle/>
          <a:p>
            <a:fld id="{F2F5CBAF-7C81-4A2D-9693-0CC976E33F58}" type="slidenum">
              <a:rPr lang="en-US" smtClean="0"/>
              <a:pPr/>
              <a:t>12</a:t>
            </a:fld>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686800" cy="1143000"/>
          </a:xfrm>
        </p:spPr>
        <p:txBody>
          <a:bodyPr>
            <a:noAutofit/>
          </a:bodyPr>
          <a:lstStyle/>
          <a:p>
            <a:r>
              <a:rPr lang="en-US" sz="2400" b="0" i="1" dirty="0" smtClean="0">
                <a:solidFill>
                  <a:schemeClr val="tx1"/>
                </a:solidFill>
                <a:latin typeface="Times New Roman" pitchFamily="18" charset="0"/>
                <a:cs typeface="Times New Roman" pitchFamily="18" charset="0"/>
              </a:rPr>
              <a:t>Cost of the best sample in this project and in the a previous project </a:t>
            </a:r>
            <a:br>
              <a:rPr lang="en-US" sz="2400" b="0" i="1" dirty="0" smtClean="0">
                <a:solidFill>
                  <a:schemeClr val="tx1"/>
                </a:solidFill>
                <a:latin typeface="Times New Roman" pitchFamily="18" charset="0"/>
                <a:cs typeface="Times New Roman" pitchFamily="18" charset="0"/>
              </a:rPr>
            </a:br>
            <a:endParaRPr lang="en-US" sz="2400" b="0" i="1"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93341666"/>
              </p:ext>
            </p:extLst>
          </p:nvPr>
        </p:nvGraphicFramePr>
        <p:xfrm>
          <a:off x="304800" y="1143000"/>
          <a:ext cx="8610599" cy="4983480"/>
        </p:xfrm>
        <a:graphic>
          <a:graphicData uri="http://schemas.openxmlformats.org/drawingml/2006/table">
            <a:tbl>
              <a:tblPr firstRow="1" firstCol="1" bandRow="1">
                <a:tableStyleId>{5C22544A-7EE6-4342-B048-85BDC9FD1C3A}</a:tableStyleId>
              </a:tblPr>
              <a:tblGrid>
                <a:gridCol w="1163593"/>
                <a:gridCol w="1198607"/>
                <a:gridCol w="1824605"/>
                <a:gridCol w="1500930"/>
                <a:gridCol w="1579926"/>
                <a:gridCol w="1342938"/>
              </a:tblGrid>
              <a:tr h="1447800">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Ingredient</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Cost of one Kg of the ingredient</a:t>
                      </a:r>
                      <a:endParaRPr lang="en-US" sz="1600" dirty="0">
                        <a:solidFill>
                          <a:schemeClr val="tx1"/>
                        </a:solidFill>
                        <a:effectLst/>
                        <a:latin typeface="Times New Roman" pitchFamily="18" charset="0"/>
                        <a:cs typeface="Times New Roman" pitchFamily="18" charset="0"/>
                      </a:endParaRPr>
                    </a:p>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(NIS)</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Weight  of ingredient of 1L sample of the previous project (g)</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Weight of ingredient of 1L sample of this  project (g)</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Cost of 1L sample of the previous project</a:t>
                      </a:r>
                      <a:endParaRPr lang="en-US" sz="1600">
                        <a:solidFill>
                          <a:schemeClr val="tx1"/>
                        </a:solidFill>
                        <a:effectLst/>
                        <a:latin typeface="Times New Roman" pitchFamily="18" charset="0"/>
                        <a:cs typeface="Times New Roman" pitchFamily="18" charset="0"/>
                      </a:endParaRPr>
                    </a:p>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(NIS)</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Cost of 1L sample of this  project</a:t>
                      </a:r>
                      <a:endParaRPr lang="en-US" sz="1600" dirty="0">
                        <a:solidFill>
                          <a:schemeClr val="tx1"/>
                        </a:solidFill>
                        <a:effectLst/>
                        <a:latin typeface="Times New Roman" pitchFamily="18" charset="0"/>
                        <a:cs typeface="Times New Roman" pitchFamily="18" charset="0"/>
                      </a:endParaRPr>
                    </a:p>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(NIS)</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r>
              <a:tr h="319941">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LABS</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10</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120</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120</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1.2</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1.2</a:t>
                      </a:r>
                      <a:endParaRPr lang="en-US" sz="1600">
                        <a:solidFill>
                          <a:schemeClr val="tx1"/>
                        </a:solidFill>
                        <a:effectLst/>
                        <a:latin typeface="Times New Roman" pitchFamily="18" charset="0"/>
                        <a:ea typeface="Calibri"/>
                        <a:cs typeface="Times New Roman" pitchFamily="18" charset="0"/>
                      </a:endParaRPr>
                    </a:p>
                  </a:txBody>
                  <a:tcPr marL="68580" marR="68580" marT="0" marB="0"/>
                </a:tc>
              </a:tr>
              <a:tr h="319941">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NaOH</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4</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15</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15</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0.06</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0.06</a:t>
                      </a:r>
                      <a:endParaRPr lang="en-US" sz="1600">
                        <a:solidFill>
                          <a:schemeClr val="tx1"/>
                        </a:solidFill>
                        <a:effectLst/>
                        <a:latin typeface="Times New Roman" pitchFamily="18" charset="0"/>
                        <a:ea typeface="Calibri"/>
                        <a:cs typeface="Times New Roman" pitchFamily="18" charset="0"/>
                      </a:endParaRPr>
                    </a:p>
                  </a:txBody>
                  <a:tcPr marL="68580" marR="68580" marT="0" marB="0"/>
                </a:tc>
              </a:tr>
              <a:tr h="319941">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Pine oil</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35</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25</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50</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0.87</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1.75</a:t>
                      </a:r>
                      <a:endParaRPr lang="en-US" sz="1600">
                        <a:solidFill>
                          <a:schemeClr val="tx1"/>
                        </a:solidFill>
                        <a:effectLst/>
                        <a:latin typeface="Times New Roman" pitchFamily="18" charset="0"/>
                        <a:ea typeface="Calibri"/>
                        <a:cs typeface="Times New Roman" pitchFamily="18" charset="0"/>
                      </a:endParaRPr>
                    </a:p>
                  </a:txBody>
                  <a:tcPr marL="68580" marR="68580" marT="0" marB="0"/>
                </a:tc>
              </a:tr>
              <a:tr h="319941">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CaCO</a:t>
                      </a:r>
                      <a:r>
                        <a:rPr lang="en-US" sz="1800" baseline="-25000">
                          <a:solidFill>
                            <a:schemeClr val="tx1"/>
                          </a:solidFill>
                          <a:effectLst/>
                          <a:latin typeface="Times New Roman" pitchFamily="18" charset="0"/>
                          <a:cs typeface="Times New Roman" pitchFamily="18" charset="0"/>
                        </a:rPr>
                        <a:t>3</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8</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28.5</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0.23</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a:t>
                      </a:r>
                      <a:endParaRPr lang="en-US" sz="1600">
                        <a:solidFill>
                          <a:schemeClr val="tx1"/>
                        </a:solidFill>
                        <a:effectLst/>
                        <a:latin typeface="Times New Roman" pitchFamily="18" charset="0"/>
                        <a:ea typeface="Calibri"/>
                        <a:cs typeface="Times New Roman" pitchFamily="18" charset="0"/>
                      </a:endParaRPr>
                    </a:p>
                  </a:txBody>
                  <a:tcPr marL="68580" marR="68580" marT="0" marB="0"/>
                </a:tc>
              </a:tr>
              <a:tr h="319941">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CMC</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12</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5</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0.06</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r>
              <a:tr h="319941">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ETA</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9</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10</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0.09</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r>
              <a:tr h="319941">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Total cost</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 </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dirty="0">
                          <a:solidFill>
                            <a:schemeClr val="tx1"/>
                          </a:solidFill>
                          <a:effectLst/>
                          <a:latin typeface="Times New Roman" pitchFamily="18" charset="0"/>
                          <a:cs typeface="Times New Roman" pitchFamily="18" charset="0"/>
                        </a:rPr>
                        <a:t> </a:t>
                      </a:r>
                      <a:endParaRPr lang="en-US" sz="16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800">
                          <a:solidFill>
                            <a:schemeClr val="tx1"/>
                          </a:solidFill>
                          <a:effectLst/>
                          <a:latin typeface="Times New Roman" pitchFamily="18" charset="0"/>
                          <a:cs typeface="Times New Roman" pitchFamily="18" charset="0"/>
                        </a:rPr>
                        <a:t> </a:t>
                      </a:r>
                      <a:endParaRPr lang="en-US" sz="160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2000" b="1" dirty="0">
                          <a:solidFill>
                            <a:schemeClr val="tx1"/>
                          </a:solidFill>
                          <a:effectLst/>
                          <a:latin typeface="Times New Roman" pitchFamily="18" charset="0"/>
                          <a:cs typeface="Times New Roman" pitchFamily="18" charset="0"/>
                        </a:rPr>
                        <a:t>2.51</a:t>
                      </a:r>
                      <a:endParaRPr lang="en-US" sz="1800" b="1"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2000" b="1" dirty="0">
                          <a:solidFill>
                            <a:schemeClr val="tx1"/>
                          </a:solidFill>
                          <a:effectLst/>
                          <a:latin typeface="Times New Roman" pitchFamily="18" charset="0"/>
                          <a:cs typeface="Times New Roman" pitchFamily="18" charset="0"/>
                        </a:rPr>
                        <a:t>3.01</a:t>
                      </a:r>
                      <a:endParaRPr lang="en-US" sz="1800" b="1" dirty="0">
                        <a:solidFill>
                          <a:schemeClr val="tx1"/>
                        </a:solidFill>
                        <a:effectLst/>
                        <a:latin typeface="Times New Roman" pitchFamily="18" charset="0"/>
                        <a:ea typeface="Calibri"/>
                        <a:cs typeface="Times New Roman" pitchFamily="18" charset="0"/>
                      </a:endParaRPr>
                    </a:p>
                  </a:txBody>
                  <a:tcPr marL="68580" marR="68580" marT="0" marB="0"/>
                </a:tc>
              </a:tr>
            </a:tbl>
          </a:graphicData>
        </a:graphic>
      </p:graphicFrame>
      <p:sp>
        <p:nvSpPr>
          <p:cNvPr id="5" name="Rectangle 4"/>
          <p:cNvSpPr/>
          <p:nvPr/>
        </p:nvSpPr>
        <p:spPr>
          <a:xfrm>
            <a:off x="381000" y="-152400"/>
            <a:ext cx="2098651" cy="830997"/>
          </a:xfrm>
          <a:prstGeom prst="rect">
            <a:avLst/>
          </a:prstGeom>
        </p:spPr>
        <p:txBody>
          <a:bodyPr wrap="none">
            <a:spAutoFit/>
          </a:bodyPr>
          <a:lstStyle/>
          <a:p>
            <a:pPr algn="l"/>
            <a:r>
              <a:rPr lang="en-US" sz="4800" b="1" dirty="0" smtClean="0">
                <a:solidFill>
                  <a:schemeClr val="accent1">
                    <a:lumMod val="75000"/>
                  </a:schemeClr>
                </a:solidFill>
                <a:latin typeface="Times New Roman" pitchFamily="18" charset="0"/>
                <a:cs typeface="Times New Roman" pitchFamily="18" charset="0"/>
              </a:rPr>
              <a:t>Results</a:t>
            </a:r>
          </a:p>
        </p:txBody>
      </p:sp>
      <p:sp>
        <p:nvSpPr>
          <p:cNvPr id="6" name="TextBox 5"/>
          <p:cNvSpPr txBox="1"/>
          <p:nvPr/>
        </p:nvSpPr>
        <p:spPr>
          <a:xfrm>
            <a:off x="838200" y="6248400"/>
            <a:ext cx="74676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The percentage of saving is about </a:t>
            </a:r>
            <a:r>
              <a:rPr lang="en-US" sz="2400" b="1" dirty="0" smtClean="0">
                <a:latin typeface="Times New Roman" pitchFamily="18" charset="0"/>
                <a:cs typeface="Times New Roman" pitchFamily="18" charset="0"/>
              </a:rPr>
              <a:t>17%</a:t>
            </a:r>
            <a:endParaRPr lang="en-US" sz="2400" b="1" dirty="0">
              <a:latin typeface="Times New Roman" pitchFamily="18" charset="0"/>
              <a:cs typeface="Times New Roman" pitchFamily="18" charset="0"/>
            </a:endParaRPr>
          </a:p>
        </p:txBody>
      </p:sp>
      <p:sp>
        <p:nvSpPr>
          <p:cNvPr id="7" name="عنصر نائب لرقم الشريحة 6"/>
          <p:cNvSpPr>
            <a:spLocks noGrp="1"/>
          </p:cNvSpPr>
          <p:nvPr>
            <p:ph type="sldNum" sz="quarter" idx="12"/>
          </p:nvPr>
        </p:nvSpPr>
        <p:spPr/>
        <p:txBody>
          <a:bodyPr/>
          <a:lstStyle/>
          <a:p>
            <a:fld id="{F2F5CBAF-7C81-4A2D-9693-0CC976E33F58}" type="slidenum">
              <a:rPr lang="en-US" smtClean="0"/>
              <a:pPr/>
              <a:t>13</a:t>
            </a:fld>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Rot="1" noChangeArrowheads="1"/>
          </p:cNvSpPr>
          <p:nvPr/>
        </p:nvSpPr>
        <p:spPr bwMode="black">
          <a:xfrm>
            <a:off x="457200" y="533400"/>
            <a:ext cx="7992068" cy="1359369"/>
          </a:xfrm>
          <a:prstGeom prst="rect">
            <a:avLst/>
          </a:prstGeom>
          <a:noFill/>
          <a:ln w="9525">
            <a:noFill/>
            <a:miter lim="800000"/>
            <a:headEnd/>
            <a:tailEnd/>
          </a:ln>
          <a:effectLst>
            <a:outerShdw dist="35921" dir="2700000" algn="ctr" rotWithShape="0">
              <a:srgbClr val="FFFFFF"/>
            </a:outerShdw>
          </a:effectLst>
        </p:spPr>
        <p:txBody>
          <a:bodyPr vert="horz" wrap="square" lIns="91440" tIns="45720" rIns="91440" bIns="45720" numCol="1" anchor="ctr" anchorCtr="0" compatLnSpc="1">
            <a:prstTxWarp prst="textNoShape">
              <a:avLst/>
            </a:prstTxWarp>
          </a:bodyPr>
          <a:lstStyle/>
          <a:p>
            <a:pPr lvl="0" algn="l">
              <a:defRPr/>
            </a:pPr>
            <a:r>
              <a:rPr lang="en-US" sz="4000" b="1" dirty="0">
                <a:latin typeface="Times New Roman" pitchFamily="18" charset="0"/>
                <a:cs typeface="Times New Roman" pitchFamily="18" charset="0"/>
              </a:rPr>
              <a:t>Testing the performance of gel using surface activity concept</a:t>
            </a:r>
            <a:r>
              <a:rPr lang="en-US" sz="4400" dirty="0" smtClean="0">
                <a:latin typeface="Times New Roman" pitchFamily="18" charset="0"/>
                <a:cs typeface="Times New Roman" pitchFamily="18" charset="0"/>
              </a:rPr>
              <a:t>:</a:t>
            </a:r>
          </a:p>
          <a:p>
            <a:pPr algn="l">
              <a:defRPr/>
            </a:pPr>
            <a:r>
              <a:rPr lang="en-GB" dirty="0">
                <a:latin typeface="Times New Roman" pitchFamily="18" charset="0"/>
                <a:cs typeface="Times New Roman" pitchFamily="18" charset="0"/>
              </a:rPr>
              <a:t>It was done according to the American Standard Testing Method (ASTM), ASTM D4488-95</a:t>
            </a:r>
          </a:p>
          <a:p>
            <a:pPr lvl="0" algn="l">
              <a:defRPr/>
            </a:pPr>
            <a:endParaRPr kumimoji="0" lang="en-US" sz="4400" b="1" i="0" u="none" strike="noStrike" kern="0" cap="none" spc="0" normalizeH="0" baseline="0" noProof="0" dirty="0">
              <a:ln>
                <a:noFill/>
              </a:ln>
              <a:solidFill>
                <a:schemeClr val="tx2"/>
              </a:solidFill>
              <a:effectLst/>
              <a:uLnTx/>
              <a:uFillTx/>
              <a:latin typeface="+mj-lt"/>
              <a:ea typeface="+mj-ea"/>
              <a:cs typeface="+mj-cs"/>
            </a:endParaRPr>
          </a:p>
        </p:txBody>
      </p:sp>
      <p:sp>
        <p:nvSpPr>
          <p:cNvPr id="6" name="AutoShape 3"/>
          <p:cNvSpPr>
            <a:spLocks noChangeArrowheads="1"/>
          </p:cNvSpPr>
          <p:nvPr/>
        </p:nvSpPr>
        <p:spPr bwMode="gray">
          <a:xfrm>
            <a:off x="2023104" y="1961135"/>
            <a:ext cx="4818063" cy="989013"/>
          </a:xfrm>
          <a:prstGeom prst="roundRect">
            <a:avLst>
              <a:gd name="adj" fmla="val 12727"/>
            </a:avLst>
          </a:prstGeom>
          <a:solidFill>
            <a:schemeClr val="accent1"/>
          </a:solidFill>
          <a:ln w="9525">
            <a:noFill/>
            <a:round/>
            <a:headEnd/>
            <a:tailEnd/>
          </a:ln>
        </p:spPr>
        <p:txBody>
          <a:bodyPr wrap="none" anchor="ctr"/>
          <a:lstStyle/>
          <a:p>
            <a:pPr eaLnBrk="1" hangingPunct="1"/>
            <a:endParaRPr lang="en-US">
              <a:latin typeface="Calibri" pitchFamily="34" charset="0"/>
              <a:cs typeface="Arial" charset="0"/>
            </a:endParaRPr>
          </a:p>
        </p:txBody>
      </p:sp>
      <p:sp>
        <p:nvSpPr>
          <p:cNvPr id="7" name="Text Box 4"/>
          <p:cNvSpPr txBox="1">
            <a:spLocks noChangeArrowheads="1"/>
          </p:cNvSpPr>
          <p:nvPr/>
        </p:nvSpPr>
        <p:spPr bwMode="white">
          <a:xfrm>
            <a:off x="2153976" y="1961135"/>
            <a:ext cx="4570412" cy="1231106"/>
          </a:xfrm>
          <a:prstGeom prst="rect">
            <a:avLst/>
          </a:prstGeom>
          <a:noFill/>
          <a:ln w="9525" algn="ctr">
            <a:noFill/>
            <a:miter lim="800000"/>
            <a:headEnd/>
            <a:tailEnd/>
          </a:ln>
        </p:spPr>
        <p:txBody>
          <a:bodyPr>
            <a:spAutoFit/>
          </a:bodyPr>
          <a:lstStyle/>
          <a:p>
            <a:r>
              <a:rPr lang="en-GB" sz="2000" b="1" dirty="0" smtClean="0">
                <a:latin typeface="Times New Roman" pitchFamily="18" charset="0"/>
                <a:cs typeface="Times New Roman" pitchFamily="18" charset="0"/>
              </a:rPr>
              <a:t>Soil preparation</a:t>
            </a:r>
          </a:p>
          <a:p>
            <a:r>
              <a:rPr lang="en-GB" dirty="0" smtClean="0">
                <a:latin typeface="Times New Roman" pitchFamily="18" charset="0"/>
                <a:cs typeface="Times New Roman" pitchFamily="18" charset="0"/>
              </a:rPr>
              <a:t>The </a:t>
            </a:r>
            <a:r>
              <a:rPr lang="en-GB" dirty="0">
                <a:latin typeface="Times New Roman" pitchFamily="18" charset="0"/>
                <a:cs typeface="Times New Roman" pitchFamily="18" charset="0"/>
              </a:rPr>
              <a:t>soil was prepared by blending a melt </a:t>
            </a:r>
            <a:r>
              <a:rPr lang="en-GB" dirty="0" smtClean="0">
                <a:latin typeface="Times New Roman" pitchFamily="18" charset="0"/>
                <a:cs typeface="Times New Roman" pitchFamily="18" charset="0"/>
              </a:rPr>
              <a:t>vegetable oil, animal </a:t>
            </a:r>
            <a:r>
              <a:rPr lang="en-GB" dirty="0">
                <a:latin typeface="Times New Roman" pitchFamily="18" charset="0"/>
                <a:cs typeface="Times New Roman" pitchFamily="18" charset="0"/>
              </a:rPr>
              <a:t>grease, and </a:t>
            </a:r>
            <a:r>
              <a:rPr lang="en-GB" dirty="0" smtClean="0">
                <a:latin typeface="Times New Roman" pitchFamily="18" charset="0"/>
                <a:cs typeface="Times New Roman" pitchFamily="18" charset="0"/>
              </a:rPr>
              <a:t>carbon </a:t>
            </a:r>
            <a:r>
              <a:rPr lang="en-GB" dirty="0">
                <a:latin typeface="Times New Roman" pitchFamily="18" charset="0"/>
                <a:cs typeface="Times New Roman" pitchFamily="18" charset="0"/>
              </a:rPr>
              <a:t>black </a:t>
            </a:r>
          </a:p>
          <a:p>
            <a:pPr algn="ctr"/>
            <a:r>
              <a:rPr lang="en-US" b="1" dirty="0" smtClean="0">
                <a:solidFill>
                  <a:srgbClr val="F8F8F8"/>
                </a:solidFill>
                <a:latin typeface="Calibri" pitchFamily="34" charset="0"/>
                <a:cs typeface="Arial" charset="0"/>
              </a:rPr>
              <a:t>.</a:t>
            </a:r>
            <a:endParaRPr lang="en-US" b="1" dirty="0">
              <a:solidFill>
                <a:srgbClr val="F8F8F8"/>
              </a:solidFill>
              <a:latin typeface="Calibri" pitchFamily="34" charset="0"/>
              <a:cs typeface="Arial" charset="0"/>
            </a:endParaRPr>
          </a:p>
        </p:txBody>
      </p:sp>
      <p:sp>
        <p:nvSpPr>
          <p:cNvPr id="13" name="AutoShape 10"/>
          <p:cNvSpPr>
            <a:spLocks noChangeArrowheads="1"/>
          </p:cNvSpPr>
          <p:nvPr/>
        </p:nvSpPr>
        <p:spPr bwMode="gray">
          <a:xfrm>
            <a:off x="2052637" y="3092939"/>
            <a:ext cx="4818063" cy="989013"/>
          </a:xfrm>
          <a:prstGeom prst="roundRect">
            <a:avLst>
              <a:gd name="adj" fmla="val 12727"/>
            </a:avLst>
          </a:prstGeom>
          <a:solidFill>
            <a:schemeClr val="accent2"/>
          </a:solidFill>
          <a:ln w="9525">
            <a:noFill/>
            <a:round/>
            <a:headEnd/>
            <a:tailEnd/>
          </a:ln>
        </p:spPr>
        <p:txBody>
          <a:bodyPr wrap="none" anchor="ctr"/>
          <a:lstStyle/>
          <a:p>
            <a:pPr eaLnBrk="1" hangingPunct="1"/>
            <a:endParaRPr lang="en-US">
              <a:latin typeface="Calibri" pitchFamily="34" charset="0"/>
              <a:cs typeface="Arial" charset="0"/>
            </a:endParaRPr>
          </a:p>
        </p:txBody>
      </p:sp>
      <p:sp>
        <p:nvSpPr>
          <p:cNvPr id="14" name="Text Box 11"/>
          <p:cNvSpPr txBox="1">
            <a:spLocks noChangeArrowheads="1"/>
          </p:cNvSpPr>
          <p:nvPr/>
        </p:nvSpPr>
        <p:spPr bwMode="white">
          <a:xfrm>
            <a:off x="2199676" y="3233502"/>
            <a:ext cx="4570412" cy="769441"/>
          </a:xfrm>
          <a:prstGeom prst="rect">
            <a:avLst/>
          </a:prstGeom>
          <a:noFill/>
          <a:ln w="9525" algn="ctr">
            <a:noFill/>
            <a:miter lim="800000"/>
            <a:headEnd/>
            <a:tailEnd/>
          </a:ln>
        </p:spPr>
        <p:txBody>
          <a:bodyPr>
            <a:spAutoFit/>
          </a:bodyPr>
          <a:lstStyle/>
          <a:p>
            <a:r>
              <a:rPr lang="en-GB" sz="2400" b="1" dirty="0" smtClean="0">
                <a:latin typeface="Times New Roman" pitchFamily="18" charset="0"/>
                <a:cs typeface="Times New Roman" pitchFamily="18" charset="0"/>
              </a:rPr>
              <a:t>Soil application</a:t>
            </a:r>
          </a:p>
          <a:p>
            <a:r>
              <a:rPr lang="en-GB" sz="2000" dirty="0" smtClean="0">
                <a:latin typeface="Times New Roman" pitchFamily="18" charset="0"/>
                <a:cs typeface="Times New Roman" pitchFamily="18" charset="0"/>
              </a:rPr>
              <a:t>left </a:t>
            </a:r>
            <a:r>
              <a:rPr lang="en-GB" sz="2000" dirty="0">
                <a:latin typeface="Times New Roman" pitchFamily="18" charset="0"/>
                <a:cs typeface="Times New Roman" pitchFamily="18" charset="0"/>
              </a:rPr>
              <a:t>for 24 hours at ambient temperature.</a:t>
            </a:r>
          </a:p>
        </p:txBody>
      </p:sp>
      <p:sp>
        <p:nvSpPr>
          <p:cNvPr id="20" name="AutoShape 17"/>
          <p:cNvSpPr>
            <a:spLocks noChangeArrowheads="1"/>
          </p:cNvSpPr>
          <p:nvPr/>
        </p:nvSpPr>
        <p:spPr bwMode="gray">
          <a:xfrm>
            <a:off x="2011361" y="4190906"/>
            <a:ext cx="4818063" cy="989012"/>
          </a:xfrm>
          <a:prstGeom prst="roundRect">
            <a:avLst>
              <a:gd name="adj" fmla="val 12727"/>
            </a:avLst>
          </a:prstGeom>
          <a:solidFill>
            <a:schemeClr val="hlink"/>
          </a:solidFill>
          <a:ln w="9525">
            <a:noFill/>
            <a:round/>
            <a:headEnd/>
            <a:tailEnd/>
          </a:ln>
        </p:spPr>
        <p:txBody>
          <a:bodyPr wrap="none" anchor="ctr"/>
          <a:lstStyle/>
          <a:p>
            <a:pPr eaLnBrk="1" hangingPunct="1"/>
            <a:endParaRPr lang="en-US">
              <a:latin typeface="Calibri" pitchFamily="34" charset="0"/>
              <a:cs typeface="Arial" charset="0"/>
            </a:endParaRPr>
          </a:p>
        </p:txBody>
      </p:sp>
      <p:sp>
        <p:nvSpPr>
          <p:cNvPr id="21" name="Text Box 18"/>
          <p:cNvSpPr txBox="1">
            <a:spLocks noChangeArrowheads="1"/>
          </p:cNvSpPr>
          <p:nvPr/>
        </p:nvSpPr>
        <p:spPr bwMode="white">
          <a:xfrm>
            <a:off x="2230239" y="4485357"/>
            <a:ext cx="4570412" cy="400110"/>
          </a:xfrm>
          <a:prstGeom prst="rect">
            <a:avLst/>
          </a:prstGeom>
          <a:noFill/>
          <a:ln w="9525" algn="ctr">
            <a:noFill/>
            <a:miter lim="800000"/>
            <a:headEnd/>
            <a:tailEnd/>
          </a:ln>
        </p:spPr>
        <p:txBody>
          <a:bodyPr>
            <a:spAutoFit/>
          </a:bodyPr>
          <a:lstStyle/>
          <a:p>
            <a:pPr lvl="0"/>
            <a:r>
              <a:rPr lang="en-GB" sz="2000" b="1" dirty="0">
                <a:latin typeface="Times New Roman" pitchFamily="18" charset="0"/>
                <a:cs typeface="Times New Roman" pitchFamily="18" charset="0"/>
              </a:rPr>
              <a:t>Cleaning test </a:t>
            </a:r>
          </a:p>
        </p:txBody>
      </p:sp>
      <p:sp>
        <p:nvSpPr>
          <p:cNvPr id="27" name="AutoShape 24"/>
          <p:cNvSpPr>
            <a:spLocks noChangeArrowheads="1"/>
          </p:cNvSpPr>
          <p:nvPr/>
        </p:nvSpPr>
        <p:spPr bwMode="gray">
          <a:xfrm>
            <a:off x="2011362" y="5330335"/>
            <a:ext cx="4818063" cy="987425"/>
          </a:xfrm>
          <a:prstGeom prst="roundRect">
            <a:avLst>
              <a:gd name="adj" fmla="val 12727"/>
            </a:avLst>
          </a:prstGeom>
          <a:solidFill>
            <a:schemeClr val="folHlink"/>
          </a:solidFill>
          <a:ln w="9525">
            <a:noFill/>
            <a:round/>
            <a:headEnd/>
            <a:tailEnd/>
          </a:ln>
        </p:spPr>
        <p:txBody>
          <a:bodyPr wrap="none" anchor="ctr"/>
          <a:lstStyle/>
          <a:p>
            <a:pPr eaLnBrk="1" hangingPunct="1"/>
            <a:endParaRPr lang="en-US">
              <a:latin typeface="Calibri" pitchFamily="34" charset="0"/>
              <a:cs typeface="Arial" charset="0"/>
            </a:endParaRPr>
          </a:p>
        </p:txBody>
      </p:sp>
      <p:sp>
        <p:nvSpPr>
          <p:cNvPr id="28" name="Text Box 25"/>
          <p:cNvSpPr txBox="1">
            <a:spLocks noChangeArrowheads="1"/>
          </p:cNvSpPr>
          <p:nvPr/>
        </p:nvSpPr>
        <p:spPr bwMode="white">
          <a:xfrm>
            <a:off x="2135187" y="5623992"/>
            <a:ext cx="4570412" cy="400110"/>
          </a:xfrm>
          <a:prstGeom prst="rect">
            <a:avLst/>
          </a:prstGeom>
          <a:noFill/>
          <a:ln w="9525" algn="ctr">
            <a:noFill/>
            <a:miter lim="800000"/>
            <a:headEnd/>
            <a:tailEnd/>
          </a:ln>
        </p:spPr>
        <p:txBody>
          <a:bodyPr>
            <a:spAutoFit/>
          </a:bodyPr>
          <a:lstStyle/>
          <a:p>
            <a:pPr lvl="0"/>
            <a:r>
              <a:rPr lang="en-US" sz="2000" b="1" dirty="0">
                <a:latin typeface="Times New Roman" pitchFamily="18" charset="0"/>
                <a:cs typeface="Times New Roman" pitchFamily="18" charset="0"/>
              </a:rPr>
              <a:t>Surface tension measurements</a:t>
            </a:r>
          </a:p>
        </p:txBody>
      </p:sp>
      <p:pic>
        <p:nvPicPr>
          <p:cNvPr id="54" name="Picture 4"/>
          <p:cNvPicPr>
            <a:picLocks noChangeAspect="1" noChangeArrowheads="1"/>
          </p:cNvPicPr>
          <p:nvPr/>
        </p:nvPicPr>
        <p:blipFill>
          <a:blip r:embed="rId2" cstate="print"/>
          <a:srcRect/>
          <a:stretch>
            <a:fillRect/>
          </a:stretch>
        </p:blipFill>
        <p:spPr bwMode="auto">
          <a:xfrm>
            <a:off x="7239000" y="1892769"/>
            <a:ext cx="1295400" cy="876300"/>
          </a:xfrm>
          <a:prstGeom prst="rect">
            <a:avLst/>
          </a:prstGeom>
          <a:noFill/>
          <a:ln w="9525">
            <a:noFill/>
            <a:miter lim="800000"/>
            <a:headEnd/>
            <a:tailEnd/>
          </a:ln>
          <a:effectLst/>
        </p:spPr>
      </p:pic>
      <p:sp>
        <p:nvSpPr>
          <p:cNvPr id="16" name="Down Arrow 15"/>
          <p:cNvSpPr/>
          <p:nvPr/>
        </p:nvSpPr>
        <p:spPr bwMode="auto">
          <a:xfrm>
            <a:off x="4131663" y="2948401"/>
            <a:ext cx="353219" cy="181722"/>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endParaRPr>
          </a:p>
        </p:txBody>
      </p:sp>
      <p:sp>
        <p:nvSpPr>
          <p:cNvPr id="17" name="Down Arrow 16"/>
          <p:cNvSpPr/>
          <p:nvPr/>
        </p:nvSpPr>
        <p:spPr bwMode="auto">
          <a:xfrm>
            <a:off x="4267596" y="4059351"/>
            <a:ext cx="295672" cy="131555"/>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endParaRPr>
          </a:p>
        </p:txBody>
      </p:sp>
      <p:sp>
        <p:nvSpPr>
          <p:cNvPr id="57" name="Down Arrow 56"/>
          <p:cNvSpPr/>
          <p:nvPr/>
        </p:nvSpPr>
        <p:spPr bwMode="auto">
          <a:xfrm>
            <a:off x="4267596" y="5197735"/>
            <a:ext cx="305594" cy="131763"/>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endParaRPr>
          </a:p>
        </p:txBody>
      </p:sp>
      <p:pic>
        <p:nvPicPr>
          <p:cNvPr id="58" name="Picture 2" descr="C:\Users\Admin\Desktop\projectttt\علا\صورة0957.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7179617" y="2916868"/>
            <a:ext cx="1447800" cy="11022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Admin\Desktop\projectttt\علا\صورة095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45983" y="4085003"/>
            <a:ext cx="1481434" cy="1174685"/>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59"/>
          <p:cNvGrpSpPr/>
          <p:nvPr/>
        </p:nvGrpSpPr>
        <p:grpSpPr>
          <a:xfrm>
            <a:off x="7245726" y="5329498"/>
            <a:ext cx="1434440" cy="1299701"/>
            <a:chOff x="5889660" y="2796079"/>
            <a:chExt cx="2259281" cy="1775922"/>
          </a:xfrm>
        </p:grpSpPr>
        <p:sp>
          <p:nvSpPr>
            <p:cNvPr id="61" name="Rounded Rectangle 60"/>
            <p:cNvSpPr/>
            <p:nvPr/>
          </p:nvSpPr>
          <p:spPr>
            <a:xfrm>
              <a:off x="5889660" y="2796079"/>
              <a:ext cx="2259281" cy="1775922"/>
            </a:xfrm>
            <a:prstGeom prst="roundRect">
              <a:avLst>
                <a:gd name="adj" fmla="val 10000"/>
              </a:avLst>
            </a:prstGeom>
            <a:blipFill rotWithShape="0">
              <a:blip r:embed="rId5" cstate="print"/>
              <a:stretch>
                <a:fillRect/>
              </a:stretch>
            </a:blipFill>
          </p:spPr>
          <p:style>
            <a:lnRef idx="1">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62" name="Rounded Rectangle 4"/>
            <p:cNvSpPr/>
            <p:nvPr/>
          </p:nvSpPr>
          <p:spPr>
            <a:xfrm>
              <a:off x="5941675" y="2848094"/>
              <a:ext cx="2155251" cy="167189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endParaRPr lang="en-US" sz="2000" b="1" kern="1200" dirty="0">
                <a:latin typeface="Times New Roman" pitchFamily="18" charset="0"/>
                <a:cs typeface="Times New Roman" pitchFamily="18" charset="0"/>
              </a:endParaRPr>
            </a:p>
          </p:txBody>
        </p:sp>
      </p:grpSp>
      <p:pic>
        <p:nvPicPr>
          <p:cNvPr id="3" name="Picture 2" descr="http://dl10.glitter-graphics.net/pub/1312/1312810lp933y1ohz.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7962946" y="518547"/>
            <a:ext cx="900067" cy="853053"/>
          </a:xfrm>
          <a:prstGeom prst="rect">
            <a:avLst/>
          </a:prstGeom>
          <a:noFill/>
          <a:extLst>
            <a:ext uri="{909E8E84-426E-40DD-AFC4-6F175D3DCCD1}">
              <a14:hiddenFill xmlns:a14="http://schemas.microsoft.com/office/drawing/2010/main">
                <a:solidFill>
                  <a:srgbClr val="FFFFFF"/>
                </a:solidFill>
              </a14:hiddenFill>
            </a:ext>
          </a:extLst>
        </p:spPr>
      </p:pic>
      <p:sp>
        <p:nvSpPr>
          <p:cNvPr id="22" name="عنصر نائب لرقم الشريحة 21"/>
          <p:cNvSpPr>
            <a:spLocks noGrp="1"/>
          </p:cNvSpPr>
          <p:nvPr>
            <p:ph type="sldNum" sz="quarter" idx="12"/>
          </p:nvPr>
        </p:nvSpPr>
        <p:spPr/>
        <p:txBody>
          <a:bodyPr/>
          <a:lstStyle/>
          <a:p>
            <a:fld id="{F2F5CBAF-7C81-4A2D-9693-0CC976E33F58}" type="slidenum">
              <a:rPr lang="en-US" smtClean="0"/>
              <a:pPr/>
              <a:t>14</a:t>
            </a:fld>
            <a:endParaRPr lang="en-US"/>
          </a:p>
        </p:txBody>
      </p:sp>
    </p:spTree>
    <p:extLst>
      <p:ext uri="{BB962C8B-B14F-4D97-AF65-F5344CB8AC3E}">
        <p14:creationId xmlns:p14="http://schemas.microsoft.com/office/powerpoint/2010/main" val="37944144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4800" kern="1200" dirty="0">
                <a:solidFill>
                  <a:srgbClr val="FF6161">
                    <a:lumMod val="75000"/>
                  </a:srgbClr>
                </a:solidFill>
                <a:latin typeface="Times New Roman" pitchFamily="18" charset="0"/>
                <a:ea typeface="+mn-ea"/>
                <a:cs typeface="Times New Roman" pitchFamily="18" charset="0"/>
              </a:rPr>
              <a:t>Results </a:t>
            </a:r>
            <a:r>
              <a:rPr lang="en-GB" sz="3200" kern="1200" dirty="0">
                <a:solidFill>
                  <a:srgbClr val="FF6161">
                    <a:lumMod val="75000"/>
                  </a:srgbClr>
                </a:solidFill>
                <a:latin typeface="Times New Roman" pitchFamily="18" charset="0"/>
                <a:ea typeface="+mn-ea"/>
                <a:cs typeface="Times New Roman" pitchFamily="18" charset="0"/>
              </a:rPr>
              <a:t/>
            </a:r>
            <a:br>
              <a:rPr lang="en-GB" sz="3200" kern="1200" dirty="0">
                <a:solidFill>
                  <a:srgbClr val="FF6161">
                    <a:lumMod val="75000"/>
                  </a:srgbClr>
                </a:solidFill>
                <a:latin typeface="Times New Roman" pitchFamily="18" charset="0"/>
                <a:ea typeface="+mn-ea"/>
                <a:cs typeface="Times New Roman" pitchFamily="18" charset="0"/>
              </a:rPr>
            </a:br>
            <a:r>
              <a:rPr lang="en-GB" sz="3600" kern="1200" dirty="0">
                <a:solidFill>
                  <a:srgbClr val="000000"/>
                </a:solidFill>
                <a:latin typeface="Times New Roman" pitchFamily="18" charset="0"/>
                <a:ea typeface="+mn-ea"/>
                <a:cs typeface="Times New Roman" pitchFamily="18" charset="0"/>
              </a:rPr>
              <a:t>Finding the “</a:t>
            </a:r>
            <a:r>
              <a:rPr lang="en-GB" sz="3600" kern="1200" dirty="0" err="1">
                <a:solidFill>
                  <a:srgbClr val="000000"/>
                </a:solidFill>
                <a:latin typeface="Times New Roman" pitchFamily="18" charset="0"/>
                <a:ea typeface="+mn-ea"/>
                <a:cs typeface="Times New Roman" pitchFamily="18" charset="0"/>
              </a:rPr>
              <a:t>cmc</a:t>
            </a:r>
            <a:r>
              <a:rPr lang="en-GB" sz="3600" kern="1200" dirty="0">
                <a:solidFill>
                  <a:srgbClr val="000000"/>
                </a:solidFill>
                <a:latin typeface="Times New Roman" pitchFamily="18" charset="0"/>
                <a:ea typeface="+mn-ea"/>
                <a:cs typeface="Times New Roman" pitchFamily="18" charset="0"/>
              </a:rPr>
              <a:t>” of the gel</a:t>
            </a:r>
            <a:r>
              <a:rPr lang="en-US" sz="3600" kern="1200" dirty="0">
                <a:solidFill>
                  <a:srgbClr val="000000"/>
                </a:solidFill>
                <a:latin typeface="Times New Roman" pitchFamily="18" charset="0"/>
                <a:ea typeface="+mn-ea"/>
                <a:cs typeface="Times New Roman" pitchFamily="18" charset="0"/>
              </a:rPr>
              <a:t/>
            </a:r>
            <a:br>
              <a:rPr lang="en-US" sz="3600" kern="1200" dirty="0">
                <a:solidFill>
                  <a:srgbClr val="000000"/>
                </a:solidFill>
                <a:latin typeface="Times New Roman" pitchFamily="18" charset="0"/>
                <a:ea typeface="+mn-ea"/>
                <a:cs typeface="Times New Roman" pitchFamily="18" charset="0"/>
              </a:rPr>
            </a:br>
            <a:endParaRPr lang="ar-SA" dirty="0"/>
          </a:p>
        </p:txBody>
      </p:sp>
      <p:sp>
        <p:nvSpPr>
          <p:cNvPr id="4" name="AutoShape 2" descr="http://www.facebook.com/ajax/messaging/attachment.php?attach_id=a0d4be5fbb50f2c14ecf4c1f23738aa0&amp;mid=id.420941467975898&amp;hash=AQCxn65_-O1e6QHA"/>
          <p:cNvSpPr>
            <a:spLocks noChangeAspect="1" noChangeArrowheads="1"/>
          </p:cNvSpPr>
          <p:nvPr/>
        </p:nvSpPr>
        <p:spPr bwMode="auto">
          <a:xfrm>
            <a:off x="8562975" y="-1328738"/>
            <a:ext cx="3810000" cy="26765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1752600"/>
            <a:ext cx="85344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عنصر نائب لرقم الشريحة 4"/>
          <p:cNvSpPr>
            <a:spLocks noGrp="1"/>
          </p:cNvSpPr>
          <p:nvPr>
            <p:ph type="sldNum" sz="quarter" idx="12"/>
          </p:nvPr>
        </p:nvSpPr>
        <p:spPr/>
        <p:txBody>
          <a:bodyPr/>
          <a:lstStyle/>
          <a:p>
            <a:fld id="{F2F5CBAF-7C81-4A2D-9693-0CC976E33F58}" type="slidenum">
              <a:rPr lang="en-US" smtClean="0"/>
              <a:pPr/>
              <a:t>15</a:t>
            </a:fld>
            <a:endParaRPr lang="en-US"/>
          </a:p>
        </p:txBody>
      </p:sp>
    </p:spTree>
    <p:extLst>
      <p:ext uri="{BB962C8B-B14F-4D97-AF65-F5344CB8AC3E}">
        <p14:creationId xmlns:p14="http://schemas.microsoft.com/office/powerpoint/2010/main" val="27768153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latin typeface="Times New Roman" pitchFamily="18" charset="0"/>
              <a:cs typeface="Times New Roman" pitchFamily="18" charset="0"/>
            </a:endParaRPr>
          </a:p>
        </p:txBody>
      </p:sp>
      <p:graphicFrame>
        <p:nvGraphicFramePr>
          <p:cNvPr id="4" name="Chart 3"/>
          <p:cNvGraphicFramePr/>
          <p:nvPr>
            <p:extLst>
              <p:ext uri="{D42A27DB-BD31-4B8C-83A1-F6EECF244321}">
                <p14:modId xmlns:p14="http://schemas.microsoft.com/office/powerpoint/2010/main" val="4088006393"/>
              </p:ext>
            </p:extLst>
          </p:nvPr>
        </p:nvGraphicFramePr>
        <p:xfrm>
          <a:off x="1371600" y="1752600"/>
          <a:ext cx="5935980" cy="416560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0" y="457200"/>
            <a:ext cx="9144000" cy="1015663"/>
          </a:xfrm>
          <a:prstGeom prst="rect">
            <a:avLst/>
          </a:prstGeom>
          <a:noFill/>
        </p:spPr>
        <p:txBody>
          <a:bodyPr wrap="square" rtlCol="0">
            <a:spAutoFit/>
          </a:bodyPr>
          <a:lstStyle/>
          <a:p>
            <a:pPr algn="l"/>
            <a:r>
              <a:rPr lang="en-GB" sz="2000" dirty="0" smtClean="0">
                <a:latin typeface="Times New Roman" pitchFamily="18" charset="0"/>
                <a:cs typeface="Times New Roman" pitchFamily="18" charset="0"/>
              </a:rPr>
              <a:t>In order to find the critical micelle concentration “cmc” of the gel, 14 samples of gel with different diluted concentrations in the range between 4*10</a:t>
            </a:r>
            <a:r>
              <a:rPr lang="en-GB" sz="2000" baseline="30000" dirty="0" smtClean="0">
                <a:latin typeface="Times New Roman" pitchFamily="18" charset="0"/>
                <a:cs typeface="Times New Roman" pitchFamily="18" charset="0"/>
              </a:rPr>
              <a:t>-4</a:t>
            </a:r>
            <a:r>
              <a:rPr lang="en-GB" sz="2000" dirty="0" smtClean="0">
                <a:latin typeface="Times New Roman" pitchFamily="18" charset="0"/>
                <a:cs typeface="Times New Roman" pitchFamily="18" charset="0"/>
              </a:rPr>
              <a:t> to 4 ml gels in 125 ml water were prepared</a:t>
            </a:r>
            <a:endParaRPr lang="en-US" sz="2000"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2"/>
          </p:nvPr>
        </p:nvSpPr>
        <p:spPr/>
        <p:txBody>
          <a:bodyPr/>
          <a:lstStyle/>
          <a:p>
            <a:fld id="{F2F5CBAF-7C81-4A2D-9693-0CC976E33F58}" type="slidenum">
              <a:rPr lang="en-US" smtClean="0"/>
              <a:pPr/>
              <a:t>16</a:t>
            </a:fld>
            <a:endParaRPr lang="en-US"/>
          </a:p>
        </p:txBody>
      </p:sp>
    </p:spTree>
    <p:extLst>
      <p:ext uri="{BB962C8B-B14F-4D97-AF65-F5344CB8AC3E}">
        <p14:creationId xmlns:p14="http://schemas.microsoft.com/office/powerpoint/2010/main" val="195223527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ounded Rectangle 75"/>
          <p:cNvSpPr/>
          <p:nvPr/>
        </p:nvSpPr>
        <p:spPr>
          <a:xfrm>
            <a:off x="2743200" y="609600"/>
            <a:ext cx="2895600" cy="9906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200" b="1" dirty="0" smtClean="0">
                <a:solidFill>
                  <a:schemeClr val="tx1"/>
                </a:solidFill>
                <a:latin typeface="Times New Roman" pitchFamily="18" charset="0"/>
                <a:cs typeface="Times New Roman" pitchFamily="18" charset="0"/>
              </a:rPr>
              <a:t>Pine oil concentration</a:t>
            </a:r>
            <a:endParaRPr lang="en-US" sz="3200" b="1" dirty="0">
              <a:solidFill>
                <a:schemeClr val="tx1"/>
              </a:solidFill>
              <a:latin typeface="Times New Roman" pitchFamily="18" charset="0"/>
              <a:cs typeface="Times New Roman" pitchFamily="18" charset="0"/>
            </a:endParaRPr>
          </a:p>
        </p:txBody>
      </p:sp>
      <p:sp>
        <p:nvSpPr>
          <p:cNvPr id="77" name="Rounded Rectangle 76"/>
          <p:cNvSpPr/>
          <p:nvPr/>
        </p:nvSpPr>
        <p:spPr>
          <a:xfrm>
            <a:off x="7086600" y="1981200"/>
            <a:ext cx="1600200" cy="9906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dirty="0" smtClean="0">
                <a:solidFill>
                  <a:schemeClr val="tx1"/>
                </a:solidFill>
                <a:latin typeface="Times New Roman" pitchFamily="18" charset="0"/>
                <a:cs typeface="Times New Roman" pitchFamily="18" charset="0"/>
              </a:rPr>
              <a:t>1%</a:t>
            </a:r>
            <a:endParaRPr lang="en-US" sz="2400" dirty="0">
              <a:solidFill>
                <a:schemeClr val="tx1"/>
              </a:solidFill>
              <a:latin typeface="Times New Roman" pitchFamily="18" charset="0"/>
              <a:cs typeface="Times New Roman" pitchFamily="18" charset="0"/>
            </a:endParaRPr>
          </a:p>
        </p:txBody>
      </p:sp>
      <p:sp>
        <p:nvSpPr>
          <p:cNvPr id="78" name="Rounded Rectangle 77"/>
          <p:cNvSpPr/>
          <p:nvPr/>
        </p:nvSpPr>
        <p:spPr>
          <a:xfrm>
            <a:off x="4572000" y="2133600"/>
            <a:ext cx="1447800" cy="914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dirty="0" smtClean="0">
                <a:solidFill>
                  <a:schemeClr val="tx1"/>
                </a:solidFill>
                <a:latin typeface="Times New Roman" pitchFamily="18" charset="0"/>
                <a:cs typeface="Times New Roman" pitchFamily="18" charset="0"/>
              </a:rPr>
              <a:t>2.5%</a:t>
            </a:r>
            <a:endParaRPr lang="en-US" sz="2400" dirty="0">
              <a:solidFill>
                <a:schemeClr val="tx1"/>
              </a:solidFill>
              <a:latin typeface="Times New Roman" pitchFamily="18" charset="0"/>
              <a:cs typeface="Times New Roman" pitchFamily="18" charset="0"/>
            </a:endParaRPr>
          </a:p>
        </p:txBody>
      </p:sp>
      <p:sp>
        <p:nvSpPr>
          <p:cNvPr id="79" name="Rounded Rectangle 78"/>
          <p:cNvSpPr/>
          <p:nvPr/>
        </p:nvSpPr>
        <p:spPr>
          <a:xfrm>
            <a:off x="2133600" y="2133600"/>
            <a:ext cx="1600200" cy="914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dirty="0" smtClean="0">
                <a:solidFill>
                  <a:schemeClr val="tx1"/>
                </a:solidFill>
                <a:latin typeface="Times New Roman" pitchFamily="18" charset="0"/>
                <a:cs typeface="Times New Roman" pitchFamily="18" charset="0"/>
              </a:rPr>
              <a:t>3.5%</a:t>
            </a:r>
            <a:endParaRPr lang="en-US" sz="2400" dirty="0">
              <a:solidFill>
                <a:schemeClr val="tx1"/>
              </a:solidFill>
              <a:latin typeface="Times New Roman" pitchFamily="18" charset="0"/>
              <a:cs typeface="Times New Roman" pitchFamily="18" charset="0"/>
            </a:endParaRPr>
          </a:p>
        </p:txBody>
      </p:sp>
      <p:sp>
        <p:nvSpPr>
          <p:cNvPr id="80" name="Rounded Rectangle 79"/>
          <p:cNvSpPr/>
          <p:nvPr/>
        </p:nvSpPr>
        <p:spPr>
          <a:xfrm>
            <a:off x="0" y="2057400"/>
            <a:ext cx="1752600" cy="8382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dirty="0" smtClean="0">
                <a:solidFill>
                  <a:schemeClr val="tx1"/>
                </a:solidFill>
                <a:latin typeface="Times New Roman" pitchFamily="18" charset="0"/>
                <a:cs typeface="Times New Roman" pitchFamily="18" charset="0"/>
              </a:rPr>
              <a:t>commercial</a:t>
            </a:r>
            <a:endParaRPr lang="en-US" sz="2400" dirty="0">
              <a:solidFill>
                <a:schemeClr val="tx1"/>
              </a:solidFill>
              <a:latin typeface="Times New Roman" pitchFamily="18" charset="0"/>
              <a:cs typeface="Times New Roman" pitchFamily="18" charset="0"/>
            </a:endParaRPr>
          </a:p>
        </p:txBody>
      </p:sp>
      <p:cxnSp>
        <p:nvCxnSpPr>
          <p:cNvPr id="81" name="Elbow Connector 80"/>
          <p:cNvCxnSpPr/>
          <p:nvPr/>
        </p:nvCxnSpPr>
        <p:spPr>
          <a:xfrm rot="5400000">
            <a:off x="2152650" y="-95250"/>
            <a:ext cx="457200" cy="38481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82" name="Elbow Connector 81"/>
          <p:cNvCxnSpPr>
            <a:stCxn id="76" idx="2"/>
            <a:endCxn id="79" idx="0"/>
          </p:cNvCxnSpPr>
          <p:nvPr/>
        </p:nvCxnSpPr>
        <p:spPr>
          <a:xfrm rot="5400000">
            <a:off x="3295650" y="1238250"/>
            <a:ext cx="533400" cy="12573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83" name="Elbow Connector 82"/>
          <p:cNvCxnSpPr>
            <a:stCxn id="76" idx="2"/>
            <a:endCxn id="78" idx="0"/>
          </p:cNvCxnSpPr>
          <p:nvPr/>
        </p:nvCxnSpPr>
        <p:spPr>
          <a:xfrm rot="16200000" flipH="1">
            <a:off x="4476750" y="1314450"/>
            <a:ext cx="533400" cy="11049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84" name="رابط مستقيم 43"/>
          <p:cNvCxnSpPr/>
          <p:nvPr/>
        </p:nvCxnSpPr>
        <p:spPr>
          <a:xfrm>
            <a:off x="4419600" y="4343400"/>
            <a:ext cx="2819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رابط كسهم مستقيم 45"/>
          <p:cNvCxnSpPr/>
          <p:nvPr/>
        </p:nvCxnSpPr>
        <p:spPr>
          <a:xfrm rot="5400000">
            <a:off x="6896894" y="4685506"/>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6" name="رابط كسهم مستقيم 49"/>
          <p:cNvCxnSpPr/>
          <p:nvPr/>
        </p:nvCxnSpPr>
        <p:spPr>
          <a:xfrm rot="5400000">
            <a:off x="5220494" y="4685506"/>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7" name="رابط كسهم مستقيم 51"/>
          <p:cNvCxnSpPr/>
          <p:nvPr/>
        </p:nvCxnSpPr>
        <p:spPr>
          <a:xfrm rot="5400000">
            <a:off x="4077494" y="4685506"/>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8" name="رابط مستقيم 55"/>
          <p:cNvCxnSpPr/>
          <p:nvPr/>
        </p:nvCxnSpPr>
        <p:spPr>
          <a:xfrm rot="10800000">
            <a:off x="2058194" y="4342606"/>
            <a:ext cx="2362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رابط كسهم مستقيم 58"/>
          <p:cNvCxnSpPr/>
          <p:nvPr/>
        </p:nvCxnSpPr>
        <p:spPr>
          <a:xfrm rot="5400000">
            <a:off x="2934494" y="4685506"/>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0" name="رابط كسهم مستقيم 62"/>
          <p:cNvCxnSpPr/>
          <p:nvPr/>
        </p:nvCxnSpPr>
        <p:spPr>
          <a:xfrm rot="5400000">
            <a:off x="1716088" y="4684712"/>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1" name="مستطيل مستدير الزوايا 64"/>
          <p:cNvSpPr/>
          <p:nvPr/>
        </p:nvSpPr>
        <p:spPr>
          <a:xfrm>
            <a:off x="6934200" y="5029200"/>
            <a:ext cx="1219200" cy="533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000" dirty="0" smtClean="0">
                <a:solidFill>
                  <a:schemeClr val="tx1"/>
                </a:solidFill>
                <a:latin typeface="Times New Roman" pitchFamily="18" charset="0"/>
                <a:cs typeface="Times New Roman" pitchFamily="18" charset="0"/>
              </a:rPr>
              <a:t>1:125</a:t>
            </a:r>
            <a:endParaRPr lang="ar-SA" sz="2000" dirty="0">
              <a:solidFill>
                <a:schemeClr val="tx1"/>
              </a:solidFill>
              <a:latin typeface="Times New Roman" pitchFamily="18" charset="0"/>
              <a:cs typeface="Times New Roman" pitchFamily="18" charset="0"/>
            </a:endParaRPr>
          </a:p>
        </p:txBody>
      </p:sp>
      <p:sp>
        <p:nvSpPr>
          <p:cNvPr id="92" name="مستطيل مستدير الزوايا 66"/>
          <p:cNvSpPr/>
          <p:nvPr/>
        </p:nvSpPr>
        <p:spPr>
          <a:xfrm>
            <a:off x="5334000" y="5029200"/>
            <a:ext cx="1447800" cy="5334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dirty="0" smtClean="0">
                <a:solidFill>
                  <a:schemeClr val="tx1"/>
                </a:solidFill>
                <a:latin typeface="Times New Roman" pitchFamily="18" charset="0"/>
                <a:cs typeface="Times New Roman" pitchFamily="18" charset="0"/>
              </a:rPr>
              <a:t>0.25:125</a:t>
            </a:r>
            <a:endParaRPr lang="ar-SA" sz="2000" b="1" dirty="0">
              <a:solidFill>
                <a:schemeClr val="tx1"/>
              </a:solidFill>
              <a:latin typeface="Times New Roman" pitchFamily="18" charset="0"/>
              <a:cs typeface="Times New Roman" pitchFamily="18" charset="0"/>
            </a:endParaRPr>
          </a:p>
        </p:txBody>
      </p:sp>
      <p:sp>
        <p:nvSpPr>
          <p:cNvPr id="93" name="مستطيل 67"/>
          <p:cNvSpPr/>
          <p:nvPr/>
        </p:nvSpPr>
        <p:spPr>
          <a:xfrm>
            <a:off x="3962400" y="5029200"/>
            <a:ext cx="1295400" cy="533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000" dirty="0" smtClean="0">
                <a:solidFill>
                  <a:schemeClr val="tx1"/>
                </a:solidFill>
                <a:latin typeface="Times New Roman" pitchFamily="18" charset="0"/>
                <a:cs typeface="Times New Roman" pitchFamily="18" charset="0"/>
              </a:rPr>
              <a:t>0.06:125</a:t>
            </a:r>
            <a:endParaRPr lang="ar-SA" sz="2000" dirty="0">
              <a:solidFill>
                <a:schemeClr val="tx1"/>
              </a:solidFill>
              <a:latin typeface="Times New Roman" pitchFamily="18" charset="0"/>
              <a:cs typeface="Times New Roman" pitchFamily="18" charset="0"/>
            </a:endParaRPr>
          </a:p>
        </p:txBody>
      </p:sp>
      <p:sp>
        <p:nvSpPr>
          <p:cNvPr id="94" name="مستطيل 68"/>
          <p:cNvSpPr/>
          <p:nvPr/>
        </p:nvSpPr>
        <p:spPr>
          <a:xfrm>
            <a:off x="2438400" y="5029200"/>
            <a:ext cx="1371600" cy="533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000" dirty="0" smtClean="0">
                <a:solidFill>
                  <a:schemeClr val="tx1"/>
                </a:solidFill>
                <a:latin typeface="Times New Roman" pitchFamily="18" charset="0"/>
                <a:cs typeface="Times New Roman" pitchFamily="18" charset="0"/>
              </a:rPr>
              <a:t>0.004:125</a:t>
            </a:r>
            <a:endParaRPr lang="ar-SA" sz="2000" dirty="0">
              <a:solidFill>
                <a:schemeClr val="tx1"/>
              </a:solidFill>
              <a:latin typeface="Times New Roman" pitchFamily="18" charset="0"/>
              <a:cs typeface="Times New Roman" pitchFamily="18" charset="0"/>
            </a:endParaRPr>
          </a:p>
        </p:txBody>
      </p:sp>
      <p:sp>
        <p:nvSpPr>
          <p:cNvPr id="95" name="مستطيل مستدير الزوايا 69"/>
          <p:cNvSpPr/>
          <p:nvPr/>
        </p:nvSpPr>
        <p:spPr>
          <a:xfrm>
            <a:off x="762000" y="5028406"/>
            <a:ext cx="1600200" cy="53419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000" dirty="0" smtClean="0">
                <a:solidFill>
                  <a:schemeClr val="tx1"/>
                </a:solidFill>
                <a:latin typeface="Times New Roman" pitchFamily="18" charset="0"/>
                <a:cs typeface="Times New Roman" pitchFamily="18" charset="0"/>
              </a:rPr>
              <a:t>0.002:125</a:t>
            </a:r>
            <a:endParaRPr lang="ar-SA" sz="2000" dirty="0">
              <a:solidFill>
                <a:schemeClr val="tx1"/>
              </a:solidFill>
              <a:latin typeface="Times New Roman" pitchFamily="18" charset="0"/>
              <a:cs typeface="Times New Roman" pitchFamily="18" charset="0"/>
            </a:endParaRPr>
          </a:p>
        </p:txBody>
      </p:sp>
      <p:cxnSp>
        <p:nvCxnSpPr>
          <p:cNvPr id="96" name="رابط كسهم مستقيم 81"/>
          <p:cNvCxnSpPr/>
          <p:nvPr/>
        </p:nvCxnSpPr>
        <p:spPr>
          <a:xfrm>
            <a:off x="2590800" y="3048000"/>
            <a:ext cx="17526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7" name="رابط كسهم مستقيم 87"/>
          <p:cNvCxnSpPr/>
          <p:nvPr/>
        </p:nvCxnSpPr>
        <p:spPr>
          <a:xfrm rot="10800000" flipV="1">
            <a:off x="4343400" y="3048000"/>
            <a:ext cx="13716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8" name="رابط كسهم مستقيم 89"/>
          <p:cNvCxnSpPr/>
          <p:nvPr/>
        </p:nvCxnSpPr>
        <p:spPr>
          <a:xfrm rot="10800000" flipV="1">
            <a:off x="4343400" y="2971800"/>
            <a:ext cx="31242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9" name="رابط كسهم مستقيم 81"/>
          <p:cNvCxnSpPr/>
          <p:nvPr/>
        </p:nvCxnSpPr>
        <p:spPr>
          <a:xfrm>
            <a:off x="1143000" y="2819400"/>
            <a:ext cx="3124200" cy="1066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1" name="رابط كسهم مستقيم 51"/>
          <p:cNvCxnSpPr/>
          <p:nvPr/>
        </p:nvCxnSpPr>
        <p:spPr>
          <a:xfrm rot="5400000">
            <a:off x="4115594" y="4114006"/>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3" name="Elbow Connector 102"/>
          <p:cNvCxnSpPr/>
          <p:nvPr/>
        </p:nvCxnSpPr>
        <p:spPr>
          <a:xfrm rot="16200000" flipH="1">
            <a:off x="6096000" y="-152400"/>
            <a:ext cx="381000" cy="40386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pic>
        <p:nvPicPr>
          <p:cNvPr id="3074" name="Picture 2" descr="http://dl8.glitter-graphics.net/pub/104/104698mmluu8jk9e.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96592" y="-101036"/>
            <a:ext cx="1165508" cy="1396435"/>
          </a:xfrm>
          <a:prstGeom prst="rect">
            <a:avLst/>
          </a:prstGeom>
          <a:noFill/>
          <a:extLst>
            <a:ext uri="{909E8E84-426E-40DD-AFC4-6F175D3DCCD1}">
              <a14:hiddenFill xmlns:a14="http://schemas.microsoft.com/office/drawing/2010/main">
                <a:solidFill>
                  <a:srgbClr val="FFFFFF"/>
                </a:solidFill>
              </a14:hiddenFill>
            </a:ext>
          </a:extLst>
        </p:spPr>
      </p:pic>
      <p:sp>
        <p:nvSpPr>
          <p:cNvPr id="29" name="عنصر نائب لرقم الشريحة 28"/>
          <p:cNvSpPr>
            <a:spLocks noGrp="1"/>
          </p:cNvSpPr>
          <p:nvPr>
            <p:ph type="sldNum" sz="quarter" idx="12"/>
          </p:nvPr>
        </p:nvSpPr>
        <p:spPr/>
        <p:txBody>
          <a:bodyPr/>
          <a:lstStyle/>
          <a:p>
            <a:fld id="{F2F5CBAF-7C81-4A2D-9693-0CC976E33F58}" type="slidenum">
              <a:rPr lang="en-US" smtClean="0"/>
              <a:pPr/>
              <a:t>17</a:t>
            </a:fld>
            <a:endParaRPr lang="en-US"/>
          </a:p>
        </p:txBody>
      </p:sp>
    </p:spTree>
    <p:extLst>
      <p:ext uri="{BB962C8B-B14F-4D97-AF65-F5344CB8AC3E}">
        <p14:creationId xmlns:p14="http://schemas.microsoft.com/office/powerpoint/2010/main" val="91150462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27100"/>
          </a:xfrm>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عنوان فرعي 2"/>
          <p:cNvSpPr txBox="1">
            <a:spLocks/>
          </p:cNvSpPr>
          <p:nvPr/>
        </p:nvSpPr>
        <p:spPr bwMode="gray">
          <a:xfrm>
            <a:off x="304800" y="0"/>
            <a:ext cx="9144000" cy="635798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tabLst/>
              <a:defRPr/>
            </a:pPr>
            <a:r>
              <a:rPr lang="en-GB" sz="4800" b="1" kern="0" dirty="0" smtClean="0">
                <a:solidFill>
                  <a:schemeClr val="accent1">
                    <a:lumMod val="75000"/>
                  </a:schemeClr>
                </a:solidFill>
                <a:latin typeface="Times New Roman" pitchFamily="18" charset="0"/>
                <a:cs typeface="Times New Roman" pitchFamily="18" charset="0"/>
              </a:rPr>
              <a:t>Results</a:t>
            </a:r>
            <a:endParaRPr kumimoji="0" lang="en-GB" sz="4800" b="1" i="0" u="none" strike="noStrike" kern="0" cap="none" spc="0" normalizeH="0" baseline="0" noProof="0" dirty="0" smtClean="0">
              <a:ln>
                <a:noFill/>
              </a:ln>
              <a:solidFill>
                <a:schemeClr val="accent1">
                  <a:lumMod val="75000"/>
                </a:schemeClr>
              </a:solidFill>
              <a:effectLst/>
              <a:uLnTx/>
              <a:uFillTx/>
              <a:latin typeface="Times New Roman" pitchFamily="18" charset="0"/>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Tx/>
              <a:buSzTx/>
              <a:tabLst/>
              <a:defRPr/>
            </a:pPr>
            <a:r>
              <a:rPr kumimoji="0" lang="en-GB" sz="2800" b="1" i="0" u="none" strike="noStrike" kern="0" cap="none" spc="0" normalizeH="0" baseline="0" noProof="0" dirty="0" smtClean="0">
                <a:ln>
                  <a:noFill/>
                </a:ln>
                <a:solidFill>
                  <a:schemeClr val="tx1"/>
                </a:solidFill>
                <a:effectLst/>
                <a:uLnTx/>
                <a:uFillTx/>
                <a:latin typeface="Times New Roman" pitchFamily="18" charset="0"/>
                <a:cs typeface="Times New Roman" pitchFamily="18" charset="0"/>
              </a:rPr>
              <a:t>Effect of time (cleaning cycles) on surface tension</a:t>
            </a:r>
          </a:p>
          <a:p>
            <a:pPr marL="342900" marR="0" lvl="0" indent="-342900" algn="l" defTabSz="914400" rtl="0" eaLnBrk="1" fontAlgn="base" latinLnBrk="0" hangingPunct="1">
              <a:lnSpc>
                <a:spcPct val="100000"/>
              </a:lnSpc>
              <a:spcBef>
                <a:spcPct val="20000"/>
              </a:spcBef>
              <a:spcAft>
                <a:spcPct val="0"/>
              </a:spcAft>
              <a:buClrTx/>
              <a:buSzTx/>
              <a:tabLst/>
              <a:defRPr/>
            </a:pPr>
            <a:endParaRPr kumimoji="0" lang="ar-SA" sz="3200" b="0" i="0" u="none" strike="noStrike" kern="0" cap="none" spc="0" normalizeH="0" baseline="0" noProof="0" dirty="0">
              <a:ln>
                <a:noFill/>
              </a:ln>
              <a:solidFill>
                <a:schemeClr val="tx1"/>
              </a:solidFill>
              <a:effectLst/>
              <a:uLnTx/>
              <a:uFillTx/>
              <a:latin typeface="Times New Roman" pitchFamily="18" charset="0"/>
              <a:cs typeface="Times New Roman" pitchFamily="18" charset="0"/>
            </a:endParaRPr>
          </a:p>
        </p:txBody>
      </p:sp>
      <p:graphicFrame>
        <p:nvGraphicFramePr>
          <p:cNvPr id="5" name="Chart 37"/>
          <p:cNvGraphicFramePr/>
          <p:nvPr/>
        </p:nvGraphicFramePr>
        <p:xfrm>
          <a:off x="914400" y="1905000"/>
          <a:ext cx="7067576" cy="367667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457200" y="5657671"/>
            <a:ext cx="8686800" cy="1015663"/>
          </a:xfrm>
          <a:prstGeom prst="rect">
            <a:avLst/>
          </a:prstGeom>
          <a:noFill/>
        </p:spPr>
        <p:txBody>
          <a:bodyPr wrap="square" rtlCol="0">
            <a:spAutoFit/>
          </a:bodyPr>
          <a:lstStyle/>
          <a:p>
            <a:pPr lvl="0"/>
            <a:r>
              <a:rPr lang="en-GB" sz="2000" i="1" kern="0" dirty="0" smtClean="0">
                <a:latin typeface="Times New Roman" pitchFamily="18" charset="0"/>
                <a:cs typeface="Times New Roman" pitchFamily="18" charset="0"/>
              </a:rPr>
              <a:t>Effect of time (cleaning cycles) on surface tension for the 2.5% pine gel/soil solution at different concentrations of gel</a:t>
            </a:r>
            <a:endParaRPr lang="en-US" sz="2000" i="1" kern="0" dirty="0" smtClean="0">
              <a:latin typeface="Times New Roman" pitchFamily="18" charset="0"/>
              <a:cs typeface="Times New Roman" pitchFamily="18" charset="0"/>
            </a:endParaRPr>
          </a:p>
          <a:p>
            <a:endParaRPr lang="en-US" sz="2000" dirty="0"/>
          </a:p>
        </p:txBody>
      </p:sp>
      <p:sp>
        <p:nvSpPr>
          <p:cNvPr id="7" name="عنصر نائب لرقم الشريحة 6"/>
          <p:cNvSpPr>
            <a:spLocks noGrp="1"/>
          </p:cNvSpPr>
          <p:nvPr>
            <p:ph type="sldNum" sz="quarter" idx="12"/>
          </p:nvPr>
        </p:nvSpPr>
        <p:spPr/>
        <p:txBody>
          <a:bodyPr/>
          <a:lstStyle/>
          <a:p>
            <a:fld id="{F2F5CBAF-7C81-4A2D-9693-0CC976E33F58}"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GB" sz="4800" dirty="0" smtClean="0">
                <a:solidFill>
                  <a:schemeClr val="accent1">
                    <a:lumMod val="75000"/>
                  </a:schemeClr>
                </a:solidFill>
                <a:latin typeface="Times New Roman" pitchFamily="18" charset="0"/>
                <a:cs typeface="Times New Roman" pitchFamily="18" charset="0"/>
              </a:rPr>
              <a:t>Results</a:t>
            </a:r>
            <a:r>
              <a:rPr lang="en-GB" sz="3200" dirty="0" smtClean="0">
                <a:solidFill>
                  <a:schemeClr val="tx1"/>
                </a:solidFill>
                <a:latin typeface="Times New Roman" pitchFamily="18" charset="0"/>
                <a:cs typeface="Times New Roman" pitchFamily="18" charset="0"/>
              </a:rPr>
              <a:t/>
            </a:r>
            <a:br>
              <a:rPr lang="en-GB" sz="3200" dirty="0" smtClean="0">
                <a:solidFill>
                  <a:schemeClr val="tx1"/>
                </a:solidFill>
                <a:latin typeface="Times New Roman" pitchFamily="18" charset="0"/>
                <a:cs typeface="Times New Roman" pitchFamily="18" charset="0"/>
              </a:rPr>
            </a:br>
            <a:r>
              <a:rPr lang="en-GB" sz="2800" dirty="0" smtClean="0">
                <a:solidFill>
                  <a:schemeClr val="tx1"/>
                </a:solidFill>
                <a:latin typeface="Times New Roman" pitchFamily="18" charset="0"/>
                <a:cs typeface="Times New Roman" pitchFamily="18" charset="0"/>
              </a:rPr>
              <a:t>Effect of pine oil concentration on surface tension </a:t>
            </a:r>
            <a:endParaRPr lang="ar-SA" sz="3200" dirty="0">
              <a:solidFill>
                <a:schemeClr val="tx1"/>
              </a:solidFill>
              <a:latin typeface="Times New Roman" pitchFamily="18" charset="0"/>
              <a:cs typeface="Times New Roman" pitchFamily="18" charset="0"/>
            </a:endParaRPr>
          </a:p>
        </p:txBody>
      </p:sp>
      <p:sp>
        <p:nvSpPr>
          <p:cNvPr id="5" name="TextBox 4"/>
          <p:cNvSpPr txBox="1"/>
          <p:nvPr/>
        </p:nvSpPr>
        <p:spPr>
          <a:xfrm>
            <a:off x="1828800" y="6027003"/>
            <a:ext cx="4953000" cy="830997"/>
          </a:xfrm>
          <a:prstGeom prst="rect">
            <a:avLst/>
          </a:prstGeom>
          <a:noFill/>
        </p:spPr>
        <p:txBody>
          <a:bodyPr wrap="square" rtlCol="0">
            <a:spAutoFit/>
          </a:bodyPr>
          <a:lstStyle/>
          <a:p>
            <a:pPr lvl="0"/>
            <a:r>
              <a:rPr lang="en-GB" sz="2400" i="1" dirty="0" smtClean="0">
                <a:latin typeface="Times New Roman" pitchFamily="18" charset="0"/>
                <a:cs typeface="Times New Roman" pitchFamily="18" charset="0"/>
              </a:rPr>
              <a:t>For a 5 cycles cleaning application</a:t>
            </a:r>
            <a:endParaRPr lang="en-US" sz="2400" i="1" dirty="0" smtClean="0">
              <a:latin typeface="Times New Roman" pitchFamily="18" charset="0"/>
              <a:cs typeface="Times New Roman" pitchFamily="18" charset="0"/>
            </a:endParaRPr>
          </a:p>
          <a:p>
            <a:endParaRPr lang="en-US" sz="2400" i="1" dirty="0">
              <a:latin typeface="Times New Roman" pitchFamily="18" charset="0"/>
              <a:cs typeface="Times New Roman" pitchFamily="18" charset="0"/>
            </a:endParaRPr>
          </a:p>
        </p:txBody>
      </p:sp>
      <p:graphicFrame>
        <p:nvGraphicFramePr>
          <p:cNvPr id="6" name="Content Placeholder 5"/>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7" name="عنصر نائب لرقم الشريحة 6"/>
          <p:cNvSpPr>
            <a:spLocks noGrp="1"/>
          </p:cNvSpPr>
          <p:nvPr>
            <p:ph type="sldNum" sz="quarter" idx="12"/>
          </p:nvPr>
        </p:nvSpPr>
        <p:spPr/>
        <p:txBody>
          <a:bodyPr/>
          <a:lstStyle/>
          <a:p>
            <a:fld id="{F2F5CBAF-7C81-4A2D-9693-0CC976E33F58}"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4"/>
          <p:cNvSpPr>
            <a:spLocks noGrp="1" noChangeArrowheads="1"/>
          </p:cNvSpPr>
          <p:nvPr>
            <p:ph type="title"/>
          </p:nvPr>
        </p:nvSpPr>
        <p:spPr>
          <a:xfrm>
            <a:off x="990600" y="304800"/>
            <a:ext cx="7764462" cy="927100"/>
          </a:xfrm>
        </p:spPr>
        <p:txBody>
          <a:bodyPr/>
          <a:lstStyle/>
          <a:p>
            <a:r>
              <a:rPr lang="en-US" sz="4800" dirty="0">
                <a:solidFill>
                  <a:schemeClr val="accent1">
                    <a:lumMod val="75000"/>
                  </a:schemeClr>
                </a:solidFill>
                <a:latin typeface="Times New Roman" pitchFamily="18" charset="0"/>
                <a:cs typeface="Times New Roman" pitchFamily="18" charset="0"/>
              </a:rPr>
              <a:t>Contents</a:t>
            </a:r>
          </a:p>
        </p:txBody>
      </p:sp>
      <p:sp>
        <p:nvSpPr>
          <p:cNvPr id="115" name="Line 253"/>
          <p:cNvSpPr>
            <a:spLocks noChangeShapeType="1"/>
          </p:cNvSpPr>
          <p:nvPr/>
        </p:nvSpPr>
        <p:spPr bwMode="gray">
          <a:xfrm>
            <a:off x="2514600" y="4648200"/>
            <a:ext cx="4800600" cy="0"/>
          </a:xfrm>
          <a:prstGeom prst="line">
            <a:avLst/>
          </a:prstGeom>
          <a:noFill/>
          <a:ln w="25400">
            <a:solidFill>
              <a:schemeClr val="tx2"/>
            </a:solidFill>
            <a:prstDash val="sysDot"/>
            <a:round/>
            <a:headEnd/>
            <a:tailEnd type="oval" w="med" len="med"/>
          </a:ln>
          <a:effectLst/>
        </p:spPr>
        <p:txBody>
          <a:bodyPr wrap="none" anchor="ctr"/>
          <a:lstStyle/>
          <a:p>
            <a:endParaRPr lang="en-US" sz="2000">
              <a:latin typeface="Times New Roman" pitchFamily="18" charset="0"/>
              <a:cs typeface="Times New Roman" pitchFamily="18" charset="0"/>
            </a:endParaRPr>
          </a:p>
        </p:txBody>
      </p:sp>
      <p:sp>
        <p:nvSpPr>
          <p:cNvPr id="116" name="Rectangle 254"/>
          <p:cNvSpPr>
            <a:spLocks noChangeArrowheads="1"/>
          </p:cNvSpPr>
          <p:nvPr/>
        </p:nvSpPr>
        <p:spPr bwMode="gray">
          <a:xfrm rot="3419336">
            <a:off x="2230437" y="4071938"/>
            <a:ext cx="479425" cy="520700"/>
          </a:xfrm>
          <a:prstGeom prst="rect">
            <a:avLst/>
          </a:prstGeom>
          <a:gradFill rotWithShape="1">
            <a:gsLst>
              <a:gs pos="0">
                <a:schemeClr val="folHlink"/>
              </a:gs>
              <a:gs pos="100000">
                <a:schemeClr val="fo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folHlink"/>
            </a:extrusionClr>
          </a:sp3d>
        </p:spPr>
        <p:txBody>
          <a:bodyPr wrap="none" anchor="ctr">
            <a:flatTx/>
          </a:bodyPr>
          <a:lstStyle/>
          <a:p>
            <a:endParaRPr lang="en-US" sz="2000">
              <a:latin typeface="Times New Roman" pitchFamily="18" charset="0"/>
              <a:cs typeface="Times New Roman" pitchFamily="18" charset="0"/>
            </a:endParaRPr>
          </a:p>
        </p:txBody>
      </p:sp>
      <p:sp>
        <p:nvSpPr>
          <p:cNvPr id="117" name="Text Box 255"/>
          <p:cNvSpPr txBox="1">
            <a:spLocks noChangeArrowheads="1"/>
          </p:cNvSpPr>
          <p:nvPr/>
        </p:nvSpPr>
        <p:spPr bwMode="gray">
          <a:xfrm>
            <a:off x="2286000" y="4114800"/>
            <a:ext cx="364202" cy="523220"/>
          </a:xfrm>
          <a:prstGeom prst="rect">
            <a:avLst/>
          </a:prstGeom>
          <a:noFill/>
          <a:ln w="9525" algn="ctr">
            <a:noFill/>
            <a:miter lim="800000"/>
            <a:headEnd/>
            <a:tailEnd/>
          </a:ln>
          <a:effectLst/>
        </p:spPr>
        <p:txBody>
          <a:bodyPr wrap="none">
            <a:spAutoFit/>
          </a:bodyPr>
          <a:lstStyle/>
          <a:p>
            <a:pPr algn="ctr" eaLnBrk="0" hangingPunct="0"/>
            <a:r>
              <a:rPr lang="en-US" sz="2800" b="1">
                <a:solidFill>
                  <a:srgbClr val="FFFFFF"/>
                </a:solidFill>
                <a:latin typeface="Times New Roman" pitchFamily="18" charset="0"/>
                <a:cs typeface="Times New Roman" pitchFamily="18" charset="0"/>
              </a:rPr>
              <a:t>4</a:t>
            </a:r>
          </a:p>
        </p:txBody>
      </p:sp>
      <p:sp>
        <p:nvSpPr>
          <p:cNvPr id="118" name="Line 256"/>
          <p:cNvSpPr>
            <a:spLocks noChangeShapeType="1"/>
          </p:cNvSpPr>
          <p:nvPr/>
        </p:nvSpPr>
        <p:spPr bwMode="gray">
          <a:xfrm>
            <a:off x="2514600" y="2133600"/>
            <a:ext cx="4800600" cy="0"/>
          </a:xfrm>
          <a:prstGeom prst="line">
            <a:avLst/>
          </a:prstGeom>
          <a:noFill/>
          <a:ln w="25400">
            <a:solidFill>
              <a:schemeClr val="tx2"/>
            </a:solidFill>
            <a:prstDash val="sysDot"/>
            <a:round/>
            <a:headEnd/>
            <a:tailEnd type="oval" w="med" len="med"/>
          </a:ln>
          <a:effectLst/>
        </p:spPr>
        <p:txBody>
          <a:bodyPr wrap="none" anchor="ctr"/>
          <a:lstStyle/>
          <a:p>
            <a:endParaRPr lang="en-US" sz="2000">
              <a:latin typeface="Times New Roman" pitchFamily="18" charset="0"/>
              <a:cs typeface="Times New Roman" pitchFamily="18" charset="0"/>
            </a:endParaRPr>
          </a:p>
        </p:txBody>
      </p:sp>
      <p:sp>
        <p:nvSpPr>
          <p:cNvPr id="119" name="Rectangle 257"/>
          <p:cNvSpPr>
            <a:spLocks noChangeArrowheads="1"/>
          </p:cNvSpPr>
          <p:nvPr/>
        </p:nvSpPr>
        <p:spPr bwMode="gray">
          <a:xfrm rot="3419336">
            <a:off x="2230437" y="1557338"/>
            <a:ext cx="479425" cy="520700"/>
          </a:xfrm>
          <a:prstGeom prst="rect">
            <a:avLst/>
          </a:prstGeom>
          <a:gradFill rotWithShape="1">
            <a:gsLst>
              <a:gs pos="0">
                <a:schemeClr val="accent1"/>
              </a:gs>
              <a:gs pos="100000">
                <a:schemeClr val="accent1">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accent1"/>
            </a:extrusionClr>
          </a:sp3d>
        </p:spPr>
        <p:txBody>
          <a:bodyPr wrap="none" anchor="ctr">
            <a:flatTx/>
          </a:bodyPr>
          <a:lstStyle/>
          <a:p>
            <a:endParaRPr lang="en-US" sz="2000">
              <a:latin typeface="Times New Roman" pitchFamily="18" charset="0"/>
              <a:cs typeface="Times New Roman" pitchFamily="18" charset="0"/>
            </a:endParaRPr>
          </a:p>
        </p:txBody>
      </p:sp>
      <p:sp>
        <p:nvSpPr>
          <p:cNvPr id="120" name="Text Box 258"/>
          <p:cNvSpPr txBox="1">
            <a:spLocks noChangeArrowheads="1"/>
          </p:cNvSpPr>
          <p:nvPr/>
        </p:nvSpPr>
        <p:spPr bwMode="gray">
          <a:xfrm>
            <a:off x="3581400" y="1644650"/>
            <a:ext cx="2048959" cy="523220"/>
          </a:xfrm>
          <a:prstGeom prst="rect">
            <a:avLst/>
          </a:prstGeom>
          <a:noFill/>
          <a:ln w="9525" algn="ctr">
            <a:noFill/>
            <a:miter lim="800000"/>
            <a:headEnd/>
            <a:tailEnd/>
          </a:ln>
          <a:effectLst/>
        </p:spPr>
        <p:txBody>
          <a:bodyPr wrap="none">
            <a:spAutoFit/>
          </a:bodyPr>
          <a:lstStyle/>
          <a:p>
            <a:pPr eaLnBrk="0" hangingPunct="0"/>
            <a:r>
              <a:rPr lang="en-US" sz="2800" dirty="0" smtClean="0">
                <a:latin typeface="Times New Roman" pitchFamily="18" charset="0"/>
                <a:cs typeface="Times New Roman" pitchFamily="18" charset="0"/>
              </a:rPr>
              <a:t>Introduction </a:t>
            </a:r>
            <a:endParaRPr lang="en-US" sz="2800" dirty="0">
              <a:latin typeface="Times New Roman" pitchFamily="18" charset="0"/>
              <a:cs typeface="Times New Roman" pitchFamily="18" charset="0"/>
            </a:endParaRPr>
          </a:p>
        </p:txBody>
      </p:sp>
      <p:sp>
        <p:nvSpPr>
          <p:cNvPr id="121" name="Text Box 259"/>
          <p:cNvSpPr txBox="1">
            <a:spLocks noChangeArrowheads="1"/>
          </p:cNvSpPr>
          <p:nvPr/>
        </p:nvSpPr>
        <p:spPr bwMode="gray">
          <a:xfrm>
            <a:off x="2286000" y="1600200"/>
            <a:ext cx="364202" cy="523220"/>
          </a:xfrm>
          <a:prstGeom prst="rect">
            <a:avLst/>
          </a:prstGeom>
          <a:noFill/>
          <a:ln w="9525" algn="ctr">
            <a:noFill/>
            <a:miter lim="800000"/>
            <a:headEnd/>
            <a:tailEnd/>
          </a:ln>
          <a:effectLst/>
        </p:spPr>
        <p:txBody>
          <a:bodyPr wrap="none">
            <a:spAutoFit/>
          </a:bodyPr>
          <a:lstStyle/>
          <a:p>
            <a:pPr algn="ctr" eaLnBrk="0" hangingPunct="0"/>
            <a:r>
              <a:rPr lang="en-US" sz="2800" b="1" dirty="0">
                <a:solidFill>
                  <a:srgbClr val="FFFFFF"/>
                </a:solidFill>
                <a:latin typeface="Times New Roman" pitchFamily="18" charset="0"/>
                <a:cs typeface="Times New Roman" pitchFamily="18" charset="0"/>
              </a:rPr>
              <a:t>1</a:t>
            </a:r>
          </a:p>
        </p:txBody>
      </p:sp>
      <p:sp>
        <p:nvSpPr>
          <p:cNvPr id="122" name="Line 260"/>
          <p:cNvSpPr>
            <a:spLocks noChangeShapeType="1"/>
          </p:cNvSpPr>
          <p:nvPr/>
        </p:nvSpPr>
        <p:spPr bwMode="gray">
          <a:xfrm>
            <a:off x="2514600" y="2971800"/>
            <a:ext cx="4800600" cy="0"/>
          </a:xfrm>
          <a:prstGeom prst="line">
            <a:avLst/>
          </a:prstGeom>
          <a:noFill/>
          <a:ln w="25400">
            <a:solidFill>
              <a:schemeClr val="tx2"/>
            </a:solidFill>
            <a:prstDash val="sysDot"/>
            <a:round/>
            <a:headEnd/>
            <a:tailEnd type="oval" w="med" len="med"/>
          </a:ln>
          <a:effectLst/>
        </p:spPr>
        <p:txBody>
          <a:bodyPr wrap="none" anchor="ctr"/>
          <a:lstStyle/>
          <a:p>
            <a:endParaRPr lang="en-US" sz="2000">
              <a:latin typeface="Times New Roman" pitchFamily="18" charset="0"/>
              <a:cs typeface="Times New Roman" pitchFamily="18" charset="0"/>
            </a:endParaRPr>
          </a:p>
        </p:txBody>
      </p:sp>
      <p:sp>
        <p:nvSpPr>
          <p:cNvPr id="123" name="Rectangle 261"/>
          <p:cNvSpPr>
            <a:spLocks noChangeArrowheads="1"/>
          </p:cNvSpPr>
          <p:nvPr/>
        </p:nvSpPr>
        <p:spPr bwMode="gray">
          <a:xfrm rot="3419336">
            <a:off x="2230437" y="2395538"/>
            <a:ext cx="479425" cy="520700"/>
          </a:xfrm>
          <a:prstGeom prst="rect">
            <a:avLst/>
          </a:prstGeom>
          <a:gradFill rotWithShape="1">
            <a:gsLst>
              <a:gs pos="0">
                <a:schemeClr val="accent2"/>
              </a:gs>
              <a:gs pos="100000">
                <a:schemeClr val="accent2">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accent2"/>
            </a:extrusionClr>
          </a:sp3d>
        </p:spPr>
        <p:txBody>
          <a:bodyPr wrap="none" anchor="ctr">
            <a:flatTx/>
          </a:bodyPr>
          <a:lstStyle/>
          <a:p>
            <a:endParaRPr lang="en-US" sz="2000">
              <a:latin typeface="Times New Roman" pitchFamily="18" charset="0"/>
              <a:cs typeface="Times New Roman" pitchFamily="18" charset="0"/>
            </a:endParaRPr>
          </a:p>
        </p:txBody>
      </p:sp>
      <p:sp>
        <p:nvSpPr>
          <p:cNvPr id="124" name="Text Box 262"/>
          <p:cNvSpPr txBox="1">
            <a:spLocks noChangeArrowheads="1"/>
          </p:cNvSpPr>
          <p:nvPr/>
        </p:nvSpPr>
        <p:spPr bwMode="gray">
          <a:xfrm>
            <a:off x="2286000" y="2438400"/>
            <a:ext cx="364202" cy="523220"/>
          </a:xfrm>
          <a:prstGeom prst="rect">
            <a:avLst/>
          </a:prstGeom>
          <a:noFill/>
          <a:ln w="9525" algn="ctr">
            <a:noFill/>
            <a:miter lim="800000"/>
            <a:headEnd/>
            <a:tailEnd/>
          </a:ln>
          <a:effectLst/>
        </p:spPr>
        <p:txBody>
          <a:bodyPr wrap="none">
            <a:spAutoFit/>
          </a:bodyPr>
          <a:lstStyle/>
          <a:p>
            <a:pPr algn="ctr" eaLnBrk="0" hangingPunct="0"/>
            <a:r>
              <a:rPr lang="en-US" sz="2800" b="1">
                <a:solidFill>
                  <a:srgbClr val="FFFFFF"/>
                </a:solidFill>
                <a:latin typeface="Times New Roman" pitchFamily="18" charset="0"/>
                <a:cs typeface="Times New Roman" pitchFamily="18" charset="0"/>
              </a:rPr>
              <a:t>2</a:t>
            </a:r>
          </a:p>
        </p:txBody>
      </p:sp>
      <p:sp>
        <p:nvSpPr>
          <p:cNvPr id="125" name="Line 263"/>
          <p:cNvSpPr>
            <a:spLocks noChangeShapeType="1"/>
          </p:cNvSpPr>
          <p:nvPr/>
        </p:nvSpPr>
        <p:spPr bwMode="gray">
          <a:xfrm>
            <a:off x="2516188" y="3808413"/>
            <a:ext cx="4799012" cy="1587"/>
          </a:xfrm>
          <a:prstGeom prst="line">
            <a:avLst/>
          </a:prstGeom>
          <a:noFill/>
          <a:ln w="25400">
            <a:solidFill>
              <a:schemeClr val="tx2"/>
            </a:solidFill>
            <a:prstDash val="sysDot"/>
            <a:round/>
            <a:headEnd/>
            <a:tailEnd type="oval" w="med" len="med"/>
          </a:ln>
          <a:effectLst/>
        </p:spPr>
        <p:txBody>
          <a:bodyPr wrap="none" anchor="ctr"/>
          <a:lstStyle/>
          <a:p>
            <a:endParaRPr lang="en-US" sz="2000">
              <a:latin typeface="Times New Roman" pitchFamily="18" charset="0"/>
              <a:cs typeface="Times New Roman" pitchFamily="18" charset="0"/>
            </a:endParaRPr>
          </a:p>
        </p:txBody>
      </p:sp>
      <p:sp>
        <p:nvSpPr>
          <p:cNvPr id="126" name="Rectangle 264"/>
          <p:cNvSpPr>
            <a:spLocks noChangeArrowheads="1"/>
          </p:cNvSpPr>
          <p:nvPr/>
        </p:nvSpPr>
        <p:spPr bwMode="gray">
          <a:xfrm rot="3419336">
            <a:off x="2230437" y="3233738"/>
            <a:ext cx="479425" cy="520700"/>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hlink"/>
            </a:extrusionClr>
          </a:sp3d>
        </p:spPr>
        <p:txBody>
          <a:bodyPr wrap="none" anchor="ctr">
            <a:flatTx/>
          </a:bodyPr>
          <a:lstStyle/>
          <a:p>
            <a:endParaRPr lang="en-US" sz="2000">
              <a:latin typeface="Times New Roman" pitchFamily="18" charset="0"/>
              <a:cs typeface="Times New Roman" pitchFamily="18" charset="0"/>
            </a:endParaRPr>
          </a:p>
        </p:txBody>
      </p:sp>
      <p:sp>
        <p:nvSpPr>
          <p:cNvPr id="127" name="Text Box 265"/>
          <p:cNvSpPr txBox="1">
            <a:spLocks noChangeArrowheads="1"/>
          </p:cNvSpPr>
          <p:nvPr/>
        </p:nvSpPr>
        <p:spPr bwMode="gray">
          <a:xfrm>
            <a:off x="2286000" y="3276600"/>
            <a:ext cx="364202" cy="523220"/>
          </a:xfrm>
          <a:prstGeom prst="rect">
            <a:avLst/>
          </a:prstGeom>
          <a:noFill/>
          <a:ln w="9525" algn="ctr">
            <a:noFill/>
            <a:miter lim="800000"/>
            <a:headEnd/>
            <a:tailEnd/>
          </a:ln>
          <a:effectLst/>
        </p:spPr>
        <p:txBody>
          <a:bodyPr wrap="none">
            <a:spAutoFit/>
          </a:bodyPr>
          <a:lstStyle/>
          <a:p>
            <a:pPr algn="ctr" eaLnBrk="0" hangingPunct="0"/>
            <a:r>
              <a:rPr lang="en-US" sz="2800" b="1">
                <a:solidFill>
                  <a:srgbClr val="FFFFFF"/>
                </a:solidFill>
                <a:latin typeface="Times New Roman" pitchFamily="18" charset="0"/>
                <a:cs typeface="Times New Roman" pitchFamily="18" charset="0"/>
              </a:rPr>
              <a:t>3</a:t>
            </a:r>
          </a:p>
        </p:txBody>
      </p:sp>
      <p:sp>
        <p:nvSpPr>
          <p:cNvPr id="128" name="Line 266"/>
          <p:cNvSpPr>
            <a:spLocks noChangeShapeType="1"/>
          </p:cNvSpPr>
          <p:nvPr/>
        </p:nvSpPr>
        <p:spPr bwMode="gray">
          <a:xfrm>
            <a:off x="2514600" y="5508625"/>
            <a:ext cx="4800600" cy="0"/>
          </a:xfrm>
          <a:prstGeom prst="line">
            <a:avLst/>
          </a:prstGeom>
          <a:noFill/>
          <a:ln w="25400">
            <a:solidFill>
              <a:schemeClr val="tx2"/>
            </a:solidFill>
            <a:prstDash val="sysDot"/>
            <a:round/>
            <a:headEnd/>
            <a:tailEnd type="oval" w="med" len="med"/>
          </a:ln>
          <a:effectLst/>
        </p:spPr>
        <p:txBody>
          <a:bodyPr wrap="none" anchor="ctr"/>
          <a:lstStyle/>
          <a:p>
            <a:endParaRPr lang="en-US" sz="2000">
              <a:latin typeface="Times New Roman" pitchFamily="18" charset="0"/>
              <a:cs typeface="Times New Roman" pitchFamily="18" charset="0"/>
            </a:endParaRPr>
          </a:p>
        </p:txBody>
      </p:sp>
      <p:sp>
        <p:nvSpPr>
          <p:cNvPr id="129" name="Rectangle 267"/>
          <p:cNvSpPr>
            <a:spLocks noChangeArrowheads="1"/>
          </p:cNvSpPr>
          <p:nvPr/>
        </p:nvSpPr>
        <p:spPr bwMode="ltGray">
          <a:xfrm rot="3419336">
            <a:off x="2230437" y="4932363"/>
            <a:ext cx="479425" cy="520700"/>
          </a:xfrm>
          <a:prstGeom prst="rect">
            <a:avLst/>
          </a:prstGeom>
          <a:gradFill rotWithShape="1">
            <a:gsLst>
              <a:gs pos="0">
                <a:srgbClr val="990099"/>
              </a:gs>
              <a:gs pos="100000">
                <a:srgbClr val="990099">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990099"/>
            </a:extrusionClr>
          </a:sp3d>
        </p:spPr>
        <p:txBody>
          <a:bodyPr wrap="none" anchor="ctr">
            <a:flatTx/>
          </a:bodyPr>
          <a:lstStyle/>
          <a:p>
            <a:endParaRPr lang="en-US" sz="2000">
              <a:latin typeface="Times New Roman" pitchFamily="18" charset="0"/>
              <a:cs typeface="Times New Roman" pitchFamily="18" charset="0"/>
            </a:endParaRPr>
          </a:p>
        </p:txBody>
      </p:sp>
      <p:sp>
        <p:nvSpPr>
          <p:cNvPr id="130" name="Text Box 268"/>
          <p:cNvSpPr txBox="1">
            <a:spLocks noChangeArrowheads="1"/>
          </p:cNvSpPr>
          <p:nvPr/>
        </p:nvSpPr>
        <p:spPr bwMode="gray">
          <a:xfrm>
            <a:off x="2286000" y="4975225"/>
            <a:ext cx="364202" cy="523220"/>
          </a:xfrm>
          <a:prstGeom prst="rect">
            <a:avLst/>
          </a:prstGeom>
          <a:noFill/>
          <a:ln w="9525" algn="ctr">
            <a:noFill/>
            <a:miter lim="800000"/>
            <a:headEnd/>
            <a:tailEnd/>
          </a:ln>
          <a:effectLst/>
        </p:spPr>
        <p:txBody>
          <a:bodyPr wrap="none">
            <a:spAutoFit/>
          </a:bodyPr>
          <a:lstStyle/>
          <a:p>
            <a:pPr algn="ctr" eaLnBrk="0" hangingPunct="0"/>
            <a:r>
              <a:rPr lang="en-US" sz="2800" b="1">
                <a:solidFill>
                  <a:srgbClr val="FFFFFF"/>
                </a:solidFill>
                <a:latin typeface="Times New Roman" pitchFamily="18" charset="0"/>
                <a:cs typeface="Times New Roman" pitchFamily="18" charset="0"/>
              </a:rPr>
              <a:t>5</a:t>
            </a:r>
          </a:p>
        </p:txBody>
      </p:sp>
      <p:sp>
        <p:nvSpPr>
          <p:cNvPr id="131" name="Text Box 269"/>
          <p:cNvSpPr txBox="1">
            <a:spLocks noChangeArrowheads="1"/>
          </p:cNvSpPr>
          <p:nvPr/>
        </p:nvSpPr>
        <p:spPr bwMode="gray">
          <a:xfrm>
            <a:off x="3581400" y="2506663"/>
            <a:ext cx="3171061" cy="523220"/>
          </a:xfrm>
          <a:prstGeom prst="rect">
            <a:avLst/>
          </a:prstGeom>
          <a:noFill/>
          <a:ln w="9525" algn="ctr">
            <a:noFill/>
            <a:miter lim="800000"/>
            <a:headEnd/>
            <a:tailEnd/>
          </a:ln>
          <a:effectLst/>
        </p:spPr>
        <p:txBody>
          <a:bodyPr wrap="none">
            <a:spAutoFit/>
          </a:bodyPr>
          <a:lstStyle/>
          <a:p>
            <a:pPr eaLnBrk="0" hangingPunct="0"/>
            <a:r>
              <a:rPr lang="en-US" sz="2800" dirty="0" smtClean="0">
                <a:latin typeface="Times New Roman" pitchFamily="18" charset="0"/>
                <a:cs typeface="Times New Roman" pitchFamily="18" charset="0"/>
              </a:rPr>
              <a:t>Goals and objectives</a:t>
            </a:r>
            <a:endParaRPr lang="en-US" sz="2800" dirty="0">
              <a:latin typeface="Times New Roman" pitchFamily="18" charset="0"/>
              <a:cs typeface="Times New Roman" pitchFamily="18" charset="0"/>
            </a:endParaRPr>
          </a:p>
        </p:txBody>
      </p:sp>
      <p:sp>
        <p:nvSpPr>
          <p:cNvPr id="132" name="Text Box 270"/>
          <p:cNvSpPr txBox="1">
            <a:spLocks noChangeArrowheads="1"/>
          </p:cNvSpPr>
          <p:nvPr/>
        </p:nvSpPr>
        <p:spPr bwMode="gray">
          <a:xfrm>
            <a:off x="3581400" y="3346450"/>
            <a:ext cx="2117887" cy="523220"/>
          </a:xfrm>
          <a:prstGeom prst="rect">
            <a:avLst/>
          </a:prstGeom>
          <a:noFill/>
          <a:ln w="9525" algn="ctr">
            <a:noFill/>
            <a:miter lim="800000"/>
            <a:headEnd/>
            <a:tailEnd/>
          </a:ln>
          <a:effectLst/>
        </p:spPr>
        <p:txBody>
          <a:bodyPr wrap="none">
            <a:spAutoFit/>
          </a:bodyPr>
          <a:lstStyle/>
          <a:p>
            <a:pPr eaLnBrk="0" hangingPunct="0"/>
            <a:r>
              <a:rPr lang="en-US" sz="2800" dirty="0" smtClean="0">
                <a:latin typeface="Times New Roman" pitchFamily="18" charset="0"/>
                <a:cs typeface="Times New Roman" pitchFamily="18" charset="0"/>
              </a:rPr>
              <a:t>Methodology</a:t>
            </a:r>
            <a:endParaRPr lang="en-US" sz="2800" dirty="0">
              <a:latin typeface="Times New Roman" pitchFamily="18" charset="0"/>
              <a:cs typeface="Times New Roman" pitchFamily="18" charset="0"/>
            </a:endParaRPr>
          </a:p>
        </p:txBody>
      </p:sp>
      <p:sp>
        <p:nvSpPr>
          <p:cNvPr id="133" name="Text Box 271"/>
          <p:cNvSpPr txBox="1">
            <a:spLocks noChangeArrowheads="1"/>
          </p:cNvSpPr>
          <p:nvPr/>
        </p:nvSpPr>
        <p:spPr bwMode="gray">
          <a:xfrm>
            <a:off x="3581400" y="4187825"/>
            <a:ext cx="2988382" cy="523220"/>
          </a:xfrm>
          <a:prstGeom prst="rect">
            <a:avLst/>
          </a:prstGeom>
          <a:noFill/>
          <a:ln w="9525" algn="ctr">
            <a:noFill/>
            <a:miter lim="800000"/>
            <a:headEnd/>
            <a:tailEnd/>
          </a:ln>
          <a:effectLst/>
        </p:spPr>
        <p:txBody>
          <a:bodyPr wrap="none">
            <a:spAutoFit/>
          </a:bodyPr>
          <a:lstStyle/>
          <a:p>
            <a:pPr eaLnBrk="0" hangingPunct="0"/>
            <a:r>
              <a:rPr lang="en-US" sz="2800" dirty="0" smtClean="0">
                <a:latin typeface="Times New Roman" pitchFamily="18" charset="0"/>
                <a:cs typeface="Times New Roman" pitchFamily="18" charset="0"/>
              </a:rPr>
              <a:t>Experimental Work</a:t>
            </a:r>
            <a:endParaRPr lang="en-US" sz="2800" dirty="0">
              <a:latin typeface="Times New Roman" pitchFamily="18" charset="0"/>
              <a:cs typeface="Times New Roman" pitchFamily="18" charset="0"/>
            </a:endParaRPr>
          </a:p>
        </p:txBody>
      </p:sp>
      <p:sp>
        <p:nvSpPr>
          <p:cNvPr id="134" name="Text Box 272"/>
          <p:cNvSpPr txBox="1">
            <a:spLocks noChangeArrowheads="1"/>
          </p:cNvSpPr>
          <p:nvPr/>
        </p:nvSpPr>
        <p:spPr bwMode="gray">
          <a:xfrm>
            <a:off x="3581400" y="5038725"/>
            <a:ext cx="3510898" cy="523220"/>
          </a:xfrm>
          <a:prstGeom prst="rect">
            <a:avLst/>
          </a:prstGeom>
          <a:noFill/>
          <a:ln w="9525" algn="ctr">
            <a:noFill/>
            <a:miter lim="800000"/>
            <a:headEnd/>
            <a:tailEnd/>
          </a:ln>
          <a:effectLst/>
        </p:spPr>
        <p:txBody>
          <a:bodyPr wrap="none">
            <a:spAutoFit/>
          </a:bodyPr>
          <a:lstStyle/>
          <a:p>
            <a:pPr eaLnBrk="0" hangingPunct="0"/>
            <a:r>
              <a:rPr lang="en-US" sz="2800" dirty="0" smtClean="0">
                <a:latin typeface="Times New Roman" pitchFamily="18" charset="0"/>
                <a:cs typeface="Times New Roman" pitchFamily="18" charset="0"/>
              </a:rPr>
              <a:t>Results and Discussion</a:t>
            </a:r>
            <a:endParaRPr lang="en-US" sz="2800" dirty="0">
              <a:latin typeface="Times New Roman" pitchFamily="18" charset="0"/>
              <a:cs typeface="Times New Roman" pitchFamily="18" charset="0"/>
            </a:endParaRPr>
          </a:p>
        </p:txBody>
      </p:sp>
      <p:sp>
        <p:nvSpPr>
          <p:cNvPr id="142" name="Line 266"/>
          <p:cNvSpPr>
            <a:spLocks noChangeShapeType="1"/>
          </p:cNvSpPr>
          <p:nvPr/>
        </p:nvSpPr>
        <p:spPr bwMode="gray">
          <a:xfrm>
            <a:off x="2438400" y="6400800"/>
            <a:ext cx="4800600" cy="0"/>
          </a:xfrm>
          <a:prstGeom prst="line">
            <a:avLst/>
          </a:prstGeom>
          <a:noFill/>
          <a:ln w="25400">
            <a:solidFill>
              <a:schemeClr val="tx2"/>
            </a:solidFill>
            <a:prstDash val="sysDot"/>
            <a:round/>
            <a:headEnd/>
            <a:tailEnd type="oval" w="med" len="med"/>
          </a:ln>
          <a:effectLst/>
        </p:spPr>
        <p:txBody>
          <a:bodyPr wrap="none" anchor="ctr"/>
          <a:lstStyle/>
          <a:p>
            <a:endParaRPr lang="en-US"/>
          </a:p>
        </p:txBody>
      </p:sp>
      <p:sp>
        <p:nvSpPr>
          <p:cNvPr id="144" name="Text Box 268"/>
          <p:cNvSpPr txBox="1">
            <a:spLocks noChangeArrowheads="1"/>
          </p:cNvSpPr>
          <p:nvPr/>
        </p:nvSpPr>
        <p:spPr bwMode="gray">
          <a:xfrm>
            <a:off x="2209800" y="5867400"/>
            <a:ext cx="364202" cy="523220"/>
          </a:xfrm>
          <a:prstGeom prst="rect">
            <a:avLst/>
          </a:prstGeom>
          <a:noFill/>
          <a:ln w="9525" algn="ctr">
            <a:noFill/>
            <a:miter lim="800000"/>
            <a:headEnd/>
            <a:tailEnd/>
          </a:ln>
          <a:effectLst/>
        </p:spPr>
        <p:txBody>
          <a:bodyPr wrap="none">
            <a:spAutoFit/>
          </a:bodyPr>
          <a:lstStyle/>
          <a:p>
            <a:pPr algn="ctr" eaLnBrk="0" hangingPunct="0"/>
            <a:r>
              <a:rPr lang="en-US" sz="2800" b="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6</a:t>
            </a:r>
            <a:endParaRPr lang="en-US" sz="2800" b="1" dirty="0">
              <a:solidFill>
                <a:srgbClr val="FFFF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45" name="Text Box 272"/>
          <p:cNvSpPr txBox="1">
            <a:spLocks noChangeArrowheads="1"/>
          </p:cNvSpPr>
          <p:nvPr/>
        </p:nvSpPr>
        <p:spPr bwMode="gray">
          <a:xfrm>
            <a:off x="2667000" y="5943600"/>
            <a:ext cx="4591320" cy="461665"/>
          </a:xfrm>
          <a:prstGeom prst="rect">
            <a:avLst/>
          </a:prstGeom>
          <a:noFill/>
          <a:ln w="9525" algn="ctr">
            <a:noFill/>
            <a:miter lim="800000"/>
            <a:headEnd/>
            <a:tailEnd/>
          </a:ln>
          <a:effectLst/>
        </p:spPr>
        <p:txBody>
          <a:bodyPr wrap="none">
            <a:spAutoFit/>
          </a:bodyPr>
          <a:lstStyle/>
          <a:p>
            <a:pPr eaLnBrk="0" hangingPunct="0"/>
            <a:r>
              <a:rPr lang="en-US" sz="2400" dirty="0" smtClean="0">
                <a:latin typeface="Times New Roman" pitchFamily="18" charset="0"/>
                <a:cs typeface="Times New Roman" pitchFamily="18" charset="0"/>
              </a:rPr>
              <a:t>Conclusions and Recommendations</a:t>
            </a:r>
            <a:endParaRPr lang="en-US" sz="2400" dirty="0">
              <a:latin typeface="Times New Roman" pitchFamily="18" charset="0"/>
              <a:cs typeface="Times New Roman" pitchFamily="18" charset="0"/>
            </a:endParaRPr>
          </a:p>
        </p:txBody>
      </p:sp>
      <p:sp>
        <p:nvSpPr>
          <p:cNvPr id="146" name="Rectangle 257"/>
          <p:cNvSpPr>
            <a:spLocks noChangeArrowheads="1"/>
          </p:cNvSpPr>
          <p:nvPr/>
        </p:nvSpPr>
        <p:spPr bwMode="gray">
          <a:xfrm rot="3419336">
            <a:off x="2014204" y="5873704"/>
            <a:ext cx="479425" cy="520700"/>
          </a:xfrm>
          <a:prstGeom prst="rect">
            <a:avLst/>
          </a:prstGeom>
          <a:gradFill rotWithShape="1">
            <a:gsLst>
              <a:gs pos="0">
                <a:schemeClr val="accent1"/>
              </a:gs>
              <a:gs pos="100000">
                <a:schemeClr val="accent1">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accent1"/>
            </a:extrusionClr>
          </a:sp3d>
        </p:spPr>
        <p:txBody>
          <a:bodyPr wrap="none" anchor="ctr">
            <a:flatTx/>
          </a:bodyPr>
          <a:lstStyle/>
          <a:p>
            <a:endParaRPr lang="en-US"/>
          </a:p>
        </p:txBody>
      </p:sp>
      <p:sp>
        <p:nvSpPr>
          <p:cNvPr id="147" name="TextBox 146"/>
          <p:cNvSpPr txBox="1"/>
          <p:nvPr/>
        </p:nvSpPr>
        <p:spPr>
          <a:xfrm>
            <a:off x="2133600" y="5867400"/>
            <a:ext cx="304800" cy="523220"/>
          </a:xfrm>
          <a:prstGeom prst="rect">
            <a:avLst/>
          </a:prstGeom>
          <a:noFill/>
        </p:spPr>
        <p:txBody>
          <a:bodyPr wrap="square" rtlCol="0">
            <a:spAutoFit/>
          </a:bodyPr>
          <a:lstStyle/>
          <a:p>
            <a:r>
              <a:rPr lang="en-US" sz="2800" b="1" dirty="0" smtClean="0">
                <a:solidFill>
                  <a:schemeClr val="bg1">
                    <a:lumMod val="20000"/>
                    <a:lumOff val="80000"/>
                  </a:schemeClr>
                </a:solidFill>
              </a:rPr>
              <a:t>6</a:t>
            </a:r>
            <a:endParaRPr lang="en-US" sz="2800" b="1" dirty="0">
              <a:solidFill>
                <a:schemeClr val="bg1">
                  <a:lumMod val="20000"/>
                  <a:lumOff val="80000"/>
                </a:schemeClr>
              </a:solidFill>
            </a:endParaRPr>
          </a:p>
        </p:txBody>
      </p:sp>
      <p:pic>
        <p:nvPicPr>
          <p:cNvPr id="1026" name="Picture 2" descr="http://dl8.glitter-graphics.net/pub/1654/1654088ev3707fd3a.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258320" y="893892"/>
            <a:ext cx="1257031" cy="1012368"/>
          </a:xfrm>
          <a:prstGeom prst="rect">
            <a:avLst/>
          </a:prstGeom>
          <a:noFill/>
          <a:extLst>
            <a:ext uri="{909E8E84-426E-40DD-AFC4-6F175D3DCCD1}">
              <a14:hiddenFill xmlns:a14="http://schemas.microsoft.com/office/drawing/2010/main">
                <a:solidFill>
                  <a:srgbClr val="FFFFFF"/>
                </a:solidFill>
              </a14:hiddenFill>
            </a:ext>
          </a:extLst>
        </p:spPr>
      </p:pic>
      <p:sp>
        <p:nvSpPr>
          <p:cNvPr id="30" name="عنصر نائب لرقم الشريحة 29"/>
          <p:cNvSpPr>
            <a:spLocks noGrp="1"/>
          </p:cNvSpPr>
          <p:nvPr>
            <p:ph type="sldNum" sz="quarter" idx="12"/>
          </p:nvPr>
        </p:nvSpPr>
        <p:spPr/>
        <p:txBody>
          <a:bodyPr/>
          <a:lstStyle/>
          <a:p>
            <a:fld id="{F2F5CBAF-7C81-4A2D-9693-0CC976E33F58}"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r>
              <a:rPr lang="en-GB" sz="5300" dirty="0" smtClean="0">
                <a:solidFill>
                  <a:schemeClr val="accent1">
                    <a:lumMod val="75000"/>
                  </a:schemeClr>
                </a:solidFill>
                <a:latin typeface="Times New Roman" pitchFamily="18" charset="0"/>
                <a:cs typeface="Times New Roman" pitchFamily="18" charset="0"/>
              </a:rPr>
              <a:t>Results</a:t>
            </a:r>
            <a:r>
              <a:rPr lang="en-GB" dirty="0" smtClean="0">
                <a:solidFill>
                  <a:schemeClr val="tx1"/>
                </a:solidFill>
                <a:latin typeface="Times New Roman" pitchFamily="18" charset="0"/>
                <a:cs typeface="Times New Roman" pitchFamily="18" charset="0"/>
              </a:rPr>
              <a:t/>
            </a:r>
            <a:br>
              <a:rPr lang="en-GB" dirty="0" smtClean="0">
                <a:solidFill>
                  <a:schemeClr val="tx1"/>
                </a:solidFill>
                <a:latin typeface="Times New Roman" pitchFamily="18" charset="0"/>
                <a:cs typeface="Times New Roman" pitchFamily="18" charset="0"/>
              </a:rPr>
            </a:br>
            <a:r>
              <a:rPr lang="en-GB" sz="3100" dirty="0" smtClean="0">
                <a:solidFill>
                  <a:schemeClr val="tx1"/>
                </a:solidFill>
                <a:latin typeface="Times New Roman" pitchFamily="18" charset="0"/>
                <a:cs typeface="Times New Roman" pitchFamily="18" charset="0"/>
              </a:rPr>
              <a:t>Effect of pine oil concentration on surface tension </a:t>
            </a:r>
            <a:endParaRPr lang="ar-SA" sz="4000" dirty="0"/>
          </a:p>
        </p:txBody>
      </p:sp>
      <p:sp>
        <p:nvSpPr>
          <p:cNvPr id="5" name="TextBox 4"/>
          <p:cNvSpPr txBox="1"/>
          <p:nvPr/>
        </p:nvSpPr>
        <p:spPr>
          <a:xfrm>
            <a:off x="1295400" y="6172200"/>
            <a:ext cx="5638800" cy="461665"/>
          </a:xfrm>
          <a:prstGeom prst="rect">
            <a:avLst/>
          </a:prstGeom>
          <a:noFill/>
        </p:spPr>
        <p:txBody>
          <a:bodyPr wrap="square" rtlCol="0">
            <a:spAutoFit/>
          </a:bodyPr>
          <a:lstStyle/>
          <a:p>
            <a:r>
              <a:rPr lang="en-GB" sz="2400" i="1" dirty="0" smtClean="0">
                <a:latin typeface="Times New Roman" pitchFamily="18" charset="0"/>
                <a:cs typeface="Times New Roman" pitchFamily="18" charset="0"/>
              </a:rPr>
              <a:t>For 10 cycles cleaning application</a:t>
            </a:r>
            <a:endParaRPr lang="en-US" sz="2400" i="1" dirty="0">
              <a:latin typeface="Times New Roman" pitchFamily="18" charset="0"/>
              <a:cs typeface="Times New Roman" pitchFamily="18" charset="0"/>
            </a:endParaRPr>
          </a:p>
        </p:txBody>
      </p:sp>
      <p:sp>
        <p:nvSpPr>
          <p:cNvPr id="6" name="Content Placeholder 5"/>
          <p:cNvSpPr>
            <a:spLocks noGrp="1"/>
          </p:cNvSpPr>
          <p:nvPr>
            <p:ph idx="1"/>
          </p:nvPr>
        </p:nvSpPr>
        <p:spPr/>
        <p:txBody>
          <a:bodyPr/>
          <a:lstStyle/>
          <a:p>
            <a:endParaRPr lang="en-US"/>
          </a:p>
        </p:txBody>
      </p:sp>
      <p:graphicFrame>
        <p:nvGraphicFramePr>
          <p:cNvPr id="7" name="Chart 6"/>
          <p:cNvGraphicFramePr/>
          <p:nvPr/>
        </p:nvGraphicFramePr>
        <p:xfrm>
          <a:off x="685800" y="1752600"/>
          <a:ext cx="7696200" cy="4374454"/>
        </p:xfrm>
        <a:graphic>
          <a:graphicData uri="http://schemas.openxmlformats.org/drawingml/2006/chart">
            <c:chart xmlns:c="http://schemas.openxmlformats.org/drawingml/2006/chart" xmlns:r="http://schemas.openxmlformats.org/officeDocument/2006/relationships" r:id="rId2"/>
          </a:graphicData>
        </a:graphic>
      </p:graphicFrame>
      <p:sp>
        <p:nvSpPr>
          <p:cNvPr id="8" name="عنصر نائب لرقم الشريحة 7"/>
          <p:cNvSpPr>
            <a:spLocks noGrp="1"/>
          </p:cNvSpPr>
          <p:nvPr>
            <p:ph type="sldNum" sz="quarter" idx="12"/>
          </p:nvPr>
        </p:nvSpPr>
        <p:spPr/>
        <p:txBody>
          <a:bodyPr/>
          <a:lstStyle/>
          <a:p>
            <a:fld id="{F2F5CBAF-7C81-4A2D-9693-0CC976E33F58}"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04800"/>
            <a:ext cx="8229600" cy="927100"/>
          </a:xfrm>
        </p:spPr>
        <p:txBody>
          <a:bodyPr>
            <a:normAutofit fontScale="90000"/>
          </a:bodyPr>
          <a:lstStyle/>
          <a:p>
            <a:pPr lvl="0"/>
            <a:r>
              <a:rPr lang="en-GB" sz="5300" dirty="0" smtClean="0">
                <a:solidFill>
                  <a:schemeClr val="accent1">
                    <a:lumMod val="75000"/>
                  </a:schemeClr>
                </a:solidFill>
                <a:latin typeface="Times New Roman" pitchFamily="18" charset="0"/>
                <a:cs typeface="Times New Roman" pitchFamily="18" charset="0"/>
              </a:rPr>
              <a:t>Results</a:t>
            </a:r>
            <a:r>
              <a:rPr lang="en-GB" dirty="0" smtClean="0">
                <a:solidFill>
                  <a:schemeClr val="tx1"/>
                </a:solidFill>
                <a:latin typeface="Times New Roman" pitchFamily="18" charset="0"/>
                <a:cs typeface="Times New Roman" pitchFamily="18" charset="0"/>
              </a:rPr>
              <a:t/>
            </a:r>
            <a:br>
              <a:rPr lang="en-GB" dirty="0" smtClean="0">
                <a:solidFill>
                  <a:schemeClr val="tx1"/>
                </a:solidFill>
                <a:latin typeface="Times New Roman" pitchFamily="18" charset="0"/>
                <a:cs typeface="Times New Roman" pitchFamily="18" charset="0"/>
              </a:rPr>
            </a:br>
            <a:r>
              <a:rPr lang="en-GB" sz="3100" dirty="0" smtClean="0">
                <a:solidFill>
                  <a:schemeClr val="tx1"/>
                </a:solidFill>
                <a:latin typeface="Times New Roman" pitchFamily="18" charset="0"/>
                <a:cs typeface="Times New Roman" pitchFamily="18" charset="0"/>
              </a:rPr>
              <a:t>Effect of pine oil concentration on surface tension </a:t>
            </a:r>
            <a:endParaRPr lang="ar-SA" dirty="0"/>
          </a:p>
        </p:txBody>
      </p:sp>
      <p:sp>
        <p:nvSpPr>
          <p:cNvPr id="5" name="TextBox 4"/>
          <p:cNvSpPr txBox="1"/>
          <p:nvPr/>
        </p:nvSpPr>
        <p:spPr>
          <a:xfrm>
            <a:off x="838200" y="6019800"/>
            <a:ext cx="6629400" cy="461665"/>
          </a:xfrm>
          <a:prstGeom prst="rect">
            <a:avLst/>
          </a:prstGeom>
          <a:noFill/>
        </p:spPr>
        <p:txBody>
          <a:bodyPr wrap="square" rtlCol="0">
            <a:spAutoFit/>
          </a:bodyPr>
          <a:lstStyle/>
          <a:p>
            <a:r>
              <a:rPr lang="en-GB" sz="2400" i="1" dirty="0" smtClean="0">
                <a:latin typeface="Times New Roman" pitchFamily="18" charset="0"/>
                <a:cs typeface="Times New Roman" pitchFamily="18" charset="0"/>
              </a:rPr>
              <a:t>For 15 cycles cleaning application</a:t>
            </a:r>
            <a:endParaRPr lang="en-US" sz="2400" i="1" dirty="0">
              <a:latin typeface="Times New Roman" pitchFamily="18" charset="0"/>
              <a:cs typeface="Times New Roman" pitchFamily="18" charset="0"/>
            </a:endParaRPr>
          </a:p>
        </p:txBody>
      </p:sp>
      <p:sp>
        <p:nvSpPr>
          <p:cNvPr id="6" name="Content Placeholder 5"/>
          <p:cNvSpPr>
            <a:spLocks noGrp="1"/>
          </p:cNvSpPr>
          <p:nvPr>
            <p:ph idx="1"/>
          </p:nvPr>
        </p:nvSpPr>
        <p:spPr/>
        <p:txBody>
          <a:bodyPr/>
          <a:lstStyle/>
          <a:p>
            <a:endParaRPr lang="en-US" dirty="0"/>
          </a:p>
        </p:txBody>
      </p:sp>
      <p:graphicFrame>
        <p:nvGraphicFramePr>
          <p:cNvPr id="7" name="Chart 6"/>
          <p:cNvGraphicFramePr/>
          <p:nvPr/>
        </p:nvGraphicFramePr>
        <p:xfrm>
          <a:off x="609600" y="1676400"/>
          <a:ext cx="8001000" cy="4346926"/>
        </p:xfrm>
        <a:graphic>
          <a:graphicData uri="http://schemas.openxmlformats.org/drawingml/2006/chart">
            <c:chart xmlns:c="http://schemas.openxmlformats.org/drawingml/2006/chart" xmlns:r="http://schemas.openxmlformats.org/officeDocument/2006/relationships" r:id="rId2"/>
          </a:graphicData>
        </a:graphic>
      </p:graphicFrame>
      <p:sp>
        <p:nvSpPr>
          <p:cNvPr id="8" name="عنصر نائب لرقم الشريحة 7"/>
          <p:cNvSpPr>
            <a:spLocks noGrp="1"/>
          </p:cNvSpPr>
          <p:nvPr>
            <p:ph type="sldNum" sz="quarter" idx="12"/>
          </p:nvPr>
        </p:nvSpPr>
        <p:spPr/>
        <p:txBody>
          <a:bodyPr/>
          <a:lstStyle/>
          <a:p>
            <a:fld id="{F2F5CBAF-7C81-4A2D-9693-0CC976E33F58}"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325438"/>
            <a:ext cx="8686800" cy="927100"/>
          </a:xfrm>
        </p:spPr>
        <p:txBody>
          <a:bodyPr/>
          <a:lstStyle/>
          <a:p>
            <a:pPr algn="ctr"/>
            <a:r>
              <a:rPr lang="en-US" sz="4000" dirty="0">
                <a:solidFill>
                  <a:schemeClr val="accent1">
                    <a:lumMod val="75000"/>
                  </a:schemeClr>
                </a:solidFill>
                <a:latin typeface="Times New Roman" pitchFamily="18" charset="0"/>
                <a:cs typeface="Times New Roman" pitchFamily="18" charset="0"/>
              </a:rPr>
              <a:t>Conclusions </a:t>
            </a:r>
            <a:r>
              <a:rPr lang="en-US" sz="4000" dirty="0" smtClean="0">
                <a:solidFill>
                  <a:schemeClr val="accent1">
                    <a:lumMod val="75000"/>
                  </a:schemeClr>
                </a:solidFill>
                <a:latin typeface="Times New Roman" pitchFamily="18" charset="0"/>
                <a:cs typeface="Times New Roman" pitchFamily="18" charset="0"/>
              </a:rPr>
              <a:t>and Recommendations</a:t>
            </a:r>
            <a:endParaRPr lang="en-US" sz="4000" dirty="0"/>
          </a:p>
        </p:txBody>
      </p:sp>
      <p:sp>
        <p:nvSpPr>
          <p:cNvPr id="23555" name="Line 3"/>
          <p:cNvSpPr>
            <a:spLocks noChangeShapeType="1"/>
          </p:cNvSpPr>
          <p:nvPr/>
        </p:nvSpPr>
        <p:spPr bwMode="auto">
          <a:xfrm>
            <a:off x="2765487" y="2676749"/>
            <a:ext cx="4694176" cy="22001"/>
          </a:xfrm>
          <a:prstGeom prst="line">
            <a:avLst/>
          </a:prstGeom>
          <a:noFill/>
          <a:ln w="9525">
            <a:solidFill>
              <a:srgbClr val="333333"/>
            </a:solidFill>
            <a:round/>
            <a:headEnd/>
            <a:tailEnd/>
          </a:ln>
          <a:effectLst/>
        </p:spPr>
        <p:txBody>
          <a:bodyPr wrap="none" anchor="ctr"/>
          <a:lstStyle/>
          <a:p>
            <a:endParaRPr lang="en-US"/>
          </a:p>
        </p:txBody>
      </p:sp>
      <p:sp>
        <p:nvSpPr>
          <p:cNvPr id="23556" name="Rectangle 4"/>
          <p:cNvSpPr>
            <a:spLocks noChangeArrowheads="1"/>
          </p:cNvSpPr>
          <p:nvPr/>
        </p:nvSpPr>
        <p:spPr bwMode="auto">
          <a:xfrm>
            <a:off x="2262728" y="1573221"/>
            <a:ext cx="5867916" cy="1261884"/>
          </a:xfrm>
          <a:prstGeom prst="rect">
            <a:avLst/>
          </a:prstGeom>
          <a:noFill/>
          <a:ln w="9525" algn="ctr">
            <a:noFill/>
            <a:miter lim="800000"/>
            <a:headEnd/>
            <a:tailEnd/>
          </a:ln>
          <a:effectLst/>
        </p:spPr>
        <p:txBody>
          <a:bodyPr wrap="square">
            <a:spAutoFit/>
          </a:bodyPr>
          <a:lstStyle/>
          <a:p>
            <a:pPr lvl="0"/>
            <a:r>
              <a:rPr lang="en-US" sz="2000" dirty="0" smtClean="0">
                <a:solidFill>
                  <a:prstClr val="black"/>
                </a:solidFill>
                <a:latin typeface="Times New Roman" pitchFamily="18" charset="0"/>
                <a:ea typeface="Calibri" pitchFamily="34" charset="0"/>
                <a:cs typeface="Times New Roman" pitchFamily="18" charset="0"/>
              </a:rPr>
              <a:t>The </a:t>
            </a:r>
            <a:r>
              <a:rPr lang="en-US" sz="2000" dirty="0">
                <a:solidFill>
                  <a:prstClr val="black"/>
                </a:solidFill>
                <a:latin typeface="Times New Roman" pitchFamily="18" charset="0"/>
                <a:ea typeface="Calibri" pitchFamily="34" charset="0"/>
                <a:cs typeface="Times New Roman" pitchFamily="18" charset="0"/>
              </a:rPr>
              <a:t>concentration of the pine oil </a:t>
            </a:r>
            <a:r>
              <a:rPr lang="en-US" sz="2000" dirty="0" smtClean="0">
                <a:solidFill>
                  <a:prstClr val="black"/>
                </a:solidFill>
                <a:latin typeface="Times New Roman" pitchFamily="18" charset="0"/>
                <a:ea typeface="Calibri" pitchFamily="34" charset="0"/>
                <a:cs typeface="Times New Roman" pitchFamily="18" charset="0"/>
              </a:rPr>
              <a:t>was reduced </a:t>
            </a:r>
            <a:r>
              <a:rPr lang="en-US" sz="2000" dirty="0">
                <a:solidFill>
                  <a:prstClr val="black"/>
                </a:solidFill>
                <a:latin typeface="Times New Roman" pitchFamily="18" charset="0"/>
                <a:ea typeface="Calibri" pitchFamily="34" charset="0"/>
                <a:cs typeface="Times New Roman" pitchFamily="18" charset="0"/>
              </a:rPr>
              <a:t>to a half of its value in the previous project (from 5wt%  to 2.5 </a:t>
            </a:r>
            <a:r>
              <a:rPr lang="en-US" sz="2000" dirty="0" err="1">
                <a:solidFill>
                  <a:prstClr val="black"/>
                </a:solidFill>
                <a:latin typeface="Times New Roman" pitchFamily="18" charset="0"/>
                <a:ea typeface="Calibri" pitchFamily="34" charset="0"/>
                <a:cs typeface="Times New Roman" pitchFamily="18" charset="0"/>
              </a:rPr>
              <a:t>wt</a:t>
            </a:r>
            <a:r>
              <a:rPr lang="en-US" sz="2000" dirty="0">
                <a:solidFill>
                  <a:prstClr val="black"/>
                </a:solidFill>
                <a:latin typeface="Times New Roman" pitchFamily="18" charset="0"/>
                <a:ea typeface="Calibri" pitchFamily="34" charset="0"/>
                <a:cs typeface="Times New Roman" pitchFamily="18" charset="0"/>
              </a:rPr>
              <a:t>%  )</a:t>
            </a:r>
          </a:p>
          <a:p>
            <a:r>
              <a:rPr lang="en-US" sz="1400" dirty="0" smtClean="0"/>
              <a:t>.</a:t>
            </a:r>
          </a:p>
        </p:txBody>
      </p:sp>
      <p:sp>
        <p:nvSpPr>
          <p:cNvPr id="23557" name="Rectangle 5"/>
          <p:cNvSpPr>
            <a:spLocks noChangeArrowheads="1"/>
          </p:cNvSpPr>
          <p:nvPr/>
        </p:nvSpPr>
        <p:spPr bwMode="auto">
          <a:xfrm>
            <a:off x="2119844" y="2714901"/>
            <a:ext cx="5582336" cy="707886"/>
          </a:xfrm>
          <a:prstGeom prst="rect">
            <a:avLst/>
          </a:prstGeom>
          <a:noFill/>
          <a:ln w="9525" algn="ctr">
            <a:noFill/>
            <a:miter lim="800000"/>
            <a:headEnd/>
            <a:tailEnd/>
          </a:ln>
          <a:effectLst/>
        </p:spPr>
        <p:txBody>
          <a:bodyPr wrap="square">
            <a:spAutoFit/>
          </a:bodyPr>
          <a:lstStyle/>
          <a:p>
            <a:r>
              <a:rPr lang="en-US" sz="2000" dirty="0">
                <a:latin typeface="Times New Roman" pitchFamily="18" charset="0"/>
                <a:ea typeface="Calibri"/>
                <a:cs typeface="Times New Roman" pitchFamily="18" charset="0"/>
              </a:rPr>
              <a:t>A measurement of the critical micelle concentration ‘</a:t>
            </a:r>
            <a:r>
              <a:rPr lang="en-US" sz="2000" dirty="0" err="1">
                <a:latin typeface="Times New Roman" pitchFamily="18" charset="0"/>
                <a:ea typeface="Calibri"/>
                <a:cs typeface="Times New Roman" pitchFamily="18" charset="0"/>
              </a:rPr>
              <a:t>cmc</a:t>
            </a:r>
            <a:r>
              <a:rPr lang="en-US" sz="2000" dirty="0">
                <a:latin typeface="Times New Roman" pitchFamily="18" charset="0"/>
                <a:ea typeface="Calibri"/>
                <a:cs typeface="Times New Roman" pitchFamily="18" charset="0"/>
              </a:rPr>
              <a:t>’ of the gel was found to be 310 </a:t>
            </a:r>
            <a:r>
              <a:rPr lang="en-US" sz="2000" dirty="0" smtClean="0">
                <a:latin typeface="Times New Roman" pitchFamily="18" charset="0"/>
                <a:ea typeface="Calibri"/>
                <a:cs typeface="Times New Roman" pitchFamily="18" charset="0"/>
              </a:rPr>
              <a:t>ppm</a:t>
            </a:r>
            <a:endParaRPr lang="en-US" sz="2000" dirty="0">
              <a:latin typeface="Times New Roman" pitchFamily="18" charset="0"/>
              <a:ea typeface="Calibri"/>
              <a:cs typeface="Times New Roman" pitchFamily="18" charset="0"/>
            </a:endParaRPr>
          </a:p>
        </p:txBody>
      </p:sp>
      <p:grpSp>
        <p:nvGrpSpPr>
          <p:cNvPr id="2" name="Group 9"/>
          <p:cNvGrpSpPr>
            <a:grpSpLocks/>
          </p:cNvGrpSpPr>
          <p:nvPr/>
        </p:nvGrpSpPr>
        <p:grpSpPr bwMode="auto">
          <a:xfrm rot="4976862" flipH="1">
            <a:off x="1941952" y="2479513"/>
            <a:ext cx="323850" cy="311150"/>
            <a:chOff x="1944" y="1111"/>
            <a:chExt cx="204" cy="196"/>
          </a:xfrm>
        </p:grpSpPr>
        <p:pic>
          <p:nvPicPr>
            <p:cNvPr id="23562" name="Picture 10" descr="circuler_1"/>
            <p:cNvPicPr>
              <a:picLocks noChangeAspect="1" noChangeArrowheads="1"/>
            </p:cNvPicPr>
            <p:nvPr/>
          </p:nvPicPr>
          <p:blipFill>
            <a:blip r:embed="rId2" cstate="print"/>
            <a:srcRect/>
            <a:stretch>
              <a:fillRect/>
            </a:stretch>
          </p:blipFill>
          <p:spPr bwMode="gray">
            <a:xfrm flipH="1">
              <a:off x="1961" y="1124"/>
              <a:ext cx="174" cy="172"/>
            </a:xfrm>
            <a:prstGeom prst="rect">
              <a:avLst/>
            </a:prstGeom>
            <a:noFill/>
          </p:spPr>
        </p:pic>
        <p:sp>
          <p:nvSpPr>
            <p:cNvPr id="23563" name="Oval 11"/>
            <p:cNvSpPr>
              <a:spLocks noChangeArrowheads="1"/>
            </p:cNvSpPr>
            <p:nvPr/>
          </p:nvSpPr>
          <p:spPr bwMode="gray">
            <a:xfrm flipH="1">
              <a:off x="1962" y="1124"/>
              <a:ext cx="173" cy="172"/>
            </a:xfrm>
            <a:prstGeom prst="ellipse">
              <a:avLst/>
            </a:prstGeom>
            <a:gradFill rotWithShape="1">
              <a:gsLst>
                <a:gs pos="0">
                  <a:srgbClr val="FFFF00">
                    <a:gamma/>
                    <a:shade val="46275"/>
                    <a:invGamma/>
                  </a:srgbClr>
                </a:gs>
                <a:gs pos="50000">
                  <a:srgbClr val="FFFF00">
                    <a:alpha val="50000"/>
                  </a:srgbClr>
                </a:gs>
                <a:gs pos="100000">
                  <a:srgbClr val="FFFF00">
                    <a:gamma/>
                    <a:shade val="46275"/>
                    <a:invGamma/>
                  </a:srgbClr>
                </a:gs>
              </a:gsLst>
              <a:lin ang="5400000" scaled="1"/>
            </a:gradFill>
            <a:ln w="9525" algn="ctr">
              <a:noFill/>
              <a:round/>
              <a:headEnd/>
              <a:tailEnd/>
            </a:ln>
            <a:effectLst/>
          </p:spPr>
          <p:txBody>
            <a:bodyPr wrap="none" anchor="ctr"/>
            <a:lstStyle/>
            <a:p>
              <a:endParaRPr lang="en-US"/>
            </a:p>
          </p:txBody>
        </p:sp>
        <p:grpSp>
          <p:nvGrpSpPr>
            <p:cNvPr id="3" name="Group 12"/>
            <p:cNvGrpSpPr>
              <a:grpSpLocks/>
            </p:cNvGrpSpPr>
            <p:nvPr/>
          </p:nvGrpSpPr>
          <p:grpSpPr bwMode="auto">
            <a:xfrm rot="1297425" flipV="1">
              <a:off x="1971" y="1258"/>
              <a:ext cx="151" cy="37"/>
              <a:chOff x="2532" y="1051"/>
              <a:chExt cx="893" cy="246"/>
            </a:xfrm>
          </p:grpSpPr>
          <p:grpSp>
            <p:nvGrpSpPr>
              <p:cNvPr id="4" name="Group 13"/>
              <p:cNvGrpSpPr>
                <a:grpSpLocks/>
              </p:cNvGrpSpPr>
              <p:nvPr/>
            </p:nvGrpSpPr>
            <p:grpSpPr bwMode="auto">
              <a:xfrm>
                <a:off x="2532" y="1051"/>
                <a:ext cx="743" cy="185"/>
                <a:chOff x="1565" y="2568"/>
                <a:chExt cx="1118" cy="279"/>
              </a:xfrm>
            </p:grpSpPr>
            <p:sp>
              <p:nvSpPr>
                <p:cNvPr id="23566" name="AutoShape 14"/>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23567" name="AutoShape 15"/>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23568" name="AutoShape 16"/>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23569" name="AutoShape 17"/>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grpSp>
          <p:grpSp>
            <p:nvGrpSpPr>
              <p:cNvPr id="5" name="Group 18"/>
              <p:cNvGrpSpPr>
                <a:grpSpLocks/>
              </p:cNvGrpSpPr>
              <p:nvPr/>
            </p:nvGrpSpPr>
            <p:grpSpPr bwMode="auto">
              <a:xfrm rot="1353540">
                <a:off x="2682" y="1111"/>
                <a:ext cx="743" cy="186"/>
                <a:chOff x="1565" y="2568"/>
                <a:chExt cx="1118" cy="279"/>
              </a:xfrm>
            </p:grpSpPr>
            <p:sp>
              <p:nvSpPr>
                <p:cNvPr id="23571" name="AutoShape 19"/>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23572" name="AutoShape 20"/>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23573" name="AutoShape 21"/>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23574" name="AutoShape 22"/>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grpSp>
        </p:grpSp>
        <p:sp>
          <p:nvSpPr>
            <p:cNvPr id="23575" name="Arc 23"/>
            <p:cNvSpPr>
              <a:spLocks/>
            </p:cNvSpPr>
            <p:nvPr/>
          </p:nvSpPr>
          <p:spPr bwMode="gray">
            <a:xfrm rot="25447716">
              <a:off x="1948" y="1107"/>
              <a:ext cx="196" cy="204"/>
            </a:xfrm>
            <a:custGeom>
              <a:avLst/>
              <a:gdLst>
                <a:gd name="G0" fmla="+- 21600 0 0"/>
                <a:gd name="G1" fmla="+- 21600 0 0"/>
                <a:gd name="G2" fmla="+- 21600 0 0"/>
                <a:gd name="T0" fmla="*/ 3603 w 43200"/>
                <a:gd name="T1" fmla="*/ 33545 h 43155"/>
                <a:gd name="T2" fmla="*/ 22996 w 43200"/>
                <a:gd name="T3" fmla="*/ 43155 h 43155"/>
                <a:gd name="T4" fmla="*/ 21600 w 43200"/>
                <a:gd name="T5" fmla="*/ 21600 h 43155"/>
              </a:gdLst>
              <a:ahLst/>
              <a:cxnLst>
                <a:cxn ang="0">
                  <a:pos x="T0" y="T1"/>
                </a:cxn>
                <a:cxn ang="0">
                  <a:pos x="T2" y="T3"/>
                </a:cxn>
                <a:cxn ang="0">
                  <a:pos x="T4" y="T5"/>
                </a:cxn>
              </a:cxnLst>
              <a:rect l="0" t="0" r="r" b="b"/>
              <a:pathLst>
                <a:path w="43200" h="43155" fill="none" extrusionOk="0">
                  <a:moveTo>
                    <a:pt x="3603" y="33544"/>
                  </a:moveTo>
                  <a:cubicBezTo>
                    <a:pt x="1253" y="30004"/>
                    <a:pt x="0" y="25849"/>
                    <a:pt x="0" y="21600"/>
                  </a:cubicBezTo>
                  <a:cubicBezTo>
                    <a:pt x="0" y="9670"/>
                    <a:pt x="9670" y="0"/>
                    <a:pt x="21600" y="0"/>
                  </a:cubicBezTo>
                  <a:cubicBezTo>
                    <a:pt x="33529" y="0"/>
                    <a:pt x="43200" y="9670"/>
                    <a:pt x="43200" y="21600"/>
                  </a:cubicBezTo>
                  <a:cubicBezTo>
                    <a:pt x="43200" y="32987"/>
                    <a:pt x="34359" y="42418"/>
                    <a:pt x="22995" y="43154"/>
                  </a:cubicBezTo>
                </a:path>
                <a:path w="43200" h="43155" stroke="0" extrusionOk="0">
                  <a:moveTo>
                    <a:pt x="3603" y="33544"/>
                  </a:moveTo>
                  <a:cubicBezTo>
                    <a:pt x="1253" y="30004"/>
                    <a:pt x="0" y="25849"/>
                    <a:pt x="0" y="21600"/>
                  </a:cubicBezTo>
                  <a:cubicBezTo>
                    <a:pt x="0" y="9670"/>
                    <a:pt x="9670" y="0"/>
                    <a:pt x="21600" y="0"/>
                  </a:cubicBezTo>
                  <a:cubicBezTo>
                    <a:pt x="33529" y="0"/>
                    <a:pt x="43200" y="9670"/>
                    <a:pt x="43200" y="21600"/>
                  </a:cubicBezTo>
                  <a:cubicBezTo>
                    <a:pt x="43200" y="32987"/>
                    <a:pt x="34359" y="42418"/>
                    <a:pt x="22995" y="43154"/>
                  </a:cubicBezTo>
                  <a:lnTo>
                    <a:pt x="21600" y="21600"/>
                  </a:lnTo>
                  <a:close/>
                </a:path>
              </a:pathLst>
            </a:custGeom>
            <a:noFill/>
            <a:ln w="12700">
              <a:solidFill>
                <a:srgbClr val="000000"/>
              </a:solidFill>
              <a:prstDash val="sysDot"/>
              <a:round/>
              <a:headEnd/>
              <a:tailEnd type="triangle" w="sm" len="sm"/>
            </a:ln>
            <a:effectLst/>
          </p:spPr>
          <p:txBody>
            <a:bodyPr wrap="none" anchor="ctr"/>
            <a:lstStyle/>
            <a:p>
              <a:endParaRPr lang="en-US"/>
            </a:p>
          </p:txBody>
        </p:sp>
        <p:pic>
          <p:nvPicPr>
            <p:cNvPr id="23576" name="Picture 24" descr="light_shadow1"/>
            <p:cNvPicPr>
              <a:picLocks noChangeAspect="1" noChangeArrowheads="1"/>
            </p:cNvPicPr>
            <p:nvPr/>
          </p:nvPicPr>
          <p:blipFill>
            <a:blip r:embed="rId3" cstate="print"/>
            <a:srcRect t="23740"/>
            <a:stretch>
              <a:fillRect/>
            </a:stretch>
          </p:blipFill>
          <p:spPr bwMode="gray">
            <a:xfrm rot="2569845" flipH="1">
              <a:off x="2015" y="1139"/>
              <a:ext cx="129" cy="84"/>
            </a:xfrm>
            <a:prstGeom prst="rect">
              <a:avLst/>
            </a:prstGeom>
            <a:noFill/>
          </p:spPr>
        </p:pic>
      </p:grpSp>
      <p:grpSp>
        <p:nvGrpSpPr>
          <p:cNvPr id="6" name="Group 34"/>
          <p:cNvGrpSpPr>
            <a:grpSpLocks/>
          </p:cNvGrpSpPr>
          <p:nvPr/>
        </p:nvGrpSpPr>
        <p:grpSpPr bwMode="auto">
          <a:xfrm rot="4976862" flipH="1">
            <a:off x="2315723" y="3217393"/>
            <a:ext cx="323850" cy="311150"/>
            <a:chOff x="1944" y="1111"/>
            <a:chExt cx="204" cy="196"/>
          </a:xfrm>
        </p:grpSpPr>
        <p:pic>
          <p:nvPicPr>
            <p:cNvPr id="23587" name="Picture 35" descr="circuler_1"/>
            <p:cNvPicPr>
              <a:picLocks noChangeAspect="1" noChangeArrowheads="1"/>
            </p:cNvPicPr>
            <p:nvPr/>
          </p:nvPicPr>
          <p:blipFill>
            <a:blip r:embed="rId2" cstate="print"/>
            <a:srcRect/>
            <a:stretch>
              <a:fillRect/>
            </a:stretch>
          </p:blipFill>
          <p:spPr bwMode="gray">
            <a:xfrm flipH="1">
              <a:off x="1961" y="1124"/>
              <a:ext cx="174" cy="172"/>
            </a:xfrm>
            <a:prstGeom prst="rect">
              <a:avLst/>
            </a:prstGeom>
            <a:noFill/>
          </p:spPr>
        </p:pic>
        <p:sp>
          <p:nvSpPr>
            <p:cNvPr id="23588" name="Oval 36"/>
            <p:cNvSpPr>
              <a:spLocks noChangeArrowheads="1"/>
            </p:cNvSpPr>
            <p:nvPr/>
          </p:nvSpPr>
          <p:spPr bwMode="gray">
            <a:xfrm flipH="1">
              <a:off x="1962" y="1124"/>
              <a:ext cx="173" cy="172"/>
            </a:xfrm>
            <a:prstGeom prst="ellipse">
              <a:avLst/>
            </a:prstGeom>
            <a:gradFill rotWithShape="1">
              <a:gsLst>
                <a:gs pos="0">
                  <a:srgbClr val="FFFF00">
                    <a:gamma/>
                    <a:shade val="46275"/>
                    <a:invGamma/>
                  </a:srgbClr>
                </a:gs>
                <a:gs pos="50000">
                  <a:srgbClr val="FFFF00">
                    <a:alpha val="50000"/>
                  </a:srgbClr>
                </a:gs>
                <a:gs pos="100000">
                  <a:srgbClr val="FFFF00">
                    <a:gamma/>
                    <a:shade val="46275"/>
                    <a:invGamma/>
                  </a:srgbClr>
                </a:gs>
              </a:gsLst>
              <a:lin ang="5400000" scaled="1"/>
            </a:gradFill>
            <a:ln w="9525" algn="ctr">
              <a:noFill/>
              <a:round/>
              <a:headEnd/>
              <a:tailEnd/>
            </a:ln>
            <a:effectLst/>
          </p:spPr>
          <p:txBody>
            <a:bodyPr wrap="none" anchor="ctr"/>
            <a:lstStyle/>
            <a:p>
              <a:endParaRPr lang="en-US"/>
            </a:p>
          </p:txBody>
        </p:sp>
        <p:grpSp>
          <p:nvGrpSpPr>
            <p:cNvPr id="7" name="Group 37"/>
            <p:cNvGrpSpPr>
              <a:grpSpLocks/>
            </p:cNvGrpSpPr>
            <p:nvPr/>
          </p:nvGrpSpPr>
          <p:grpSpPr bwMode="auto">
            <a:xfrm rot="1297425" flipV="1">
              <a:off x="1971" y="1258"/>
              <a:ext cx="151" cy="37"/>
              <a:chOff x="2532" y="1051"/>
              <a:chExt cx="893" cy="246"/>
            </a:xfrm>
          </p:grpSpPr>
          <p:grpSp>
            <p:nvGrpSpPr>
              <p:cNvPr id="8" name="Group 38"/>
              <p:cNvGrpSpPr>
                <a:grpSpLocks/>
              </p:cNvGrpSpPr>
              <p:nvPr/>
            </p:nvGrpSpPr>
            <p:grpSpPr bwMode="auto">
              <a:xfrm>
                <a:off x="2532" y="1051"/>
                <a:ext cx="743" cy="185"/>
                <a:chOff x="1565" y="2568"/>
                <a:chExt cx="1118" cy="279"/>
              </a:xfrm>
            </p:grpSpPr>
            <p:sp>
              <p:nvSpPr>
                <p:cNvPr id="23591" name="AutoShape 39"/>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23592" name="AutoShape 40"/>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23593" name="AutoShape 41"/>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23594" name="AutoShape 42"/>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grpSp>
          <p:grpSp>
            <p:nvGrpSpPr>
              <p:cNvPr id="9" name="Group 43"/>
              <p:cNvGrpSpPr>
                <a:grpSpLocks/>
              </p:cNvGrpSpPr>
              <p:nvPr/>
            </p:nvGrpSpPr>
            <p:grpSpPr bwMode="auto">
              <a:xfrm rot="1353540">
                <a:off x="2682" y="1111"/>
                <a:ext cx="743" cy="186"/>
                <a:chOff x="1565" y="2568"/>
                <a:chExt cx="1118" cy="279"/>
              </a:xfrm>
            </p:grpSpPr>
            <p:sp>
              <p:nvSpPr>
                <p:cNvPr id="23596" name="AutoShape 44"/>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23597" name="AutoShape 45"/>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23598" name="AutoShape 46"/>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23599" name="AutoShape 47"/>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grpSp>
        </p:grpSp>
        <p:sp>
          <p:nvSpPr>
            <p:cNvPr id="23600" name="Arc 48"/>
            <p:cNvSpPr>
              <a:spLocks/>
            </p:cNvSpPr>
            <p:nvPr/>
          </p:nvSpPr>
          <p:spPr bwMode="gray">
            <a:xfrm rot="25447716">
              <a:off x="1948" y="1107"/>
              <a:ext cx="196" cy="204"/>
            </a:xfrm>
            <a:custGeom>
              <a:avLst/>
              <a:gdLst>
                <a:gd name="G0" fmla="+- 21600 0 0"/>
                <a:gd name="G1" fmla="+- 21600 0 0"/>
                <a:gd name="G2" fmla="+- 21600 0 0"/>
                <a:gd name="T0" fmla="*/ 3603 w 43200"/>
                <a:gd name="T1" fmla="*/ 33545 h 43155"/>
                <a:gd name="T2" fmla="*/ 22996 w 43200"/>
                <a:gd name="T3" fmla="*/ 43155 h 43155"/>
                <a:gd name="T4" fmla="*/ 21600 w 43200"/>
                <a:gd name="T5" fmla="*/ 21600 h 43155"/>
              </a:gdLst>
              <a:ahLst/>
              <a:cxnLst>
                <a:cxn ang="0">
                  <a:pos x="T0" y="T1"/>
                </a:cxn>
                <a:cxn ang="0">
                  <a:pos x="T2" y="T3"/>
                </a:cxn>
                <a:cxn ang="0">
                  <a:pos x="T4" y="T5"/>
                </a:cxn>
              </a:cxnLst>
              <a:rect l="0" t="0" r="r" b="b"/>
              <a:pathLst>
                <a:path w="43200" h="43155" fill="none" extrusionOk="0">
                  <a:moveTo>
                    <a:pt x="3603" y="33544"/>
                  </a:moveTo>
                  <a:cubicBezTo>
                    <a:pt x="1253" y="30004"/>
                    <a:pt x="0" y="25849"/>
                    <a:pt x="0" y="21600"/>
                  </a:cubicBezTo>
                  <a:cubicBezTo>
                    <a:pt x="0" y="9670"/>
                    <a:pt x="9670" y="0"/>
                    <a:pt x="21600" y="0"/>
                  </a:cubicBezTo>
                  <a:cubicBezTo>
                    <a:pt x="33529" y="0"/>
                    <a:pt x="43200" y="9670"/>
                    <a:pt x="43200" y="21600"/>
                  </a:cubicBezTo>
                  <a:cubicBezTo>
                    <a:pt x="43200" y="32987"/>
                    <a:pt x="34359" y="42418"/>
                    <a:pt x="22995" y="43154"/>
                  </a:cubicBezTo>
                </a:path>
                <a:path w="43200" h="43155" stroke="0" extrusionOk="0">
                  <a:moveTo>
                    <a:pt x="3603" y="33544"/>
                  </a:moveTo>
                  <a:cubicBezTo>
                    <a:pt x="1253" y="30004"/>
                    <a:pt x="0" y="25849"/>
                    <a:pt x="0" y="21600"/>
                  </a:cubicBezTo>
                  <a:cubicBezTo>
                    <a:pt x="0" y="9670"/>
                    <a:pt x="9670" y="0"/>
                    <a:pt x="21600" y="0"/>
                  </a:cubicBezTo>
                  <a:cubicBezTo>
                    <a:pt x="33529" y="0"/>
                    <a:pt x="43200" y="9670"/>
                    <a:pt x="43200" y="21600"/>
                  </a:cubicBezTo>
                  <a:cubicBezTo>
                    <a:pt x="43200" y="32987"/>
                    <a:pt x="34359" y="42418"/>
                    <a:pt x="22995" y="43154"/>
                  </a:cubicBezTo>
                  <a:lnTo>
                    <a:pt x="21600" y="21600"/>
                  </a:lnTo>
                  <a:close/>
                </a:path>
              </a:pathLst>
            </a:custGeom>
            <a:noFill/>
            <a:ln w="12700">
              <a:solidFill>
                <a:srgbClr val="000000"/>
              </a:solidFill>
              <a:prstDash val="sysDot"/>
              <a:round/>
              <a:headEnd/>
              <a:tailEnd type="triangle" w="sm" len="sm"/>
            </a:ln>
            <a:effectLst/>
          </p:spPr>
          <p:txBody>
            <a:bodyPr wrap="none" anchor="ctr"/>
            <a:lstStyle/>
            <a:p>
              <a:endParaRPr lang="en-US"/>
            </a:p>
          </p:txBody>
        </p:sp>
        <p:pic>
          <p:nvPicPr>
            <p:cNvPr id="23601" name="Picture 49" descr="light_shadow1"/>
            <p:cNvPicPr>
              <a:picLocks noChangeAspect="1" noChangeArrowheads="1"/>
            </p:cNvPicPr>
            <p:nvPr/>
          </p:nvPicPr>
          <p:blipFill>
            <a:blip r:embed="rId3" cstate="print"/>
            <a:srcRect t="23740"/>
            <a:stretch>
              <a:fillRect/>
            </a:stretch>
          </p:blipFill>
          <p:spPr bwMode="gray">
            <a:xfrm rot="2569845" flipH="1">
              <a:off x="2015" y="1139"/>
              <a:ext cx="129" cy="84"/>
            </a:xfrm>
            <a:prstGeom prst="rect">
              <a:avLst/>
            </a:prstGeom>
            <a:noFill/>
          </p:spPr>
        </p:pic>
      </p:grpSp>
      <p:grpSp>
        <p:nvGrpSpPr>
          <p:cNvPr id="10" name="Group 50"/>
          <p:cNvGrpSpPr>
            <a:grpSpLocks/>
          </p:cNvGrpSpPr>
          <p:nvPr/>
        </p:nvGrpSpPr>
        <p:grpSpPr bwMode="auto">
          <a:xfrm rot="4976862" flipH="1">
            <a:off x="1946900" y="5428287"/>
            <a:ext cx="323850" cy="311150"/>
            <a:chOff x="1944" y="1111"/>
            <a:chExt cx="204" cy="196"/>
          </a:xfrm>
        </p:grpSpPr>
        <p:pic>
          <p:nvPicPr>
            <p:cNvPr id="23603" name="Picture 51" descr="circuler_1"/>
            <p:cNvPicPr>
              <a:picLocks noChangeAspect="1" noChangeArrowheads="1"/>
            </p:cNvPicPr>
            <p:nvPr/>
          </p:nvPicPr>
          <p:blipFill>
            <a:blip r:embed="rId2" cstate="print"/>
            <a:srcRect/>
            <a:stretch>
              <a:fillRect/>
            </a:stretch>
          </p:blipFill>
          <p:spPr bwMode="gray">
            <a:xfrm flipH="1">
              <a:off x="1961" y="1124"/>
              <a:ext cx="174" cy="172"/>
            </a:xfrm>
            <a:prstGeom prst="rect">
              <a:avLst/>
            </a:prstGeom>
            <a:noFill/>
          </p:spPr>
        </p:pic>
        <p:sp>
          <p:nvSpPr>
            <p:cNvPr id="23604" name="Oval 52"/>
            <p:cNvSpPr>
              <a:spLocks noChangeArrowheads="1"/>
            </p:cNvSpPr>
            <p:nvPr/>
          </p:nvSpPr>
          <p:spPr bwMode="gray">
            <a:xfrm flipH="1">
              <a:off x="1962" y="1124"/>
              <a:ext cx="173" cy="172"/>
            </a:xfrm>
            <a:prstGeom prst="ellipse">
              <a:avLst/>
            </a:prstGeom>
            <a:gradFill rotWithShape="1">
              <a:gsLst>
                <a:gs pos="0">
                  <a:srgbClr val="FFFF00">
                    <a:gamma/>
                    <a:shade val="46275"/>
                    <a:invGamma/>
                  </a:srgbClr>
                </a:gs>
                <a:gs pos="50000">
                  <a:srgbClr val="FFFF00">
                    <a:alpha val="50000"/>
                  </a:srgbClr>
                </a:gs>
                <a:gs pos="100000">
                  <a:srgbClr val="FFFF00">
                    <a:gamma/>
                    <a:shade val="46275"/>
                    <a:invGamma/>
                  </a:srgbClr>
                </a:gs>
              </a:gsLst>
              <a:lin ang="5400000" scaled="1"/>
            </a:gradFill>
            <a:ln w="9525" algn="ctr">
              <a:noFill/>
              <a:round/>
              <a:headEnd/>
              <a:tailEnd/>
            </a:ln>
            <a:effectLst/>
          </p:spPr>
          <p:txBody>
            <a:bodyPr wrap="none" anchor="ctr"/>
            <a:lstStyle/>
            <a:p>
              <a:endParaRPr lang="en-US"/>
            </a:p>
          </p:txBody>
        </p:sp>
        <p:grpSp>
          <p:nvGrpSpPr>
            <p:cNvPr id="11" name="Group 53"/>
            <p:cNvGrpSpPr>
              <a:grpSpLocks/>
            </p:cNvGrpSpPr>
            <p:nvPr/>
          </p:nvGrpSpPr>
          <p:grpSpPr bwMode="auto">
            <a:xfrm rot="1297425" flipV="1">
              <a:off x="1971" y="1258"/>
              <a:ext cx="151" cy="37"/>
              <a:chOff x="2532" y="1051"/>
              <a:chExt cx="893" cy="246"/>
            </a:xfrm>
          </p:grpSpPr>
          <p:grpSp>
            <p:nvGrpSpPr>
              <p:cNvPr id="12" name="Group 54"/>
              <p:cNvGrpSpPr>
                <a:grpSpLocks/>
              </p:cNvGrpSpPr>
              <p:nvPr/>
            </p:nvGrpSpPr>
            <p:grpSpPr bwMode="auto">
              <a:xfrm>
                <a:off x="2532" y="1051"/>
                <a:ext cx="743" cy="185"/>
                <a:chOff x="1565" y="2568"/>
                <a:chExt cx="1118" cy="279"/>
              </a:xfrm>
            </p:grpSpPr>
            <p:sp>
              <p:nvSpPr>
                <p:cNvPr id="23607" name="AutoShape 55"/>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23608" name="AutoShape 56"/>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23609" name="AutoShape 57"/>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23610" name="AutoShape 58"/>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grpSp>
          <p:grpSp>
            <p:nvGrpSpPr>
              <p:cNvPr id="13" name="Group 59"/>
              <p:cNvGrpSpPr>
                <a:grpSpLocks/>
              </p:cNvGrpSpPr>
              <p:nvPr/>
            </p:nvGrpSpPr>
            <p:grpSpPr bwMode="auto">
              <a:xfrm rot="1353540">
                <a:off x="2682" y="1111"/>
                <a:ext cx="743" cy="186"/>
                <a:chOff x="1565" y="2568"/>
                <a:chExt cx="1118" cy="279"/>
              </a:xfrm>
            </p:grpSpPr>
            <p:sp>
              <p:nvSpPr>
                <p:cNvPr id="23612" name="AutoShape 60"/>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23613" name="AutoShape 61"/>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23614" name="AutoShape 62"/>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23615" name="AutoShape 63"/>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grpSp>
        </p:grpSp>
        <p:sp>
          <p:nvSpPr>
            <p:cNvPr id="23616" name="Arc 64"/>
            <p:cNvSpPr>
              <a:spLocks/>
            </p:cNvSpPr>
            <p:nvPr/>
          </p:nvSpPr>
          <p:spPr bwMode="gray">
            <a:xfrm rot="25447716">
              <a:off x="1948" y="1107"/>
              <a:ext cx="196" cy="204"/>
            </a:xfrm>
            <a:custGeom>
              <a:avLst/>
              <a:gdLst>
                <a:gd name="G0" fmla="+- 21600 0 0"/>
                <a:gd name="G1" fmla="+- 21600 0 0"/>
                <a:gd name="G2" fmla="+- 21600 0 0"/>
                <a:gd name="T0" fmla="*/ 3603 w 43200"/>
                <a:gd name="T1" fmla="*/ 33545 h 43155"/>
                <a:gd name="T2" fmla="*/ 22996 w 43200"/>
                <a:gd name="T3" fmla="*/ 43155 h 43155"/>
                <a:gd name="T4" fmla="*/ 21600 w 43200"/>
                <a:gd name="T5" fmla="*/ 21600 h 43155"/>
              </a:gdLst>
              <a:ahLst/>
              <a:cxnLst>
                <a:cxn ang="0">
                  <a:pos x="T0" y="T1"/>
                </a:cxn>
                <a:cxn ang="0">
                  <a:pos x="T2" y="T3"/>
                </a:cxn>
                <a:cxn ang="0">
                  <a:pos x="T4" y="T5"/>
                </a:cxn>
              </a:cxnLst>
              <a:rect l="0" t="0" r="r" b="b"/>
              <a:pathLst>
                <a:path w="43200" h="43155" fill="none" extrusionOk="0">
                  <a:moveTo>
                    <a:pt x="3603" y="33544"/>
                  </a:moveTo>
                  <a:cubicBezTo>
                    <a:pt x="1253" y="30004"/>
                    <a:pt x="0" y="25849"/>
                    <a:pt x="0" y="21600"/>
                  </a:cubicBezTo>
                  <a:cubicBezTo>
                    <a:pt x="0" y="9670"/>
                    <a:pt x="9670" y="0"/>
                    <a:pt x="21600" y="0"/>
                  </a:cubicBezTo>
                  <a:cubicBezTo>
                    <a:pt x="33529" y="0"/>
                    <a:pt x="43200" y="9670"/>
                    <a:pt x="43200" y="21600"/>
                  </a:cubicBezTo>
                  <a:cubicBezTo>
                    <a:pt x="43200" y="32987"/>
                    <a:pt x="34359" y="42418"/>
                    <a:pt x="22995" y="43154"/>
                  </a:cubicBezTo>
                </a:path>
                <a:path w="43200" h="43155" stroke="0" extrusionOk="0">
                  <a:moveTo>
                    <a:pt x="3603" y="33544"/>
                  </a:moveTo>
                  <a:cubicBezTo>
                    <a:pt x="1253" y="30004"/>
                    <a:pt x="0" y="25849"/>
                    <a:pt x="0" y="21600"/>
                  </a:cubicBezTo>
                  <a:cubicBezTo>
                    <a:pt x="0" y="9670"/>
                    <a:pt x="9670" y="0"/>
                    <a:pt x="21600" y="0"/>
                  </a:cubicBezTo>
                  <a:cubicBezTo>
                    <a:pt x="33529" y="0"/>
                    <a:pt x="43200" y="9670"/>
                    <a:pt x="43200" y="21600"/>
                  </a:cubicBezTo>
                  <a:cubicBezTo>
                    <a:pt x="43200" y="32987"/>
                    <a:pt x="34359" y="42418"/>
                    <a:pt x="22995" y="43154"/>
                  </a:cubicBezTo>
                  <a:lnTo>
                    <a:pt x="21600" y="21600"/>
                  </a:lnTo>
                  <a:close/>
                </a:path>
              </a:pathLst>
            </a:custGeom>
            <a:noFill/>
            <a:ln w="12700">
              <a:solidFill>
                <a:srgbClr val="000000"/>
              </a:solidFill>
              <a:prstDash val="sysDot"/>
              <a:round/>
              <a:headEnd/>
              <a:tailEnd type="triangle" w="sm" len="sm"/>
            </a:ln>
            <a:effectLst/>
          </p:spPr>
          <p:txBody>
            <a:bodyPr wrap="none" anchor="ctr"/>
            <a:lstStyle/>
            <a:p>
              <a:endParaRPr lang="en-US"/>
            </a:p>
          </p:txBody>
        </p:sp>
        <p:pic>
          <p:nvPicPr>
            <p:cNvPr id="23617" name="Picture 65" descr="light_shadow1"/>
            <p:cNvPicPr>
              <a:picLocks noChangeAspect="1" noChangeArrowheads="1"/>
            </p:cNvPicPr>
            <p:nvPr/>
          </p:nvPicPr>
          <p:blipFill>
            <a:blip r:embed="rId3" cstate="print"/>
            <a:srcRect t="23740"/>
            <a:stretch>
              <a:fillRect/>
            </a:stretch>
          </p:blipFill>
          <p:spPr bwMode="gray">
            <a:xfrm rot="2569845" flipH="1">
              <a:off x="2015" y="1139"/>
              <a:ext cx="129" cy="84"/>
            </a:xfrm>
            <a:prstGeom prst="rect">
              <a:avLst/>
            </a:prstGeom>
            <a:noFill/>
          </p:spPr>
        </p:pic>
      </p:grpSp>
      <p:sp>
        <p:nvSpPr>
          <p:cNvPr id="23650" name="Line 98"/>
          <p:cNvSpPr>
            <a:spLocks noChangeShapeType="1"/>
          </p:cNvSpPr>
          <p:nvPr/>
        </p:nvSpPr>
        <p:spPr bwMode="auto">
          <a:xfrm>
            <a:off x="2323234" y="5734736"/>
            <a:ext cx="6029456" cy="55892"/>
          </a:xfrm>
          <a:prstGeom prst="line">
            <a:avLst/>
          </a:prstGeom>
          <a:noFill/>
          <a:ln w="9525">
            <a:solidFill>
              <a:srgbClr val="333333"/>
            </a:solidFill>
            <a:round/>
            <a:headEnd/>
            <a:tailEnd/>
          </a:ln>
          <a:effectLst/>
        </p:spPr>
        <p:txBody>
          <a:bodyPr wrap="none" anchor="ctr"/>
          <a:lstStyle/>
          <a:p>
            <a:endParaRPr lang="en-US"/>
          </a:p>
        </p:txBody>
      </p:sp>
      <p:sp>
        <p:nvSpPr>
          <p:cNvPr id="23651" name="Line 99"/>
          <p:cNvSpPr>
            <a:spLocks noChangeShapeType="1"/>
          </p:cNvSpPr>
          <p:nvPr/>
        </p:nvSpPr>
        <p:spPr bwMode="auto">
          <a:xfrm>
            <a:off x="2751195" y="3517713"/>
            <a:ext cx="4797559" cy="6129"/>
          </a:xfrm>
          <a:prstGeom prst="line">
            <a:avLst/>
          </a:prstGeom>
          <a:noFill/>
          <a:ln w="9525">
            <a:solidFill>
              <a:srgbClr val="333333"/>
            </a:solidFill>
            <a:round/>
            <a:headEnd/>
            <a:tailEnd/>
          </a:ln>
          <a:effectLst/>
        </p:spPr>
        <p:txBody>
          <a:bodyPr wrap="none" anchor="ctr"/>
          <a:lstStyle/>
          <a:p>
            <a:endParaRPr lang="en-US"/>
          </a:p>
        </p:txBody>
      </p:sp>
      <p:sp>
        <p:nvSpPr>
          <p:cNvPr id="85" name="Rectangle 84"/>
          <p:cNvSpPr/>
          <p:nvPr/>
        </p:nvSpPr>
        <p:spPr>
          <a:xfrm>
            <a:off x="2168176" y="3888077"/>
            <a:ext cx="6057019" cy="1938992"/>
          </a:xfrm>
          <a:prstGeom prst="rect">
            <a:avLst/>
          </a:prstGeom>
        </p:spPr>
        <p:txBody>
          <a:bodyPr wrap="square">
            <a:spAutoFit/>
          </a:bodyPr>
          <a:lstStyle/>
          <a:p>
            <a:r>
              <a:rPr lang="en-US" sz="2000" dirty="0">
                <a:latin typeface="Times New Roman" pitchFamily="18" charset="0"/>
                <a:ea typeface="Calibri"/>
                <a:cs typeface="Times New Roman" pitchFamily="18" charset="0"/>
              </a:rPr>
              <a:t>This work result of pine oil concentration is in line with the published </a:t>
            </a:r>
            <a:r>
              <a:rPr lang="en-US" sz="2000" dirty="0" smtClean="0">
                <a:latin typeface="Times New Roman" pitchFamily="18" charset="0"/>
                <a:ea typeface="Calibri"/>
                <a:cs typeface="Times New Roman" pitchFamily="18" charset="0"/>
              </a:rPr>
              <a:t>data. Pine </a:t>
            </a:r>
            <a:r>
              <a:rPr lang="en-US" sz="2000" dirty="0">
                <a:latin typeface="Times New Roman" pitchFamily="18" charset="0"/>
                <a:ea typeface="Calibri"/>
                <a:cs typeface="Times New Roman" pitchFamily="18" charset="0"/>
              </a:rPr>
              <a:t>oil </a:t>
            </a:r>
            <a:r>
              <a:rPr lang="en-US" sz="2000" dirty="0" smtClean="0">
                <a:latin typeface="Times New Roman" pitchFamily="18" charset="0"/>
                <a:ea typeface="Calibri"/>
                <a:cs typeface="Times New Roman" pitchFamily="18" charset="0"/>
              </a:rPr>
              <a:t>preferably </a:t>
            </a:r>
            <a:r>
              <a:rPr lang="en-US" sz="2000" dirty="0">
                <a:latin typeface="Times New Roman" pitchFamily="18" charset="0"/>
                <a:ea typeface="Calibri"/>
                <a:cs typeface="Times New Roman" pitchFamily="18" charset="0"/>
              </a:rPr>
              <a:t>in amount of up </a:t>
            </a:r>
            <a:r>
              <a:rPr lang="en-US" sz="2000" dirty="0" smtClean="0">
                <a:latin typeface="Times New Roman" pitchFamily="18" charset="0"/>
                <a:ea typeface="Calibri"/>
                <a:cs typeface="Times New Roman" pitchFamily="18" charset="0"/>
              </a:rPr>
              <a:t>to</a:t>
            </a:r>
            <a:r>
              <a:rPr lang="en-US" sz="2000" b="1" dirty="0" smtClean="0">
                <a:solidFill>
                  <a:schemeClr val="accent1">
                    <a:lumMod val="75000"/>
                  </a:schemeClr>
                </a:solidFill>
                <a:latin typeface="Times New Roman" pitchFamily="18" charset="0"/>
                <a:ea typeface="Calibri"/>
                <a:cs typeface="Times New Roman" pitchFamily="18" charset="0"/>
              </a:rPr>
              <a:t>( </a:t>
            </a:r>
            <a:r>
              <a:rPr lang="en-US" sz="2000" b="1" dirty="0">
                <a:solidFill>
                  <a:schemeClr val="accent1">
                    <a:lumMod val="75000"/>
                  </a:schemeClr>
                </a:solidFill>
                <a:latin typeface="Times New Roman" pitchFamily="18" charset="0"/>
                <a:ea typeface="Calibri"/>
                <a:cs typeface="Times New Roman" pitchFamily="18" charset="0"/>
              </a:rPr>
              <a:t>0.01-2.5% by </a:t>
            </a:r>
            <a:r>
              <a:rPr lang="en-US" sz="2000" b="1" dirty="0" smtClean="0">
                <a:solidFill>
                  <a:schemeClr val="accent1">
                    <a:lumMod val="75000"/>
                  </a:schemeClr>
                </a:solidFill>
                <a:latin typeface="Times New Roman" pitchFamily="18" charset="0"/>
                <a:ea typeface="Calibri"/>
                <a:cs typeface="Times New Roman" pitchFamily="18" charset="0"/>
              </a:rPr>
              <a:t>weight),</a:t>
            </a:r>
          </a:p>
          <a:p>
            <a:r>
              <a:rPr lang="en-US" sz="2000" dirty="0" smtClean="0">
                <a:latin typeface="Times New Roman" pitchFamily="18" charset="0"/>
                <a:ea typeface="Calibri"/>
                <a:cs typeface="Times New Roman" pitchFamily="18" charset="0"/>
              </a:rPr>
              <a:t> </a:t>
            </a:r>
            <a:r>
              <a:rPr lang="en-US" sz="2000" dirty="0">
                <a:latin typeface="Times New Roman" pitchFamily="18" charset="0"/>
                <a:ea typeface="Calibri"/>
                <a:cs typeface="Times New Roman" pitchFamily="18" charset="0"/>
              </a:rPr>
              <a:t>but most preferably in amount of between </a:t>
            </a:r>
            <a:r>
              <a:rPr lang="en-US" sz="2000" b="1" dirty="0" smtClean="0">
                <a:solidFill>
                  <a:schemeClr val="accent1">
                    <a:lumMod val="75000"/>
                  </a:schemeClr>
                </a:solidFill>
                <a:latin typeface="Times New Roman" pitchFamily="18" charset="0"/>
                <a:ea typeface="Calibri"/>
                <a:cs typeface="Times New Roman" pitchFamily="18" charset="0"/>
              </a:rPr>
              <a:t>(0.75-1.5%) </a:t>
            </a:r>
            <a:r>
              <a:rPr lang="en-US" sz="2000" dirty="0">
                <a:latin typeface="Times New Roman" pitchFamily="18" charset="0"/>
                <a:ea typeface="Calibri"/>
                <a:cs typeface="Times New Roman" pitchFamily="18" charset="0"/>
              </a:rPr>
              <a:t>pine oil by </a:t>
            </a:r>
            <a:r>
              <a:rPr lang="en-US" sz="2000" dirty="0" smtClean="0">
                <a:latin typeface="Times New Roman" pitchFamily="18" charset="0"/>
                <a:ea typeface="Calibri"/>
                <a:cs typeface="Times New Roman" pitchFamily="18" charset="0"/>
              </a:rPr>
              <a:t>weight</a:t>
            </a:r>
          </a:p>
          <a:p>
            <a:r>
              <a:rPr lang="en-US" sz="2000" b="1" dirty="0" smtClean="0">
                <a:latin typeface="Times New Roman" pitchFamily="18" charset="0"/>
                <a:cs typeface="Times New Roman" pitchFamily="18" charset="0"/>
              </a:rPr>
              <a:t>Germicidal Pine Oil Composition</a:t>
            </a:r>
            <a:endParaRPr lang="ar-SA" sz="2000" b="1" dirty="0"/>
          </a:p>
        </p:txBody>
      </p:sp>
      <p:pic>
        <p:nvPicPr>
          <p:cNvPr id="86" name="Picture 85" descr="D:\noo\89677506.jpg"/>
          <p:cNvPicPr/>
          <p:nvPr/>
        </p:nvPicPr>
        <p:blipFill>
          <a:blip r:embed="rId4" cstate="print"/>
          <a:srcRect/>
          <a:stretch>
            <a:fillRect/>
          </a:stretch>
        </p:blipFill>
        <p:spPr bwMode="auto">
          <a:xfrm>
            <a:off x="375577" y="3149455"/>
            <a:ext cx="1376594" cy="1229976"/>
          </a:xfrm>
          <a:prstGeom prst="rect">
            <a:avLst/>
          </a:prstGeom>
          <a:noFill/>
          <a:ln w="9525">
            <a:noFill/>
            <a:miter lim="800000"/>
            <a:headEnd/>
            <a:tailEnd/>
          </a:ln>
        </p:spPr>
      </p:pic>
      <p:grpSp>
        <p:nvGrpSpPr>
          <p:cNvPr id="14" name="Group 25"/>
          <p:cNvGrpSpPr>
            <a:grpSpLocks/>
          </p:cNvGrpSpPr>
          <p:nvPr/>
        </p:nvGrpSpPr>
        <p:grpSpPr bwMode="auto">
          <a:xfrm flipH="1">
            <a:off x="-152400" y="2588350"/>
            <a:ext cx="2431276" cy="2339357"/>
            <a:chOff x="1955" y="1224"/>
            <a:chExt cx="1911" cy="1911"/>
          </a:xfrm>
        </p:grpSpPr>
        <p:sp>
          <p:nvSpPr>
            <p:cNvPr id="88" name="Oval 26"/>
            <p:cNvSpPr>
              <a:spLocks noChangeArrowheads="1"/>
            </p:cNvSpPr>
            <p:nvPr/>
          </p:nvSpPr>
          <p:spPr bwMode="gray">
            <a:xfrm>
              <a:off x="1955" y="1224"/>
              <a:ext cx="1911" cy="1911"/>
            </a:xfrm>
            <a:prstGeom prst="ellipse">
              <a:avLst/>
            </a:prstGeom>
            <a:noFill/>
            <a:ln w="12700" algn="ctr">
              <a:solidFill>
                <a:srgbClr val="A6B0DA">
                  <a:alpha val="50000"/>
                </a:srgbClr>
              </a:solidFill>
              <a:round/>
              <a:headEnd/>
              <a:tailEnd/>
            </a:ln>
            <a:effectLst/>
          </p:spPr>
          <p:txBody>
            <a:bodyPr wrap="none" anchor="ctr"/>
            <a:lstStyle/>
            <a:p>
              <a:endParaRPr lang="en-US"/>
            </a:p>
          </p:txBody>
        </p:sp>
        <p:sp>
          <p:nvSpPr>
            <p:cNvPr id="89" name="Oval 27"/>
            <p:cNvSpPr>
              <a:spLocks noChangeArrowheads="1"/>
            </p:cNvSpPr>
            <p:nvPr/>
          </p:nvSpPr>
          <p:spPr bwMode="gray">
            <a:xfrm>
              <a:off x="2080" y="1355"/>
              <a:ext cx="1660" cy="1660"/>
            </a:xfrm>
            <a:prstGeom prst="ellipse">
              <a:avLst/>
            </a:prstGeom>
            <a:noFill/>
            <a:ln w="28575" algn="ctr">
              <a:solidFill>
                <a:srgbClr val="A6B0DA">
                  <a:alpha val="50000"/>
                </a:srgbClr>
              </a:solidFill>
              <a:round/>
              <a:headEnd/>
              <a:tailEnd/>
            </a:ln>
            <a:effectLst/>
          </p:spPr>
          <p:txBody>
            <a:bodyPr wrap="none" anchor="ctr"/>
            <a:lstStyle/>
            <a:p>
              <a:endParaRPr lang="en-US"/>
            </a:p>
          </p:txBody>
        </p:sp>
        <p:sp>
          <p:nvSpPr>
            <p:cNvPr id="90" name="Oval 28"/>
            <p:cNvSpPr>
              <a:spLocks noChangeArrowheads="1"/>
            </p:cNvSpPr>
            <p:nvPr/>
          </p:nvSpPr>
          <p:spPr bwMode="gray">
            <a:xfrm>
              <a:off x="2218" y="1499"/>
              <a:ext cx="1396" cy="1396"/>
            </a:xfrm>
            <a:prstGeom prst="ellipse">
              <a:avLst/>
            </a:prstGeom>
            <a:noFill/>
            <a:ln w="38100" algn="ctr">
              <a:solidFill>
                <a:srgbClr val="A6B0DA">
                  <a:alpha val="50000"/>
                </a:srgbClr>
              </a:solidFill>
              <a:round/>
              <a:headEnd/>
              <a:tailEnd/>
            </a:ln>
            <a:effectLst/>
          </p:spPr>
          <p:txBody>
            <a:bodyPr wrap="none" anchor="ctr"/>
            <a:lstStyle/>
            <a:p>
              <a:endParaRPr lang="en-US"/>
            </a:p>
          </p:txBody>
        </p:sp>
        <p:sp>
          <p:nvSpPr>
            <p:cNvPr id="91" name="Oval 29"/>
            <p:cNvSpPr>
              <a:spLocks noChangeArrowheads="1"/>
            </p:cNvSpPr>
            <p:nvPr/>
          </p:nvSpPr>
          <p:spPr bwMode="gray">
            <a:xfrm>
              <a:off x="2338" y="1643"/>
              <a:ext cx="1132" cy="1132"/>
            </a:xfrm>
            <a:prstGeom prst="ellipse">
              <a:avLst/>
            </a:prstGeom>
            <a:noFill/>
            <a:ln w="57150" algn="ctr">
              <a:solidFill>
                <a:srgbClr val="A6B0DA">
                  <a:alpha val="50000"/>
                </a:srgbClr>
              </a:solidFill>
              <a:round/>
              <a:headEnd/>
              <a:tailEnd/>
            </a:ln>
            <a:effectLst/>
          </p:spPr>
          <p:txBody>
            <a:bodyPr wrap="none" anchor="ctr"/>
            <a:lstStyle/>
            <a:p>
              <a:endParaRPr lang="en-US"/>
            </a:p>
          </p:txBody>
        </p:sp>
        <p:sp>
          <p:nvSpPr>
            <p:cNvPr id="92" name="Oval 30"/>
            <p:cNvSpPr>
              <a:spLocks noChangeArrowheads="1"/>
            </p:cNvSpPr>
            <p:nvPr/>
          </p:nvSpPr>
          <p:spPr bwMode="gray">
            <a:xfrm>
              <a:off x="2476" y="1781"/>
              <a:ext cx="868" cy="868"/>
            </a:xfrm>
            <a:prstGeom prst="ellipse">
              <a:avLst/>
            </a:prstGeom>
            <a:noFill/>
            <a:ln w="57150" algn="ctr">
              <a:solidFill>
                <a:srgbClr val="A6B0DA">
                  <a:alpha val="50000"/>
                </a:srgbClr>
              </a:solidFill>
              <a:round/>
              <a:headEnd/>
              <a:tailEnd/>
            </a:ln>
            <a:effectLst/>
          </p:spPr>
          <p:txBody>
            <a:bodyPr wrap="none" anchor="ctr"/>
            <a:lstStyle/>
            <a:p>
              <a:endParaRPr lang="en-US"/>
            </a:p>
          </p:txBody>
        </p:sp>
        <p:sp>
          <p:nvSpPr>
            <p:cNvPr id="93" name="Oval 31"/>
            <p:cNvSpPr>
              <a:spLocks noChangeArrowheads="1"/>
            </p:cNvSpPr>
            <p:nvPr/>
          </p:nvSpPr>
          <p:spPr bwMode="gray">
            <a:xfrm>
              <a:off x="2602" y="1901"/>
              <a:ext cx="616" cy="616"/>
            </a:xfrm>
            <a:prstGeom prst="ellipse">
              <a:avLst/>
            </a:prstGeom>
            <a:noFill/>
            <a:ln w="76200" algn="ctr">
              <a:solidFill>
                <a:srgbClr val="A6B0DA">
                  <a:alpha val="50000"/>
                </a:srgbClr>
              </a:solidFill>
              <a:round/>
              <a:headEnd/>
              <a:tailEnd/>
            </a:ln>
            <a:effectLst/>
          </p:spPr>
          <p:txBody>
            <a:bodyPr wrap="none" anchor="ctr"/>
            <a:lstStyle/>
            <a:p>
              <a:endParaRPr lang="en-US"/>
            </a:p>
          </p:txBody>
        </p:sp>
      </p:grpSp>
      <p:sp>
        <p:nvSpPr>
          <p:cNvPr id="65" name="عنصر نائب لرقم الشريحة 64"/>
          <p:cNvSpPr>
            <a:spLocks noGrp="1"/>
          </p:cNvSpPr>
          <p:nvPr>
            <p:ph type="sldNum" sz="quarter" idx="12"/>
          </p:nvPr>
        </p:nvSpPr>
        <p:spPr/>
        <p:txBody>
          <a:bodyPr/>
          <a:lstStyle/>
          <a:p>
            <a:fld id="{F2F5CBAF-7C81-4A2D-9693-0CC976E33F58}" type="slidenum">
              <a:rPr lang="en-US" smtClean="0"/>
              <a:pPr/>
              <a:t>22</a:t>
            </a:fld>
            <a:endParaRPr lang="en-US"/>
          </a:p>
        </p:txBody>
      </p:sp>
    </p:spTree>
    <p:extLst>
      <p:ext uri="{BB962C8B-B14F-4D97-AF65-F5344CB8AC3E}">
        <p14:creationId xmlns:p14="http://schemas.microsoft.com/office/powerpoint/2010/main" val="411374129"/>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pPr lvl="0"/>
            <a:r>
              <a:rPr lang="en-US" sz="2400" dirty="0">
                <a:latin typeface="Times New Roman"/>
                <a:ea typeface="Calibri"/>
                <a:cs typeface="Arial"/>
              </a:rPr>
              <a:t>Comparison of surface tension of prepared sample with a commercial gel sample was carried out. Results show that the surface tension measurements of the commercial one were less than that of other samples. Although, the commercial gel sample contains concentration of LABS lower than that used of our work. </a:t>
            </a:r>
            <a:endParaRPr lang="en-US" sz="2400" dirty="0" smtClean="0">
              <a:latin typeface="Times New Roman"/>
              <a:ea typeface="Calibri"/>
              <a:cs typeface="Arial"/>
            </a:endParaRPr>
          </a:p>
          <a:p>
            <a:pPr marL="0" lvl="0" indent="0">
              <a:buNone/>
            </a:pPr>
            <a:r>
              <a:rPr lang="en-US" sz="2400" dirty="0">
                <a:latin typeface="Times New Roman"/>
                <a:ea typeface="Calibri"/>
                <a:cs typeface="Arial"/>
              </a:rPr>
              <a:t> </a:t>
            </a:r>
            <a:r>
              <a:rPr lang="en-US" sz="2400" dirty="0" smtClean="0">
                <a:latin typeface="Times New Roman"/>
                <a:ea typeface="Calibri"/>
                <a:cs typeface="Arial"/>
              </a:rPr>
              <a:t>      </a:t>
            </a:r>
            <a:endParaRPr lang="ar-SA" sz="3600" dirty="0"/>
          </a:p>
        </p:txBody>
      </p:sp>
      <p:sp>
        <p:nvSpPr>
          <p:cNvPr id="4" name="Line 98"/>
          <p:cNvSpPr>
            <a:spLocks noChangeShapeType="1"/>
          </p:cNvSpPr>
          <p:nvPr/>
        </p:nvSpPr>
        <p:spPr bwMode="auto">
          <a:xfrm>
            <a:off x="961482" y="4800601"/>
            <a:ext cx="7496717" cy="0"/>
          </a:xfrm>
          <a:prstGeom prst="line">
            <a:avLst/>
          </a:prstGeom>
          <a:noFill/>
          <a:ln w="9525">
            <a:solidFill>
              <a:srgbClr val="333333"/>
            </a:solidFill>
            <a:round/>
            <a:headEnd/>
            <a:tailEnd/>
          </a:ln>
          <a:effectLst/>
        </p:spPr>
        <p:txBody>
          <a:bodyPr wrap="none" anchor="ctr"/>
          <a:lstStyle/>
          <a:p>
            <a:endParaRPr lang="en-US"/>
          </a:p>
        </p:txBody>
      </p:sp>
      <p:grpSp>
        <p:nvGrpSpPr>
          <p:cNvPr id="2" name="Group 82"/>
          <p:cNvGrpSpPr>
            <a:grpSpLocks/>
          </p:cNvGrpSpPr>
          <p:nvPr/>
        </p:nvGrpSpPr>
        <p:grpSpPr bwMode="auto">
          <a:xfrm rot="4655569" flipH="1">
            <a:off x="629152" y="4514414"/>
            <a:ext cx="323850" cy="311150"/>
            <a:chOff x="1944" y="1111"/>
            <a:chExt cx="204" cy="196"/>
          </a:xfrm>
        </p:grpSpPr>
        <p:pic>
          <p:nvPicPr>
            <p:cNvPr id="6" name="Picture 83" descr="circuler_1"/>
            <p:cNvPicPr>
              <a:picLocks noChangeAspect="1" noChangeArrowheads="1"/>
            </p:cNvPicPr>
            <p:nvPr/>
          </p:nvPicPr>
          <p:blipFill>
            <a:blip r:embed="rId2" cstate="print"/>
            <a:srcRect/>
            <a:stretch>
              <a:fillRect/>
            </a:stretch>
          </p:blipFill>
          <p:spPr bwMode="gray">
            <a:xfrm flipH="1">
              <a:off x="1961" y="1124"/>
              <a:ext cx="174" cy="172"/>
            </a:xfrm>
            <a:prstGeom prst="rect">
              <a:avLst/>
            </a:prstGeom>
            <a:noFill/>
          </p:spPr>
        </p:pic>
        <p:sp>
          <p:nvSpPr>
            <p:cNvPr id="7" name="Oval 84"/>
            <p:cNvSpPr>
              <a:spLocks noChangeArrowheads="1"/>
            </p:cNvSpPr>
            <p:nvPr/>
          </p:nvSpPr>
          <p:spPr bwMode="gray">
            <a:xfrm flipH="1">
              <a:off x="1962" y="1124"/>
              <a:ext cx="173" cy="172"/>
            </a:xfrm>
            <a:prstGeom prst="ellipse">
              <a:avLst/>
            </a:prstGeom>
            <a:gradFill rotWithShape="1">
              <a:gsLst>
                <a:gs pos="0">
                  <a:srgbClr val="FFFF00">
                    <a:gamma/>
                    <a:shade val="46275"/>
                    <a:invGamma/>
                  </a:srgbClr>
                </a:gs>
                <a:gs pos="50000">
                  <a:srgbClr val="FFFF00">
                    <a:alpha val="50000"/>
                  </a:srgbClr>
                </a:gs>
                <a:gs pos="100000">
                  <a:srgbClr val="FFFF00">
                    <a:gamma/>
                    <a:shade val="46275"/>
                    <a:invGamma/>
                  </a:srgbClr>
                </a:gs>
              </a:gsLst>
              <a:lin ang="5400000" scaled="1"/>
            </a:gradFill>
            <a:ln w="9525" algn="ctr">
              <a:noFill/>
              <a:round/>
              <a:headEnd/>
              <a:tailEnd/>
            </a:ln>
            <a:effectLst/>
          </p:spPr>
          <p:txBody>
            <a:bodyPr wrap="none" anchor="ctr"/>
            <a:lstStyle/>
            <a:p>
              <a:endParaRPr lang="en-US"/>
            </a:p>
          </p:txBody>
        </p:sp>
        <p:grpSp>
          <p:nvGrpSpPr>
            <p:cNvPr id="5" name="Group 85"/>
            <p:cNvGrpSpPr>
              <a:grpSpLocks/>
            </p:cNvGrpSpPr>
            <p:nvPr/>
          </p:nvGrpSpPr>
          <p:grpSpPr bwMode="auto">
            <a:xfrm rot="1297425" flipV="1">
              <a:off x="1969" y="1253"/>
              <a:ext cx="150" cy="36"/>
              <a:chOff x="2528" y="1060"/>
              <a:chExt cx="894" cy="236"/>
            </a:xfrm>
          </p:grpSpPr>
          <p:grpSp>
            <p:nvGrpSpPr>
              <p:cNvPr id="8" name="Group 86"/>
              <p:cNvGrpSpPr>
                <a:grpSpLocks/>
              </p:cNvGrpSpPr>
              <p:nvPr/>
            </p:nvGrpSpPr>
            <p:grpSpPr bwMode="auto">
              <a:xfrm>
                <a:off x="2528" y="1060"/>
                <a:ext cx="742" cy="186"/>
                <a:chOff x="1565" y="2568"/>
                <a:chExt cx="1118" cy="279"/>
              </a:xfrm>
            </p:grpSpPr>
            <p:sp>
              <p:nvSpPr>
                <p:cNvPr id="17" name="AutoShape 87"/>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18" name="AutoShape 88"/>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19" name="AutoShape 89"/>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20" name="AutoShape 90"/>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grpSp>
          <p:grpSp>
            <p:nvGrpSpPr>
              <p:cNvPr id="11" name="Group 91"/>
              <p:cNvGrpSpPr>
                <a:grpSpLocks/>
              </p:cNvGrpSpPr>
              <p:nvPr/>
            </p:nvGrpSpPr>
            <p:grpSpPr bwMode="auto">
              <a:xfrm rot="1353540">
                <a:off x="2680" y="1110"/>
                <a:ext cx="742" cy="186"/>
                <a:chOff x="1565" y="2568"/>
                <a:chExt cx="1118" cy="279"/>
              </a:xfrm>
            </p:grpSpPr>
            <p:sp>
              <p:nvSpPr>
                <p:cNvPr id="13" name="AutoShape 92"/>
                <p:cNvSpPr>
                  <a:spLocks noChangeArrowheads="1"/>
                </p:cNvSpPr>
                <p:nvPr/>
              </p:nvSpPr>
              <p:spPr bwMode="gray">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14" name="AutoShape 93"/>
                <p:cNvSpPr>
                  <a:spLocks noChangeArrowheads="1"/>
                </p:cNvSpPr>
                <p:nvPr/>
              </p:nvSpPr>
              <p:spPr bwMode="gray">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15" name="AutoShape 94"/>
                <p:cNvSpPr>
                  <a:spLocks noChangeArrowheads="1"/>
                </p:cNvSpPr>
                <p:nvPr/>
              </p:nvSpPr>
              <p:spPr bwMode="gray">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sp>
              <p:nvSpPr>
                <p:cNvPr id="16" name="AutoShape 95"/>
                <p:cNvSpPr>
                  <a:spLocks noChangeArrowheads="1"/>
                </p:cNvSpPr>
                <p:nvPr/>
              </p:nvSpPr>
              <p:spPr bwMode="gray">
                <a:xfrm rot="6906312">
                  <a:off x="2161" y="232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en-US"/>
                </a:p>
              </p:txBody>
            </p:sp>
          </p:grpSp>
        </p:grpSp>
        <p:sp>
          <p:nvSpPr>
            <p:cNvPr id="9" name="Arc 96"/>
            <p:cNvSpPr>
              <a:spLocks/>
            </p:cNvSpPr>
            <p:nvPr/>
          </p:nvSpPr>
          <p:spPr bwMode="gray">
            <a:xfrm rot="25447716">
              <a:off x="1948" y="1107"/>
              <a:ext cx="196" cy="204"/>
            </a:xfrm>
            <a:custGeom>
              <a:avLst/>
              <a:gdLst>
                <a:gd name="G0" fmla="+- 21600 0 0"/>
                <a:gd name="G1" fmla="+- 21600 0 0"/>
                <a:gd name="G2" fmla="+- 21600 0 0"/>
                <a:gd name="T0" fmla="*/ 3603 w 43200"/>
                <a:gd name="T1" fmla="*/ 33545 h 43155"/>
                <a:gd name="T2" fmla="*/ 22996 w 43200"/>
                <a:gd name="T3" fmla="*/ 43155 h 43155"/>
                <a:gd name="T4" fmla="*/ 21600 w 43200"/>
                <a:gd name="T5" fmla="*/ 21600 h 43155"/>
              </a:gdLst>
              <a:ahLst/>
              <a:cxnLst>
                <a:cxn ang="0">
                  <a:pos x="T0" y="T1"/>
                </a:cxn>
                <a:cxn ang="0">
                  <a:pos x="T2" y="T3"/>
                </a:cxn>
                <a:cxn ang="0">
                  <a:pos x="T4" y="T5"/>
                </a:cxn>
              </a:cxnLst>
              <a:rect l="0" t="0" r="r" b="b"/>
              <a:pathLst>
                <a:path w="43200" h="43155" fill="none" extrusionOk="0">
                  <a:moveTo>
                    <a:pt x="3603" y="33544"/>
                  </a:moveTo>
                  <a:cubicBezTo>
                    <a:pt x="1253" y="30004"/>
                    <a:pt x="0" y="25849"/>
                    <a:pt x="0" y="21600"/>
                  </a:cubicBezTo>
                  <a:cubicBezTo>
                    <a:pt x="0" y="9670"/>
                    <a:pt x="9670" y="0"/>
                    <a:pt x="21600" y="0"/>
                  </a:cubicBezTo>
                  <a:cubicBezTo>
                    <a:pt x="33529" y="0"/>
                    <a:pt x="43200" y="9670"/>
                    <a:pt x="43200" y="21600"/>
                  </a:cubicBezTo>
                  <a:cubicBezTo>
                    <a:pt x="43200" y="32987"/>
                    <a:pt x="34359" y="42418"/>
                    <a:pt x="22995" y="43154"/>
                  </a:cubicBezTo>
                </a:path>
                <a:path w="43200" h="43155" stroke="0" extrusionOk="0">
                  <a:moveTo>
                    <a:pt x="3603" y="33544"/>
                  </a:moveTo>
                  <a:cubicBezTo>
                    <a:pt x="1253" y="30004"/>
                    <a:pt x="0" y="25849"/>
                    <a:pt x="0" y="21600"/>
                  </a:cubicBezTo>
                  <a:cubicBezTo>
                    <a:pt x="0" y="9670"/>
                    <a:pt x="9670" y="0"/>
                    <a:pt x="21600" y="0"/>
                  </a:cubicBezTo>
                  <a:cubicBezTo>
                    <a:pt x="33529" y="0"/>
                    <a:pt x="43200" y="9670"/>
                    <a:pt x="43200" y="21600"/>
                  </a:cubicBezTo>
                  <a:cubicBezTo>
                    <a:pt x="43200" y="32987"/>
                    <a:pt x="34359" y="42418"/>
                    <a:pt x="22995" y="43154"/>
                  </a:cubicBezTo>
                  <a:lnTo>
                    <a:pt x="21600" y="21600"/>
                  </a:lnTo>
                  <a:close/>
                </a:path>
              </a:pathLst>
            </a:custGeom>
            <a:noFill/>
            <a:ln w="12700">
              <a:solidFill>
                <a:srgbClr val="000000"/>
              </a:solidFill>
              <a:prstDash val="sysDot"/>
              <a:round/>
              <a:headEnd/>
              <a:tailEnd type="triangle" w="sm" len="sm"/>
            </a:ln>
            <a:effectLst/>
          </p:spPr>
          <p:txBody>
            <a:bodyPr wrap="none" anchor="ctr"/>
            <a:lstStyle/>
            <a:p>
              <a:endParaRPr lang="en-US"/>
            </a:p>
          </p:txBody>
        </p:sp>
        <p:pic>
          <p:nvPicPr>
            <p:cNvPr id="10" name="Picture 97" descr="light_shadow1"/>
            <p:cNvPicPr>
              <a:picLocks noChangeAspect="1" noChangeArrowheads="1"/>
            </p:cNvPicPr>
            <p:nvPr/>
          </p:nvPicPr>
          <p:blipFill>
            <a:blip r:embed="rId3" cstate="print"/>
            <a:srcRect t="23740"/>
            <a:stretch>
              <a:fillRect/>
            </a:stretch>
          </p:blipFill>
          <p:spPr bwMode="gray">
            <a:xfrm rot="2569845" flipH="1">
              <a:off x="2015" y="1139"/>
              <a:ext cx="129" cy="84"/>
            </a:xfrm>
            <a:prstGeom prst="rect">
              <a:avLst/>
            </a:prstGeom>
            <a:noFill/>
          </p:spPr>
        </p:pic>
      </p:grpSp>
      <p:grpSp>
        <p:nvGrpSpPr>
          <p:cNvPr id="12" name="Group 17"/>
          <p:cNvGrpSpPr>
            <a:grpSpLocks/>
          </p:cNvGrpSpPr>
          <p:nvPr/>
        </p:nvGrpSpPr>
        <p:grpSpPr bwMode="auto">
          <a:xfrm>
            <a:off x="1066800" y="3352800"/>
            <a:ext cx="6400800" cy="1252598"/>
            <a:chOff x="720" y="1392"/>
            <a:chExt cx="4058" cy="480"/>
          </a:xfrm>
        </p:grpSpPr>
        <p:sp>
          <p:nvSpPr>
            <p:cNvPr id="25" name="AutoShape 18"/>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endParaRPr lang="en-US"/>
            </a:p>
          </p:txBody>
        </p:sp>
        <p:grpSp>
          <p:nvGrpSpPr>
            <p:cNvPr id="21" name="Group 19"/>
            <p:cNvGrpSpPr>
              <a:grpSpLocks/>
            </p:cNvGrpSpPr>
            <p:nvPr/>
          </p:nvGrpSpPr>
          <p:grpSpPr bwMode="auto">
            <a:xfrm>
              <a:off x="730" y="1407"/>
              <a:ext cx="4043" cy="444"/>
              <a:chOff x="744" y="1407"/>
              <a:chExt cx="3988" cy="444"/>
            </a:xfrm>
          </p:grpSpPr>
          <p:sp>
            <p:nvSpPr>
              <p:cNvPr id="27" name="AutoShape 20"/>
              <p:cNvSpPr>
                <a:spLocks noChangeArrowheads="1"/>
              </p:cNvSpPr>
              <p:nvPr/>
            </p:nvSpPr>
            <p:spPr bwMode="gray">
              <a:xfrm>
                <a:off x="744" y="1736"/>
                <a:ext cx="3988" cy="115"/>
              </a:xfrm>
              <a:prstGeom prst="roundRect">
                <a:avLst>
                  <a:gd name="adj" fmla="val 50000"/>
                </a:avLst>
              </a:prstGeom>
              <a:gradFill rotWithShape="1">
                <a:gsLst>
                  <a:gs pos="0">
                    <a:schemeClr val="accent1">
                      <a:alpha val="0"/>
                    </a:schemeClr>
                  </a:gs>
                  <a:gs pos="100000">
                    <a:schemeClr val="accent1">
                      <a:gamma/>
                      <a:tint val="20000"/>
                      <a:invGamma/>
                    </a:schemeClr>
                  </a:gs>
                </a:gsLst>
                <a:lin ang="5400000" scaled="1"/>
              </a:gradFill>
              <a:ln w="9525">
                <a:noFill/>
                <a:round/>
                <a:headEnd/>
                <a:tailEnd/>
              </a:ln>
              <a:effectLst/>
            </p:spPr>
            <p:txBody>
              <a:bodyPr wrap="none" anchor="ctr"/>
              <a:lstStyle/>
              <a:p>
                <a:endParaRPr lang="en-US"/>
              </a:p>
            </p:txBody>
          </p:sp>
          <p:sp>
            <p:nvSpPr>
              <p:cNvPr id="28" name="AutoShape 21"/>
              <p:cNvSpPr>
                <a:spLocks noChangeArrowheads="1"/>
              </p:cNvSpPr>
              <p:nvPr/>
            </p:nvSpPr>
            <p:spPr bwMode="gray">
              <a:xfrm>
                <a:off x="744" y="1407"/>
                <a:ext cx="3988" cy="115"/>
              </a:xfrm>
              <a:prstGeom prst="roundRect">
                <a:avLst>
                  <a:gd name="adj" fmla="val 50000"/>
                </a:avLst>
              </a:prstGeom>
              <a:gradFill rotWithShape="1">
                <a:gsLst>
                  <a:gs pos="0">
                    <a:schemeClr val="accent1">
                      <a:gamma/>
                      <a:tint val="22353"/>
                      <a:invGamma/>
                    </a:schemeClr>
                  </a:gs>
                  <a:gs pos="100000">
                    <a:schemeClr val="accent1">
                      <a:alpha val="0"/>
                    </a:schemeClr>
                  </a:gs>
                </a:gsLst>
                <a:lin ang="5400000" scaled="1"/>
              </a:gradFill>
              <a:ln w="9525">
                <a:noFill/>
                <a:round/>
                <a:headEnd/>
                <a:tailEnd/>
              </a:ln>
              <a:effectLst/>
            </p:spPr>
            <p:txBody>
              <a:bodyPr wrap="none" anchor="ctr"/>
              <a:lstStyle/>
              <a:p>
                <a:endParaRPr lang="en-US"/>
              </a:p>
            </p:txBody>
          </p:sp>
        </p:grpSp>
      </p:grpSp>
      <p:sp>
        <p:nvSpPr>
          <p:cNvPr id="29" name="Rectangle 28"/>
          <p:cNvSpPr/>
          <p:nvPr/>
        </p:nvSpPr>
        <p:spPr>
          <a:xfrm>
            <a:off x="1295399" y="3541995"/>
            <a:ext cx="6019799" cy="830997"/>
          </a:xfrm>
          <a:prstGeom prst="rect">
            <a:avLst/>
          </a:prstGeom>
        </p:spPr>
        <p:txBody>
          <a:bodyPr wrap="square">
            <a:spAutoFit/>
          </a:bodyPr>
          <a:lstStyle/>
          <a:p>
            <a:pPr marL="0" lvl="0" indent="0">
              <a:buNone/>
            </a:pPr>
            <a:r>
              <a:rPr lang="en-US" sz="2400" b="1" dirty="0" smtClean="0">
                <a:latin typeface="Times New Roman"/>
                <a:ea typeface="Calibri"/>
                <a:cs typeface="Arial"/>
              </a:rPr>
              <a:t>What </a:t>
            </a:r>
            <a:r>
              <a:rPr lang="en-US" sz="2400" b="1" dirty="0">
                <a:latin typeface="Times New Roman"/>
                <a:ea typeface="Calibri"/>
                <a:cs typeface="Arial"/>
              </a:rPr>
              <a:t>pine oil and other </a:t>
            </a:r>
            <a:r>
              <a:rPr lang="en-US" sz="2400" b="1" dirty="0" smtClean="0">
                <a:latin typeface="Times New Roman"/>
                <a:ea typeface="Calibri"/>
                <a:cs typeface="Arial"/>
              </a:rPr>
              <a:t>constituents</a:t>
            </a:r>
            <a:r>
              <a:rPr lang="en-US" sz="2400" b="1" dirty="0">
                <a:latin typeface="Times New Roman"/>
                <a:ea typeface="Calibri"/>
                <a:cs typeface="Arial"/>
              </a:rPr>
              <a:t>’ concentration in the commercial sample is?</a:t>
            </a:r>
            <a:endParaRPr lang="ar-SA" sz="2400" b="1" dirty="0"/>
          </a:p>
        </p:txBody>
      </p:sp>
      <p:sp>
        <p:nvSpPr>
          <p:cNvPr id="26" name="عنصر نائب لرقم الشريحة 25"/>
          <p:cNvSpPr>
            <a:spLocks noGrp="1"/>
          </p:cNvSpPr>
          <p:nvPr>
            <p:ph type="sldNum" sz="quarter" idx="12"/>
          </p:nvPr>
        </p:nvSpPr>
        <p:spPr/>
        <p:txBody>
          <a:bodyPr/>
          <a:lstStyle/>
          <a:p>
            <a:fld id="{F2F5CBAF-7C81-4A2D-9693-0CC976E33F58}" type="slidenum">
              <a:rPr lang="en-US" smtClean="0"/>
              <a:pPr/>
              <a:t>23</a:t>
            </a:fld>
            <a:endParaRPr lang="en-US"/>
          </a:p>
        </p:txBody>
      </p:sp>
    </p:spTree>
    <p:extLst>
      <p:ext uri="{BB962C8B-B14F-4D97-AF65-F5344CB8AC3E}">
        <p14:creationId xmlns:p14="http://schemas.microsoft.com/office/powerpoint/2010/main" val="6511230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Oval 4"/>
          <p:cNvSpPr>
            <a:spLocks noChangeArrowheads="1"/>
          </p:cNvSpPr>
          <p:nvPr/>
        </p:nvSpPr>
        <p:spPr bwMode="gray">
          <a:xfrm>
            <a:off x="2656681" y="2725737"/>
            <a:ext cx="3956050" cy="3881437"/>
          </a:xfrm>
          <a:prstGeom prst="ellipse">
            <a:avLst/>
          </a:prstGeom>
          <a:noFill/>
          <a:ln w="12700">
            <a:solidFill>
              <a:schemeClr val="bg2"/>
            </a:solidFill>
            <a:prstDash val="sysDot"/>
            <a:round/>
            <a:headEnd/>
            <a:tailEnd/>
          </a:ln>
          <a:effectLst/>
        </p:spPr>
        <p:txBody>
          <a:bodyPr wrap="none" anchor="ctr"/>
          <a:lstStyle/>
          <a:p>
            <a:endParaRPr lang="en-US"/>
          </a:p>
        </p:txBody>
      </p:sp>
      <p:sp>
        <p:nvSpPr>
          <p:cNvPr id="19463" name="AutoShape 7"/>
          <p:cNvSpPr>
            <a:spLocks noChangeArrowheads="1"/>
          </p:cNvSpPr>
          <p:nvPr/>
        </p:nvSpPr>
        <p:spPr bwMode="gray">
          <a:xfrm rot="30644363">
            <a:off x="2619238" y="4663281"/>
            <a:ext cx="1871662" cy="1855787"/>
          </a:xfrm>
          <a:prstGeom prst="chevron">
            <a:avLst>
              <a:gd name="adj" fmla="val 28655"/>
            </a:avLst>
          </a:prstGeom>
          <a:solidFill>
            <a:srgbClr val="99CC00"/>
          </a:solidFill>
          <a:ln w="9525">
            <a:noFill/>
            <a:miter lim="800000"/>
            <a:headEnd/>
            <a:tailEnd/>
          </a:ln>
          <a:effectLst/>
          <a:scene3d>
            <a:camera prst="legacyObliqueTopRight"/>
            <a:lightRig rig="legacyFlat3" dir="b"/>
          </a:scene3d>
          <a:sp3d extrusionH="163500" prstMaterial="legacyMatte">
            <a:bevelT w="13500" h="13500" prst="angle"/>
            <a:bevelB w="13500" h="13500" prst="angle"/>
            <a:extrusionClr>
              <a:srgbClr val="99CC00"/>
            </a:extrusionClr>
          </a:sp3d>
        </p:spPr>
        <p:txBody>
          <a:bodyPr wrap="none" anchor="ctr">
            <a:flatTx/>
          </a:bodyPr>
          <a:lstStyle/>
          <a:p>
            <a:endParaRPr lang="en-US"/>
          </a:p>
        </p:txBody>
      </p:sp>
      <p:sp>
        <p:nvSpPr>
          <p:cNvPr id="19464" name="AutoShape 8"/>
          <p:cNvSpPr>
            <a:spLocks noChangeArrowheads="1"/>
          </p:cNvSpPr>
          <p:nvPr/>
        </p:nvSpPr>
        <p:spPr bwMode="gray">
          <a:xfrm rot="16200000">
            <a:off x="3885406" y="2468259"/>
            <a:ext cx="1871663" cy="1855787"/>
          </a:xfrm>
          <a:prstGeom prst="chevron">
            <a:avLst>
              <a:gd name="adj" fmla="val 28655"/>
            </a:avLst>
          </a:prstGeom>
          <a:solidFill>
            <a:schemeClr val="accent1"/>
          </a:solidFill>
          <a:ln w="9525">
            <a:noFill/>
            <a:miter lim="800000"/>
            <a:headEnd/>
            <a:tailEnd/>
          </a:ln>
          <a:effectLst/>
          <a:scene3d>
            <a:camera prst="legacyObliqueTopRight"/>
            <a:lightRig rig="legacyFlat3" dir="b"/>
          </a:scene3d>
          <a:sp3d extrusionH="163500" prstMaterial="legacyPlastic">
            <a:bevelT w="13500" h="13500" prst="angle"/>
            <a:bevelB w="13500" h="13500" prst="angle"/>
            <a:extrusionClr>
              <a:schemeClr val="accent1"/>
            </a:extrusionClr>
          </a:sp3d>
        </p:spPr>
        <p:txBody>
          <a:bodyPr wrap="none" anchor="ctr">
            <a:flatTx/>
          </a:bodyPr>
          <a:lstStyle/>
          <a:p>
            <a:endParaRPr lang="en-US"/>
          </a:p>
        </p:txBody>
      </p:sp>
      <p:sp>
        <p:nvSpPr>
          <p:cNvPr id="19465" name="AutoShape 9"/>
          <p:cNvSpPr>
            <a:spLocks noChangeArrowheads="1"/>
          </p:cNvSpPr>
          <p:nvPr/>
        </p:nvSpPr>
        <p:spPr bwMode="gray">
          <a:xfrm rot="23388254">
            <a:off x="5128305" y="4659803"/>
            <a:ext cx="1871662" cy="1855787"/>
          </a:xfrm>
          <a:prstGeom prst="chevron">
            <a:avLst>
              <a:gd name="adj" fmla="val 28655"/>
            </a:avLst>
          </a:prstGeom>
          <a:solidFill>
            <a:schemeClr val="hlink"/>
          </a:solidFill>
          <a:ln w="9525">
            <a:noFill/>
            <a:miter lim="800000"/>
            <a:headEnd/>
            <a:tailEnd/>
          </a:ln>
          <a:effectLst/>
          <a:scene3d>
            <a:camera prst="legacyObliqueTopRight"/>
            <a:lightRig rig="legacyFlat3" dir="b"/>
          </a:scene3d>
          <a:sp3d extrusionH="163500" prstMaterial="legacyMatte">
            <a:bevelT w="13500" h="13500" prst="angle"/>
            <a:bevelB w="13500" h="13500" prst="angle"/>
            <a:extrusionClr>
              <a:schemeClr val="hlink"/>
            </a:extrusionClr>
          </a:sp3d>
        </p:spPr>
        <p:txBody>
          <a:bodyPr wrap="none" anchor="ctr">
            <a:flatTx/>
          </a:bodyPr>
          <a:lstStyle/>
          <a:p>
            <a:endParaRPr lang="en-US" dirty="0"/>
          </a:p>
        </p:txBody>
      </p:sp>
      <p:sp>
        <p:nvSpPr>
          <p:cNvPr id="19466" name="Text Box 10"/>
          <p:cNvSpPr txBox="1">
            <a:spLocks noChangeArrowheads="1"/>
          </p:cNvSpPr>
          <p:nvPr/>
        </p:nvSpPr>
        <p:spPr bwMode="gray">
          <a:xfrm>
            <a:off x="3890212" y="4305399"/>
            <a:ext cx="1855787" cy="1015663"/>
          </a:xfrm>
          <a:prstGeom prst="rect">
            <a:avLst/>
          </a:prstGeom>
          <a:noFill/>
          <a:ln w="9525" algn="ctr">
            <a:noFill/>
            <a:miter lim="800000"/>
            <a:headEnd/>
            <a:tailEnd/>
          </a:ln>
          <a:effectLst/>
        </p:spPr>
        <p:txBody>
          <a:bodyPr>
            <a:spAutoFit/>
          </a:bodyPr>
          <a:lstStyle/>
          <a:p>
            <a:pPr eaLnBrk="0" hangingPunct="0"/>
            <a:r>
              <a:rPr lang="en-US" sz="2000" b="1" dirty="0">
                <a:latin typeface="Times New Roman" pitchFamily="18" charset="0"/>
                <a:ea typeface="Calibri"/>
                <a:cs typeface="Times New Roman" pitchFamily="18" charset="0"/>
              </a:rPr>
              <a:t>New Recommended Recipe</a:t>
            </a:r>
            <a:endParaRPr lang="en-US" sz="2000" b="1" dirty="0">
              <a:solidFill>
                <a:srgbClr val="1C1C1C"/>
              </a:solidFill>
            </a:endParaRPr>
          </a:p>
        </p:txBody>
      </p:sp>
      <p:sp>
        <p:nvSpPr>
          <p:cNvPr id="19467" name="Rectangle 11"/>
          <p:cNvSpPr>
            <a:spLocks noChangeArrowheads="1"/>
          </p:cNvSpPr>
          <p:nvPr/>
        </p:nvSpPr>
        <p:spPr bwMode="gray">
          <a:xfrm>
            <a:off x="3769333" y="2908783"/>
            <a:ext cx="2043113" cy="1015663"/>
          </a:xfrm>
          <a:prstGeom prst="rect">
            <a:avLst/>
          </a:prstGeom>
          <a:noFill/>
          <a:ln w="9525" algn="ctr">
            <a:noFill/>
            <a:miter lim="800000"/>
            <a:headEnd/>
            <a:tailEnd/>
          </a:ln>
          <a:effectLst/>
        </p:spPr>
        <p:txBody>
          <a:bodyPr>
            <a:spAutoFit/>
          </a:bodyPr>
          <a:lstStyle/>
          <a:p>
            <a:pPr eaLnBrk="0" hangingPunct="0"/>
            <a:r>
              <a:rPr lang="en-US" sz="2000" b="1" dirty="0">
                <a:latin typeface="Times New Roman" pitchFamily="18" charset="0"/>
                <a:ea typeface="Calibri"/>
                <a:cs typeface="Times New Roman" pitchFamily="18" charset="0"/>
              </a:rPr>
              <a:t>pine oil concentration of 1.5%.</a:t>
            </a:r>
            <a:endParaRPr lang="en-US" sz="2000" b="1" dirty="0">
              <a:solidFill>
                <a:srgbClr val="FFFBFC"/>
              </a:solidFill>
            </a:endParaRPr>
          </a:p>
        </p:txBody>
      </p:sp>
      <p:sp>
        <p:nvSpPr>
          <p:cNvPr id="19468" name="Rectangle 12"/>
          <p:cNvSpPr>
            <a:spLocks noChangeArrowheads="1"/>
          </p:cNvSpPr>
          <p:nvPr/>
        </p:nvSpPr>
        <p:spPr bwMode="gray">
          <a:xfrm>
            <a:off x="2819400" y="4987531"/>
            <a:ext cx="1160463" cy="1200329"/>
          </a:xfrm>
          <a:prstGeom prst="rect">
            <a:avLst/>
          </a:prstGeom>
          <a:noFill/>
          <a:ln w="9525" algn="ctr">
            <a:noFill/>
            <a:miter lim="800000"/>
            <a:headEnd/>
            <a:tailEnd/>
          </a:ln>
          <a:effectLst/>
        </p:spPr>
        <p:txBody>
          <a:bodyPr>
            <a:spAutoFit/>
          </a:bodyPr>
          <a:lstStyle/>
          <a:p>
            <a:pPr eaLnBrk="0" hangingPunct="0"/>
            <a:r>
              <a:rPr lang="en-US" b="1" dirty="0">
                <a:latin typeface="Times New Roman" pitchFamily="18" charset="0"/>
                <a:ea typeface="Calibri"/>
                <a:cs typeface="Times New Roman" pitchFamily="18" charset="0"/>
              </a:rPr>
              <a:t>pine oil solubilizing agent </a:t>
            </a:r>
            <a:r>
              <a:rPr lang="en-US" b="1" dirty="0" smtClean="0">
                <a:latin typeface="Times New Roman" pitchFamily="18" charset="0"/>
                <a:ea typeface="Calibri"/>
                <a:cs typeface="Times New Roman" pitchFamily="18" charset="0"/>
              </a:rPr>
              <a:t>(5%)</a:t>
            </a:r>
            <a:endParaRPr lang="en-US" b="1" dirty="0">
              <a:solidFill>
                <a:srgbClr val="FFFBFC"/>
              </a:solidFill>
            </a:endParaRPr>
          </a:p>
        </p:txBody>
      </p:sp>
      <p:sp>
        <p:nvSpPr>
          <p:cNvPr id="19469" name="Rectangle 13"/>
          <p:cNvSpPr>
            <a:spLocks noChangeArrowheads="1"/>
          </p:cNvSpPr>
          <p:nvPr/>
        </p:nvSpPr>
        <p:spPr bwMode="gray">
          <a:xfrm>
            <a:off x="5745999" y="5237232"/>
            <a:ext cx="1290638" cy="707886"/>
          </a:xfrm>
          <a:prstGeom prst="rect">
            <a:avLst/>
          </a:prstGeom>
          <a:noFill/>
          <a:ln w="9525" algn="ctr">
            <a:noFill/>
            <a:miter lim="800000"/>
            <a:headEnd/>
            <a:tailEnd/>
          </a:ln>
          <a:effectLst/>
        </p:spPr>
        <p:txBody>
          <a:bodyPr wrap="square">
            <a:spAutoFit/>
          </a:bodyPr>
          <a:lstStyle/>
          <a:p>
            <a:pPr eaLnBrk="0" hangingPunct="0"/>
            <a:r>
              <a:rPr lang="en-US" sz="2000" b="1" dirty="0">
                <a:latin typeface="Times New Roman" pitchFamily="18" charset="0"/>
                <a:ea typeface="Calibri"/>
                <a:cs typeface="Times New Roman" pitchFamily="18" charset="0"/>
              </a:rPr>
              <a:t>viscosity promoter</a:t>
            </a:r>
            <a:endParaRPr lang="en-US" sz="2000" b="1" dirty="0">
              <a:solidFill>
                <a:srgbClr val="FFFBFC"/>
              </a:solidFill>
            </a:endParaRPr>
          </a:p>
        </p:txBody>
      </p:sp>
      <p:sp>
        <p:nvSpPr>
          <p:cNvPr id="2" name="Rectangle 1"/>
          <p:cNvSpPr/>
          <p:nvPr/>
        </p:nvSpPr>
        <p:spPr>
          <a:xfrm>
            <a:off x="164663" y="1556792"/>
            <a:ext cx="8077199" cy="523220"/>
          </a:xfrm>
          <a:prstGeom prst="rect">
            <a:avLst/>
          </a:prstGeom>
        </p:spPr>
        <p:txBody>
          <a:bodyPr wrap="square">
            <a:spAutoFit/>
          </a:bodyPr>
          <a:lstStyle/>
          <a:p>
            <a:r>
              <a:rPr lang="en-US" sz="2800" dirty="0" smtClean="0">
                <a:latin typeface="Times New Roman" pitchFamily="18" charset="0"/>
                <a:ea typeface="Calibri"/>
                <a:cs typeface="Times New Roman" pitchFamily="18" charset="0"/>
              </a:rPr>
              <a:t>The </a:t>
            </a:r>
            <a:r>
              <a:rPr lang="en-US" sz="2800" dirty="0">
                <a:latin typeface="Times New Roman" pitchFamily="18" charset="0"/>
                <a:ea typeface="Calibri"/>
                <a:cs typeface="Times New Roman" pitchFamily="18" charset="0"/>
              </a:rPr>
              <a:t>New Recommended Recipe should include:  </a:t>
            </a:r>
          </a:p>
        </p:txBody>
      </p:sp>
      <p:sp>
        <p:nvSpPr>
          <p:cNvPr id="11" name="عنصر نائب لرقم الشريحة 10"/>
          <p:cNvSpPr>
            <a:spLocks noGrp="1"/>
          </p:cNvSpPr>
          <p:nvPr>
            <p:ph type="sldNum" sz="quarter" idx="12"/>
          </p:nvPr>
        </p:nvSpPr>
        <p:spPr/>
        <p:txBody>
          <a:bodyPr/>
          <a:lstStyle/>
          <a:p>
            <a:fld id="{F2F5CBAF-7C81-4A2D-9693-0CC976E33F58}" type="slidenum">
              <a:rPr lang="en-US" smtClean="0"/>
              <a:pPr/>
              <a:t>24</a:t>
            </a:fld>
            <a:endParaRPr lang="en-US"/>
          </a:p>
        </p:txBody>
      </p:sp>
      <p:sp>
        <p:nvSpPr>
          <p:cNvPr id="12" name="Title 1"/>
          <p:cNvSpPr>
            <a:spLocks noGrp="1"/>
          </p:cNvSpPr>
          <p:nvPr>
            <p:ph type="title"/>
          </p:nvPr>
        </p:nvSpPr>
        <p:spPr>
          <a:xfrm>
            <a:off x="88462" y="188640"/>
            <a:ext cx="8229600" cy="927100"/>
          </a:xfrm>
        </p:spPr>
        <p:txBody>
          <a:bodyPr/>
          <a:lstStyle/>
          <a:p>
            <a:r>
              <a:rPr lang="en-US" dirty="0" smtClean="0">
                <a:solidFill>
                  <a:schemeClr val="accent1">
                    <a:lumMod val="75000"/>
                  </a:schemeClr>
                </a:solidFill>
                <a:latin typeface="Times New Roman" pitchFamily="18" charset="0"/>
                <a:cs typeface="Times New Roman" pitchFamily="18" charset="0"/>
              </a:rPr>
              <a:t/>
            </a:r>
            <a:br>
              <a:rPr lang="en-US" dirty="0" smtClean="0">
                <a:solidFill>
                  <a:schemeClr val="accent1">
                    <a:lumMod val="75000"/>
                  </a:schemeClr>
                </a:solidFill>
                <a:latin typeface="Times New Roman" pitchFamily="18" charset="0"/>
                <a:cs typeface="Times New Roman" pitchFamily="18" charset="0"/>
              </a:rPr>
            </a:br>
            <a:r>
              <a:rPr lang="en-US" dirty="0" smtClean="0">
                <a:solidFill>
                  <a:schemeClr val="accent1">
                    <a:lumMod val="75000"/>
                  </a:schemeClr>
                </a:solidFill>
                <a:latin typeface="Times New Roman" pitchFamily="18" charset="0"/>
                <a:cs typeface="Times New Roman" pitchFamily="18" charset="0"/>
              </a:rPr>
              <a:t>Recommendations </a:t>
            </a:r>
            <a:endParaRPr lang="ar-SA" dirty="0"/>
          </a:p>
        </p:txBody>
      </p:sp>
    </p:spTree>
    <p:extLst>
      <p:ext uri="{BB962C8B-B14F-4D97-AF65-F5344CB8AC3E}">
        <p14:creationId xmlns:p14="http://schemas.microsoft.com/office/powerpoint/2010/main" val="29126236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4" name="Rectangle 4"/>
          <p:cNvSpPr>
            <a:spLocks noGrp="1" noChangeArrowheads="1"/>
          </p:cNvSpPr>
          <p:nvPr>
            <p:ph type="ctrTitle"/>
          </p:nvPr>
        </p:nvSpPr>
        <p:spPr/>
        <p:txBody>
          <a:bodyPr/>
          <a:lstStyle/>
          <a:p>
            <a:r>
              <a:rPr lang="en-US" sz="6000"/>
              <a:t>Thank You!</a:t>
            </a:r>
          </a:p>
        </p:txBody>
      </p:sp>
      <p:sp>
        <p:nvSpPr>
          <p:cNvPr id="5" name="Rounded Rectangle 4"/>
          <p:cNvSpPr/>
          <p:nvPr/>
        </p:nvSpPr>
        <p:spPr bwMode="auto">
          <a:xfrm>
            <a:off x="304800" y="4724400"/>
            <a:ext cx="1371600" cy="304800"/>
          </a:xfrm>
          <a:prstGeom prst="roundRect">
            <a:avLst/>
          </a:prstGeom>
          <a:solidFill>
            <a:schemeClr val="bg1">
              <a:lumMod val="20000"/>
              <a:lumOff val="80000"/>
            </a:schemeClr>
          </a:solidFill>
          <a:ln w="9525" cap="flat" cmpd="sng" algn="ctr">
            <a:solidFill>
              <a:schemeClr val="bg1">
                <a:lumMod val="20000"/>
                <a:lumOff val="8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4" name="عنصر نائب لرقم الشريحة 3"/>
          <p:cNvSpPr>
            <a:spLocks noGrp="1"/>
          </p:cNvSpPr>
          <p:nvPr>
            <p:ph type="sldNum" sz="quarter" idx="4"/>
          </p:nvPr>
        </p:nvSpPr>
        <p:spPr/>
        <p:txBody>
          <a:bodyPr/>
          <a:lstStyle/>
          <a:p>
            <a:fld id="{5920ED18-5415-43CB-98B6-327C3998947B}" type="slidenum">
              <a:rPr lang="en-US" smtClean="0"/>
              <a:pPr/>
              <a:t>25</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accent1">
                    <a:lumMod val="75000"/>
                  </a:schemeClr>
                </a:solidFill>
                <a:latin typeface="Times New Roman" pitchFamily="18" charset="0"/>
                <a:cs typeface="Times New Roman" pitchFamily="18" charset="0"/>
              </a:rPr>
              <a:t>Introduction </a:t>
            </a:r>
            <a:endParaRPr lang="en-US" sz="4800" dirty="0">
              <a:solidFill>
                <a:schemeClr val="accent1">
                  <a:lumMod val="75000"/>
                </a:schemeClr>
              </a:solidFill>
              <a:latin typeface="Times New Roman" pitchFamily="18" charset="0"/>
              <a:cs typeface="Times New Roman" pitchFamily="18" charset="0"/>
            </a:endParaRPr>
          </a:p>
        </p:txBody>
      </p:sp>
      <p:grpSp>
        <p:nvGrpSpPr>
          <p:cNvPr id="3" name="Group 3"/>
          <p:cNvGrpSpPr>
            <a:grpSpLocks/>
          </p:cNvGrpSpPr>
          <p:nvPr/>
        </p:nvGrpSpPr>
        <p:grpSpPr bwMode="auto">
          <a:xfrm>
            <a:off x="808037" y="2914650"/>
            <a:ext cx="1912938" cy="3605213"/>
            <a:chOff x="513" y="998"/>
            <a:chExt cx="1109" cy="2271"/>
          </a:xfrm>
        </p:grpSpPr>
        <p:sp>
          <p:nvSpPr>
            <p:cNvPr id="6" name="Freeform 4"/>
            <p:cNvSpPr>
              <a:spLocks/>
            </p:cNvSpPr>
            <p:nvPr/>
          </p:nvSpPr>
          <p:spPr bwMode="gray">
            <a:xfrm flipV="1">
              <a:off x="683" y="2087"/>
              <a:ext cx="933" cy="1182"/>
            </a:xfrm>
            <a:custGeom>
              <a:avLst/>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accent1"/>
            </a:solidFill>
            <a:ln w="9525" cap="flat" cmpd="sng">
              <a:noFill/>
              <a:prstDash val="solid"/>
              <a:round/>
              <a:headEnd type="none" w="med" len="med"/>
              <a:tailEnd type="none" w="med" len="med"/>
            </a:ln>
            <a:effectLst/>
          </p:spPr>
          <p:txBody>
            <a:bodyPr wrap="none" anchor="ctr"/>
            <a:lstStyle/>
            <a:p>
              <a:endParaRPr lang="en-US">
                <a:latin typeface="Times New Roman" pitchFamily="18" charset="0"/>
                <a:cs typeface="Times New Roman" pitchFamily="18" charset="0"/>
              </a:endParaRPr>
            </a:p>
          </p:txBody>
        </p:sp>
        <p:sp>
          <p:nvSpPr>
            <p:cNvPr id="7" name="Freeform 5"/>
            <p:cNvSpPr>
              <a:spLocks/>
            </p:cNvSpPr>
            <p:nvPr/>
          </p:nvSpPr>
          <p:spPr bwMode="gray">
            <a:xfrm rot="-5400000">
              <a:off x="917" y="1548"/>
              <a:ext cx="301" cy="1109"/>
            </a:xfrm>
            <a:custGeom>
              <a:avLst/>
              <a:gdLst/>
              <a:ahLst/>
              <a:cxnLst>
                <a:cxn ang="0">
                  <a:pos x="37" y="1"/>
                </a:cxn>
                <a:cxn ang="0">
                  <a:pos x="45" y="472"/>
                </a:cxn>
                <a:cxn ang="0">
                  <a:pos x="0" y="474"/>
                </a:cxn>
                <a:cxn ang="0">
                  <a:pos x="72" y="604"/>
                </a:cxn>
                <a:cxn ang="0">
                  <a:pos x="142" y="474"/>
                </a:cxn>
                <a:cxn ang="0">
                  <a:pos x="100" y="474"/>
                </a:cxn>
                <a:cxn ang="0">
                  <a:pos x="99" y="0"/>
                </a:cxn>
                <a:cxn ang="0">
                  <a:pos x="37" y="1"/>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accent1"/>
            </a:solidFill>
            <a:ln w="9525" cap="flat" cmpd="sng">
              <a:noFill/>
              <a:prstDash val="solid"/>
              <a:round/>
              <a:headEnd type="none" w="med" len="med"/>
              <a:tailEnd type="none" w="med" len="med"/>
            </a:ln>
            <a:effectLst/>
          </p:spPr>
          <p:txBody>
            <a:bodyPr wrap="none" anchor="ctr"/>
            <a:lstStyle/>
            <a:p>
              <a:endParaRPr lang="en-US">
                <a:latin typeface="Times New Roman" pitchFamily="18" charset="0"/>
                <a:cs typeface="Times New Roman" pitchFamily="18" charset="0"/>
              </a:endParaRPr>
            </a:p>
          </p:txBody>
        </p:sp>
        <p:sp>
          <p:nvSpPr>
            <p:cNvPr id="8" name="Freeform 6"/>
            <p:cNvSpPr>
              <a:spLocks/>
            </p:cNvSpPr>
            <p:nvPr/>
          </p:nvSpPr>
          <p:spPr bwMode="gray">
            <a:xfrm>
              <a:off x="677" y="998"/>
              <a:ext cx="933" cy="1182"/>
            </a:xfrm>
            <a:custGeom>
              <a:avLst/>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accent1"/>
            </a:solidFill>
            <a:ln w="9525" cap="flat" cmpd="sng">
              <a:noFill/>
              <a:prstDash val="solid"/>
              <a:round/>
              <a:headEnd type="none" w="med" len="med"/>
              <a:tailEnd type="none" w="med" len="med"/>
            </a:ln>
            <a:effectLst/>
          </p:spPr>
          <p:txBody>
            <a:bodyPr wrap="none" anchor="ctr"/>
            <a:lstStyle/>
            <a:p>
              <a:endParaRPr lang="en-US">
                <a:latin typeface="Times New Roman" pitchFamily="18" charset="0"/>
                <a:cs typeface="Times New Roman" pitchFamily="18" charset="0"/>
              </a:endParaRPr>
            </a:p>
          </p:txBody>
        </p:sp>
      </p:grpSp>
      <p:sp>
        <p:nvSpPr>
          <p:cNvPr id="9" name="AutoShape 7"/>
          <p:cNvSpPr>
            <a:spLocks noChangeArrowheads="1"/>
          </p:cNvSpPr>
          <p:nvPr/>
        </p:nvSpPr>
        <p:spPr bwMode="gray">
          <a:xfrm>
            <a:off x="2819400" y="4038600"/>
            <a:ext cx="5457825" cy="1304925"/>
          </a:xfrm>
          <a:prstGeom prst="roundRect">
            <a:avLst>
              <a:gd name="adj" fmla="val 11505"/>
            </a:avLst>
          </a:prstGeom>
          <a:ln>
            <a:headEnd/>
            <a:tailEnd/>
          </a:ln>
        </p:spPr>
        <p:style>
          <a:lnRef idx="1">
            <a:schemeClr val="accent5"/>
          </a:lnRef>
          <a:fillRef idx="3">
            <a:schemeClr val="accent5"/>
          </a:fillRef>
          <a:effectRef idx="2">
            <a:schemeClr val="accent5"/>
          </a:effectRef>
          <a:fontRef idx="minor">
            <a:schemeClr val="lt1"/>
          </a:fontRef>
        </p:style>
        <p:txBody>
          <a:bodyPr wrap="none" anchor="ctr"/>
          <a:lstStyle/>
          <a:p>
            <a:endParaRPr lang="en-US">
              <a:latin typeface="Times New Roman" pitchFamily="18" charset="0"/>
              <a:cs typeface="Times New Roman" pitchFamily="18" charset="0"/>
            </a:endParaRPr>
          </a:p>
        </p:txBody>
      </p:sp>
      <p:sp>
        <p:nvSpPr>
          <p:cNvPr id="11" name="AutoShape 9"/>
          <p:cNvSpPr>
            <a:spLocks noChangeArrowheads="1"/>
          </p:cNvSpPr>
          <p:nvPr/>
        </p:nvSpPr>
        <p:spPr bwMode="ltGray">
          <a:xfrm>
            <a:off x="2743200" y="5543550"/>
            <a:ext cx="5422900" cy="1314450"/>
          </a:xfrm>
          <a:prstGeom prst="roundRect">
            <a:avLst>
              <a:gd name="adj" fmla="val 11505"/>
            </a:avLst>
          </a:prstGeom>
          <a:gradFill rotWithShape="1">
            <a:gsLst>
              <a:gs pos="0">
                <a:schemeClr val="accent2"/>
              </a:gs>
              <a:gs pos="100000">
                <a:schemeClr val="accent2">
                  <a:gamma/>
                  <a:shade val="46275"/>
                  <a:invGamma/>
                  <a:alpha val="0"/>
                </a:schemeClr>
              </a:gs>
            </a:gsLst>
            <a:lin ang="0" scaled="1"/>
          </a:gradFill>
          <a:ln w="6350" algn="ctr">
            <a:noFill/>
            <a:prstDash val="sysDot"/>
            <a:round/>
            <a:headEnd/>
            <a:tailEnd/>
          </a:ln>
          <a:effectLst/>
        </p:spPr>
        <p:txBody>
          <a:bodyPr wrap="none" anchor="ctr"/>
          <a:lstStyle/>
          <a:p>
            <a:endParaRPr lang="en-US">
              <a:latin typeface="Times New Roman" pitchFamily="18" charset="0"/>
              <a:cs typeface="Times New Roman" pitchFamily="18" charset="0"/>
            </a:endParaRPr>
          </a:p>
        </p:txBody>
      </p:sp>
      <p:sp>
        <p:nvSpPr>
          <p:cNvPr id="13" name="AutoShape 11"/>
          <p:cNvSpPr>
            <a:spLocks noChangeArrowheads="1"/>
          </p:cNvSpPr>
          <p:nvPr/>
        </p:nvSpPr>
        <p:spPr bwMode="gray">
          <a:xfrm>
            <a:off x="2819400" y="2362200"/>
            <a:ext cx="5457825" cy="1304925"/>
          </a:xfrm>
          <a:prstGeom prst="roundRect">
            <a:avLst>
              <a:gd name="adj" fmla="val 11505"/>
            </a:avLst>
          </a:prstGeom>
          <a:gradFill rotWithShape="1">
            <a:gsLst>
              <a:gs pos="0">
                <a:schemeClr val="hlink">
                  <a:alpha val="80000"/>
                </a:schemeClr>
              </a:gs>
              <a:gs pos="100000">
                <a:schemeClr val="hlink">
                  <a:gamma/>
                  <a:shade val="46275"/>
                  <a:invGamma/>
                  <a:alpha val="0"/>
                </a:schemeClr>
              </a:gs>
            </a:gsLst>
            <a:lin ang="0" scaled="1"/>
          </a:gradFill>
          <a:ln w="6350" algn="ctr">
            <a:noFill/>
            <a:prstDash val="sysDot"/>
            <a:round/>
            <a:headEnd/>
            <a:tailEnd/>
          </a:ln>
          <a:effectLst/>
        </p:spPr>
        <p:txBody>
          <a:bodyPr wrap="none" anchor="ctr"/>
          <a:lstStyle/>
          <a:p>
            <a:endParaRPr lang="en-US">
              <a:latin typeface="Times New Roman" pitchFamily="18" charset="0"/>
              <a:cs typeface="Times New Roman" pitchFamily="18" charset="0"/>
            </a:endParaRPr>
          </a:p>
        </p:txBody>
      </p:sp>
      <p:pic>
        <p:nvPicPr>
          <p:cNvPr id="21" name="Picture 19" descr="YG_circle001"/>
          <p:cNvPicPr>
            <a:picLocks noChangeAspect="1" noChangeArrowheads="1"/>
          </p:cNvPicPr>
          <p:nvPr/>
        </p:nvPicPr>
        <p:blipFill>
          <a:blip r:embed="rId2" cstate="print"/>
          <a:srcRect/>
          <a:stretch>
            <a:fillRect/>
          </a:stretch>
        </p:blipFill>
        <p:spPr bwMode="auto">
          <a:xfrm>
            <a:off x="228600" y="3733800"/>
            <a:ext cx="1882775" cy="1879600"/>
          </a:xfrm>
          <a:prstGeom prst="rect">
            <a:avLst/>
          </a:prstGeom>
          <a:noFill/>
        </p:spPr>
      </p:pic>
      <p:sp>
        <p:nvSpPr>
          <p:cNvPr id="22" name="Text Box 20"/>
          <p:cNvSpPr txBox="1">
            <a:spLocks noChangeArrowheads="1"/>
          </p:cNvSpPr>
          <p:nvPr/>
        </p:nvSpPr>
        <p:spPr bwMode="black">
          <a:xfrm>
            <a:off x="228600" y="1143000"/>
            <a:ext cx="8915400" cy="954107"/>
          </a:xfrm>
          <a:prstGeom prst="rect">
            <a:avLst/>
          </a:prstGeom>
          <a:noFill/>
          <a:ln w="9525" algn="ctr">
            <a:noFill/>
            <a:miter lim="800000"/>
            <a:headEnd/>
            <a:tailEnd/>
          </a:ln>
          <a:effectLst/>
        </p:spPr>
        <p:txBody>
          <a:bodyPr wrap="square">
            <a:spAutoFit/>
          </a:bodyPr>
          <a:lstStyle/>
          <a:p>
            <a:pPr algn="l"/>
            <a:r>
              <a:rPr lang="en-US" sz="2800" dirty="0" smtClean="0">
                <a:latin typeface="Times New Roman" pitchFamily="18" charset="0"/>
                <a:ea typeface="Calibri" pitchFamily="34" charset="0"/>
                <a:cs typeface="Times New Roman" pitchFamily="18" charset="0"/>
              </a:rPr>
              <a:t>This project is based on a previous project “ The Preparation of Palestinian Standard for Floor Cleaning Gel”.</a:t>
            </a:r>
            <a:endParaRPr lang="en-US" sz="2800" dirty="0">
              <a:latin typeface="Times New Roman" pitchFamily="18" charset="0"/>
              <a:cs typeface="Times New Roman" pitchFamily="18" charset="0"/>
            </a:endParaRPr>
          </a:p>
        </p:txBody>
      </p:sp>
      <p:sp>
        <p:nvSpPr>
          <p:cNvPr id="23" name="Text Box 21"/>
          <p:cNvSpPr txBox="1">
            <a:spLocks noChangeArrowheads="1"/>
          </p:cNvSpPr>
          <p:nvPr/>
        </p:nvSpPr>
        <p:spPr bwMode="black">
          <a:xfrm>
            <a:off x="2971800" y="4267201"/>
            <a:ext cx="4922837" cy="830997"/>
          </a:xfrm>
          <a:prstGeom prst="rect">
            <a:avLst/>
          </a:prstGeom>
          <a:noFill/>
          <a:ln w="9525" algn="ctr">
            <a:noFill/>
            <a:miter lim="800000"/>
            <a:headEnd/>
            <a:tailEnd/>
          </a:ln>
          <a:effectLst/>
        </p:spPr>
        <p:txBody>
          <a:bodyPr wrap="square">
            <a:spAutoFit/>
          </a:bodyPr>
          <a:lstStyle/>
          <a:p>
            <a:pPr eaLnBrk="0" hangingPunct="0"/>
            <a:r>
              <a:rPr lang="en-US" sz="2400" dirty="0" smtClean="0">
                <a:latin typeface="Times New Roman" pitchFamily="18" charset="0"/>
                <a:cs typeface="Times New Roman" pitchFamily="18" charset="0"/>
              </a:rPr>
              <a:t>The rapid increase in the cost of the pine oil.</a:t>
            </a:r>
          </a:p>
        </p:txBody>
      </p:sp>
      <p:sp>
        <p:nvSpPr>
          <p:cNvPr id="24" name="Text Box 22"/>
          <p:cNvSpPr txBox="1">
            <a:spLocks noChangeArrowheads="1"/>
          </p:cNvSpPr>
          <p:nvPr/>
        </p:nvSpPr>
        <p:spPr bwMode="black">
          <a:xfrm>
            <a:off x="2590800" y="5862638"/>
            <a:ext cx="6005513" cy="1200329"/>
          </a:xfrm>
          <a:prstGeom prst="rect">
            <a:avLst/>
          </a:prstGeom>
          <a:noFill/>
          <a:ln w="9525" algn="ctr">
            <a:noFill/>
            <a:miter lim="800000"/>
            <a:headEnd/>
            <a:tailEnd/>
          </a:ln>
          <a:effectLst/>
        </p:spPr>
        <p:txBody>
          <a:bodyPr wrap="square">
            <a:spAutoFit/>
          </a:bodyPr>
          <a:lstStyle/>
          <a:p>
            <a:pPr marL="742950" indent="-742950"/>
            <a:r>
              <a:rPr lang="en-US" sz="2400" dirty="0" smtClean="0">
                <a:latin typeface="Times New Roman" pitchFamily="18" charset="0"/>
                <a:cs typeface="Times New Roman" pitchFamily="18" charset="0"/>
              </a:rPr>
              <a:t>There's no practical scientific method to test the performance of the gel.          </a:t>
            </a:r>
          </a:p>
          <a:p>
            <a:pPr eaLnBrk="0" hangingPunct="0"/>
            <a:endParaRPr lang="en-US" sz="2400" dirty="0">
              <a:solidFill>
                <a:srgbClr val="000000"/>
              </a:solidFill>
              <a:latin typeface="Times New Roman" pitchFamily="18" charset="0"/>
              <a:cs typeface="Times New Roman" pitchFamily="18" charset="0"/>
            </a:endParaRPr>
          </a:p>
        </p:txBody>
      </p:sp>
      <p:sp>
        <p:nvSpPr>
          <p:cNvPr id="25" name="Text Box 23"/>
          <p:cNvSpPr txBox="1">
            <a:spLocks noChangeArrowheads="1"/>
          </p:cNvSpPr>
          <p:nvPr/>
        </p:nvSpPr>
        <p:spPr bwMode="gray">
          <a:xfrm>
            <a:off x="152400" y="4191000"/>
            <a:ext cx="1966912" cy="954107"/>
          </a:xfrm>
          <a:prstGeom prst="rect">
            <a:avLst/>
          </a:prstGeom>
          <a:noFill/>
          <a:ln w="9525" algn="ctr">
            <a:noFill/>
            <a:miter lim="800000"/>
            <a:headEnd/>
            <a:tailEnd/>
          </a:ln>
          <a:effectLst/>
        </p:spPr>
        <p:txBody>
          <a:bodyPr wrap="square">
            <a:spAutoFit/>
          </a:bodyPr>
          <a:lstStyle/>
          <a:p>
            <a:pPr algn="ctr" eaLnBrk="0" hangingPunct="0"/>
            <a:r>
              <a:rPr lang="en-US" sz="2800" b="1" dirty="0" smtClean="0">
                <a:latin typeface="Times New Roman" pitchFamily="18" charset="0"/>
                <a:cs typeface="Times New Roman" pitchFamily="18" charset="0"/>
              </a:rPr>
              <a:t>Study Problem</a:t>
            </a:r>
            <a:endParaRPr lang="en-US" sz="2800" b="1" dirty="0">
              <a:latin typeface="Times New Roman" pitchFamily="18" charset="0"/>
              <a:cs typeface="Times New Roman" pitchFamily="18" charset="0"/>
            </a:endParaRPr>
          </a:p>
        </p:txBody>
      </p:sp>
      <p:sp>
        <p:nvSpPr>
          <p:cNvPr id="30" name="TextBox 29"/>
          <p:cNvSpPr txBox="1"/>
          <p:nvPr/>
        </p:nvSpPr>
        <p:spPr>
          <a:xfrm>
            <a:off x="2743200" y="2514600"/>
            <a:ext cx="5562600" cy="1261884"/>
          </a:xfrm>
          <a:prstGeom prst="rect">
            <a:avLst/>
          </a:prstGeom>
          <a:noFill/>
        </p:spPr>
        <p:txBody>
          <a:bodyPr wrap="square" rtlCol="0">
            <a:spAutoFit/>
          </a:bodyPr>
          <a:lstStyle/>
          <a:p>
            <a:r>
              <a:rPr lang="en-US" sz="2400" dirty="0" smtClean="0">
                <a:latin typeface="Times New Roman" pitchFamily="18" charset="0"/>
                <a:cs typeface="Times New Roman" pitchFamily="18" charset="0"/>
              </a:rPr>
              <a:t>The actual</a:t>
            </a:r>
            <a:r>
              <a:rPr lang="en-US" sz="3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market volume is approximately 6700 tons per year.</a:t>
            </a:r>
          </a:p>
          <a:p>
            <a:endParaRPr lang="en-US" dirty="0">
              <a:latin typeface="Times New Roman" pitchFamily="18" charset="0"/>
              <a:cs typeface="Times New Roman" pitchFamily="18" charset="0"/>
            </a:endParaRPr>
          </a:p>
        </p:txBody>
      </p:sp>
      <p:sp>
        <p:nvSpPr>
          <p:cNvPr id="16" name="عنصر نائب لرقم الشريحة 15"/>
          <p:cNvSpPr>
            <a:spLocks noGrp="1"/>
          </p:cNvSpPr>
          <p:nvPr>
            <p:ph type="sldNum" sz="quarter" idx="12"/>
          </p:nvPr>
        </p:nvSpPr>
        <p:spPr/>
        <p:txBody>
          <a:bodyPr/>
          <a:lstStyle/>
          <a:p>
            <a:fld id="{F2F5CBAF-7C81-4A2D-9693-0CC976E33F58}"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endParaRPr lang="en-US" dirty="0">
              <a:latin typeface="Times New Roman" pitchFamily="18" charset="0"/>
              <a:cs typeface="Times New Roman" pitchFamily="18" charset="0"/>
            </a:endParaRPr>
          </a:p>
        </p:txBody>
      </p:sp>
      <p:grpSp>
        <p:nvGrpSpPr>
          <p:cNvPr id="4" name="Group 3"/>
          <p:cNvGrpSpPr/>
          <p:nvPr/>
        </p:nvGrpSpPr>
        <p:grpSpPr>
          <a:xfrm>
            <a:off x="2971800" y="457200"/>
            <a:ext cx="2890532" cy="2144767"/>
            <a:chOff x="2443470" y="-530104"/>
            <a:chExt cx="2890532" cy="2144767"/>
          </a:xfrm>
          <a:scene3d>
            <a:camera prst="orthographicFront">
              <a:rot lat="0" lon="0" rev="0"/>
            </a:camera>
            <a:lightRig rig="glow" dir="t">
              <a:rot lat="0" lon="0" rev="4800000"/>
            </a:lightRig>
          </a:scene3d>
        </p:grpSpPr>
        <p:sp>
          <p:nvSpPr>
            <p:cNvPr id="5" name="Oval 4"/>
            <p:cNvSpPr/>
            <p:nvPr/>
          </p:nvSpPr>
          <p:spPr>
            <a:xfrm>
              <a:off x="2443470" y="-530104"/>
              <a:ext cx="2890532" cy="2144767"/>
            </a:xfrm>
            <a:prstGeom prst="ellipse">
              <a:avLst/>
            </a:prstGeom>
            <a:solidFill>
              <a:schemeClr val="accent3">
                <a:lumMod val="90000"/>
              </a:schemeClr>
            </a:solidFill>
            <a:ln>
              <a:noFill/>
            </a:ln>
            <a:effectLst>
              <a:outerShdw blurRad="190500" dist="228600" dir="2700000" algn="ctr">
                <a:srgbClr val="000000">
                  <a:alpha val="30000"/>
                </a:srgbClr>
              </a:outerShdw>
            </a:effectLst>
            <a:sp3d prstMaterial="matte">
              <a:bevelT w="127000" h="63500"/>
            </a:sp3d>
          </p:spPr>
          <p:style>
            <a:lnRef idx="2">
              <a:scrgbClr r="0" g="0" b="0"/>
            </a:lnRef>
            <a:fillRef idx="1">
              <a:scrgbClr r="0" g="0" b="0"/>
            </a:fillRef>
            <a:effectRef idx="0">
              <a:scrgbClr r="0" g="0" b="0"/>
            </a:effectRef>
            <a:fontRef idx="minor">
              <a:schemeClr val="lt1"/>
            </a:fontRef>
          </p:style>
        </p:sp>
        <p:sp>
          <p:nvSpPr>
            <p:cNvPr id="6" name="Oval 4"/>
            <p:cNvSpPr/>
            <p:nvPr/>
          </p:nvSpPr>
          <p:spPr>
            <a:xfrm>
              <a:off x="2866779" y="-216010"/>
              <a:ext cx="2043914" cy="151657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sz="4800" b="1" kern="1200" dirty="0" smtClean="0">
                  <a:solidFill>
                    <a:schemeClr val="accent1">
                      <a:lumMod val="75000"/>
                    </a:schemeClr>
                  </a:solidFill>
                  <a:latin typeface="Times New Roman" pitchFamily="18" charset="0"/>
                  <a:cs typeface="Times New Roman" pitchFamily="18" charset="0"/>
                </a:rPr>
                <a:t>Main Goals</a:t>
              </a:r>
              <a:endParaRPr lang="en-US" sz="4800" b="1" kern="1200" dirty="0">
                <a:solidFill>
                  <a:schemeClr val="accent1">
                    <a:lumMod val="75000"/>
                  </a:schemeClr>
                </a:solidFill>
                <a:latin typeface="Times New Roman" pitchFamily="18" charset="0"/>
                <a:cs typeface="Times New Roman" pitchFamily="18" charset="0"/>
              </a:endParaRPr>
            </a:p>
          </p:txBody>
        </p:sp>
      </p:grpSp>
      <p:grpSp>
        <p:nvGrpSpPr>
          <p:cNvPr id="7" name="Group 6"/>
          <p:cNvGrpSpPr/>
          <p:nvPr/>
        </p:nvGrpSpPr>
        <p:grpSpPr>
          <a:xfrm>
            <a:off x="381000" y="2819400"/>
            <a:ext cx="3500130" cy="2738135"/>
            <a:chOff x="233669" y="1639837"/>
            <a:chExt cx="3500130" cy="2738135"/>
          </a:xfrm>
        </p:grpSpPr>
        <p:sp>
          <p:nvSpPr>
            <p:cNvPr id="8" name="Oval 7"/>
            <p:cNvSpPr/>
            <p:nvPr/>
          </p:nvSpPr>
          <p:spPr>
            <a:xfrm>
              <a:off x="233669" y="1639837"/>
              <a:ext cx="3500130" cy="2738135"/>
            </a:xfrm>
            <a:prstGeom prst="ellipse">
              <a:avLst/>
            </a:prstGeom>
            <a:solidFill>
              <a:srgbClr val="92D050"/>
            </a:solid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sp>
        <p:sp>
          <p:nvSpPr>
            <p:cNvPr id="9" name="Oval 4"/>
            <p:cNvSpPr/>
            <p:nvPr/>
          </p:nvSpPr>
          <p:spPr>
            <a:xfrm>
              <a:off x="462269" y="2040827"/>
              <a:ext cx="3124199" cy="193615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en-US" sz="2800" kern="1200" dirty="0" smtClean="0">
                  <a:solidFill>
                    <a:schemeClr val="tx1"/>
                  </a:solidFill>
                  <a:latin typeface="Times New Roman" pitchFamily="18" charset="0"/>
                  <a:cs typeface="Times New Roman" pitchFamily="18" charset="0"/>
                </a:rPr>
                <a:t>Testing the performance of the gel using surface activity concept and standard tests </a:t>
              </a:r>
              <a:endParaRPr lang="ar-SA" sz="2800" kern="1200" dirty="0">
                <a:solidFill>
                  <a:schemeClr val="tx1"/>
                </a:solidFill>
                <a:latin typeface="Times New Roman" pitchFamily="18" charset="0"/>
                <a:cs typeface="Times New Roman" pitchFamily="18" charset="0"/>
              </a:endParaRPr>
            </a:p>
          </p:txBody>
        </p:sp>
      </p:grpSp>
      <p:grpSp>
        <p:nvGrpSpPr>
          <p:cNvPr id="10" name="Group 12"/>
          <p:cNvGrpSpPr/>
          <p:nvPr/>
        </p:nvGrpSpPr>
        <p:grpSpPr>
          <a:xfrm>
            <a:off x="5181600" y="2590800"/>
            <a:ext cx="3682042" cy="2997760"/>
            <a:chOff x="3937957" y="1411244"/>
            <a:chExt cx="3682042" cy="2997760"/>
          </a:xfrm>
          <a:scene3d>
            <a:camera prst="orthographicFront">
              <a:rot lat="0" lon="0" rev="0"/>
            </a:camera>
            <a:lightRig rig="glow" dir="t">
              <a:rot lat="0" lon="0" rev="4800000"/>
            </a:lightRig>
          </a:scene3d>
        </p:grpSpPr>
        <p:sp>
          <p:nvSpPr>
            <p:cNvPr id="14" name="Oval 13"/>
            <p:cNvSpPr/>
            <p:nvPr/>
          </p:nvSpPr>
          <p:spPr>
            <a:xfrm>
              <a:off x="3937957" y="1411244"/>
              <a:ext cx="3682042" cy="2997760"/>
            </a:xfrm>
            <a:prstGeom prst="ellipse">
              <a:avLst/>
            </a:prstGeom>
            <a:solidFill>
              <a:schemeClr val="accent1">
                <a:lumMod val="40000"/>
                <a:lumOff val="60000"/>
              </a:schemeClr>
            </a:solidFill>
            <a:ln>
              <a:noFill/>
            </a:ln>
            <a:effectLst>
              <a:outerShdw blurRad="190500" dist="228600" dir="2700000" algn="ctr">
                <a:srgbClr val="000000">
                  <a:alpha val="30000"/>
                </a:srgbClr>
              </a:outerShdw>
            </a:effectLst>
            <a:sp3d prstMaterial="matte">
              <a:bevelT w="127000" h="63500"/>
            </a:sp3d>
          </p:spPr>
          <p:style>
            <a:lnRef idx="2">
              <a:scrgbClr r="0" g="0" b="0"/>
            </a:lnRef>
            <a:fillRef idx="1">
              <a:scrgbClr r="0" g="0" b="0"/>
            </a:fillRef>
            <a:effectRef idx="0">
              <a:scrgbClr r="0" g="0" b="0"/>
            </a:effectRef>
            <a:fontRef idx="minor">
              <a:schemeClr val="lt1"/>
            </a:fontRef>
          </p:style>
        </p:sp>
        <p:sp>
          <p:nvSpPr>
            <p:cNvPr id="15" name="Oval 4"/>
            <p:cNvSpPr/>
            <p:nvPr/>
          </p:nvSpPr>
          <p:spPr>
            <a:xfrm>
              <a:off x="4477179" y="1850255"/>
              <a:ext cx="2965977" cy="211973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solidFill>
                    <a:schemeClr val="tx1"/>
                  </a:solidFill>
                  <a:latin typeface="Times New Roman" pitchFamily="18" charset="0"/>
                  <a:cs typeface="Times New Roman" pitchFamily="18" charset="0"/>
                </a:rPr>
                <a:t>Can we produce a cleaning gel with low cost and higher efficiency?!</a:t>
              </a:r>
              <a:endParaRPr lang="en-US" sz="2800" kern="1200" dirty="0">
                <a:solidFill>
                  <a:schemeClr val="tx1"/>
                </a:solidFill>
                <a:latin typeface="Times New Roman" pitchFamily="18" charset="0"/>
                <a:cs typeface="Times New Roman" pitchFamily="18" charset="0"/>
              </a:endParaRPr>
            </a:p>
          </p:txBody>
        </p:sp>
      </p:grpSp>
      <p:sp>
        <p:nvSpPr>
          <p:cNvPr id="16" name="Down Arrow 15"/>
          <p:cNvSpPr/>
          <p:nvPr/>
        </p:nvSpPr>
        <p:spPr bwMode="auto">
          <a:xfrm rot="2091549">
            <a:off x="2664162" y="2204723"/>
            <a:ext cx="762000" cy="942509"/>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7" name="Down Arrow 16"/>
          <p:cNvSpPr/>
          <p:nvPr/>
        </p:nvSpPr>
        <p:spPr bwMode="auto">
          <a:xfrm rot="18893686">
            <a:off x="5350965" y="2080459"/>
            <a:ext cx="686556" cy="97840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 name="عنصر نائب لرقم الشريحة 17"/>
          <p:cNvSpPr>
            <a:spLocks noGrp="1"/>
          </p:cNvSpPr>
          <p:nvPr>
            <p:ph type="sldNum" sz="quarter" idx="12"/>
          </p:nvPr>
        </p:nvSpPr>
        <p:spPr/>
        <p:txBody>
          <a:bodyPr/>
          <a:lstStyle/>
          <a:p>
            <a:fld id="{F2F5CBAF-7C81-4A2D-9693-0CC976E33F58}"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27100"/>
          </a:xfrm>
        </p:spPr>
        <p:txBody>
          <a:bodyPr/>
          <a:lstStyle/>
          <a:p>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endParaRPr lang="en-US">
              <a:latin typeface="Times New Roman" pitchFamily="18" charset="0"/>
              <a:cs typeface="Times New Roman" pitchFamily="18" charset="0"/>
            </a:endParaRPr>
          </a:p>
        </p:txBody>
      </p:sp>
      <p:grpSp>
        <p:nvGrpSpPr>
          <p:cNvPr id="4" name="Group 3"/>
          <p:cNvGrpSpPr/>
          <p:nvPr/>
        </p:nvGrpSpPr>
        <p:grpSpPr>
          <a:xfrm>
            <a:off x="541933" y="2263374"/>
            <a:ext cx="8393764" cy="2202133"/>
            <a:chOff x="541933" y="2263374"/>
            <a:chExt cx="8393764" cy="2202133"/>
          </a:xfrm>
        </p:grpSpPr>
        <p:sp>
          <p:nvSpPr>
            <p:cNvPr id="5" name="Text Box 62"/>
            <p:cNvSpPr txBox="1">
              <a:spLocks noChangeArrowheads="1"/>
            </p:cNvSpPr>
            <p:nvPr/>
          </p:nvSpPr>
          <p:spPr bwMode="auto">
            <a:xfrm>
              <a:off x="541933" y="2263374"/>
              <a:ext cx="404278" cy="461665"/>
            </a:xfrm>
            <a:prstGeom prst="rect">
              <a:avLst/>
            </a:prstGeom>
            <a:noFill/>
            <a:ln w="9525">
              <a:noFill/>
              <a:miter lim="800000"/>
              <a:headEnd/>
              <a:tailEnd/>
            </a:ln>
            <a:effectLst/>
          </p:spPr>
          <p:txBody>
            <a:bodyPr wrap="square">
              <a:spAutoFit/>
            </a:bodyPr>
            <a:lstStyle/>
            <a:p>
              <a:r>
                <a:rPr lang="en-US" sz="2400" b="1" dirty="0" smtClean="0">
                  <a:solidFill>
                    <a:srgbClr val="FF0000"/>
                  </a:solidFill>
                  <a:effectLst>
                    <a:outerShdw blurRad="38100" dist="38100" dir="2700000" algn="tl">
                      <a:srgbClr val="000000"/>
                    </a:outerShdw>
                  </a:effectLst>
                  <a:latin typeface="Times New Roman" pitchFamily="18" charset="0"/>
                  <a:cs typeface="Times New Roman" pitchFamily="18" charset="0"/>
                </a:rPr>
                <a:t>2</a:t>
              </a:r>
              <a:endParaRPr lang="en-US" sz="2400" b="1" dirty="0">
                <a:solidFill>
                  <a:srgbClr val="FF0000"/>
                </a:solidFill>
                <a:effectLst>
                  <a:outerShdw blurRad="38100" dist="38100" dir="2700000" algn="tl">
                    <a:srgbClr val="000000"/>
                  </a:outerShdw>
                </a:effectLst>
                <a:latin typeface="Times New Roman" pitchFamily="18" charset="0"/>
                <a:cs typeface="Times New Roman" pitchFamily="18" charset="0"/>
              </a:endParaRPr>
            </a:p>
          </p:txBody>
        </p:sp>
        <p:grpSp>
          <p:nvGrpSpPr>
            <p:cNvPr id="6" name="Group 35"/>
            <p:cNvGrpSpPr/>
            <p:nvPr/>
          </p:nvGrpSpPr>
          <p:grpSpPr>
            <a:xfrm>
              <a:off x="822161" y="2728510"/>
              <a:ext cx="8113536" cy="1736997"/>
              <a:chOff x="822161" y="2728510"/>
              <a:chExt cx="8113536" cy="1736997"/>
            </a:xfrm>
          </p:grpSpPr>
          <p:grpSp>
            <p:nvGrpSpPr>
              <p:cNvPr id="7" name="Group 63"/>
              <p:cNvGrpSpPr>
                <a:grpSpLocks/>
              </p:cNvGrpSpPr>
              <p:nvPr/>
            </p:nvGrpSpPr>
            <p:grpSpPr bwMode="auto">
              <a:xfrm>
                <a:off x="1306321" y="3416461"/>
                <a:ext cx="298298" cy="345713"/>
                <a:chOff x="2016" y="1920"/>
                <a:chExt cx="1680" cy="1680"/>
              </a:xfrm>
            </p:grpSpPr>
            <p:sp>
              <p:nvSpPr>
                <p:cNvPr id="11" name="Oval 64"/>
                <p:cNvSpPr>
                  <a:spLocks noChangeArrowheads="1"/>
                </p:cNvSpPr>
                <p:nvPr/>
              </p:nvSpPr>
              <p:spPr bwMode="gray">
                <a:xfrm>
                  <a:off x="2016" y="1920"/>
                  <a:ext cx="1680" cy="1680"/>
                </a:xfrm>
                <a:prstGeom prst="ellipse">
                  <a:avLst/>
                </a:prstGeom>
                <a:gradFill rotWithShape="1">
                  <a:gsLst>
                    <a:gs pos="0">
                      <a:srgbClr val="86CEF6"/>
                    </a:gs>
                    <a:gs pos="100000">
                      <a:srgbClr val="86CEF6">
                        <a:gamma/>
                        <a:shade val="46275"/>
                        <a:invGamma/>
                      </a:srgbClr>
                    </a:gs>
                  </a:gsLst>
                  <a:lin ang="5400000" scaled="1"/>
                </a:gradFill>
                <a:ln w="9525">
                  <a:noFill/>
                  <a:round/>
                  <a:headEnd/>
                  <a:tailEnd/>
                </a:ln>
                <a:effectLst/>
              </p:spPr>
              <p:txBody>
                <a:bodyPr wrap="none" anchor="ctr"/>
                <a:lstStyle/>
                <a:p>
                  <a:endParaRPr lang="ar-SA">
                    <a:latin typeface="Times New Roman" pitchFamily="18" charset="0"/>
                    <a:cs typeface="Times New Roman" pitchFamily="18" charset="0"/>
                  </a:endParaRPr>
                </a:p>
              </p:txBody>
            </p:sp>
            <p:sp>
              <p:nvSpPr>
                <p:cNvPr id="12" name="Freeform 65"/>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86CEF6">
                        <a:gamma/>
                        <a:tint val="3137"/>
                        <a:invGamma/>
                      </a:srgbClr>
                    </a:gs>
                    <a:gs pos="100000">
                      <a:srgbClr val="86CEF6"/>
                    </a:gs>
                  </a:gsLst>
                  <a:lin ang="5400000" scaled="1"/>
                </a:gradFill>
                <a:ln w="0">
                  <a:noFill/>
                  <a:prstDash val="solid"/>
                  <a:round/>
                  <a:headEnd/>
                  <a:tailEnd/>
                </a:ln>
              </p:spPr>
              <p:txBody>
                <a:bodyPr/>
                <a:lstStyle/>
                <a:p>
                  <a:endParaRPr lang="ar-SA">
                    <a:latin typeface="Times New Roman" pitchFamily="18" charset="0"/>
                    <a:cs typeface="Times New Roman" pitchFamily="18" charset="0"/>
                  </a:endParaRPr>
                </a:p>
              </p:txBody>
            </p:sp>
          </p:grpSp>
          <p:cxnSp>
            <p:nvCxnSpPr>
              <p:cNvPr id="8" name="AutoShape 66"/>
              <p:cNvCxnSpPr>
                <a:cxnSpLocks noChangeShapeType="1"/>
              </p:cNvCxnSpPr>
              <p:nvPr/>
            </p:nvCxnSpPr>
            <p:spPr bwMode="auto">
              <a:xfrm rot="16200000" flipH="1">
                <a:off x="735350" y="2815321"/>
                <a:ext cx="693565" cy="519943"/>
              </a:xfrm>
              <a:prstGeom prst="straightConnector1">
                <a:avLst/>
              </a:prstGeom>
              <a:noFill/>
              <a:ln w="38100" cap="rnd">
                <a:solidFill>
                  <a:srgbClr val="FF0000"/>
                </a:solidFill>
                <a:prstDash val="sysDot"/>
                <a:round/>
                <a:headEnd/>
                <a:tailEnd/>
              </a:ln>
              <a:effectLst/>
            </p:spPr>
          </p:cxnSp>
          <p:sp>
            <p:nvSpPr>
              <p:cNvPr id="9" name="AutoShape 67"/>
              <p:cNvSpPr>
                <a:spLocks noChangeArrowheads="1"/>
              </p:cNvSpPr>
              <p:nvPr/>
            </p:nvSpPr>
            <p:spPr bwMode="gray">
              <a:xfrm flipH="1">
                <a:off x="1627405" y="2852184"/>
                <a:ext cx="7308292" cy="1613323"/>
              </a:xfrm>
              <a:prstGeom prst="homePlate">
                <a:avLst>
                  <a:gd name="adj" fmla="val 39083"/>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flatTx/>
              </a:bodyPr>
              <a:lstStyle/>
              <a:p>
                <a:endParaRPr lang="ar-SA">
                  <a:latin typeface="Times New Roman" pitchFamily="18" charset="0"/>
                  <a:cs typeface="Times New Roman" pitchFamily="18" charset="0"/>
                </a:endParaRPr>
              </a:p>
            </p:txBody>
          </p:sp>
          <p:sp>
            <p:nvSpPr>
              <p:cNvPr id="10" name="Text Box 68"/>
              <p:cNvSpPr txBox="1">
                <a:spLocks noChangeArrowheads="1"/>
              </p:cNvSpPr>
              <p:nvPr/>
            </p:nvSpPr>
            <p:spPr bwMode="auto">
              <a:xfrm>
                <a:off x="2133600" y="2971800"/>
                <a:ext cx="6555786" cy="1446550"/>
              </a:xfrm>
              <a:prstGeom prst="rect">
                <a:avLst/>
              </a:prstGeom>
              <a:noFill/>
              <a:ln w="9525">
                <a:noFill/>
                <a:miter lim="800000"/>
                <a:headEnd/>
                <a:tailEnd/>
              </a:ln>
              <a:effectLst/>
            </p:spPr>
            <p:txBody>
              <a:bodyPr wrap="square">
                <a:spAutoFit/>
              </a:bodyPr>
              <a:lstStyle/>
              <a:p>
                <a:pPr lvl="0"/>
                <a:r>
                  <a:rPr lang="en-US" sz="2800" dirty="0" smtClean="0">
                    <a:latin typeface="Times New Roman" pitchFamily="18" charset="0"/>
                    <a:ea typeface="Calibri" pitchFamily="34" charset="0"/>
                    <a:cs typeface="Times New Roman" pitchFamily="18" charset="0"/>
                  </a:rPr>
                  <a:t>Modification of floor cleaning gel by adding abrasive materials and modifying the formula</a:t>
                </a:r>
                <a:r>
                  <a:rPr lang="en-US" sz="3200" dirty="0" smtClean="0">
                    <a:latin typeface="Times New Roman" pitchFamily="18" charset="0"/>
                    <a:ea typeface="Calibri" pitchFamily="34" charset="0"/>
                    <a:cs typeface="Times New Roman" pitchFamily="18" charset="0"/>
                  </a:rPr>
                  <a:t>.</a:t>
                </a:r>
                <a:endParaRPr lang="en-US" sz="3200" dirty="0">
                  <a:latin typeface="Times New Roman" pitchFamily="18" charset="0"/>
                  <a:cs typeface="Times New Roman" pitchFamily="18" charset="0"/>
                </a:endParaRPr>
              </a:p>
            </p:txBody>
          </p:sp>
        </p:grpSp>
      </p:grpSp>
      <p:grpSp>
        <p:nvGrpSpPr>
          <p:cNvPr id="13" name="Group 12"/>
          <p:cNvGrpSpPr/>
          <p:nvPr/>
        </p:nvGrpSpPr>
        <p:grpSpPr>
          <a:xfrm>
            <a:off x="1685407" y="914400"/>
            <a:ext cx="7256505" cy="2007752"/>
            <a:chOff x="1685407" y="914400"/>
            <a:chExt cx="7256505" cy="2007752"/>
          </a:xfrm>
          <a:solidFill>
            <a:srgbClr val="92D050"/>
          </a:solidFill>
        </p:grpSpPr>
        <p:sp>
          <p:nvSpPr>
            <p:cNvPr id="14" name="Text Box 69"/>
            <p:cNvSpPr txBox="1">
              <a:spLocks noChangeArrowheads="1"/>
            </p:cNvSpPr>
            <p:nvPr/>
          </p:nvSpPr>
          <p:spPr bwMode="auto">
            <a:xfrm>
              <a:off x="1685407" y="914400"/>
              <a:ext cx="404278" cy="461665"/>
            </a:xfrm>
            <a:prstGeom prst="rect">
              <a:avLst/>
            </a:prstGeom>
            <a:grpFill/>
            <a:ln w="9525">
              <a:noFill/>
              <a:miter lim="800000"/>
              <a:headEnd/>
              <a:tailEnd/>
            </a:ln>
            <a:effectLst/>
          </p:spPr>
          <p:txBody>
            <a:bodyPr wrap="square">
              <a:spAutoFit/>
            </a:bodyPr>
            <a:lstStyle/>
            <a:p>
              <a:r>
                <a:rPr lang="en-US" sz="2400" b="1" dirty="0" smtClean="0">
                  <a:solidFill>
                    <a:srgbClr val="FFFF00"/>
                  </a:solidFill>
                  <a:effectLst>
                    <a:outerShdw blurRad="38100" dist="38100" dir="2700000" algn="tl">
                      <a:srgbClr val="000000"/>
                    </a:outerShdw>
                  </a:effectLst>
                  <a:latin typeface="Times New Roman" pitchFamily="18" charset="0"/>
                  <a:cs typeface="Times New Roman" pitchFamily="18" charset="0"/>
                </a:rPr>
                <a:t>1</a:t>
              </a:r>
              <a:endParaRPr lang="en-US" sz="2400" b="1" dirty="0">
                <a:solidFill>
                  <a:srgbClr val="FFFF00"/>
                </a:solidFill>
                <a:effectLst>
                  <a:outerShdw blurRad="38100" dist="38100" dir="2700000" algn="tl">
                    <a:srgbClr val="000000"/>
                  </a:outerShdw>
                </a:effectLst>
                <a:latin typeface="Times New Roman" pitchFamily="18" charset="0"/>
                <a:cs typeface="Times New Roman" pitchFamily="18" charset="0"/>
              </a:endParaRPr>
            </a:p>
          </p:txBody>
        </p:sp>
        <p:grpSp>
          <p:nvGrpSpPr>
            <p:cNvPr id="15" name="Group 70"/>
            <p:cNvGrpSpPr>
              <a:grpSpLocks/>
            </p:cNvGrpSpPr>
            <p:nvPr/>
          </p:nvGrpSpPr>
          <p:grpSpPr bwMode="auto">
            <a:xfrm>
              <a:off x="2449795" y="1897411"/>
              <a:ext cx="298298" cy="345713"/>
              <a:chOff x="2016" y="1920"/>
              <a:chExt cx="1680" cy="1680"/>
            </a:xfrm>
            <a:grpFill/>
          </p:grpSpPr>
          <p:sp>
            <p:nvSpPr>
              <p:cNvPr id="19" name="Oval 71"/>
              <p:cNvSpPr>
                <a:spLocks noChangeArrowheads="1"/>
              </p:cNvSpPr>
              <p:nvPr/>
            </p:nvSpPr>
            <p:spPr bwMode="gray">
              <a:xfrm>
                <a:off x="2016" y="1920"/>
                <a:ext cx="1680" cy="1680"/>
              </a:xfrm>
              <a:prstGeom prst="ellipse">
                <a:avLst/>
              </a:prstGeom>
              <a:grpFill/>
              <a:ln w="9525">
                <a:noFill/>
                <a:round/>
                <a:headEnd/>
                <a:tailEnd/>
              </a:ln>
              <a:effectLst/>
            </p:spPr>
            <p:txBody>
              <a:bodyPr wrap="none" anchor="ctr"/>
              <a:lstStyle/>
              <a:p>
                <a:endParaRPr lang="ar-SA">
                  <a:latin typeface="Times New Roman" pitchFamily="18" charset="0"/>
                  <a:cs typeface="Times New Roman" pitchFamily="18" charset="0"/>
                </a:endParaRPr>
              </a:p>
            </p:txBody>
          </p:sp>
          <p:sp>
            <p:nvSpPr>
              <p:cNvPr id="20" name="Freeform 72"/>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pFill/>
              <a:ln w="0">
                <a:noFill/>
                <a:prstDash val="solid"/>
                <a:round/>
                <a:headEnd/>
                <a:tailEnd/>
              </a:ln>
            </p:spPr>
            <p:txBody>
              <a:bodyPr/>
              <a:lstStyle/>
              <a:p>
                <a:endParaRPr lang="ar-SA">
                  <a:latin typeface="Times New Roman" pitchFamily="18" charset="0"/>
                  <a:cs typeface="Times New Roman" pitchFamily="18" charset="0"/>
                </a:endParaRPr>
              </a:p>
            </p:txBody>
          </p:sp>
        </p:grpSp>
        <p:cxnSp>
          <p:nvCxnSpPr>
            <p:cNvPr id="16" name="AutoShape 73"/>
            <p:cNvCxnSpPr>
              <a:cxnSpLocks noChangeShapeType="1"/>
            </p:cNvCxnSpPr>
            <p:nvPr/>
          </p:nvCxnSpPr>
          <p:spPr bwMode="auto">
            <a:xfrm rot="16200000" flipH="1">
              <a:off x="2013249" y="1430927"/>
              <a:ext cx="500312" cy="444083"/>
            </a:xfrm>
            <a:prstGeom prst="straightConnector1">
              <a:avLst/>
            </a:prstGeom>
            <a:grpFill/>
            <a:ln w="38100" cap="rnd">
              <a:solidFill>
                <a:srgbClr val="FF0000"/>
              </a:solidFill>
              <a:prstDash val="sysDot"/>
              <a:round/>
              <a:headEnd/>
              <a:tailEnd/>
            </a:ln>
            <a:effectLst/>
          </p:spPr>
        </p:cxnSp>
        <p:sp>
          <p:nvSpPr>
            <p:cNvPr id="17" name="AutoShape 74"/>
            <p:cNvSpPr>
              <a:spLocks noChangeArrowheads="1"/>
            </p:cNvSpPr>
            <p:nvPr/>
          </p:nvSpPr>
          <p:spPr bwMode="gray">
            <a:xfrm flipH="1">
              <a:off x="2770878" y="1472586"/>
              <a:ext cx="6171034" cy="1449566"/>
            </a:xfrm>
            <a:prstGeom prst="homePlate">
              <a:avLst>
                <a:gd name="adj" fmla="val 37742"/>
              </a:avLst>
            </a:prstGeom>
            <a:grpFill/>
            <a:ln>
              <a:headEnd/>
              <a:tailEnd/>
            </a:ln>
          </p:spPr>
          <p:style>
            <a:lnRef idx="0">
              <a:schemeClr val="accent2"/>
            </a:lnRef>
            <a:fillRef idx="3">
              <a:schemeClr val="accent2"/>
            </a:fillRef>
            <a:effectRef idx="3">
              <a:schemeClr val="accent2"/>
            </a:effectRef>
            <a:fontRef idx="minor">
              <a:schemeClr val="lt1"/>
            </a:fontRef>
          </p:style>
          <p:txBody>
            <a:bodyPr wrap="none" anchor="ctr">
              <a:flatTx/>
            </a:bodyPr>
            <a:lstStyle/>
            <a:p>
              <a:endParaRPr lang="ar-SA">
                <a:latin typeface="Times New Roman" pitchFamily="18" charset="0"/>
                <a:cs typeface="Times New Roman" pitchFamily="18" charset="0"/>
              </a:endParaRPr>
            </a:p>
          </p:txBody>
        </p:sp>
        <p:sp>
          <p:nvSpPr>
            <p:cNvPr id="18" name="Text Box 75"/>
            <p:cNvSpPr txBox="1">
              <a:spLocks noChangeArrowheads="1"/>
            </p:cNvSpPr>
            <p:nvPr/>
          </p:nvSpPr>
          <p:spPr bwMode="auto">
            <a:xfrm>
              <a:off x="3200400" y="1676400"/>
              <a:ext cx="5537228" cy="954107"/>
            </a:xfrm>
            <a:prstGeom prst="rect">
              <a:avLst/>
            </a:prstGeom>
            <a:grpFill/>
            <a:ln w="9525">
              <a:noFill/>
              <a:miter lim="800000"/>
              <a:headEnd/>
              <a:tailEnd/>
            </a:ln>
            <a:effectLst/>
          </p:spPr>
          <p:txBody>
            <a:bodyPr wrap="square">
              <a:spAutoFit/>
            </a:bodyPr>
            <a:lstStyle/>
            <a:p>
              <a:pPr lvl="0"/>
              <a:r>
                <a:rPr lang="en-US" sz="2800" dirty="0" smtClean="0">
                  <a:latin typeface="Times New Roman" pitchFamily="18" charset="0"/>
                  <a:ea typeface="Calibri" pitchFamily="34" charset="0"/>
                  <a:cs typeface="Times New Roman" pitchFamily="18" charset="0"/>
                </a:rPr>
                <a:t>Production of a gel in the lab by different pine oil concentration.</a:t>
              </a:r>
              <a:endParaRPr lang="en-US" sz="2800" dirty="0">
                <a:latin typeface="Times New Roman" pitchFamily="18" charset="0"/>
                <a:cs typeface="Times New Roman" pitchFamily="18" charset="0"/>
              </a:endParaRPr>
            </a:p>
          </p:txBody>
        </p:sp>
      </p:grpSp>
      <p:grpSp>
        <p:nvGrpSpPr>
          <p:cNvPr id="21" name="Group 20"/>
          <p:cNvGrpSpPr/>
          <p:nvPr/>
        </p:nvGrpSpPr>
        <p:grpSpPr>
          <a:xfrm>
            <a:off x="0" y="4114800"/>
            <a:ext cx="9144000" cy="2743200"/>
            <a:chOff x="0" y="4114800"/>
            <a:chExt cx="9144000" cy="2743200"/>
          </a:xfrm>
        </p:grpSpPr>
        <p:sp>
          <p:nvSpPr>
            <p:cNvPr id="22" name="Text Box 55"/>
            <p:cNvSpPr txBox="1">
              <a:spLocks noChangeArrowheads="1"/>
            </p:cNvSpPr>
            <p:nvPr/>
          </p:nvSpPr>
          <p:spPr bwMode="auto">
            <a:xfrm>
              <a:off x="0" y="4114800"/>
              <a:ext cx="338554" cy="461665"/>
            </a:xfrm>
            <a:prstGeom prst="rect">
              <a:avLst/>
            </a:prstGeom>
            <a:noFill/>
            <a:ln w="9525">
              <a:noFill/>
              <a:miter lim="800000"/>
              <a:headEnd/>
              <a:tailEnd/>
            </a:ln>
            <a:effectLst/>
          </p:spPr>
          <p:txBody>
            <a:bodyPr wrap="none">
              <a:spAutoFit/>
            </a:bodyPr>
            <a:lstStyle/>
            <a:p>
              <a:r>
                <a:rPr lang="en-US" sz="2400" b="1" dirty="0" smtClean="0">
                  <a:solidFill>
                    <a:srgbClr val="92D365"/>
                  </a:solidFill>
                  <a:effectLst>
                    <a:outerShdw blurRad="38100" dist="38100" dir="2700000" algn="tl">
                      <a:srgbClr val="000000"/>
                    </a:outerShdw>
                  </a:effectLst>
                  <a:latin typeface="Times New Roman" pitchFamily="18" charset="0"/>
                  <a:cs typeface="Times New Roman" pitchFamily="18" charset="0"/>
                </a:rPr>
                <a:t>3</a:t>
              </a:r>
              <a:endParaRPr lang="en-US" sz="2400" b="1" dirty="0">
                <a:solidFill>
                  <a:srgbClr val="92D365"/>
                </a:solidFill>
                <a:effectLst>
                  <a:outerShdw blurRad="38100" dist="38100" dir="2700000" algn="tl">
                    <a:srgbClr val="000000"/>
                  </a:outerShdw>
                </a:effectLst>
                <a:latin typeface="Times New Roman" pitchFamily="18" charset="0"/>
                <a:cs typeface="Times New Roman" pitchFamily="18" charset="0"/>
              </a:endParaRPr>
            </a:p>
          </p:txBody>
        </p:sp>
        <p:grpSp>
          <p:nvGrpSpPr>
            <p:cNvPr id="23" name="Group 37"/>
            <p:cNvGrpSpPr/>
            <p:nvPr/>
          </p:nvGrpSpPr>
          <p:grpSpPr>
            <a:xfrm>
              <a:off x="152400" y="4507280"/>
              <a:ext cx="8991600" cy="2350720"/>
              <a:chOff x="152400" y="4507280"/>
              <a:chExt cx="8991600" cy="2350720"/>
            </a:xfrm>
          </p:grpSpPr>
          <p:sp>
            <p:nvSpPr>
              <p:cNvPr id="24" name="Text Box 61"/>
              <p:cNvSpPr txBox="1">
                <a:spLocks noChangeArrowheads="1"/>
              </p:cNvSpPr>
              <p:nvPr/>
            </p:nvSpPr>
            <p:spPr bwMode="auto">
              <a:xfrm>
                <a:off x="1321912" y="4717409"/>
                <a:ext cx="7822088" cy="1877437"/>
              </a:xfrm>
              <a:prstGeom prst="rect">
                <a:avLst/>
              </a:prstGeom>
              <a:noFill/>
              <a:ln w="9525">
                <a:noFill/>
                <a:miter lim="800000"/>
                <a:headEnd/>
                <a:tailEnd/>
              </a:ln>
              <a:effectLst/>
            </p:spPr>
            <p:txBody>
              <a:bodyPr wrap="square">
                <a:spAutoFit/>
              </a:bodyPr>
              <a:lstStyle/>
              <a:p>
                <a:r>
                  <a:rPr lang="en-US" sz="2900" b="1" dirty="0" smtClean="0">
                    <a:latin typeface="Times New Roman" pitchFamily="18" charset="0"/>
                    <a:ea typeface="Calibri" pitchFamily="34" charset="0"/>
                    <a:cs typeface="Times New Roman" pitchFamily="18" charset="0"/>
                  </a:rPr>
                  <a:t>Finding and using a method to evaluate the cleaning efficiency and performance of the gel by using contaminated soil and determine the amount of contamination absorbed for each</a:t>
                </a:r>
                <a:endParaRPr lang="en-US" sz="2900" b="1" dirty="0">
                  <a:solidFill>
                    <a:srgbClr val="000000"/>
                  </a:solidFill>
                  <a:latin typeface="Times New Roman" pitchFamily="18" charset="0"/>
                  <a:cs typeface="Times New Roman" pitchFamily="18" charset="0"/>
                </a:endParaRPr>
              </a:p>
            </p:txBody>
          </p:sp>
          <p:grpSp>
            <p:nvGrpSpPr>
              <p:cNvPr id="25" name="Group 56"/>
              <p:cNvGrpSpPr>
                <a:grpSpLocks/>
              </p:cNvGrpSpPr>
              <p:nvPr/>
            </p:nvGrpSpPr>
            <p:grpSpPr bwMode="auto">
              <a:xfrm>
                <a:off x="331312" y="5170583"/>
                <a:ext cx="298298" cy="345713"/>
                <a:chOff x="2016" y="1920"/>
                <a:chExt cx="1680" cy="1680"/>
              </a:xfrm>
            </p:grpSpPr>
            <p:sp>
              <p:nvSpPr>
                <p:cNvPr id="29" name="Oval 57"/>
                <p:cNvSpPr>
                  <a:spLocks noChangeArrowheads="1"/>
                </p:cNvSpPr>
                <p:nvPr/>
              </p:nvSpPr>
              <p:spPr bwMode="gray">
                <a:xfrm>
                  <a:off x="2016" y="1920"/>
                  <a:ext cx="1680" cy="1680"/>
                </a:xfrm>
                <a:prstGeom prst="ellipse">
                  <a:avLst/>
                </a:prstGeom>
                <a:gradFill rotWithShape="1">
                  <a:gsLst>
                    <a:gs pos="0">
                      <a:srgbClr val="92D365"/>
                    </a:gs>
                    <a:gs pos="100000">
                      <a:srgbClr val="92D365">
                        <a:gamma/>
                        <a:shade val="46275"/>
                        <a:invGamma/>
                      </a:srgbClr>
                    </a:gs>
                  </a:gsLst>
                  <a:lin ang="5400000" scaled="1"/>
                </a:gradFill>
                <a:ln w="9525">
                  <a:noFill/>
                  <a:round/>
                  <a:headEnd/>
                  <a:tailEnd/>
                </a:ln>
                <a:effectLst/>
              </p:spPr>
              <p:txBody>
                <a:bodyPr wrap="none" anchor="ctr"/>
                <a:lstStyle/>
                <a:p>
                  <a:endParaRPr lang="ar-SA">
                    <a:latin typeface="Times New Roman" pitchFamily="18" charset="0"/>
                    <a:cs typeface="Times New Roman" pitchFamily="18" charset="0"/>
                  </a:endParaRPr>
                </a:p>
              </p:txBody>
            </p:sp>
            <p:sp>
              <p:nvSpPr>
                <p:cNvPr id="30" name="Freeform 58"/>
                <p:cNvSpPr>
                  <a:spLocks/>
                </p:cNvSpPr>
                <p:nvPr/>
              </p:nvSpPr>
              <p:spPr bwMode="gray">
                <a:xfrm>
                  <a:off x="2208" y="1948"/>
                  <a:ext cx="1296" cy="63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92D365">
                        <a:gamma/>
                        <a:tint val="0"/>
                        <a:invGamma/>
                      </a:srgbClr>
                    </a:gs>
                    <a:gs pos="100000">
                      <a:srgbClr val="92D365"/>
                    </a:gs>
                  </a:gsLst>
                  <a:lin ang="5400000" scaled="1"/>
                </a:gradFill>
                <a:ln w="0">
                  <a:noFill/>
                  <a:prstDash val="solid"/>
                  <a:round/>
                  <a:headEnd/>
                  <a:tailEnd/>
                </a:ln>
              </p:spPr>
              <p:txBody>
                <a:bodyPr/>
                <a:lstStyle/>
                <a:p>
                  <a:endParaRPr lang="ar-SA">
                    <a:latin typeface="Times New Roman" pitchFamily="18" charset="0"/>
                    <a:cs typeface="Times New Roman" pitchFamily="18" charset="0"/>
                  </a:endParaRPr>
                </a:p>
              </p:txBody>
            </p:sp>
          </p:grpSp>
          <p:cxnSp>
            <p:nvCxnSpPr>
              <p:cNvPr id="26" name="AutoShape 59"/>
              <p:cNvCxnSpPr>
                <a:cxnSpLocks noChangeShapeType="1"/>
              </p:cNvCxnSpPr>
              <p:nvPr/>
            </p:nvCxnSpPr>
            <p:spPr bwMode="auto">
              <a:xfrm rot="16200000" flipH="1">
                <a:off x="-13555" y="4814156"/>
                <a:ext cx="507573" cy="175663"/>
              </a:xfrm>
              <a:prstGeom prst="straightConnector1">
                <a:avLst/>
              </a:prstGeom>
              <a:noFill/>
              <a:ln w="38100" cap="rnd">
                <a:solidFill>
                  <a:srgbClr val="FF0000"/>
                </a:solidFill>
                <a:prstDash val="sysDot"/>
                <a:round/>
                <a:headEnd/>
                <a:tailEnd/>
              </a:ln>
              <a:effectLst/>
            </p:spPr>
          </p:cxnSp>
          <p:sp>
            <p:nvSpPr>
              <p:cNvPr id="27" name="AutoShape 60"/>
              <p:cNvSpPr>
                <a:spLocks noChangeArrowheads="1"/>
              </p:cNvSpPr>
              <p:nvPr/>
            </p:nvSpPr>
            <p:spPr bwMode="gray">
              <a:xfrm flipH="1">
                <a:off x="533400" y="4507280"/>
                <a:ext cx="8395838" cy="2350720"/>
              </a:xfrm>
              <a:prstGeom prst="homePlate">
                <a:avLst>
                  <a:gd name="adj" fmla="val 44955"/>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flatTx/>
              </a:bodyPr>
              <a:lstStyle/>
              <a:p>
                <a:endParaRPr lang="ar-SA" dirty="0">
                  <a:latin typeface="Times New Roman" pitchFamily="18" charset="0"/>
                  <a:cs typeface="Times New Roman" pitchFamily="18" charset="0"/>
                </a:endParaRPr>
              </a:p>
            </p:txBody>
          </p:sp>
          <p:sp>
            <p:nvSpPr>
              <p:cNvPr id="28" name="Rectangle 27"/>
              <p:cNvSpPr/>
              <p:nvPr/>
            </p:nvSpPr>
            <p:spPr>
              <a:xfrm>
                <a:off x="838200" y="4734342"/>
                <a:ext cx="8001000" cy="2123658"/>
              </a:xfrm>
              <a:prstGeom prst="rect">
                <a:avLst/>
              </a:prstGeom>
            </p:spPr>
            <p:txBody>
              <a:bodyPr wrap="square">
                <a:spAutoFit/>
              </a:bodyPr>
              <a:lstStyle/>
              <a:p>
                <a:pPr marL="514350" indent="-514350" algn="ctr" eaLnBrk="0" fontAlgn="base" hangingPunct="0">
                  <a:spcBef>
                    <a:spcPct val="0"/>
                  </a:spcBef>
                  <a:spcAft>
                    <a:spcPct val="0"/>
                  </a:spcAft>
                </a:pPr>
                <a:r>
                  <a:rPr lang="en-US" sz="2800" dirty="0" smtClean="0">
                    <a:latin typeface="Times New Roman" pitchFamily="18" charset="0"/>
                    <a:cs typeface="Times New Roman" pitchFamily="18" charset="0"/>
                  </a:rPr>
                  <a:t>   Evaluate the cleaning efficiency and performance of the gel for contaminated soil tile using a straight line apparatus and the surface tension of cleaning gel solution. </a:t>
                </a:r>
              </a:p>
              <a:p>
                <a:pPr marL="514350" lvl="0" indent="-514350" algn="just" eaLnBrk="0" fontAlgn="base" hangingPunct="0">
                  <a:spcBef>
                    <a:spcPct val="0"/>
                  </a:spcBef>
                  <a:spcAft>
                    <a:spcPct val="0"/>
                  </a:spcAft>
                </a:pPr>
                <a:endParaRPr lang="en-US" sz="2000" b="1" dirty="0" smtClean="0">
                  <a:latin typeface="Times New Roman" pitchFamily="18" charset="0"/>
                  <a:cs typeface="Times New Roman" pitchFamily="18" charset="0"/>
                </a:endParaRPr>
              </a:p>
            </p:txBody>
          </p:sp>
        </p:grpSp>
      </p:grpSp>
      <p:sp>
        <p:nvSpPr>
          <p:cNvPr id="31" name="Rectangle 30"/>
          <p:cNvSpPr/>
          <p:nvPr/>
        </p:nvSpPr>
        <p:spPr>
          <a:xfrm>
            <a:off x="457200" y="228600"/>
            <a:ext cx="4030385" cy="830997"/>
          </a:xfrm>
          <a:prstGeom prst="rect">
            <a:avLst/>
          </a:prstGeom>
          <a:noFill/>
          <a:ln>
            <a:solidFill>
              <a:schemeClr val="tx2">
                <a:lumMod val="75000"/>
              </a:schemeClr>
            </a:solidFill>
          </a:ln>
        </p:spPr>
        <p:txBody>
          <a:bodyPr wrap="square" lIns="91440" tIns="45720" rIns="91440" bIns="45720">
            <a:spAutoFit/>
          </a:bodyPr>
          <a:lstStyle/>
          <a:p>
            <a:pPr algn="l"/>
            <a:r>
              <a:rPr lang="en-US" sz="4800" b="1" cap="none" spc="0" dirty="0" smtClean="0">
                <a:ln w="17780" cmpd="sng">
                  <a:solidFill>
                    <a:srgbClr val="FFFFFF"/>
                  </a:solidFill>
                  <a:prstDash val="solid"/>
                  <a:miter lim="800000"/>
                </a:ln>
                <a:solidFill>
                  <a:schemeClr val="accent1">
                    <a:lumMod val="75000"/>
                  </a:schemeClr>
                </a:solidFill>
                <a:latin typeface="Times New Roman" pitchFamily="18" charset="0"/>
                <a:cs typeface="Times New Roman" pitchFamily="18" charset="0"/>
              </a:rPr>
              <a:t>Objectives </a:t>
            </a:r>
            <a:endParaRPr lang="en-US" sz="4800" b="1" cap="none" spc="0" dirty="0">
              <a:ln w="17780" cmpd="sng">
                <a:solidFill>
                  <a:srgbClr val="FFFFFF"/>
                </a:solidFill>
                <a:prstDash val="solid"/>
                <a:miter lim="800000"/>
              </a:ln>
              <a:solidFill>
                <a:schemeClr val="accent1">
                  <a:lumMod val="75000"/>
                </a:schemeClr>
              </a:solidFill>
              <a:latin typeface="Times New Roman" pitchFamily="18" charset="0"/>
              <a:cs typeface="Times New Roman" pitchFamily="18" charset="0"/>
            </a:endParaRPr>
          </a:p>
        </p:txBody>
      </p:sp>
      <p:sp>
        <p:nvSpPr>
          <p:cNvPr id="33" name="عنصر نائب لرقم الشريحة 32"/>
          <p:cNvSpPr>
            <a:spLocks noGrp="1"/>
          </p:cNvSpPr>
          <p:nvPr>
            <p:ph type="sldNum" sz="quarter" idx="12"/>
          </p:nvPr>
        </p:nvSpPr>
        <p:spPr/>
        <p:txBody>
          <a:bodyPr/>
          <a:lstStyle/>
          <a:p>
            <a:fld id="{F2F5CBAF-7C81-4A2D-9693-0CC976E33F58}" type="slidenum">
              <a:rPr lang="en-US" smtClean="0"/>
              <a:pPr/>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3000" fill="hold"/>
                                        <p:tgtEl>
                                          <p:spTgt spid="13"/>
                                        </p:tgtEl>
                                        <p:attrNameLst>
                                          <p:attrName>ppt_w</p:attrName>
                                        </p:attrNameLst>
                                      </p:cBhvr>
                                      <p:tavLst>
                                        <p:tav tm="0">
                                          <p:val>
                                            <p:strVal val="#ppt_w*0.70"/>
                                          </p:val>
                                        </p:tav>
                                        <p:tav tm="100000">
                                          <p:val>
                                            <p:strVal val="#ppt_w"/>
                                          </p:val>
                                        </p:tav>
                                      </p:tavLst>
                                    </p:anim>
                                    <p:anim calcmode="lin" valueType="num">
                                      <p:cBhvr>
                                        <p:cTn id="8" dur="3000" fill="hold"/>
                                        <p:tgtEl>
                                          <p:spTgt spid="13"/>
                                        </p:tgtEl>
                                        <p:attrNameLst>
                                          <p:attrName>ppt_h</p:attrName>
                                        </p:attrNameLst>
                                      </p:cBhvr>
                                      <p:tavLst>
                                        <p:tav tm="0">
                                          <p:val>
                                            <p:strVal val="#ppt_h"/>
                                          </p:val>
                                        </p:tav>
                                        <p:tav tm="100000">
                                          <p:val>
                                            <p:strVal val="#ppt_h"/>
                                          </p:val>
                                        </p:tav>
                                      </p:tavLst>
                                    </p:anim>
                                    <p:animEffect transition="in" filter="fade">
                                      <p:cBhvr>
                                        <p:cTn id="9" dur="3000"/>
                                        <p:tgtEl>
                                          <p:spTgt spid="13"/>
                                        </p:tgtEl>
                                      </p:cBhvr>
                                    </p:animEffect>
                                  </p:childTnLst>
                                </p:cTn>
                              </p:par>
                            </p:childTnLst>
                          </p:cTn>
                        </p:par>
                        <p:par>
                          <p:cTn id="10" fill="hold">
                            <p:stCondLst>
                              <p:cond delay="3000"/>
                            </p:stCondLst>
                            <p:childTnLst>
                              <p:par>
                                <p:cTn id="11" presetID="55" presetClass="entr" presetSubtype="0" fill="hold" nodeType="afterEffect">
                                  <p:stCondLst>
                                    <p:cond delay="100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0" fill="hold"/>
                                        <p:tgtEl>
                                          <p:spTgt spid="4"/>
                                        </p:tgtEl>
                                        <p:attrNameLst>
                                          <p:attrName>ppt_w</p:attrName>
                                        </p:attrNameLst>
                                      </p:cBhvr>
                                      <p:tavLst>
                                        <p:tav tm="0">
                                          <p:val>
                                            <p:strVal val="#ppt_w*0.70"/>
                                          </p:val>
                                        </p:tav>
                                        <p:tav tm="100000">
                                          <p:val>
                                            <p:strVal val="#ppt_w"/>
                                          </p:val>
                                        </p:tav>
                                      </p:tavLst>
                                    </p:anim>
                                    <p:anim calcmode="lin" valueType="num">
                                      <p:cBhvr>
                                        <p:cTn id="14" dur="5000" fill="hold"/>
                                        <p:tgtEl>
                                          <p:spTgt spid="4"/>
                                        </p:tgtEl>
                                        <p:attrNameLst>
                                          <p:attrName>ppt_h</p:attrName>
                                        </p:attrNameLst>
                                      </p:cBhvr>
                                      <p:tavLst>
                                        <p:tav tm="0">
                                          <p:val>
                                            <p:strVal val="#ppt_h"/>
                                          </p:val>
                                        </p:tav>
                                        <p:tav tm="100000">
                                          <p:val>
                                            <p:strVal val="#ppt_h"/>
                                          </p:val>
                                        </p:tav>
                                      </p:tavLst>
                                    </p:anim>
                                    <p:animEffect transition="in" filter="fade">
                                      <p:cBhvr>
                                        <p:cTn id="15" dur="5000"/>
                                        <p:tgtEl>
                                          <p:spTgt spid="4"/>
                                        </p:tgtEl>
                                      </p:cBhvr>
                                    </p:animEffect>
                                  </p:childTnLst>
                                </p:cTn>
                              </p:par>
                            </p:childTnLst>
                          </p:cTn>
                        </p:par>
                        <p:par>
                          <p:cTn id="16" fill="hold">
                            <p:stCondLst>
                              <p:cond delay="9000"/>
                            </p:stCondLst>
                            <p:childTnLst>
                              <p:par>
                                <p:cTn id="17" presetID="55" presetClass="entr" presetSubtype="0" fill="hold" nodeType="afterEffect">
                                  <p:stCondLst>
                                    <p:cond delay="100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0" fill="hold"/>
                                        <p:tgtEl>
                                          <p:spTgt spid="21"/>
                                        </p:tgtEl>
                                        <p:attrNameLst>
                                          <p:attrName>ppt_w</p:attrName>
                                        </p:attrNameLst>
                                      </p:cBhvr>
                                      <p:tavLst>
                                        <p:tav tm="0">
                                          <p:val>
                                            <p:strVal val="#ppt_w*0.70"/>
                                          </p:val>
                                        </p:tav>
                                        <p:tav tm="100000">
                                          <p:val>
                                            <p:strVal val="#ppt_w"/>
                                          </p:val>
                                        </p:tav>
                                      </p:tavLst>
                                    </p:anim>
                                    <p:anim calcmode="lin" valueType="num">
                                      <p:cBhvr>
                                        <p:cTn id="20" dur="5000" fill="hold"/>
                                        <p:tgtEl>
                                          <p:spTgt spid="21"/>
                                        </p:tgtEl>
                                        <p:attrNameLst>
                                          <p:attrName>ppt_h</p:attrName>
                                        </p:attrNameLst>
                                      </p:cBhvr>
                                      <p:tavLst>
                                        <p:tav tm="0">
                                          <p:val>
                                            <p:strVal val="#ppt_h"/>
                                          </p:val>
                                        </p:tav>
                                        <p:tav tm="100000">
                                          <p:val>
                                            <p:strVal val="#ppt_h"/>
                                          </p:val>
                                        </p:tav>
                                      </p:tavLst>
                                    </p:anim>
                                    <p:animEffect transition="in" filter="fade">
                                      <p:cBhvr>
                                        <p:cTn id="21" dur="5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endParaRPr lang="en-US" dirty="0">
              <a:latin typeface="Times New Roman" pitchFamily="18" charset="0"/>
              <a:cs typeface="Times New Roman" pitchFamily="18" charset="0"/>
            </a:endParaRPr>
          </a:p>
        </p:txBody>
      </p:sp>
      <p:sp>
        <p:nvSpPr>
          <p:cNvPr id="4" name="AutoShape 3"/>
          <p:cNvSpPr>
            <a:spLocks noChangeArrowheads="1"/>
          </p:cNvSpPr>
          <p:nvPr/>
        </p:nvSpPr>
        <p:spPr bwMode="gray">
          <a:xfrm>
            <a:off x="457200" y="4419600"/>
            <a:ext cx="2543175" cy="1600200"/>
          </a:xfrm>
          <a:prstGeom prst="roundRect">
            <a:avLst>
              <a:gd name="adj" fmla="val 12699"/>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endParaRPr lang="en-US">
              <a:latin typeface="Times New Roman" pitchFamily="18" charset="0"/>
              <a:cs typeface="Times New Roman" pitchFamily="18" charset="0"/>
            </a:endParaRPr>
          </a:p>
        </p:txBody>
      </p:sp>
      <p:sp>
        <p:nvSpPr>
          <p:cNvPr id="6" name="AutoShape 5"/>
          <p:cNvSpPr>
            <a:spLocks noChangeArrowheads="1"/>
          </p:cNvSpPr>
          <p:nvPr/>
        </p:nvSpPr>
        <p:spPr bwMode="gray">
          <a:xfrm>
            <a:off x="511175" y="4848225"/>
            <a:ext cx="2408238" cy="1114425"/>
          </a:xfrm>
          <a:prstGeom prst="roundRect">
            <a:avLst>
              <a:gd name="adj" fmla="val 16667"/>
            </a:avLst>
          </a:prstGeom>
          <a:solidFill>
            <a:srgbClr val="FFFFFF"/>
          </a:solidFill>
          <a:ln w="9525">
            <a:noFill/>
            <a:round/>
            <a:headEnd/>
            <a:tailEnd/>
          </a:ln>
          <a:effectLst>
            <a:prstShdw prst="shdw18" dist="17961" dir="13500000">
              <a:srgbClr val="FFFFFF">
                <a:gamma/>
                <a:shade val="60000"/>
                <a:invGamma/>
              </a:srgbClr>
            </a:prstShdw>
          </a:effectLst>
        </p:spPr>
        <p:txBody>
          <a:bodyPr wrap="none" anchor="ctr"/>
          <a:lstStyle/>
          <a:p>
            <a:endParaRPr lang="en-US">
              <a:latin typeface="Times New Roman" pitchFamily="18" charset="0"/>
              <a:cs typeface="Times New Roman" pitchFamily="18" charset="0"/>
            </a:endParaRPr>
          </a:p>
        </p:txBody>
      </p:sp>
      <p:sp>
        <p:nvSpPr>
          <p:cNvPr id="7" name="Text Box 18"/>
          <p:cNvSpPr txBox="1">
            <a:spLocks noChangeArrowheads="1"/>
          </p:cNvSpPr>
          <p:nvPr/>
        </p:nvSpPr>
        <p:spPr bwMode="white">
          <a:xfrm>
            <a:off x="762001" y="4267200"/>
            <a:ext cx="1801812" cy="523220"/>
          </a:xfrm>
          <a:prstGeom prst="rect">
            <a:avLst/>
          </a:prstGeom>
          <a:noFill/>
          <a:ln w="9525" algn="ctr">
            <a:noFill/>
            <a:miter lim="800000"/>
            <a:headEnd/>
            <a:tailEnd/>
          </a:ln>
        </p:spPr>
        <p:txBody>
          <a:bodyPr wrap="square">
            <a:spAutoFit/>
          </a:bodyPr>
          <a:lstStyle/>
          <a:p>
            <a:pPr algn="ctr">
              <a:spcBef>
                <a:spcPct val="50000"/>
              </a:spcBef>
            </a:pPr>
            <a:r>
              <a:rPr lang="en-US" sz="2800" b="1" dirty="0" smtClean="0">
                <a:solidFill>
                  <a:srgbClr val="FFFFFF"/>
                </a:solidFill>
                <a:latin typeface="Times New Roman" pitchFamily="18" charset="0"/>
                <a:cs typeface="Times New Roman" pitchFamily="18" charset="0"/>
              </a:rPr>
              <a:t>4</a:t>
            </a:r>
            <a:endParaRPr lang="en-US" sz="2800" b="1" dirty="0">
              <a:solidFill>
                <a:srgbClr val="FFFFFF"/>
              </a:solidFill>
              <a:latin typeface="Times New Roman" pitchFamily="18" charset="0"/>
              <a:cs typeface="Times New Roman" pitchFamily="18" charset="0"/>
            </a:endParaRPr>
          </a:p>
        </p:txBody>
      </p:sp>
      <p:sp>
        <p:nvSpPr>
          <p:cNvPr id="8" name="Text Box 9"/>
          <p:cNvSpPr txBox="1">
            <a:spLocks noChangeArrowheads="1"/>
          </p:cNvSpPr>
          <p:nvPr/>
        </p:nvSpPr>
        <p:spPr bwMode="gray">
          <a:xfrm>
            <a:off x="533400" y="4876801"/>
            <a:ext cx="2335213" cy="1200329"/>
          </a:xfrm>
          <a:prstGeom prst="rect">
            <a:avLst/>
          </a:prstGeom>
          <a:noFill/>
          <a:ln w="9525" algn="ctr">
            <a:noFill/>
            <a:miter lim="800000"/>
            <a:headEnd/>
            <a:tailEnd/>
          </a:ln>
        </p:spPr>
        <p:txBody>
          <a:bodyPr wrap="square">
            <a:spAutoFit/>
          </a:bodyPr>
          <a:lstStyle/>
          <a:p>
            <a:pPr eaLnBrk="0" hangingPunct="0"/>
            <a:r>
              <a:rPr lang="en-US" sz="2400" dirty="0">
                <a:latin typeface="Times New Roman" pitchFamily="18" charset="0"/>
                <a:ea typeface="Calibri" pitchFamily="34" charset="0"/>
                <a:cs typeface="Times New Roman" pitchFamily="18" charset="0"/>
              </a:rPr>
              <a:t>N</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ew formula of cream cleaning product</a:t>
            </a:r>
            <a:endParaRPr lang="en-US" sz="2400" dirty="0" smtClean="0">
              <a:latin typeface="Times New Roman" pitchFamily="18" charset="0"/>
              <a:cs typeface="Times New Roman" pitchFamily="18" charset="0"/>
            </a:endParaRPr>
          </a:p>
        </p:txBody>
      </p:sp>
      <p:sp>
        <p:nvSpPr>
          <p:cNvPr id="9" name="AutoShape 8"/>
          <p:cNvSpPr>
            <a:spLocks noChangeArrowheads="1"/>
          </p:cNvSpPr>
          <p:nvPr/>
        </p:nvSpPr>
        <p:spPr bwMode="gray">
          <a:xfrm>
            <a:off x="457200" y="2057400"/>
            <a:ext cx="2543175" cy="1600200"/>
          </a:xfrm>
          <a:prstGeom prst="roundRect">
            <a:avLst>
              <a:gd name="adj" fmla="val 12699"/>
            </a:avLst>
          </a:prstGeom>
          <a:solidFill>
            <a:srgbClr val="00B0F0"/>
          </a:solidFill>
          <a:ln w="9525" algn="ctr">
            <a:noFill/>
            <a:round/>
            <a:headEnd/>
            <a:tailEnd/>
          </a:ln>
          <a:effectLst/>
        </p:spPr>
        <p:txBody>
          <a:bodyPr wrap="none" anchor="ctr"/>
          <a:lstStyle/>
          <a:p>
            <a:endParaRPr lang="en-US">
              <a:latin typeface="Times New Roman" pitchFamily="18" charset="0"/>
              <a:cs typeface="Times New Roman" pitchFamily="18" charset="0"/>
            </a:endParaRPr>
          </a:p>
        </p:txBody>
      </p:sp>
      <p:sp>
        <p:nvSpPr>
          <p:cNvPr id="10" name="AutoShape 9"/>
          <p:cNvSpPr>
            <a:spLocks noChangeArrowheads="1"/>
          </p:cNvSpPr>
          <p:nvPr/>
        </p:nvSpPr>
        <p:spPr bwMode="gray">
          <a:xfrm>
            <a:off x="511175" y="2486025"/>
            <a:ext cx="2408238" cy="1114425"/>
          </a:xfrm>
          <a:prstGeom prst="roundRect">
            <a:avLst>
              <a:gd name="adj" fmla="val 16667"/>
            </a:avLst>
          </a:prstGeom>
          <a:solidFill>
            <a:srgbClr val="FFFFFF"/>
          </a:solidFill>
          <a:ln w="9525">
            <a:noFill/>
            <a:round/>
            <a:headEnd/>
            <a:tailEnd/>
          </a:ln>
          <a:effectLst>
            <a:prstShdw prst="shdw18" dist="17961" dir="13500000">
              <a:srgbClr val="FFFFFF">
                <a:gamma/>
                <a:shade val="60000"/>
                <a:invGamma/>
              </a:srgbClr>
            </a:prstShdw>
          </a:effectLst>
        </p:spPr>
        <p:txBody>
          <a:bodyPr wrap="none" anchor="ctr"/>
          <a:lstStyle/>
          <a:p>
            <a:endParaRPr lang="en-US">
              <a:latin typeface="Times New Roman" pitchFamily="18" charset="0"/>
              <a:cs typeface="Times New Roman" pitchFamily="18" charset="0"/>
            </a:endParaRPr>
          </a:p>
        </p:txBody>
      </p:sp>
      <p:sp>
        <p:nvSpPr>
          <p:cNvPr id="11" name="Text Box 18"/>
          <p:cNvSpPr txBox="1">
            <a:spLocks noChangeArrowheads="1"/>
          </p:cNvSpPr>
          <p:nvPr/>
        </p:nvSpPr>
        <p:spPr bwMode="white">
          <a:xfrm>
            <a:off x="762000" y="1981200"/>
            <a:ext cx="1651000" cy="523220"/>
          </a:xfrm>
          <a:prstGeom prst="rect">
            <a:avLst/>
          </a:prstGeom>
          <a:noFill/>
          <a:ln w="9525" algn="ctr">
            <a:noFill/>
            <a:miter lim="800000"/>
            <a:headEnd/>
            <a:tailEnd/>
          </a:ln>
        </p:spPr>
        <p:txBody>
          <a:bodyPr>
            <a:spAutoFit/>
          </a:bodyPr>
          <a:lstStyle/>
          <a:p>
            <a:pPr algn="ctr">
              <a:spcBef>
                <a:spcPct val="50000"/>
              </a:spcBef>
            </a:pPr>
            <a:r>
              <a:rPr lang="en-US" sz="2800" b="1" dirty="0" smtClean="0">
                <a:solidFill>
                  <a:srgbClr val="FFFFFF"/>
                </a:solidFill>
                <a:latin typeface="Times New Roman" pitchFamily="18" charset="0"/>
                <a:cs typeface="Times New Roman" pitchFamily="18" charset="0"/>
              </a:rPr>
              <a:t>5</a:t>
            </a:r>
            <a:endParaRPr lang="en-US" sz="2000" b="1" dirty="0">
              <a:solidFill>
                <a:srgbClr val="FFFFFF"/>
              </a:solidFill>
              <a:latin typeface="Times New Roman" pitchFamily="18" charset="0"/>
              <a:cs typeface="Times New Roman" pitchFamily="18" charset="0"/>
            </a:endParaRPr>
          </a:p>
        </p:txBody>
      </p:sp>
      <p:sp>
        <p:nvSpPr>
          <p:cNvPr id="12" name="Text Box 9"/>
          <p:cNvSpPr txBox="1">
            <a:spLocks noChangeArrowheads="1"/>
          </p:cNvSpPr>
          <p:nvPr/>
        </p:nvSpPr>
        <p:spPr bwMode="gray">
          <a:xfrm>
            <a:off x="228600" y="2514600"/>
            <a:ext cx="2743200" cy="1015663"/>
          </a:xfrm>
          <a:prstGeom prst="rect">
            <a:avLst/>
          </a:prstGeom>
          <a:noFill/>
          <a:ln w="9525" algn="ctr">
            <a:noFill/>
            <a:miter lim="800000"/>
            <a:headEnd/>
            <a:tailEnd/>
          </a:ln>
        </p:spPr>
        <p:txBody>
          <a:bodyPr wrap="square">
            <a:spAutoFit/>
          </a:bodyPr>
          <a:lstStyle/>
          <a:p>
            <a:pPr marL="342900" lvl="0" indent="-342900"/>
            <a:r>
              <a:rPr lang="en-US" sz="2000" dirty="0" smtClean="0">
                <a:latin typeface="Times New Roman" pitchFamily="18" charset="0"/>
                <a:ea typeface="Calibri" pitchFamily="34" charset="0"/>
                <a:cs typeface="Times New Roman" pitchFamily="18" charset="0"/>
              </a:rPr>
              <a:t>Designing an apparatus to evaluate the cleaning efficiency </a:t>
            </a:r>
            <a:endParaRPr kumimoji="0" lang="en-US" sz="2000"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p:txBody>
      </p:sp>
      <p:sp>
        <p:nvSpPr>
          <p:cNvPr id="13" name="AutoShape 16"/>
          <p:cNvSpPr>
            <a:spLocks noChangeArrowheads="1"/>
          </p:cNvSpPr>
          <p:nvPr/>
        </p:nvSpPr>
        <p:spPr bwMode="gray">
          <a:xfrm>
            <a:off x="3886200" y="914400"/>
            <a:ext cx="2543175" cy="1600200"/>
          </a:xfrm>
          <a:prstGeom prst="roundRect">
            <a:avLst>
              <a:gd name="adj" fmla="val 12699"/>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endParaRPr lang="en-US">
              <a:latin typeface="Times New Roman" pitchFamily="18" charset="0"/>
              <a:cs typeface="Times New Roman" pitchFamily="18" charset="0"/>
            </a:endParaRPr>
          </a:p>
        </p:txBody>
      </p:sp>
      <p:sp>
        <p:nvSpPr>
          <p:cNvPr id="14" name="Text Box 18"/>
          <p:cNvSpPr txBox="1">
            <a:spLocks noChangeArrowheads="1"/>
          </p:cNvSpPr>
          <p:nvPr/>
        </p:nvSpPr>
        <p:spPr bwMode="white">
          <a:xfrm>
            <a:off x="4343400" y="914400"/>
            <a:ext cx="1697038" cy="523220"/>
          </a:xfrm>
          <a:prstGeom prst="rect">
            <a:avLst/>
          </a:prstGeom>
          <a:noFill/>
          <a:ln w="9525" algn="ctr">
            <a:noFill/>
            <a:miter lim="800000"/>
            <a:headEnd/>
            <a:tailEnd/>
          </a:ln>
        </p:spPr>
        <p:txBody>
          <a:bodyPr wrap="square">
            <a:spAutoFit/>
          </a:bodyPr>
          <a:lstStyle/>
          <a:p>
            <a:pPr algn="ctr">
              <a:spcBef>
                <a:spcPct val="50000"/>
              </a:spcBef>
            </a:pPr>
            <a:r>
              <a:rPr lang="en-US" sz="2800" b="1" dirty="0" smtClean="0">
                <a:solidFill>
                  <a:srgbClr val="FFFFFF"/>
                </a:solidFill>
                <a:latin typeface="Times New Roman" pitchFamily="18" charset="0"/>
                <a:cs typeface="Times New Roman" pitchFamily="18" charset="0"/>
              </a:rPr>
              <a:t>1</a:t>
            </a:r>
            <a:endParaRPr lang="en-US" sz="2800" b="1" dirty="0">
              <a:solidFill>
                <a:srgbClr val="FFFFFF"/>
              </a:solidFill>
              <a:latin typeface="Times New Roman" pitchFamily="18" charset="0"/>
              <a:cs typeface="Times New Roman" pitchFamily="18" charset="0"/>
            </a:endParaRPr>
          </a:p>
        </p:txBody>
      </p:sp>
      <p:grpSp>
        <p:nvGrpSpPr>
          <p:cNvPr id="5" name="Group 20"/>
          <p:cNvGrpSpPr>
            <a:grpSpLocks/>
          </p:cNvGrpSpPr>
          <p:nvPr/>
        </p:nvGrpSpPr>
        <p:grpSpPr bwMode="auto">
          <a:xfrm>
            <a:off x="2895600" y="2286000"/>
            <a:ext cx="3276600" cy="3184526"/>
            <a:chOff x="1968" y="1536"/>
            <a:chExt cx="1776" cy="1718"/>
          </a:xfrm>
        </p:grpSpPr>
        <p:sp>
          <p:nvSpPr>
            <p:cNvPr id="16" name="AutoShape 21"/>
            <p:cNvSpPr>
              <a:spLocks noChangeArrowheads="1"/>
            </p:cNvSpPr>
            <p:nvPr/>
          </p:nvSpPr>
          <p:spPr bwMode="gray">
            <a:xfrm rot="6774404">
              <a:off x="2004" y="1578"/>
              <a:ext cx="1688" cy="1664"/>
            </a:xfrm>
            <a:custGeom>
              <a:avLst/>
              <a:gdLst>
                <a:gd name="G0" fmla="+- -1509893 0 0"/>
                <a:gd name="G1" fmla="+- -5955455 0 0"/>
                <a:gd name="G2" fmla="+- -1509893 0 -5955455"/>
                <a:gd name="G3" fmla="+- 10800 0 0"/>
                <a:gd name="G4" fmla="+- 0 0 -1509893"/>
                <a:gd name="T0" fmla="*/ 360 256 1"/>
                <a:gd name="T1" fmla="*/ 0 256 1"/>
                <a:gd name="G5" fmla="+- G2 T0 T1"/>
                <a:gd name="G6" fmla="?: G2 G2 G5"/>
                <a:gd name="G7" fmla="+- 0 0 G6"/>
                <a:gd name="G8" fmla="+- 7926 0 0"/>
                <a:gd name="G9" fmla="+- 0 0 -5955455"/>
                <a:gd name="G10" fmla="+- 7926 0 2700"/>
                <a:gd name="G11" fmla="cos G10 -1509893"/>
                <a:gd name="G12" fmla="sin G10 -1509893"/>
                <a:gd name="G13" fmla="cos 13500 -1509893"/>
                <a:gd name="G14" fmla="sin 13500 -1509893"/>
                <a:gd name="G15" fmla="+- G11 10800 0"/>
                <a:gd name="G16" fmla="+- G12 10800 0"/>
                <a:gd name="G17" fmla="+- G13 10800 0"/>
                <a:gd name="G18" fmla="+- G14 10800 0"/>
                <a:gd name="G19" fmla="*/ 7926 1 2"/>
                <a:gd name="G20" fmla="+- G19 5400 0"/>
                <a:gd name="G21" fmla="cos G20 -1509893"/>
                <a:gd name="G22" fmla="sin G20 -1509893"/>
                <a:gd name="G23" fmla="+- G21 10800 0"/>
                <a:gd name="G24" fmla="+- G12 G23 G22"/>
                <a:gd name="G25" fmla="+- G22 G23 G11"/>
                <a:gd name="G26" fmla="cos 10800 -1509893"/>
                <a:gd name="G27" fmla="sin 10800 -1509893"/>
                <a:gd name="G28" fmla="cos 7926 -1509893"/>
                <a:gd name="G29" fmla="sin 7926 -1509893"/>
                <a:gd name="G30" fmla="+- G26 10800 0"/>
                <a:gd name="G31" fmla="+- G27 10800 0"/>
                <a:gd name="G32" fmla="+- G28 10800 0"/>
                <a:gd name="G33" fmla="+- G29 10800 0"/>
                <a:gd name="G34" fmla="+- G19 5400 0"/>
                <a:gd name="G35" fmla="cos G34 -5955455"/>
                <a:gd name="G36" fmla="sin G34 -5955455"/>
                <a:gd name="G37" fmla="+/ -5955455 -1509893 2"/>
                <a:gd name="T2" fmla="*/ 180 256 1"/>
                <a:gd name="T3" fmla="*/ 0 256 1"/>
                <a:gd name="G38" fmla="+- G37 T2 T3"/>
                <a:gd name="G39" fmla="?: G2 G37 G38"/>
                <a:gd name="G40" fmla="cos 10800 G39"/>
                <a:gd name="G41" fmla="sin 10800 G39"/>
                <a:gd name="G42" fmla="cos 7926 G39"/>
                <a:gd name="G43" fmla="sin 7926 G39"/>
                <a:gd name="G44" fmla="+- G40 10800 0"/>
                <a:gd name="G45" fmla="+- G41 10800 0"/>
                <a:gd name="G46" fmla="+- G42 10800 0"/>
                <a:gd name="G47" fmla="+- G43 10800 0"/>
                <a:gd name="G48" fmla="+- G35 10800 0"/>
                <a:gd name="G49" fmla="+- G36 10800 0"/>
                <a:gd name="T4" fmla="*/ 16689 w 21600"/>
                <a:gd name="T5" fmla="*/ 1746 h 21600"/>
                <a:gd name="T6" fmla="*/ 10657 w 21600"/>
                <a:gd name="T7" fmla="*/ 1438 h 21600"/>
                <a:gd name="T8" fmla="*/ 15121 w 21600"/>
                <a:gd name="T9" fmla="*/ 4156 h 21600"/>
                <a:gd name="T10" fmla="*/ 23223 w 21600"/>
                <a:gd name="T11" fmla="*/ 5516 h 21600"/>
                <a:gd name="T12" fmla="*/ 21035 w 21600"/>
                <a:gd name="T13" fmla="*/ 10942 h 21600"/>
                <a:gd name="T14" fmla="*/ 15609 w 21600"/>
                <a:gd name="T15" fmla="*/ 875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ln>
              <a:headEnd/>
              <a:tailEnd/>
            </a:ln>
          </p:spPr>
          <p:style>
            <a:lnRef idx="1">
              <a:schemeClr val="accent6"/>
            </a:lnRef>
            <a:fillRef idx="3">
              <a:schemeClr val="accent6"/>
            </a:fillRef>
            <a:effectRef idx="2">
              <a:schemeClr val="accent6"/>
            </a:effectRef>
            <a:fontRef idx="minor">
              <a:schemeClr val="lt1"/>
            </a:fontRef>
          </p:style>
          <p:txBody>
            <a:bodyPr wrap="none" anchor="ct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
          <p:nvSpPr>
            <p:cNvPr id="17" name="AutoShape 22"/>
            <p:cNvSpPr>
              <a:spLocks noChangeArrowheads="1"/>
            </p:cNvSpPr>
            <p:nvPr/>
          </p:nvSpPr>
          <p:spPr bwMode="gray">
            <a:xfrm rot="12174404">
              <a:off x="1968" y="1567"/>
              <a:ext cx="1688" cy="1664"/>
            </a:xfrm>
            <a:custGeom>
              <a:avLst/>
              <a:gdLst>
                <a:gd name="G0" fmla="+- -1509893 0 0"/>
                <a:gd name="G1" fmla="+- -5955455 0 0"/>
                <a:gd name="G2" fmla="+- -1509893 0 -5955455"/>
                <a:gd name="G3" fmla="+- 10800 0 0"/>
                <a:gd name="G4" fmla="+- 0 0 -1509893"/>
                <a:gd name="T0" fmla="*/ 360 256 1"/>
                <a:gd name="T1" fmla="*/ 0 256 1"/>
                <a:gd name="G5" fmla="+- G2 T0 T1"/>
                <a:gd name="G6" fmla="?: G2 G2 G5"/>
                <a:gd name="G7" fmla="+- 0 0 G6"/>
                <a:gd name="G8" fmla="+- 7926 0 0"/>
                <a:gd name="G9" fmla="+- 0 0 -5955455"/>
                <a:gd name="G10" fmla="+- 7926 0 2700"/>
                <a:gd name="G11" fmla="cos G10 -1509893"/>
                <a:gd name="G12" fmla="sin G10 -1509893"/>
                <a:gd name="G13" fmla="cos 13500 -1509893"/>
                <a:gd name="G14" fmla="sin 13500 -1509893"/>
                <a:gd name="G15" fmla="+- G11 10800 0"/>
                <a:gd name="G16" fmla="+- G12 10800 0"/>
                <a:gd name="G17" fmla="+- G13 10800 0"/>
                <a:gd name="G18" fmla="+- G14 10800 0"/>
                <a:gd name="G19" fmla="*/ 7926 1 2"/>
                <a:gd name="G20" fmla="+- G19 5400 0"/>
                <a:gd name="G21" fmla="cos G20 -1509893"/>
                <a:gd name="G22" fmla="sin G20 -1509893"/>
                <a:gd name="G23" fmla="+- G21 10800 0"/>
                <a:gd name="G24" fmla="+- G12 G23 G22"/>
                <a:gd name="G25" fmla="+- G22 G23 G11"/>
                <a:gd name="G26" fmla="cos 10800 -1509893"/>
                <a:gd name="G27" fmla="sin 10800 -1509893"/>
                <a:gd name="G28" fmla="cos 7926 -1509893"/>
                <a:gd name="G29" fmla="sin 7926 -1509893"/>
                <a:gd name="G30" fmla="+- G26 10800 0"/>
                <a:gd name="G31" fmla="+- G27 10800 0"/>
                <a:gd name="G32" fmla="+- G28 10800 0"/>
                <a:gd name="G33" fmla="+- G29 10800 0"/>
                <a:gd name="G34" fmla="+- G19 5400 0"/>
                <a:gd name="G35" fmla="cos G34 -5955455"/>
                <a:gd name="G36" fmla="sin G34 -5955455"/>
                <a:gd name="G37" fmla="+/ -5955455 -1509893 2"/>
                <a:gd name="T2" fmla="*/ 180 256 1"/>
                <a:gd name="T3" fmla="*/ 0 256 1"/>
                <a:gd name="G38" fmla="+- G37 T2 T3"/>
                <a:gd name="G39" fmla="?: G2 G37 G38"/>
                <a:gd name="G40" fmla="cos 10800 G39"/>
                <a:gd name="G41" fmla="sin 10800 G39"/>
                <a:gd name="G42" fmla="cos 7926 G39"/>
                <a:gd name="G43" fmla="sin 7926 G39"/>
                <a:gd name="G44" fmla="+- G40 10800 0"/>
                <a:gd name="G45" fmla="+- G41 10800 0"/>
                <a:gd name="G46" fmla="+- G42 10800 0"/>
                <a:gd name="G47" fmla="+- G43 10800 0"/>
                <a:gd name="G48" fmla="+- G35 10800 0"/>
                <a:gd name="G49" fmla="+- G36 10800 0"/>
                <a:gd name="T4" fmla="*/ 16689 w 21600"/>
                <a:gd name="T5" fmla="*/ 1746 h 21600"/>
                <a:gd name="T6" fmla="*/ 10657 w 21600"/>
                <a:gd name="T7" fmla="*/ 1438 h 21600"/>
                <a:gd name="T8" fmla="*/ 15121 w 21600"/>
                <a:gd name="T9" fmla="*/ 4156 h 21600"/>
                <a:gd name="T10" fmla="*/ 23223 w 21600"/>
                <a:gd name="T11" fmla="*/ 5516 h 21600"/>
                <a:gd name="T12" fmla="*/ 21035 w 21600"/>
                <a:gd name="T13" fmla="*/ 10942 h 21600"/>
                <a:gd name="T14" fmla="*/ 15609 w 21600"/>
                <a:gd name="T15" fmla="*/ 875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ln>
              <a:headEnd/>
              <a:tailEnd/>
            </a:ln>
          </p:spPr>
          <p:style>
            <a:lnRef idx="1">
              <a:schemeClr val="accent6"/>
            </a:lnRef>
            <a:fillRef idx="3">
              <a:schemeClr val="accent6"/>
            </a:fillRef>
            <a:effectRef idx="2">
              <a:schemeClr val="accent6"/>
            </a:effectRef>
            <a:fontRef idx="minor">
              <a:schemeClr val="lt1"/>
            </a:fontRef>
          </p:style>
          <p:txBody>
            <a:bodyPr wrap="none" anchor="ctr"/>
            <a:lstStyle/>
            <a:p>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
          <p:nvSpPr>
            <p:cNvPr id="19" name="AutoShape 24"/>
            <p:cNvSpPr>
              <a:spLocks noChangeArrowheads="1"/>
            </p:cNvSpPr>
            <p:nvPr/>
          </p:nvSpPr>
          <p:spPr bwMode="gray">
            <a:xfrm rot="1374404">
              <a:off x="2056" y="1536"/>
              <a:ext cx="1688" cy="1664"/>
            </a:xfrm>
            <a:custGeom>
              <a:avLst/>
              <a:gdLst>
                <a:gd name="G0" fmla="+- -1509893 0 0"/>
                <a:gd name="G1" fmla="+- -5955455 0 0"/>
                <a:gd name="G2" fmla="+- -1509893 0 -5955455"/>
                <a:gd name="G3" fmla="+- 10800 0 0"/>
                <a:gd name="G4" fmla="+- 0 0 -1509893"/>
                <a:gd name="T0" fmla="*/ 360 256 1"/>
                <a:gd name="T1" fmla="*/ 0 256 1"/>
                <a:gd name="G5" fmla="+- G2 T0 T1"/>
                <a:gd name="G6" fmla="?: G2 G2 G5"/>
                <a:gd name="G7" fmla="+- 0 0 G6"/>
                <a:gd name="G8" fmla="+- 7926 0 0"/>
                <a:gd name="G9" fmla="+- 0 0 -5955455"/>
                <a:gd name="G10" fmla="+- 7926 0 2700"/>
                <a:gd name="G11" fmla="cos G10 -1509893"/>
                <a:gd name="G12" fmla="sin G10 -1509893"/>
                <a:gd name="G13" fmla="cos 13500 -1509893"/>
                <a:gd name="G14" fmla="sin 13500 -1509893"/>
                <a:gd name="G15" fmla="+- G11 10800 0"/>
                <a:gd name="G16" fmla="+- G12 10800 0"/>
                <a:gd name="G17" fmla="+- G13 10800 0"/>
                <a:gd name="G18" fmla="+- G14 10800 0"/>
                <a:gd name="G19" fmla="*/ 7926 1 2"/>
                <a:gd name="G20" fmla="+- G19 5400 0"/>
                <a:gd name="G21" fmla="cos G20 -1509893"/>
                <a:gd name="G22" fmla="sin G20 -1509893"/>
                <a:gd name="G23" fmla="+- G21 10800 0"/>
                <a:gd name="G24" fmla="+- G12 G23 G22"/>
                <a:gd name="G25" fmla="+- G22 G23 G11"/>
                <a:gd name="G26" fmla="cos 10800 -1509893"/>
                <a:gd name="G27" fmla="sin 10800 -1509893"/>
                <a:gd name="G28" fmla="cos 7926 -1509893"/>
                <a:gd name="G29" fmla="sin 7926 -1509893"/>
                <a:gd name="G30" fmla="+- G26 10800 0"/>
                <a:gd name="G31" fmla="+- G27 10800 0"/>
                <a:gd name="G32" fmla="+- G28 10800 0"/>
                <a:gd name="G33" fmla="+- G29 10800 0"/>
                <a:gd name="G34" fmla="+- G19 5400 0"/>
                <a:gd name="G35" fmla="cos G34 -5955455"/>
                <a:gd name="G36" fmla="sin G34 -5955455"/>
                <a:gd name="G37" fmla="+/ -5955455 -1509893 2"/>
                <a:gd name="T2" fmla="*/ 180 256 1"/>
                <a:gd name="T3" fmla="*/ 0 256 1"/>
                <a:gd name="G38" fmla="+- G37 T2 T3"/>
                <a:gd name="G39" fmla="?: G2 G37 G38"/>
                <a:gd name="G40" fmla="cos 10800 G39"/>
                <a:gd name="G41" fmla="sin 10800 G39"/>
                <a:gd name="G42" fmla="cos 7926 G39"/>
                <a:gd name="G43" fmla="sin 7926 G39"/>
                <a:gd name="G44" fmla="+- G40 10800 0"/>
                <a:gd name="G45" fmla="+- G41 10800 0"/>
                <a:gd name="G46" fmla="+- G42 10800 0"/>
                <a:gd name="G47" fmla="+- G43 10800 0"/>
                <a:gd name="G48" fmla="+- G35 10800 0"/>
                <a:gd name="G49" fmla="+- G36 10800 0"/>
                <a:gd name="T4" fmla="*/ 16689 w 21600"/>
                <a:gd name="T5" fmla="*/ 1746 h 21600"/>
                <a:gd name="T6" fmla="*/ 10657 w 21600"/>
                <a:gd name="T7" fmla="*/ 1438 h 21600"/>
                <a:gd name="T8" fmla="*/ 15121 w 21600"/>
                <a:gd name="T9" fmla="*/ 4156 h 21600"/>
                <a:gd name="T10" fmla="*/ 23223 w 21600"/>
                <a:gd name="T11" fmla="*/ 5516 h 21600"/>
                <a:gd name="T12" fmla="*/ 21035 w 21600"/>
                <a:gd name="T13" fmla="*/ 10942 h 21600"/>
                <a:gd name="T14" fmla="*/ 15609 w 21600"/>
                <a:gd name="T15" fmla="*/ 875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ln>
              <a:headEnd/>
              <a:tailEnd/>
            </a:ln>
          </p:spPr>
          <p:style>
            <a:lnRef idx="1">
              <a:schemeClr val="accent6"/>
            </a:lnRef>
            <a:fillRef idx="3">
              <a:schemeClr val="accent6"/>
            </a:fillRef>
            <a:effectRef idx="2">
              <a:schemeClr val="accent6"/>
            </a:effectRef>
            <a:fontRef idx="minor">
              <a:schemeClr val="lt1"/>
            </a:fontRef>
          </p:style>
          <p:txBody>
            <a:bodyPr wrap="none" anchor="ct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grpSp>
      <p:sp>
        <p:nvSpPr>
          <p:cNvPr id="20" name="AutoShape 17"/>
          <p:cNvSpPr>
            <a:spLocks noChangeArrowheads="1"/>
          </p:cNvSpPr>
          <p:nvPr/>
        </p:nvSpPr>
        <p:spPr bwMode="gray">
          <a:xfrm>
            <a:off x="3962400" y="1371600"/>
            <a:ext cx="2408238" cy="914399"/>
          </a:xfrm>
          <a:prstGeom prst="roundRect">
            <a:avLst>
              <a:gd name="adj" fmla="val 16667"/>
            </a:avLst>
          </a:prstGeom>
          <a:solidFill>
            <a:srgbClr val="FFFFFF"/>
          </a:solidFill>
          <a:ln w="9525">
            <a:noFill/>
            <a:round/>
            <a:headEnd/>
            <a:tailEnd/>
          </a:ln>
          <a:effectLst>
            <a:prstShdw prst="shdw18" dist="17961" dir="13500000">
              <a:srgbClr val="FFFFFF">
                <a:gamma/>
                <a:shade val="60000"/>
                <a:invGamma/>
              </a:srgbClr>
            </a:prstShdw>
          </a:effectLst>
        </p:spPr>
        <p:txBody>
          <a:bodyPr wrap="none" anchor="ctr"/>
          <a:lstStyle/>
          <a:p>
            <a:pPr marL="342900" lvl="0" indent="-342900" eaLnBrk="0" hangingPunct="0"/>
            <a:r>
              <a:rPr lang="en-US" sz="3200" dirty="0">
                <a:latin typeface="Times New Roman" pitchFamily="18" charset="0"/>
                <a:cs typeface="Times New Roman" pitchFamily="18" charset="0"/>
              </a:rPr>
              <a:t>Q</a:t>
            </a:r>
            <a:r>
              <a:rPr lang="en-US" sz="3200" dirty="0" smtClean="0">
                <a:latin typeface="Times New Roman" pitchFamily="18" charset="0"/>
                <a:cs typeface="Times New Roman" pitchFamily="18" charset="0"/>
              </a:rPr>
              <a:t>uestionnaire </a:t>
            </a:r>
            <a:endParaRPr lang="en-US" dirty="0" smtClean="0">
              <a:latin typeface="Times New Roman" pitchFamily="18" charset="0"/>
              <a:cs typeface="Times New Roman" pitchFamily="18" charset="0"/>
            </a:endParaRPr>
          </a:p>
        </p:txBody>
      </p:sp>
      <p:sp>
        <p:nvSpPr>
          <p:cNvPr id="21" name="Text Box 18"/>
          <p:cNvSpPr txBox="1">
            <a:spLocks noChangeArrowheads="1"/>
          </p:cNvSpPr>
          <p:nvPr/>
        </p:nvSpPr>
        <p:spPr bwMode="white">
          <a:xfrm>
            <a:off x="6627813" y="2995613"/>
            <a:ext cx="1651000" cy="396875"/>
          </a:xfrm>
          <a:prstGeom prst="rect">
            <a:avLst/>
          </a:prstGeom>
          <a:noFill/>
          <a:ln w="9525" algn="ctr">
            <a:noFill/>
            <a:miter lim="800000"/>
            <a:headEnd/>
            <a:tailEnd/>
          </a:ln>
        </p:spPr>
        <p:txBody>
          <a:bodyPr>
            <a:spAutoFit/>
          </a:bodyPr>
          <a:lstStyle/>
          <a:p>
            <a:pPr algn="ctr">
              <a:spcBef>
                <a:spcPct val="50000"/>
              </a:spcBef>
            </a:pPr>
            <a:r>
              <a:rPr lang="en-US" sz="2000" b="1" dirty="0" smtClean="0">
                <a:solidFill>
                  <a:srgbClr val="FFFFFF"/>
                </a:solidFill>
                <a:latin typeface="Times New Roman" pitchFamily="18" charset="0"/>
                <a:cs typeface="Times New Roman" pitchFamily="18" charset="0"/>
              </a:rPr>
              <a:t>Txt </a:t>
            </a:r>
            <a:r>
              <a:rPr lang="en-US" sz="2000" b="1" dirty="0">
                <a:solidFill>
                  <a:srgbClr val="FFFFFF"/>
                </a:solidFill>
                <a:latin typeface="Times New Roman" pitchFamily="18" charset="0"/>
                <a:cs typeface="Times New Roman" pitchFamily="18" charset="0"/>
              </a:rPr>
              <a:t>in here</a:t>
            </a:r>
          </a:p>
        </p:txBody>
      </p:sp>
      <p:sp>
        <p:nvSpPr>
          <p:cNvPr id="22" name="Text Box 9"/>
          <p:cNvSpPr txBox="1">
            <a:spLocks noChangeArrowheads="1"/>
          </p:cNvSpPr>
          <p:nvPr/>
        </p:nvSpPr>
        <p:spPr bwMode="gray">
          <a:xfrm>
            <a:off x="6267450" y="3478213"/>
            <a:ext cx="2316163" cy="954107"/>
          </a:xfrm>
          <a:prstGeom prst="rect">
            <a:avLst/>
          </a:prstGeom>
          <a:noFill/>
          <a:ln w="9525" algn="ctr">
            <a:noFill/>
            <a:miter lim="800000"/>
            <a:headEnd/>
            <a:tailEnd/>
          </a:ln>
        </p:spPr>
        <p:txBody>
          <a:bodyPr>
            <a:spAutoFit/>
          </a:bodyPr>
          <a:lstStyle/>
          <a:p>
            <a:pPr algn="ctr" eaLnBrk="0" hangingPunct="0"/>
            <a:r>
              <a:rPr lang="en-US" sz="1400" b="1" dirty="0" err="1">
                <a:solidFill>
                  <a:srgbClr val="000000"/>
                </a:solidFill>
                <a:latin typeface="Times New Roman" pitchFamily="18" charset="0"/>
                <a:cs typeface="Times New Roman" pitchFamily="18" charset="0"/>
              </a:rPr>
              <a:t>ThemeGallery</a:t>
            </a:r>
            <a:r>
              <a:rPr lang="en-US" sz="1400" b="1" dirty="0">
                <a:solidFill>
                  <a:srgbClr val="000000"/>
                </a:solidFill>
                <a:latin typeface="Times New Roman" pitchFamily="18" charset="0"/>
                <a:cs typeface="Times New Roman" pitchFamily="18" charset="0"/>
              </a:rPr>
              <a:t> is a Design Digital Content &amp; Contents mall developed by Guild Design Inc.</a:t>
            </a:r>
          </a:p>
        </p:txBody>
      </p:sp>
      <p:sp>
        <p:nvSpPr>
          <p:cNvPr id="23" name="AutoShape 3"/>
          <p:cNvSpPr>
            <a:spLocks noChangeArrowheads="1"/>
          </p:cNvSpPr>
          <p:nvPr/>
        </p:nvSpPr>
        <p:spPr bwMode="gray">
          <a:xfrm>
            <a:off x="6096000" y="3124200"/>
            <a:ext cx="2543175" cy="1600200"/>
          </a:xfrm>
          <a:prstGeom prst="roundRect">
            <a:avLst>
              <a:gd name="adj" fmla="val 12699"/>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endParaRPr lang="en-US">
              <a:latin typeface="Times New Roman" pitchFamily="18" charset="0"/>
              <a:cs typeface="Times New Roman" pitchFamily="18" charset="0"/>
            </a:endParaRPr>
          </a:p>
        </p:txBody>
      </p:sp>
      <p:sp>
        <p:nvSpPr>
          <p:cNvPr id="24" name="AutoShape 5"/>
          <p:cNvSpPr>
            <a:spLocks noChangeArrowheads="1"/>
          </p:cNvSpPr>
          <p:nvPr/>
        </p:nvSpPr>
        <p:spPr bwMode="gray">
          <a:xfrm>
            <a:off x="6172200" y="3429000"/>
            <a:ext cx="2408238" cy="1114425"/>
          </a:xfrm>
          <a:prstGeom prst="roundRect">
            <a:avLst>
              <a:gd name="adj" fmla="val 16667"/>
            </a:avLst>
          </a:prstGeom>
          <a:solidFill>
            <a:srgbClr val="FFFFFF"/>
          </a:solidFill>
          <a:ln w="9525">
            <a:noFill/>
            <a:round/>
            <a:headEnd/>
            <a:tailEnd/>
          </a:ln>
          <a:effectLst>
            <a:prstShdw prst="shdw18" dist="17961" dir="13500000">
              <a:srgbClr val="FFFFFF">
                <a:gamma/>
                <a:shade val="60000"/>
                <a:invGamma/>
              </a:srgbClr>
            </a:prstShdw>
          </a:effectLst>
        </p:spPr>
        <p:txBody>
          <a:bodyPr wrap="none" anchor="ctr"/>
          <a:lstStyle/>
          <a:p>
            <a:endParaRPr lang="en-US">
              <a:latin typeface="Times New Roman" pitchFamily="18" charset="0"/>
              <a:cs typeface="Times New Roman" pitchFamily="18" charset="0"/>
            </a:endParaRPr>
          </a:p>
        </p:txBody>
      </p:sp>
      <p:sp>
        <p:nvSpPr>
          <p:cNvPr id="25" name="Text Box 18"/>
          <p:cNvSpPr txBox="1">
            <a:spLocks noChangeArrowheads="1"/>
          </p:cNvSpPr>
          <p:nvPr/>
        </p:nvSpPr>
        <p:spPr bwMode="white">
          <a:xfrm>
            <a:off x="6629400" y="3048000"/>
            <a:ext cx="1651000" cy="523220"/>
          </a:xfrm>
          <a:prstGeom prst="rect">
            <a:avLst/>
          </a:prstGeom>
          <a:noFill/>
          <a:ln w="9525" algn="ctr">
            <a:noFill/>
            <a:miter lim="800000"/>
            <a:headEnd/>
            <a:tailEnd/>
          </a:ln>
        </p:spPr>
        <p:txBody>
          <a:bodyPr>
            <a:spAutoFit/>
          </a:bodyPr>
          <a:lstStyle/>
          <a:p>
            <a:pPr algn="ctr">
              <a:spcBef>
                <a:spcPct val="50000"/>
              </a:spcBef>
            </a:pPr>
            <a:r>
              <a:rPr lang="en-US" sz="2800" b="1" dirty="0" smtClean="0">
                <a:solidFill>
                  <a:srgbClr val="FFFFFF"/>
                </a:solidFill>
                <a:latin typeface="Times New Roman" pitchFamily="18" charset="0"/>
                <a:cs typeface="Times New Roman" pitchFamily="18" charset="0"/>
              </a:rPr>
              <a:t>2</a:t>
            </a:r>
            <a:endParaRPr lang="en-US" sz="2800" b="1" dirty="0">
              <a:solidFill>
                <a:srgbClr val="FFFFFF"/>
              </a:solidFill>
              <a:latin typeface="Times New Roman" pitchFamily="18" charset="0"/>
              <a:cs typeface="Times New Roman" pitchFamily="18" charset="0"/>
            </a:endParaRPr>
          </a:p>
        </p:txBody>
      </p:sp>
      <p:sp>
        <p:nvSpPr>
          <p:cNvPr id="26" name="Text Box 9"/>
          <p:cNvSpPr txBox="1">
            <a:spLocks noChangeArrowheads="1"/>
          </p:cNvSpPr>
          <p:nvPr/>
        </p:nvSpPr>
        <p:spPr bwMode="gray">
          <a:xfrm>
            <a:off x="6172200" y="3429000"/>
            <a:ext cx="2571750" cy="1200329"/>
          </a:xfrm>
          <a:prstGeom prst="rect">
            <a:avLst/>
          </a:prstGeom>
          <a:noFill/>
          <a:ln w="9525" algn="ctr">
            <a:noFill/>
            <a:miter lim="800000"/>
            <a:headEnd/>
            <a:tailEnd/>
          </a:ln>
        </p:spPr>
        <p:txBody>
          <a:bodyPr wrap="square">
            <a:spAutoFit/>
          </a:bodyPr>
          <a:lstStyle/>
          <a:p>
            <a:pPr eaLnBrk="0" hangingPunct="0"/>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Performing gel samples with</a:t>
            </a:r>
            <a:r>
              <a:rPr kumimoji="0" lang="en-US" sz="2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abrasive material.</a:t>
            </a:r>
            <a:endParaRPr lang="en-US" sz="2400" dirty="0" smtClean="0">
              <a:latin typeface="Times New Roman" pitchFamily="18" charset="0"/>
              <a:cs typeface="Times New Roman" pitchFamily="18" charset="0"/>
            </a:endParaRPr>
          </a:p>
        </p:txBody>
      </p:sp>
      <p:sp>
        <p:nvSpPr>
          <p:cNvPr id="27" name="AutoShape 3"/>
          <p:cNvSpPr>
            <a:spLocks noChangeArrowheads="1"/>
          </p:cNvSpPr>
          <p:nvPr/>
        </p:nvSpPr>
        <p:spPr bwMode="gray">
          <a:xfrm>
            <a:off x="4800600" y="5257800"/>
            <a:ext cx="2543175" cy="1600200"/>
          </a:xfrm>
          <a:prstGeom prst="roundRect">
            <a:avLst>
              <a:gd name="adj" fmla="val 12699"/>
            </a:avLst>
          </a:prstGeom>
          <a:solidFill>
            <a:srgbClr val="92D050"/>
          </a:solidFill>
          <a:ln w="9525" algn="ctr">
            <a:noFill/>
            <a:round/>
            <a:headEnd/>
            <a:tailEnd/>
          </a:ln>
          <a:effectLst/>
        </p:spPr>
        <p:txBody>
          <a:bodyPr wrap="none" anchor="ctr"/>
          <a:lstStyle/>
          <a:p>
            <a:endParaRPr lang="en-US">
              <a:latin typeface="Times New Roman" pitchFamily="18" charset="0"/>
              <a:cs typeface="Times New Roman" pitchFamily="18" charset="0"/>
            </a:endParaRPr>
          </a:p>
        </p:txBody>
      </p:sp>
      <p:sp>
        <p:nvSpPr>
          <p:cNvPr id="28" name="AutoShape 5"/>
          <p:cNvSpPr>
            <a:spLocks noChangeArrowheads="1"/>
          </p:cNvSpPr>
          <p:nvPr/>
        </p:nvSpPr>
        <p:spPr bwMode="gray">
          <a:xfrm>
            <a:off x="4854575" y="5686425"/>
            <a:ext cx="2408238" cy="1114425"/>
          </a:xfrm>
          <a:prstGeom prst="roundRect">
            <a:avLst>
              <a:gd name="adj" fmla="val 16667"/>
            </a:avLst>
          </a:prstGeom>
          <a:solidFill>
            <a:srgbClr val="FFFFFF"/>
          </a:solidFill>
          <a:ln w="9525">
            <a:noFill/>
            <a:round/>
            <a:headEnd/>
            <a:tailEnd/>
          </a:ln>
          <a:effectLst>
            <a:prstShdw prst="shdw18" dist="17961" dir="13500000">
              <a:srgbClr val="FFFFFF">
                <a:gamma/>
                <a:shade val="60000"/>
                <a:invGamma/>
              </a:srgbClr>
            </a:prstShdw>
          </a:effectLst>
        </p:spPr>
        <p:txBody>
          <a:bodyPr wrap="none" anchor="ctr"/>
          <a:lstStyle/>
          <a:p>
            <a:endParaRPr lang="en-US">
              <a:latin typeface="Times New Roman" pitchFamily="18" charset="0"/>
              <a:cs typeface="Times New Roman" pitchFamily="18" charset="0"/>
            </a:endParaRPr>
          </a:p>
        </p:txBody>
      </p:sp>
      <p:sp>
        <p:nvSpPr>
          <p:cNvPr id="29" name="Text Box 18"/>
          <p:cNvSpPr txBox="1">
            <a:spLocks noChangeArrowheads="1"/>
          </p:cNvSpPr>
          <p:nvPr/>
        </p:nvSpPr>
        <p:spPr bwMode="white">
          <a:xfrm>
            <a:off x="5105400" y="5181600"/>
            <a:ext cx="1667412" cy="523220"/>
          </a:xfrm>
          <a:prstGeom prst="rect">
            <a:avLst/>
          </a:prstGeom>
          <a:noFill/>
          <a:ln w="9525" algn="ctr">
            <a:noFill/>
            <a:miter lim="800000"/>
            <a:headEnd/>
            <a:tailEnd/>
          </a:ln>
        </p:spPr>
        <p:txBody>
          <a:bodyPr wrap="square">
            <a:spAutoFit/>
          </a:bodyPr>
          <a:lstStyle/>
          <a:p>
            <a:pPr algn="ctr">
              <a:spcBef>
                <a:spcPct val="50000"/>
              </a:spcBef>
            </a:pPr>
            <a:r>
              <a:rPr lang="en-US" sz="2800" b="1" dirty="0" smtClean="0">
                <a:solidFill>
                  <a:srgbClr val="FFFFFF"/>
                </a:solidFill>
                <a:latin typeface="Times New Roman" pitchFamily="18" charset="0"/>
                <a:cs typeface="Times New Roman" pitchFamily="18" charset="0"/>
              </a:rPr>
              <a:t>3</a:t>
            </a:r>
            <a:endParaRPr lang="en-US" sz="2800" b="1" dirty="0">
              <a:solidFill>
                <a:srgbClr val="FFFFFF"/>
              </a:solidFill>
              <a:latin typeface="Times New Roman" pitchFamily="18" charset="0"/>
              <a:cs typeface="Times New Roman" pitchFamily="18" charset="0"/>
            </a:endParaRPr>
          </a:p>
        </p:txBody>
      </p:sp>
      <p:sp>
        <p:nvSpPr>
          <p:cNvPr id="30" name="Text Box 9"/>
          <p:cNvSpPr txBox="1">
            <a:spLocks noChangeArrowheads="1"/>
          </p:cNvSpPr>
          <p:nvPr/>
        </p:nvSpPr>
        <p:spPr bwMode="gray">
          <a:xfrm>
            <a:off x="4895850" y="5562600"/>
            <a:ext cx="2316163" cy="1077218"/>
          </a:xfrm>
          <a:prstGeom prst="rect">
            <a:avLst/>
          </a:prstGeom>
          <a:noFill/>
          <a:ln w="9525" algn="ctr">
            <a:noFill/>
            <a:miter lim="800000"/>
            <a:headEnd/>
            <a:tailEnd/>
          </a:ln>
        </p:spPr>
        <p:txBody>
          <a:bodyPr wrap="square">
            <a:spAutoFit/>
          </a:bodyPr>
          <a:lstStyle/>
          <a:p>
            <a:pPr lvl="0" eaLnBrk="0" hangingPunct="0"/>
            <a:r>
              <a:rPr lang="en-US" sz="3200" dirty="0">
                <a:latin typeface="Times New Roman" pitchFamily="18" charset="0"/>
                <a:ea typeface="Calibri" pitchFamily="34" charset="0"/>
                <a:cs typeface="Times New Roman" pitchFamily="18" charset="0"/>
              </a:rPr>
              <a:t>S</a:t>
            </a:r>
            <a:r>
              <a:rPr kumimoji="0" lang="en-US"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tandard quality tests</a:t>
            </a:r>
            <a:endParaRPr lang="en-US" sz="3200" dirty="0" smtClean="0">
              <a:latin typeface="Times New Roman" pitchFamily="18" charset="0"/>
              <a:cs typeface="Times New Roman" pitchFamily="18" charset="0"/>
            </a:endParaRPr>
          </a:p>
        </p:txBody>
      </p:sp>
      <p:sp>
        <p:nvSpPr>
          <p:cNvPr id="31" name="TextBox 30"/>
          <p:cNvSpPr txBox="1"/>
          <p:nvPr/>
        </p:nvSpPr>
        <p:spPr>
          <a:xfrm>
            <a:off x="2514600" y="3352800"/>
            <a:ext cx="3733800" cy="830997"/>
          </a:xfrm>
          <a:prstGeom prst="rect">
            <a:avLst/>
          </a:prstGeom>
          <a:noFill/>
        </p:spPr>
        <p:txBody>
          <a:bodyPr wrap="square" rtlCol="0">
            <a:spAutoFit/>
          </a:bodyPr>
          <a:lstStyle/>
          <a:p>
            <a:r>
              <a:rPr lang="en-US" sz="4800" b="1" dirty="0" smtClean="0">
                <a:solidFill>
                  <a:schemeClr val="accent1">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Methodology </a:t>
            </a:r>
            <a:endParaRPr lang="en-US" sz="4800" b="1" dirty="0">
              <a:solidFill>
                <a:schemeClr val="accent1">
                  <a:lumMod val="75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1676400" y="152400"/>
            <a:ext cx="1981200" cy="1752600"/>
          </a:xfrm>
          <a:prstGeom prst="rect">
            <a:avLst/>
          </a:prstGeom>
          <a:noFill/>
          <a:ln w="9525">
            <a:noFill/>
            <a:miter lim="800000"/>
            <a:headEnd/>
            <a:tailEnd/>
          </a:ln>
          <a:effectLst/>
        </p:spPr>
      </p:pic>
      <p:sp>
        <p:nvSpPr>
          <p:cNvPr id="51" name="سهم منحني 50"/>
          <p:cNvSpPr/>
          <p:nvPr/>
        </p:nvSpPr>
        <p:spPr bwMode="auto">
          <a:xfrm>
            <a:off x="685800" y="914400"/>
            <a:ext cx="990600" cy="1143000"/>
          </a:xfrm>
          <a:prstGeom prst="bentArrow">
            <a:avLst/>
          </a:prstGeom>
          <a:solidFill>
            <a:srgbClr val="FFC319"/>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endParaRPr>
          </a:p>
        </p:txBody>
      </p:sp>
      <p:sp>
        <p:nvSpPr>
          <p:cNvPr id="32" name="عنصر نائب لرقم الشريحة 31"/>
          <p:cNvSpPr>
            <a:spLocks noGrp="1"/>
          </p:cNvSpPr>
          <p:nvPr>
            <p:ph type="sldNum" sz="quarter" idx="12"/>
          </p:nvPr>
        </p:nvSpPr>
        <p:spPr/>
        <p:txBody>
          <a:bodyPr/>
          <a:lstStyle/>
          <a:p>
            <a:fld id="{F2F5CBAF-7C81-4A2D-9693-0CC976E33F58}"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27100"/>
          </a:xfrm>
        </p:spPr>
        <p:txBody>
          <a:bodyPr/>
          <a:lstStyle/>
          <a:p>
            <a:r>
              <a:rPr lang="en-US" dirty="0" smtClean="0">
                <a:solidFill>
                  <a:schemeClr val="accent1">
                    <a:lumMod val="75000"/>
                  </a:schemeClr>
                </a:solidFill>
                <a:latin typeface="Times New Roman" pitchFamily="18" charset="0"/>
                <a:cs typeface="Times New Roman" pitchFamily="18" charset="0"/>
              </a:rPr>
              <a:t>Experimental</a:t>
            </a:r>
            <a:r>
              <a:rPr lang="en-US" dirty="0" smtClean="0">
                <a:solidFill>
                  <a:schemeClr val="tx2">
                    <a:lumMod val="75000"/>
                  </a:schemeClr>
                </a:solidFill>
                <a:latin typeface="Times New Roman" pitchFamily="18" charset="0"/>
                <a:cs typeface="Times New Roman" pitchFamily="18" charset="0"/>
              </a:rPr>
              <a:t> </a:t>
            </a:r>
            <a:r>
              <a:rPr lang="en-US" dirty="0" smtClean="0">
                <a:solidFill>
                  <a:schemeClr val="accent1">
                    <a:lumMod val="75000"/>
                  </a:schemeClr>
                </a:solidFill>
                <a:latin typeface="Times New Roman" pitchFamily="18" charset="0"/>
                <a:cs typeface="Times New Roman" pitchFamily="18" charset="0"/>
              </a:rPr>
              <a:t>Work</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t>
            </a:r>
            <a:r>
              <a:rPr lang="en-US" sz="3600" dirty="0" smtClean="0">
                <a:solidFill>
                  <a:schemeClr val="tx1"/>
                </a:solidFill>
                <a:latin typeface="Times New Roman" pitchFamily="18" charset="0"/>
                <a:cs typeface="Times New Roman" pitchFamily="18" charset="0"/>
              </a:rPr>
              <a:t>Materials</a:t>
            </a:r>
            <a:endParaRPr lang="en-US" dirty="0"/>
          </a:p>
        </p:txBody>
      </p:sp>
      <p:pic>
        <p:nvPicPr>
          <p:cNvPr id="4" name="Content Placeholder 3" descr="C:\Users\home\Desktop\201204222028.jpg"/>
          <p:cNvPicPr>
            <a:picLocks noGrp="1"/>
          </p:cNvPicPr>
          <p:nvPr>
            <p:ph idx="1"/>
          </p:nvPr>
        </p:nvPicPr>
        <p:blipFill>
          <a:blip r:embed="rId2" cstate="print"/>
          <a:srcRect/>
          <a:stretch>
            <a:fillRect/>
          </a:stretch>
        </p:blipFill>
        <p:spPr bwMode="auto">
          <a:xfrm>
            <a:off x="457200" y="1447800"/>
            <a:ext cx="1600200" cy="1770770"/>
          </a:xfrm>
          <a:prstGeom prst="rect">
            <a:avLst/>
          </a:prstGeom>
          <a:noFill/>
          <a:ln w="9525">
            <a:noFill/>
            <a:miter lim="800000"/>
            <a:headEnd/>
            <a:tailEnd/>
          </a:ln>
        </p:spPr>
      </p:pic>
      <p:pic>
        <p:nvPicPr>
          <p:cNvPr id="5" name="Picture 4" descr="C:\Users\home\Desktop\201204222029.jpg"/>
          <p:cNvPicPr/>
          <p:nvPr/>
        </p:nvPicPr>
        <p:blipFill>
          <a:blip r:embed="rId3" cstate="print"/>
          <a:srcRect/>
          <a:stretch>
            <a:fillRect/>
          </a:stretch>
        </p:blipFill>
        <p:spPr bwMode="auto">
          <a:xfrm>
            <a:off x="2438400" y="1676400"/>
            <a:ext cx="1633537" cy="1809750"/>
          </a:xfrm>
          <a:prstGeom prst="rect">
            <a:avLst/>
          </a:prstGeom>
          <a:noFill/>
          <a:ln w="9525">
            <a:noFill/>
            <a:miter lim="800000"/>
            <a:headEnd/>
            <a:tailEnd/>
          </a:ln>
        </p:spPr>
      </p:pic>
      <p:pic>
        <p:nvPicPr>
          <p:cNvPr id="6" name="صورة 1" descr="F:\201204222035.jpg"/>
          <p:cNvPicPr/>
          <p:nvPr/>
        </p:nvPicPr>
        <p:blipFill>
          <a:blip r:embed="rId4" cstate="print"/>
          <a:srcRect/>
          <a:stretch>
            <a:fillRect/>
          </a:stretch>
        </p:blipFill>
        <p:spPr bwMode="auto">
          <a:xfrm>
            <a:off x="4419600" y="1981200"/>
            <a:ext cx="1600200" cy="1905000"/>
          </a:xfrm>
          <a:prstGeom prst="rect">
            <a:avLst/>
          </a:prstGeom>
          <a:noFill/>
          <a:ln w="9525">
            <a:noFill/>
            <a:miter lim="800000"/>
            <a:headEnd/>
            <a:tailEnd/>
          </a:ln>
        </p:spPr>
      </p:pic>
      <p:pic>
        <p:nvPicPr>
          <p:cNvPr id="7" name="Picture 6" descr="C:\Users\home\Desktop\201204222034.jpg"/>
          <p:cNvPicPr/>
          <p:nvPr/>
        </p:nvPicPr>
        <p:blipFill>
          <a:blip r:embed="rId5" cstate="print"/>
          <a:srcRect/>
          <a:stretch>
            <a:fillRect/>
          </a:stretch>
        </p:blipFill>
        <p:spPr bwMode="auto">
          <a:xfrm>
            <a:off x="6477000" y="2438400"/>
            <a:ext cx="1624965" cy="1905000"/>
          </a:xfrm>
          <a:prstGeom prst="rect">
            <a:avLst/>
          </a:prstGeom>
          <a:noFill/>
          <a:ln w="9525">
            <a:noFill/>
            <a:miter lim="800000"/>
            <a:headEnd/>
            <a:tailEnd/>
          </a:ln>
        </p:spPr>
      </p:pic>
      <p:pic>
        <p:nvPicPr>
          <p:cNvPr id="8" name="Picture 7" descr="C:\Users\home\Desktop\201204232060.jpg"/>
          <p:cNvPicPr/>
          <p:nvPr/>
        </p:nvPicPr>
        <p:blipFill>
          <a:blip r:embed="rId6" cstate="print"/>
          <a:srcRect/>
          <a:stretch>
            <a:fillRect/>
          </a:stretch>
        </p:blipFill>
        <p:spPr bwMode="auto">
          <a:xfrm>
            <a:off x="5029200" y="4572000"/>
            <a:ext cx="1676400" cy="1905000"/>
          </a:xfrm>
          <a:prstGeom prst="rect">
            <a:avLst/>
          </a:prstGeom>
          <a:noFill/>
          <a:ln w="9525">
            <a:noFill/>
            <a:miter lim="800000"/>
            <a:headEnd/>
            <a:tailEnd/>
          </a:ln>
        </p:spPr>
      </p:pic>
      <p:pic>
        <p:nvPicPr>
          <p:cNvPr id="9" name="Picture 8" descr="C:\Users\home\Desktop\201204232063.jpg"/>
          <p:cNvPicPr/>
          <p:nvPr/>
        </p:nvPicPr>
        <p:blipFill>
          <a:blip r:embed="rId7" cstate="print"/>
          <a:srcRect/>
          <a:stretch>
            <a:fillRect/>
          </a:stretch>
        </p:blipFill>
        <p:spPr bwMode="auto">
          <a:xfrm>
            <a:off x="7239000" y="4572000"/>
            <a:ext cx="1676399" cy="1931670"/>
          </a:xfrm>
          <a:prstGeom prst="rect">
            <a:avLst/>
          </a:prstGeom>
          <a:noFill/>
          <a:ln w="9525">
            <a:noFill/>
            <a:miter lim="800000"/>
            <a:headEnd/>
            <a:tailEnd/>
          </a:ln>
        </p:spPr>
      </p:pic>
      <p:pic>
        <p:nvPicPr>
          <p:cNvPr id="10" name="صورة 2" descr="F:\201204232066.jpg"/>
          <p:cNvPicPr/>
          <p:nvPr/>
        </p:nvPicPr>
        <p:blipFill>
          <a:blip r:embed="rId8" cstate="print"/>
          <a:srcRect/>
          <a:stretch>
            <a:fillRect/>
          </a:stretch>
        </p:blipFill>
        <p:spPr bwMode="auto">
          <a:xfrm>
            <a:off x="1371600" y="4572000"/>
            <a:ext cx="1828800" cy="1828800"/>
          </a:xfrm>
          <a:prstGeom prst="rect">
            <a:avLst/>
          </a:prstGeom>
          <a:noFill/>
          <a:ln w="9525">
            <a:noFill/>
            <a:miter lim="800000"/>
            <a:headEnd/>
            <a:tailEnd/>
          </a:ln>
        </p:spPr>
      </p:pic>
      <p:sp>
        <p:nvSpPr>
          <p:cNvPr id="11" name="عنصر نائب لرقم الشريحة 10"/>
          <p:cNvSpPr>
            <a:spLocks noGrp="1"/>
          </p:cNvSpPr>
          <p:nvPr>
            <p:ph type="sldNum" sz="quarter" idx="12"/>
          </p:nvPr>
        </p:nvSpPr>
        <p:spPr/>
        <p:txBody>
          <a:bodyPr/>
          <a:lstStyle/>
          <a:p>
            <a:fld id="{F2F5CBAF-7C81-4A2D-9693-0CC976E33F58}" type="slidenum">
              <a:rPr lang="en-US" smtClean="0"/>
              <a:pPr/>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linds(horizontal)">
                                      <p:cBhvr>
                                        <p:cTn id="27" dur="500"/>
                                        <p:tgtEl>
                                          <p:spTgt spid="9"/>
                                        </p:tgtEl>
                                      </p:cBhvr>
                                    </p:animEffect>
                                  </p:childTnLst>
                                </p:cTn>
                              </p:par>
                              <p:par>
                                <p:cTn id="28" presetID="3" presetClass="entr" presetSubtype="10"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blinds(horizontal)">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blinds(horizontal)">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914400"/>
          </a:xfrm>
        </p:spPr>
        <p:txBody>
          <a:bodyPr/>
          <a:lstStyle/>
          <a:p>
            <a:pPr lvl="0"/>
            <a:r>
              <a:rPr lang="en-US" sz="4000" dirty="0" smtClean="0">
                <a:solidFill>
                  <a:schemeClr val="tx2">
                    <a:lumMod val="75000"/>
                  </a:schemeClr>
                </a:solidFill>
                <a:latin typeface="Times New Roman" pitchFamily="18" charset="0"/>
                <a:cs typeface="Times New Roman" pitchFamily="18" charset="0"/>
              </a:rPr>
              <a:t/>
            </a:r>
            <a:br>
              <a:rPr lang="en-US" sz="4000" dirty="0" smtClean="0">
                <a:solidFill>
                  <a:schemeClr val="tx2">
                    <a:lumMod val="75000"/>
                  </a:schemeClr>
                </a:solidFill>
                <a:latin typeface="Times New Roman" pitchFamily="18" charset="0"/>
                <a:cs typeface="Times New Roman" pitchFamily="18" charset="0"/>
              </a:rPr>
            </a:br>
            <a:r>
              <a:rPr lang="en-US" sz="4000" dirty="0" smtClean="0">
                <a:solidFill>
                  <a:schemeClr val="tx1"/>
                </a:solidFill>
                <a:latin typeface="Times New Roman" pitchFamily="18" charset="0"/>
                <a:ea typeface="Calibri" pitchFamily="34" charset="0"/>
                <a:cs typeface="Times New Roman" pitchFamily="18" charset="0"/>
              </a:rPr>
              <a:t>Customer </a:t>
            </a:r>
            <a:r>
              <a:rPr lang="en-US" sz="4000" dirty="0">
                <a:solidFill>
                  <a:schemeClr val="tx1"/>
                </a:solidFill>
                <a:latin typeface="Times New Roman" pitchFamily="18" charset="0"/>
                <a:ea typeface="Calibri" pitchFamily="34" charset="0"/>
                <a:cs typeface="Times New Roman" pitchFamily="18" charset="0"/>
              </a:rPr>
              <a:t>Concern   </a:t>
            </a:r>
            <a:r>
              <a:rPr lang="en-US" sz="4000" dirty="0">
                <a:solidFill>
                  <a:schemeClr val="tx2">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a:r>
            <a:br>
              <a:rPr lang="en-US" sz="4000" dirty="0">
                <a:solidFill>
                  <a:schemeClr val="tx2">
                    <a:lumMod val="75000"/>
                  </a:scheme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br>
            <a:endParaRPr lang="en-US" sz="4000" dirty="0">
              <a:solidFill>
                <a:schemeClr val="tx2">
                  <a:lumMod val="75000"/>
                </a:schemeClr>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endParaRPr lang="en-US" dirty="0">
              <a:latin typeface="Times New Roman" pitchFamily="18" charset="0"/>
              <a:cs typeface="Times New Roman" pitchFamily="18" charset="0"/>
            </a:endParaRPr>
          </a:p>
        </p:txBody>
      </p:sp>
      <p:graphicFrame>
        <p:nvGraphicFramePr>
          <p:cNvPr id="4" name="Chart 3"/>
          <p:cNvGraphicFramePr/>
          <p:nvPr/>
        </p:nvGraphicFramePr>
        <p:xfrm>
          <a:off x="1219200" y="1219200"/>
          <a:ext cx="6629400" cy="4724400"/>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3200400" y="6096000"/>
            <a:ext cx="242374" cy="523220"/>
          </a:xfrm>
          <a:prstGeom prst="rect">
            <a:avLst/>
          </a:prstGeom>
        </p:spPr>
        <p:txBody>
          <a:bodyPr wrap="none">
            <a:spAutoFit/>
          </a:bodyPr>
          <a:lstStyle/>
          <a:p>
            <a:pPr lvl="0"/>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TextBox 5"/>
          <p:cNvSpPr txBox="1"/>
          <p:nvPr/>
        </p:nvSpPr>
        <p:spPr>
          <a:xfrm>
            <a:off x="2362200" y="5867400"/>
            <a:ext cx="4572000" cy="738664"/>
          </a:xfrm>
          <a:prstGeom prst="rect">
            <a:avLst/>
          </a:prstGeom>
          <a:noFill/>
        </p:spPr>
        <p:txBody>
          <a:bodyPr wrap="square" rtlCol="0">
            <a:spAutoFit/>
          </a:bodyPr>
          <a:lstStyle/>
          <a:p>
            <a:pPr lvl="0" algn="ctr"/>
            <a:r>
              <a:rPr kumimoji="0" lang="en-US" sz="240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The results of the survey</a:t>
            </a:r>
            <a:endParaRPr kumimoji="0" lang="en-US" sz="2400" i="1" u="none" strike="noStrike" cap="none" normalizeH="0" baseline="0" dirty="0" smtClean="0">
              <a:ln>
                <a:noFill/>
              </a:ln>
              <a:solidFill>
                <a:schemeClr val="tx1"/>
              </a:solidFill>
              <a:effectLst/>
              <a:latin typeface="Times New Roman" pitchFamily="18" charset="0"/>
              <a:cs typeface="Times New Roman" pitchFamily="18" charset="0"/>
            </a:endParaRPr>
          </a:p>
          <a:p>
            <a:pPr algn="ctr"/>
            <a:endParaRPr lang="en-US" dirty="0">
              <a:latin typeface="Times New Roman" pitchFamily="18" charset="0"/>
              <a:cs typeface="Times New Roman" pitchFamily="18" charset="0"/>
            </a:endParaRPr>
          </a:p>
        </p:txBody>
      </p:sp>
      <p:sp>
        <p:nvSpPr>
          <p:cNvPr id="7" name="عنصر نائب لرقم الشريحة 6"/>
          <p:cNvSpPr>
            <a:spLocks noGrp="1"/>
          </p:cNvSpPr>
          <p:nvPr>
            <p:ph type="sldNum" sz="quarter" idx="12"/>
          </p:nvPr>
        </p:nvSpPr>
        <p:spPr/>
        <p:txBody>
          <a:bodyPr/>
          <a:lstStyle/>
          <a:p>
            <a:fld id="{F2F5CBAF-7C81-4A2D-9693-0CC976E33F58}" type="slidenum">
              <a:rPr lang="en-US" smtClean="0"/>
              <a:pPr/>
              <a:t>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0" dirty="0" smtClean="0">
                <a:solidFill>
                  <a:schemeClr val="tx1"/>
                </a:solidFill>
                <a:latin typeface="Times New Roman" pitchFamily="18" charset="0"/>
                <a:cs typeface="Times New Roman" pitchFamily="18" charset="0"/>
              </a:rPr>
              <a:t>The </a:t>
            </a:r>
            <a:r>
              <a:rPr lang="en-US" sz="3200" b="0" dirty="0">
                <a:solidFill>
                  <a:schemeClr val="tx1"/>
                </a:solidFill>
                <a:latin typeface="Times New Roman" pitchFamily="18" charset="0"/>
                <a:cs typeface="Times New Roman" pitchFamily="18" charset="0"/>
              </a:rPr>
              <a:t>characteristics</a:t>
            </a:r>
            <a:r>
              <a:rPr lang="en-US" sz="3200" b="0" dirty="0" smtClean="0">
                <a:solidFill>
                  <a:schemeClr val="tx1"/>
                </a:solidFill>
                <a:latin typeface="Times New Roman" pitchFamily="18" charset="0"/>
                <a:cs typeface="Times New Roman" pitchFamily="18" charset="0"/>
              </a:rPr>
              <a:t> of the gel preferred by the consumer were in the following order :</a:t>
            </a:r>
            <a:endParaRPr lang="en-US" sz="3200" b="0" dirty="0">
              <a:solidFill>
                <a:schemeClr val="tx1"/>
              </a:solidFill>
              <a:latin typeface="Times New Roman" pitchFamily="18" charset="0"/>
              <a:cs typeface="Times New Roman" pitchFamily="18" charset="0"/>
            </a:endParaRPr>
          </a:p>
        </p:txBody>
      </p:sp>
      <p:grpSp>
        <p:nvGrpSpPr>
          <p:cNvPr id="3" name="Group 3"/>
          <p:cNvGrpSpPr>
            <a:grpSpLocks/>
          </p:cNvGrpSpPr>
          <p:nvPr/>
        </p:nvGrpSpPr>
        <p:grpSpPr bwMode="auto">
          <a:xfrm>
            <a:off x="1819275" y="2501900"/>
            <a:ext cx="5311775" cy="688975"/>
            <a:chOff x="720" y="1392"/>
            <a:chExt cx="4058" cy="480"/>
          </a:xfrm>
        </p:grpSpPr>
        <p:sp>
          <p:nvSpPr>
            <p:cNvPr id="7" name="AutoShape 4"/>
            <p:cNvSpPr>
              <a:spLocks noChangeArrowheads="1"/>
            </p:cNvSpPr>
            <p:nvPr/>
          </p:nvSpPr>
          <p:spPr bwMode="gray">
            <a:xfrm>
              <a:off x="720" y="1392"/>
              <a:ext cx="4058" cy="480"/>
            </a:xfrm>
            <a:prstGeom prst="roundRect">
              <a:avLst>
                <a:gd name="adj" fmla="val 17509"/>
              </a:avLst>
            </a:prstGeom>
            <a:gradFill rotWithShape="1">
              <a:gsLst>
                <a:gs pos="0">
                  <a:schemeClr val="accent2"/>
                </a:gs>
                <a:gs pos="50000">
                  <a:schemeClr val="accent2">
                    <a:gamma/>
                    <a:shade val="92157"/>
                    <a:invGamma/>
                  </a:schemeClr>
                </a:gs>
                <a:gs pos="100000">
                  <a:schemeClr val="accent2"/>
                </a:gs>
              </a:gsLst>
              <a:lin ang="5400000" scaled="1"/>
            </a:gradFill>
            <a:ln w="9525">
              <a:noFill/>
              <a:round/>
              <a:headEnd/>
              <a:tailEnd/>
            </a:ln>
            <a:effectLst/>
          </p:spPr>
          <p:txBody>
            <a:bodyPr wrap="none" anchor="ctr"/>
            <a:lstStyle/>
            <a:p>
              <a:endParaRPr lang="en-US" sz="2000">
                <a:latin typeface="Times New Roman" pitchFamily="18" charset="0"/>
                <a:cs typeface="Times New Roman" pitchFamily="18" charset="0"/>
              </a:endParaRPr>
            </a:p>
          </p:txBody>
        </p:sp>
        <p:grpSp>
          <p:nvGrpSpPr>
            <p:cNvPr id="4" name="Group 5"/>
            <p:cNvGrpSpPr>
              <a:grpSpLocks/>
            </p:cNvGrpSpPr>
            <p:nvPr/>
          </p:nvGrpSpPr>
          <p:grpSpPr bwMode="auto">
            <a:xfrm>
              <a:off x="730" y="1407"/>
              <a:ext cx="4043" cy="444"/>
              <a:chOff x="744" y="1407"/>
              <a:chExt cx="3988" cy="444"/>
            </a:xfrm>
          </p:grpSpPr>
          <p:sp>
            <p:nvSpPr>
              <p:cNvPr id="9" name="AutoShape 6"/>
              <p:cNvSpPr>
                <a:spLocks noChangeArrowheads="1"/>
              </p:cNvSpPr>
              <p:nvPr/>
            </p:nvSpPr>
            <p:spPr bwMode="gray">
              <a:xfrm>
                <a:off x="744" y="1736"/>
                <a:ext cx="3988" cy="115"/>
              </a:xfrm>
              <a:prstGeom prst="roundRect">
                <a:avLst>
                  <a:gd name="adj" fmla="val 50000"/>
                </a:avLst>
              </a:prstGeom>
              <a:gradFill rotWithShape="1">
                <a:gsLst>
                  <a:gs pos="0">
                    <a:schemeClr val="accent2">
                      <a:alpha val="0"/>
                    </a:schemeClr>
                  </a:gs>
                  <a:gs pos="100000">
                    <a:schemeClr val="accent2">
                      <a:gamma/>
                      <a:tint val="0"/>
                      <a:invGamma/>
                    </a:schemeClr>
                  </a:gs>
                </a:gsLst>
                <a:lin ang="5400000" scaled="1"/>
              </a:gradFill>
              <a:ln w="9525">
                <a:noFill/>
                <a:round/>
                <a:headEnd/>
                <a:tailEnd/>
              </a:ln>
              <a:effectLst/>
            </p:spPr>
            <p:txBody>
              <a:bodyPr wrap="none" anchor="ctr"/>
              <a:lstStyle/>
              <a:p>
                <a:endParaRPr lang="en-US" sz="2000">
                  <a:latin typeface="Times New Roman" pitchFamily="18" charset="0"/>
                  <a:cs typeface="Times New Roman" pitchFamily="18" charset="0"/>
                </a:endParaRPr>
              </a:p>
            </p:txBody>
          </p:sp>
          <p:sp>
            <p:nvSpPr>
              <p:cNvPr id="10" name="AutoShape 7"/>
              <p:cNvSpPr>
                <a:spLocks noChangeArrowheads="1"/>
              </p:cNvSpPr>
              <p:nvPr/>
            </p:nvSpPr>
            <p:spPr bwMode="gray">
              <a:xfrm>
                <a:off x="744" y="1407"/>
                <a:ext cx="3988" cy="115"/>
              </a:xfrm>
              <a:prstGeom prst="roundRect">
                <a:avLst>
                  <a:gd name="adj" fmla="val 50000"/>
                </a:avLst>
              </a:prstGeom>
              <a:gradFill rotWithShape="1">
                <a:gsLst>
                  <a:gs pos="0">
                    <a:schemeClr val="accent2">
                      <a:gamma/>
                      <a:tint val="0"/>
                      <a:invGamma/>
                    </a:schemeClr>
                  </a:gs>
                  <a:gs pos="100000">
                    <a:schemeClr val="accent2">
                      <a:alpha val="0"/>
                    </a:schemeClr>
                  </a:gs>
                </a:gsLst>
                <a:lin ang="5400000" scaled="1"/>
              </a:gradFill>
              <a:ln w="9525">
                <a:noFill/>
                <a:round/>
                <a:headEnd/>
                <a:tailEnd/>
              </a:ln>
              <a:effectLst/>
            </p:spPr>
            <p:txBody>
              <a:bodyPr wrap="none" anchor="ctr"/>
              <a:lstStyle/>
              <a:p>
                <a:endParaRPr lang="en-US" sz="2000">
                  <a:latin typeface="Times New Roman" pitchFamily="18" charset="0"/>
                  <a:cs typeface="Times New Roman" pitchFamily="18" charset="0"/>
                </a:endParaRPr>
              </a:p>
            </p:txBody>
          </p:sp>
        </p:grpSp>
      </p:grpSp>
      <p:grpSp>
        <p:nvGrpSpPr>
          <p:cNvPr id="5" name="Group 8"/>
          <p:cNvGrpSpPr>
            <a:grpSpLocks/>
          </p:cNvGrpSpPr>
          <p:nvPr/>
        </p:nvGrpSpPr>
        <p:grpSpPr bwMode="auto">
          <a:xfrm>
            <a:off x="1819275" y="3367088"/>
            <a:ext cx="5311775" cy="688975"/>
            <a:chOff x="720" y="1392"/>
            <a:chExt cx="4058" cy="480"/>
          </a:xfrm>
        </p:grpSpPr>
        <p:sp>
          <p:nvSpPr>
            <p:cNvPr id="12" name="AutoShape 9"/>
            <p:cNvSpPr>
              <a:spLocks noChangeArrowheads="1"/>
            </p:cNvSpPr>
            <p:nvPr/>
          </p:nvSpPr>
          <p:spPr bwMode="gray">
            <a:xfrm>
              <a:off x="720" y="1392"/>
              <a:ext cx="4058" cy="480"/>
            </a:xfrm>
            <a:prstGeom prst="roundRect">
              <a:avLst>
                <a:gd name="adj" fmla="val 17509"/>
              </a:avLst>
            </a:prstGeom>
            <a:gradFill rotWithShape="1">
              <a:gsLst>
                <a:gs pos="0">
                  <a:schemeClr val="hlink"/>
                </a:gs>
                <a:gs pos="50000">
                  <a:schemeClr val="hlink">
                    <a:gamma/>
                    <a:shade val="92157"/>
                    <a:invGamma/>
                  </a:schemeClr>
                </a:gs>
                <a:gs pos="100000">
                  <a:schemeClr val="hlink"/>
                </a:gs>
              </a:gsLst>
              <a:lin ang="5400000" scaled="1"/>
            </a:gradFill>
            <a:ln w="9525">
              <a:noFill/>
              <a:round/>
              <a:headEnd/>
              <a:tailEnd/>
            </a:ln>
            <a:effectLst/>
          </p:spPr>
          <p:txBody>
            <a:bodyPr wrap="none" anchor="ctr"/>
            <a:lstStyle/>
            <a:p>
              <a:endParaRPr lang="en-US" sz="2000">
                <a:latin typeface="Times New Roman" pitchFamily="18" charset="0"/>
                <a:cs typeface="Times New Roman" pitchFamily="18" charset="0"/>
              </a:endParaRPr>
            </a:p>
          </p:txBody>
        </p:sp>
        <p:grpSp>
          <p:nvGrpSpPr>
            <p:cNvPr id="6" name="Group 10"/>
            <p:cNvGrpSpPr>
              <a:grpSpLocks/>
            </p:cNvGrpSpPr>
            <p:nvPr/>
          </p:nvGrpSpPr>
          <p:grpSpPr bwMode="auto">
            <a:xfrm>
              <a:off x="730" y="1407"/>
              <a:ext cx="4043" cy="444"/>
              <a:chOff x="744" y="1407"/>
              <a:chExt cx="3988" cy="444"/>
            </a:xfrm>
          </p:grpSpPr>
          <p:sp>
            <p:nvSpPr>
              <p:cNvPr id="14" name="AutoShape 11"/>
              <p:cNvSpPr>
                <a:spLocks noChangeArrowheads="1"/>
              </p:cNvSpPr>
              <p:nvPr/>
            </p:nvSpPr>
            <p:spPr bwMode="gray">
              <a:xfrm>
                <a:off x="744" y="1736"/>
                <a:ext cx="3988" cy="115"/>
              </a:xfrm>
              <a:prstGeom prst="roundRect">
                <a:avLst>
                  <a:gd name="adj" fmla="val 50000"/>
                </a:avLst>
              </a:prstGeom>
              <a:gradFill rotWithShape="1">
                <a:gsLst>
                  <a:gs pos="0">
                    <a:schemeClr val="hlink">
                      <a:alpha val="0"/>
                    </a:schemeClr>
                  </a:gs>
                  <a:gs pos="100000">
                    <a:schemeClr val="hlink">
                      <a:gamma/>
                      <a:tint val="0"/>
                      <a:invGamma/>
                    </a:schemeClr>
                  </a:gs>
                </a:gsLst>
                <a:lin ang="5400000" scaled="1"/>
              </a:gradFill>
              <a:ln w="9525">
                <a:noFill/>
                <a:round/>
                <a:headEnd/>
                <a:tailEnd/>
              </a:ln>
              <a:effectLst/>
            </p:spPr>
            <p:txBody>
              <a:bodyPr wrap="none" anchor="ctr"/>
              <a:lstStyle/>
              <a:p>
                <a:endParaRPr lang="en-US" sz="2000">
                  <a:latin typeface="Times New Roman" pitchFamily="18" charset="0"/>
                  <a:cs typeface="Times New Roman" pitchFamily="18" charset="0"/>
                </a:endParaRPr>
              </a:p>
            </p:txBody>
          </p:sp>
          <p:sp>
            <p:nvSpPr>
              <p:cNvPr id="15" name="AutoShape 12"/>
              <p:cNvSpPr>
                <a:spLocks noChangeArrowheads="1"/>
              </p:cNvSpPr>
              <p:nvPr/>
            </p:nvSpPr>
            <p:spPr bwMode="gray">
              <a:xfrm>
                <a:off x="744" y="1407"/>
                <a:ext cx="3988" cy="115"/>
              </a:xfrm>
              <a:prstGeom prst="roundRect">
                <a:avLst>
                  <a:gd name="adj" fmla="val 50000"/>
                </a:avLst>
              </a:prstGeom>
              <a:gradFill rotWithShape="1">
                <a:gsLst>
                  <a:gs pos="0">
                    <a:schemeClr val="hlink">
                      <a:gamma/>
                      <a:tint val="0"/>
                      <a:invGamma/>
                    </a:schemeClr>
                  </a:gs>
                  <a:gs pos="100000">
                    <a:schemeClr val="hlink">
                      <a:alpha val="0"/>
                    </a:schemeClr>
                  </a:gs>
                </a:gsLst>
                <a:lin ang="5400000" scaled="1"/>
              </a:gradFill>
              <a:ln w="9525">
                <a:noFill/>
                <a:round/>
                <a:headEnd/>
                <a:tailEnd/>
              </a:ln>
              <a:effectLst/>
            </p:spPr>
            <p:txBody>
              <a:bodyPr wrap="none" anchor="ctr"/>
              <a:lstStyle/>
              <a:p>
                <a:endParaRPr lang="en-US" sz="2000">
                  <a:latin typeface="Times New Roman" pitchFamily="18" charset="0"/>
                  <a:cs typeface="Times New Roman" pitchFamily="18" charset="0"/>
                </a:endParaRPr>
              </a:p>
            </p:txBody>
          </p:sp>
        </p:grpSp>
      </p:grpSp>
      <p:grpSp>
        <p:nvGrpSpPr>
          <p:cNvPr id="8" name="Group 13"/>
          <p:cNvGrpSpPr>
            <a:grpSpLocks/>
          </p:cNvGrpSpPr>
          <p:nvPr/>
        </p:nvGrpSpPr>
        <p:grpSpPr bwMode="auto">
          <a:xfrm>
            <a:off x="1819275" y="4224338"/>
            <a:ext cx="5311775" cy="688975"/>
            <a:chOff x="720" y="1392"/>
            <a:chExt cx="4058" cy="480"/>
          </a:xfrm>
        </p:grpSpPr>
        <p:sp>
          <p:nvSpPr>
            <p:cNvPr id="17" name="AutoShape 14"/>
            <p:cNvSpPr>
              <a:spLocks noChangeArrowheads="1"/>
            </p:cNvSpPr>
            <p:nvPr/>
          </p:nvSpPr>
          <p:spPr bwMode="gray">
            <a:xfrm>
              <a:off x="720" y="1392"/>
              <a:ext cx="4058" cy="480"/>
            </a:xfrm>
            <a:prstGeom prst="roundRect">
              <a:avLst>
                <a:gd name="adj" fmla="val 17509"/>
              </a:avLst>
            </a:prstGeom>
            <a:gradFill rotWithShape="1">
              <a:gsLst>
                <a:gs pos="0">
                  <a:schemeClr val="folHlink"/>
                </a:gs>
                <a:gs pos="50000">
                  <a:schemeClr val="folHlink">
                    <a:gamma/>
                    <a:shade val="92157"/>
                    <a:invGamma/>
                  </a:schemeClr>
                </a:gs>
                <a:gs pos="100000">
                  <a:schemeClr val="folHlink"/>
                </a:gs>
              </a:gsLst>
              <a:lin ang="5400000" scaled="1"/>
            </a:gradFill>
            <a:ln w="9525">
              <a:noFill/>
              <a:round/>
              <a:headEnd/>
              <a:tailEnd/>
            </a:ln>
            <a:effectLst/>
          </p:spPr>
          <p:txBody>
            <a:bodyPr wrap="none" anchor="ctr"/>
            <a:lstStyle/>
            <a:p>
              <a:endParaRPr lang="en-US" sz="2000">
                <a:latin typeface="Times New Roman" pitchFamily="18" charset="0"/>
                <a:cs typeface="Times New Roman" pitchFamily="18" charset="0"/>
              </a:endParaRPr>
            </a:p>
          </p:txBody>
        </p:sp>
        <p:grpSp>
          <p:nvGrpSpPr>
            <p:cNvPr id="11" name="Group 15"/>
            <p:cNvGrpSpPr>
              <a:grpSpLocks/>
            </p:cNvGrpSpPr>
            <p:nvPr/>
          </p:nvGrpSpPr>
          <p:grpSpPr bwMode="auto">
            <a:xfrm>
              <a:off x="730" y="1407"/>
              <a:ext cx="4043" cy="444"/>
              <a:chOff x="744" y="1407"/>
              <a:chExt cx="3988" cy="444"/>
            </a:xfrm>
          </p:grpSpPr>
          <p:sp>
            <p:nvSpPr>
              <p:cNvPr id="19" name="AutoShape 16"/>
              <p:cNvSpPr>
                <a:spLocks noChangeArrowheads="1"/>
              </p:cNvSpPr>
              <p:nvPr/>
            </p:nvSpPr>
            <p:spPr bwMode="gray">
              <a:xfrm>
                <a:off x="744" y="1736"/>
                <a:ext cx="3988" cy="115"/>
              </a:xfrm>
              <a:prstGeom prst="roundRect">
                <a:avLst>
                  <a:gd name="adj" fmla="val 50000"/>
                </a:avLst>
              </a:prstGeom>
              <a:gradFill rotWithShape="1">
                <a:gsLst>
                  <a:gs pos="0">
                    <a:schemeClr val="folHlink">
                      <a:alpha val="0"/>
                    </a:schemeClr>
                  </a:gs>
                  <a:gs pos="100000">
                    <a:schemeClr val="folHlink">
                      <a:gamma/>
                      <a:tint val="0"/>
                      <a:invGamma/>
                    </a:schemeClr>
                  </a:gs>
                </a:gsLst>
                <a:lin ang="5400000" scaled="1"/>
              </a:gradFill>
              <a:ln w="9525">
                <a:noFill/>
                <a:round/>
                <a:headEnd/>
                <a:tailEnd/>
              </a:ln>
              <a:effectLst/>
            </p:spPr>
            <p:txBody>
              <a:bodyPr wrap="none" anchor="ctr"/>
              <a:lstStyle/>
              <a:p>
                <a:endParaRPr lang="en-US" sz="2000">
                  <a:latin typeface="Times New Roman" pitchFamily="18" charset="0"/>
                  <a:cs typeface="Times New Roman" pitchFamily="18" charset="0"/>
                </a:endParaRPr>
              </a:p>
            </p:txBody>
          </p:sp>
          <p:sp>
            <p:nvSpPr>
              <p:cNvPr id="20" name="AutoShape 17"/>
              <p:cNvSpPr>
                <a:spLocks noChangeArrowheads="1"/>
              </p:cNvSpPr>
              <p:nvPr/>
            </p:nvSpPr>
            <p:spPr bwMode="gray">
              <a:xfrm>
                <a:off x="744" y="1407"/>
                <a:ext cx="3988" cy="115"/>
              </a:xfrm>
              <a:prstGeom prst="roundRect">
                <a:avLst>
                  <a:gd name="adj" fmla="val 50000"/>
                </a:avLst>
              </a:prstGeom>
              <a:gradFill rotWithShape="1">
                <a:gsLst>
                  <a:gs pos="0">
                    <a:schemeClr val="folHlink">
                      <a:gamma/>
                      <a:tint val="0"/>
                      <a:invGamma/>
                    </a:schemeClr>
                  </a:gs>
                  <a:gs pos="100000">
                    <a:schemeClr val="folHlink">
                      <a:alpha val="0"/>
                    </a:schemeClr>
                  </a:gs>
                </a:gsLst>
                <a:lin ang="5400000" scaled="1"/>
              </a:gradFill>
              <a:ln w="9525">
                <a:noFill/>
                <a:round/>
                <a:headEnd/>
                <a:tailEnd/>
              </a:ln>
              <a:effectLst/>
            </p:spPr>
            <p:txBody>
              <a:bodyPr wrap="none" anchor="ctr"/>
              <a:lstStyle/>
              <a:p>
                <a:endParaRPr lang="en-US" sz="2000">
                  <a:latin typeface="Times New Roman" pitchFamily="18" charset="0"/>
                  <a:cs typeface="Times New Roman" pitchFamily="18" charset="0"/>
                </a:endParaRPr>
              </a:p>
            </p:txBody>
          </p:sp>
        </p:grpSp>
      </p:grpSp>
      <p:grpSp>
        <p:nvGrpSpPr>
          <p:cNvPr id="13" name="Group 18"/>
          <p:cNvGrpSpPr>
            <a:grpSpLocks/>
          </p:cNvGrpSpPr>
          <p:nvPr/>
        </p:nvGrpSpPr>
        <p:grpSpPr bwMode="auto">
          <a:xfrm>
            <a:off x="1819275" y="1638300"/>
            <a:ext cx="5311775" cy="688975"/>
            <a:chOff x="720" y="1392"/>
            <a:chExt cx="4058" cy="480"/>
          </a:xfrm>
        </p:grpSpPr>
        <p:sp>
          <p:nvSpPr>
            <p:cNvPr id="22" name="AutoShape 19"/>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endParaRPr lang="en-US" sz="2000">
                <a:latin typeface="Times New Roman" pitchFamily="18" charset="0"/>
                <a:cs typeface="Times New Roman" pitchFamily="18" charset="0"/>
              </a:endParaRPr>
            </a:p>
          </p:txBody>
        </p:sp>
        <p:grpSp>
          <p:nvGrpSpPr>
            <p:cNvPr id="16" name="Group 20"/>
            <p:cNvGrpSpPr>
              <a:grpSpLocks/>
            </p:cNvGrpSpPr>
            <p:nvPr/>
          </p:nvGrpSpPr>
          <p:grpSpPr bwMode="auto">
            <a:xfrm>
              <a:off x="730" y="1407"/>
              <a:ext cx="4043" cy="444"/>
              <a:chOff x="744" y="1407"/>
              <a:chExt cx="3988" cy="444"/>
            </a:xfrm>
          </p:grpSpPr>
          <p:sp>
            <p:nvSpPr>
              <p:cNvPr id="24" name="AutoShape 21"/>
              <p:cNvSpPr>
                <a:spLocks noChangeArrowheads="1"/>
              </p:cNvSpPr>
              <p:nvPr/>
            </p:nvSpPr>
            <p:spPr bwMode="gray">
              <a:xfrm>
                <a:off x="744"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endParaRPr lang="en-US" sz="2000">
                  <a:latin typeface="Times New Roman" pitchFamily="18" charset="0"/>
                  <a:cs typeface="Times New Roman" pitchFamily="18" charset="0"/>
                </a:endParaRPr>
              </a:p>
            </p:txBody>
          </p:sp>
          <p:sp>
            <p:nvSpPr>
              <p:cNvPr id="25" name="AutoShape 22"/>
              <p:cNvSpPr>
                <a:spLocks noChangeArrowheads="1"/>
              </p:cNvSpPr>
              <p:nvPr/>
            </p:nvSpPr>
            <p:spPr bwMode="gray">
              <a:xfrm>
                <a:off x="744"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endParaRPr lang="en-US" sz="2000">
                  <a:latin typeface="Times New Roman" pitchFamily="18" charset="0"/>
                  <a:cs typeface="Times New Roman" pitchFamily="18" charset="0"/>
                </a:endParaRPr>
              </a:p>
            </p:txBody>
          </p:sp>
        </p:grpSp>
      </p:grpSp>
      <p:sp>
        <p:nvSpPr>
          <p:cNvPr id="27" name="Text Box 24"/>
          <p:cNvSpPr txBox="1">
            <a:spLocks noChangeArrowheads="1"/>
          </p:cNvSpPr>
          <p:nvPr/>
        </p:nvSpPr>
        <p:spPr bwMode="white">
          <a:xfrm>
            <a:off x="2297112" y="2609850"/>
            <a:ext cx="4941887" cy="1077218"/>
          </a:xfrm>
          <a:prstGeom prst="rect">
            <a:avLst/>
          </a:prstGeom>
          <a:noFill/>
          <a:ln w="9525">
            <a:noFill/>
            <a:miter lim="800000"/>
            <a:headEnd/>
            <a:tailEnd/>
          </a:ln>
          <a:effectLst/>
        </p:spPr>
        <p:txBody>
          <a:bodyPr wrap="square">
            <a:spAutoFit/>
          </a:bodyPr>
          <a:lstStyle/>
          <a:p>
            <a:pPr marL="457200" indent="-457200">
              <a:spcBef>
                <a:spcPct val="50000"/>
              </a:spcBef>
              <a:buClr>
                <a:schemeClr val="tx1"/>
              </a:buClr>
            </a:pPr>
            <a:r>
              <a:rPr lang="en-US" sz="2800" dirty="0" smtClean="0">
                <a:latin typeface="Times New Roman" pitchFamily="18" charset="0"/>
                <a:cs typeface="Times New Roman" pitchFamily="18" charset="0"/>
              </a:rPr>
              <a:t>Moderate to high foam volume </a:t>
            </a:r>
          </a:p>
          <a:p>
            <a:pPr marL="457200" indent="-457200" algn="ctr">
              <a:spcBef>
                <a:spcPct val="50000"/>
              </a:spcBef>
              <a:buClr>
                <a:schemeClr val="tx1"/>
              </a:buClr>
            </a:pPr>
            <a:endParaRPr lang="en-US" sz="2400" b="1" dirty="0">
              <a:solidFill>
                <a:schemeClr val="bg1"/>
              </a:solidFill>
              <a:latin typeface="Times New Roman" pitchFamily="18" charset="0"/>
              <a:cs typeface="Times New Roman" pitchFamily="18" charset="0"/>
            </a:endParaRPr>
          </a:p>
        </p:txBody>
      </p:sp>
      <p:sp>
        <p:nvSpPr>
          <p:cNvPr id="28" name="Text Box 25"/>
          <p:cNvSpPr txBox="1">
            <a:spLocks noChangeArrowheads="1"/>
          </p:cNvSpPr>
          <p:nvPr/>
        </p:nvSpPr>
        <p:spPr bwMode="white">
          <a:xfrm>
            <a:off x="1371600" y="3468688"/>
            <a:ext cx="5421313" cy="1169551"/>
          </a:xfrm>
          <a:prstGeom prst="rect">
            <a:avLst/>
          </a:prstGeom>
          <a:noFill/>
          <a:ln w="9525">
            <a:noFill/>
            <a:miter lim="800000"/>
            <a:headEnd/>
            <a:tailEnd/>
          </a:ln>
          <a:effectLst/>
        </p:spPr>
        <p:txBody>
          <a:bodyPr wrap="square">
            <a:spAutoFit/>
          </a:bodyPr>
          <a:lstStyle/>
          <a:p>
            <a:pPr marL="457200" indent="-457200">
              <a:spcBef>
                <a:spcPct val="50000"/>
              </a:spcBef>
              <a:buClr>
                <a:schemeClr val="tx1"/>
              </a:buClr>
            </a:pPr>
            <a:r>
              <a:rPr lang="en-US" sz="2800" dirty="0" smtClean="0">
                <a:latin typeface="Times New Roman" pitchFamily="18" charset="0"/>
                <a:cs typeface="Times New Roman" pitchFamily="18" charset="0"/>
              </a:rPr>
              <a:t>Moderate viscosity</a:t>
            </a:r>
          </a:p>
          <a:p>
            <a:pPr marL="457200" indent="-457200" algn="ctr">
              <a:spcBef>
                <a:spcPct val="50000"/>
              </a:spcBef>
              <a:buClr>
                <a:schemeClr val="tx1"/>
              </a:buClr>
            </a:pPr>
            <a:endParaRPr lang="en-US" sz="2800" b="1" dirty="0">
              <a:solidFill>
                <a:schemeClr val="bg1"/>
              </a:solidFill>
              <a:latin typeface="Times New Roman" pitchFamily="18" charset="0"/>
              <a:cs typeface="Times New Roman" pitchFamily="18" charset="0"/>
            </a:endParaRPr>
          </a:p>
        </p:txBody>
      </p:sp>
      <p:sp>
        <p:nvSpPr>
          <p:cNvPr id="29" name="Text Box 26"/>
          <p:cNvSpPr txBox="1">
            <a:spLocks noChangeArrowheads="1"/>
          </p:cNvSpPr>
          <p:nvPr/>
        </p:nvSpPr>
        <p:spPr bwMode="white">
          <a:xfrm>
            <a:off x="2297113" y="4316413"/>
            <a:ext cx="4495800" cy="523220"/>
          </a:xfrm>
          <a:prstGeom prst="rect">
            <a:avLst/>
          </a:prstGeom>
          <a:noFill/>
          <a:ln w="9525">
            <a:noFill/>
            <a:miter lim="800000"/>
            <a:headEnd/>
            <a:tailEnd/>
          </a:ln>
          <a:effectLst/>
        </p:spPr>
        <p:txBody>
          <a:bodyPr>
            <a:spAutoFit/>
          </a:bodyPr>
          <a:lstStyle/>
          <a:p>
            <a:pPr marL="457200" indent="-457200" algn="ctr">
              <a:spcBef>
                <a:spcPct val="50000"/>
              </a:spcBef>
              <a:buClr>
                <a:schemeClr val="tx1"/>
              </a:buClr>
            </a:pPr>
            <a:r>
              <a:rPr lang="en-US" sz="2800" dirty="0" smtClean="0">
                <a:latin typeface="Times New Roman" pitchFamily="18" charset="0"/>
                <a:cs typeface="Times New Roman" pitchFamily="18" charset="0"/>
              </a:rPr>
              <a:t>Acceptable fragrant smell</a:t>
            </a:r>
            <a:endParaRPr lang="en-US" sz="2800" b="1" dirty="0">
              <a:latin typeface="Times New Roman" pitchFamily="18" charset="0"/>
              <a:cs typeface="Times New Roman" pitchFamily="18" charset="0"/>
            </a:endParaRPr>
          </a:p>
        </p:txBody>
      </p:sp>
      <p:pic>
        <p:nvPicPr>
          <p:cNvPr id="30" name="Picture 27" descr="1"/>
          <p:cNvPicPr>
            <a:picLocks noChangeAspect="1" noChangeArrowheads="1"/>
          </p:cNvPicPr>
          <p:nvPr/>
        </p:nvPicPr>
        <p:blipFill>
          <a:blip r:embed="rId2" cstate="print">
            <a:lum bright="-6000" contrast="24000"/>
          </a:blip>
          <a:srcRect l="42606" t="64474" r="19473"/>
          <a:stretch>
            <a:fillRect/>
          </a:stretch>
        </p:blipFill>
        <p:spPr bwMode="auto">
          <a:xfrm>
            <a:off x="1752600" y="6172200"/>
            <a:ext cx="792163" cy="949325"/>
          </a:xfrm>
          <a:prstGeom prst="rect">
            <a:avLst/>
          </a:prstGeom>
          <a:noFill/>
        </p:spPr>
      </p:pic>
      <p:pic>
        <p:nvPicPr>
          <p:cNvPr id="31" name="Picture 28" descr="1"/>
          <p:cNvPicPr>
            <a:picLocks noChangeAspect="1" noChangeArrowheads="1"/>
          </p:cNvPicPr>
          <p:nvPr/>
        </p:nvPicPr>
        <p:blipFill>
          <a:blip r:embed="rId2" cstate="print">
            <a:lum bright="-6000" contrast="24000"/>
          </a:blip>
          <a:srcRect l="42606" t="64474" r="19473"/>
          <a:stretch>
            <a:fillRect/>
          </a:stretch>
        </p:blipFill>
        <p:spPr bwMode="auto">
          <a:xfrm>
            <a:off x="1635125" y="3341688"/>
            <a:ext cx="792163" cy="949325"/>
          </a:xfrm>
          <a:prstGeom prst="rect">
            <a:avLst/>
          </a:prstGeom>
          <a:noFill/>
        </p:spPr>
      </p:pic>
      <p:pic>
        <p:nvPicPr>
          <p:cNvPr id="32" name="Picture 29" descr="1"/>
          <p:cNvPicPr>
            <a:picLocks noChangeAspect="1" noChangeArrowheads="1"/>
          </p:cNvPicPr>
          <p:nvPr/>
        </p:nvPicPr>
        <p:blipFill>
          <a:blip r:embed="rId2" cstate="print">
            <a:lum bright="-6000" contrast="24000"/>
          </a:blip>
          <a:srcRect l="42606" t="64474" r="19473"/>
          <a:stretch>
            <a:fillRect/>
          </a:stretch>
        </p:blipFill>
        <p:spPr bwMode="auto">
          <a:xfrm>
            <a:off x="1635125" y="2490788"/>
            <a:ext cx="792163" cy="949325"/>
          </a:xfrm>
          <a:prstGeom prst="rect">
            <a:avLst/>
          </a:prstGeom>
          <a:noFill/>
        </p:spPr>
      </p:pic>
      <p:pic>
        <p:nvPicPr>
          <p:cNvPr id="33" name="Picture 30" descr="1"/>
          <p:cNvPicPr>
            <a:picLocks noChangeAspect="1" noChangeArrowheads="1"/>
          </p:cNvPicPr>
          <p:nvPr/>
        </p:nvPicPr>
        <p:blipFill>
          <a:blip r:embed="rId2" cstate="print">
            <a:lum bright="-6000" contrast="24000"/>
          </a:blip>
          <a:srcRect l="42606" t="64474" r="19473"/>
          <a:stretch>
            <a:fillRect/>
          </a:stretch>
        </p:blipFill>
        <p:spPr bwMode="auto">
          <a:xfrm>
            <a:off x="1624013" y="1633538"/>
            <a:ext cx="792162" cy="949325"/>
          </a:xfrm>
          <a:prstGeom prst="rect">
            <a:avLst/>
          </a:prstGeom>
          <a:noFill/>
        </p:spPr>
      </p:pic>
      <p:sp>
        <p:nvSpPr>
          <p:cNvPr id="34" name="Text Box 31"/>
          <p:cNvSpPr txBox="1">
            <a:spLocks noChangeArrowheads="1"/>
          </p:cNvSpPr>
          <p:nvPr/>
        </p:nvSpPr>
        <p:spPr bwMode="white">
          <a:xfrm>
            <a:off x="1965325" y="4324350"/>
            <a:ext cx="381000" cy="523220"/>
          </a:xfrm>
          <a:prstGeom prst="rect">
            <a:avLst/>
          </a:prstGeom>
          <a:noFill/>
          <a:ln w="9525">
            <a:noFill/>
            <a:miter lim="800000"/>
            <a:headEnd/>
            <a:tailEnd/>
          </a:ln>
          <a:effectLst/>
        </p:spPr>
        <p:txBody>
          <a:bodyPr>
            <a:spAutoFit/>
          </a:bodyPr>
          <a:lstStyle/>
          <a:p>
            <a:pPr algn="ctr">
              <a:spcBef>
                <a:spcPct val="50000"/>
              </a:spcBef>
            </a:pPr>
            <a:r>
              <a:rPr lang="en-US" sz="2800" b="1" dirty="0">
                <a:solidFill>
                  <a:schemeClr val="bg1"/>
                </a:solidFill>
                <a:latin typeface="Times New Roman" pitchFamily="18" charset="0"/>
                <a:cs typeface="Times New Roman" pitchFamily="18" charset="0"/>
              </a:rPr>
              <a:t>4</a:t>
            </a:r>
          </a:p>
        </p:txBody>
      </p:sp>
      <p:sp>
        <p:nvSpPr>
          <p:cNvPr id="35" name="Text Box 32"/>
          <p:cNvSpPr txBox="1">
            <a:spLocks noChangeArrowheads="1"/>
          </p:cNvSpPr>
          <p:nvPr/>
        </p:nvSpPr>
        <p:spPr bwMode="white">
          <a:xfrm>
            <a:off x="1944688" y="1730375"/>
            <a:ext cx="381000" cy="523220"/>
          </a:xfrm>
          <a:prstGeom prst="rect">
            <a:avLst/>
          </a:prstGeom>
          <a:noFill/>
          <a:ln w="9525">
            <a:noFill/>
            <a:miter lim="800000"/>
            <a:headEnd/>
            <a:tailEnd/>
          </a:ln>
          <a:effectLst/>
        </p:spPr>
        <p:txBody>
          <a:bodyPr>
            <a:spAutoFit/>
          </a:bodyPr>
          <a:lstStyle/>
          <a:p>
            <a:pPr algn="ctr">
              <a:spcBef>
                <a:spcPct val="50000"/>
              </a:spcBef>
            </a:pPr>
            <a:r>
              <a:rPr lang="en-US" sz="2800" b="1" dirty="0">
                <a:solidFill>
                  <a:schemeClr val="bg1"/>
                </a:solidFill>
                <a:latin typeface="Times New Roman" pitchFamily="18" charset="0"/>
                <a:cs typeface="Times New Roman" pitchFamily="18" charset="0"/>
              </a:rPr>
              <a:t>1</a:t>
            </a:r>
          </a:p>
        </p:txBody>
      </p:sp>
      <p:sp>
        <p:nvSpPr>
          <p:cNvPr id="36" name="Text Box 33"/>
          <p:cNvSpPr txBox="1">
            <a:spLocks noChangeArrowheads="1"/>
          </p:cNvSpPr>
          <p:nvPr/>
        </p:nvSpPr>
        <p:spPr bwMode="white">
          <a:xfrm>
            <a:off x="1957388" y="2589213"/>
            <a:ext cx="381000" cy="523220"/>
          </a:xfrm>
          <a:prstGeom prst="rect">
            <a:avLst/>
          </a:prstGeom>
          <a:noFill/>
          <a:ln w="9525">
            <a:noFill/>
            <a:miter lim="800000"/>
            <a:headEnd/>
            <a:tailEnd/>
          </a:ln>
          <a:effectLst/>
        </p:spPr>
        <p:txBody>
          <a:bodyPr>
            <a:spAutoFit/>
          </a:bodyPr>
          <a:lstStyle/>
          <a:p>
            <a:pPr algn="ctr">
              <a:spcBef>
                <a:spcPct val="50000"/>
              </a:spcBef>
            </a:pPr>
            <a:r>
              <a:rPr lang="en-US" sz="2800" b="1">
                <a:solidFill>
                  <a:schemeClr val="bg1"/>
                </a:solidFill>
                <a:latin typeface="Times New Roman" pitchFamily="18" charset="0"/>
                <a:cs typeface="Times New Roman" pitchFamily="18" charset="0"/>
              </a:rPr>
              <a:t>2</a:t>
            </a:r>
          </a:p>
        </p:txBody>
      </p:sp>
      <p:sp>
        <p:nvSpPr>
          <p:cNvPr id="37" name="Text Box 34"/>
          <p:cNvSpPr txBox="1">
            <a:spLocks noChangeArrowheads="1"/>
          </p:cNvSpPr>
          <p:nvPr/>
        </p:nvSpPr>
        <p:spPr bwMode="white">
          <a:xfrm>
            <a:off x="1957388" y="3476625"/>
            <a:ext cx="381000" cy="523220"/>
          </a:xfrm>
          <a:prstGeom prst="rect">
            <a:avLst/>
          </a:prstGeom>
          <a:noFill/>
          <a:ln w="9525">
            <a:noFill/>
            <a:miter lim="800000"/>
            <a:headEnd/>
            <a:tailEnd/>
          </a:ln>
          <a:effectLst/>
        </p:spPr>
        <p:txBody>
          <a:bodyPr>
            <a:spAutoFit/>
          </a:bodyPr>
          <a:lstStyle/>
          <a:p>
            <a:pPr algn="ctr">
              <a:spcBef>
                <a:spcPct val="50000"/>
              </a:spcBef>
            </a:pPr>
            <a:r>
              <a:rPr lang="en-US" sz="2800" b="1" dirty="0">
                <a:solidFill>
                  <a:schemeClr val="bg1"/>
                </a:solidFill>
                <a:latin typeface="Times New Roman" pitchFamily="18" charset="0"/>
                <a:cs typeface="Times New Roman" pitchFamily="18" charset="0"/>
              </a:rPr>
              <a:t>3</a:t>
            </a:r>
          </a:p>
        </p:txBody>
      </p:sp>
      <p:sp>
        <p:nvSpPr>
          <p:cNvPr id="38" name="AutoShape 35"/>
          <p:cNvSpPr>
            <a:spLocks noChangeArrowheads="1"/>
          </p:cNvSpPr>
          <p:nvPr/>
        </p:nvSpPr>
        <p:spPr bwMode="auto">
          <a:xfrm>
            <a:off x="304800" y="1295400"/>
            <a:ext cx="8229600" cy="1219200"/>
          </a:xfrm>
          <a:prstGeom prst="roundRect">
            <a:avLst>
              <a:gd name="adj" fmla="val 42181"/>
            </a:avLst>
          </a:prstGeom>
          <a:noFill/>
          <a:ln w="19050" cap="rnd">
            <a:noFill/>
            <a:prstDash val="sysDot"/>
            <a:round/>
            <a:headEnd/>
            <a:tailEnd/>
          </a:ln>
          <a:effectLst/>
        </p:spPr>
        <p:txBody>
          <a:bodyPr wrap="none" anchor="ctr"/>
          <a:lstStyle/>
          <a:p>
            <a:pPr lvl="0" algn="ctr"/>
            <a:endPar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p:txBody>
      </p:sp>
      <p:grpSp>
        <p:nvGrpSpPr>
          <p:cNvPr id="18" name="Group 13"/>
          <p:cNvGrpSpPr>
            <a:grpSpLocks/>
          </p:cNvGrpSpPr>
          <p:nvPr/>
        </p:nvGrpSpPr>
        <p:grpSpPr bwMode="auto">
          <a:xfrm>
            <a:off x="1752600" y="5029200"/>
            <a:ext cx="5311775" cy="688975"/>
            <a:chOff x="720" y="1392"/>
            <a:chExt cx="4058" cy="480"/>
          </a:xfrm>
        </p:grpSpPr>
        <p:sp>
          <p:nvSpPr>
            <p:cNvPr id="41" name="AutoShape 14"/>
            <p:cNvSpPr>
              <a:spLocks noChangeArrowheads="1"/>
            </p:cNvSpPr>
            <p:nvPr/>
          </p:nvSpPr>
          <p:spPr bwMode="gray">
            <a:xfrm>
              <a:off x="720" y="1392"/>
              <a:ext cx="4058" cy="480"/>
            </a:xfrm>
            <a:prstGeom prst="roundRect">
              <a:avLst>
                <a:gd name="adj" fmla="val 17509"/>
              </a:avLst>
            </a:prstGeom>
            <a:solidFill>
              <a:srgbClr val="808080"/>
            </a:solidFill>
            <a:ln w="9525">
              <a:noFill/>
              <a:round/>
              <a:headEnd/>
              <a:tailEnd/>
            </a:ln>
            <a:effectLst/>
          </p:spPr>
          <p:txBody>
            <a:bodyPr wrap="none" anchor="ctr"/>
            <a:lstStyle/>
            <a:p>
              <a:endParaRPr lang="en-US" sz="2000">
                <a:latin typeface="Times New Roman" pitchFamily="18" charset="0"/>
                <a:cs typeface="Times New Roman" pitchFamily="18" charset="0"/>
              </a:endParaRPr>
            </a:p>
          </p:txBody>
        </p:sp>
        <p:grpSp>
          <p:nvGrpSpPr>
            <p:cNvPr id="21" name="Group 15"/>
            <p:cNvGrpSpPr>
              <a:grpSpLocks/>
            </p:cNvGrpSpPr>
            <p:nvPr/>
          </p:nvGrpSpPr>
          <p:grpSpPr bwMode="auto">
            <a:xfrm>
              <a:off x="730" y="1407"/>
              <a:ext cx="4043" cy="444"/>
              <a:chOff x="744" y="1407"/>
              <a:chExt cx="3988" cy="444"/>
            </a:xfrm>
          </p:grpSpPr>
          <p:sp>
            <p:nvSpPr>
              <p:cNvPr id="43" name="AutoShape 16"/>
              <p:cNvSpPr>
                <a:spLocks noChangeArrowheads="1"/>
              </p:cNvSpPr>
              <p:nvPr/>
            </p:nvSpPr>
            <p:spPr bwMode="gray">
              <a:xfrm>
                <a:off x="744" y="1736"/>
                <a:ext cx="3988" cy="115"/>
              </a:xfrm>
              <a:prstGeom prst="roundRect">
                <a:avLst>
                  <a:gd name="adj" fmla="val 50000"/>
                </a:avLst>
              </a:prstGeom>
              <a:gradFill rotWithShape="1">
                <a:gsLst>
                  <a:gs pos="0">
                    <a:schemeClr val="folHlink">
                      <a:alpha val="0"/>
                    </a:schemeClr>
                  </a:gs>
                  <a:gs pos="100000">
                    <a:schemeClr val="folHlink">
                      <a:gamma/>
                      <a:tint val="0"/>
                      <a:invGamma/>
                    </a:schemeClr>
                  </a:gs>
                </a:gsLst>
                <a:lin ang="5400000" scaled="1"/>
              </a:gradFill>
              <a:ln w="9525">
                <a:noFill/>
                <a:round/>
                <a:headEnd/>
                <a:tailEnd/>
              </a:ln>
              <a:effectLst/>
            </p:spPr>
            <p:txBody>
              <a:bodyPr wrap="none" anchor="ctr"/>
              <a:lstStyle/>
              <a:p>
                <a:endParaRPr lang="en-US" sz="2000">
                  <a:latin typeface="Times New Roman" pitchFamily="18" charset="0"/>
                  <a:cs typeface="Times New Roman" pitchFamily="18" charset="0"/>
                </a:endParaRPr>
              </a:p>
            </p:txBody>
          </p:sp>
          <p:sp>
            <p:nvSpPr>
              <p:cNvPr id="44" name="AutoShape 17"/>
              <p:cNvSpPr>
                <a:spLocks noChangeArrowheads="1"/>
              </p:cNvSpPr>
              <p:nvPr/>
            </p:nvSpPr>
            <p:spPr bwMode="gray">
              <a:xfrm>
                <a:off x="744" y="1407"/>
                <a:ext cx="3988" cy="115"/>
              </a:xfrm>
              <a:prstGeom prst="roundRect">
                <a:avLst>
                  <a:gd name="adj" fmla="val 50000"/>
                </a:avLst>
              </a:prstGeom>
              <a:gradFill rotWithShape="1">
                <a:gsLst>
                  <a:gs pos="0">
                    <a:schemeClr val="folHlink">
                      <a:gamma/>
                      <a:tint val="0"/>
                      <a:invGamma/>
                    </a:schemeClr>
                  </a:gs>
                  <a:gs pos="100000">
                    <a:schemeClr val="folHlink">
                      <a:alpha val="0"/>
                    </a:schemeClr>
                  </a:gs>
                </a:gsLst>
                <a:lin ang="5400000" scaled="1"/>
              </a:gradFill>
              <a:ln w="9525">
                <a:noFill/>
                <a:round/>
                <a:headEnd/>
                <a:tailEnd/>
              </a:ln>
              <a:effectLst/>
            </p:spPr>
            <p:txBody>
              <a:bodyPr wrap="none" anchor="ctr"/>
              <a:lstStyle/>
              <a:p>
                <a:endParaRPr lang="en-US" sz="2000">
                  <a:latin typeface="Times New Roman" pitchFamily="18" charset="0"/>
                  <a:cs typeface="Times New Roman" pitchFamily="18" charset="0"/>
                </a:endParaRPr>
              </a:p>
            </p:txBody>
          </p:sp>
        </p:grpSp>
      </p:grpSp>
      <p:pic>
        <p:nvPicPr>
          <p:cNvPr id="45" name="Picture 27" descr="1"/>
          <p:cNvPicPr>
            <a:picLocks noChangeAspect="1" noChangeArrowheads="1"/>
          </p:cNvPicPr>
          <p:nvPr/>
        </p:nvPicPr>
        <p:blipFill>
          <a:blip r:embed="rId2" cstate="print">
            <a:lum bright="-6000" contrast="24000"/>
          </a:blip>
          <a:srcRect l="42606" t="64474" r="19473"/>
          <a:stretch>
            <a:fillRect/>
          </a:stretch>
        </p:blipFill>
        <p:spPr bwMode="auto">
          <a:xfrm>
            <a:off x="1644650" y="4222750"/>
            <a:ext cx="792163" cy="949325"/>
          </a:xfrm>
          <a:prstGeom prst="rect">
            <a:avLst/>
          </a:prstGeom>
          <a:noFill/>
        </p:spPr>
      </p:pic>
      <p:pic>
        <p:nvPicPr>
          <p:cNvPr id="46" name="Picture 27" descr="1"/>
          <p:cNvPicPr>
            <a:picLocks noChangeAspect="1" noChangeArrowheads="1"/>
          </p:cNvPicPr>
          <p:nvPr/>
        </p:nvPicPr>
        <p:blipFill>
          <a:blip r:embed="rId2" cstate="print">
            <a:lum bright="-6000" contrast="24000"/>
          </a:blip>
          <a:srcRect l="42606" t="64474" r="19473"/>
          <a:stretch>
            <a:fillRect/>
          </a:stretch>
        </p:blipFill>
        <p:spPr bwMode="auto">
          <a:xfrm>
            <a:off x="1600200" y="4953000"/>
            <a:ext cx="792163" cy="949325"/>
          </a:xfrm>
          <a:prstGeom prst="rect">
            <a:avLst/>
          </a:prstGeom>
          <a:noFill/>
        </p:spPr>
      </p:pic>
      <p:sp>
        <p:nvSpPr>
          <p:cNvPr id="47" name="TextBox 46"/>
          <p:cNvSpPr txBox="1"/>
          <p:nvPr/>
        </p:nvSpPr>
        <p:spPr>
          <a:xfrm>
            <a:off x="1949450" y="5100419"/>
            <a:ext cx="304800" cy="584775"/>
          </a:xfrm>
          <a:prstGeom prst="rect">
            <a:avLst/>
          </a:prstGeom>
          <a:noFill/>
        </p:spPr>
        <p:txBody>
          <a:bodyPr wrap="square" rtlCol="0">
            <a:spAutoFit/>
          </a:bodyPr>
          <a:lstStyle/>
          <a:p>
            <a:r>
              <a:rPr lang="en-US" sz="3200" dirty="0" smtClean="0">
                <a:solidFill>
                  <a:schemeClr val="bg1"/>
                </a:solidFill>
                <a:latin typeface="Times New Roman" pitchFamily="18" charset="0"/>
                <a:cs typeface="Times New Roman" pitchFamily="18" charset="0"/>
              </a:rPr>
              <a:t>5</a:t>
            </a:r>
            <a:endParaRPr lang="en-US" sz="3200" dirty="0">
              <a:solidFill>
                <a:schemeClr val="bg1"/>
              </a:solidFill>
              <a:latin typeface="Times New Roman" pitchFamily="18" charset="0"/>
              <a:cs typeface="Times New Roman" pitchFamily="18" charset="0"/>
            </a:endParaRPr>
          </a:p>
        </p:txBody>
      </p:sp>
      <p:sp>
        <p:nvSpPr>
          <p:cNvPr id="48" name="Rectangle 47"/>
          <p:cNvSpPr/>
          <p:nvPr/>
        </p:nvSpPr>
        <p:spPr>
          <a:xfrm>
            <a:off x="2514600" y="5060950"/>
            <a:ext cx="2918326" cy="954107"/>
          </a:xfrm>
          <a:prstGeom prst="rect">
            <a:avLst/>
          </a:prstGeom>
        </p:spPr>
        <p:txBody>
          <a:bodyPr wrap="square">
            <a:spAutoFit/>
          </a:bodyPr>
          <a:lstStyle/>
          <a:p>
            <a:pPr algn="justLow" eaLnBrk="0" hangingPunct="0"/>
            <a:r>
              <a:rPr lang="en-US" sz="2800" dirty="0" smtClean="0">
                <a:latin typeface="Times New Roman" pitchFamily="18" charset="0"/>
                <a:cs typeface="Times New Roman" pitchFamily="18" charset="0"/>
              </a:rPr>
              <a:t>Mild to the skin. </a:t>
            </a:r>
          </a:p>
          <a:p>
            <a:pPr lvl="0" algn="justLow" eaLnBrk="0" hangingPunct="0"/>
            <a:endParaRPr kumimoji="0" lang="en-US" sz="2800" b="0" i="0" u="none" strike="noStrike" cap="none" normalizeH="0" baseline="0" dirty="0" smtClean="0">
              <a:ln>
                <a:noFill/>
              </a:ln>
              <a:solidFill>
                <a:schemeClr val="bg1"/>
              </a:solidFill>
              <a:effectLst/>
              <a:latin typeface="Times New Roman" pitchFamily="18" charset="0"/>
              <a:cs typeface="Times New Roman" pitchFamily="18" charset="0"/>
            </a:endParaRPr>
          </a:p>
        </p:txBody>
      </p:sp>
      <p:sp>
        <p:nvSpPr>
          <p:cNvPr id="49" name="TextBox 48"/>
          <p:cNvSpPr txBox="1"/>
          <p:nvPr/>
        </p:nvSpPr>
        <p:spPr>
          <a:xfrm>
            <a:off x="1905000" y="1676401"/>
            <a:ext cx="4953000" cy="954107"/>
          </a:xfrm>
          <a:prstGeom prst="rect">
            <a:avLst/>
          </a:prstGeom>
          <a:noFill/>
          <a:effectLst>
            <a:glow rad="228600">
              <a:schemeClr val="accent1">
                <a:lumMod val="75000"/>
                <a:alpha val="40000"/>
              </a:schemeClr>
            </a:glow>
          </a:effectLst>
        </p:spPr>
        <p:txBody>
          <a:bodyPr wrap="square" rtlCol="0">
            <a:spAutoFit/>
          </a:bodyPr>
          <a:lstStyle/>
          <a:p>
            <a:r>
              <a:rPr lang="en-US" sz="2800" dirty="0" smtClean="0">
                <a:latin typeface="Times New Roman" pitchFamily="18" charset="0"/>
                <a:cs typeface="Times New Roman" pitchFamily="18" charset="0"/>
              </a:rPr>
              <a:t>High cleaning efficiency</a:t>
            </a:r>
          </a:p>
          <a:p>
            <a:endParaRPr lang="en-US" sz="2800" dirty="0">
              <a:latin typeface="Times New Roman" pitchFamily="18" charset="0"/>
              <a:cs typeface="Times New Roman" pitchFamily="18" charset="0"/>
            </a:endParaRPr>
          </a:p>
        </p:txBody>
      </p:sp>
      <p:sp>
        <p:nvSpPr>
          <p:cNvPr id="50" name="عنصر نائب لرقم الشريحة 49"/>
          <p:cNvSpPr>
            <a:spLocks noGrp="1"/>
          </p:cNvSpPr>
          <p:nvPr>
            <p:ph type="sldNum" sz="quarter" idx="12"/>
          </p:nvPr>
        </p:nvSpPr>
        <p:spPr/>
        <p:txBody>
          <a:bodyPr/>
          <a:lstStyle/>
          <a:p>
            <a:fld id="{F2F5CBAF-7C81-4A2D-9693-0CC976E33F58}" type="slidenum">
              <a:rPr lang="en-US" smtClean="0"/>
              <a:pPr/>
              <a:t>9</a:t>
            </a:fld>
            <a:endParaRPr lang="en-US"/>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8ab248a98f86fb228e01220db1ce22ff402f"/>
</p:tagLst>
</file>

<file path=ppt/theme/theme1.xml><?xml version="1.0" encoding="utf-8"?>
<a:theme xmlns:a="http://schemas.openxmlformats.org/drawingml/2006/main" name="580TGp_general_light_ani">
  <a:themeElements>
    <a:clrScheme name="Default Design 1">
      <a:dk1>
        <a:srgbClr val="000000"/>
      </a:dk1>
      <a:lt1>
        <a:srgbClr val="FDF58D"/>
      </a:lt1>
      <a:dk2>
        <a:srgbClr val="CC3300"/>
      </a:dk2>
      <a:lt2>
        <a:srgbClr val="808080"/>
      </a:lt2>
      <a:accent1>
        <a:srgbClr val="FF6161"/>
      </a:accent1>
      <a:accent2>
        <a:srgbClr val="FFC319"/>
      </a:accent2>
      <a:accent3>
        <a:srgbClr val="FEF9C5"/>
      </a:accent3>
      <a:accent4>
        <a:srgbClr val="000000"/>
      </a:accent4>
      <a:accent5>
        <a:srgbClr val="FFB7B7"/>
      </a:accent5>
      <a:accent6>
        <a:srgbClr val="E7B016"/>
      </a:accent6>
      <a:hlink>
        <a:srgbClr val="A8D02A"/>
      </a:hlink>
      <a:folHlink>
        <a:srgbClr val="5CB1FE"/>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DF58D"/>
        </a:lt1>
        <a:dk2>
          <a:srgbClr val="CC3300"/>
        </a:dk2>
        <a:lt2>
          <a:srgbClr val="808080"/>
        </a:lt2>
        <a:accent1>
          <a:srgbClr val="FF6161"/>
        </a:accent1>
        <a:accent2>
          <a:srgbClr val="FFC319"/>
        </a:accent2>
        <a:accent3>
          <a:srgbClr val="FEF9C5"/>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E1F4D8"/>
        </a:lt1>
        <a:dk2>
          <a:srgbClr val="003366"/>
        </a:dk2>
        <a:lt2>
          <a:srgbClr val="808080"/>
        </a:lt2>
        <a:accent1>
          <a:srgbClr val="FFC319"/>
        </a:accent1>
        <a:accent2>
          <a:srgbClr val="A8D02A"/>
        </a:accent2>
        <a:accent3>
          <a:srgbClr val="EEF8E9"/>
        </a:accent3>
        <a:accent4>
          <a:srgbClr val="000000"/>
        </a:accent4>
        <a:accent5>
          <a:srgbClr val="FFDEAB"/>
        </a:accent5>
        <a:accent6>
          <a:srgbClr val="98BC25"/>
        </a:accent6>
        <a:hlink>
          <a:srgbClr val="5CB1FE"/>
        </a:hlink>
        <a:folHlink>
          <a:srgbClr val="FF6161"/>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EE9DE"/>
        </a:lt1>
        <a:dk2>
          <a:srgbClr val="000066"/>
        </a:dk2>
        <a:lt2>
          <a:srgbClr val="808080"/>
        </a:lt2>
        <a:accent1>
          <a:srgbClr val="5CB1FE"/>
        </a:accent1>
        <a:accent2>
          <a:srgbClr val="FF7575"/>
        </a:accent2>
        <a:accent3>
          <a:srgbClr val="FEF2EC"/>
        </a:accent3>
        <a:accent4>
          <a:srgbClr val="000000"/>
        </a:accent4>
        <a:accent5>
          <a:srgbClr val="B5D5FE"/>
        </a:accent5>
        <a:accent6>
          <a:srgbClr val="E76969"/>
        </a:accent6>
        <a:hlink>
          <a:srgbClr val="FFC319"/>
        </a:hlink>
        <a:folHlink>
          <a:srgbClr val="A8D02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580TGp_general_light_ani</Template>
  <TotalTime>973</TotalTime>
  <Words>985</Words>
  <Application>Microsoft Office PowerPoint</Application>
  <PresentationFormat>On-screen Show (4:3)</PresentationFormat>
  <Paragraphs>290</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580TGp_general_light_ani</vt:lpstr>
      <vt:lpstr>PowerPoint Presentation</vt:lpstr>
      <vt:lpstr>Contents</vt:lpstr>
      <vt:lpstr>Introduction </vt:lpstr>
      <vt:lpstr>PowerPoint Presentation</vt:lpstr>
      <vt:lpstr>PowerPoint Presentation</vt:lpstr>
      <vt:lpstr>PowerPoint Presentation</vt:lpstr>
      <vt:lpstr>Experimental Work  Materials</vt:lpstr>
      <vt:lpstr> Customer Concern    </vt:lpstr>
      <vt:lpstr>The characteristics of the gel preferred by the consumer were in the following order :</vt:lpstr>
      <vt:lpstr>PowerPoint Presentation</vt:lpstr>
      <vt:lpstr>Standard tests  </vt:lpstr>
      <vt:lpstr>Results of measured viscosity, foam and pH tests</vt:lpstr>
      <vt:lpstr>Cost of the best sample in this project and in the a previous project  </vt:lpstr>
      <vt:lpstr>PowerPoint Presentation</vt:lpstr>
      <vt:lpstr>Results  Finding the “cmc” of the gel </vt:lpstr>
      <vt:lpstr>PowerPoint Presentation</vt:lpstr>
      <vt:lpstr>PowerPoint Presentation</vt:lpstr>
      <vt:lpstr>PowerPoint Presentation</vt:lpstr>
      <vt:lpstr>Results Effect of pine oil concentration on surface tension </vt:lpstr>
      <vt:lpstr>Results Effect of pine oil concentration on surface tension </vt:lpstr>
      <vt:lpstr>Results Effect of pine oil concentration on surface tension </vt:lpstr>
      <vt:lpstr>Conclusions and Recommendations</vt:lpstr>
      <vt:lpstr>PowerPoint Presentation</vt:lpstr>
      <vt:lpstr> Recommendations </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Admin</cp:lastModifiedBy>
  <cp:revision>60</cp:revision>
  <dcterms:created xsi:type="dcterms:W3CDTF">2010-02-06T19:27:43Z</dcterms:created>
  <dcterms:modified xsi:type="dcterms:W3CDTF">2012-12-04T07:35:56Z</dcterms:modified>
</cp:coreProperties>
</file>