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1" r:id="rId1"/>
  </p:sldMasterIdLst>
  <p:sldIdLst>
    <p:sldId id="256" r:id="rId2"/>
    <p:sldId id="257" r:id="rId3"/>
    <p:sldId id="258" r:id="rId4"/>
    <p:sldId id="272" r:id="rId5"/>
    <p:sldId id="260" r:id="rId6"/>
    <p:sldId id="280" r:id="rId7"/>
    <p:sldId id="265" r:id="rId8"/>
    <p:sldId id="282" r:id="rId9"/>
    <p:sldId id="279" r:id="rId10"/>
    <p:sldId id="267" r:id="rId11"/>
    <p:sldId id="268" r:id="rId12"/>
    <p:sldId id="269" r:id="rId13"/>
    <p:sldId id="283" r:id="rId14"/>
    <p:sldId id="284" r:id="rId15"/>
    <p:sldId id="270" r:id="rId16"/>
    <p:sldId id="285" r:id="rId17"/>
    <p:sldId id="286" r:id="rId18"/>
    <p:sldId id="274" r:id="rId19"/>
    <p:sldId id="287" r:id="rId20"/>
    <p:sldId id="289" r:id="rId21"/>
    <p:sldId id="273" r:id="rId22"/>
    <p:sldId id="271" r:id="rId23"/>
  </p:sldIdLst>
  <p:sldSz cx="12192000" cy="6858000"/>
  <p:notesSz cx="6858000" cy="9144000"/>
  <p:defaultTextStyle>
    <a:defPPr>
      <a:defRPr lang="ar-DZ"/>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project1\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project1\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project1\Book1.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recunstructed current</c:v>
          </c:tx>
          <c:spPr>
            <a:ln w="19050" cap="rnd">
              <a:solidFill>
                <a:schemeClr val="accent1"/>
              </a:solidFill>
              <a:round/>
            </a:ln>
            <a:effectLst/>
          </c:spPr>
          <c:marker>
            <c:symbol val="none"/>
          </c:marker>
          <c:xVal>
            <c:numRef>
              <c:f>Sheet1!$N$23:$R$23</c:f>
              <c:numCache>
                <c:formatCode>General</c:formatCode>
                <c:ptCount val="5"/>
                <c:pt idx="0">
                  <c:v>0.01</c:v>
                </c:pt>
                <c:pt idx="1">
                  <c:v>0.02</c:v>
                </c:pt>
                <c:pt idx="2">
                  <c:v>0.03</c:v>
                </c:pt>
                <c:pt idx="3">
                  <c:v>0.04</c:v>
                </c:pt>
                <c:pt idx="4">
                  <c:v>0.05</c:v>
                </c:pt>
              </c:numCache>
            </c:numRef>
          </c:xVal>
          <c:yVal>
            <c:numRef>
              <c:f>Sheet1!$N$24:$R$24</c:f>
              <c:numCache>
                <c:formatCode>General</c:formatCode>
                <c:ptCount val="5"/>
                <c:pt idx="0">
                  <c:v>-1.2398189770605992</c:v>
                </c:pt>
                <c:pt idx="1">
                  <c:v>-2.3790494008555001</c:v>
                </c:pt>
                <c:pt idx="2">
                  <c:v>2.2794756423464992</c:v>
                </c:pt>
                <c:pt idx="3">
                  <c:v>-2.3779000000000003</c:v>
                </c:pt>
                <c:pt idx="4">
                  <c:v>2.2917442624135003</c:v>
                </c:pt>
              </c:numCache>
            </c:numRef>
          </c:yVal>
          <c:smooth val="1"/>
          <c:extLst>
            <c:ext xmlns:c16="http://schemas.microsoft.com/office/drawing/2014/chart" uri="{C3380CC4-5D6E-409C-BE32-E72D297353CC}">
              <c16:uniqueId val="{00000000-F1EF-4098-B117-30C31A61C961}"/>
            </c:ext>
          </c:extLst>
        </c:ser>
        <c:ser>
          <c:idx val="1"/>
          <c:order val="1"/>
          <c:tx>
            <c:v>Current phase A</c:v>
          </c:tx>
          <c:spPr>
            <a:ln w="19050" cap="rnd">
              <a:solidFill>
                <a:schemeClr val="accent2"/>
              </a:solidFill>
              <a:round/>
            </a:ln>
            <a:effectLst/>
          </c:spPr>
          <c:marker>
            <c:symbol val="none"/>
          </c:marker>
          <c:xVal>
            <c:numRef>
              <c:f>Sheet1!$N$23:$R$23</c:f>
              <c:numCache>
                <c:formatCode>General</c:formatCode>
                <c:ptCount val="5"/>
                <c:pt idx="0">
                  <c:v>0.01</c:v>
                </c:pt>
                <c:pt idx="1">
                  <c:v>0.02</c:v>
                </c:pt>
                <c:pt idx="2">
                  <c:v>0.03</c:v>
                </c:pt>
                <c:pt idx="3">
                  <c:v>0.04</c:v>
                </c:pt>
                <c:pt idx="4">
                  <c:v>0.05</c:v>
                </c:pt>
              </c:numCache>
            </c:numRef>
          </c:xVal>
          <c:yVal>
            <c:numRef>
              <c:f>Sheet1!$N$30:$R$30</c:f>
              <c:numCache>
                <c:formatCode>General</c:formatCode>
                <c:ptCount val="5"/>
                <c:pt idx="0">
                  <c:v>-0.51684160768950005</c:v>
                </c:pt>
                <c:pt idx="1">
                  <c:v>-2.5776412907378798</c:v>
                </c:pt>
                <c:pt idx="2">
                  <c:v>2.5650635094610901</c:v>
                </c:pt>
                <c:pt idx="3">
                  <c:v>-2.5863047384206799</c:v>
                </c:pt>
                <c:pt idx="4">
                  <c:v>2.15786206369348</c:v>
                </c:pt>
              </c:numCache>
            </c:numRef>
          </c:yVal>
          <c:smooth val="1"/>
          <c:extLst>
            <c:ext xmlns:c16="http://schemas.microsoft.com/office/drawing/2014/chart" uri="{C3380CC4-5D6E-409C-BE32-E72D297353CC}">
              <c16:uniqueId val="{00000001-F1EF-4098-B117-30C31A61C961}"/>
            </c:ext>
          </c:extLst>
        </c:ser>
        <c:dLbls>
          <c:showLegendKey val="0"/>
          <c:showVal val="0"/>
          <c:showCatName val="0"/>
          <c:showSerName val="0"/>
          <c:showPercent val="0"/>
          <c:showBubbleSize val="0"/>
        </c:dLbls>
        <c:axId val="480889640"/>
        <c:axId val="480891608"/>
      </c:scatterChart>
      <c:valAx>
        <c:axId val="48088964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0891608"/>
        <c:crosses val="autoZero"/>
        <c:crossBetween val="midCat"/>
      </c:valAx>
      <c:valAx>
        <c:axId val="4808916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Current</a:t>
                </a:r>
                <a:r>
                  <a:rPr lang="en-US" baseline="0"/>
                  <a:t> Amplitude</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0889640"/>
        <c:crosses val="autoZero"/>
        <c:crossBetween val="midCat"/>
      </c:valAx>
      <c:spPr>
        <a:noFill/>
        <a:ln>
          <a:noFill/>
        </a:ln>
        <a:effectLst/>
      </c:spPr>
    </c:plotArea>
    <c:legend>
      <c:legendPos val="r"/>
      <c:overlay val="0"/>
      <c:spPr>
        <a:noFill/>
        <a:ln>
          <a:solidFill>
            <a:schemeClr val="accent1">
              <a:alpha val="93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Recunstructed current</c:v>
          </c:tx>
          <c:spPr>
            <a:ln w="19050" cap="rnd">
              <a:solidFill>
                <a:schemeClr val="accent1"/>
              </a:solidFill>
              <a:round/>
            </a:ln>
            <a:effectLst/>
          </c:spPr>
          <c:marker>
            <c:symbol val="none"/>
          </c:marker>
          <c:xVal>
            <c:numRef>
              <c:f>Sheet1!$N$22:$R$22</c:f>
              <c:numCache>
                <c:formatCode>General</c:formatCode>
                <c:ptCount val="5"/>
                <c:pt idx="0">
                  <c:v>8.0000000000000002E-3</c:v>
                </c:pt>
                <c:pt idx="1">
                  <c:v>1.4999999999999999E-2</c:v>
                </c:pt>
                <c:pt idx="2">
                  <c:v>0.02</c:v>
                </c:pt>
                <c:pt idx="3">
                  <c:v>2.8000000000000001E-2</c:v>
                </c:pt>
                <c:pt idx="4">
                  <c:v>3.5000000000000003E-2</c:v>
                </c:pt>
              </c:numCache>
            </c:numRef>
          </c:xVal>
          <c:yVal>
            <c:numRef>
              <c:f>Sheet1!$N$25:$R$25</c:f>
              <c:numCache>
                <c:formatCode>General</c:formatCode>
                <c:ptCount val="5"/>
                <c:pt idx="0">
                  <c:v>-0.48194031629013989</c:v>
                </c:pt>
                <c:pt idx="1">
                  <c:v>-2.4053387760175298</c:v>
                </c:pt>
                <c:pt idx="2">
                  <c:v>2.3810368742643098</c:v>
                </c:pt>
                <c:pt idx="3">
                  <c:v>-3.0128305543865501</c:v>
                </c:pt>
                <c:pt idx="4">
                  <c:v>2.5107442603071499</c:v>
                </c:pt>
              </c:numCache>
            </c:numRef>
          </c:yVal>
          <c:smooth val="1"/>
          <c:extLst>
            <c:ext xmlns:c16="http://schemas.microsoft.com/office/drawing/2014/chart" uri="{C3380CC4-5D6E-409C-BE32-E72D297353CC}">
              <c16:uniqueId val="{00000000-D08B-4AB9-8A7D-5A9B3DB67748}"/>
            </c:ext>
          </c:extLst>
        </c:ser>
        <c:ser>
          <c:idx val="1"/>
          <c:order val="1"/>
          <c:tx>
            <c:v>Current phase B</c:v>
          </c:tx>
          <c:spPr>
            <a:ln w="19050" cap="rnd">
              <a:solidFill>
                <a:schemeClr val="accent2"/>
              </a:solidFill>
              <a:round/>
            </a:ln>
            <a:effectLst/>
          </c:spPr>
          <c:marker>
            <c:symbol val="none"/>
          </c:marker>
          <c:xVal>
            <c:numRef>
              <c:f>Sheet1!$N$22:$R$22</c:f>
              <c:numCache>
                <c:formatCode>General</c:formatCode>
                <c:ptCount val="5"/>
                <c:pt idx="0">
                  <c:v>8.0000000000000002E-3</c:v>
                </c:pt>
                <c:pt idx="1">
                  <c:v>1.4999999999999999E-2</c:v>
                </c:pt>
                <c:pt idx="2">
                  <c:v>0.02</c:v>
                </c:pt>
                <c:pt idx="3">
                  <c:v>2.8000000000000001E-2</c:v>
                </c:pt>
                <c:pt idx="4">
                  <c:v>3.5000000000000003E-2</c:v>
                </c:pt>
              </c:numCache>
            </c:numRef>
          </c:xVal>
          <c:yVal>
            <c:numRef>
              <c:f>Sheet1!$N$30:$R$30</c:f>
              <c:numCache>
                <c:formatCode>General</c:formatCode>
                <c:ptCount val="5"/>
                <c:pt idx="0">
                  <c:v>-0.51684160768950005</c:v>
                </c:pt>
                <c:pt idx="1">
                  <c:v>-2.5776412907378798</c:v>
                </c:pt>
                <c:pt idx="2">
                  <c:v>2.5650635094610901</c:v>
                </c:pt>
                <c:pt idx="3">
                  <c:v>-2.5863047384206799</c:v>
                </c:pt>
                <c:pt idx="4">
                  <c:v>2.15786206369348</c:v>
                </c:pt>
              </c:numCache>
            </c:numRef>
          </c:yVal>
          <c:smooth val="1"/>
          <c:extLst>
            <c:ext xmlns:c16="http://schemas.microsoft.com/office/drawing/2014/chart" uri="{C3380CC4-5D6E-409C-BE32-E72D297353CC}">
              <c16:uniqueId val="{00000001-D08B-4AB9-8A7D-5A9B3DB67748}"/>
            </c:ext>
          </c:extLst>
        </c:ser>
        <c:dLbls>
          <c:showLegendKey val="0"/>
          <c:showVal val="0"/>
          <c:showCatName val="0"/>
          <c:showSerName val="0"/>
          <c:showPercent val="0"/>
          <c:showBubbleSize val="0"/>
        </c:dLbls>
        <c:axId val="485015352"/>
        <c:axId val="485020272"/>
      </c:scatterChart>
      <c:valAx>
        <c:axId val="48501535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5020272"/>
        <c:crosses val="autoZero"/>
        <c:crossBetween val="midCat"/>
      </c:valAx>
      <c:valAx>
        <c:axId val="485020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Current Amplitued</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5015352"/>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Recunstructed current</c:v>
          </c:tx>
          <c:spPr>
            <a:ln w="19050" cap="rnd">
              <a:solidFill>
                <a:schemeClr val="accent1"/>
              </a:solidFill>
              <a:round/>
            </a:ln>
            <a:effectLst/>
          </c:spPr>
          <c:marker>
            <c:symbol val="none"/>
          </c:marker>
          <c:xVal>
            <c:numRef>
              <c:f>Sheet1!$N$33:$R$33</c:f>
              <c:numCache>
                <c:formatCode>General</c:formatCode>
                <c:ptCount val="5"/>
                <c:pt idx="0">
                  <c:v>5.0000000000000001E-3</c:v>
                </c:pt>
                <c:pt idx="1">
                  <c:v>6.0000000000000001E-3</c:v>
                </c:pt>
                <c:pt idx="2">
                  <c:v>1.2E-2</c:v>
                </c:pt>
                <c:pt idx="3">
                  <c:v>1.7000000000000001E-2</c:v>
                </c:pt>
                <c:pt idx="4">
                  <c:v>2.5000000000000001E-2</c:v>
                </c:pt>
              </c:numCache>
            </c:numRef>
          </c:xVal>
          <c:yVal>
            <c:numRef>
              <c:f>Sheet1!$N$34:$R$34</c:f>
              <c:numCache>
                <c:formatCode>General</c:formatCode>
                <c:ptCount val="5"/>
                <c:pt idx="0">
                  <c:v>2.5221131691339771E-2</c:v>
                </c:pt>
                <c:pt idx="1">
                  <c:v>0.39074691723519983</c:v>
                </c:pt>
                <c:pt idx="2">
                  <c:v>2.2563383983742398</c:v>
                </c:pt>
                <c:pt idx="3">
                  <c:v>-2.3314936849911403</c:v>
                </c:pt>
                <c:pt idx="4">
                  <c:v>0.98967967697593018</c:v>
                </c:pt>
              </c:numCache>
            </c:numRef>
          </c:yVal>
          <c:smooth val="1"/>
          <c:extLst>
            <c:ext xmlns:c16="http://schemas.microsoft.com/office/drawing/2014/chart" uri="{C3380CC4-5D6E-409C-BE32-E72D297353CC}">
              <c16:uniqueId val="{00000000-BB1A-4612-AFFD-5CFCA42C931B}"/>
            </c:ext>
          </c:extLst>
        </c:ser>
        <c:ser>
          <c:idx val="1"/>
          <c:order val="1"/>
          <c:tx>
            <c:v>Current phase C</c:v>
          </c:tx>
          <c:spPr>
            <a:ln w="19050" cap="rnd">
              <a:solidFill>
                <a:schemeClr val="accent2"/>
              </a:solidFill>
              <a:round/>
            </a:ln>
            <a:effectLst/>
          </c:spPr>
          <c:marker>
            <c:symbol val="none"/>
          </c:marker>
          <c:xVal>
            <c:numRef>
              <c:f>Sheet1!$N$33:$R$33</c:f>
              <c:numCache>
                <c:formatCode>General</c:formatCode>
                <c:ptCount val="5"/>
                <c:pt idx="0">
                  <c:v>5.0000000000000001E-3</c:v>
                </c:pt>
                <c:pt idx="1">
                  <c:v>6.0000000000000001E-3</c:v>
                </c:pt>
                <c:pt idx="2">
                  <c:v>1.2E-2</c:v>
                </c:pt>
                <c:pt idx="3">
                  <c:v>1.7000000000000001E-2</c:v>
                </c:pt>
                <c:pt idx="4">
                  <c:v>2.5000000000000001E-2</c:v>
                </c:pt>
              </c:numCache>
            </c:numRef>
          </c:xVal>
          <c:yVal>
            <c:numRef>
              <c:f>Sheet1!$N$35:$R$35</c:f>
              <c:numCache>
                <c:formatCode>General</c:formatCode>
                <c:ptCount val="5"/>
                <c:pt idx="0">
                  <c:v>0</c:v>
                </c:pt>
                <c:pt idx="1">
                  <c:v>0.51977922704440105</c:v>
                </c:pt>
                <c:pt idx="2">
                  <c:v>2.3776412907378801</c:v>
                </c:pt>
                <c:pt idx="3">
                  <c:v>-2.3776412907378801</c:v>
                </c:pt>
                <c:pt idx="4">
                  <c:v>1.0168416076894999</c:v>
                </c:pt>
              </c:numCache>
            </c:numRef>
          </c:yVal>
          <c:smooth val="1"/>
          <c:extLst>
            <c:ext xmlns:c16="http://schemas.microsoft.com/office/drawing/2014/chart" uri="{C3380CC4-5D6E-409C-BE32-E72D297353CC}">
              <c16:uniqueId val="{00000001-BB1A-4612-AFFD-5CFCA42C931B}"/>
            </c:ext>
          </c:extLst>
        </c:ser>
        <c:dLbls>
          <c:showLegendKey val="0"/>
          <c:showVal val="0"/>
          <c:showCatName val="0"/>
          <c:showSerName val="0"/>
          <c:showPercent val="0"/>
          <c:showBubbleSize val="0"/>
        </c:dLbls>
        <c:axId val="531375760"/>
        <c:axId val="531379040"/>
      </c:scatterChart>
      <c:valAx>
        <c:axId val="53137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1379040"/>
        <c:crosses val="autoZero"/>
        <c:crossBetween val="midCat"/>
      </c:valAx>
      <c:valAx>
        <c:axId val="53137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Current Amplitude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137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20769310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30385502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7E39001-4023-4C25-AF54-020F3632816A}" type="slidenum">
              <a:rPr lang="ar-DZ" smtClean="0"/>
              <a:t>‹#›</a:t>
            </a:fld>
            <a:endParaRPr lang="ar-DZ"/>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90210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39804112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7E39001-4023-4C25-AF54-020F3632816A}" type="slidenum">
              <a:rPr lang="ar-DZ" smtClean="0"/>
              <a:t>‹#›</a:t>
            </a:fld>
            <a:endParaRPr lang="ar-DZ"/>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535735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20895056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3025855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38904808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32757574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2A81C5-036E-46E6-BE9E-38128369406A}" type="datetimeFigureOut">
              <a:rPr lang="ar-DZ" smtClean="0"/>
              <a:t>25-10-1442</a:t>
            </a:fld>
            <a:endParaRPr lang="ar-DZ"/>
          </a:p>
        </p:txBody>
      </p:sp>
      <p:sp>
        <p:nvSpPr>
          <p:cNvPr id="5" name="Footer Placeholder 4"/>
          <p:cNvSpPr>
            <a:spLocks noGrp="1"/>
          </p:cNvSpPr>
          <p:nvPr>
            <p:ph type="ftr" sz="quarter" idx="11"/>
          </p:nvPr>
        </p:nvSpPr>
        <p:spPr/>
        <p:txBody>
          <a:bodyPr/>
          <a:lstStyle/>
          <a:p>
            <a:endParaRPr lang="ar-DZ"/>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10536477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13386042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2A81C5-036E-46E6-BE9E-38128369406A}" type="datetimeFigureOut">
              <a:rPr lang="ar-DZ" smtClean="0"/>
              <a:t>25-10-1442</a:t>
            </a:fld>
            <a:endParaRPr lang="ar-DZ"/>
          </a:p>
        </p:txBody>
      </p:sp>
      <p:sp>
        <p:nvSpPr>
          <p:cNvPr id="8" name="Footer Placeholder 7"/>
          <p:cNvSpPr>
            <a:spLocks noGrp="1"/>
          </p:cNvSpPr>
          <p:nvPr>
            <p:ph type="ftr" sz="quarter" idx="11"/>
          </p:nvPr>
        </p:nvSpPr>
        <p:spPr/>
        <p:txBody>
          <a:bodyPr/>
          <a:lstStyle/>
          <a:p>
            <a:endParaRPr lang="ar-DZ"/>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20956150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2A81C5-036E-46E6-BE9E-38128369406A}" type="datetimeFigureOut">
              <a:rPr lang="ar-DZ" smtClean="0"/>
              <a:t>25-10-1442</a:t>
            </a:fld>
            <a:endParaRPr lang="ar-DZ"/>
          </a:p>
        </p:txBody>
      </p:sp>
      <p:sp>
        <p:nvSpPr>
          <p:cNvPr id="4" name="Footer Placeholder 3"/>
          <p:cNvSpPr>
            <a:spLocks noGrp="1"/>
          </p:cNvSpPr>
          <p:nvPr>
            <p:ph type="ftr" sz="quarter" idx="11"/>
          </p:nvPr>
        </p:nvSpPr>
        <p:spPr/>
        <p:txBody>
          <a:bodyPr/>
          <a:lstStyle/>
          <a:p>
            <a:endParaRPr lang="ar-DZ"/>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16394959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2A81C5-036E-46E6-BE9E-38128369406A}" type="datetimeFigureOut">
              <a:rPr lang="ar-DZ" smtClean="0"/>
              <a:t>25-10-1442</a:t>
            </a:fld>
            <a:endParaRPr lang="ar-DZ"/>
          </a:p>
        </p:txBody>
      </p:sp>
      <p:sp>
        <p:nvSpPr>
          <p:cNvPr id="3" name="Footer Placeholder 2"/>
          <p:cNvSpPr>
            <a:spLocks noGrp="1"/>
          </p:cNvSpPr>
          <p:nvPr>
            <p:ph type="ftr" sz="quarter" idx="11"/>
          </p:nvPr>
        </p:nvSpPr>
        <p:spPr/>
        <p:txBody>
          <a:bodyPr/>
          <a:lstStyle/>
          <a:p>
            <a:endParaRPr lang="ar-DZ"/>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9539413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11464245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2A81C5-036E-46E6-BE9E-38128369406A}" type="datetimeFigureOut">
              <a:rPr lang="ar-DZ" smtClean="0"/>
              <a:t>25-10-1442</a:t>
            </a:fld>
            <a:endParaRPr lang="ar-DZ"/>
          </a:p>
        </p:txBody>
      </p:sp>
      <p:sp>
        <p:nvSpPr>
          <p:cNvPr id="6" name="Footer Placeholder 5"/>
          <p:cNvSpPr>
            <a:spLocks noGrp="1"/>
          </p:cNvSpPr>
          <p:nvPr>
            <p:ph type="ftr" sz="quarter" idx="11"/>
          </p:nvPr>
        </p:nvSpPr>
        <p:spPr/>
        <p:txBody>
          <a:bodyPr/>
          <a:lstStyle/>
          <a:p>
            <a:endParaRPr lang="ar-D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7E39001-4023-4C25-AF54-020F3632816A}" type="slidenum">
              <a:rPr lang="ar-DZ" smtClean="0"/>
              <a:t>‹#›</a:t>
            </a:fld>
            <a:endParaRPr lang="ar-DZ"/>
          </a:p>
        </p:txBody>
      </p:sp>
    </p:spTree>
    <p:extLst>
      <p:ext uri="{BB962C8B-B14F-4D97-AF65-F5344CB8AC3E}">
        <p14:creationId xmlns:p14="http://schemas.microsoft.com/office/powerpoint/2010/main" val="27041882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62A81C5-036E-46E6-BE9E-38128369406A}" type="datetimeFigureOut">
              <a:rPr lang="ar-DZ" smtClean="0"/>
              <a:t>25-10-1442</a:t>
            </a:fld>
            <a:endParaRPr lang="ar-DZ"/>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DZ"/>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7E39001-4023-4C25-AF54-020F3632816A}" type="slidenum">
              <a:rPr lang="ar-DZ" smtClean="0"/>
              <a:t>‹#›</a:t>
            </a:fld>
            <a:endParaRPr lang="ar-DZ"/>
          </a:p>
        </p:txBody>
      </p:sp>
    </p:spTree>
    <p:extLst>
      <p:ext uri="{BB962C8B-B14F-4D97-AF65-F5344CB8AC3E}">
        <p14:creationId xmlns:p14="http://schemas.microsoft.com/office/powerpoint/2010/main" val="49956909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6998" y="2012457"/>
            <a:ext cx="8525575" cy="1256121"/>
          </a:xfrm>
        </p:spPr>
        <p:txBody>
          <a:bodyPr>
            <a:normAutofit fontScale="90000"/>
          </a:bodyPr>
          <a:lstStyle/>
          <a:p>
            <a:pPr algn="ctr"/>
            <a:r>
              <a:rPr lang="en-US" sz="2700" dirty="0">
                <a:solidFill>
                  <a:schemeClr val="tx1"/>
                </a:solidFill>
                <a:latin typeface="Times New Roman" panose="02020603050405020304" pitchFamily="18" charset="0"/>
                <a:cs typeface="Times New Roman" panose="02020603050405020304" pitchFamily="18" charset="0"/>
              </a:rPr>
              <a:t>Current monitoring by magnetic field sensing for overhead High voltage transmission lines (HVTL)</a:t>
            </a:r>
            <a:br>
              <a:rPr lang="en-US" sz="2400" dirty="0"/>
            </a:br>
            <a:endParaRPr lang="ar-DZ" sz="2400" dirty="0"/>
          </a:p>
        </p:txBody>
      </p:sp>
      <p:sp>
        <p:nvSpPr>
          <p:cNvPr id="3" name="Subtitle 2"/>
          <p:cNvSpPr>
            <a:spLocks noGrp="1"/>
          </p:cNvSpPr>
          <p:nvPr>
            <p:ph type="subTitle" idx="1"/>
          </p:nvPr>
        </p:nvSpPr>
        <p:spPr>
          <a:xfrm>
            <a:off x="1536998" y="3159571"/>
            <a:ext cx="8525575" cy="3698429"/>
          </a:xfrm>
        </p:spPr>
        <p:txBody>
          <a:bodyPr>
            <a:normAutofit lnSpcReduction="10000"/>
          </a:bodyPr>
          <a:lstStyle/>
          <a:p>
            <a:pPr algn="ctr" rtl="0"/>
            <a:r>
              <a:rPr lang="en-US" sz="2000" dirty="0">
                <a:solidFill>
                  <a:schemeClr val="tx1"/>
                </a:solidFill>
                <a:latin typeface="Times New Roman" panose="02020603050405020304" pitchFamily="18" charset="0"/>
                <a:cs typeface="Times New Roman" panose="02020603050405020304" pitchFamily="18" charset="0"/>
              </a:rPr>
              <a:t>Submitted by: Tasneem Yacoub </a:t>
            </a:r>
          </a:p>
          <a:p>
            <a:pPr algn="ctr" rtl="0"/>
            <a:r>
              <a:rPr lang="en-US" sz="2000" dirty="0">
                <a:solidFill>
                  <a:schemeClr val="tx1"/>
                </a:solidFill>
                <a:latin typeface="Times New Roman" panose="02020603050405020304" pitchFamily="18" charset="0"/>
                <a:cs typeface="Times New Roman" panose="02020603050405020304" pitchFamily="18" charset="0"/>
              </a:rPr>
              <a:t>Supervisor: Ms. Khadija Mayyaleh  </a:t>
            </a:r>
          </a:p>
          <a:p>
            <a:pPr algn="l" rtl="0"/>
            <a:endParaRPr lang="en-US" sz="2000" dirty="0">
              <a:solidFill>
                <a:schemeClr val="tx1"/>
              </a:solidFill>
              <a:latin typeface="Times New Roman" panose="02020603050405020304" pitchFamily="18" charset="0"/>
              <a:cs typeface="Times New Roman" panose="02020603050405020304" pitchFamily="18" charset="0"/>
            </a:endParaRPr>
          </a:p>
          <a:p>
            <a:pPr algn="ctr">
              <a:lnSpc>
                <a:spcPct val="107000"/>
              </a:lnSpc>
              <a:spcBef>
                <a:spcPts val="0"/>
              </a:spcBef>
              <a:spcAft>
                <a:spcPts val="800"/>
              </a:spcAft>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Presented in partial fulfillment of the requirements for Bachelor degree in Electrical Engineering </a:t>
            </a:r>
            <a:endParaRPr lang="en-US" sz="20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ctr">
              <a:lnSpc>
                <a:spcPct val="107000"/>
              </a:lnSpc>
              <a:spcBef>
                <a:spcPts val="0"/>
              </a:spcBef>
              <a:spcAft>
                <a:spcPts val="800"/>
              </a:spcAft>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 </a:t>
            </a:r>
            <a:endParaRPr lang="en-US" sz="20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ctr">
              <a:lnSpc>
                <a:spcPct val="107000"/>
              </a:lnSpc>
              <a:spcBef>
                <a:spcPts val="0"/>
              </a:spcBef>
              <a:spcAft>
                <a:spcPts val="800"/>
              </a:spcAft>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An-Najah National University </a:t>
            </a:r>
            <a:endParaRPr lang="en-US" sz="20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ctr">
              <a:lnSpc>
                <a:spcPct val="107000"/>
              </a:lnSpc>
              <a:spcBef>
                <a:spcPts val="0"/>
              </a:spcBef>
              <a:spcAft>
                <a:spcPts val="800"/>
              </a:spcAft>
            </a:pPr>
            <a:r>
              <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rPr>
              <a:t>Faculty of Engineering and Information Technology </a:t>
            </a:r>
            <a:endParaRPr lang="en-US" sz="20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ctr"/>
            <a:r>
              <a:rPr lang="en-US" sz="2000" dirty="0">
                <a:solidFill>
                  <a:schemeClr val="tx1"/>
                </a:solidFill>
                <a:latin typeface="Times New Roman" panose="02020603050405020304" pitchFamily="18" charset="0"/>
                <a:ea typeface="Calibri" panose="020F0502020204030204" pitchFamily="34" charset="0"/>
              </a:rPr>
              <a:t>Electrical Engineering Department </a:t>
            </a:r>
            <a:endParaRPr lang="en-US" sz="2000" dirty="0">
              <a:solidFill>
                <a:schemeClr val="tx1"/>
              </a:solidFill>
              <a:latin typeface="Times New Roman" panose="02020603050405020304" pitchFamily="18" charset="0"/>
              <a:cs typeface="Times New Roman" panose="02020603050405020304" pitchFamily="18" charset="0"/>
            </a:endParaRPr>
          </a:p>
          <a:p>
            <a:pPr algn="l" rtl="0"/>
            <a:endParaRPr lang="ar-DZ" dirty="0">
              <a:latin typeface="Times New Roman" panose="02020603050405020304" pitchFamily="18" charset="0"/>
              <a:cs typeface="Times New Roman" panose="02020603050405020304" pitchFamily="18" charset="0"/>
            </a:endParaRPr>
          </a:p>
        </p:txBody>
      </p:sp>
      <p:pic>
        <p:nvPicPr>
          <p:cNvPr id="4" name="Picture 3" descr="إعلانات الكلية | Faculty of Humaniti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6736" y="193182"/>
            <a:ext cx="3086100" cy="1819275"/>
          </a:xfrm>
          <a:prstGeom prst="rect">
            <a:avLst/>
          </a:prstGeom>
          <a:noFill/>
          <a:ln>
            <a:noFill/>
          </a:ln>
        </p:spPr>
      </p:pic>
    </p:spTree>
    <p:extLst>
      <p:ext uri="{BB962C8B-B14F-4D97-AF65-F5344CB8AC3E}">
        <p14:creationId xmlns:p14="http://schemas.microsoft.com/office/powerpoint/2010/main" val="38656229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Hardware system</a:t>
            </a:r>
            <a:endParaRPr lang="ar-DZ"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5C3A4B13-BE03-4C82-81CF-55555678A03F}"/>
              </a:ext>
            </a:extLst>
          </p:cNvPr>
          <p:cNvPicPr/>
          <p:nvPr/>
        </p:nvPicPr>
        <p:blipFill rotWithShape="1">
          <a:blip r:embed="rId2" cstate="print">
            <a:extLst>
              <a:ext uri="{28A0092B-C50C-407E-A947-70E740481C1C}">
                <a14:useLocalDpi xmlns:a14="http://schemas.microsoft.com/office/drawing/2010/main" val="0"/>
              </a:ext>
            </a:extLst>
          </a:blip>
          <a:srcRect t="35461" b="25057"/>
          <a:stretch/>
        </p:blipFill>
        <p:spPr bwMode="auto">
          <a:xfrm>
            <a:off x="185530" y="1762539"/>
            <a:ext cx="5910470" cy="5095461"/>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BCFFBEC0-A69B-4D38-BF59-FB9F1FE76425}"/>
              </a:ext>
            </a:extLst>
          </p:cNvPr>
          <p:cNvPicPr/>
          <p:nvPr/>
        </p:nvPicPr>
        <p:blipFill rotWithShape="1">
          <a:blip r:embed="rId3">
            <a:extLst>
              <a:ext uri="{28A0092B-C50C-407E-A947-70E740481C1C}">
                <a14:useLocalDpi xmlns:a14="http://schemas.microsoft.com/office/drawing/2010/main" val="0"/>
              </a:ext>
            </a:extLst>
          </a:blip>
          <a:srcRect t="39021" b="27642"/>
          <a:stretch/>
        </p:blipFill>
        <p:spPr bwMode="auto">
          <a:xfrm>
            <a:off x="6188765" y="1762539"/>
            <a:ext cx="6003235" cy="50954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485473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b="1" dirty="0">
                <a:solidFill>
                  <a:srgbClr val="000000"/>
                </a:solidFill>
                <a:effectLst/>
                <a:latin typeface="Times New Roman" panose="02020603050405020304" pitchFamily="18" charset="0"/>
                <a:ea typeface="Calibri" panose="020F0502020204030204" pitchFamily="34" charset="0"/>
              </a:rPr>
              <a:t>Three phase system with mobile application</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1467117"/>
            <a:ext cx="8911687" cy="4444105"/>
          </a:xfrm>
        </p:spPr>
        <p:txBody>
          <a:bodyPr/>
          <a:lstStyle/>
          <a:p>
            <a:pPr marL="0" marR="0" indent="274320" algn="l" rtl="0">
              <a:lnSpc>
                <a:spcPct val="107000"/>
              </a:lnSpc>
              <a:spcBef>
                <a:spcPts val="0"/>
              </a:spcBef>
              <a:spcAft>
                <a:spcPts val="800"/>
              </a:spcAft>
              <a:tabLst>
                <a:tab pos="1156335" algn="l"/>
              </a:tabLst>
            </a:pPr>
            <a:r>
              <a:rPr lang="en-US" sz="1800" dirty="0">
                <a:solidFill>
                  <a:srgbClr val="000000"/>
                </a:solidFill>
                <a:effectLst/>
                <a:latin typeface="Times New Roman" panose="02020603050405020304" pitchFamily="18" charset="0"/>
                <a:ea typeface="Calibri" panose="020F0502020204030204" pitchFamily="34" charset="0"/>
              </a:rPr>
              <a:t>A three-phase system in power lab was used and by create a mobile application using Android studio</a:t>
            </a:r>
          </a:p>
          <a:p>
            <a:pPr marL="0" marR="0" indent="274320" algn="l" rtl="0">
              <a:lnSpc>
                <a:spcPct val="107000"/>
              </a:lnSpc>
              <a:spcBef>
                <a:spcPts val="0"/>
              </a:spcBef>
              <a:spcAft>
                <a:spcPts val="800"/>
              </a:spcAft>
              <a:tabLst>
                <a:tab pos="1156335" algn="l"/>
              </a:tabLst>
            </a:pPr>
            <a:r>
              <a:rPr lang="en-US" dirty="0">
                <a:solidFill>
                  <a:srgbClr val="000000"/>
                </a:solidFill>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the Earth’s magnetic field remains constant at a point in space.</a:t>
            </a:r>
            <a:endParaRPr lang="en-US" dirty="0">
              <a:solidFill>
                <a:srgbClr val="000000"/>
              </a:solidFill>
              <a:latin typeface="Times New Roman" panose="02020603050405020304" pitchFamily="18" charset="0"/>
              <a:ea typeface="Calibri" panose="020F0502020204030204" pitchFamily="34" charset="0"/>
            </a:endParaRPr>
          </a:p>
          <a:p>
            <a:pPr marL="0" marR="0" indent="274320" algn="l" rtl="0">
              <a:lnSpc>
                <a:spcPct val="107000"/>
              </a:lnSpc>
              <a:spcBef>
                <a:spcPts val="0"/>
              </a:spcBef>
              <a:spcAft>
                <a:spcPts val="800"/>
              </a:spcAft>
              <a:tabLst>
                <a:tab pos="1156335" algn="l"/>
              </a:tabLst>
            </a:pPr>
            <a:endParaRPr lang="en-US" sz="1800" dirty="0">
              <a:solidFill>
                <a:srgbClr val="000000"/>
              </a:solidFill>
              <a:effectLst/>
              <a:latin typeface="Times New Roman" panose="02020603050405020304" pitchFamily="18" charset="0"/>
              <a:ea typeface="Calibri" panose="020F0502020204030204" pitchFamily="34" charset="0"/>
            </a:endParaRPr>
          </a:p>
          <a:p>
            <a:pPr marL="0" marR="0" indent="274320" algn="l" rtl="0">
              <a:lnSpc>
                <a:spcPct val="107000"/>
              </a:lnSpc>
              <a:spcBef>
                <a:spcPts val="0"/>
              </a:spcBef>
              <a:spcAft>
                <a:spcPts val="800"/>
              </a:spcAft>
              <a:tabLst>
                <a:tab pos="1156335" algn="l"/>
              </a:tabLst>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pic>
        <p:nvPicPr>
          <p:cNvPr id="7" name="Picture 6" descr="No description available.">
            <a:extLst>
              <a:ext uri="{FF2B5EF4-FFF2-40B4-BE49-F238E27FC236}">
                <a16:creationId xmlns:a16="http://schemas.microsoft.com/office/drawing/2014/main" id="{C44AD29D-D347-48FA-BA01-314EAA34B77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26353" y="2146852"/>
            <a:ext cx="3710609" cy="4711148"/>
          </a:xfrm>
          <a:prstGeom prst="rect">
            <a:avLst/>
          </a:prstGeom>
          <a:noFill/>
          <a:ln>
            <a:noFill/>
          </a:ln>
        </p:spPr>
      </p:pic>
    </p:spTree>
    <p:extLst>
      <p:ext uri="{BB962C8B-B14F-4D97-AF65-F5344CB8AC3E}">
        <p14:creationId xmlns:p14="http://schemas.microsoft.com/office/powerpoint/2010/main" val="3364345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Results of three phase system </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1467117"/>
            <a:ext cx="8911687" cy="4444105"/>
          </a:xfrm>
        </p:spPr>
        <p:txBody>
          <a:bodyPr/>
          <a:lstStyle/>
          <a:p>
            <a:pPr algn="l" rtl="0"/>
            <a:r>
              <a:rPr lang="en-US" dirty="0">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The measured current for the three phases was 2.5 A for each phase, the reconstructed current for the three phases shown in the following figures</a:t>
            </a:r>
            <a:r>
              <a:rPr lang="en-US" sz="1800" b="1" dirty="0">
                <a:effectLst/>
                <a:latin typeface="Times New Roman" panose="02020603050405020304" pitchFamily="18" charset="0"/>
                <a:ea typeface="Calibri" panose="020F0502020204030204" pitchFamily="34" charset="0"/>
              </a:rPr>
              <a:t>:-</a:t>
            </a:r>
          </a:p>
          <a:p>
            <a:pPr algn="l" rtl="0"/>
            <a:r>
              <a:rPr lang="en-US" sz="1800" dirty="0">
                <a:effectLst/>
                <a:latin typeface="Times New Roman" panose="02020603050405020304" pitchFamily="18" charset="0"/>
                <a:ea typeface="Calibri" panose="020F0502020204030204" pitchFamily="34" charset="0"/>
                <a:cs typeface="Arial" panose="020B0604020202020204" pitchFamily="34" charset="0"/>
              </a:rPr>
              <a:t>The error in the reconstructed current here = 7.7%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l" rtl="0">
              <a:buNone/>
            </a:pPr>
            <a:endParaRPr lang="en-US" sz="1800" b="1" dirty="0">
              <a:effectLst/>
              <a:latin typeface="Times New Roman" panose="02020603050405020304" pitchFamily="18" charset="0"/>
              <a:ea typeface="Calibri" panose="020F0502020204030204" pitchFamily="34" charset="0"/>
            </a:endParaRPr>
          </a:p>
          <a:p>
            <a:pPr algn="l" rtl="0"/>
            <a:endParaRPr lang="en-US" sz="1800" b="1" dirty="0">
              <a:effectLst/>
              <a:latin typeface="Times New Roman" panose="02020603050405020304" pitchFamily="18" charset="0"/>
              <a:ea typeface="Calibri" panose="020F0502020204030204" pitchFamily="34" charset="0"/>
            </a:endParaRPr>
          </a:p>
          <a:p>
            <a:pPr marL="0" indent="0" algn="l" rtl="0">
              <a:buNone/>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graphicFrame>
        <p:nvGraphicFramePr>
          <p:cNvPr id="5" name="Chart 4">
            <a:extLst>
              <a:ext uri="{FF2B5EF4-FFF2-40B4-BE49-F238E27FC236}">
                <a16:creationId xmlns:a16="http://schemas.microsoft.com/office/drawing/2014/main" id="{95519759-377E-4AE7-8238-722D49C1594F}"/>
              </a:ext>
            </a:extLst>
          </p:cNvPr>
          <p:cNvGraphicFramePr/>
          <p:nvPr>
            <p:extLst>
              <p:ext uri="{D42A27DB-BD31-4B8C-83A1-F6EECF244321}">
                <p14:modId xmlns:p14="http://schemas.microsoft.com/office/powerpoint/2010/main" val="3794312842"/>
              </p:ext>
            </p:extLst>
          </p:nvPr>
        </p:nvGraphicFramePr>
        <p:xfrm>
          <a:off x="2988764" y="2650436"/>
          <a:ext cx="8911688" cy="43069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47301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Results of three phase system </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1467117"/>
            <a:ext cx="8911687" cy="4444105"/>
          </a:xfrm>
        </p:spPr>
        <p:txBody>
          <a:bodyPr/>
          <a:lstStyle/>
          <a:p>
            <a:pPr algn="l" rtl="0"/>
            <a:r>
              <a:rPr lang="en-US" dirty="0">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The measured current for the three phases was 2.5 A for each phase, the reconstructed current for the three phases shown in the following figures</a:t>
            </a:r>
            <a:r>
              <a:rPr lang="en-US" sz="1800" b="1" dirty="0">
                <a:effectLst/>
                <a:latin typeface="Times New Roman" panose="02020603050405020304" pitchFamily="18" charset="0"/>
                <a:ea typeface="Calibri" panose="020F0502020204030204" pitchFamily="34" charset="0"/>
              </a:rPr>
              <a:t>:-</a:t>
            </a:r>
          </a:p>
          <a:p>
            <a:pPr algn="l" rtl="0"/>
            <a:r>
              <a:rPr lang="en-US" sz="1800" dirty="0">
                <a:effectLst/>
                <a:latin typeface="Times New Roman" panose="02020603050405020304" pitchFamily="18" charset="0"/>
                <a:ea typeface="Calibri" panose="020F0502020204030204" pitchFamily="34" charset="0"/>
                <a:cs typeface="Arial" panose="020B0604020202020204" pitchFamily="34" charset="0"/>
              </a:rPr>
              <a:t>The error in the reconstructed current here = </a:t>
            </a:r>
            <a:r>
              <a:rPr lang="en-US" dirty="0">
                <a:latin typeface="Times New Roman" panose="02020603050405020304" pitchFamily="18" charset="0"/>
                <a:ea typeface="Calibri" panose="020F0502020204030204" pitchFamily="34" charset="0"/>
                <a:cs typeface="Arial" panose="020B0604020202020204" pitchFamily="34" charset="0"/>
              </a:rPr>
              <a:t>11.5</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l" rtl="0">
              <a:buNone/>
            </a:pPr>
            <a:endParaRPr lang="en-US" sz="1800" b="1" dirty="0">
              <a:effectLst/>
              <a:latin typeface="Times New Roman" panose="02020603050405020304" pitchFamily="18" charset="0"/>
              <a:ea typeface="Calibri" panose="020F0502020204030204" pitchFamily="34" charset="0"/>
            </a:endParaRPr>
          </a:p>
          <a:p>
            <a:pPr algn="l" rtl="0"/>
            <a:endParaRPr lang="en-US" sz="1800" b="1" dirty="0">
              <a:effectLst/>
              <a:latin typeface="Times New Roman" panose="02020603050405020304" pitchFamily="18" charset="0"/>
              <a:ea typeface="Calibri" panose="020F0502020204030204" pitchFamily="34" charset="0"/>
            </a:endParaRPr>
          </a:p>
          <a:p>
            <a:pPr marL="0" indent="0" algn="l" rtl="0">
              <a:buNone/>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graphicFrame>
        <p:nvGraphicFramePr>
          <p:cNvPr id="6" name="Chart 5">
            <a:extLst>
              <a:ext uri="{FF2B5EF4-FFF2-40B4-BE49-F238E27FC236}">
                <a16:creationId xmlns:a16="http://schemas.microsoft.com/office/drawing/2014/main" id="{600FDB00-33E8-41EB-BA20-1EFC3197651D}"/>
              </a:ext>
            </a:extLst>
          </p:cNvPr>
          <p:cNvGraphicFramePr/>
          <p:nvPr>
            <p:extLst>
              <p:ext uri="{D42A27DB-BD31-4B8C-83A1-F6EECF244321}">
                <p14:modId xmlns:p14="http://schemas.microsoft.com/office/powerpoint/2010/main" val="2999586666"/>
              </p:ext>
            </p:extLst>
          </p:nvPr>
        </p:nvGraphicFramePr>
        <p:xfrm>
          <a:off x="2107096" y="2748007"/>
          <a:ext cx="9952382" cy="39237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628177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Results of three phase system </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1467117"/>
            <a:ext cx="8911687" cy="4444105"/>
          </a:xfrm>
        </p:spPr>
        <p:txBody>
          <a:bodyPr/>
          <a:lstStyle/>
          <a:p>
            <a:pPr algn="l" rtl="0"/>
            <a:r>
              <a:rPr lang="en-US" dirty="0">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The measured current for the three phases was 2.5 A for each phase, the reconstructed current for the three phases shown in the following figures</a:t>
            </a:r>
            <a:r>
              <a:rPr lang="en-US" sz="1800" b="1" dirty="0">
                <a:effectLst/>
                <a:latin typeface="Times New Roman" panose="02020603050405020304" pitchFamily="18" charset="0"/>
                <a:ea typeface="Calibri" panose="020F0502020204030204" pitchFamily="34" charset="0"/>
              </a:rPr>
              <a:t>:-</a:t>
            </a:r>
          </a:p>
          <a:p>
            <a:pPr algn="l" rtl="0"/>
            <a:r>
              <a:rPr lang="en-US" sz="1800" dirty="0">
                <a:effectLst/>
                <a:latin typeface="Times New Roman" panose="02020603050405020304" pitchFamily="18" charset="0"/>
                <a:ea typeface="Calibri" panose="020F0502020204030204" pitchFamily="34" charset="0"/>
                <a:cs typeface="Arial" panose="020B0604020202020204" pitchFamily="34" charset="0"/>
              </a:rPr>
              <a:t>The error in the reconstructed current here = </a:t>
            </a:r>
            <a:r>
              <a:rPr lang="en-US" dirty="0">
                <a:latin typeface="Times New Roman" panose="02020603050405020304" pitchFamily="18" charset="0"/>
                <a:ea typeface="Calibri" panose="020F0502020204030204" pitchFamily="34" charset="0"/>
                <a:cs typeface="Arial" panose="020B0604020202020204" pitchFamily="34" charset="0"/>
              </a:rPr>
              <a:t>5.1</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l" rtl="0">
              <a:buNone/>
            </a:pPr>
            <a:endParaRPr lang="en-US" sz="1800" b="1" dirty="0">
              <a:effectLst/>
              <a:latin typeface="Times New Roman" panose="02020603050405020304" pitchFamily="18" charset="0"/>
              <a:ea typeface="Calibri" panose="020F0502020204030204" pitchFamily="34" charset="0"/>
            </a:endParaRPr>
          </a:p>
          <a:p>
            <a:pPr algn="l" rtl="0"/>
            <a:endParaRPr lang="en-US" sz="1800" b="1" dirty="0">
              <a:effectLst/>
              <a:latin typeface="Times New Roman" panose="02020603050405020304" pitchFamily="18" charset="0"/>
              <a:ea typeface="Calibri" panose="020F0502020204030204" pitchFamily="34" charset="0"/>
            </a:endParaRPr>
          </a:p>
          <a:p>
            <a:pPr marL="0" indent="0" algn="l" rtl="0">
              <a:buNone/>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graphicFrame>
        <p:nvGraphicFramePr>
          <p:cNvPr id="5" name="Chart 4">
            <a:extLst>
              <a:ext uri="{FF2B5EF4-FFF2-40B4-BE49-F238E27FC236}">
                <a16:creationId xmlns:a16="http://schemas.microsoft.com/office/drawing/2014/main" id="{1945DDF8-4DCE-4E42-B7A3-AA6B7AFA9008}"/>
              </a:ext>
            </a:extLst>
          </p:cNvPr>
          <p:cNvGraphicFramePr/>
          <p:nvPr>
            <p:extLst>
              <p:ext uri="{D42A27DB-BD31-4B8C-83A1-F6EECF244321}">
                <p14:modId xmlns:p14="http://schemas.microsoft.com/office/powerpoint/2010/main" val="1153453929"/>
              </p:ext>
            </p:extLst>
          </p:nvPr>
        </p:nvGraphicFramePr>
        <p:xfrm>
          <a:off x="2703445" y="2748007"/>
          <a:ext cx="9044760" cy="42473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832288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solidFill>
                  <a:srgbClr val="000000"/>
                </a:solidFill>
                <a:effectLst/>
                <a:latin typeface="Times New Roman" panose="02020603050405020304" pitchFamily="18" charset="0"/>
                <a:ea typeface="Calibri" panose="020F0502020204030204" pitchFamily="34" charset="0"/>
              </a:rPr>
              <a:t>Single phase system with Matlab mobile application</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marL="0" marR="0" indent="274320" algn="l" rtl="0">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 Single-phase system with three conductor feed three different devices (heater, Washer, Dishwasher) was used with Matlab mobile application: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l" rtl="0">
              <a:lnSpc>
                <a:spcPct val="107000"/>
              </a:lnSpc>
              <a:spcBef>
                <a:spcPts val="0"/>
              </a:spcBef>
              <a:spcAft>
                <a:spcPts val="800"/>
              </a:spcAft>
              <a:tabLst>
                <a:tab pos="1156335" algn="l"/>
              </a:tabLst>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pic>
        <p:nvPicPr>
          <p:cNvPr id="6" name="Picture 5" descr="No description available.">
            <a:extLst>
              <a:ext uri="{FF2B5EF4-FFF2-40B4-BE49-F238E27FC236}">
                <a16:creationId xmlns:a16="http://schemas.microsoft.com/office/drawing/2014/main" id="{881A8338-7BEA-41D9-A809-3A9405EC9CD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9478" y="1709531"/>
            <a:ext cx="3313044" cy="4784034"/>
          </a:xfrm>
          <a:prstGeom prst="rect">
            <a:avLst/>
          </a:prstGeom>
          <a:noFill/>
          <a:ln>
            <a:noFill/>
          </a:ln>
        </p:spPr>
      </p:pic>
    </p:spTree>
    <p:extLst>
      <p:ext uri="{BB962C8B-B14F-4D97-AF65-F5344CB8AC3E}">
        <p14:creationId xmlns:p14="http://schemas.microsoft.com/office/powerpoint/2010/main" val="28478713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solidFill>
                  <a:srgbClr val="000000"/>
                </a:solidFill>
                <a:effectLst/>
                <a:latin typeface="Times New Roman" panose="02020603050405020304" pitchFamily="18" charset="0"/>
                <a:ea typeface="Calibri" panose="020F0502020204030204" pitchFamily="34" charset="0"/>
              </a:rPr>
              <a:t>Single phase system with Matlab mobile application</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marL="0" marR="0" indent="274320" algn="l" rtl="0">
              <a:spcBef>
                <a:spcPts val="0"/>
              </a:spcBef>
              <a:spcAft>
                <a:spcPts val="800"/>
              </a:spcAft>
            </a:pPr>
            <a:r>
              <a:rPr lang="en-US" sz="1800" dirty="0">
                <a:effectLst/>
                <a:latin typeface="Times New Roman" panose="02020603050405020304" pitchFamily="18" charset="0"/>
                <a:ea typeface="Calibri" panose="020F0502020204030204" pitchFamily="34" charset="0"/>
              </a:rPr>
              <a:t>The data from the sensor then saved on the Matlab drive: -</a:t>
            </a:r>
            <a:endParaRPr lang="ar-DZ" dirty="0"/>
          </a:p>
        </p:txBody>
      </p:sp>
      <p:pic>
        <p:nvPicPr>
          <p:cNvPr id="5" name="Picture 4">
            <a:extLst>
              <a:ext uri="{FF2B5EF4-FFF2-40B4-BE49-F238E27FC236}">
                <a16:creationId xmlns:a16="http://schemas.microsoft.com/office/drawing/2014/main" id="{C148375F-7C32-4063-B510-47A548F34F79}"/>
              </a:ext>
            </a:extLst>
          </p:cNvPr>
          <p:cNvPicPr/>
          <p:nvPr/>
        </p:nvPicPr>
        <p:blipFill>
          <a:blip r:embed="rId2"/>
          <a:stretch>
            <a:fillRect/>
          </a:stretch>
        </p:blipFill>
        <p:spPr>
          <a:xfrm>
            <a:off x="1910341" y="1955412"/>
            <a:ext cx="9141972" cy="2682847"/>
          </a:xfrm>
          <a:prstGeom prst="rect">
            <a:avLst/>
          </a:prstGeom>
        </p:spPr>
      </p:pic>
    </p:spTree>
    <p:extLst>
      <p:ext uri="{BB962C8B-B14F-4D97-AF65-F5344CB8AC3E}">
        <p14:creationId xmlns:p14="http://schemas.microsoft.com/office/powerpoint/2010/main" val="1073072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solidFill>
                  <a:srgbClr val="000000"/>
                </a:solidFill>
                <a:effectLst/>
                <a:latin typeface="Times New Roman" panose="02020603050405020304" pitchFamily="18" charset="0"/>
                <a:ea typeface="Calibri" panose="020F0502020204030204" pitchFamily="34" charset="0"/>
              </a:rPr>
              <a:t>Single phase system with Matlab mobile application</a:t>
            </a: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marL="0" marR="0" indent="274320" algn="l" rtl="0">
              <a:spcBef>
                <a:spcPts val="0"/>
              </a:spcBef>
              <a:spcAft>
                <a:spcPts val="800"/>
              </a:spcAft>
            </a:pPr>
            <a:r>
              <a:rPr lang="en-US" sz="1800" dirty="0">
                <a:effectLst/>
                <a:latin typeface="Times New Roman" panose="02020603050405020304" pitchFamily="18" charset="0"/>
                <a:ea typeface="Calibri" panose="020F0502020204030204" pitchFamily="34" charset="0"/>
              </a:rPr>
              <a:t>The reconstruct the current for the heater.</a:t>
            </a:r>
          </a:p>
          <a:p>
            <a:pPr marL="0" marR="0" indent="274320" algn="l" rtl="0">
              <a:spcBef>
                <a:spcPts val="0"/>
              </a:spcBef>
              <a:spcAft>
                <a:spcPts val="800"/>
              </a:spcAft>
            </a:pPr>
            <a:r>
              <a:rPr lang="en-US" dirty="0">
                <a:latin typeface="Times New Roman" panose="02020603050405020304" pitchFamily="18" charset="0"/>
              </a:rPr>
              <a:t> The measured current of the heater is about 6.5 A </a:t>
            </a:r>
          </a:p>
          <a:p>
            <a:pPr marL="0" marR="0" indent="274320" algn="l" rtl="0">
              <a:spcBef>
                <a:spcPts val="0"/>
              </a:spcBef>
              <a:spcAft>
                <a:spcPts val="800"/>
              </a:spcAft>
            </a:pPr>
            <a:r>
              <a:rPr lang="en-US" dirty="0">
                <a:latin typeface="Times New Roman" panose="02020603050405020304" pitchFamily="18" charset="0"/>
              </a:rPr>
              <a:t>The error in the reading = 7.69 %</a:t>
            </a:r>
            <a:endParaRPr lang="ar-DZ" dirty="0"/>
          </a:p>
        </p:txBody>
      </p:sp>
      <p:pic>
        <p:nvPicPr>
          <p:cNvPr id="6" name="Picture 5">
            <a:extLst>
              <a:ext uri="{FF2B5EF4-FFF2-40B4-BE49-F238E27FC236}">
                <a16:creationId xmlns:a16="http://schemas.microsoft.com/office/drawing/2014/main" id="{2FC4F8EF-C847-4662-9F6F-74A02C5741B3}"/>
              </a:ext>
            </a:extLst>
          </p:cNvPr>
          <p:cNvPicPr/>
          <p:nvPr/>
        </p:nvPicPr>
        <p:blipFill>
          <a:blip r:embed="rId2"/>
          <a:stretch>
            <a:fillRect/>
          </a:stretch>
        </p:blipFill>
        <p:spPr>
          <a:xfrm>
            <a:off x="4108173" y="2246805"/>
            <a:ext cx="7262191" cy="3829879"/>
          </a:xfrm>
          <a:prstGeom prst="rect">
            <a:avLst/>
          </a:prstGeom>
        </p:spPr>
      </p:pic>
    </p:spTree>
    <p:extLst>
      <p:ext uri="{BB962C8B-B14F-4D97-AF65-F5344CB8AC3E}">
        <p14:creationId xmlns:p14="http://schemas.microsoft.com/office/powerpoint/2010/main" val="28747890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517531"/>
            <a:ext cx="8911687" cy="1280890"/>
          </a:xfrm>
        </p:spPr>
        <p:txBody>
          <a:bodyPr>
            <a:normAutofit/>
          </a:bodyPr>
          <a:lstStyle/>
          <a:p>
            <a:pPr marL="0" marR="0" indent="0">
              <a:spcBef>
                <a:spcPts val="0"/>
              </a:spcBef>
              <a:spcAft>
                <a:spcPts val="800"/>
              </a:spcAft>
            </a:pPr>
            <a:r>
              <a:rPr lang="en-US" sz="2800" dirty="0">
                <a:latin typeface="Times New Roman" panose="02020603050405020304" pitchFamily="18" charset="0"/>
                <a:cs typeface="Times New Roman" panose="02020603050405020304" pitchFamily="18" charset="0"/>
              </a:rPr>
              <a:t>Error causes </a:t>
            </a:r>
            <a:endParaRPr lang="ar-DZ"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3" y="1327407"/>
            <a:ext cx="8911687" cy="5901654"/>
          </a:xfrm>
        </p:spPr>
        <p:txBody>
          <a:bodyPr/>
          <a:lstStyle/>
          <a:p>
            <a:pPr algn="l" rtl="0">
              <a:spcBef>
                <a:spcPts val="0"/>
              </a:spcBef>
              <a:tabLst>
                <a:tab pos="925195" algn="l"/>
              </a:tabLst>
            </a:pPr>
            <a:r>
              <a:rPr lang="en-US" dirty="0"/>
              <a:t> </a:t>
            </a:r>
            <a:r>
              <a:rPr lang="en-US" sz="1800" dirty="0">
                <a:effectLst/>
                <a:latin typeface="Times New Roman" panose="02020603050405020304" pitchFamily="18" charset="0"/>
                <a:ea typeface="Calibri" panose="020F0502020204030204" pitchFamily="34" charset="0"/>
                <a:cs typeface="Arial" panose="020B0604020202020204" pitchFamily="34" charset="0"/>
              </a:rPr>
              <a:t>Error in the reading of the mobile sensor.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0">
              <a:spcBef>
                <a:spcPts val="0"/>
              </a:spcBef>
              <a:tabLst>
                <a:tab pos="925195"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The nearby magnetic fields like: - ground magnetic field, magnetic field of devices, etc.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0">
              <a:spcBef>
                <a:spcPts val="0"/>
              </a:spcBef>
              <a:tabLst>
                <a:tab pos="925195"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The main problem is the sample frequency, since in the build application the max sample frequency can be used = 100 Hz, and that affect the samples used to recontract the current a lot.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l" rtl="0">
              <a:spcBef>
                <a:spcPts val="0"/>
              </a:spcBef>
              <a:buNone/>
              <a:tabLst>
                <a:tab pos="925195" algn="l"/>
              </a:tabLst>
            </a:pPr>
            <a:endParaRPr lang="ar-DZ" dirty="0"/>
          </a:p>
        </p:txBody>
      </p:sp>
    </p:spTree>
    <p:extLst>
      <p:ext uri="{BB962C8B-B14F-4D97-AF65-F5344CB8AC3E}">
        <p14:creationId xmlns:p14="http://schemas.microsoft.com/office/powerpoint/2010/main" val="16341543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fontScale="90000"/>
          </a:bodyPr>
          <a:lstStyle/>
          <a:p>
            <a:r>
              <a:rPr lang="en-US" sz="3200" dirty="0">
                <a:latin typeface="Times New Roman" panose="02020603050405020304" pitchFamily="18" charset="0"/>
                <a:cs typeface="Times New Roman" panose="02020603050405020304" pitchFamily="18" charset="0"/>
              </a:rPr>
              <a:t> </a:t>
            </a:r>
            <a:r>
              <a:rPr lang="en-US" sz="3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Tri-axis TMR sensor and magnetometer of mobile phone</a:t>
            </a:r>
            <a:br>
              <a:rPr lang="en-US" sz="3200" dirty="0">
                <a:effectLst/>
                <a:latin typeface="Calibri" panose="020F0502020204030204" pitchFamily="34" charset="0"/>
                <a:ea typeface="Calibri" panose="020F0502020204030204" pitchFamily="34" charset="0"/>
                <a:cs typeface="Arial" panose="020B0604020202020204" pitchFamily="34" charset="0"/>
              </a:rPr>
            </a:br>
            <a:br>
              <a:rPr lang="en-US" sz="3200" dirty="0">
                <a:latin typeface="Times New Roman" panose="02020603050405020304" pitchFamily="18" charset="0"/>
                <a:cs typeface="Times New Roman" panose="02020603050405020304" pitchFamily="18" charset="0"/>
              </a:rPr>
            </a:b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marL="0" marR="0" indent="274320" algn="l" rtl="0">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results that we got can be better if we use the Tri-axis TMR sensor and that for some reasons: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spcBef>
                <a:spcPts val="0"/>
              </a:spcBef>
              <a:spcAft>
                <a:spcPts val="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sample rate of the magnetometer of mobile phone = 100 Hz, but the Tri-axis TMR sensor sampling frequency is 1 MHz. that make the reading from the sensor more accurate.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spcBef>
                <a:spcPts val="0"/>
              </a:spcBef>
              <a:spcAft>
                <a:spcPts val="8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The Tri-axis TMR has high sensitivity of 10 nT, but the sensitivity magnetometer of mobile phone is 1 microTesla.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0"/>
            <a:endParaRPr lang="ar-DZ" dirty="0"/>
          </a:p>
        </p:txBody>
      </p:sp>
    </p:spTree>
    <p:extLst>
      <p:ext uri="{BB962C8B-B14F-4D97-AF65-F5344CB8AC3E}">
        <p14:creationId xmlns:p14="http://schemas.microsoft.com/office/powerpoint/2010/main" val="9050116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7324"/>
            <a:ext cx="8596668" cy="974501"/>
          </a:xfrm>
        </p:spPr>
        <p:txBody>
          <a:bodyPr>
            <a:normAutofit fontScale="90000"/>
          </a:bodyPr>
          <a:lstStyle/>
          <a:p>
            <a:r>
              <a:rPr lang="en-US" dirty="0">
                <a:solidFill>
                  <a:schemeClr val="tx1"/>
                </a:solidFill>
                <a:latin typeface="Times New Roman" panose="02020603050405020304" pitchFamily="18" charset="0"/>
                <a:cs typeface="Times New Roman" panose="02020603050405020304" pitchFamily="18" charset="0"/>
              </a:rPr>
              <a:t>Outline</a:t>
            </a:r>
            <a:br>
              <a:rPr lang="en-US" dirty="0">
                <a:solidFill>
                  <a:schemeClr val="tx1"/>
                </a:solidFill>
              </a:rPr>
            </a:br>
            <a:endParaRPr lang="ar-DZ" dirty="0">
              <a:solidFill>
                <a:schemeClr val="tx1"/>
              </a:solidFill>
            </a:endParaRPr>
          </a:p>
        </p:txBody>
      </p:sp>
      <p:sp>
        <p:nvSpPr>
          <p:cNvPr id="4" name="Content Placeholder 2"/>
          <p:cNvSpPr txBox="1">
            <a:spLocks/>
          </p:cNvSpPr>
          <p:nvPr/>
        </p:nvSpPr>
        <p:spPr>
          <a:xfrm>
            <a:off x="767486" y="888641"/>
            <a:ext cx="8596668" cy="5152721"/>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l" rtl="0">
              <a:buFont typeface="Wingdings 3" charset="2"/>
              <a:buNone/>
            </a:pPr>
            <a:r>
              <a:rPr lang="en-US" dirty="0">
                <a:latin typeface="Times New Roman" panose="02020603050405020304" pitchFamily="18" charset="0"/>
                <a:cs typeface="Times New Roman" panose="02020603050405020304" pitchFamily="18" charset="0"/>
              </a:rPr>
              <a:t> </a:t>
            </a:r>
          </a:p>
          <a:p>
            <a:pPr marL="0" indent="0" algn="l" rtl="0">
              <a:buFont typeface="Wingdings 3" charset="2"/>
              <a:buNone/>
            </a:pPr>
            <a:endParaRPr lang="en-US" dirty="0">
              <a:latin typeface="Times New Roman" panose="02020603050405020304" pitchFamily="18" charset="0"/>
              <a:cs typeface="Times New Roman" panose="02020603050405020304" pitchFamily="18" charset="0"/>
            </a:endParaRPr>
          </a:p>
        </p:txBody>
      </p:sp>
      <p:sp>
        <p:nvSpPr>
          <p:cNvPr id="5" name="Content Placeholder 2"/>
          <p:cNvSpPr txBox="1">
            <a:spLocks/>
          </p:cNvSpPr>
          <p:nvPr/>
        </p:nvSpPr>
        <p:spPr>
          <a:xfrm>
            <a:off x="1232619" y="1334830"/>
            <a:ext cx="8596668" cy="5344732"/>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000" dirty="0">
                <a:solidFill>
                  <a:schemeClr val="tx1"/>
                </a:solidFill>
                <a:latin typeface="Times New Roman" panose="02020603050405020304" pitchFamily="18" charset="0"/>
                <a:cs typeface="Times New Roman" panose="02020603050405020304" pitchFamily="18" charset="0"/>
              </a:rPr>
              <a:t>Introduction.</a:t>
            </a:r>
          </a:p>
          <a:p>
            <a:pPr algn="l" rtl="0"/>
            <a:r>
              <a:rPr lang="en-US" sz="2000" dirty="0">
                <a:solidFill>
                  <a:schemeClr val="tx1"/>
                </a:solidFill>
                <a:latin typeface="Times New Roman" panose="02020603050405020304" pitchFamily="18" charset="0"/>
                <a:cs typeface="Times New Roman" panose="02020603050405020304" pitchFamily="18" charset="0"/>
              </a:rPr>
              <a:t>Project idea. </a:t>
            </a:r>
          </a:p>
          <a:p>
            <a:pPr algn="l" rtl="0"/>
            <a:r>
              <a:rPr lang="en-US" sz="2000" dirty="0">
                <a:solidFill>
                  <a:schemeClr val="tx1"/>
                </a:solidFill>
                <a:latin typeface="Times New Roman" panose="02020603050405020304" pitchFamily="18" charset="0"/>
                <a:cs typeface="Times New Roman" panose="02020603050405020304" pitchFamily="18" charset="0"/>
              </a:rPr>
              <a:t> Methodology.</a:t>
            </a:r>
          </a:p>
          <a:p>
            <a:pPr algn="l" rtl="0"/>
            <a:r>
              <a:rPr lang="en-US" sz="2000" dirty="0">
                <a:solidFill>
                  <a:schemeClr val="tx1"/>
                </a:solidFill>
                <a:latin typeface="Times New Roman" panose="02020603050405020304" pitchFamily="18" charset="0"/>
                <a:cs typeface="Times New Roman" panose="02020603050405020304" pitchFamily="18" charset="0"/>
              </a:rPr>
              <a:t>Conclusion.</a:t>
            </a:r>
          </a:p>
          <a:p>
            <a:pPr algn="l" rtl="0"/>
            <a:r>
              <a:rPr lang="en-US" sz="2000" dirty="0">
                <a:solidFill>
                  <a:schemeClr val="tx1"/>
                </a:solidFill>
                <a:latin typeface="Times New Roman" panose="02020603050405020304" pitchFamily="18" charset="0"/>
                <a:cs typeface="Times New Roman" panose="02020603050405020304" pitchFamily="18" charset="0"/>
              </a:rPr>
              <a:t>Recommendations </a:t>
            </a:r>
          </a:p>
          <a:p>
            <a:pPr algn="l" rtl="0"/>
            <a:endParaRPr lang="en-US" sz="2000" dirty="0">
              <a:solidFill>
                <a:schemeClr val="tx1"/>
              </a:solidFill>
              <a:latin typeface="Times New Roman" panose="02020603050405020304" pitchFamily="18" charset="0"/>
              <a:cs typeface="Times New Roman" panose="02020603050405020304" pitchFamily="18" charset="0"/>
            </a:endParaRPr>
          </a:p>
          <a:p>
            <a:pPr algn="l" rtl="0"/>
            <a:endParaRPr lang="ar-DZ"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8565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 Conclusion</a:t>
            </a:r>
            <a:br>
              <a:rPr lang="en-US" sz="3200" dirty="0">
                <a:latin typeface="Times New Roman" panose="02020603050405020304" pitchFamily="18" charset="0"/>
                <a:cs typeface="Times New Roman" panose="02020603050405020304" pitchFamily="18" charset="0"/>
              </a:rPr>
            </a:b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marL="0" marR="0" indent="274320" algn="l" rtl="0">
              <a:spcBef>
                <a:spcPts val="0"/>
              </a:spcBef>
              <a:spcAft>
                <a:spcPts val="800"/>
              </a:spcAft>
              <a:tabLst>
                <a:tab pos="2137410" algn="l"/>
              </a:tabLst>
            </a:pPr>
            <a:r>
              <a:rPr lang="en-US" sz="1800" dirty="0">
                <a:effectLst/>
                <a:latin typeface="Times New Roman" panose="02020603050405020304" pitchFamily="18" charset="0"/>
                <a:ea typeface="Calibri" panose="020F0502020204030204" pitchFamily="34" charset="0"/>
                <a:cs typeface="Arial" panose="020B0604020202020204" pitchFamily="34" charset="0"/>
              </a:rPr>
              <a:t>At the end of this research and studying the estimation of current with a sensor array with mobile as sensors equal to number of conductors, placed at support tower and with the modeled system, it shows that this technique can be used to reconstruct the current, with an error due to a small sample rate used in the mobile application. The necessity of applying it on the ground to reap the benefits desired from it, since the current and sag monitoring prevents direct communication with the network and helps to monitor the network and discover network errors as soon as they occur</a:t>
            </a:r>
            <a:r>
              <a:rPr lang="ar-SA" sz="1800" dirty="0">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rtl="0">
              <a:lnSpc>
                <a:spcPct val="107000"/>
              </a:lnSpc>
              <a:spcBef>
                <a:spcPts val="0"/>
              </a:spcBef>
              <a:spcAft>
                <a:spcPts val="800"/>
              </a:spcAft>
              <a:tabLst>
                <a:tab pos="1156335" algn="l"/>
              </a:tabLst>
            </a:pPr>
            <a:endParaRPr lang="en-US" dirty="0">
              <a:latin typeface="Times New Roman" panose="02020603050405020304" pitchFamily="18" charset="0"/>
              <a:ea typeface="Calibri" panose="020F0502020204030204" pitchFamily="34" charset="0"/>
            </a:endParaRPr>
          </a:p>
          <a:p>
            <a:pPr marL="0" indent="0" algn="l" rtl="0">
              <a:buNone/>
            </a:pPr>
            <a:endParaRPr lang="ar-DZ" dirty="0"/>
          </a:p>
        </p:txBody>
      </p:sp>
    </p:spTree>
    <p:extLst>
      <p:ext uri="{BB962C8B-B14F-4D97-AF65-F5344CB8AC3E}">
        <p14:creationId xmlns:p14="http://schemas.microsoft.com/office/powerpoint/2010/main" val="2023237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343" y="186227"/>
            <a:ext cx="8911687" cy="1280890"/>
          </a:xfrm>
        </p:spPr>
        <p:txBody>
          <a:bodyPr>
            <a:normAutofit fontScale="90000"/>
          </a:bodyPr>
          <a:lstStyle/>
          <a:p>
            <a:r>
              <a:rPr lang="en-US" sz="3200" dirty="0">
                <a:solidFill>
                  <a:srgbClr val="000000"/>
                </a:solidFill>
                <a:effectLst/>
                <a:latin typeface="Times New Roman" panose="02020603050405020304" pitchFamily="18" charset="0"/>
                <a:ea typeface="Calibri" panose="020F0502020204030204" pitchFamily="34" charset="0"/>
              </a:rPr>
              <a:t>Recommendation</a:t>
            </a:r>
            <a:br>
              <a:rPr lang="en-US" sz="1600" dirty="0">
                <a:latin typeface="Times New Roman" panose="02020603050405020304" pitchFamily="18" charset="0"/>
                <a:ea typeface="Calibri" panose="020F0502020204030204" pitchFamily="34" charset="0"/>
              </a:rPr>
            </a:br>
            <a:br>
              <a:rPr lang="en-US" sz="3200" dirty="0">
                <a:latin typeface="Times New Roman" panose="02020603050405020304" pitchFamily="18" charset="0"/>
                <a:cs typeface="Times New Roman" panose="02020603050405020304" pitchFamily="18" charset="0"/>
              </a:rPr>
            </a:br>
            <a:endParaRPr lang="ar-DZ"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0342" y="965915"/>
            <a:ext cx="8911687" cy="4945307"/>
          </a:xfrm>
        </p:spPr>
        <p:txBody>
          <a:bodyPr/>
          <a:lstStyle/>
          <a:p>
            <a:pPr algn="l" rtl="0"/>
            <a:r>
              <a:rPr lang="en-US" dirty="0"/>
              <a:t> </a:t>
            </a:r>
            <a:r>
              <a:rPr lang="en-US" sz="1800" dirty="0">
                <a:effectLst/>
                <a:latin typeface="Times New Roman" panose="02020603050405020304" pitchFamily="18" charset="0"/>
                <a:ea typeface="Calibri" panose="020F0502020204030204" pitchFamily="34" charset="0"/>
                <a:cs typeface="Arial" panose="020B0604020202020204" pitchFamily="34" charset="0"/>
              </a:rPr>
              <a:t>One of the most important work is to locate the fault in the network using magnetic field sensing.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0"/>
            <a:r>
              <a:rPr lang="en-US" dirty="0"/>
              <a:t> </a:t>
            </a:r>
            <a:r>
              <a:rPr lang="en-US" dirty="0">
                <a:latin typeface="Times New Roman" panose="02020603050405020304" pitchFamily="18" charset="0"/>
                <a:cs typeface="Times New Roman" panose="02020603050405020304" pitchFamily="18" charset="0"/>
              </a:rPr>
              <a:t>Using the same idea to monitor the current under different conditions such as wind and snow</a:t>
            </a:r>
            <a:endParaRPr lang="ar-D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04567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585474"/>
            <a:ext cx="8911687" cy="1280890"/>
          </a:xfrm>
        </p:spPr>
        <p:txBody>
          <a:bodyPr/>
          <a:lstStyle/>
          <a:p>
            <a:r>
              <a:rPr lang="en-US" dirty="0">
                <a:latin typeface="Times New Roman" panose="02020603050405020304" pitchFamily="18" charset="0"/>
                <a:cs typeface="Times New Roman" panose="02020603050405020304" pitchFamily="18" charset="0"/>
              </a:rPr>
              <a:t>The End</a:t>
            </a:r>
            <a:endParaRPr lang="ar-DZ"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4" y="1390918"/>
            <a:ext cx="8911687" cy="4520304"/>
          </a:xfrm>
        </p:spPr>
        <p:txBody>
          <a:bodyPr>
            <a:normAutofit/>
          </a:bodyPr>
          <a:lstStyle/>
          <a:p>
            <a:pPr algn="l" rtl="0"/>
            <a:r>
              <a:rPr lang="en-US" sz="2000" dirty="0">
                <a:latin typeface="Times New Roman" panose="02020603050405020304" pitchFamily="18" charset="0"/>
                <a:cs typeface="Times New Roman" panose="02020603050405020304" pitchFamily="18" charset="0"/>
              </a:rPr>
              <a:t>Thanks' for your listening </a:t>
            </a:r>
            <a:endParaRPr lang="ar-D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831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1718"/>
            <a:ext cx="8596668" cy="1320800"/>
          </a:xfrm>
        </p:spPr>
        <p:txBody>
          <a:bodyPr/>
          <a:lstStyle/>
          <a:p>
            <a:pPr rtl="0"/>
            <a:r>
              <a:rPr lang="en-US" dirty="0">
                <a:solidFill>
                  <a:schemeClr val="tx1"/>
                </a:solidFill>
                <a:latin typeface="Times New Roman" panose="02020603050405020304" pitchFamily="18" charset="0"/>
                <a:cs typeface="Times New Roman" panose="02020603050405020304" pitchFamily="18" charset="0"/>
              </a:rPr>
              <a:t>Introduction</a:t>
            </a:r>
            <a:endParaRPr lang="ar-DZ"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888642"/>
            <a:ext cx="8596668" cy="5152721"/>
          </a:xfrm>
        </p:spPr>
        <p:txBody>
          <a:bodyPr/>
          <a:lstStyle/>
          <a:p>
            <a:pPr marL="0" indent="0" algn="l" rtl="0">
              <a:buNone/>
            </a:pPr>
            <a:r>
              <a:rPr lang="en-US" dirty="0">
                <a:latin typeface="Times New Roman" panose="02020603050405020304" pitchFamily="18" charset="0"/>
                <a:cs typeface="Times New Roman" panose="02020603050405020304" pitchFamily="18" charset="0"/>
              </a:rPr>
              <a:t> </a:t>
            </a:r>
          </a:p>
          <a:p>
            <a:pPr marL="0" indent="0" algn="l" rtl="0">
              <a:buNone/>
            </a:pPr>
            <a:r>
              <a:rPr lang="en-US" dirty="0">
                <a:latin typeface="Times New Roman" panose="02020603050405020304" pitchFamily="18" charset="0"/>
                <a:cs typeface="Times New Roman" panose="02020603050405020304" pitchFamily="18" charset="0"/>
              </a:rPr>
              <a:t> Every day the demand for having and delivering more power has been increased, but many faults in overhead transmission lines (HVTL) may occur due to environmental conditions, so monitoring the parameters like current over these lines become so important to detect the problem rapidly and solve it.</a:t>
            </a:r>
          </a:p>
          <a:p>
            <a:pPr marL="0" indent="0" algn="l" rtl="0">
              <a:buNone/>
            </a:pPr>
            <a:r>
              <a:rPr lang="en-US" dirty="0">
                <a:latin typeface="Times New Roman" panose="02020603050405020304" pitchFamily="18" charset="0"/>
                <a:cs typeface="Times New Roman" panose="02020603050405020304" pitchFamily="18" charset="0"/>
              </a:rPr>
              <a:t>So monitoring current by magnetic field sensing is important and recommended because it solves traditional problems for the current transformers and it reduces workers' direct contact with live lines greatly.</a:t>
            </a:r>
          </a:p>
          <a:p>
            <a:pPr marL="0" indent="0" algn="l" rtl="0">
              <a:buNone/>
            </a:pPr>
            <a:r>
              <a:rPr lang="en-US" dirty="0">
                <a:latin typeface="Times New Roman" panose="02020603050405020304" pitchFamily="18" charset="0"/>
                <a:cs typeface="Times New Roman" panose="02020603050405020304" pitchFamily="18" charset="0"/>
              </a:rPr>
              <a:t>At present, several techniques and devices are used for monitoring some parameters of the transmission lines. For phase currents they measured by current transformers (CTs), but they have problems. So non-connect transmission line current monitoring is recommended.</a:t>
            </a:r>
          </a:p>
          <a:p>
            <a:pPr marL="0" indent="0" algn="l" rtl="0">
              <a:buNone/>
            </a:pPr>
            <a:r>
              <a:rPr lang="en-US" dirty="0">
                <a:latin typeface="Times New Roman" panose="02020603050405020304" pitchFamily="18" charset="0"/>
                <a:cs typeface="Times New Roman" panose="02020603050405020304" pitchFamily="18" charset="0"/>
              </a:rPr>
              <a:t>Using mobile as a sensor</a:t>
            </a:r>
          </a:p>
          <a:p>
            <a:pPr marL="0" indent="0" algn="l" rtl="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82791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1718"/>
            <a:ext cx="8596668" cy="1320800"/>
          </a:xfrm>
        </p:spPr>
        <p:txBody>
          <a:bodyPr/>
          <a:lstStyle/>
          <a:p>
            <a:pPr rtl="0"/>
            <a:r>
              <a:rPr lang="en-US" dirty="0">
                <a:solidFill>
                  <a:schemeClr val="tx1"/>
                </a:solidFill>
                <a:latin typeface="Times New Roman" panose="02020603050405020304" pitchFamily="18" charset="0"/>
                <a:cs typeface="Times New Roman" panose="02020603050405020304" pitchFamily="18" charset="0"/>
              </a:rPr>
              <a:t>Project idea</a:t>
            </a:r>
            <a:endParaRPr lang="ar-DZ"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888642"/>
            <a:ext cx="8596668" cy="5152721"/>
          </a:xfrm>
        </p:spPr>
        <p:txBody>
          <a:bodyPr/>
          <a:lstStyle/>
          <a:p>
            <a:pPr marL="0" indent="0" algn="l" rtl="0">
              <a:buNone/>
            </a:pPr>
            <a:r>
              <a:rPr lang="en-US" dirty="0">
                <a:latin typeface="Times New Roman" panose="02020603050405020304" pitchFamily="18" charset="0"/>
                <a:cs typeface="Times New Roman" panose="02020603050405020304" pitchFamily="18" charset="0"/>
              </a:rPr>
              <a:t> </a:t>
            </a:r>
          </a:p>
          <a:p>
            <a:pPr marL="0" indent="0" algn="l" rtl="0">
              <a:buNone/>
            </a:pPr>
            <a:r>
              <a:rPr lang="en-US" dirty="0">
                <a:latin typeface="Times New Roman" panose="02020603050405020304" pitchFamily="18" charset="0"/>
                <a:cs typeface="Times New Roman" panose="02020603050405020304" pitchFamily="18" charset="0"/>
              </a:rPr>
              <a:t>Based on the Biot–Savart law, the distribution of emanated magnetic field from the phase currents can be determine from the phase current and the source positions. Therefor it is possible to determine the currents of the conductors inversely by measuring the emanated magnetic field. </a:t>
            </a:r>
          </a:p>
          <a:p>
            <a:pPr marL="0" indent="0" algn="l" rtl="0">
              <a:buNone/>
            </a:pPr>
            <a:r>
              <a:rPr lang="en-US" dirty="0">
                <a:latin typeface="Times New Roman" panose="02020603050405020304" pitchFamily="18" charset="0"/>
                <a:cs typeface="Times New Roman" panose="02020603050405020304" pitchFamily="18" charset="0"/>
              </a:rPr>
              <a:t>In this work, a method devised to estimate the current in the conductors in each of them by mobile magnetometer installed on the tower will be presented.</a:t>
            </a:r>
          </a:p>
          <a:p>
            <a:pPr marL="0" indent="0" algn="l" rtl="0">
              <a:buNone/>
            </a:pP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r="62725" b="67700"/>
          <a:stretch/>
        </p:blipFill>
        <p:spPr>
          <a:xfrm>
            <a:off x="6914359" y="3465002"/>
            <a:ext cx="4200109" cy="2704563"/>
          </a:xfrm>
          <a:prstGeom prst="rect">
            <a:avLst/>
          </a:prstGeom>
        </p:spPr>
      </p:pic>
    </p:spTree>
    <p:extLst>
      <p:ext uri="{BB962C8B-B14F-4D97-AF65-F5344CB8AC3E}">
        <p14:creationId xmlns:p14="http://schemas.microsoft.com/office/powerpoint/2010/main" val="38705783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734" y="0"/>
            <a:ext cx="8596668" cy="1320800"/>
          </a:xfrm>
        </p:spPr>
        <p:txBody>
          <a:bodyPr>
            <a:normAutofit/>
          </a:bodyPr>
          <a:lstStyle/>
          <a:p>
            <a:pPr algn="l"/>
            <a:r>
              <a:rPr lang="en-US" sz="3200" dirty="0">
                <a:solidFill>
                  <a:schemeClr val="tx1"/>
                </a:solidFill>
                <a:latin typeface="Times New Roman" panose="02020603050405020304" pitchFamily="18" charset="0"/>
                <a:cs typeface="Times New Roman" panose="02020603050405020304" pitchFamily="18" charset="0"/>
              </a:rPr>
              <a:t>Magnetic field generated by sagging overhead transmission lines</a:t>
            </a:r>
            <a:endParaRPr lang="ar-DZ" sz="32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591734" y="1068947"/>
                <a:ext cx="8596668" cy="5640945"/>
              </a:xfrm>
            </p:spPr>
            <p:txBody>
              <a:bodyPr>
                <a:normAutofit fontScale="92500" lnSpcReduction="20000"/>
              </a:bodyPr>
              <a:lstStyle/>
              <a:p>
                <a:pPr algn="l" rtl="0"/>
                <a:r>
                  <a:rPr lang="en-US" dirty="0">
                    <a:solidFill>
                      <a:schemeClr val="tx1"/>
                    </a:solidFill>
                    <a:latin typeface="Times New Roman" panose="02020603050405020304" pitchFamily="18" charset="0"/>
                    <a:cs typeface="Times New Roman" panose="02020603050405020304" pitchFamily="18" charset="0"/>
                  </a:rPr>
                  <a:t> For the three phase of HVTL the magnetic field radiated from each of the conductors is governed by the Biot–Savart law and catenary equation. </a:t>
                </a:r>
              </a:p>
              <a:p>
                <a:pPr algn="l" rtl="0"/>
                <a:r>
                  <a:rPr lang="en-US" dirty="0">
                    <a:solidFill>
                      <a:schemeClr val="tx1"/>
                    </a:solidFill>
                    <a:latin typeface="Times New Roman" panose="02020603050405020304" pitchFamily="18" charset="0"/>
                    <a:cs typeface="Times New Roman" panose="02020603050405020304" pitchFamily="18" charset="0"/>
                  </a:rPr>
                  <a:t>Biot-Savart low  </a:t>
                </a:r>
                <a14:m>
                  <m:oMath xmlns:m="http://schemas.openxmlformats.org/officeDocument/2006/math">
                    <m:acc>
                      <m:accPr>
                        <m:chr m:val="⃗"/>
                        <m:ctrlPr>
                          <a:rPr lang="en-US" i="1">
                            <a:solidFill>
                              <a:schemeClr val="tx1"/>
                            </a:solidFill>
                            <a:latin typeface="Cambria Math" panose="02040503050406030204" pitchFamily="18" charset="0"/>
                          </a:rPr>
                        </m:ctrlPr>
                      </m:accPr>
                      <m:e>
                        <m:r>
                          <m:rPr>
                            <m:sty m:val="p"/>
                          </m:rPr>
                          <a:rPr lang="en-US">
                            <a:solidFill>
                              <a:schemeClr val="tx1"/>
                            </a:solidFill>
                            <a:latin typeface="Cambria Math" panose="02040503050406030204" pitchFamily="18" charset="0"/>
                          </a:rPr>
                          <m:t>B</m:t>
                        </m:r>
                      </m:e>
                    </m:acc>
                  </m:oMath>
                </a14:m>
                <a:r>
                  <a:rPr lang="en-US" dirty="0">
                    <a:solidFill>
                      <a:schemeClr val="tx1"/>
                    </a:solidFill>
                    <a:latin typeface="Times New Roman" panose="02020603050405020304" pitchFamily="18" charset="0"/>
                    <a:cs typeface="Times New Roman" panose="02020603050405020304" pitchFamily="18" charset="0"/>
                  </a:rPr>
                  <a:t> = </a:t>
                </a:r>
                <a14:m>
                  <m:oMath xmlns:m="http://schemas.openxmlformats.org/officeDocument/2006/math">
                    <m:nary>
                      <m:naryPr>
                        <m:limLoc m:val="undOvr"/>
                        <m:subHide m:val="on"/>
                        <m:supHide m:val="on"/>
                        <m:ctrlPr>
                          <a:rPr lang="en-US" i="1">
                            <a:solidFill>
                              <a:schemeClr val="tx1"/>
                            </a:solidFill>
                            <a:latin typeface="Cambria Math" panose="02040503050406030204" pitchFamily="18" charset="0"/>
                          </a:rPr>
                        </m:ctrlPr>
                      </m:naryPr>
                      <m:sub/>
                      <m:sup/>
                      <m:e>
                        <m:f>
                          <m:fPr>
                            <m:ctrlPr>
                              <a:rPr lang="en-US" i="1">
                                <a:solidFill>
                                  <a:schemeClr val="tx1"/>
                                </a:solidFill>
                                <a:latin typeface="Cambria Math" panose="02040503050406030204" pitchFamily="18" charset="0"/>
                              </a:rPr>
                            </m:ctrlPr>
                          </m:fPr>
                          <m:num>
                            <m:r>
                              <m:rPr>
                                <m:sty m:val="p"/>
                              </m:rPr>
                              <a:rPr lang="en-US">
                                <a:solidFill>
                                  <a:schemeClr val="tx1"/>
                                </a:solidFill>
                                <a:latin typeface="Cambria Math" panose="02040503050406030204" pitchFamily="18" charset="0"/>
                              </a:rPr>
                              <m:t>μ</m:t>
                            </m:r>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Ip</m:t>
                            </m:r>
                          </m:num>
                          <m:den>
                            <m:r>
                              <a:rPr lang="en-US">
                                <a:solidFill>
                                  <a:schemeClr val="tx1"/>
                                </a:solidFill>
                                <a:latin typeface="Cambria Math" panose="02040503050406030204" pitchFamily="18" charset="0"/>
                              </a:rPr>
                              <m:t>2</m:t>
                            </m:r>
                            <m:r>
                              <m:rPr>
                                <m:sty m:val="p"/>
                              </m:rPr>
                              <a:rPr lang="en-US">
                                <a:solidFill>
                                  <a:schemeClr val="tx1"/>
                                </a:solidFill>
                                <a:latin typeface="Cambria Math" panose="02040503050406030204" pitchFamily="18" charset="0"/>
                              </a:rPr>
                              <m:t>π</m:t>
                            </m:r>
                          </m:den>
                        </m:f>
                        <m:r>
                          <a:rPr lang="en-US">
                            <a:solidFill>
                              <a:schemeClr val="tx1"/>
                            </a:solidFill>
                            <a:latin typeface="Cambria Math" panose="02040503050406030204" pitchFamily="18" charset="0"/>
                          </a:rPr>
                          <m:t> </m:t>
                        </m:r>
                        <m:f>
                          <m:fPr>
                            <m:ctrlPr>
                              <a:rPr lang="en-US" i="1">
                                <a:solidFill>
                                  <a:schemeClr val="tx1"/>
                                </a:solidFill>
                                <a:latin typeface="Cambria Math" panose="02040503050406030204" pitchFamily="18" charset="0"/>
                              </a:rPr>
                            </m:ctrlPr>
                          </m:fPr>
                          <m:num>
                            <m:r>
                              <m:rPr>
                                <m:sty m:val="p"/>
                              </m:rPr>
                              <a:rPr lang="en-US">
                                <a:solidFill>
                                  <a:schemeClr val="tx1"/>
                                </a:solidFill>
                                <a:latin typeface="Cambria Math" panose="02040503050406030204" pitchFamily="18" charset="0"/>
                              </a:rPr>
                              <m:t>d</m:t>
                            </m:r>
                            <m:acc>
                              <m:accPr>
                                <m:chr m:val="⃗"/>
                                <m:ctrlPr>
                                  <a:rPr lang="en-US" i="1">
                                    <a:solidFill>
                                      <a:schemeClr val="tx1"/>
                                    </a:solidFill>
                                    <a:latin typeface="Cambria Math" panose="02040503050406030204" pitchFamily="18" charset="0"/>
                                  </a:rPr>
                                </m:ctrlPr>
                              </m:accPr>
                              <m:e>
                                <m:r>
                                  <m:rPr>
                                    <m:sty m:val="p"/>
                                  </m:rPr>
                                  <a:rPr lang="en-US">
                                    <a:solidFill>
                                      <a:schemeClr val="tx1"/>
                                    </a:solidFill>
                                    <a:latin typeface="Cambria Math" panose="02040503050406030204" pitchFamily="18" charset="0"/>
                                  </a:rPr>
                                  <m:t>l</m:t>
                                </m:r>
                                <m:r>
                                  <a:rPr lang="en-US">
                                    <a:solidFill>
                                      <a:schemeClr val="tx1"/>
                                    </a:solidFill>
                                    <a:latin typeface="Cambria Math" panose="02040503050406030204" pitchFamily="18" charset="0"/>
                                  </a:rPr>
                                  <m:t> </m:t>
                                </m:r>
                              </m:e>
                            </m:acc>
                            <m:r>
                              <a:rPr lang="en-US">
                                <a:solidFill>
                                  <a:schemeClr val="tx1"/>
                                </a:solidFill>
                                <a:latin typeface="Cambria Math" panose="02040503050406030204" pitchFamily="18" charset="0"/>
                              </a:rPr>
                              <m:t>×</m:t>
                            </m:r>
                            <m:acc>
                              <m:accPr>
                                <m:chr m:val="⃗"/>
                                <m:ctrlPr>
                                  <a:rPr lang="en-US" i="1">
                                    <a:solidFill>
                                      <a:schemeClr val="tx1"/>
                                    </a:solidFill>
                                    <a:latin typeface="Cambria Math" panose="02040503050406030204" pitchFamily="18" charset="0"/>
                                  </a:rPr>
                                </m:ctrlPr>
                              </m:accPr>
                              <m:e>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r</m:t>
                                </m:r>
                              </m:e>
                            </m:acc>
                          </m:num>
                          <m:den>
                            <m:sSup>
                              <m:sSupPr>
                                <m:ctrlPr>
                                  <a:rPr lang="en-US" i="1">
                                    <a:solidFill>
                                      <a:schemeClr val="tx1"/>
                                    </a:solidFill>
                                    <a:latin typeface="Cambria Math" panose="02040503050406030204" pitchFamily="18" charset="0"/>
                                  </a:rPr>
                                </m:ctrlPr>
                              </m:sSupPr>
                              <m:e>
                                <m:r>
                                  <m:rPr>
                                    <m:sty m:val="p"/>
                                  </m:rPr>
                                  <a:rPr lang="en-US">
                                    <a:solidFill>
                                      <a:schemeClr val="tx1"/>
                                    </a:solidFill>
                                    <a:latin typeface="Cambria Math" panose="02040503050406030204" pitchFamily="18" charset="0"/>
                                  </a:rPr>
                                  <m:t>r</m:t>
                                </m:r>
                              </m:e>
                              <m:sup>
                                <m:r>
                                  <a:rPr lang="en-US">
                                    <a:solidFill>
                                      <a:schemeClr val="tx1"/>
                                    </a:solidFill>
                                    <a:latin typeface="Cambria Math" panose="02040503050406030204" pitchFamily="18" charset="0"/>
                                  </a:rPr>
                                  <m:t>3</m:t>
                                </m:r>
                              </m:sup>
                            </m:sSup>
                          </m:den>
                        </m:f>
                        <m:r>
                          <a:rPr lang="en-US">
                            <a:solidFill>
                              <a:schemeClr val="tx1"/>
                            </a:solidFill>
                            <a:latin typeface="Cambria Math" panose="02040503050406030204" pitchFamily="18" charset="0"/>
                          </a:rPr>
                          <m:t> </m:t>
                        </m:r>
                      </m:e>
                    </m:nary>
                  </m:oMath>
                </a14:m>
                <a:r>
                  <a:rPr lang="en-US" dirty="0">
                    <a:solidFill>
                      <a:schemeClr val="tx1"/>
                    </a:solidFill>
                    <a:latin typeface="Times New Roman" panose="02020603050405020304" pitchFamily="18" charset="0"/>
                    <a:cs typeface="Times New Roman" panose="02020603050405020304" pitchFamily="18" charset="0"/>
                  </a:rPr>
                  <a:t> </a:t>
                </a:r>
              </a:p>
              <a:p>
                <a:pPr algn="l" rtl="0"/>
                <a:r>
                  <a:rPr lang="en-US" dirty="0">
                    <a:solidFill>
                      <a:schemeClr val="tx1"/>
                    </a:solidFill>
                    <a:latin typeface="Times New Roman" panose="02020603050405020304" pitchFamily="18" charset="0"/>
                    <a:cs typeface="Times New Roman" panose="02020603050405020304" pitchFamily="18" charset="0"/>
                  </a:rPr>
                  <a:t>The catenary equation </a:t>
                </a:r>
                <a14:m>
                  <m:oMath xmlns:m="http://schemas.openxmlformats.org/officeDocument/2006/math">
                    <m:r>
                      <a:rPr lang="en-US" sz="1600" b="0" i="0" smtClean="0">
                        <a:solidFill>
                          <a:schemeClr val="tx1"/>
                        </a:solidFill>
                        <a:latin typeface="Cambria Math" panose="02040503050406030204" pitchFamily="18" charset="0"/>
                      </a:rPr>
                      <m:t> </m:t>
                    </m:r>
                    <m:r>
                      <m:rPr>
                        <m:sty m:val="p"/>
                      </m:rPr>
                      <a:rPr lang="en-US" sz="1600">
                        <a:solidFill>
                          <a:schemeClr val="tx1"/>
                        </a:solidFill>
                        <a:latin typeface="Cambria Math" panose="02040503050406030204" pitchFamily="18" charset="0"/>
                      </a:rPr>
                      <m:t>Y</m:t>
                    </m:r>
                    <m:r>
                      <m:rPr>
                        <m:sty m:val="p"/>
                      </m:rPr>
                      <a:rPr lang="en-US" sz="1600" baseline="-25000">
                        <a:solidFill>
                          <a:schemeClr val="tx1"/>
                        </a:solidFill>
                        <a:latin typeface="Cambria Math" panose="02040503050406030204" pitchFamily="18" charset="0"/>
                      </a:rPr>
                      <m:t>p</m:t>
                    </m:r>
                    <m:r>
                      <a:rPr lang="en-US" sz="1600">
                        <a:solidFill>
                          <a:schemeClr val="tx1"/>
                        </a:solidFill>
                        <a:latin typeface="Cambria Math" panose="02040503050406030204" pitchFamily="18" charset="0"/>
                      </a:rPr>
                      <m:t> = </m:t>
                    </m:r>
                    <m:r>
                      <m:rPr>
                        <m:sty m:val="p"/>
                      </m:rPr>
                      <a:rPr lang="en-US" sz="1600">
                        <a:solidFill>
                          <a:schemeClr val="tx1"/>
                        </a:solidFill>
                        <a:latin typeface="Cambria Math" panose="02040503050406030204" pitchFamily="18" charset="0"/>
                      </a:rPr>
                      <m:t>Ytower</m:t>
                    </m:r>
                    <m:r>
                      <a:rPr lang="en-US" sz="1600" baseline="-25000">
                        <a:solidFill>
                          <a:schemeClr val="tx1"/>
                        </a:solidFill>
                        <a:latin typeface="Cambria Math" panose="02040503050406030204" pitchFamily="18" charset="0"/>
                      </a:rPr>
                      <m:t> + </m:t>
                    </m:r>
                    <m:f>
                      <m:fPr>
                        <m:ctrlPr>
                          <a:rPr lang="en-US" sz="1600" i="1">
                            <a:solidFill>
                              <a:schemeClr val="tx1"/>
                            </a:solidFill>
                            <a:latin typeface="Cambria Math" panose="02040503050406030204" pitchFamily="18" charset="0"/>
                          </a:rPr>
                        </m:ctrlPr>
                      </m:fPr>
                      <m:num>
                        <m:r>
                          <a:rPr lang="en-US" sz="1600" i="1">
                            <a:solidFill>
                              <a:schemeClr val="tx1"/>
                            </a:solidFill>
                            <a:latin typeface="Cambria Math" panose="02040503050406030204" pitchFamily="18" charset="0"/>
                          </a:rPr>
                          <m:t>1</m:t>
                        </m:r>
                      </m:num>
                      <m:den>
                        <m:r>
                          <m:rPr>
                            <m:sty m:val="p"/>
                          </m:rPr>
                          <a:rPr lang="en-US" sz="1600">
                            <a:solidFill>
                              <a:schemeClr val="tx1"/>
                            </a:solidFill>
                            <a:latin typeface="Cambria Math" panose="02040503050406030204" pitchFamily="18" charset="0"/>
                          </a:rPr>
                          <m:t>α</m:t>
                        </m:r>
                        <m:r>
                          <m:rPr>
                            <m:sty m:val="p"/>
                          </m:rPr>
                          <a:rPr lang="en-US" sz="1600" baseline="-25000">
                            <a:solidFill>
                              <a:schemeClr val="tx1"/>
                            </a:solidFill>
                            <a:latin typeface="Cambria Math" panose="02040503050406030204" pitchFamily="18" charset="0"/>
                          </a:rPr>
                          <m:t>p</m:t>
                        </m:r>
                      </m:den>
                    </m:f>
                    <m:r>
                      <a:rPr lang="en-US" sz="1600">
                        <a:solidFill>
                          <a:schemeClr val="tx1"/>
                        </a:solidFill>
                        <a:latin typeface="Cambria Math" panose="02040503050406030204" pitchFamily="18" charset="0"/>
                      </a:rPr>
                      <m:t>× (</m:t>
                    </m:r>
                    <m:r>
                      <m:rPr>
                        <m:sty m:val="p"/>
                      </m:rPr>
                      <a:rPr lang="en-US" sz="1600">
                        <a:solidFill>
                          <a:schemeClr val="tx1"/>
                        </a:solidFill>
                        <a:latin typeface="Cambria Math" panose="02040503050406030204" pitchFamily="18" charset="0"/>
                      </a:rPr>
                      <m:t>cosh</m:t>
                    </m:r>
                    <m:r>
                      <a:rPr lang="en-US" sz="1600">
                        <a:solidFill>
                          <a:schemeClr val="tx1"/>
                        </a:solidFill>
                        <a:latin typeface="Cambria Math" panose="02040503050406030204" pitchFamily="18" charset="0"/>
                      </a:rPr>
                      <m:t> (</m:t>
                    </m:r>
                    <m:r>
                      <m:rPr>
                        <m:sty m:val="p"/>
                      </m:rPr>
                      <a:rPr lang="en-US" sz="1600">
                        <a:solidFill>
                          <a:schemeClr val="tx1"/>
                        </a:solidFill>
                        <a:latin typeface="Cambria Math" panose="02040503050406030204" pitchFamily="18" charset="0"/>
                      </a:rPr>
                      <m:t>αp</m:t>
                    </m:r>
                    <m:r>
                      <a:rPr lang="en-US" sz="1600" baseline="-25000">
                        <a:solidFill>
                          <a:schemeClr val="tx1"/>
                        </a:solidFill>
                        <a:latin typeface="Cambria Math" panose="02040503050406030204" pitchFamily="18" charset="0"/>
                      </a:rPr>
                      <m:t> × </m:t>
                    </m:r>
                    <m:r>
                      <m:rPr>
                        <m:sty m:val="p"/>
                      </m:rPr>
                      <a:rPr lang="en-US" sz="1600">
                        <a:solidFill>
                          <a:schemeClr val="tx1"/>
                        </a:solidFill>
                        <a:latin typeface="Cambria Math" panose="02040503050406030204" pitchFamily="18" charset="0"/>
                      </a:rPr>
                      <m:t>Zp</m:t>
                    </m:r>
                    <m:r>
                      <a:rPr lang="en-US" sz="1600">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m:t>
                    </m:r>
                    <m:r>
                      <a:rPr lang="en-US" sz="1600">
                        <a:solidFill>
                          <a:schemeClr val="tx1"/>
                        </a:solidFill>
                        <a:latin typeface="Cambria Math" panose="02040503050406030204" pitchFamily="18" charset="0"/>
                      </a:rPr>
                      <m:t>1</m:t>
                    </m:r>
                    <m:r>
                      <a:rPr lang="en-US" sz="1600">
                        <a:solidFill>
                          <a:schemeClr val="tx1"/>
                        </a:solidFill>
                        <a:latin typeface="Cambria Math" panose="02040503050406030204" pitchFamily="18" charset="0"/>
                      </a:rPr>
                      <m:t>) </m:t>
                    </m:r>
                  </m:oMath>
                </a14:m>
                <a:endParaRPr lang="en-US" dirty="0">
                  <a:solidFill>
                    <a:schemeClr val="tx1"/>
                  </a:solidFill>
                  <a:latin typeface="Times New Roman" panose="02020603050405020304" pitchFamily="18" charset="0"/>
                  <a:cs typeface="Times New Roman" panose="02020603050405020304" pitchFamily="18" charset="0"/>
                </a:endParaRPr>
              </a:p>
              <a:p>
                <a:pPr algn="l" rtl="0"/>
                <a14:m>
                  <m:oMath xmlns:m="http://schemas.openxmlformats.org/officeDocument/2006/math">
                    <m:r>
                      <m:rPr>
                        <m:sty m:val="p"/>
                      </m:rPr>
                      <a:rPr lang="en-US" sz="1800" smtClean="0">
                        <a:solidFill>
                          <a:schemeClr val="tx1"/>
                        </a:solidFill>
                        <a:latin typeface="Cambria Math" panose="02040503050406030204" pitchFamily="18" charset="0"/>
                      </a:rPr>
                      <m:t>α</m:t>
                    </m:r>
                  </m:oMath>
                </a14:m>
                <a:r>
                  <a:rPr lang="en-US" dirty="0">
                    <a:solidFill>
                      <a:schemeClr val="tx1"/>
                    </a:solidFill>
                    <a:latin typeface="Times New Roman" panose="02020603050405020304" pitchFamily="18" charset="0"/>
                    <a:cs typeface="Times New Roman" panose="02020603050405020304" pitchFamily="18" charset="0"/>
                  </a:rPr>
                  <a:t> mechanical parameter = W/H </a:t>
                </a:r>
              </a:p>
              <a:p>
                <a:pPr algn="l" rtl="0"/>
                <a:r>
                  <a:rPr lang="en-US" dirty="0">
                    <a:solidFill>
                      <a:schemeClr val="tx1"/>
                    </a:solidFill>
                    <a:latin typeface="Times New Roman" panose="02020603050405020304" pitchFamily="18" charset="0"/>
                    <a:cs typeface="Times New Roman" panose="02020603050405020304" pitchFamily="18" charset="0"/>
                  </a:rPr>
                  <a:t>The</a:t>
                </a:r>
                <a:r>
                  <a:rPr lang="en-US" dirty="0">
                    <a:solidFill>
                      <a:schemeClr val="tx1"/>
                    </a:solidFill>
                  </a:rPr>
                  <a:t> </a:t>
                </a:r>
                <a:r>
                  <a:rPr lang="en-US" dirty="0">
                    <a:solidFill>
                      <a:schemeClr val="tx1"/>
                    </a:solidFill>
                    <a:latin typeface="Times New Roman" panose="02020603050405020304" pitchFamily="18" charset="0"/>
                    <a:cs typeface="Times New Roman" panose="02020603050405020304" pitchFamily="18" charset="0"/>
                  </a:rPr>
                  <a:t>magnetic field vector at a point is</a:t>
                </a:r>
                <a:r>
                  <a:rPr lang="en-US" dirty="0">
                    <a:solidFill>
                      <a:schemeClr val="tx1"/>
                    </a:solidFill>
                  </a:rPr>
                  <a:t> </a:t>
                </a:r>
                <a14:m>
                  <m:oMath xmlns:m="http://schemas.openxmlformats.org/officeDocument/2006/math">
                    <m:acc>
                      <m:accPr>
                        <m:chr m:val="⃗"/>
                        <m:ctrlPr>
                          <a:rPr lang="en-US" i="1" smtClean="0">
                            <a:solidFill>
                              <a:schemeClr val="tx1"/>
                            </a:solidFill>
                            <a:latin typeface="Cambria Math" panose="02040503050406030204" pitchFamily="18" charset="0"/>
                          </a:rPr>
                        </m:ctrlPr>
                      </m:accPr>
                      <m:e>
                        <m:r>
                          <m:rPr>
                            <m:sty m:val="p"/>
                          </m:rPr>
                          <a:rPr lang="en-US">
                            <a:solidFill>
                              <a:schemeClr val="tx1"/>
                            </a:solidFill>
                            <a:latin typeface="Cambria Math" panose="02040503050406030204" pitchFamily="18" charset="0"/>
                          </a:rPr>
                          <m:t>B</m:t>
                        </m:r>
                      </m:e>
                    </m:acc>
                    <m:r>
                      <a:rPr lang="en-US">
                        <a:solidFill>
                          <a:schemeClr val="tx1"/>
                        </a:solidFill>
                        <a:latin typeface="Cambria Math" panose="02040503050406030204" pitchFamily="18" charset="0"/>
                      </a:rPr>
                      <m:t>= </m:t>
                    </m:r>
                    <m:acc>
                      <m:accPr>
                        <m:chr m:val="⃗"/>
                        <m:ctrlPr>
                          <a:rPr lang="en-US" i="1">
                            <a:solidFill>
                              <a:schemeClr val="tx1"/>
                            </a:solidFill>
                            <a:latin typeface="Cambria Math" panose="02040503050406030204" pitchFamily="18" charset="0"/>
                          </a:rPr>
                        </m:ctrlPr>
                      </m:accPr>
                      <m:e>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B</m:t>
                            </m:r>
                          </m:e>
                          <m:sub>
                            <m:r>
                              <m:rPr>
                                <m:sty m:val="p"/>
                              </m:rPr>
                              <a:rPr lang="en-US">
                                <a:solidFill>
                                  <a:schemeClr val="tx1"/>
                                </a:solidFill>
                                <a:latin typeface="Cambria Math" panose="02040503050406030204" pitchFamily="18" charset="0"/>
                              </a:rPr>
                              <m:t>xs</m:t>
                            </m:r>
                          </m:sub>
                        </m:sSub>
                      </m:e>
                    </m:acc>
                  </m:oMath>
                </a14:m>
                <a:r>
                  <a:rPr lang="en-US"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i="1">
                            <a:solidFill>
                              <a:schemeClr val="tx1"/>
                            </a:solidFill>
                            <a:latin typeface="Cambria Math" panose="02040503050406030204" pitchFamily="18" charset="0"/>
                          </a:rPr>
                        </m:ctrlPr>
                      </m:accPr>
                      <m:e>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B</m:t>
                            </m:r>
                          </m:e>
                          <m:sub>
                            <m:r>
                              <m:rPr>
                                <m:sty m:val="p"/>
                              </m:rPr>
                              <a:rPr lang="en-US">
                                <a:solidFill>
                                  <a:schemeClr val="tx1"/>
                                </a:solidFill>
                                <a:latin typeface="Cambria Math" panose="02040503050406030204" pitchFamily="18" charset="0"/>
                              </a:rPr>
                              <m:t>ys</m:t>
                            </m:r>
                          </m:sub>
                        </m:sSub>
                      </m:e>
                    </m:acc>
                  </m:oMath>
                </a14:m>
                <a:r>
                  <a:rPr lang="en-US" dirty="0">
                    <a:solidFill>
                      <a:schemeClr val="tx1"/>
                    </a:solidFill>
                    <a:latin typeface="Times New Roman" panose="02020603050405020304" pitchFamily="18" charset="0"/>
                    <a:cs typeface="Times New Roman" panose="02020603050405020304" pitchFamily="18" charset="0"/>
                  </a:rPr>
                  <a:t>  + </a:t>
                </a:r>
                <a14:m>
                  <m:oMath xmlns:m="http://schemas.openxmlformats.org/officeDocument/2006/math">
                    <m:acc>
                      <m:accPr>
                        <m:chr m:val="⃗"/>
                        <m:ctrlPr>
                          <a:rPr lang="en-US" i="1">
                            <a:solidFill>
                              <a:schemeClr val="tx1"/>
                            </a:solidFill>
                            <a:latin typeface="Cambria Math" panose="02040503050406030204" pitchFamily="18" charset="0"/>
                          </a:rPr>
                        </m:ctrlPr>
                      </m:accPr>
                      <m:e>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B</m:t>
                            </m:r>
                          </m:e>
                          <m:sub>
                            <m:r>
                              <m:rPr>
                                <m:sty m:val="p"/>
                              </m:rPr>
                              <a:rPr lang="en-US">
                                <a:solidFill>
                                  <a:schemeClr val="tx1"/>
                                </a:solidFill>
                                <a:latin typeface="Cambria Math" panose="02040503050406030204" pitchFamily="18" charset="0"/>
                              </a:rPr>
                              <m:t>zs</m:t>
                            </m:r>
                          </m:sub>
                        </m:sSub>
                      </m:e>
                    </m:acc>
                  </m:oMath>
                </a14:m>
                <a:endParaRPr lang="en-US" dirty="0">
                  <a:latin typeface="Times New Roman" panose="02020603050405020304" pitchFamily="18" charset="0"/>
                  <a:cs typeface="Times New Roman" panose="02020603050405020304" pitchFamily="18" charset="0"/>
                </a:endParaRPr>
              </a:p>
              <a:p>
                <a:pPr algn="l" rtl="0"/>
                <a:r>
                  <a:rPr lang="en-US" dirty="0">
                    <a:solidFill>
                      <a:schemeClr val="tx1"/>
                    </a:solidFill>
                    <a:latin typeface="Times New Roman" panose="02020603050405020304" pitchFamily="18" charset="0"/>
                    <a:cs typeface="Times New Roman" panose="02020603050405020304" pitchFamily="18" charset="0"/>
                  </a:rPr>
                  <a:t>As of linearity of Biot–Savart law, we can apply the superposition principle to generalize the equations and calculate the magnetic field vector with j number of conductors and i number of sensing point</a:t>
                </a:r>
              </a:p>
              <a:p>
                <a:pPr marL="0" indent="0" algn="l" rtl="0">
                  <a:buNone/>
                </a:pPr>
                <a14:m>
                  <m:oMath xmlns:m="http://schemas.openxmlformats.org/officeDocument/2006/math">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B</m:t>
                        </m:r>
                      </m:e>
                      <m:sub>
                        <m:r>
                          <m:rPr>
                            <m:sty m:val="p"/>
                          </m:rPr>
                          <a:rPr lang="en-US">
                            <a:solidFill>
                              <a:schemeClr val="tx1"/>
                            </a:solidFill>
                            <a:latin typeface="Cambria Math" panose="02040503050406030204" pitchFamily="18" charset="0"/>
                          </a:rPr>
                          <m:t>xs</m:t>
                        </m:r>
                      </m:sub>
                    </m:sSub>
                    <m:r>
                      <a:rPr lang="en-US">
                        <a:solidFill>
                          <a:schemeClr val="tx1"/>
                        </a:solidFill>
                        <a:latin typeface="Cambria Math" panose="02040503050406030204" pitchFamily="18" charset="0"/>
                      </a:rPr>
                      <m:t>=</m:t>
                    </m:r>
                    <m:nary>
                      <m:naryPr>
                        <m:chr m:val="∑"/>
                        <m:limLoc m:val="undOvr"/>
                        <m:ctrlPr>
                          <a:rPr lang="en-US" i="1">
                            <a:solidFill>
                              <a:schemeClr val="tx1"/>
                            </a:solidFill>
                            <a:latin typeface="Cambria Math" panose="02040503050406030204" pitchFamily="18" charset="0"/>
                          </a:rPr>
                        </m:ctrlPr>
                      </m:naryPr>
                      <m:sub>
                        <m:r>
                          <a:rPr lang="en-US" i="1">
                            <a:solidFill>
                              <a:schemeClr val="tx1"/>
                            </a:solidFill>
                            <a:latin typeface="Cambria Math" panose="02040503050406030204" pitchFamily="18" charset="0"/>
                          </a:rPr>
                          <m:t>𝑖</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1</m:t>
                        </m:r>
                      </m:sub>
                      <m:sup>
                        <m:r>
                          <a:rPr lang="en-US" i="1">
                            <a:solidFill>
                              <a:schemeClr val="tx1"/>
                            </a:solidFill>
                            <a:latin typeface="Cambria Math" panose="02040503050406030204" pitchFamily="18" charset="0"/>
                          </a:rPr>
                          <m:t>𝑗</m:t>
                        </m:r>
                      </m:sup>
                      <m:e>
                        <m:f>
                          <m:fPr>
                            <m:ctrlPr>
                              <a:rPr lang="en-US" i="1">
                                <a:solidFill>
                                  <a:schemeClr val="tx1"/>
                                </a:solidFill>
                                <a:latin typeface="Cambria Math" panose="02040503050406030204" pitchFamily="18" charset="0"/>
                              </a:rPr>
                            </m:ctrlPr>
                          </m:fPr>
                          <m:num>
                            <m:r>
                              <m:rPr>
                                <m:sty m:val="p"/>
                              </m:rPr>
                              <a:rPr lang="en-US">
                                <a:solidFill>
                                  <a:schemeClr val="tx1"/>
                                </a:solidFill>
                                <a:latin typeface="Cambria Math" panose="02040503050406030204" pitchFamily="18" charset="0"/>
                              </a:rPr>
                              <m:t>μ</m:t>
                            </m:r>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Ip</m:t>
                            </m:r>
                          </m:num>
                          <m:den>
                            <m:r>
                              <a:rPr lang="en-US">
                                <a:solidFill>
                                  <a:schemeClr val="tx1"/>
                                </a:solidFill>
                                <a:latin typeface="Cambria Math" panose="02040503050406030204" pitchFamily="18" charset="0"/>
                              </a:rPr>
                              <m:t>2</m:t>
                            </m:r>
                            <m:r>
                              <m:rPr>
                                <m:sty m:val="p"/>
                              </m:rPr>
                              <a:rPr lang="en-US">
                                <a:solidFill>
                                  <a:schemeClr val="tx1"/>
                                </a:solidFill>
                                <a:latin typeface="Cambria Math" panose="02040503050406030204" pitchFamily="18" charset="0"/>
                              </a:rPr>
                              <m:t>π</m:t>
                            </m:r>
                          </m:den>
                        </m:f>
                        <m:r>
                          <a:rPr lang="en-US" i="1">
                            <a:solidFill>
                              <a:schemeClr val="tx1"/>
                            </a:solidFill>
                            <a:latin typeface="Cambria Math" panose="02040503050406030204" pitchFamily="18" charset="0"/>
                          </a:rPr>
                          <m:t> </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𝐴</m:t>
                            </m:r>
                          </m:e>
                          <m:sub>
                            <m:r>
                              <a:rPr lang="en-US" i="1">
                                <a:solidFill>
                                  <a:schemeClr val="tx1"/>
                                </a:solidFill>
                                <a:latin typeface="Cambria Math" panose="02040503050406030204" pitchFamily="18" charset="0"/>
                              </a:rPr>
                              <m:t>𝑖</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𝑥</m:t>
                            </m:r>
                            <m:r>
                              <a:rPr lang="en-US" i="1">
                                <a:solidFill>
                                  <a:schemeClr val="tx1"/>
                                </a:solidFill>
                                <a:latin typeface="Cambria Math" panose="02040503050406030204" pitchFamily="18" charset="0"/>
                              </a:rPr>
                              <m:t>)</m:t>
                            </m:r>
                          </m:sub>
                        </m:sSub>
                        <m:r>
                          <a:rPr lang="en-US">
                            <a:solidFill>
                              <a:schemeClr val="tx1"/>
                            </a:solidFill>
                            <a:latin typeface="Cambria Math" panose="02040503050406030204" pitchFamily="18" charset="0"/>
                          </a:rPr>
                          <m:t> </m:t>
                        </m:r>
                      </m:e>
                    </m:nary>
                  </m:oMath>
                </a14:m>
                <a:r>
                  <a:rPr lang="en-US" dirty="0">
                    <a:solidFill>
                      <a:schemeClr val="tx1"/>
                    </a:solidFill>
                    <a:latin typeface="Times New Roman" panose="02020603050405020304" pitchFamily="18" charset="0"/>
                    <a:cs typeface="Times New Roman" panose="02020603050405020304" pitchFamily="18" charset="0"/>
                  </a:rPr>
                  <a:t>                                                    	</a:t>
                </a:r>
                <a:r>
                  <a:rPr lang="ar-SA" dirty="0">
                    <a:solidFill>
                      <a:schemeClr val="tx1"/>
                    </a:solidFill>
                    <a:latin typeface="Times New Roman" panose="02020603050405020304" pitchFamily="18" charset="0"/>
                    <a:cs typeface="Times New Roman" panose="02020603050405020304" pitchFamily="18" charset="0"/>
                  </a:rPr>
                  <a:t>    </a:t>
                </a:r>
              </a:p>
              <a:p>
                <a:pPr marL="0" indent="0" algn="l" rtl="0">
                  <a:buNone/>
                </a:pPr>
                <a14:m>
                  <m:oMath xmlns:m="http://schemas.openxmlformats.org/officeDocument/2006/math">
                    <m:sSub>
                      <m:sSubPr>
                        <m:ctrlPr>
                          <a:rPr lang="en-US" i="1">
                            <a:solidFill>
                              <a:schemeClr val="tx1"/>
                            </a:solidFill>
                            <a:latin typeface="Cambria Math" panose="02040503050406030204" pitchFamily="18" charset="0"/>
                          </a:rPr>
                        </m:ctrlPr>
                      </m:sSubPr>
                      <m:e>
                        <m:r>
                          <m:rPr>
                            <m:sty m:val="p"/>
                          </m:rPr>
                          <a:rPr lang="en-US">
                            <a:solidFill>
                              <a:schemeClr val="tx1"/>
                            </a:solidFill>
                            <a:latin typeface="Cambria Math" panose="02040503050406030204" pitchFamily="18" charset="0"/>
                          </a:rPr>
                          <m:t>B</m:t>
                        </m:r>
                      </m:e>
                      <m:sub>
                        <m:r>
                          <m:rPr>
                            <m:sty m:val="p"/>
                          </m:rPr>
                          <a:rPr lang="en-US">
                            <a:solidFill>
                              <a:schemeClr val="tx1"/>
                            </a:solidFill>
                            <a:latin typeface="Cambria Math" panose="02040503050406030204" pitchFamily="18" charset="0"/>
                          </a:rPr>
                          <m:t>ys</m:t>
                        </m:r>
                      </m:sub>
                    </m:sSub>
                    <m:r>
                      <a:rPr lang="en-US">
                        <a:solidFill>
                          <a:schemeClr val="tx1"/>
                        </a:solidFill>
                        <a:latin typeface="Cambria Math" panose="02040503050406030204" pitchFamily="18" charset="0"/>
                      </a:rPr>
                      <m:t>=</m:t>
                    </m:r>
                    <m:nary>
                      <m:naryPr>
                        <m:chr m:val="∑"/>
                        <m:limLoc m:val="undOvr"/>
                        <m:ctrlPr>
                          <a:rPr lang="en-US" i="1">
                            <a:solidFill>
                              <a:schemeClr val="tx1"/>
                            </a:solidFill>
                            <a:latin typeface="Cambria Math" panose="02040503050406030204" pitchFamily="18" charset="0"/>
                          </a:rPr>
                        </m:ctrlPr>
                      </m:naryPr>
                      <m:sub>
                        <m:r>
                          <a:rPr lang="en-US" i="1">
                            <a:solidFill>
                              <a:schemeClr val="tx1"/>
                            </a:solidFill>
                            <a:latin typeface="Cambria Math" panose="02040503050406030204" pitchFamily="18" charset="0"/>
                          </a:rPr>
                          <m:t>𝑖</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1</m:t>
                        </m:r>
                      </m:sub>
                      <m:sup>
                        <m:r>
                          <a:rPr lang="en-US" i="1">
                            <a:solidFill>
                              <a:schemeClr val="tx1"/>
                            </a:solidFill>
                            <a:latin typeface="Cambria Math" panose="02040503050406030204" pitchFamily="18" charset="0"/>
                          </a:rPr>
                          <m:t>𝑗</m:t>
                        </m:r>
                      </m:sup>
                      <m:e>
                        <m:f>
                          <m:fPr>
                            <m:ctrlPr>
                              <a:rPr lang="en-US" i="1">
                                <a:solidFill>
                                  <a:schemeClr val="tx1"/>
                                </a:solidFill>
                                <a:latin typeface="Cambria Math" panose="02040503050406030204" pitchFamily="18" charset="0"/>
                              </a:rPr>
                            </m:ctrlPr>
                          </m:fPr>
                          <m:num>
                            <m:r>
                              <m:rPr>
                                <m:sty m:val="p"/>
                              </m:rPr>
                              <a:rPr lang="en-US">
                                <a:solidFill>
                                  <a:schemeClr val="tx1"/>
                                </a:solidFill>
                                <a:latin typeface="Cambria Math" panose="02040503050406030204" pitchFamily="18" charset="0"/>
                              </a:rPr>
                              <m:t>μ</m:t>
                            </m:r>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Ip</m:t>
                            </m:r>
                          </m:num>
                          <m:den>
                            <m:r>
                              <a:rPr lang="en-US">
                                <a:solidFill>
                                  <a:schemeClr val="tx1"/>
                                </a:solidFill>
                                <a:latin typeface="Cambria Math" panose="02040503050406030204" pitchFamily="18" charset="0"/>
                              </a:rPr>
                              <m:t>2</m:t>
                            </m:r>
                            <m:r>
                              <m:rPr>
                                <m:sty m:val="p"/>
                              </m:rPr>
                              <a:rPr lang="en-US">
                                <a:solidFill>
                                  <a:schemeClr val="tx1"/>
                                </a:solidFill>
                                <a:latin typeface="Cambria Math" panose="02040503050406030204" pitchFamily="18" charset="0"/>
                              </a:rPr>
                              <m:t>π</m:t>
                            </m:r>
                          </m:den>
                        </m:f>
                        <m:r>
                          <a:rPr lang="en-US" i="1">
                            <a:solidFill>
                              <a:schemeClr val="tx1"/>
                            </a:solidFill>
                            <a:latin typeface="Cambria Math" panose="02040503050406030204" pitchFamily="18" charset="0"/>
                          </a:rPr>
                          <m:t> </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𝐴</m:t>
                            </m:r>
                          </m:e>
                          <m:sub>
                            <m:r>
                              <a:rPr lang="en-US" i="1">
                                <a:solidFill>
                                  <a:schemeClr val="tx1"/>
                                </a:solidFill>
                                <a:latin typeface="Cambria Math" panose="02040503050406030204" pitchFamily="18" charset="0"/>
                              </a:rPr>
                              <m:t>𝑖</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𝑦</m:t>
                            </m:r>
                            <m:r>
                              <a:rPr lang="en-US" i="1">
                                <a:solidFill>
                                  <a:schemeClr val="tx1"/>
                                </a:solidFill>
                                <a:latin typeface="Cambria Math" panose="02040503050406030204" pitchFamily="18" charset="0"/>
                              </a:rPr>
                              <m:t>)</m:t>
                            </m:r>
                          </m:sub>
                        </m:sSub>
                        <m:r>
                          <a:rPr lang="en-US">
                            <a:solidFill>
                              <a:schemeClr val="tx1"/>
                            </a:solidFill>
                            <a:latin typeface="Cambria Math" panose="02040503050406030204" pitchFamily="18" charset="0"/>
                          </a:rPr>
                          <m:t> </m:t>
                        </m:r>
                      </m:e>
                    </m:nary>
                  </m:oMath>
                </a14:m>
                <a:r>
                  <a:rPr lang="en-US" dirty="0">
                    <a:solidFill>
                      <a:schemeClr val="tx1"/>
                    </a:solidFill>
                    <a:latin typeface="Times New Roman" panose="02020603050405020304" pitchFamily="18" charset="0"/>
                    <a:cs typeface="Times New Roman" panose="02020603050405020304" pitchFamily="18" charset="0"/>
                  </a:rPr>
                  <a:t> </a:t>
                </a:r>
              </a:p>
              <a:p>
                <a:pPr algn="l" rtl="0"/>
                <a:r>
                  <a:rPr lang="en-US" dirty="0">
                    <a:solidFill>
                      <a:schemeClr val="tx1"/>
                    </a:solidFill>
                    <a:latin typeface="Times New Roman" panose="02020603050405020304" pitchFamily="18" charset="0"/>
                    <a:cs typeface="Times New Roman" panose="02020603050405020304" pitchFamily="18" charset="0"/>
                  </a:rPr>
                  <a:t>The product of </a:t>
                </a:r>
                <a14:m>
                  <m:oMath xmlns:m="http://schemas.openxmlformats.org/officeDocument/2006/math">
                    <m:f>
                      <m:fPr>
                        <m:ctrlPr>
                          <a:rPr lang="en-US" i="1">
                            <a:solidFill>
                              <a:schemeClr val="tx1"/>
                            </a:solidFill>
                            <a:latin typeface="Cambria Math" panose="02040503050406030204" pitchFamily="18" charset="0"/>
                          </a:rPr>
                        </m:ctrlPr>
                      </m:fPr>
                      <m:num>
                        <m:r>
                          <m:rPr>
                            <m:sty m:val="p"/>
                          </m:rPr>
                          <a:rPr lang="en-US">
                            <a:solidFill>
                              <a:schemeClr val="tx1"/>
                            </a:solidFill>
                            <a:latin typeface="Cambria Math" panose="02040503050406030204" pitchFamily="18" charset="0"/>
                          </a:rPr>
                          <m:t>μ</m:t>
                        </m:r>
                        <m:r>
                          <a:rPr lang="en-US">
                            <a:solidFill>
                              <a:schemeClr val="tx1"/>
                            </a:solidFill>
                            <a:latin typeface="Cambria Math" panose="02040503050406030204" pitchFamily="18" charset="0"/>
                          </a:rPr>
                          <m:t> </m:t>
                        </m:r>
                      </m:num>
                      <m:den>
                        <m:r>
                          <a:rPr lang="en-US">
                            <a:solidFill>
                              <a:schemeClr val="tx1"/>
                            </a:solidFill>
                            <a:latin typeface="Cambria Math" panose="02040503050406030204" pitchFamily="18" charset="0"/>
                          </a:rPr>
                          <m:t>2</m:t>
                        </m:r>
                        <m:r>
                          <m:rPr>
                            <m:sty m:val="p"/>
                          </m:rPr>
                          <a:rPr lang="en-US">
                            <a:solidFill>
                              <a:schemeClr val="tx1"/>
                            </a:solidFill>
                            <a:latin typeface="Cambria Math" panose="02040503050406030204" pitchFamily="18" charset="0"/>
                          </a:rPr>
                          <m:t>π</m:t>
                        </m:r>
                      </m:den>
                    </m:f>
                  </m:oMath>
                </a14:m>
                <a:r>
                  <a:rPr lang="en-US" dirty="0">
                    <a:solidFill>
                      <a:schemeClr val="tx1"/>
                    </a:solidFill>
                    <a:latin typeface="Times New Roman" panose="02020603050405020304" pitchFamily="18" charset="0"/>
                    <a:cs typeface="Times New Roman" panose="02020603050405020304" pitchFamily="18" charset="0"/>
                  </a:rPr>
                  <a:t> and A</a:t>
                </a:r>
                <a:r>
                  <a:rPr lang="en-US" baseline="-25000"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can be denoted as position matrix P so we can write </a:t>
                </a:r>
              </a:p>
              <a:p>
                <a:pPr marL="0" indent="0" algn="l" rtl="0">
                  <a:buNone/>
                </a:pPr>
                <a:r>
                  <a:rPr lang="en-US" dirty="0">
                    <a:solidFill>
                      <a:schemeClr val="tx1"/>
                    </a:solidFill>
                    <a:latin typeface="Times New Roman" panose="02020603050405020304" pitchFamily="18" charset="0"/>
                    <a:cs typeface="Times New Roman" panose="02020603050405020304" pitchFamily="18" charset="0"/>
                  </a:rPr>
                  <a:t>B</a:t>
                </a:r>
                <a:r>
                  <a:rPr lang="en-US" baseline="-25000" dirty="0">
                    <a:solidFill>
                      <a:schemeClr val="tx1"/>
                    </a:solidFill>
                    <a:latin typeface="Times New Roman" panose="02020603050405020304" pitchFamily="18" charset="0"/>
                    <a:cs typeface="Times New Roman" panose="02020603050405020304" pitchFamily="18" charset="0"/>
                  </a:rPr>
                  <a:t>i</a:t>
                </a:r>
                <a:r>
                  <a:rPr lang="en-US" dirty="0">
                    <a:solidFill>
                      <a:schemeClr val="tx1"/>
                    </a:solidFill>
                    <a:latin typeface="Times New Roman" panose="02020603050405020304" pitchFamily="18" charset="0"/>
                    <a:cs typeface="Times New Roman" panose="02020603050405020304" pitchFamily="18" charset="0"/>
                  </a:rPr>
                  <a:t> = P * I</a:t>
                </a:r>
                <a:r>
                  <a:rPr lang="en-US" baseline="-25000" dirty="0">
                    <a:solidFill>
                      <a:schemeClr val="tx1"/>
                    </a:solidFill>
                    <a:latin typeface="Times New Roman" panose="02020603050405020304" pitchFamily="18" charset="0"/>
                    <a:cs typeface="Times New Roman" panose="02020603050405020304" pitchFamily="18" charset="0"/>
                  </a:rPr>
                  <a:t>j	</a:t>
                </a:r>
                <a:endParaRPr lang="en-US" dirty="0">
                  <a:solidFill>
                    <a:schemeClr val="tx1"/>
                  </a:solidFill>
                  <a:latin typeface="Times New Roman" panose="02020603050405020304" pitchFamily="18" charset="0"/>
                  <a:cs typeface="Times New Roman" panose="02020603050405020304" pitchFamily="18" charset="0"/>
                </a:endParaRPr>
              </a:p>
              <a:p>
                <a:pPr algn="l" rtl="0"/>
                <a:r>
                  <a:rPr lang="en-US" dirty="0">
                    <a:solidFill>
                      <a:schemeClr val="tx1"/>
                    </a:solidFill>
                    <a:latin typeface="Times New Roman" panose="02020603050405020304" pitchFamily="18" charset="0"/>
                    <a:cs typeface="Times New Roman" panose="02020603050405020304" pitchFamily="18" charset="0"/>
                  </a:rPr>
                  <a:t>And the</a:t>
                </a:r>
                <a:r>
                  <a:rPr lang="en-US" baseline="-25000"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inverse current reconstruction problem becomes </a:t>
                </a:r>
              </a:p>
              <a:p>
                <a:pPr marL="0" indent="0" algn="l" rtl="0">
                  <a:buNone/>
                </a:pPr>
                <a:r>
                  <a:rPr lang="en-US" dirty="0">
                    <a:solidFill>
                      <a:schemeClr val="tx1"/>
                    </a:solidFill>
                    <a:latin typeface="Times New Roman" panose="02020603050405020304" pitchFamily="18" charset="0"/>
                    <a:cs typeface="Times New Roman" panose="02020603050405020304" pitchFamily="18" charset="0"/>
                  </a:rPr>
                  <a:t>I</a:t>
                </a:r>
                <a:r>
                  <a:rPr lang="en-US" baseline="-25000" dirty="0">
                    <a:solidFill>
                      <a:schemeClr val="tx1"/>
                    </a:solidFill>
                    <a:latin typeface="Times New Roman" panose="02020603050405020304" pitchFamily="18" charset="0"/>
                    <a:cs typeface="Times New Roman" panose="02020603050405020304" pitchFamily="18" charset="0"/>
                  </a:rPr>
                  <a:t>j</a:t>
                </a:r>
                <a:r>
                  <a:rPr lang="en-US" dirty="0">
                    <a:solidFill>
                      <a:schemeClr val="tx1"/>
                    </a:solidFill>
                    <a:latin typeface="Times New Roman" panose="02020603050405020304" pitchFamily="18" charset="0"/>
                    <a:cs typeface="Times New Roman" panose="02020603050405020304" pitchFamily="18" charset="0"/>
                  </a:rPr>
                  <a:t> = P</a:t>
                </a:r>
                <a:r>
                  <a:rPr lang="en-US" baseline="30000" dirty="0">
                    <a:solidFill>
                      <a:schemeClr val="tx1"/>
                    </a:solidFill>
                    <a:latin typeface="Times New Roman" panose="02020603050405020304" pitchFamily="18" charset="0"/>
                    <a:cs typeface="Times New Roman" panose="02020603050405020304" pitchFamily="18" charset="0"/>
                  </a:rPr>
                  <a:t>-1</a:t>
                </a:r>
                <a:r>
                  <a:rPr lang="en-US" dirty="0">
                    <a:solidFill>
                      <a:schemeClr val="tx1"/>
                    </a:solidFill>
                    <a:latin typeface="Times New Roman" panose="02020603050405020304" pitchFamily="18" charset="0"/>
                    <a:cs typeface="Times New Roman" panose="02020603050405020304" pitchFamily="18" charset="0"/>
                  </a:rPr>
                  <a:t> * B</a:t>
                </a:r>
                <a:r>
                  <a:rPr lang="en-US" baseline="-25000" dirty="0">
                    <a:solidFill>
                      <a:schemeClr val="tx1"/>
                    </a:solidFill>
                    <a:latin typeface="Times New Roman" panose="02020603050405020304" pitchFamily="18" charset="0"/>
                    <a:cs typeface="Times New Roman" panose="02020603050405020304" pitchFamily="18" charset="0"/>
                  </a:rPr>
                  <a:t>i</a:t>
                </a:r>
                <a:r>
                  <a:rPr lang="en-US" dirty="0">
                    <a:solidFill>
                      <a:schemeClr val="tx1"/>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 </a:t>
                </a:r>
                <a:endParaRPr lang="ar-DZ" sz="1700"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91734" y="1068947"/>
                <a:ext cx="8596668" cy="5640945"/>
              </a:xfrm>
              <a:blipFill>
                <a:blip r:embed="rId2"/>
                <a:stretch>
                  <a:fillRect l="-426" t="-1080" r="-213"/>
                </a:stretch>
              </a:blipFill>
            </p:spPr>
            <p:txBody>
              <a:bodyPr/>
              <a:lstStyle/>
              <a:p>
                <a:r>
                  <a:rPr lang="en-US">
                    <a:noFill/>
                  </a:rPr>
                  <a:t> </a:t>
                </a:r>
              </a:p>
            </p:txBody>
          </p:sp>
        </mc:Fallback>
      </mc:AlternateContent>
    </p:spTree>
    <p:extLst>
      <p:ext uri="{BB962C8B-B14F-4D97-AF65-F5344CB8AC3E}">
        <p14:creationId xmlns:p14="http://schemas.microsoft.com/office/powerpoint/2010/main" val="15580331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734" y="0"/>
            <a:ext cx="8596668" cy="1320800"/>
          </a:xfrm>
        </p:spPr>
        <p:txBody>
          <a:bodyPr>
            <a:normAutofit/>
          </a:bodyPr>
          <a:lstStyle/>
          <a:p>
            <a:pPr algn="l"/>
            <a:r>
              <a:rPr lang="en-US" sz="3200" b="1" dirty="0">
                <a:solidFill>
                  <a:srgbClr val="000000"/>
                </a:solidFill>
                <a:effectLst/>
                <a:latin typeface="Times New Roman" panose="02020603050405020304" pitchFamily="18" charset="0"/>
                <a:ea typeface="Calibri" panose="020F0502020204030204" pitchFamily="34" charset="0"/>
              </a:rPr>
              <a:t>The magnetic field sensor in mobile</a:t>
            </a:r>
            <a:endParaRPr lang="ar-DZ" sz="32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91734" y="1068947"/>
            <a:ext cx="8596668" cy="5640945"/>
          </a:xfrm>
        </p:spPr>
        <p:txBody>
          <a:bodyPr>
            <a:normAutofit/>
          </a:bodyPr>
          <a:lstStyle/>
          <a:p>
            <a:pPr algn="l" rtl="0"/>
            <a:r>
              <a:rPr lang="en-US" sz="1800" dirty="0">
                <a:solidFill>
                  <a:srgbClr val="000000"/>
                </a:solidFill>
                <a:effectLst/>
                <a:latin typeface="Times New Roman" panose="02020603050405020304" pitchFamily="18" charset="0"/>
                <a:ea typeface="Calibri" panose="020F0502020204030204" pitchFamily="34" charset="0"/>
              </a:rPr>
              <a:t>A magnetic sensor is a sensing chip that has a magnetoresistive element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7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solidFill>
                  <a:srgbClr val="000000"/>
                </a:solidFill>
                <a:effectLst/>
                <a:latin typeface="Times New Roman" panose="02020603050405020304" pitchFamily="18" charset="0"/>
                <a:ea typeface="Calibri" panose="020F0502020204030204" pitchFamily="34" charset="0"/>
              </a:rPr>
              <a:t>sense in the magnetic vector for detecting the behavior of magnetic body that is based on a variation of the resistance value of the magnetoresistive component.</a:t>
            </a:r>
          </a:p>
          <a:p>
            <a:pPr algn="l" rtl="0"/>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 magnetic field sensor (also known as magnetometer) reports the ambient magnetic field, as measured along the three sensor axes x, y, z.</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0"/>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This sensor can read a magnetic field within microTesla.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lgn="l" rtl="0">
              <a:buNone/>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5812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963" y="279757"/>
            <a:ext cx="8596668" cy="1320800"/>
          </a:xfrm>
        </p:spPr>
        <p:txBody>
          <a:bodyPr>
            <a:normAutofit/>
          </a:bodyPr>
          <a:lstStyle/>
          <a:p>
            <a:pPr rtl="0"/>
            <a:r>
              <a:rPr lang="en-US" sz="2800" dirty="0">
                <a:effectLst/>
                <a:latin typeface="Times New Roman" panose="02020603050405020304" pitchFamily="18" charset="0"/>
                <a:ea typeface="Calibri" panose="020F0502020204030204" pitchFamily="34" charset="0"/>
              </a:rPr>
              <a:t>Block diagram of the hardware system</a:t>
            </a:r>
            <a:endParaRPr lang="ar-DZ" sz="2800"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49322FA-6BA8-4DF7-8FDA-35B3460D2C99}"/>
              </a:ext>
            </a:extLst>
          </p:cNvPr>
          <p:cNvPicPr/>
          <p:nvPr/>
        </p:nvPicPr>
        <p:blipFill>
          <a:blip r:embed="rId2"/>
          <a:stretch>
            <a:fillRect/>
          </a:stretch>
        </p:blipFill>
        <p:spPr>
          <a:xfrm>
            <a:off x="1245703" y="1338471"/>
            <a:ext cx="10137913" cy="4598504"/>
          </a:xfrm>
          <a:prstGeom prst="rect">
            <a:avLst/>
          </a:prstGeom>
        </p:spPr>
      </p:pic>
    </p:spTree>
    <p:extLst>
      <p:ext uri="{BB962C8B-B14F-4D97-AF65-F5344CB8AC3E}">
        <p14:creationId xmlns:p14="http://schemas.microsoft.com/office/powerpoint/2010/main" val="6265547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963" y="279757"/>
            <a:ext cx="8596668" cy="1320800"/>
          </a:xfrm>
        </p:spPr>
        <p:txBody>
          <a:bodyPr>
            <a:normAutofit/>
          </a:bodyPr>
          <a:lstStyle/>
          <a:p>
            <a:pPr rtl="0"/>
            <a:r>
              <a:rPr lang="en-US" sz="2800" dirty="0">
                <a:solidFill>
                  <a:schemeClr val="tx1"/>
                </a:solidFill>
                <a:latin typeface="Times New Roman" panose="02020603050405020304" pitchFamily="18" charset="0"/>
                <a:cs typeface="Times New Roman" panose="02020603050405020304" pitchFamily="18" charset="0"/>
              </a:rPr>
              <a:t>Current and sag reconstruction (one execution time) flow chart</a:t>
            </a:r>
            <a:endParaRPr lang="ar-DZ" sz="2800"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4353060" y="1450750"/>
            <a:ext cx="3541220" cy="4473531"/>
          </a:xfrm>
          <a:prstGeom prst="rect">
            <a:avLst/>
          </a:prstGeom>
        </p:spPr>
      </p:pic>
    </p:spTree>
    <p:extLst>
      <p:ext uri="{BB962C8B-B14F-4D97-AF65-F5344CB8AC3E}">
        <p14:creationId xmlns:p14="http://schemas.microsoft.com/office/powerpoint/2010/main" val="26289756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963" y="279757"/>
            <a:ext cx="8596668" cy="1320800"/>
          </a:xfrm>
        </p:spPr>
        <p:txBody>
          <a:bodyPr>
            <a:normAutofit/>
          </a:bodyPr>
          <a:lstStyle/>
          <a:p>
            <a:pPr algn="l" rtl="0"/>
            <a:r>
              <a:rPr lang="en-US" sz="2800" dirty="0">
                <a:solidFill>
                  <a:schemeClr val="tx1"/>
                </a:solidFill>
                <a:latin typeface="Times New Roman" panose="02020603050405020304" pitchFamily="18" charset="0"/>
                <a:cs typeface="Times New Roman" panose="02020603050405020304" pitchFamily="18" charset="0"/>
              </a:rPr>
              <a:t>Current and sag reconstruction (run-time) flow chart</a:t>
            </a:r>
            <a:endParaRPr lang="ar-DZ" sz="2800"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572AC12-1AFE-473F-A34B-21579E6EEEBD}"/>
              </a:ext>
            </a:extLst>
          </p:cNvPr>
          <p:cNvPicPr/>
          <p:nvPr/>
        </p:nvPicPr>
        <p:blipFill>
          <a:blip r:embed="rId2"/>
          <a:stretch>
            <a:fillRect/>
          </a:stretch>
        </p:blipFill>
        <p:spPr>
          <a:xfrm>
            <a:off x="3313043" y="1200149"/>
            <a:ext cx="5141844" cy="5280163"/>
          </a:xfrm>
          <a:prstGeom prst="rect">
            <a:avLst/>
          </a:prstGeom>
        </p:spPr>
      </p:pic>
      <mc:AlternateContent xmlns:mc="http://schemas.openxmlformats.org/markup-compatibility/2006" xmlns:a14="http://schemas.microsoft.com/office/drawing/2010/main">
        <mc:Choice Requires="a14">
          <p:sp>
            <p:nvSpPr>
              <p:cNvPr id="7" name="Text Box 10">
                <a:extLst>
                  <a:ext uri="{FF2B5EF4-FFF2-40B4-BE49-F238E27FC236}">
                    <a16:creationId xmlns:a16="http://schemas.microsoft.com/office/drawing/2014/main" id="{C6DA8260-BE3E-4498-A519-9BA307D6EFAB}"/>
                  </a:ext>
                </a:extLst>
              </p:cNvPr>
              <p:cNvSpPr txBox="1"/>
              <p:nvPr/>
            </p:nvSpPr>
            <p:spPr>
              <a:xfrm>
                <a:off x="5800532" y="2428184"/>
                <a:ext cx="415177" cy="441146"/>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marL="0" marR="0" indent="274320" algn="ctr">
                  <a:spcBef>
                    <a:spcPts val="0"/>
                  </a:spcBef>
                  <a:spcAft>
                    <a:spcPts val="800"/>
                  </a:spcAft>
                </a:pPr>
                <a14:m>
                  <m:oMathPara xmlns:m="http://schemas.openxmlformats.org/officeDocument/2006/math">
                    <m:oMathParaPr>
                      <m:jc m:val="centerGroup"/>
                    </m:oMathParaPr>
                    <m:oMath xmlns:m="http://schemas.openxmlformats.org/officeDocument/2006/math">
                      <m:d>
                        <m:dPr>
                          <m:begChr m:val="["/>
                          <m:endChr m:val="]"/>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α</m:t>
                          </m:r>
                          <m:r>
                            <a:rPr lang="en-US" sz="16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α</m:t>
                          </m:r>
                          <m:r>
                            <a:rPr lang="en-US" sz="16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16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α</m:t>
                          </m:r>
                          <m:r>
                            <a:rPr lang="en-US" sz="16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e>
                      </m:d>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7" name="Text Box 10">
                <a:extLst>
                  <a:ext uri="{FF2B5EF4-FFF2-40B4-BE49-F238E27FC236}">
                    <a16:creationId xmlns:a16="http://schemas.microsoft.com/office/drawing/2014/main" id="{C6DA8260-BE3E-4498-A519-9BA307D6EFAB}"/>
                  </a:ext>
                </a:extLst>
              </p:cNvPr>
              <p:cNvSpPr txBox="1">
                <a:spLocks noRot="1" noChangeAspect="1" noMove="1" noResize="1" noEditPoints="1" noAdjustHandles="1" noChangeArrowheads="1" noChangeShapeType="1" noTextEdit="1"/>
              </p:cNvSpPr>
              <p:nvPr/>
            </p:nvSpPr>
            <p:spPr>
              <a:xfrm>
                <a:off x="5800532" y="2428184"/>
                <a:ext cx="415177" cy="441146"/>
              </a:xfrm>
              <a:prstGeom prst="rect">
                <a:avLst/>
              </a:prstGeom>
              <a:blipFill>
                <a:blip r:embed="rId3"/>
                <a:stretch>
                  <a:fillRect r="-175000"/>
                </a:stretch>
              </a:blipFill>
              <a:ln>
                <a:noFill/>
              </a:ln>
              <a:effectLst/>
            </p:spPr>
            <p:txBody>
              <a:bodyPr/>
              <a:lstStyle/>
              <a:p>
                <a:r>
                  <a:rPr lang="en-US">
                    <a:noFill/>
                  </a:rPr>
                  <a:t> </a:t>
                </a:r>
              </a:p>
            </p:txBody>
          </p:sp>
        </mc:Fallback>
      </mc:AlternateContent>
      <p:sp>
        <p:nvSpPr>
          <p:cNvPr id="9" name="Text Box 7">
            <a:extLst>
              <a:ext uri="{FF2B5EF4-FFF2-40B4-BE49-F238E27FC236}">
                <a16:creationId xmlns:a16="http://schemas.microsoft.com/office/drawing/2014/main" id="{ED7429E2-BD14-4BB2-AB05-3DCB130DB72C}"/>
              </a:ext>
            </a:extLst>
          </p:cNvPr>
          <p:cNvSpPr txBox="1"/>
          <p:nvPr/>
        </p:nvSpPr>
        <p:spPr>
          <a:xfrm>
            <a:off x="5800532" y="5120832"/>
            <a:ext cx="1594181" cy="749991"/>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274320" algn="ctr" defTabSz="914400" eaLnBrk="1" fontAlgn="auto" latinLnBrk="0" hangingPunct="1">
              <a:lnSpc>
                <a:spcPct val="100000"/>
              </a:lnSpc>
              <a:spcBef>
                <a:spcPts val="0"/>
              </a:spcBef>
              <a:spcAft>
                <a:spcPts val="800"/>
              </a:spcAft>
              <a:buClrTx/>
              <a:buSzTx/>
              <a:buFontTx/>
              <a:buNone/>
              <a:tabLst>
                <a:tab pos="1156335" algn="l"/>
              </a:tabLst>
              <a:defRPr/>
            </a:pPr>
            <a:r>
              <a:rPr kumimoji="0" lang="en-US" sz="1200" b="0" i="0" u="none" strike="noStrike" kern="0" cap="none" spc="0" normalizeH="0" baseline="0" noProof="0" dirty="0">
                <a:ln>
                  <a:noFill/>
                </a:ln>
                <a:solidFill>
                  <a:srgbClr val="000000"/>
                </a:solidFill>
                <a:effectLst>
                  <a:outerShdw blurRad="38100" dist="19050" dir="2700000" algn="tl">
                    <a:sysClr val="windowText" lastClr="000000">
                      <a:alpha val="40000"/>
                    </a:sysClr>
                  </a:outerShdw>
                </a:effectLst>
                <a:uLnTx/>
                <a:uFillTx/>
                <a:latin typeface="Times New Roman" panose="02020603050405020304" pitchFamily="18" charset="0"/>
                <a:ea typeface="Calibri" panose="020F0502020204030204" pitchFamily="34" charset="0"/>
                <a:cs typeface="Times New Roman" panose="02020603050405020304" pitchFamily="18" charset="0"/>
              </a:rPr>
              <a:t>Restore new </a:t>
            </a:r>
          </a:p>
          <a:p>
            <a:pPr indent="274320" algn="ctr">
              <a:spcAft>
                <a:spcPts val="800"/>
              </a:spcAft>
              <a:tabLst>
                <a:tab pos="1156335" algn="l"/>
              </a:tabLst>
            </a:pPr>
            <a:r>
              <a:rPr lang="en-US" sz="1200"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By1, By2, By3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274320" algn="ctr" defTabSz="914400" eaLnBrk="1" fontAlgn="auto" latinLnBrk="0" hangingPunct="1">
              <a:lnSpc>
                <a:spcPct val="100000"/>
              </a:lnSpc>
              <a:spcBef>
                <a:spcPts val="0"/>
              </a:spcBef>
              <a:spcAft>
                <a:spcPts val="800"/>
              </a:spcAft>
              <a:buClrTx/>
              <a:buSzTx/>
              <a:buFontTx/>
              <a:buNone/>
              <a:tabLst>
                <a:tab pos="1156335" algn="l"/>
              </a:tabLst>
              <a:defRPr/>
            </a:pPr>
            <a:endParaRPr kumimoji="0" lang="en-US"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863381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1130</TotalTime>
  <Words>1140</Words>
  <Application>Microsoft Office PowerPoint</Application>
  <PresentationFormat>Widescreen</PresentationFormat>
  <Paragraphs>99</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Cambria Math</vt:lpstr>
      <vt:lpstr>Century Gothic</vt:lpstr>
      <vt:lpstr>Symbol</vt:lpstr>
      <vt:lpstr>Times New Roman</vt:lpstr>
      <vt:lpstr>Wingdings 3</vt:lpstr>
      <vt:lpstr>Wisp</vt:lpstr>
      <vt:lpstr>Current monitoring by magnetic field sensing for overhead High voltage transmission lines (HVTL) </vt:lpstr>
      <vt:lpstr>Outline </vt:lpstr>
      <vt:lpstr>Introduction</vt:lpstr>
      <vt:lpstr>Project idea</vt:lpstr>
      <vt:lpstr>Magnetic field generated by sagging overhead transmission lines</vt:lpstr>
      <vt:lpstr>The magnetic field sensor in mobile</vt:lpstr>
      <vt:lpstr>Block diagram of the hardware system</vt:lpstr>
      <vt:lpstr>Current and sag reconstruction (one execution time) flow chart</vt:lpstr>
      <vt:lpstr>Current and sag reconstruction (run-time) flow chart</vt:lpstr>
      <vt:lpstr>Hardware system</vt:lpstr>
      <vt:lpstr>Three phase system with mobile application</vt:lpstr>
      <vt:lpstr>Results of three phase system </vt:lpstr>
      <vt:lpstr>Results of three phase system </vt:lpstr>
      <vt:lpstr>Results of three phase system </vt:lpstr>
      <vt:lpstr>Single phase system with Matlab mobile application</vt:lpstr>
      <vt:lpstr>Single phase system with Matlab mobile application</vt:lpstr>
      <vt:lpstr>Single phase system with Matlab mobile application</vt:lpstr>
      <vt:lpstr>Error causes </vt:lpstr>
      <vt:lpstr> Tri-axis TMR sensor and magnetometer of mobile phone  </vt:lpstr>
      <vt:lpstr> Conclusion </vt:lpstr>
      <vt:lpstr>Recommendation  </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and sag monitoring by magnetic field sensing for overhead High voltage transmission lines (HVTL)</dc:title>
  <dc:creator>HP</dc:creator>
  <cp:lastModifiedBy>tas yaq</cp:lastModifiedBy>
  <cp:revision>37</cp:revision>
  <dcterms:created xsi:type="dcterms:W3CDTF">2020-12-26T08:29:15Z</dcterms:created>
  <dcterms:modified xsi:type="dcterms:W3CDTF">2021-06-05T09:37:44Z</dcterms:modified>
</cp:coreProperties>
</file>